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5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6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7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8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9.xml" ContentType="application/vnd.openxmlformats-officedocument.themeOverride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0.xml" ContentType="application/vnd.openxmlformats-officedocument.themeOverr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11.xml" ContentType="application/vnd.openxmlformats-officedocument.themeOverride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theme/themeOverride12.xml" ContentType="application/vnd.openxmlformats-officedocument.themeOverrid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3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2" r:id="rId2"/>
  </p:sldMasterIdLst>
  <p:notesMasterIdLst>
    <p:notesMasterId r:id="rId24"/>
  </p:notesMasterIdLst>
  <p:sldIdLst>
    <p:sldId id="256" r:id="rId3"/>
    <p:sldId id="385" r:id="rId4"/>
    <p:sldId id="386" r:id="rId5"/>
    <p:sldId id="374" r:id="rId6"/>
    <p:sldId id="390" r:id="rId7"/>
    <p:sldId id="375" r:id="rId8"/>
    <p:sldId id="379" r:id="rId9"/>
    <p:sldId id="389" r:id="rId10"/>
    <p:sldId id="287" r:id="rId11"/>
    <p:sldId id="364" r:id="rId12"/>
    <p:sldId id="345" r:id="rId13"/>
    <p:sldId id="365" r:id="rId14"/>
    <p:sldId id="366" r:id="rId15"/>
    <p:sldId id="270" r:id="rId16"/>
    <p:sldId id="286" r:id="rId17"/>
    <p:sldId id="357" r:id="rId18"/>
    <p:sldId id="371" r:id="rId19"/>
    <p:sldId id="372" r:id="rId20"/>
    <p:sldId id="367" r:id="rId21"/>
    <p:sldId id="354" r:id="rId22"/>
    <p:sldId id="26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itrai Tamás" initials="NT" lastIdx="1" clrIdx="0">
    <p:extLst>
      <p:ext uri="{19B8F6BF-5375-455C-9EA6-DF929625EA0E}">
        <p15:presenceInfo xmlns:p15="http://schemas.microsoft.com/office/powerpoint/2012/main" userId="S::nyitrait@mnb.hu::f23169b93cb16101" providerId="AD"/>
      </p:ext>
    </p:extLst>
  </p:cmAuthor>
  <p:cmAuthor id="2" name="Fekete Ádám" initials="FÁ" lastIdx="3" clrIdx="1">
    <p:extLst>
      <p:ext uri="{19B8F6BF-5375-455C-9EA6-DF929625EA0E}">
        <p15:presenceInfo xmlns:p15="http://schemas.microsoft.com/office/powerpoint/2012/main" userId="S::feketea@mnb.hu::799a269cf97a9106" providerId="AD"/>
      </p:ext>
    </p:extLst>
  </p:cmAuthor>
  <p:cmAuthor id="3" name="Törzsök Veronika" initials="TV" lastIdx="2" clrIdx="2">
    <p:extLst>
      <p:ext uri="{19B8F6BF-5375-455C-9EA6-DF929625EA0E}">
        <p15:presenceInfo xmlns:p15="http://schemas.microsoft.com/office/powerpoint/2012/main" userId="Törzsök Veronika" providerId="None"/>
      </p:ext>
    </p:extLst>
  </p:cmAuthor>
  <p:cmAuthor id="4" name="Fekete Ádám" initials="FÁ [2]" lastIdx="1" clrIdx="3">
    <p:extLst>
      <p:ext uri="{19B8F6BF-5375-455C-9EA6-DF929625EA0E}">
        <p15:presenceInfo xmlns:p15="http://schemas.microsoft.com/office/powerpoint/2012/main" userId="S::feketea@mnb.hu::dd374126-fbba-4c49-83bf-967a88b91d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E4F8"/>
    <a:srgbClr val="B87F00"/>
    <a:srgbClr val="00FFFF"/>
    <a:srgbClr val="C7E1B5"/>
    <a:srgbClr val="91EEFB"/>
    <a:srgbClr val="99CCFF"/>
    <a:srgbClr val="CC9900"/>
    <a:srgbClr val="FF9900"/>
    <a:srgbClr val="66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3910" autoAdjust="0"/>
  </p:normalViewPr>
  <p:slideViewPr>
    <p:cSldViewPr snapToGrid="0">
      <p:cViewPr varScale="1">
        <p:scale>
          <a:sx n="68" d="100"/>
          <a:sy n="68" d="100"/>
        </p:scale>
        <p:origin x="15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2.xm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3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4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\\Fsrv01\mnb\FISCAL\Versenyk&#233;pess&#233;g\V&#225;llalati%20felm&#233;r&#233;sek\Felm&#233;r&#233;sek\Konjunkt&#250;rafelm&#233;r&#233;s\9.%20k&#246;r\input\&#193;br&#225;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Indexek!$A$5</c:f>
              <c:strCache>
                <c:ptCount val="1"/>
                <c:pt idx="0">
                  <c:v>Jelenleg helyzet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A92-458F-AAB1-B8F9108F2AE2}"/>
              </c:ext>
            </c:extLst>
          </c:dPt>
          <c:dLbls>
            <c:dLbl>
              <c:idx val="3"/>
              <c:layout>
                <c:manualLayout>
                  <c:x val="-6.6245145789558507E-2"/>
                  <c:y val="-8.2196628586155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281-4BA6-8214-600DD81A7235}"/>
                </c:ext>
              </c:extLst>
            </c:dLbl>
            <c:dLbl>
              <c:idx val="4"/>
              <c:layout>
                <c:manualLayout>
                  <c:x val="-8.0206188105587689E-2"/>
                  <c:y val="-7.68044723477915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281-4BA6-8214-600DD81A7235}"/>
                </c:ext>
              </c:extLst>
            </c:dLbl>
            <c:dLbl>
              <c:idx val="8"/>
              <c:layout>
                <c:manualLayout>
                  <c:x val="-2.5551345745542745E-2"/>
                  <c:y val="-4.17554567984263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A92-458F-AAB1-B8F9108F2A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Indexek!$B$4:$J$4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Indexek!$B$5:$J$5</c:f>
              <c:numCache>
                <c:formatCode>General\ "pont"</c:formatCode>
                <c:ptCount val="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A92-458F-AAB1-B8F9108F2AE2}"/>
            </c:ext>
          </c:extLst>
        </c:ser>
        <c:ser>
          <c:idx val="1"/>
          <c:order val="1"/>
          <c:tx>
            <c:strRef>
              <c:f>Indexek!$A$6</c:f>
              <c:strCache>
                <c:ptCount val="1"/>
                <c:pt idx="0">
                  <c:v>Várakozások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00206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206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4-4A92-458F-AAB1-B8F9108F2AE2}"/>
              </c:ext>
            </c:extLst>
          </c:dPt>
          <c:dLbls>
            <c:dLbl>
              <c:idx val="0"/>
              <c:layout>
                <c:manualLayout>
                  <c:x val="-7.4178535568008852E-2"/>
                  <c:y val="-6.06280036326999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281-4BA6-8214-600DD81A7235}"/>
                </c:ext>
              </c:extLst>
            </c:dLbl>
            <c:dLbl>
              <c:idx val="3"/>
              <c:layout>
                <c:manualLayout>
                  <c:x val="-6.7983350522637667E-2"/>
                  <c:y val="-5.793192551351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281-4BA6-8214-600DD81A7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Indexek!$B$4:$J$4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Indexek!$B$6:$J$6</c:f>
              <c:numCache>
                <c:formatCode>General\ "pont"</c:formatCode>
                <c:ptCount val="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A92-458F-AAB1-B8F9108F2AE2}"/>
            </c:ext>
          </c:extLst>
        </c:ser>
        <c:ser>
          <c:idx val="2"/>
          <c:order val="2"/>
          <c:tx>
            <c:strRef>
              <c:f>Indexek!$A$7</c:f>
              <c:strCache>
                <c:ptCount val="1"/>
                <c:pt idx="0">
                  <c:v>MNB konjunktúra index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2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7-4A92-458F-AAB1-B8F9108F2AE2}"/>
              </c:ext>
            </c:extLst>
          </c:dPt>
          <c:dLbls>
            <c:dLbl>
              <c:idx val="3"/>
              <c:layout>
                <c:manualLayout>
                  <c:x val="-6.2667711143176319E-2"/>
                  <c:y val="-6.871623799024571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281-4BA6-8214-600DD81A7235}"/>
                </c:ext>
              </c:extLst>
            </c:dLbl>
            <c:dLbl>
              <c:idx val="8"/>
              <c:layout>
                <c:manualLayout>
                  <c:x val="-2.5551345745542745E-2"/>
                  <c:y val="-4.4451534917608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A92-458F-AAB1-B8F9108F2AE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Indexek!$B$4:$J$4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Indexek!$B$7:$J$7</c:f>
              <c:numCache>
                <c:formatCode>General\ "pont"</c:formatCode>
                <c:ptCount val="9"/>
                <c:pt idx="0">
                  <c:v>-14</c:v>
                </c:pt>
                <c:pt idx="1">
                  <c:v>-6</c:v>
                </c:pt>
                <c:pt idx="2">
                  <c:v>-4</c:v>
                </c:pt>
                <c:pt idx="3">
                  <c:v>-2</c:v>
                </c:pt>
                <c:pt idx="4">
                  <c:v>8</c:v>
                </c:pt>
                <c:pt idx="5">
                  <c:v>10</c:v>
                </c:pt>
                <c:pt idx="6">
                  <c:v>13</c:v>
                </c:pt>
                <c:pt idx="7">
                  <c:v>6</c:v>
                </c:pt>
                <c:pt idx="8">
                  <c:v>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A92-458F-AAB1-B8F9108F2AE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896932095"/>
        <c:axId val="1896914207"/>
      </c:lineChart>
      <c:catAx>
        <c:axId val="18969320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14207"/>
        <c:crosses val="autoZero"/>
        <c:auto val="1"/>
        <c:lblAlgn val="ctr"/>
        <c:lblOffset val="0"/>
        <c:noMultiLvlLbl val="0"/>
      </c:catAx>
      <c:valAx>
        <c:axId val="1896914207"/>
        <c:scaling>
          <c:orientation val="minMax"/>
          <c:max val="30"/>
          <c:min val="-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8969320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2802777777777781"/>
          <c:y val="1.3745408436023702E-2"/>
          <c:w val="0.6420312773403325"/>
          <c:h val="0.7259254119714816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'Új verzió'!$B$149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5555555555555558E-3"/>
                  <c:y val="2.970330413299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ADE-4F88-9133-1C54B6D46DE7}"/>
                </c:ext>
              </c:extLst>
            </c:dLbl>
            <c:dLbl>
              <c:idx val="3"/>
              <c:layout>
                <c:manualLayout>
                  <c:x val="0"/>
                  <c:y val="1.48514571680435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ADE-4F88-9133-1C54B6D46DE7}"/>
                </c:ext>
              </c:extLst>
            </c:dLbl>
            <c:dLbl>
              <c:idx val="4"/>
              <c:layout>
                <c:manualLayout>
                  <c:x val="5.5555555555554534E-3"/>
                  <c:y val="1.11389339483289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77777777777E-2"/>
                      <c:h val="4.9442424755066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EADE-4F88-9133-1C54B6D46D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verzió'!$B$150:$B$157</c:f>
              <c:numCache>
                <c:formatCode>0%</c:formatCode>
                <c:ptCount val="8"/>
                <c:pt idx="0">
                  <c:v>0.13</c:v>
                </c:pt>
                <c:pt idx="1">
                  <c:v>0.34</c:v>
                </c:pt>
                <c:pt idx="2">
                  <c:v>0.33</c:v>
                </c:pt>
                <c:pt idx="3">
                  <c:v>0.22</c:v>
                </c:pt>
                <c:pt idx="4">
                  <c:v>0.18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DE-4F88-9133-1C54B6D46DE7}"/>
            </c:ext>
          </c:extLst>
        </c:ser>
        <c:ser>
          <c:idx val="1"/>
          <c:order val="1"/>
          <c:tx>
            <c:strRef>
              <c:f>'Új verzió'!$C$149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verzió'!$C$150:$C$157</c:f>
              <c:numCache>
                <c:formatCode>0%</c:formatCode>
                <c:ptCount val="8"/>
                <c:pt idx="0">
                  <c:v>0.12</c:v>
                </c:pt>
                <c:pt idx="1">
                  <c:v>0.37</c:v>
                </c:pt>
                <c:pt idx="2">
                  <c:v>0.3</c:v>
                </c:pt>
                <c:pt idx="3">
                  <c:v>0.23</c:v>
                </c:pt>
                <c:pt idx="4">
                  <c:v>0.25</c:v>
                </c:pt>
                <c:pt idx="5">
                  <c:v>0.13</c:v>
                </c:pt>
                <c:pt idx="6">
                  <c:v>0.09</c:v>
                </c:pt>
                <c:pt idx="7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DE-4F88-9133-1C54B6D46DE7}"/>
            </c:ext>
          </c:extLst>
        </c:ser>
        <c:ser>
          <c:idx val="2"/>
          <c:order val="2"/>
          <c:tx>
            <c:strRef>
              <c:f>'Új verzió'!$D$149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75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verzió'!$D$150:$D$157</c:f>
              <c:numCache>
                <c:formatCode>0%</c:formatCode>
                <c:ptCount val="8"/>
                <c:pt idx="0">
                  <c:v>0.13</c:v>
                </c:pt>
                <c:pt idx="1">
                  <c:v>0.41</c:v>
                </c:pt>
                <c:pt idx="2">
                  <c:v>0.28999999999999998</c:v>
                </c:pt>
                <c:pt idx="3">
                  <c:v>0.22</c:v>
                </c:pt>
                <c:pt idx="4">
                  <c:v>0.21</c:v>
                </c:pt>
                <c:pt idx="5">
                  <c:v>0.13</c:v>
                </c:pt>
                <c:pt idx="6">
                  <c:v>0.09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DE-4F88-9133-1C54B6D46DE7}"/>
            </c:ext>
          </c:extLst>
        </c:ser>
        <c:ser>
          <c:idx val="3"/>
          <c:order val="3"/>
          <c:tx>
            <c:strRef>
              <c:f>'Új verzió'!$E$149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verzió'!$E$150:$E$157</c:f>
              <c:numCache>
                <c:formatCode>0%</c:formatCode>
                <c:ptCount val="8"/>
                <c:pt idx="0">
                  <c:v>0.12</c:v>
                </c:pt>
                <c:pt idx="1">
                  <c:v>0.4</c:v>
                </c:pt>
                <c:pt idx="2">
                  <c:v>0.27</c:v>
                </c:pt>
                <c:pt idx="3">
                  <c:v>0.22</c:v>
                </c:pt>
                <c:pt idx="4">
                  <c:v>0.2</c:v>
                </c:pt>
                <c:pt idx="5">
                  <c:v>0.14000000000000001</c:v>
                </c:pt>
                <c:pt idx="6">
                  <c:v>0.1</c:v>
                </c:pt>
                <c:pt idx="7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ADE-4F88-9133-1C54B6D46DE7}"/>
            </c:ext>
          </c:extLst>
        </c:ser>
        <c:ser>
          <c:idx val="4"/>
          <c:order val="4"/>
          <c:tx>
            <c:strRef>
              <c:f>'Új verzió'!$F$149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70AD47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verzió'!$F$150:$F$157</c:f>
              <c:numCache>
                <c:formatCode>0%</c:formatCode>
                <c:ptCount val="8"/>
                <c:pt idx="0">
                  <c:v>0.1</c:v>
                </c:pt>
                <c:pt idx="1">
                  <c:v>0.44</c:v>
                </c:pt>
                <c:pt idx="2">
                  <c:v>0.26</c:v>
                </c:pt>
                <c:pt idx="3">
                  <c:v>0.23</c:v>
                </c:pt>
                <c:pt idx="4">
                  <c:v>0.18</c:v>
                </c:pt>
                <c:pt idx="5">
                  <c:v>0.16</c:v>
                </c:pt>
                <c:pt idx="6">
                  <c:v>0.12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DE-4F88-9133-1C54B6D46DE7}"/>
            </c:ext>
          </c:extLst>
        </c:ser>
        <c:ser>
          <c:idx val="5"/>
          <c:order val="5"/>
          <c:tx>
            <c:strRef>
              <c:f>'Új verzió'!$G$149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verzió'!$G$150:$G$157</c:f>
              <c:numCache>
                <c:formatCode>0%</c:formatCode>
                <c:ptCount val="8"/>
                <c:pt idx="0">
                  <c:v>0.10459</c:v>
                </c:pt>
                <c:pt idx="1">
                  <c:v>0.47159000000000001</c:v>
                </c:pt>
                <c:pt idx="2">
                  <c:v>0.1988</c:v>
                </c:pt>
                <c:pt idx="3">
                  <c:v>0.21729999999999999</c:v>
                </c:pt>
                <c:pt idx="4">
                  <c:v>0.18665000000000001</c:v>
                </c:pt>
                <c:pt idx="5">
                  <c:v>0.15915000000000001</c:v>
                </c:pt>
                <c:pt idx="6">
                  <c:v>0.16320000000000001</c:v>
                </c:pt>
                <c:pt idx="7">
                  <c:v>5.4100000000000002E-2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EADE-4F88-9133-1C54B6D46DE7}"/>
            </c:ext>
          </c:extLst>
        </c:ser>
        <c:ser>
          <c:idx val="6"/>
          <c:order val="6"/>
          <c:tx>
            <c:strRef>
              <c:f>'Új verzió'!$H$149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6A8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EADE-4F88-9133-1C54B6D46DE7}"/>
              </c:ext>
            </c:extLst>
          </c:dPt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verzió'!$H$150:$H$157</c:f>
              <c:numCache>
                <c:formatCode>0%</c:formatCode>
                <c:ptCount val="8"/>
                <c:pt idx="0">
                  <c:v>0.15</c:v>
                </c:pt>
                <c:pt idx="1">
                  <c:v>0.5</c:v>
                </c:pt>
                <c:pt idx="2">
                  <c:v>0.19</c:v>
                </c:pt>
                <c:pt idx="3">
                  <c:v>0.24</c:v>
                </c:pt>
                <c:pt idx="4">
                  <c:v>0.1</c:v>
                </c:pt>
                <c:pt idx="5">
                  <c:v>0.09</c:v>
                </c:pt>
                <c:pt idx="6">
                  <c:v>0.15</c:v>
                </c:pt>
                <c:pt idx="7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EADE-4F88-9133-1C54B6D46DE7}"/>
            </c:ext>
          </c:extLst>
        </c:ser>
        <c:ser>
          <c:idx val="7"/>
          <c:order val="7"/>
          <c:tx>
            <c:strRef>
              <c:f>'Új verzió'!$I$149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verzió'!$I$150:$I$157</c:f>
              <c:numCache>
                <c:formatCode>0%</c:formatCode>
                <c:ptCount val="8"/>
                <c:pt idx="0">
                  <c:v>0.12945000000000001</c:v>
                </c:pt>
                <c:pt idx="1">
                  <c:v>0.53129444999999997</c:v>
                </c:pt>
                <c:pt idx="2">
                  <c:v>0.169986</c:v>
                </c:pt>
                <c:pt idx="3">
                  <c:v>0.18776699999999999</c:v>
                </c:pt>
                <c:pt idx="4">
                  <c:v>0.105263</c:v>
                </c:pt>
                <c:pt idx="5">
                  <c:v>0.11593199999999999</c:v>
                </c:pt>
                <c:pt idx="6">
                  <c:v>0.16927500000000001</c:v>
                </c:pt>
                <c:pt idx="7">
                  <c:v>3.8406999999999997E-2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ADE-4F88-9133-1C54B6D46DE7}"/>
            </c:ext>
          </c:extLst>
        </c:ser>
        <c:ser>
          <c:idx val="8"/>
          <c:order val="8"/>
          <c:tx>
            <c:strRef>
              <c:f>'Új verzió'!$J$149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'Új verzió'!$A$150:$A$157</c:f>
              <c:strCache>
                <c:ptCount val="8"/>
                <c:pt idx="0">
                  <c:v>Nincs akadálya</c:v>
                </c:pt>
                <c:pt idx="1">
                  <c:v>Vevők hiánya</c:v>
                </c:pt>
                <c:pt idx="2">
                  <c:v>Munkaerőhiány</c:v>
                </c:pt>
                <c:pt idx="3">
                  <c:v>Finanszírozási problémák</c:v>
                </c:pt>
                <c:pt idx="4">
                  <c:v>Beszállítói problémák</c:v>
                </c:pt>
                <c:pt idx="5">
                  <c:v>Adminisztratív akadályok</c:v>
                </c:pt>
                <c:pt idx="6">
                  <c:v>Egyéb*</c:v>
                </c:pt>
                <c:pt idx="7">
                  <c:v>Nem tudja/nem válaszol</c:v>
                </c:pt>
              </c:strCache>
            </c:strRef>
          </c:cat>
          <c:val>
            <c:numRef>
              <c:f>'Új verzió'!$J$150:$J$157</c:f>
              <c:numCache>
                <c:formatCode>0%</c:formatCode>
                <c:ptCount val="8"/>
                <c:pt idx="0">
                  <c:v>0.15238915195867414</c:v>
                </c:pt>
                <c:pt idx="1">
                  <c:v>0.5501506672406371</c:v>
                </c:pt>
                <c:pt idx="2">
                  <c:v>0.21093413689195006</c:v>
                </c:pt>
                <c:pt idx="3">
                  <c:v>0.22858372793801118</c:v>
                </c:pt>
                <c:pt idx="4">
                  <c:v>0.10546706844597503</c:v>
                </c:pt>
                <c:pt idx="5">
                  <c:v>0.10589754627636677</c:v>
                </c:pt>
                <c:pt idx="7">
                  <c:v>6.4141196728368488E-2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ADE-4F88-9133-1C54B6D46D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011661791"/>
        <c:axId val="1011659711"/>
      </c:barChart>
      <c:catAx>
        <c:axId val="101166179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59711"/>
        <c:crosses val="autoZero"/>
        <c:auto val="1"/>
        <c:lblAlgn val="ctr"/>
        <c:lblOffset val="100"/>
        <c:noMultiLvlLbl val="0"/>
      </c:catAx>
      <c:valAx>
        <c:axId val="1011659711"/>
        <c:scaling>
          <c:orientation val="minMax"/>
        </c:scaling>
        <c:delete val="0"/>
        <c:axPos val="t"/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11661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5146165070805635"/>
          <c:w val="1"/>
          <c:h val="0.133687087022355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282780129041015"/>
          <c:y val="3.1396104920539958E-2"/>
          <c:w val="0.7335963995952961"/>
          <c:h val="0.7958144713562950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verzió'!$B$162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cat>
            <c:strRef>
              <c:f>'Új verzió'!$A$163:$A$171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verzió'!$B$163:$B$171</c:f>
              <c:numCache>
                <c:formatCode>General\ "pont"</c:formatCode>
                <c:ptCount val="9"/>
                <c:pt idx="0">
                  <c:v>-33</c:v>
                </c:pt>
                <c:pt idx="1">
                  <c:v>-32</c:v>
                </c:pt>
                <c:pt idx="2">
                  <c:v>-22</c:v>
                </c:pt>
                <c:pt idx="3">
                  <c:v>-35</c:v>
                </c:pt>
                <c:pt idx="4">
                  <c:v>-13</c:v>
                </c:pt>
                <c:pt idx="5">
                  <c:v>-2</c:v>
                </c:pt>
                <c:pt idx="6">
                  <c:v>-7</c:v>
                </c:pt>
                <c:pt idx="7">
                  <c:v>-12</c:v>
                </c:pt>
                <c:pt idx="8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05A-48BD-96EE-170C1216CBFE}"/>
            </c:ext>
          </c:extLst>
        </c:ser>
        <c:ser>
          <c:idx val="1"/>
          <c:order val="1"/>
          <c:tx>
            <c:strRef>
              <c:f>'Új verzió'!$C$162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verzió'!$A$163:$A$171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verzió'!$C$163:$C$171</c:f>
              <c:numCache>
                <c:formatCode>General\ "pont"</c:formatCode>
                <c:ptCount val="9"/>
                <c:pt idx="0">
                  <c:v>-28</c:v>
                </c:pt>
                <c:pt idx="1">
                  <c:v>-25</c:v>
                </c:pt>
                <c:pt idx="2">
                  <c:v>-14</c:v>
                </c:pt>
                <c:pt idx="3">
                  <c:v>-26</c:v>
                </c:pt>
                <c:pt idx="4">
                  <c:v>-3</c:v>
                </c:pt>
                <c:pt idx="5">
                  <c:v>-1</c:v>
                </c:pt>
                <c:pt idx="6">
                  <c:v>1</c:v>
                </c:pt>
                <c:pt idx="7">
                  <c:v>-3</c:v>
                </c:pt>
                <c:pt idx="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5A-48BD-96EE-170C1216CBFE}"/>
            </c:ext>
          </c:extLst>
        </c:ser>
        <c:ser>
          <c:idx val="2"/>
          <c:order val="2"/>
          <c:tx>
            <c:strRef>
              <c:f>'Új verzió'!$D$162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2.7450016653729568E-3"/>
                  <c:y val="-1.04762983031078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05A-48BD-96EE-170C1216CB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verzió'!$A$163:$A$171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verzió'!$D$163:$D$171</c:f>
              <c:numCache>
                <c:formatCode>General\ "pont"</c:formatCode>
                <c:ptCount val="9"/>
                <c:pt idx="0">
                  <c:v>-22</c:v>
                </c:pt>
                <c:pt idx="1">
                  <c:v>-24</c:v>
                </c:pt>
                <c:pt idx="2">
                  <c:v>-3</c:v>
                </c:pt>
                <c:pt idx="3">
                  <c:v>-12</c:v>
                </c:pt>
                <c:pt idx="4">
                  <c:v>-2</c:v>
                </c:pt>
                <c:pt idx="5">
                  <c:v>17</c:v>
                </c:pt>
                <c:pt idx="6">
                  <c:v>12</c:v>
                </c:pt>
                <c:pt idx="7">
                  <c:v>6</c:v>
                </c:pt>
                <c:pt idx="8">
                  <c:v>-4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5A-48BD-96EE-170C1216CBFE}"/>
            </c:ext>
          </c:extLst>
        </c:ser>
        <c:ser>
          <c:idx val="3"/>
          <c:order val="3"/>
          <c:tx>
            <c:strRef>
              <c:f>'Új verzió'!$E$162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1.0064889835901624E-16"/>
                  <c:y val="4.1905193212431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05A-48BD-96EE-170C1216CB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verzió'!$A$163:$A$171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verzió'!$E$163:$E$171</c:f>
              <c:numCache>
                <c:formatCode>General\ "pont"</c:formatCode>
                <c:ptCount val="9"/>
                <c:pt idx="0">
                  <c:v>-12</c:v>
                </c:pt>
                <c:pt idx="1">
                  <c:v>-4</c:v>
                </c:pt>
                <c:pt idx="2">
                  <c:v>-2</c:v>
                </c:pt>
                <c:pt idx="3">
                  <c:v>-5</c:v>
                </c:pt>
                <c:pt idx="4">
                  <c:v>9</c:v>
                </c:pt>
                <c:pt idx="5">
                  <c:v>8</c:v>
                </c:pt>
                <c:pt idx="6">
                  <c:v>16</c:v>
                </c:pt>
                <c:pt idx="7">
                  <c:v>-11</c:v>
                </c:pt>
                <c:pt idx="8">
                  <c:v>-12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05A-48BD-96EE-170C1216CBFE}"/>
            </c:ext>
          </c:extLst>
        </c:ser>
        <c:ser>
          <c:idx val="4"/>
          <c:order val="4"/>
          <c:tx>
            <c:strRef>
              <c:f>'Új verzió'!$F$162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05A-48BD-96EE-170C1216CB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verzió'!$A$163:$A$171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verzió'!$F$163:$F$171</c:f>
              <c:numCache>
                <c:formatCode>General\ "pont"</c:formatCode>
                <c:ptCount val="9"/>
                <c:pt idx="0">
                  <c:v>-24</c:v>
                </c:pt>
                <c:pt idx="1">
                  <c:v>-20</c:v>
                </c:pt>
                <c:pt idx="2">
                  <c:v>-13</c:v>
                </c:pt>
                <c:pt idx="3">
                  <c:v>-22</c:v>
                </c:pt>
                <c:pt idx="4">
                  <c:v>-4</c:v>
                </c:pt>
                <c:pt idx="5">
                  <c:v>3</c:v>
                </c:pt>
                <c:pt idx="6">
                  <c:v>3</c:v>
                </c:pt>
                <c:pt idx="7">
                  <c:v>-8</c:v>
                </c:pt>
                <c:pt idx="8">
                  <c:v>-10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05A-48BD-96EE-170C1216CB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3722927"/>
        <c:axId val="733722511"/>
      </c:lineChart>
      <c:catAx>
        <c:axId val="7337229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511"/>
        <c:crosses val="autoZero"/>
        <c:auto val="1"/>
        <c:lblAlgn val="ctr"/>
        <c:lblOffset val="50"/>
        <c:noMultiLvlLbl val="0"/>
      </c:catAx>
      <c:valAx>
        <c:axId val="733722511"/>
        <c:scaling>
          <c:orientation val="minMax"/>
          <c:max val="20"/>
          <c:min val="-4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Kedvezőbb</a:t>
                </a:r>
                <a:r>
                  <a:rPr lang="hu-HU" b="1"/>
                  <a:t>  </a:t>
                </a:r>
                <a:r>
                  <a:rPr lang="hu-HU" b="1">
                    <a:solidFill>
                      <a:srgbClr val="FF0000"/>
                    </a:solidFill>
                  </a:rPr>
                  <a:t>Gyengébb</a:t>
                </a:r>
              </a:p>
            </c:rich>
          </c:tx>
          <c:layout>
            <c:manualLayout>
              <c:xMode val="edge"/>
              <c:yMode val="edge"/>
              <c:x val="0.95744390257441603"/>
              <c:y val="7.7364163346938089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3722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99098332816589"/>
          <c:y val="3.9918788123174481E-2"/>
          <c:w val="0.77484743980199966"/>
          <c:h val="0.8303069917884854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verzió'!$B$174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0"/>
                  <c:y val="2.73723682506391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2A9-4CC9-B76C-C0BD9287CF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verzió'!$B$175:$B$183</c:f>
              <c:numCache>
                <c:formatCode>General\ "pont"</c:formatCode>
                <c:ptCount val="9"/>
                <c:pt idx="0">
                  <c:v>-18</c:v>
                </c:pt>
                <c:pt idx="1">
                  <c:v>1</c:v>
                </c:pt>
                <c:pt idx="2">
                  <c:v>11</c:v>
                </c:pt>
                <c:pt idx="3">
                  <c:v>3</c:v>
                </c:pt>
                <c:pt idx="4">
                  <c:v>20</c:v>
                </c:pt>
                <c:pt idx="5">
                  <c:v>19</c:v>
                </c:pt>
                <c:pt idx="6">
                  <c:v>13</c:v>
                </c:pt>
                <c:pt idx="7">
                  <c:v>3</c:v>
                </c:pt>
                <c:pt idx="8">
                  <c:v>-1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2A9-4CC9-B76C-C0BD9287CF58}"/>
            </c:ext>
          </c:extLst>
        </c:ser>
        <c:ser>
          <c:idx val="1"/>
          <c:order val="1"/>
          <c:tx>
            <c:strRef>
              <c:f>'Új verzió'!$C$174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2.7837352268870246E-3"/>
                  <c:y val="-2.48839711369447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2A9-4CC9-B76C-C0BD9287CF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verzió'!$A$175:$A$183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verzió'!$C$175:$C$183</c:f>
              <c:numCache>
                <c:formatCode>General\ "pont"</c:formatCode>
                <c:ptCount val="9"/>
                <c:pt idx="0">
                  <c:v>-15</c:v>
                </c:pt>
                <c:pt idx="1">
                  <c:v>9</c:v>
                </c:pt>
                <c:pt idx="2">
                  <c:v>20</c:v>
                </c:pt>
                <c:pt idx="3">
                  <c:v>8</c:v>
                </c:pt>
                <c:pt idx="4">
                  <c:v>28</c:v>
                </c:pt>
                <c:pt idx="5">
                  <c:v>26</c:v>
                </c:pt>
                <c:pt idx="6">
                  <c:v>12</c:v>
                </c:pt>
                <c:pt idx="7">
                  <c:v>6</c:v>
                </c:pt>
                <c:pt idx="8">
                  <c:v>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2A9-4CC9-B76C-C0BD9287CF58}"/>
            </c:ext>
          </c:extLst>
        </c:ser>
        <c:ser>
          <c:idx val="2"/>
          <c:order val="2"/>
          <c:tx>
            <c:strRef>
              <c:f>'Új verzió'!$D$174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2A9-4CC9-B76C-C0BD9287CF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verzió'!$A$175:$A$183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verzió'!$D$175:$D$183</c:f>
              <c:numCache>
                <c:formatCode>General\ "pont"</c:formatCode>
                <c:ptCount val="9"/>
                <c:pt idx="0">
                  <c:v>-11</c:v>
                </c:pt>
                <c:pt idx="1">
                  <c:v>17</c:v>
                </c:pt>
                <c:pt idx="2">
                  <c:v>16</c:v>
                </c:pt>
                <c:pt idx="3">
                  <c:v>17</c:v>
                </c:pt>
                <c:pt idx="4">
                  <c:v>33</c:v>
                </c:pt>
                <c:pt idx="5">
                  <c:v>30</c:v>
                </c:pt>
                <c:pt idx="6">
                  <c:v>14</c:v>
                </c:pt>
                <c:pt idx="7">
                  <c:v>5</c:v>
                </c:pt>
                <c:pt idx="8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2A9-4CC9-B76C-C0BD9287CF58}"/>
            </c:ext>
          </c:extLst>
        </c:ser>
        <c:ser>
          <c:idx val="3"/>
          <c:order val="3"/>
          <c:tx>
            <c:strRef>
              <c:f>'Új verzió'!$E$174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cat>
            <c:strRef>
              <c:f>'Új verzió'!$A$175:$A$183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verzió'!$E$175:$E$183</c:f>
              <c:numCache>
                <c:formatCode>General\ "pont"</c:formatCode>
                <c:ptCount val="9"/>
                <c:pt idx="0">
                  <c:v>4</c:v>
                </c:pt>
                <c:pt idx="1">
                  <c:v>12</c:v>
                </c:pt>
                <c:pt idx="2">
                  <c:v>31</c:v>
                </c:pt>
                <c:pt idx="3">
                  <c:v>29</c:v>
                </c:pt>
                <c:pt idx="4">
                  <c:v>30</c:v>
                </c:pt>
                <c:pt idx="5">
                  <c:v>10</c:v>
                </c:pt>
                <c:pt idx="6">
                  <c:v>37</c:v>
                </c:pt>
                <c:pt idx="7">
                  <c:v>6</c:v>
                </c:pt>
                <c:pt idx="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2A9-4CC9-B76C-C0BD9287CF58}"/>
            </c:ext>
          </c:extLst>
        </c:ser>
        <c:ser>
          <c:idx val="4"/>
          <c:order val="4"/>
          <c:tx>
            <c:strRef>
              <c:f>'Új verzió'!$F$174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2A9-4CC9-B76C-C0BD9287CF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verzió'!$A$175:$A$183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verzió'!$F$175:$F$183</c:f>
              <c:numCache>
                <c:formatCode>General\ "pont"</c:formatCode>
                <c:ptCount val="9"/>
                <c:pt idx="0">
                  <c:v>-10</c:v>
                </c:pt>
                <c:pt idx="1">
                  <c:v>7</c:v>
                </c:pt>
                <c:pt idx="2">
                  <c:v>17</c:v>
                </c:pt>
                <c:pt idx="3">
                  <c:v>12</c:v>
                </c:pt>
                <c:pt idx="4">
                  <c:v>25</c:v>
                </c:pt>
                <c:pt idx="5">
                  <c:v>18</c:v>
                </c:pt>
                <c:pt idx="6">
                  <c:v>20</c:v>
                </c:pt>
                <c:pt idx="7">
                  <c:v>5</c:v>
                </c:pt>
                <c:pt idx="8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E2A9-4CC9-B76C-C0BD9287CF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2906207"/>
        <c:axId val="672905791"/>
      </c:lineChart>
      <c:catAx>
        <c:axId val="6729062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5791"/>
        <c:crosses val="autoZero"/>
        <c:auto val="1"/>
        <c:lblAlgn val="ctr"/>
        <c:lblOffset val="50"/>
        <c:noMultiLvlLbl val="0"/>
      </c:catAx>
      <c:valAx>
        <c:axId val="672905791"/>
        <c:scaling>
          <c:orientation val="minMax"/>
          <c:max val="40.799999999999997"/>
          <c:min val="-20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Javul</a:t>
                </a:r>
                <a:r>
                  <a:rPr lang="hu-HU"/>
                  <a:t> </a:t>
                </a:r>
                <a:r>
                  <a:rPr lang="hu-HU" baseline="0"/>
                  <a:t>  </a:t>
                </a:r>
                <a:r>
                  <a:rPr lang="hu-HU" b="1" baseline="0">
                    <a:solidFill>
                      <a:srgbClr val="FF0000"/>
                    </a:solidFill>
                  </a:rPr>
                  <a:t>Romlik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5884006356122375"/>
              <c:y val="0.4739640185614830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6729062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026915650959495"/>
          <c:y val="0.92984378908202603"/>
          <c:w val="0.7994616869808101"/>
          <c:h val="6.7716435899810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654871922027727"/>
          <c:y val="4.6448696221898497E-2"/>
          <c:w val="0.81994890734989967"/>
          <c:h val="0.7366956295185604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verzió'!$L$195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3B-4DEC-8531-6465CF9BE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verzió'!$K$196:$K$204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verzió'!$L$196:$L$204</c:f>
              <c:numCache>
                <c:formatCode>General\ "pont"</c:formatCode>
                <c:ptCount val="9"/>
                <c:pt idx="0">
                  <c:v>13.5</c:v>
                </c:pt>
                <c:pt idx="1">
                  <c:v>33</c:v>
                </c:pt>
                <c:pt idx="2">
                  <c:v>30</c:v>
                </c:pt>
                <c:pt idx="3">
                  <c:v>30</c:v>
                </c:pt>
                <c:pt idx="4">
                  <c:v>33.495000000000005</c:v>
                </c:pt>
                <c:pt idx="5">
                  <c:v>39</c:v>
                </c:pt>
                <c:pt idx="6">
                  <c:v>28</c:v>
                </c:pt>
                <c:pt idx="7">
                  <c:v>29</c:v>
                </c:pt>
                <c:pt idx="8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3B-4DEC-8531-6465CF9BE3C2}"/>
            </c:ext>
          </c:extLst>
        </c:ser>
        <c:ser>
          <c:idx val="1"/>
          <c:order val="1"/>
          <c:tx>
            <c:strRef>
              <c:f>'Új verzió'!$M$195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3B-4DEC-8531-6465CF9BE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verzió'!$K$196:$K$204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verzió'!$M$196:$M$204</c:f>
              <c:numCache>
                <c:formatCode>General\ "pont"</c:formatCode>
                <c:ptCount val="9"/>
                <c:pt idx="0">
                  <c:v>15</c:v>
                </c:pt>
                <c:pt idx="1">
                  <c:v>38</c:v>
                </c:pt>
                <c:pt idx="2">
                  <c:v>32</c:v>
                </c:pt>
                <c:pt idx="3">
                  <c:v>30</c:v>
                </c:pt>
                <c:pt idx="4">
                  <c:v>42.86</c:v>
                </c:pt>
                <c:pt idx="5">
                  <c:v>29</c:v>
                </c:pt>
                <c:pt idx="6">
                  <c:v>36</c:v>
                </c:pt>
                <c:pt idx="7">
                  <c:v>32</c:v>
                </c:pt>
                <c:pt idx="8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3B-4DEC-8531-6465CF9BE3C2}"/>
            </c:ext>
          </c:extLst>
        </c:ser>
        <c:ser>
          <c:idx val="2"/>
          <c:order val="2"/>
          <c:tx>
            <c:strRef>
              <c:f>'Új verzió'!$N$195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3B-4DEC-8531-6465CF9BE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verzió'!$K$196:$K$204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verzió'!$N$196:$N$204</c:f>
              <c:numCache>
                <c:formatCode>General\ "pont"</c:formatCode>
                <c:ptCount val="9"/>
                <c:pt idx="0">
                  <c:v>-11.25</c:v>
                </c:pt>
                <c:pt idx="1">
                  <c:v>1.75</c:v>
                </c:pt>
                <c:pt idx="2">
                  <c:v>3.75</c:v>
                </c:pt>
                <c:pt idx="3">
                  <c:v>-0.75</c:v>
                </c:pt>
                <c:pt idx="4">
                  <c:v>20.594999999999999</c:v>
                </c:pt>
                <c:pt idx="5">
                  <c:v>19</c:v>
                </c:pt>
                <c:pt idx="6">
                  <c:v>6</c:v>
                </c:pt>
                <c:pt idx="7">
                  <c:v>-3</c:v>
                </c:pt>
                <c:pt idx="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3B-4DEC-8531-6465CF9BE3C2}"/>
            </c:ext>
          </c:extLst>
        </c:ser>
        <c:ser>
          <c:idx val="3"/>
          <c:order val="3"/>
          <c:tx>
            <c:strRef>
              <c:f>'Új verzió'!$O$195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3B-4DEC-8531-6465CF9BE3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verzió'!$K$196:$K$204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verzió'!$O$196:$O$204</c:f>
              <c:numCache>
                <c:formatCode>General\ "pont"</c:formatCode>
                <c:ptCount val="9"/>
                <c:pt idx="0">
                  <c:v>13</c:v>
                </c:pt>
                <c:pt idx="1">
                  <c:v>31</c:v>
                </c:pt>
                <c:pt idx="2">
                  <c:v>33</c:v>
                </c:pt>
                <c:pt idx="3">
                  <c:v>31</c:v>
                </c:pt>
                <c:pt idx="4">
                  <c:v>38</c:v>
                </c:pt>
                <c:pt idx="5">
                  <c:v>38</c:v>
                </c:pt>
                <c:pt idx="6">
                  <c:v>36</c:v>
                </c:pt>
                <c:pt idx="7">
                  <c:v>32</c:v>
                </c:pt>
                <c:pt idx="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C3B-4DEC-8531-6465CF9BE3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036448"/>
        <c:axId val="979037104"/>
      </c:lineChart>
      <c:catAx>
        <c:axId val="97903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7104"/>
        <c:crosses val="autoZero"/>
        <c:auto val="1"/>
        <c:lblAlgn val="ctr"/>
        <c:lblOffset val="100"/>
        <c:noMultiLvlLbl val="0"/>
      </c:catAx>
      <c:valAx>
        <c:axId val="979037104"/>
        <c:scaling>
          <c:orientation val="minMax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7903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03348643039186"/>
          <c:y val="0.85313369398632688"/>
          <c:w val="0.74056420376716403"/>
          <c:h val="0.132182219112398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869575678040245"/>
          <c:y val="3.9316975481424349E-2"/>
          <c:w val="0.81741535433070867"/>
          <c:h val="0.86540566634916072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verzió'!$B$215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5.0000005468067189E-2"/>
                  <c:y val="-5.41031759571217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179-488B-9AEF-3D1004C147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verzió'!$A$216:$A$224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verzió'!$B$216:$B$224</c:f>
              <c:numCache>
                <c:formatCode>General\ "pont"</c:formatCode>
                <c:ptCount val="9"/>
                <c:pt idx="0">
                  <c:v>-3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11</c:v>
                </c:pt>
                <c:pt idx="5">
                  <c:v>6</c:v>
                </c:pt>
                <c:pt idx="6">
                  <c:v>8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79-488B-9AEF-3D1004C14739}"/>
            </c:ext>
          </c:extLst>
        </c:ser>
        <c:ser>
          <c:idx val="1"/>
          <c:order val="1"/>
          <c:tx>
            <c:strRef>
              <c:f>'Új verzió'!$C$215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verzió'!$A$216:$A$224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verzió'!$C$216:$C$224</c:f>
              <c:numCache>
                <c:formatCode>General\ "pont"</c:formatCode>
                <c:ptCount val="9"/>
                <c:pt idx="0">
                  <c:v>1</c:v>
                </c:pt>
                <c:pt idx="1">
                  <c:v>8</c:v>
                </c:pt>
                <c:pt idx="2">
                  <c:v>11</c:v>
                </c:pt>
                <c:pt idx="3">
                  <c:v>6</c:v>
                </c:pt>
                <c:pt idx="4">
                  <c:v>21</c:v>
                </c:pt>
                <c:pt idx="5">
                  <c:v>17</c:v>
                </c:pt>
                <c:pt idx="6">
                  <c:v>12</c:v>
                </c:pt>
                <c:pt idx="7">
                  <c:v>16</c:v>
                </c:pt>
                <c:pt idx="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79-488B-9AEF-3D1004C14739}"/>
            </c:ext>
          </c:extLst>
        </c:ser>
        <c:ser>
          <c:idx val="2"/>
          <c:order val="2"/>
          <c:tx>
            <c:strRef>
              <c:f>'Új verzió'!$D$215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179-488B-9AEF-3D1004C147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verzió'!$A$216:$A$224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verzió'!$D$216:$D$224</c:f>
              <c:numCache>
                <c:formatCode>General\ "pont"</c:formatCode>
                <c:ptCount val="9"/>
                <c:pt idx="0">
                  <c:v>4</c:v>
                </c:pt>
                <c:pt idx="1">
                  <c:v>15</c:v>
                </c:pt>
                <c:pt idx="2">
                  <c:v>19</c:v>
                </c:pt>
                <c:pt idx="3">
                  <c:v>22</c:v>
                </c:pt>
                <c:pt idx="4">
                  <c:v>25</c:v>
                </c:pt>
                <c:pt idx="5">
                  <c:v>31</c:v>
                </c:pt>
                <c:pt idx="6">
                  <c:v>26</c:v>
                </c:pt>
                <c:pt idx="7">
                  <c:v>22</c:v>
                </c:pt>
                <c:pt idx="8">
                  <c:v>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179-488B-9AEF-3D1004C14739}"/>
            </c:ext>
          </c:extLst>
        </c:ser>
        <c:ser>
          <c:idx val="3"/>
          <c:order val="3"/>
          <c:tx>
            <c:strRef>
              <c:f>'Új verzió'!$E$215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1.3888890407796413E-3"/>
                  <c:y val="3.934776433245220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179-488B-9AEF-3D1004C147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verzió'!$A$216:$A$224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verzió'!$E$216:$E$224</c:f>
              <c:numCache>
                <c:formatCode>General\ "pont"</c:formatCode>
                <c:ptCount val="9"/>
                <c:pt idx="0">
                  <c:v>6</c:v>
                </c:pt>
                <c:pt idx="1">
                  <c:v>14</c:v>
                </c:pt>
                <c:pt idx="2">
                  <c:v>14</c:v>
                </c:pt>
                <c:pt idx="3">
                  <c:v>19</c:v>
                </c:pt>
                <c:pt idx="4">
                  <c:v>23</c:v>
                </c:pt>
                <c:pt idx="5">
                  <c:v>18</c:v>
                </c:pt>
                <c:pt idx="6">
                  <c:v>45</c:v>
                </c:pt>
                <c:pt idx="7">
                  <c:v>39</c:v>
                </c:pt>
                <c:pt idx="8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179-488B-9AEF-3D1004C14739}"/>
            </c:ext>
          </c:extLst>
        </c:ser>
        <c:ser>
          <c:idx val="4"/>
          <c:order val="4"/>
          <c:tx>
            <c:strRef>
              <c:f>'Új verzió'!$F$215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1.0185068640268645E-16"/>
                  <c:y val="-2.459235270778262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179-488B-9AEF-3D1004C147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verzió'!$A$216:$A$224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verzió'!$F$216:$F$224</c:f>
              <c:numCache>
                <c:formatCode>General\ "pont"</c:formatCode>
                <c:ptCount val="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179-488B-9AEF-3D1004C147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3912688"/>
        <c:axId val="923914656"/>
      </c:lineChart>
      <c:catAx>
        <c:axId val="92391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4656"/>
        <c:crosses val="autoZero"/>
        <c:auto val="1"/>
        <c:lblAlgn val="ctr"/>
        <c:lblOffset val="100"/>
        <c:noMultiLvlLbl val="0"/>
      </c:catAx>
      <c:valAx>
        <c:axId val="923914656"/>
        <c:scaling>
          <c:orientation val="minMax"/>
          <c:max val="50"/>
          <c:min val="-1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23912688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906566243859971"/>
          <c:y val="3.9331133817402469E-2"/>
          <c:w val="0.86560894783355813"/>
          <c:h val="0.7412330590653710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verzió'!$L$226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1.0636480503442679E-16"/>
                  <c:y val="-5.65827797738548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2C-4F2D-98EF-471EE75F07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verzió'!$K$227:$K$235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verzió'!$L$227:$L$235</c:f>
              <c:numCache>
                <c:formatCode>General\ "pont"</c:formatCode>
                <c:ptCount val="9"/>
                <c:pt idx="0">
                  <c:v>3</c:v>
                </c:pt>
                <c:pt idx="1">
                  <c:v>15.5</c:v>
                </c:pt>
                <c:pt idx="2">
                  <c:v>13.5</c:v>
                </c:pt>
                <c:pt idx="3">
                  <c:v>15</c:v>
                </c:pt>
                <c:pt idx="4">
                  <c:v>19.22</c:v>
                </c:pt>
                <c:pt idx="5">
                  <c:v>17</c:v>
                </c:pt>
                <c:pt idx="6">
                  <c:v>19</c:v>
                </c:pt>
                <c:pt idx="7">
                  <c:v>19.5</c:v>
                </c:pt>
                <c:pt idx="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92C-4F2D-98EF-471EE75F07EC}"/>
            </c:ext>
          </c:extLst>
        </c:ser>
        <c:ser>
          <c:idx val="1"/>
          <c:order val="1"/>
          <c:tx>
            <c:strRef>
              <c:f>'Új verzió'!$M$226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cat>
            <c:strRef>
              <c:f>'Új verzió'!$K$227:$K$235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verzió'!$M$227:$M$235</c:f>
              <c:numCache>
                <c:formatCode>General\ "pont"</c:formatCode>
                <c:ptCount val="9"/>
                <c:pt idx="0">
                  <c:v>-1</c:v>
                </c:pt>
                <c:pt idx="1">
                  <c:v>8</c:v>
                </c:pt>
                <c:pt idx="2">
                  <c:v>2</c:v>
                </c:pt>
                <c:pt idx="3">
                  <c:v>5</c:v>
                </c:pt>
                <c:pt idx="4">
                  <c:v>7.62</c:v>
                </c:pt>
                <c:pt idx="5">
                  <c:v>13</c:v>
                </c:pt>
                <c:pt idx="6">
                  <c:v>7</c:v>
                </c:pt>
                <c:pt idx="7">
                  <c:v>1</c:v>
                </c:pt>
                <c:pt idx="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92C-4F2D-98EF-471EE75F07EC}"/>
            </c:ext>
          </c:extLst>
        </c:ser>
        <c:ser>
          <c:idx val="2"/>
          <c:order val="2"/>
          <c:tx>
            <c:strRef>
              <c:f>'Új verzió'!$N$226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2.4657580555710476E-2"/>
                  <c:y val="-6.396314235305329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4EE4F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92C-4F2D-98EF-471EE75F07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verzió'!$K$227:$K$235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verzió'!$N$227:$N$235</c:f>
              <c:numCache>
                <c:formatCode>General\ "pont"</c:formatCode>
                <c:ptCount val="9"/>
                <c:pt idx="0">
                  <c:v>-5</c:v>
                </c:pt>
                <c:pt idx="1">
                  <c:v>1.5</c:v>
                </c:pt>
                <c:pt idx="2">
                  <c:v>5.5</c:v>
                </c:pt>
                <c:pt idx="3">
                  <c:v>4.75</c:v>
                </c:pt>
                <c:pt idx="4">
                  <c:v>20.237499999999997</c:v>
                </c:pt>
                <c:pt idx="5">
                  <c:v>12.25</c:v>
                </c:pt>
                <c:pt idx="6">
                  <c:v>6</c:v>
                </c:pt>
                <c:pt idx="7">
                  <c:v>4</c:v>
                </c:pt>
                <c:pt idx="8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2C-4F2D-98EF-471EE75F07EC}"/>
            </c:ext>
          </c:extLst>
        </c:ser>
        <c:ser>
          <c:idx val="3"/>
          <c:order val="3"/>
          <c:tx>
            <c:strRef>
              <c:f>'Új verzió'!$O$226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7.2522295752089324E-3"/>
                  <c:y val="4.9202417194656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2C-4F2D-98EF-471EE75F07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verzió'!$K$227:$K$235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verzió'!$O$227:$O$235</c:f>
              <c:numCache>
                <c:formatCode>General\ "pont"</c:formatCode>
                <c:ptCount val="9"/>
                <c:pt idx="0">
                  <c:v>2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17</c:v>
                </c:pt>
                <c:pt idx="5">
                  <c:v>14</c:v>
                </c:pt>
                <c:pt idx="6">
                  <c:v>21</c:v>
                </c:pt>
                <c:pt idx="7">
                  <c:v>19</c:v>
                </c:pt>
                <c:pt idx="8">
                  <c:v>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2C-4F2D-98EF-471EE75F07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9507856"/>
        <c:axId val="1009500312"/>
      </c:lineChart>
      <c:catAx>
        <c:axId val="1009507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0312"/>
        <c:crosses val="autoZero"/>
        <c:auto val="1"/>
        <c:lblAlgn val="ctr"/>
        <c:lblOffset val="100"/>
        <c:noMultiLvlLbl val="0"/>
      </c:catAx>
      <c:valAx>
        <c:axId val="1009500312"/>
        <c:scaling>
          <c:orientation val="minMax"/>
          <c:max val="30"/>
        </c:scaling>
        <c:delete val="0"/>
        <c:axPos val="l"/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950785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19416753185093"/>
          <c:y val="0.85236717865591394"/>
          <c:w val="0.71873357210370992"/>
          <c:h val="0.132872096185689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93471128608926"/>
          <c:y val="3.4166458832529882E-2"/>
          <c:w val="0.8698477690288714"/>
          <c:h val="0.8050679348235987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Indexek!$B$52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42-46B6-AEF3-8AA10F7C6C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42-46B6-AEF3-8AA10F7C6C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42-46B6-AEF3-8AA10F7C6C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42-46B6-AEF3-8AA10F7C6C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42-46B6-AEF3-8AA10F7C6CE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42-46B6-AEF3-8AA10F7C6CE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42-46B6-AEF3-8AA10F7C6CE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D-3242-46B6-AEF3-8AA10F7C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92ECF6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Indexek!$B$53:$B$61</c:f>
              <c:numCache>
                <c:formatCode>General\ "pont"</c:formatCode>
                <c:ptCount val="9"/>
                <c:pt idx="0">
                  <c:v>-37</c:v>
                </c:pt>
                <c:pt idx="1">
                  <c:v>-43</c:v>
                </c:pt>
                <c:pt idx="2">
                  <c:v>-40</c:v>
                </c:pt>
                <c:pt idx="3">
                  <c:v>-42</c:v>
                </c:pt>
                <c:pt idx="4">
                  <c:v>-32</c:v>
                </c:pt>
                <c:pt idx="5">
                  <c:v>-23</c:v>
                </c:pt>
                <c:pt idx="6">
                  <c:v>-22</c:v>
                </c:pt>
                <c:pt idx="7">
                  <c:v>-23</c:v>
                </c:pt>
                <c:pt idx="8">
                  <c:v>-17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3242-46B6-AEF3-8AA10F7C6CE9}"/>
            </c:ext>
          </c:extLst>
        </c:ser>
        <c:ser>
          <c:idx val="1"/>
          <c:order val="1"/>
          <c:tx>
            <c:strRef>
              <c:f>Indexek!$C$52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4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3242-46B6-AEF3-8AA10F7C6CE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242-46B6-AEF3-8AA10F7C6C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242-46B6-AEF3-8AA10F7C6C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242-46B6-AEF3-8AA10F7C6C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242-46B6-AEF3-8AA10F7C6C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242-46B6-AEF3-8AA10F7C6CE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242-46B6-AEF3-8AA10F7C6CE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242-46B6-AEF3-8AA10F7C6CE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3242-46B6-AEF3-8AA10F7C6CE9}"/>
                </c:ext>
              </c:extLst>
            </c:dLbl>
            <c:dLbl>
              <c:idx val="8"/>
              <c:layout>
                <c:manualLayout>
                  <c:x val="-1.9553587051618547E-2"/>
                  <c:y val="3.70690530757465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E-3242-46B6-AEF3-8AA10F7C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Indexek!$C$53:$C$61</c:f>
              <c:numCache>
                <c:formatCode>General\ "pont"</c:formatCode>
                <c:ptCount val="9"/>
                <c:pt idx="0">
                  <c:v>-30</c:v>
                </c:pt>
                <c:pt idx="1">
                  <c:v>-35</c:v>
                </c:pt>
                <c:pt idx="2">
                  <c:v>-34</c:v>
                </c:pt>
                <c:pt idx="3">
                  <c:v>-29</c:v>
                </c:pt>
                <c:pt idx="4">
                  <c:v>-16</c:v>
                </c:pt>
                <c:pt idx="5">
                  <c:v>-13</c:v>
                </c:pt>
                <c:pt idx="6">
                  <c:v>-9</c:v>
                </c:pt>
                <c:pt idx="7">
                  <c:v>-7</c:v>
                </c:pt>
                <c:pt idx="8">
                  <c:v>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3242-46B6-AEF3-8AA10F7C6CE9}"/>
            </c:ext>
          </c:extLst>
        </c:ser>
        <c:ser>
          <c:idx val="2"/>
          <c:order val="2"/>
          <c:tx>
            <c:strRef>
              <c:f>Indexek!$D$52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242-46B6-AEF3-8AA10F7C6C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242-46B6-AEF3-8AA10F7C6C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242-46B6-AEF3-8AA10F7C6C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242-46B6-AEF3-8AA10F7C6C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242-46B6-AEF3-8AA10F7C6CE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242-46B6-AEF3-8AA10F7C6CE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242-46B6-AEF3-8AA10F7C6CE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0-3242-46B6-AEF3-8AA10F7C6CE9}"/>
                </c:ext>
              </c:extLst>
            </c:dLbl>
            <c:dLbl>
              <c:idx val="8"/>
              <c:layout>
                <c:manualLayout>
                  <c:x val="-4.5431977252843392E-3"/>
                  <c:y val="-5.743934336877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1-3242-46B6-AEF3-8AA10F7C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Indexek!$D$53:$D$61</c:f>
              <c:numCache>
                <c:formatCode>General\ "pont"</c:formatCode>
                <c:ptCount val="9"/>
                <c:pt idx="0">
                  <c:v>-29</c:v>
                </c:pt>
                <c:pt idx="1">
                  <c:v>-32</c:v>
                </c:pt>
                <c:pt idx="2">
                  <c:v>-21</c:v>
                </c:pt>
                <c:pt idx="3">
                  <c:v>-10</c:v>
                </c:pt>
                <c:pt idx="4">
                  <c:v>-6</c:v>
                </c:pt>
                <c:pt idx="5">
                  <c:v>15</c:v>
                </c:pt>
                <c:pt idx="6">
                  <c:v>5</c:v>
                </c:pt>
                <c:pt idx="7">
                  <c:v>10</c:v>
                </c:pt>
                <c:pt idx="8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8-3242-46B6-AEF3-8AA10F7C6CE9}"/>
            </c:ext>
          </c:extLst>
        </c:ser>
        <c:ser>
          <c:idx val="3"/>
          <c:order val="3"/>
          <c:tx>
            <c:strRef>
              <c:f>Indexek!$E$52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242-46B6-AEF3-8AA10F7C6C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242-46B6-AEF3-8AA10F7C6C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242-46B6-AEF3-8AA10F7C6C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3242-46B6-AEF3-8AA10F7C6C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3242-46B6-AEF3-8AA10F7C6CE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3242-46B6-AEF3-8AA10F7C6CE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3242-46B6-AEF3-8AA10F7C6CE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A-3242-46B6-AEF3-8AA10F7C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Indexek!$E$53:$E$61</c:f>
              <c:numCache>
                <c:formatCode>General\ "pont"</c:formatCode>
                <c:ptCount val="9"/>
                <c:pt idx="0">
                  <c:v>-28</c:v>
                </c:pt>
                <c:pt idx="1">
                  <c:v>-7</c:v>
                </c:pt>
                <c:pt idx="2">
                  <c:v>-7</c:v>
                </c:pt>
                <c:pt idx="3">
                  <c:v>9</c:v>
                </c:pt>
                <c:pt idx="4">
                  <c:v>16</c:v>
                </c:pt>
                <c:pt idx="5">
                  <c:v>26</c:v>
                </c:pt>
                <c:pt idx="6">
                  <c:v>33</c:v>
                </c:pt>
                <c:pt idx="7">
                  <c:v>10</c:v>
                </c:pt>
                <c:pt idx="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0-3242-46B6-AEF3-8AA10F7C6CE9}"/>
            </c:ext>
          </c:extLst>
        </c:ser>
        <c:ser>
          <c:idx val="4"/>
          <c:order val="4"/>
          <c:tx>
            <c:strRef>
              <c:f>Indexek!$F$52</c:f>
              <c:strCache>
                <c:ptCount val="1"/>
                <c:pt idx="0">
                  <c:v>Jelenlegi helyzet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3242-46B6-AEF3-8AA10F7C6CE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3242-46B6-AEF3-8AA10F7C6CE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3242-46B6-AEF3-8AA10F7C6CE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3242-46B6-AEF3-8AA10F7C6CE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3242-46B6-AEF3-8AA10F7C6CE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3242-46B6-AEF3-8AA10F7C6CE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3242-46B6-AEF3-8AA10F7C6CE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C-3242-46B6-AEF3-8AA10F7C6CE9}"/>
                </c:ext>
              </c:extLst>
            </c:dLbl>
            <c:dLbl>
              <c:idx val="8"/>
              <c:layout>
                <c:manualLayout>
                  <c:x val="-1.8055555555555759E-2"/>
                  <c:y val="-5.36399006847283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F-3242-46B6-AEF3-8AA10F7C6C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Indexek!$A$53:$A$61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Indexek!$F$53:$F$61</c:f>
              <c:numCache>
                <c:formatCode>General\ "pont"</c:formatCode>
                <c:ptCount val="9"/>
                <c:pt idx="0">
                  <c:v>-32</c:v>
                </c:pt>
                <c:pt idx="1">
                  <c:v>-29</c:v>
                </c:pt>
                <c:pt idx="2">
                  <c:v>-28</c:v>
                </c:pt>
                <c:pt idx="3">
                  <c:v>-21</c:v>
                </c:pt>
                <c:pt idx="4">
                  <c:v>-12</c:v>
                </c:pt>
                <c:pt idx="5">
                  <c:v>-2</c:v>
                </c:pt>
                <c:pt idx="6">
                  <c:v>-1</c:v>
                </c:pt>
                <c:pt idx="7">
                  <c:v>-7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8-3242-46B6-AEF3-8AA10F7C6C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66746464"/>
        <c:axId val="966751056"/>
      </c:lineChart>
      <c:catAx>
        <c:axId val="966746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51056"/>
        <c:crosses val="autoZero"/>
        <c:auto val="1"/>
        <c:lblAlgn val="ctr"/>
        <c:lblOffset val="0"/>
        <c:noMultiLvlLbl val="0"/>
      </c:catAx>
      <c:valAx>
        <c:axId val="966751056"/>
        <c:scaling>
          <c:orientation val="minMax"/>
          <c:max val="4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6746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1051427869319979"/>
          <c:y val="2.3913021634390873E-2"/>
          <c:w val="0.5418584864391951"/>
          <c:h val="0.8017953197731539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Indexek!$B$25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95000"/>
              </a:sys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9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Indexek!$B$26:$B$32</c:f>
              <c:numCache>
                <c:formatCode>General\ "pont"</c:formatCode>
                <c:ptCount val="7"/>
                <c:pt idx="0">
                  <c:v>-46</c:v>
                </c:pt>
                <c:pt idx="1">
                  <c:v>-24</c:v>
                </c:pt>
                <c:pt idx="3">
                  <c:v>-32</c:v>
                </c:pt>
                <c:pt idx="4">
                  <c:v>-33</c:v>
                </c:pt>
                <c:pt idx="5">
                  <c:v>-28</c:v>
                </c:pt>
                <c:pt idx="6">
                  <c:v>-30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C9-45D7-B60C-47A6DD5E6E9F}"/>
            </c:ext>
          </c:extLst>
        </c:ser>
        <c:ser>
          <c:idx val="1"/>
          <c:order val="1"/>
          <c:tx>
            <c:strRef>
              <c:f>Indexek!$C$25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Indexek!$C$26:$C$32</c:f>
              <c:numCache>
                <c:formatCode>General\ "pont"</c:formatCode>
                <c:ptCount val="7"/>
                <c:pt idx="0">
                  <c:v>-43</c:v>
                </c:pt>
                <c:pt idx="1">
                  <c:v>-20</c:v>
                </c:pt>
                <c:pt idx="3">
                  <c:v>-29</c:v>
                </c:pt>
                <c:pt idx="4">
                  <c:v>-33</c:v>
                </c:pt>
                <c:pt idx="5">
                  <c:v>-24</c:v>
                </c:pt>
                <c:pt idx="6">
                  <c:v>-22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5C9-45D7-B60C-47A6DD5E6E9F}"/>
            </c:ext>
          </c:extLst>
        </c:ser>
        <c:ser>
          <c:idx val="2"/>
          <c:order val="2"/>
          <c:tx>
            <c:strRef>
              <c:f>Indexek!$D$25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EE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5C9-45D7-B60C-47A6DD5E6E9F}"/>
              </c:ext>
            </c:extLst>
          </c:dPt>
          <c:dPt>
            <c:idx val="3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C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Indexek!$D$26:$D$32</c:f>
              <c:numCache>
                <c:formatCode>General\ "pont"</c:formatCode>
                <c:ptCount val="7"/>
                <c:pt idx="0">
                  <c:v>-44</c:v>
                </c:pt>
                <c:pt idx="1">
                  <c:v>-13</c:v>
                </c:pt>
                <c:pt idx="2">
                  <c:v>-26</c:v>
                </c:pt>
                <c:pt idx="3">
                  <c:v>-28</c:v>
                </c:pt>
                <c:pt idx="4">
                  <c:v>-33</c:v>
                </c:pt>
                <c:pt idx="5">
                  <c:v>-21</c:v>
                </c:pt>
                <c:pt idx="6">
                  <c:v>-27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C9-45D7-B60C-47A6DD5E6E9F}"/>
            </c:ext>
          </c:extLst>
        </c:ser>
        <c:ser>
          <c:idx val="3"/>
          <c:order val="3"/>
          <c:tx>
            <c:strRef>
              <c:f>Indexek!$E$25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9EE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D5C9-45D7-B60C-47A6DD5E6E9F}"/>
              </c:ext>
            </c:extLst>
          </c:dPt>
          <c:dPt>
            <c:idx val="3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Indexek!$E$26:$E$32</c:f>
              <c:numCache>
                <c:formatCode>General\ "pont"</c:formatCode>
                <c:ptCount val="7"/>
                <c:pt idx="0">
                  <c:v>-34</c:v>
                </c:pt>
                <c:pt idx="1">
                  <c:v>-22</c:v>
                </c:pt>
                <c:pt idx="2">
                  <c:v>-19</c:v>
                </c:pt>
                <c:pt idx="3">
                  <c:v>-21</c:v>
                </c:pt>
                <c:pt idx="4">
                  <c:v>-25</c:v>
                </c:pt>
                <c:pt idx="5">
                  <c:v>-12</c:v>
                </c:pt>
                <c:pt idx="6">
                  <c:v>-14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5C9-45D7-B60C-47A6DD5E6E9F}"/>
            </c:ext>
          </c:extLst>
        </c:ser>
        <c:ser>
          <c:idx val="4"/>
          <c:order val="4"/>
          <c:tx>
            <c:strRef>
              <c:f>Indexek!$F$25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5C9-45D7-B60C-47A6DD5E6E9F}"/>
              </c:ext>
            </c:extLst>
          </c:dPt>
          <c:dPt>
            <c:idx val="3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Indexek!$F$26:$F$32</c:f>
              <c:numCache>
                <c:formatCode>General\ "pont"</c:formatCode>
                <c:ptCount val="7"/>
                <c:pt idx="0">
                  <c:v>-25</c:v>
                </c:pt>
                <c:pt idx="1">
                  <c:v>-4</c:v>
                </c:pt>
                <c:pt idx="2">
                  <c:v>-17</c:v>
                </c:pt>
                <c:pt idx="3">
                  <c:v>-12</c:v>
                </c:pt>
                <c:pt idx="4">
                  <c:v>-14</c:v>
                </c:pt>
                <c:pt idx="5">
                  <c:v>-3</c:v>
                </c:pt>
                <c:pt idx="6">
                  <c:v>-7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5C9-45D7-B60C-47A6DD5E6E9F}"/>
            </c:ext>
          </c:extLst>
        </c:ser>
        <c:ser>
          <c:idx val="5"/>
          <c:order val="5"/>
          <c:tx>
            <c:strRef>
              <c:f>Indexek!$G$25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Indexek!$G$26:$G$32</c:f>
              <c:numCache>
                <c:formatCode>General\ "pont"</c:formatCode>
                <c:ptCount val="7"/>
                <c:pt idx="0">
                  <c:v>-13</c:v>
                </c:pt>
                <c:pt idx="1">
                  <c:v>3</c:v>
                </c:pt>
                <c:pt idx="2">
                  <c:v>-15</c:v>
                </c:pt>
                <c:pt idx="3">
                  <c:v>-2</c:v>
                </c:pt>
                <c:pt idx="4">
                  <c:v>1</c:v>
                </c:pt>
                <c:pt idx="5">
                  <c:v>4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D5C9-45D7-B60C-47A6DD5E6E9F}"/>
            </c:ext>
          </c:extLst>
        </c:ser>
        <c:ser>
          <c:idx val="6"/>
          <c:order val="6"/>
          <c:tx>
            <c:strRef>
              <c:f>Indexek!$H$25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Indexek!$H$26:$H$32</c:f>
              <c:numCache>
                <c:formatCode>General\ "pont"</c:formatCode>
                <c:ptCount val="7"/>
                <c:pt idx="0">
                  <c:v>-11</c:v>
                </c:pt>
                <c:pt idx="1">
                  <c:v>3</c:v>
                </c:pt>
                <c:pt idx="2">
                  <c:v>-9</c:v>
                </c:pt>
                <c:pt idx="3">
                  <c:v>-1</c:v>
                </c:pt>
                <c:pt idx="4">
                  <c:v>-1</c:v>
                </c:pt>
                <c:pt idx="5">
                  <c:v>8</c:v>
                </c:pt>
                <c:pt idx="6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D5C9-45D7-B60C-47A6DD5E6E9F}"/>
            </c:ext>
          </c:extLst>
        </c:ser>
        <c:ser>
          <c:idx val="7"/>
          <c:order val="7"/>
          <c:tx>
            <c:strRef>
              <c:f>Indexek!$I$25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A0000">
                  <a:lumMod val="5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5C9-45D7-B60C-47A6DD5E6E9F}"/>
              </c:ext>
            </c:extLst>
          </c:dPt>
          <c:dLbls>
            <c:delete val="1"/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Indexek!$I$26:$I$32</c:f>
              <c:numCache>
                <c:formatCode>General\ "pont"</c:formatCode>
                <c:ptCount val="7"/>
                <c:pt idx="0">
                  <c:v>-20</c:v>
                </c:pt>
                <c:pt idx="1">
                  <c:v>-8</c:v>
                </c:pt>
                <c:pt idx="2">
                  <c:v>-13</c:v>
                </c:pt>
                <c:pt idx="3">
                  <c:v>-7</c:v>
                </c:pt>
                <c:pt idx="4">
                  <c:v>-8</c:v>
                </c:pt>
                <c:pt idx="5">
                  <c:v>5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D5C9-45D7-B60C-47A6DD5E6E9F}"/>
            </c:ext>
          </c:extLst>
        </c:ser>
        <c:ser>
          <c:idx val="8"/>
          <c:order val="8"/>
          <c:tx>
            <c:strRef>
              <c:f>Indexek!$J$25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ysClr val="windowText" lastClr="000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7871623289957722E-3"/>
                  <c:y val="-1.0052492612506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5C9-45D7-B60C-47A6DD5E6E9F}"/>
                </c:ext>
              </c:extLst>
            </c:dLbl>
            <c:dLbl>
              <c:idx val="2"/>
              <c:layout>
                <c:manualLayout>
                  <c:x val="1.0220281896651768E-16"/>
                  <c:y val="-1.507873891875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5C9-45D7-B60C-47A6DD5E6E9F}"/>
                </c:ext>
              </c:extLst>
            </c:dLbl>
            <c:dLbl>
              <c:idx val="5"/>
              <c:layout>
                <c:manualLayout>
                  <c:x val="0"/>
                  <c:y val="-2.01049852250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5C9-45D7-B60C-47A6DD5E6E9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Indexek!$A$26:$A$32</c:f>
              <c:strCache>
                <c:ptCount val="7"/>
                <c:pt idx="0">
                  <c:v>Kapacitás jelenlegi szintje</c:v>
                </c:pt>
                <c:pt idx="1">
                  <c:v>Üzleti környezet jelenleg</c:v>
                </c:pt>
                <c:pt idx="2">
                  <c:v>Eddig megvalósított beruházások*</c:v>
                </c:pt>
                <c:pt idx="3">
                  <c:v>Jelenlegi helyzet indexe</c:v>
                </c:pt>
                <c:pt idx="4">
                  <c:v>Árbevétel jelenlegi szintje</c:v>
                </c:pt>
                <c:pt idx="5">
                  <c:v>Beszállítói rendelésállomány</c:v>
                </c:pt>
                <c:pt idx="6">
                  <c:v>Vevői rendelésállomány</c:v>
                </c:pt>
              </c:strCache>
            </c:strRef>
          </c:cat>
          <c:val>
            <c:numRef>
              <c:f>Indexek!$J$26:$J$32</c:f>
              <c:numCache>
                <c:formatCode>General\ "pont"</c:formatCode>
                <c:ptCount val="7"/>
                <c:pt idx="0">
                  <c:v>-11</c:v>
                </c:pt>
                <c:pt idx="1">
                  <c:v>-10</c:v>
                </c:pt>
                <c:pt idx="2">
                  <c:v>-1</c:v>
                </c:pt>
                <c:pt idx="3">
                  <c:v>1</c:v>
                </c:pt>
                <c:pt idx="4">
                  <c:v>8</c:v>
                </c:pt>
                <c:pt idx="5">
                  <c:v>10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D5C9-45D7-B60C-47A6DD5E6E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419960191"/>
        <c:axId val="1419959359"/>
      </c:barChart>
      <c:catAx>
        <c:axId val="141996019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59359"/>
        <c:crosses val="autoZero"/>
        <c:auto val="1"/>
        <c:lblAlgn val="ctr"/>
        <c:lblOffset val="100"/>
        <c:noMultiLvlLbl val="0"/>
      </c:catAx>
      <c:valAx>
        <c:axId val="1419959359"/>
        <c:scaling>
          <c:orientation val="minMax"/>
          <c:max val="10"/>
          <c:min val="-5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419960191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egendEntry>
        <c:idx val="6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2804077566470833"/>
          <c:y val="3.3251737534198515E-2"/>
          <c:w val="0.52405115438210437"/>
          <c:h val="0.7341949984374676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Indexek!$B$38</c:f>
              <c:strCache>
                <c:ptCount val="1"/>
                <c:pt idx="0">
                  <c:v>December</c:v>
                </c:pt>
              </c:strCache>
            </c:strRef>
          </c:tx>
          <c:spPr>
            <a:solidFill>
              <a:sysClr val="window" lastClr="FFFFFF">
                <a:lumMod val="85000"/>
              </a:sys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ysClr val="window" lastClr="FFFFFF">
                  <a:lumMod val="8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Indexek!$B$39:$B$45</c:f>
              <c:numCache>
                <c:formatCode>General\ "pont"</c:formatCode>
                <c:ptCount val="7"/>
                <c:pt idx="0">
                  <c:v>-10</c:v>
                </c:pt>
                <c:pt idx="1">
                  <c:v>2</c:v>
                </c:pt>
                <c:pt idx="2">
                  <c:v>0</c:v>
                </c:pt>
                <c:pt idx="3">
                  <c:v>17</c:v>
                </c:pt>
                <c:pt idx="4">
                  <c:v>4</c:v>
                </c:pt>
                <c:pt idx="5">
                  <c:v>0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B4-46AB-89CD-3D1DB6AC90C4}"/>
            </c:ext>
          </c:extLst>
        </c:ser>
        <c:ser>
          <c:idx val="1"/>
          <c:order val="1"/>
          <c:tx>
            <c:strRef>
              <c:f>Indexek!$C$38</c:f>
              <c:strCache>
                <c:ptCount val="1"/>
                <c:pt idx="0">
                  <c:v>Január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Indexek!$C$39:$C$45</c:f>
              <c:numCache>
                <c:formatCode>General\ "pont"</c:formatCode>
                <c:ptCount val="7"/>
                <c:pt idx="0">
                  <c:v>7</c:v>
                </c:pt>
                <c:pt idx="1">
                  <c:v>8</c:v>
                </c:pt>
                <c:pt idx="2">
                  <c:v>17</c:v>
                </c:pt>
                <c:pt idx="3">
                  <c:v>21</c:v>
                </c:pt>
                <c:pt idx="4">
                  <c:v>17</c:v>
                </c:pt>
                <c:pt idx="5">
                  <c:v>19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BB4-46AB-89CD-3D1DB6AC90C4}"/>
            </c:ext>
          </c:extLst>
        </c:ser>
        <c:ser>
          <c:idx val="2"/>
          <c:order val="2"/>
          <c:tx>
            <c:strRef>
              <c:f>Indexek!$D$38</c:f>
              <c:strCache>
                <c:ptCount val="1"/>
                <c:pt idx="0">
                  <c:v>Február</c:v>
                </c:pt>
              </c:strCache>
            </c:strRef>
          </c:tx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Indexek!$D$39:$D$45</c:f>
              <c:numCache>
                <c:formatCode>General\ "pont"</c:formatCode>
                <c:ptCount val="7"/>
                <c:pt idx="0">
                  <c:v>17</c:v>
                </c:pt>
                <c:pt idx="1">
                  <c:v>9</c:v>
                </c:pt>
                <c:pt idx="2">
                  <c:v>23</c:v>
                </c:pt>
                <c:pt idx="3">
                  <c:v>17</c:v>
                </c:pt>
                <c:pt idx="4">
                  <c:v>21</c:v>
                </c:pt>
                <c:pt idx="5">
                  <c:v>24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BB4-46AB-89CD-3D1DB6AC90C4}"/>
            </c:ext>
          </c:extLst>
        </c:ser>
        <c:ser>
          <c:idx val="3"/>
          <c:order val="3"/>
          <c:tx>
            <c:strRef>
              <c:f>Indexek!$E$38</c:f>
              <c:strCache>
                <c:ptCount val="1"/>
                <c:pt idx="0">
                  <c:v>Március</c:v>
                </c:pt>
              </c:strCache>
            </c:strRef>
          </c:tx>
          <c:spPr>
            <a:solidFill>
              <a:srgbClr val="009EE0">
                <a:lumMod val="40000"/>
                <a:lumOff val="60000"/>
              </a:srgb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A0000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Indexek!$E$39:$E$45</c:f>
              <c:numCache>
                <c:formatCode>General\ "pont"</c:formatCode>
                <c:ptCount val="7"/>
                <c:pt idx="0">
                  <c:v>12</c:v>
                </c:pt>
                <c:pt idx="1">
                  <c:v>9</c:v>
                </c:pt>
                <c:pt idx="2">
                  <c:v>20</c:v>
                </c:pt>
                <c:pt idx="3">
                  <c:v>11</c:v>
                </c:pt>
                <c:pt idx="4">
                  <c:v>18</c:v>
                </c:pt>
                <c:pt idx="5">
                  <c:v>24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FBB4-46AB-89CD-3D1DB6AC90C4}"/>
            </c:ext>
          </c:extLst>
        </c:ser>
        <c:ser>
          <c:idx val="4"/>
          <c:order val="4"/>
          <c:tx>
            <c:strRef>
              <c:f>Indexek!$F$38</c:f>
              <c:strCache>
                <c:ptCount val="1"/>
                <c:pt idx="0">
                  <c:v>Április</c:v>
                </c:pt>
              </c:strCache>
            </c:strRef>
          </c:tx>
          <c:spPr>
            <a:solidFill>
              <a:srgbClr val="009EE0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A0000">
                  <a:lumMod val="40000"/>
                  <a:lumOff val="6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Indexek!$F$39:$F$45</c:f>
              <c:numCache>
                <c:formatCode>General\ "pont"</c:formatCode>
                <c:ptCount val="7"/>
                <c:pt idx="0">
                  <c:v>25</c:v>
                </c:pt>
                <c:pt idx="1">
                  <c:v>17</c:v>
                </c:pt>
                <c:pt idx="2">
                  <c:v>30</c:v>
                </c:pt>
                <c:pt idx="3">
                  <c:v>16</c:v>
                </c:pt>
                <c:pt idx="4">
                  <c:v>27</c:v>
                </c:pt>
                <c:pt idx="5">
                  <c:v>32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FBB4-46AB-89CD-3D1DB6AC90C4}"/>
            </c:ext>
          </c:extLst>
        </c:ser>
        <c:ser>
          <c:idx val="5"/>
          <c:order val="5"/>
          <c:tx>
            <c:strRef>
              <c:f>Indexek!$G$38</c:f>
              <c:strCache>
                <c:ptCount val="1"/>
                <c:pt idx="0">
                  <c:v>Május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DA0000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Indexek!$G$39:$G$45</c:f>
              <c:numCache>
                <c:formatCode>General\ "pont"</c:formatCode>
                <c:ptCount val="7"/>
                <c:pt idx="0">
                  <c:v>18</c:v>
                </c:pt>
                <c:pt idx="1">
                  <c:v>14</c:v>
                </c:pt>
                <c:pt idx="2">
                  <c:v>23</c:v>
                </c:pt>
                <c:pt idx="3">
                  <c:v>13</c:v>
                </c:pt>
                <c:pt idx="4">
                  <c:v>22</c:v>
                </c:pt>
                <c:pt idx="5">
                  <c:v>25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FBB4-46AB-89CD-3D1DB6AC90C4}"/>
            </c:ext>
          </c:extLst>
        </c:ser>
        <c:ser>
          <c:idx val="6"/>
          <c:order val="6"/>
          <c:tx>
            <c:strRef>
              <c:f>Indexek!$H$38</c:f>
              <c:strCache>
                <c:ptCount val="1"/>
                <c:pt idx="0">
                  <c:v>Június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Indexek!$H$39:$H$45</c:f>
              <c:numCache>
                <c:formatCode>General\ "pont"</c:formatCode>
                <c:ptCount val="7"/>
                <c:pt idx="0">
                  <c:v>20</c:v>
                </c:pt>
                <c:pt idx="1">
                  <c:v>21</c:v>
                </c:pt>
                <c:pt idx="2">
                  <c:v>28</c:v>
                </c:pt>
                <c:pt idx="3">
                  <c:v>21</c:v>
                </c:pt>
                <c:pt idx="4">
                  <c:v>26</c:v>
                </c:pt>
                <c:pt idx="5">
                  <c:v>30</c:v>
                </c:pt>
                <c:pt idx="6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FBB4-46AB-89CD-3D1DB6AC90C4}"/>
            </c:ext>
          </c:extLst>
        </c:ser>
        <c:ser>
          <c:idx val="7"/>
          <c:order val="7"/>
          <c:tx>
            <c:strRef>
              <c:f>Indexek!$I$38</c:f>
              <c:strCache>
                <c:ptCount val="1"/>
                <c:pt idx="0">
                  <c:v>Július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FBB4-46AB-89CD-3D1DB6AC90C4}"/>
              </c:ext>
            </c:extLst>
          </c:dPt>
          <c:dLbls>
            <c:delete val="1"/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Indexek!$I$39:$I$45</c:f>
              <c:numCache>
                <c:formatCode>General\ "pont"</c:formatCode>
                <c:ptCount val="7"/>
                <c:pt idx="0">
                  <c:v>5</c:v>
                </c:pt>
                <c:pt idx="1">
                  <c:v>19</c:v>
                </c:pt>
                <c:pt idx="2">
                  <c:v>18</c:v>
                </c:pt>
                <c:pt idx="3">
                  <c:v>23</c:v>
                </c:pt>
                <c:pt idx="4">
                  <c:v>20</c:v>
                </c:pt>
                <c:pt idx="5">
                  <c:v>23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FBB4-46AB-89CD-3D1DB6AC90C4}"/>
            </c:ext>
          </c:extLst>
        </c:ser>
        <c:ser>
          <c:idx val="8"/>
          <c:order val="8"/>
          <c:tx>
            <c:strRef>
              <c:f>Indexek!$J$38</c:f>
              <c:strCache>
                <c:ptCount val="1"/>
                <c:pt idx="0">
                  <c:v>Augusztus</c:v>
                </c:pt>
              </c:strCache>
            </c:strRef>
          </c:tx>
          <c:spPr>
            <a:solidFill>
              <a:srgbClr val="0C2148"/>
            </a:solidFill>
            <a:ln>
              <a:noFill/>
            </a:ln>
            <a:effectLst/>
          </c:spPr>
          <c:invertIfNegative val="0"/>
          <c:dPt>
            <c:idx val="4"/>
            <c:invertIfNegative val="0"/>
            <c:bubble3D val="0"/>
            <c:spPr>
              <a:solidFill>
                <a:sysClr val="windowText" lastClr="0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FBB4-46AB-89CD-3D1DB6AC90C4}"/>
              </c:ext>
            </c:extLst>
          </c:dPt>
          <c:dLbls>
            <c:dLbl>
              <c:idx val="0"/>
              <c:layout>
                <c:manualLayout>
                  <c:x val="2.78738180787818E-3"/>
                  <c:y val="-9.5004964383424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BB4-46AB-89CD-3D1DB6AC90C4}"/>
                </c:ext>
              </c:extLst>
            </c:dLbl>
            <c:dLbl>
              <c:idx val="1"/>
              <c:layout>
                <c:manualLayout>
                  <c:x val="0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BB4-46AB-89CD-3D1DB6AC90C4}"/>
                </c:ext>
              </c:extLst>
            </c:dLbl>
            <c:dLbl>
              <c:idx val="2"/>
              <c:layout>
                <c:manualLayout>
                  <c:x val="0"/>
                  <c:y val="-9.50049643834243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BB4-46AB-89CD-3D1DB6AC90C4}"/>
                </c:ext>
              </c:extLst>
            </c:dLbl>
            <c:dLbl>
              <c:idx val="3"/>
              <c:layout>
                <c:manualLayout>
                  <c:x val="0"/>
                  <c:y val="-1.4250744657513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BB4-46AB-89CD-3D1DB6AC90C4}"/>
                </c:ext>
              </c:extLst>
            </c:dLbl>
            <c:dLbl>
              <c:idx val="4"/>
              <c:layout>
                <c:manualLayout>
                  <c:x val="0"/>
                  <c:y val="-1.18756205479280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FBB4-46AB-89CD-3D1DB6AC90C4}"/>
                </c:ext>
              </c:extLst>
            </c:dLbl>
            <c:dLbl>
              <c:idx val="5"/>
              <c:layout>
                <c:manualLayout>
                  <c:x val="0"/>
                  <c:y val="-1.1875620547928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FBB4-46AB-89CD-3D1DB6AC90C4}"/>
                </c:ext>
              </c:extLst>
            </c:dLbl>
            <c:dLbl>
              <c:idx val="6"/>
              <c:layout>
                <c:manualLayout>
                  <c:x val="-5.5747636157565646E-3"/>
                  <c:y val="-7.1253723287568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FBB4-46AB-89CD-3D1DB6AC90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Indexek!$A$39:$A$45</c:f>
              <c:strCache>
                <c:ptCount val="7"/>
                <c:pt idx="0">
                  <c:v>Üzleti környezet 3 hónap múlva</c:v>
                </c:pt>
                <c:pt idx="1">
                  <c:v>Foglalkoztatás 3 hónap múlva</c:v>
                </c:pt>
                <c:pt idx="2">
                  <c:v>Kapacitás-kihasználtság 3 hónap múlva</c:v>
                </c:pt>
                <c:pt idx="3">
                  <c:v>Bérszint 3 hónap múlva</c:v>
                </c:pt>
                <c:pt idx="4">
                  <c:v>Várakozások indexe</c:v>
                </c:pt>
                <c:pt idx="5">
                  <c:v>Árbevétel 3 hónap múlva</c:v>
                </c:pt>
                <c:pt idx="6">
                  <c:v>Beruházás 3 hónap múlva</c:v>
                </c:pt>
              </c:strCache>
            </c:strRef>
          </c:cat>
          <c:val>
            <c:numRef>
              <c:f>Indexek!$J$39:$J$45</c:f>
              <c:numCache>
                <c:formatCode>General\ "pont"</c:formatCode>
                <c:ptCount val="7"/>
                <c:pt idx="0">
                  <c:v>2</c:v>
                </c:pt>
                <c:pt idx="1">
                  <c:v>12</c:v>
                </c:pt>
                <c:pt idx="2">
                  <c:v>15</c:v>
                </c:pt>
                <c:pt idx="3">
                  <c:v>15</c:v>
                </c:pt>
                <c:pt idx="4">
                  <c:v>16</c:v>
                </c:pt>
                <c:pt idx="5">
                  <c:v>19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FBB4-46AB-89CD-3D1DB6AC90C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00"/>
        <c:axId val="1999188895"/>
        <c:axId val="1999190975"/>
      </c:barChart>
      <c:catAx>
        <c:axId val="19991888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90975"/>
        <c:crosses val="autoZero"/>
        <c:auto val="1"/>
        <c:lblAlgn val="ctr"/>
        <c:lblOffset val="0"/>
        <c:noMultiLvlLbl val="0"/>
      </c:catAx>
      <c:valAx>
        <c:axId val="1999190975"/>
        <c:scaling>
          <c:orientation val="minMax"/>
          <c:max val="40"/>
        </c:scaling>
        <c:delete val="0"/>
        <c:axPos val="b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999188895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1379870318707472E-2"/>
          <c:y val="0.85746786709553557"/>
          <c:w val="0.9869959859507178"/>
          <c:h val="0.128281388246950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451708118325139"/>
          <c:y val="3.1866287180332541E-2"/>
          <c:w val="0.79979451006124225"/>
          <c:h val="0.81985429911742103"/>
        </c:manualLayout>
      </c:layout>
      <c:lineChart>
        <c:grouping val="standard"/>
        <c:varyColors val="0"/>
        <c:ser>
          <c:idx val="0"/>
          <c:order val="0"/>
          <c:tx>
            <c:strRef>
              <c:f>Indexek!$B$64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1.3888888888888889E-3"/>
                  <c:y val="-9.311959319687307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15-4543-8E1B-90812DC5CF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Indexek!$A$65:$A$73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</c:strCache>
            </c:strRef>
          </c:cat>
          <c:val>
            <c:numRef>
              <c:f>Indexek!$B$65:$B$73</c:f>
              <c:numCache>
                <c:formatCode>General\ "pont"</c:formatCode>
                <c:ptCount val="9"/>
                <c:pt idx="0">
                  <c:v>-10</c:v>
                </c:pt>
                <c:pt idx="1">
                  <c:v>5</c:v>
                </c:pt>
                <c:pt idx="2">
                  <c:v>8</c:v>
                </c:pt>
                <c:pt idx="3">
                  <c:v>3</c:v>
                </c:pt>
                <c:pt idx="4">
                  <c:v>15</c:v>
                </c:pt>
                <c:pt idx="5">
                  <c:v>13</c:v>
                </c:pt>
                <c:pt idx="6">
                  <c:v>11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2F-4995-B958-22B50CCD650E}"/>
            </c:ext>
          </c:extLst>
        </c:ser>
        <c:ser>
          <c:idx val="1"/>
          <c:order val="1"/>
          <c:tx>
            <c:strRef>
              <c:f>Indexek!$C$64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5.5555555555554534E-3"/>
                  <c:y val="-2.5396546069734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15-4543-8E1B-90812DC5CF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Indexek!$A$65:$A$73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</c:strCache>
            </c:strRef>
          </c:cat>
          <c:val>
            <c:numRef>
              <c:f>Indexek!$C$65:$C$73</c:f>
              <c:numCache>
                <c:formatCode>General\ "pont"</c:formatCode>
                <c:ptCount val="9"/>
                <c:pt idx="0">
                  <c:v>1</c:v>
                </c:pt>
                <c:pt idx="1">
                  <c:v>16</c:v>
                </c:pt>
                <c:pt idx="2">
                  <c:v>25</c:v>
                </c:pt>
                <c:pt idx="3">
                  <c:v>16</c:v>
                </c:pt>
                <c:pt idx="4">
                  <c:v>30</c:v>
                </c:pt>
                <c:pt idx="5">
                  <c:v>26</c:v>
                </c:pt>
                <c:pt idx="6">
                  <c:v>21</c:v>
                </c:pt>
                <c:pt idx="7">
                  <c:v>19</c:v>
                </c:pt>
                <c:pt idx="8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42F-4995-B958-22B50CCD650E}"/>
            </c:ext>
          </c:extLst>
        </c:ser>
        <c:ser>
          <c:idx val="2"/>
          <c:order val="2"/>
          <c:tx>
            <c:strRef>
              <c:f>Indexek!$D$64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6.9444444444443426E-3"/>
                  <c:y val="-4.65597965984365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15-4543-8E1B-90812DC5CF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Indexek!$A$65:$A$73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</c:strCache>
            </c:strRef>
          </c:cat>
          <c:val>
            <c:numRef>
              <c:f>Indexek!$D$65:$D$73</c:f>
              <c:numCache>
                <c:formatCode>General\ "pont"</c:formatCode>
                <c:ptCount val="9"/>
                <c:pt idx="0">
                  <c:v>10</c:v>
                </c:pt>
                <c:pt idx="1">
                  <c:v>27</c:v>
                </c:pt>
                <c:pt idx="2">
                  <c:v>30</c:v>
                </c:pt>
                <c:pt idx="3">
                  <c:v>31</c:v>
                </c:pt>
                <c:pt idx="4">
                  <c:v>37</c:v>
                </c:pt>
                <c:pt idx="5">
                  <c:v>37</c:v>
                </c:pt>
                <c:pt idx="6">
                  <c:v>33</c:v>
                </c:pt>
                <c:pt idx="7">
                  <c:v>28</c:v>
                </c:pt>
                <c:pt idx="8">
                  <c:v>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842F-4995-B958-22B50CCD650E}"/>
            </c:ext>
          </c:extLst>
        </c:ser>
        <c:ser>
          <c:idx val="3"/>
          <c:order val="3"/>
          <c:tx>
            <c:strRef>
              <c:f>Indexek!$E$64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4.1666666666665651E-3"/>
                  <c:y val="-1.77775822488141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15-4543-8E1B-90812DC5CF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Indexek!$A$65:$A$73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</c:strCache>
            </c:strRef>
          </c:cat>
          <c:val>
            <c:numRef>
              <c:f>Indexek!$E$65:$E$73</c:f>
              <c:numCache>
                <c:formatCode>General\ "pont"</c:formatCode>
                <c:ptCount val="9"/>
                <c:pt idx="0">
                  <c:v>19</c:v>
                </c:pt>
                <c:pt idx="1">
                  <c:v>31</c:v>
                </c:pt>
                <c:pt idx="2">
                  <c:v>37</c:v>
                </c:pt>
                <c:pt idx="3">
                  <c:v>38</c:v>
                </c:pt>
                <c:pt idx="4">
                  <c:v>39</c:v>
                </c:pt>
                <c:pt idx="5">
                  <c:v>27</c:v>
                </c:pt>
                <c:pt idx="6">
                  <c:v>49</c:v>
                </c:pt>
                <c:pt idx="7">
                  <c:v>38</c:v>
                </c:pt>
                <c:pt idx="8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842F-4995-B958-22B50CCD650E}"/>
            </c:ext>
          </c:extLst>
        </c:ser>
        <c:ser>
          <c:idx val="4"/>
          <c:order val="4"/>
          <c:tx>
            <c:strRef>
              <c:f>Indexek!$F$64</c:f>
              <c:strCache>
                <c:ptCount val="1"/>
                <c:pt idx="0">
                  <c:v>Várakozások indexe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5.5555555555556572E-3"/>
                  <c:y val="2.0317236855787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15-4543-8E1B-90812DC5CF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Indexek!$A$65:$A$73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Júllius</c:v>
                </c:pt>
                <c:pt idx="8">
                  <c:v>Augusztus</c:v>
                </c:pt>
              </c:strCache>
            </c:strRef>
          </c:cat>
          <c:val>
            <c:numRef>
              <c:f>Indexek!$F$65:$F$73</c:f>
              <c:numCache>
                <c:formatCode>General\ "pont"</c:formatCode>
                <c:ptCount val="9"/>
                <c:pt idx="0">
                  <c:v>4</c:v>
                </c:pt>
                <c:pt idx="1">
                  <c:v>17</c:v>
                </c:pt>
                <c:pt idx="2">
                  <c:v>21</c:v>
                </c:pt>
                <c:pt idx="3">
                  <c:v>18</c:v>
                </c:pt>
                <c:pt idx="4">
                  <c:v>27</c:v>
                </c:pt>
                <c:pt idx="5">
                  <c:v>22</c:v>
                </c:pt>
                <c:pt idx="6">
                  <c:v>26</c:v>
                </c:pt>
                <c:pt idx="7">
                  <c:v>20</c:v>
                </c:pt>
                <c:pt idx="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842F-4995-B958-22B50CCD65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5343440"/>
        <c:axId val="1005346064"/>
      </c:lineChart>
      <c:catAx>
        <c:axId val="1005343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6064"/>
        <c:crosses val="autoZero"/>
        <c:auto val="1"/>
        <c:lblAlgn val="ctr"/>
        <c:lblOffset val="0"/>
        <c:noMultiLvlLbl val="0"/>
      </c:catAx>
      <c:valAx>
        <c:axId val="1005346064"/>
        <c:scaling>
          <c:orientation val="minMax"/>
          <c:max val="50"/>
        </c:scaling>
        <c:delete val="0"/>
        <c:axPos val="l"/>
        <c:numFmt formatCode="General\ &quot;pont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005343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58311461067368"/>
          <c:y val="0.92337662077957394"/>
          <c:w val="0.73683377077865264"/>
          <c:h val="7.66233792204260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2000"/>
      </a:pPr>
      <a:endParaRPr lang="hu-H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8878838174909489E-2"/>
          <c:w val="0.85494313210848638"/>
          <c:h val="0.78427770046132006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verzió'!$B$55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4DA5-4206-968D-74952ED50BB9}"/>
              </c:ext>
            </c:extLst>
          </c:dPt>
          <c:dPt>
            <c:idx val="4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4DA5-4206-968D-74952ED50BB9}"/>
              </c:ext>
            </c:extLst>
          </c:dPt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verzió'!$B$56:$B$64</c:f>
              <c:numCache>
                <c:formatCode>0%</c:formatCode>
                <c:ptCount val="9"/>
                <c:pt idx="0">
                  <c:v>0.77494545454545438</c:v>
                </c:pt>
                <c:pt idx="1">
                  <c:v>0.67519035532994942</c:v>
                </c:pt>
                <c:pt idx="2">
                  <c:v>0.71971608832807565</c:v>
                </c:pt>
                <c:pt idx="3">
                  <c:v>0.7</c:v>
                </c:pt>
                <c:pt idx="4">
                  <c:v>0.75</c:v>
                </c:pt>
                <c:pt idx="5">
                  <c:v>0.84</c:v>
                </c:pt>
                <c:pt idx="6">
                  <c:v>0.85</c:v>
                </c:pt>
                <c:pt idx="7">
                  <c:v>0.83</c:v>
                </c:pt>
                <c:pt idx="8">
                  <c:v>0.87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DA5-4206-968D-74952ED50BB9}"/>
            </c:ext>
          </c:extLst>
        </c:ser>
        <c:ser>
          <c:idx val="1"/>
          <c:order val="1"/>
          <c:tx>
            <c:strRef>
              <c:f>'Új verzió'!$C$55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4DA5-4206-968D-74952ED50BB9}"/>
              </c:ext>
            </c:extLst>
          </c:dPt>
          <c:dLbls>
            <c:dLbl>
              <c:idx val="8"/>
              <c:layout>
                <c:manualLayout>
                  <c:x val="8.3333342446778487E-3"/>
                  <c:y val="2.918196294273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verzió'!$C$56:$C$64</c:f>
              <c:numCache>
                <c:formatCode>0%</c:formatCode>
                <c:ptCount val="9"/>
                <c:pt idx="0">
                  <c:v>0.85590062111801246</c:v>
                </c:pt>
                <c:pt idx="1">
                  <c:v>0.77149837133550492</c:v>
                </c:pt>
                <c:pt idx="2">
                  <c:v>0.83971553610503291</c:v>
                </c:pt>
                <c:pt idx="3">
                  <c:v>0.87</c:v>
                </c:pt>
                <c:pt idx="4">
                  <c:v>0.9</c:v>
                </c:pt>
                <c:pt idx="5">
                  <c:v>0.91</c:v>
                </c:pt>
                <c:pt idx="6">
                  <c:v>0.96</c:v>
                </c:pt>
                <c:pt idx="7">
                  <c:v>0.95</c:v>
                </c:pt>
                <c:pt idx="8">
                  <c:v>0.98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4DA5-4206-968D-74952ED50BB9}"/>
            </c:ext>
          </c:extLst>
        </c:ser>
        <c:ser>
          <c:idx val="2"/>
          <c:order val="2"/>
          <c:tx>
            <c:strRef>
              <c:f>'Új verzió'!$D$55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5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1.0185068640268645E-16"/>
                  <c:y val="-2.43183024522805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verzió'!$D$56:$D$64</c:f>
              <c:numCache>
                <c:formatCode>0%</c:formatCode>
                <c:ptCount val="9"/>
                <c:pt idx="0">
                  <c:v>0.8844537815126049</c:v>
                </c:pt>
                <c:pt idx="1">
                  <c:v>0.80644171779141105</c:v>
                </c:pt>
                <c:pt idx="2">
                  <c:v>0.89417808219178063</c:v>
                </c:pt>
                <c:pt idx="3">
                  <c:v>0.92</c:v>
                </c:pt>
                <c:pt idx="4">
                  <c:v>0.94</c:v>
                </c:pt>
                <c:pt idx="5">
                  <c:v>1.02</c:v>
                </c:pt>
                <c:pt idx="6">
                  <c:v>0.99</c:v>
                </c:pt>
                <c:pt idx="7">
                  <c:v>1</c:v>
                </c:pt>
                <c:pt idx="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4DA5-4206-968D-74952ED50BB9}"/>
            </c:ext>
          </c:extLst>
        </c:ser>
        <c:ser>
          <c:idx val="3"/>
          <c:order val="3"/>
          <c:tx>
            <c:strRef>
              <c:f>'Új verzió'!$E$55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4.1666671223390258E-3"/>
                  <c:y val="-3.6477453678420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verzió'!$E$56:$E$64</c:f>
              <c:numCache>
                <c:formatCode>0%</c:formatCode>
                <c:ptCount val="9"/>
                <c:pt idx="0">
                  <c:v>0.91455696202531644</c:v>
                </c:pt>
                <c:pt idx="1">
                  <c:v>0.96574074074074079</c:v>
                </c:pt>
                <c:pt idx="2">
                  <c:v>0.96964285714285703</c:v>
                </c:pt>
                <c:pt idx="3">
                  <c:v>0.97</c:v>
                </c:pt>
                <c:pt idx="4">
                  <c:v>1.08</c:v>
                </c:pt>
                <c:pt idx="5">
                  <c:v>1.17</c:v>
                </c:pt>
                <c:pt idx="6">
                  <c:v>1.1299999999999999</c:v>
                </c:pt>
                <c:pt idx="7">
                  <c:v>1.02</c:v>
                </c:pt>
                <c:pt idx="8">
                  <c:v>1.06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4DA5-4206-968D-74952ED50BB9}"/>
            </c:ext>
          </c:extLst>
        </c:ser>
        <c:ser>
          <c:idx val="4"/>
          <c:order val="4"/>
          <c:tx>
            <c:strRef>
              <c:f>'Új verzió'!$F$55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B-4DA5-4206-968D-74952ED50BB9}"/>
              </c:ext>
            </c:extLst>
          </c:dPt>
          <c:dLbls>
            <c:dLbl>
              <c:idx val="8"/>
              <c:layout>
                <c:manualLayout>
                  <c:x val="2.7777780815591807E-3"/>
                  <c:y val="2.6750132697508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verzió'!$F$56:$F$64</c:f>
              <c:numCache>
                <c:formatCode>0%</c:formatCode>
                <c:ptCount val="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0.91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4DA5-4206-968D-74952ED50BB9}"/>
            </c:ext>
          </c:extLst>
        </c:ser>
        <c:ser>
          <c:idx val="5"/>
          <c:order val="5"/>
          <c:tx>
            <c:strRef>
              <c:f>'Új verzió'!$G$55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9966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966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9.7222779661283835E-3"/>
                  <c:y val="-6.079575613070150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B87F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1902783453935196E-2"/>
                      <c:h val="3.88485839088664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4DA5-4206-968D-74952ED50B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verzió'!$A$56:$A$64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verzió'!$G$56:$G$64</c:f>
              <c:numCache>
                <c:formatCode>0%</c:formatCode>
                <c:ptCount val="9"/>
                <c:pt idx="0">
                  <c:v>0.86814951621568315</c:v>
                </c:pt>
                <c:pt idx="1">
                  <c:v>0.85268811860402027</c:v>
                </c:pt>
                <c:pt idx="2">
                  <c:v>0.86543635699614718</c:v>
                </c:pt>
                <c:pt idx="3">
                  <c:v>0.89</c:v>
                </c:pt>
                <c:pt idx="4">
                  <c:v>0.92</c:v>
                </c:pt>
                <c:pt idx="5">
                  <c:v>1.04</c:v>
                </c:pt>
                <c:pt idx="6">
                  <c:v>1.02</c:v>
                </c:pt>
                <c:pt idx="7">
                  <c:v>0.97</c:v>
                </c:pt>
                <c:pt idx="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DA5-4206-968D-74952ED50B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08155487"/>
        <c:axId val="908155071"/>
      </c:lineChart>
      <c:catAx>
        <c:axId val="9081554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071"/>
        <c:crosses val="autoZero"/>
        <c:auto val="1"/>
        <c:lblAlgn val="ctr"/>
        <c:lblOffset val="100"/>
        <c:noMultiLvlLbl val="0"/>
      </c:catAx>
      <c:valAx>
        <c:axId val="908155071"/>
        <c:scaling>
          <c:orientation val="minMax"/>
          <c:max val="1.2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0815548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5178343116732044E-2"/>
          <c:y val="3.9658862024404613E-2"/>
          <c:w val="0.86282938132429798"/>
          <c:h val="0.71249732405568467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verzió'!$L$66</c:f>
              <c:strCache>
                <c:ptCount val="1"/>
                <c:pt idx="0">
                  <c:v>Ipar és építőipar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6.944445203898207E-3"/>
                  <c:y val="-1.81145725317468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206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7EA-435D-A234-755AFC483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verzió'!$K$67:$K$75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verzió'!$L$67:$L$75</c:f>
              <c:numCache>
                <c:formatCode>0%</c:formatCode>
                <c:ptCount val="9"/>
                <c:pt idx="0">
                  <c:v>0.84560700188391502</c:v>
                </c:pt>
                <c:pt idx="1">
                  <c:v>0.88553002654280011</c:v>
                </c:pt>
                <c:pt idx="2">
                  <c:v>0.83220832855340143</c:v>
                </c:pt>
                <c:pt idx="3">
                  <c:v>0.9</c:v>
                </c:pt>
                <c:pt idx="4">
                  <c:v>0.92246042647828363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EA-435D-A234-755AFC4835A9}"/>
            </c:ext>
          </c:extLst>
        </c:ser>
        <c:ser>
          <c:idx val="1"/>
          <c:order val="1"/>
          <c:tx>
            <c:strRef>
              <c:f>'Új verzió'!$M$66</c:f>
              <c:strCache>
                <c:ptCount val="1"/>
                <c:pt idx="0">
                  <c:v>Mezőgazdaság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6.944445203898207E-3"/>
                  <c:y val="1.811457253174683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B0F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EA-435D-A234-755AFC483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verzió'!$K$67:$K$75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verzió'!$M$67:$M$75</c:f>
              <c:numCache>
                <c:formatCode>0%</c:formatCode>
                <c:ptCount val="9"/>
                <c:pt idx="0">
                  <c:v>0.93884615384615366</c:v>
                </c:pt>
                <c:pt idx="1">
                  <c:v>0.89935897435897427</c:v>
                </c:pt>
                <c:pt idx="2">
                  <c:v>0.88945312499999996</c:v>
                </c:pt>
                <c:pt idx="3">
                  <c:v>0.89</c:v>
                </c:pt>
                <c:pt idx="4">
                  <c:v>0.91683673469387761</c:v>
                </c:pt>
                <c:pt idx="5">
                  <c:v>0.93</c:v>
                </c:pt>
                <c:pt idx="6">
                  <c:v>0.94</c:v>
                </c:pt>
                <c:pt idx="7">
                  <c:v>0.89</c:v>
                </c:pt>
                <c:pt idx="8">
                  <c:v>0.91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EA-435D-A234-755AFC4835A9}"/>
            </c:ext>
          </c:extLst>
        </c:ser>
        <c:ser>
          <c:idx val="2"/>
          <c:order val="2"/>
          <c:tx>
            <c:strRef>
              <c:f>'Új verzió'!$N$66</c:f>
              <c:strCache>
                <c:ptCount val="1"/>
                <c:pt idx="0">
                  <c:v>Szolgáltatás és kereskedelem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7EA-435D-A234-755AFC483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verzió'!$K$67:$K$75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verzió'!$N$67:$N$75</c:f>
              <c:numCache>
                <c:formatCode>0%</c:formatCode>
                <c:ptCount val="9"/>
                <c:pt idx="0">
                  <c:v>0.71738633469602497</c:v>
                </c:pt>
                <c:pt idx="1">
                  <c:v>0.62368835148907342</c:v>
                </c:pt>
                <c:pt idx="2">
                  <c:v>0.66004791501863025</c:v>
                </c:pt>
                <c:pt idx="3">
                  <c:v>0.64500000000000002</c:v>
                </c:pt>
                <c:pt idx="4">
                  <c:v>0.70576481468686314</c:v>
                </c:pt>
                <c:pt idx="5">
                  <c:v>0.78500000000000003</c:v>
                </c:pt>
                <c:pt idx="6">
                  <c:v>0.80249999999999999</c:v>
                </c:pt>
                <c:pt idx="7">
                  <c:v>0.82750000000000001</c:v>
                </c:pt>
                <c:pt idx="8">
                  <c:v>0.84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EA-435D-A234-755AFC4835A9}"/>
            </c:ext>
          </c:extLst>
        </c:ser>
        <c:ser>
          <c:idx val="3"/>
          <c:order val="3"/>
          <c:tx>
            <c:strRef>
              <c:f>'Új verzió'!$O$66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6.944445203898207E-3"/>
                  <c:y val="2.0702368607710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7EA-435D-A234-755AFC4835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verzió'!$K$67:$K$75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verzió'!$O$67:$O$75</c:f>
              <c:numCache>
                <c:formatCode>0%</c:formatCode>
                <c:ptCount val="9"/>
                <c:pt idx="0">
                  <c:v>0.84343437799511489</c:v>
                </c:pt>
                <c:pt idx="1">
                  <c:v>0.80854755775995901</c:v>
                </c:pt>
                <c:pt idx="2">
                  <c:v>0.83041966094741682</c:v>
                </c:pt>
                <c:pt idx="3">
                  <c:v>0.83</c:v>
                </c:pt>
                <c:pt idx="4">
                  <c:v>0.90557834309474194</c:v>
                </c:pt>
                <c:pt idx="5">
                  <c:v>0.97</c:v>
                </c:pt>
                <c:pt idx="6">
                  <c:v>0.96</c:v>
                </c:pt>
                <c:pt idx="7">
                  <c:v>0.92</c:v>
                </c:pt>
                <c:pt idx="8">
                  <c:v>0.95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EA-435D-A234-755AFC483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149640"/>
        <c:axId val="968151608"/>
      </c:lineChart>
      <c:catAx>
        <c:axId val="9681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51608"/>
        <c:crosses val="autoZero"/>
        <c:auto val="1"/>
        <c:lblAlgn val="ctr"/>
        <c:lblOffset val="100"/>
        <c:noMultiLvlLbl val="0"/>
      </c:catAx>
      <c:valAx>
        <c:axId val="968151608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96814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022180339258566"/>
          <c:y val="0.84470533866405739"/>
          <c:w val="0.72344517972935052"/>
          <c:h val="0.139767884880159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175132455723147"/>
          <c:y val="5.4491984609801924E-2"/>
          <c:w val="0.82149230566323395"/>
          <c:h val="0.79424773676681859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verzió'!$B$87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5.4166678514146659E-2"/>
                  <c:y val="7.11264612258433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66D-4E8F-B54E-FBD9F80348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verzió'!$A$88:$A$96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verzió'!$B$88:$B$96</c:f>
              <c:numCache>
                <c:formatCode>General\ "pont"</c:formatCode>
                <c:ptCount val="9"/>
                <c:pt idx="0">
                  <c:v>-13</c:v>
                </c:pt>
                <c:pt idx="1">
                  <c:v>14</c:v>
                </c:pt>
                <c:pt idx="2">
                  <c:v>16</c:v>
                </c:pt>
                <c:pt idx="3">
                  <c:v>10</c:v>
                </c:pt>
                <c:pt idx="4">
                  <c:v>21</c:v>
                </c:pt>
                <c:pt idx="5">
                  <c:v>19</c:v>
                </c:pt>
                <c:pt idx="6">
                  <c:v>15</c:v>
                </c:pt>
                <c:pt idx="7">
                  <c:v>11</c:v>
                </c:pt>
                <c:pt idx="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66D-4E8F-B54E-FBD9F80348EC}"/>
            </c:ext>
          </c:extLst>
        </c:ser>
        <c:ser>
          <c:idx val="1"/>
          <c:order val="1"/>
          <c:tx>
            <c:strRef>
              <c:f>'Új verzió'!$C$87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66D-4E8F-B54E-FBD9F80348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verzió'!$A$88:$A$96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verzió'!$C$88:$C$96</c:f>
              <c:numCache>
                <c:formatCode>General\ "pont"</c:formatCode>
                <c:ptCount val="9"/>
                <c:pt idx="0">
                  <c:v>-5</c:v>
                </c:pt>
                <c:pt idx="1">
                  <c:v>20</c:v>
                </c:pt>
                <c:pt idx="2">
                  <c:v>30</c:v>
                </c:pt>
                <c:pt idx="3">
                  <c:v>14</c:v>
                </c:pt>
                <c:pt idx="4">
                  <c:v>33</c:v>
                </c:pt>
                <c:pt idx="5">
                  <c:v>29</c:v>
                </c:pt>
                <c:pt idx="6">
                  <c:v>21</c:v>
                </c:pt>
                <c:pt idx="7">
                  <c:v>19</c:v>
                </c:pt>
                <c:pt idx="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66D-4E8F-B54E-FBD9F80348EC}"/>
            </c:ext>
          </c:extLst>
        </c:ser>
        <c:ser>
          <c:idx val="2"/>
          <c:order val="2"/>
          <c:tx>
            <c:strRef>
              <c:f>'Új verzió'!$D$87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66D-4E8F-B54E-FBD9F80348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verzió'!$A$88:$A$96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verzió'!$D$88:$D$96</c:f>
              <c:numCache>
                <c:formatCode>General\ "pont"</c:formatCode>
                <c:ptCount val="9"/>
                <c:pt idx="0">
                  <c:v>6</c:v>
                </c:pt>
                <c:pt idx="1">
                  <c:v>22</c:v>
                </c:pt>
                <c:pt idx="2">
                  <c:v>33</c:v>
                </c:pt>
                <c:pt idx="3">
                  <c:v>31</c:v>
                </c:pt>
                <c:pt idx="4">
                  <c:v>37</c:v>
                </c:pt>
                <c:pt idx="5">
                  <c:v>31</c:v>
                </c:pt>
                <c:pt idx="6">
                  <c:v>27</c:v>
                </c:pt>
                <c:pt idx="7">
                  <c:v>23</c:v>
                </c:pt>
                <c:pt idx="8">
                  <c:v>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66D-4E8F-B54E-FBD9F80348EC}"/>
            </c:ext>
          </c:extLst>
        </c:ser>
        <c:ser>
          <c:idx val="3"/>
          <c:order val="3"/>
          <c:tx>
            <c:strRef>
              <c:f>'Új verzió'!$E$87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1.018506975412154E-16"/>
                  <c:y val="-4.16948220979081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6D-4E8F-B54E-FBD9F80348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verzió'!$A$88:$A$96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verzió'!$E$88:$E$96</c:f>
              <c:numCache>
                <c:formatCode>General\ "pont"</c:formatCode>
                <c:ptCount val="9"/>
                <c:pt idx="0">
                  <c:v>13</c:v>
                </c:pt>
                <c:pt idx="1">
                  <c:v>16</c:v>
                </c:pt>
                <c:pt idx="2">
                  <c:v>33</c:v>
                </c:pt>
                <c:pt idx="3">
                  <c:v>36</c:v>
                </c:pt>
                <c:pt idx="4">
                  <c:v>41</c:v>
                </c:pt>
                <c:pt idx="5">
                  <c:v>26</c:v>
                </c:pt>
                <c:pt idx="6">
                  <c:v>50</c:v>
                </c:pt>
                <c:pt idx="7">
                  <c:v>25</c:v>
                </c:pt>
                <c:pt idx="8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66D-4E8F-B54E-FBD9F80348EC}"/>
            </c:ext>
          </c:extLst>
        </c:ser>
        <c:ser>
          <c:idx val="4"/>
          <c:order val="4"/>
          <c:tx>
            <c:strRef>
              <c:f>'Új verzió'!$F$87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5.9722235284828368E-2"/>
                  <c:y val="3.67895489099188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66D-4E8F-B54E-FBD9F80348E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verzió'!$A$88:$A$96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verzió'!$F$88:$F$96</c:f>
              <c:numCache>
                <c:formatCode>General\ "pont"</c:formatCode>
                <c:ptCount val="9"/>
                <c:pt idx="0">
                  <c:v>0</c:v>
                </c:pt>
                <c:pt idx="1">
                  <c:v>17</c:v>
                </c:pt>
                <c:pt idx="2">
                  <c:v>23</c:v>
                </c:pt>
                <c:pt idx="3">
                  <c:v>20</c:v>
                </c:pt>
                <c:pt idx="4">
                  <c:v>30</c:v>
                </c:pt>
                <c:pt idx="5">
                  <c:v>23</c:v>
                </c:pt>
                <c:pt idx="6">
                  <c:v>28</c:v>
                </c:pt>
                <c:pt idx="7">
                  <c:v>18</c:v>
                </c:pt>
                <c:pt idx="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66D-4E8F-B54E-FBD9F80348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789727"/>
        <c:axId val="737790559"/>
      </c:lineChart>
      <c:catAx>
        <c:axId val="7377897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90559"/>
        <c:crosses val="autoZero"/>
        <c:auto val="1"/>
        <c:lblAlgn val="ctr"/>
        <c:lblOffset val="50"/>
        <c:noMultiLvlLbl val="0"/>
      </c:catAx>
      <c:valAx>
        <c:axId val="737790559"/>
        <c:scaling>
          <c:orientation val="minMax"/>
        </c:scaling>
        <c:delete val="0"/>
        <c:axPos val="l"/>
        <c:title>
          <c:tx>
            <c:rich>
              <a:bodyPr rot="5400000" spcFirstLastPara="1" vertOverflow="ellipsis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 b="1">
                    <a:solidFill>
                      <a:srgbClr val="00B050"/>
                    </a:solidFill>
                  </a:rPr>
                  <a:t>Nő</a:t>
                </a:r>
                <a:r>
                  <a:rPr lang="hu-HU"/>
                  <a:t>   </a:t>
                </a:r>
                <a:r>
                  <a:rPr lang="hu-HU" baseline="0"/>
                  <a:t> </a:t>
                </a:r>
                <a:r>
                  <a:rPr lang="hu-HU" b="1" baseline="0">
                    <a:solidFill>
                      <a:srgbClr val="FF0000"/>
                    </a:solidFill>
                  </a:rPr>
                  <a:t>Csökken</a:t>
                </a:r>
                <a:endParaRPr lang="hu-HU" b="1">
                  <a:solidFill>
                    <a:srgbClr val="FF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.96284504157958739"/>
              <c:y val="0.552821777713489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5400000" spcFirstLastPara="1" vertOverflow="ellipsis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0\ &quot;pont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77897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8112423447069113E-2"/>
          <c:y val="3.948849580378453E-2"/>
          <c:w val="0.87855424321959741"/>
          <c:h val="0.78775738188516964"/>
        </c:manualLayout>
      </c:layout>
      <c:lineChart>
        <c:grouping val="standard"/>
        <c:varyColors val="0"/>
        <c:ser>
          <c:idx val="0"/>
          <c:order val="0"/>
          <c:tx>
            <c:strRef>
              <c:f>'Új verzió'!$B$109</c:f>
              <c:strCache>
                <c:ptCount val="1"/>
                <c:pt idx="0">
                  <c:v>Mikro</c:v>
                </c:pt>
              </c:strCache>
            </c:strRef>
          </c:tx>
          <c:spPr>
            <a:ln w="63500" cap="rnd">
              <a:solidFill>
                <a:srgbClr val="92ECF6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92ECF6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06F-464B-A3DC-78533FE9C76F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92ECF6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92ECF6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06F-464B-A3DC-78533FE9C76F}"/>
              </c:ext>
            </c:extLst>
          </c:dPt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4EE4F8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verzió'!$B$110:$B$118</c:f>
              <c:numCache>
                <c:formatCode>0%</c:formatCode>
                <c:ptCount val="9"/>
                <c:pt idx="0">
                  <c:v>0.80434782608695665</c:v>
                </c:pt>
                <c:pt idx="1">
                  <c:v>0.68759640102827768</c:v>
                </c:pt>
                <c:pt idx="2">
                  <c:v>0.720089571337172</c:v>
                </c:pt>
                <c:pt idx="3">
                  <c:v>0.7</c:v>
                </c:pt>
                <c:pt idx="4">
                  <c:v>0.76</c:v>
                </c:pt>
                <c:pt idx="5">
                  <c:v>0.85</c:v>
                </c:pt>
                <c:pt idx="6">
                  <c:v>0.85</c:v>
                </c:pt>
                <c:pt idx="7">
                  <c:v>0.84</c:v>
                </c:pt>
                <c:pt idx="8">
                  <c:v>0.89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06F-464B-A3DC-78533FE9C76F}"/>
            </c:ext>
          </c:extLst>
        </c:ser>
        <c:ser>
          <c:idx val="1"/>
          <c:order val="1"/>
          <c:tx>
            <c:strRef>
              <c:f>'Új verzió'!$C$109</c:f>
              <c:strCache>
                <c:ptCount val="1"/>
                <c:pt idx="0">
                  <c:v>Kis</c:v>
                </c:pt>
              </c:strCache>
            </c:strRef>
          </c:tx>
          <c:spPr>
            <a:ln w="63500" cap="rnd">
              <a:solidFill>
                <a:srgbClr val="00B0F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B0F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B06F-464B-A3DC-78533FE9C76F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B0F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00B0F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8-B06F-464B-A3DC-78533FE9C76F}"/>
              </c:ext>
            </c:extLst>
          </c:dPt>
          <c:dLbls>
            <c:dLbl>
              <c:idx val="8"/>
              <c:layout>
                <c:manualLayout>
                  <c:x val="-4.1666666666666666E-3"/>
                  <c:y val="-2.45860493335535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B0F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verzió'!$C$110:$C$118</c:f>
              <c:numCache>
                <c:formatCode>0%</c:formatCode>
                <c:ptCount val="9"/>
                <c:pt idx="0">
                  <c:v>0.8998971193415638</c:v>
                </c:pt>
                <c:pt idx="1">
                  <c:v>0.78538961038961042</c:v>
                </c:pt>
                <c:pt idx="2">
                  <c:v>0.85943820224719092</c:v>
                </c:pt>
                <c:pt idx="3">
                  <c:v>0.89</c:v>
                </c:pt>
                <c:pt idx="4">
                  <c:v>0.93</c:v>
                </c:pt>
                <c:pt idx="5">
                  <c:v>0.95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B06F-464B-A3DC-78533FE9C76F}"/>
            </c:ext>
          </c:extLst>
        </c:ser>
        <c:ser>
          <c:idx val="2"/>
          <c:order val="2"/>
          <c:tx>
            <c:strRef>
              <c:f>'Új verzió'!$D$109</c:f>
              <c:strCache>
                <c:ptCount val="1"/>
                <c:pt idx="0">
                  <c:v>Közép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70C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B06F-464B-A3DC-78533FE9C76F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B06F-464B-A3DC-78533FE9C76F}"/>
              </c:ext>
            </c:extLst>
          </c:dPt>
          <c:dPt>
            <c:idx val="2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B06F-464B-A3DC-78533FE9C76F}"/>
              </c:ext>
            </c:extLst>
          </c:dPt>
          <c:dPt>
            <c:idx val="3"/>
            <c:marker>
              <c:symbol val="circle"/>
              <c:size val="14"/>
              <c:spPr>
                <a:solidFill>
                  <a:srgbClr val="0070C0"/>
                </a:solidFill>
                <a:ln w="9525"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D-B06F-464B-A3DC-78533FE9C76F}"/>
              </c:ext>
            </c:extLst>
          </c:dPt>
          <c:dLbls>
            <c:dLbl>
              <c:idx val="8"/>
              <c:layout>
                <c:manualLayout>
                  <c:x val="2.7777777777777779E-3"/>
                  <c:y val="-2.9503259200264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verzió'!$D$110:$D$118</c:f>
              <c:numCache>
                <c:formatCode>0%</c:formatCode>
                <c:ptCount val="9"/>
                <c:pt idx="0">
                  <c:v>0.91769547325102885</c:v>
                </c:pt>
                <c:pt idx="1">
                  <c:v>0.83881987577639738</c:v>
                </c:pt>
                <c:pt idx="2">
                  <c:v>0.92202797202797204</c:v>
                </c:pt>
                <c:pt idx="3">
                  <c:v>0.95</c:v>
                </c:pt>
                <c:pt idx="4">
                  <c:v>0.96</c:v>
                </c:pt>
                <c:pt idx="5">
                  <c:v>1.06</c:v>
                </c:pt>
                <c:pt idx="6">
                  <c:v>1.04</c:v>
                </c:pt>
                <c:pt idx="7">
                  <c:v>1.06</c:v>
                </c:pt>
                <c:pt idx="8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B06F-464B-A3DC-78533FE9C76F}"/>
            </c:ext>
          </c:extLst>
        </c:ser>
        <c:ser>
          <c:idx val="3"/>
          <c:order val="3"/>
          <c:tx>
            <c:strRef>
              <c:f>'Új verzió'!$E$109</c:f>
              <c:strCache>
                <c:ptCount val="1"/>
                <c:pt idx="0">
                  <c:v>Nagy</c:v>
                </c:pt>
              </c:strCache>
            </c:strRef>
          </c:tx>
          <c:spPr>
            <a:ln w="6350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002060"/>
              </a:solidFill>
              <a:ln w="9525"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2.7777777777777779E-3"/>
                  <c:y val="-2.71696005426918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verzió'!$E$110:$E$118</c:f>
              <c:numCache>
                <c:formatCode>0%</c:formatCode>
                <c:ptCount val="9"/>
                <c:pt idx="0">
                  <c:v>0.94506172839506164</c:v>
                </c:pt>
                <c:pt idx="1">
                  <c:v>0.97924528301886782</c:v>
                </c:pt>
                <c:pt idx="2">
                  <c:v>0.99259259259259269</c:v>
                </c:pt>
                <c:pt idx="3">
                  <c:v>1.05</c:v>
                </c:pt>
                <c:pt idx="4">
                  <c:v>1.1000000000000001</c:v>
                </c:pt>
                <c:pt idx="5">
                  <c:v>1.2</c:v>
                </c:pt>
                <c:pt idx="6">
                  <c:v>1.18</c:v>
                </c:pt>
                <c:pt idx="7">
                  <c:v>1.04</c:v>
                </c:pt>
                <c:pt idx="8">
                  <c:v>1.1200000000000001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B06F-464B-A3DC-78533FE9C76F}"/>
            </c:ext>
          </c:extLst>
        </c:ser>
        <c:ser>
          <c:idx val="4"/>
          <c:order val="4"/>
          <c:tx>
            <c:strRef>
              <c:f>'Új verzió'!$F$109</c:f>
              <c:strCache>
                <c:ptCount val="1"/>
                <c:pt idx="0">
                  <c:v>A válaszadók súlyozott átlaga</c:v>
                </c:pt>
              </c:strCache>
            </c:strRef>
          </c:tx>
          <c:spPr>
            <a:ln w="635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Pt>
            <c:idx val="0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1-B06F-464B-A3DC-78533FE9C76F}"/>
              </c:ext>
            </c:extLst>
          </c:dPt>
          <c:dPt>
            <c:idx val="1"/>
            <c:marker>
              <c:symbol val="circle"/>
              <c:size val="14"/>
              <c:spPr>
                <a:solidFill>
                  <a:srgbClr val="FF0000"/>
                </a:solidFill>
                <a:ln w="9525">
                  <a:noFill/>
                </a:ln>
                <a:effectLst/>
              </c:spPr>
            </c:marker>
            <c:bubble3D val="0"/>
            <c:spPr>
              <a:ln w="635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13-B06F-464B-A3DC-78533FE9C76F}"/>
              </c:ext>
            </c:extLst>
          </c:dPt>
          <c:dLbls>
            <c:dLbl>
              <c:idx val="8"/>
              <c:layout>
                <c:manualLayout>
                  <c:x val="0"/>
                  <c:y val="2.95032592002642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u-H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verzió'!$F$110:$F$118</c:f>
              <c:numCache>
                <c:formatCode>0%</c:formatCode>
                <c:ptCount val="9"/>
                <c:pt idx="0">
                  <c:v>0.87866303797191447</c:v>
                </c:pt>
                <c:pt idx="1">
                  <c:v>0.82528986696929318</c:v>
                </c:pt>
                <c:pt idx="2">
                  <c:v>0.84784356045465104</c:v>
                </c:pt>
                <c:pt idx="3">
                  <c:v>0.86</c:v>
                </c:pt>
                <c:pt idx="4">
                  <c:v>0.92</c:v>
                </c:pt>
                <c:pt idx="5">
                  <c:v>1</c:v>
                </c:pt>
                <c:pt idx="6">
                  <c:v>0.99</c:v>
                </c:pt>
                <c:pt idx="7">
                  <c:v>0.95</c:v>
                </c:pt>
                <c:pt idx="8">
                  <c:v>0.99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4-B06F-464B-A3DC-78533FE9C76F}"/>
            </c:ext>
          </c:extLst>
        </c:ser>
        <c:ser>
          <c:idx val="5"/>
          <c:order val="5"/>
          <c:tx>
            <c:strRef>
              <c:f>'Új verzió'!$G$109</c:f>
              <c:strCache>
                <c:ptCount val="1"/>
                <c:pt idx="0">
                  <c:v>NHP</c:v>
                </c:pt>
              </c:strCache>
            </c:strRef>
          </c:tx>
          <c:spPr>
            <a:ln w="63500" cap="rnd">
              <a:solidFill>
                <a:srgbClr val="CC9900"/>
              </a:solidFill>
              <a:round/>
            </a:ln>
            <a:effectLst/>
          </c:spPr>
          <c:marker>
            <c:symbol val="circle"/>
            <c:size val="14"/>
            <c:spPr>
              <a:solidFill>
                <a:srgbClr val="CC9900"/>
              </a:solidFill>
              <a:ln w="9525">
                <a:noFill/>
              </a:ln>
              <a:effectLst/>
            </c:spPr>
          </c:marker>
          <c:dLbls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B06F-464B-A3DC-78533FE9C7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B87F00"/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'Új verzió'!$A$110:$A$118</c:f>
              <c:strCache>
                <c:ptCount val="9"/>
                <c:pt idx="0">
                  <c:v>December</c:v>
                </c:pt>
                <c:pt idx="1">
                  <c:v>Január</c:v>
                </c:pt>
                <c:pt idx="2">
                  <c:v>Február</c:v>
                </c:pt>
                <c:pt idx="3">
                  <c:v>Március</c:v>
                </c:pt>
                <c:pt idx="4">
                  <c:v>Április</c:v>
                </c:pt>
                <c:pt idx="5">
                  <c:v>Május</c:v>
                </c:pt>
                <c:pt idx="6">
                  <c:v>Június</c:v>
                </c:pt>
                <c:pt idx="7">
                  <c:v>Július</c:v>
                </c:pt>
                <c:pt idx="8">
                  <c:v>Augusztus</c:v>
                </c:pt>
              </c:strCache>
            </c:strRef>
          </c:cat>
          <c:val>
            <c:numRef>
              <c:f>'Új verzió'!$G$110:$G$118</c:f>
              <c:numCache>
                <c:formatCode>0%</c:formatCode>
                <c:ptCount val="9"/>
                <c:pt idx="0">
                  <c:v>0.89399282140441083</c:v>
                </c:pt>
                <c:pt idx="1">
                  <c:v>0.87679469631730655</c:v>
                </c:pt>
                <c:pt idx="2">
                  <c:v>0.90674701309063788</c:v>
                </c:pt>
                <c:pt idx="3">
                  <c:v>0.92</c:v>
                </c:pt>
                <c:pt idx="4">
                  <c:v>0.94</c:v>
                </c:pt>
                <c:pt idx="5">
                  <c:v>1.06</c:v>
                </c:pt>
                <c:pt idx="6">
                  <c:v>1.05</c:v>
                </c:pt>
                <c:pt idx="7">
                  <c:v>1</c:v>
                </c:pt>
                <c:pt idx="8">
                  <c:v>1.05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B06F-464B-A3DC-78533FE9C7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39390335"/>
        <c:axId val="739396159"/>
      </c:lineChart>
      <c:catAx>
        <c:axId val="7393903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6159"/>
        <c:crosses val="autoZero"/>
        <c:auto val="1"/>
        <c:lblAlgn val="ctr"/>
        <c:lblOffset val="100"/>
        <c:noMultiLvlLbl val="0"/>
      </c:catAx>
      <c:valAx>
        <c:axId val="739396159"/>
        <c:scaling>
          <c:orientation val="minMax"/>
          <c:min val="0.60000000000000009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393903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800"/>
      </a:pPr>
      <a:endParaRPr lang="hu-HU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088EF8E0-31C4-40E3-91E8-F540107D7DDD}">
      <dgm:prSet phldrT="[Text]"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gm:spPr>
      <dgm:t>
        <a:bodyPr spcFirstLastPara="0" vert="horz" wrap="square" lIns="522785" tIns="45720" rIns="45720" bIns="4572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gm:t>
    </dgm:pt>
    <dgm:pt modelId="{9ED2E3AF-79BB-4825-86A6-D11ED004BE0E}" type="par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E750E527-F2FC-47A4-80FF-3EF70621A0B7}" type="sibTrans" cxnId="{A3BCE237-F187-40DA-A225-25A992EB0D45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/>
        </a:p>
      </dgm:t>
    </dgm:pt>
    <dgm:pt modelId="{47DDC116-1DE5-4D2B-AE32-154C35F48BA0}">
      <dgm:prSet custT="1"/>
      <dgm:spPr>
        <a:ln>
          <a:solidFill>
            <a:schemeClr val="bg1"/>
          </a:solidFill>
        </a:ln>
      </dgm:spPr>
      <dgm:t>
        <a:bodyPr/>
        <a:lstStyle/>
        <a:p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gm:t>
    </dgm:pt>
    <dgm:pt modelId="{5535AA26-7B83-4BAF-B17D-42B4543CC2D4}" type="sibTrans" cxnId="{F72DB7E8-7D82-4578-855C-84F98F66C997}">
      <dgm:prSet/>
      <dgm:spPr/>
      <dgm:t>
        <a:bodyPr/>
        <a:lstStyle/>
        <a:p>
          <a:endParaRPr lang="hu-HU"/>
        </a:p>
      </dgm:t>
    </dgm:pt>
    <dgm:pt modelId="{D488044B-8747-4A9D-A196-72DE1F493DDF}" type="parTrans" cxnId="{F72DB7E8-7D82-4578-855C-84F98F66C997}">
      <dgm:prSet/>
      <dgm:spPr/>
      <dgm:t>
        <a:bodyPr/>
        <a:lstStyle/>
        <a:p>
          <a:endParaRPr lang="hu-HU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6FBBC7D8-B187-415D-954C-562D8E567D0C}" type="pres">
      <dgm:prSet presAssocID="{088EF8E0-31C4-40E3-91E8-F540107D7DDD}" presName="text_3" presStyleLbl="node1" presStyleIdx="2" presStyleCnt="5">
        <dgm:presLayoutVars>
          <dgm:bulletEnabled val="1"/>
        </dgm:presLayoutVars>
      </dgm:prSet>
      <dgm:spPr>
        <a:xfrm>
          <a:off x="1112537" y="2304352"/>
          <a:ext cx="7633574" cy="658627"/>
        </a:xfrm>
        <a:prstGeom prst="rect">
          <a:avLst/>
        </a:prstGeom>
      </dgm:spPr>
    </dgm:pt>
    <dgm:pt modelId="{B54B306D-4C7D-44D8-ABBF-8421173AE38A}" type="pres">
      <dgm:prSet presAssocID="{088EF8E0-31C4-40E3-91E8-F540107D7DDD}" presName="accent_3" presStyleCnt="0"/>
      <dgm:spPr/>
    </dgm:pt>
    <dgm:pt modelId="{1402A038-4796-4682-A5B0-D46385A09C24}" type="pres">
      <dgm:prSet presAssocID="{088EF8E0-31C4-40E3-91E8-F540107D7DDD}" presName="accentRepeatNode" presStyleLbl="solidFgAcc1" presStyleIdx="2" presStyleCnt="5"/>
      <dgm:spPr>
        <a:xfrm>
          <a:off x="578556" y="1285196"/>
          <a:ext cx="857163" cy="857163"/>
        </a:xfrm>
        <a:prstGeom prst="ellipse">
          <a:avLst/>
        </a:prstGeom>
      </dgm:spPr>
    </dgm:pt>
    <dgm:pt modelId="{D1A00C27-D551-4E18-9975-14657574FAE3}" type="pres">
      <dgm:prSet presAssocID="{47DDC116-1DE5-4D2B-AE32-154C35F48BA0}" presName="text_4" presStyleLbl="node1" presStyleIdx="3" presStyleCnt="5">
        <dgm:presLayoutVars>
          <dgm:bulletEnabled val="1"/>
        </dgm:presLayoutVars>
      </dgm:prSet>
      <dgm:spPr/>
    </dgm:pt>
    <dgm:pt modelId="{3937E788-FD7B-4BA9-8F7B-AF66B0F98B9A}" type="pres">
      <dgm:prSet presAssocID="{47DDC116-1DE5-4D2B-AE32-154C35F48BA0}" presName="accent_4" presStyleCnt="0"/>
      <dgm:spPr/>
    </dgm:pt>
    <dgm:pt modelId="{D9B72EBC-C7D4-4E75-84AF-26BCF62C8721}" type="pres">
      <dgm:prSet presAssocID="{47DDC116-1DE5-4D2B-AE32-154C35F48BA0}" presName="accentRepeatNode" presStyleLbl="solidFgAcc1" presStyleIdx="3" presStyleCnt="5"/>
      <dgm:spPr/>
    </dgm:pt>
    <dgm:pt modelId="{25B9A6EB-1F84-435A-A38F-0662589AE380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00CA73B2-0A6F-4F2E-8DF2-3CA90FA5EF44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E48FBC12-5021-4DFC-B140-D5C7B4194959}" type="presOf" srcId="{7B412FF0-ADD8-4AE4-B6D6-DB1BD0A87CCF}" destId="{25B9A6EB-1F84-435A-A38F-0662589AE380}" srcOrd="0" destOrd="0" presId="urn:microsoft.com/office/officeart/2008/layout/VerticalCurvedList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A3BCE237-F187-40DA-A225-25A992EB0D45}" srcId="{68E21B0D-CBAC-4EA7-97F3-94026FF8C51F}" destId="{088EF8E0-31C4-40E3-91E8-F540107D7DDD}" srcOrd="2" destOrd="0" parTransId="{9ED2E3AF-79BB-4825-86A6-D11ED004BE0E}" sibTransId="{E750E527-F2FC-47A4-80FF-3EF70621A0B7}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D801818E-AFB0-45FD-94BF-B3B1DC06C6D9}" type="presOf" srcId="{17BFB10E-DFB4-4CD5-8B0A-CCD1B29C9CF2}" destId="{505EA83E-D553-40FD-9833-4CCEE38D3EC5}" srcOrd="0" destOrd="0" presId="urn:microsoft.com/office/officeart/2008/layout/VerticalCurvedList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DC3EF5DD-3259-49F3-B5F2-CBA51ADED47E}" type="presOf" srcId="{47DDC116-1DE5-4D2B-AE32-154C35F48BA0}" destId="{D1A00C27-D551-4E18-9975-14657574FAE3}" srcOrd="0" destOrd="0" presId="urn:microsoft.com/office/officeart/2008/layout/VerticalCurvedList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F72DB7E8-7D82-4578-855C-84F98F66C997}" srcId="{68E21B0D-CBAC-4EA7-97F3-94026FF8C51F}" destId="{47DDC116-1DE5-4D2B-AE32-154C35F48BA0}" srcOrd="3" destOrd="0" parTransId="{D488044B-8747-4A9D-A196-72DE1F493DDF}" sibTransId="{5535AA26-7B83-4BAF-B17D-42B4543CC2D4}"/>
    <dgm:cxn modelId="{0CF01CFD-B0D7-4B9C-BE93-27F742D21A40}" type="presOf" srcId="{088EF8E0-31C4-40E3-91E8-F540107D7DDD}" destId="{6FBBC7D8-B187-415D-954C-562D8E567D0C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5EC48ACF-C02D-418B-8683-E3C39BD41B7D}" type="presParOf" srcId="{A55778FD-1C20-4749-B692-0C762B0462F2}" destId="{6FBBC7D8-B187-415D-954C-562D8E567D0C}" srcOrd="5" destOrd="0" presId="urn:microsoft.com/office/officeart/2008/layout/VerticalCurvedList"/>
    <dgm:cxn modelId="{241C3A2F-5418-4CF4-8FED-1D81DCE83373}" type="presParOf" srcId="{A55778FD-1C20-4749-B692-0C762B0462F2}" destId="{B54B306D-4C7D-44D8-ABBF-8421173AE38A}" srcOrd="6" destOrd="0" presId="urn:microsoft.com/office/officeart/2008/layout/VerticalCurvedList"/>
    <dgm:cxn modelId="{7D6D708A-A410-4CF1-9D40-4032D1E65CFB}" type="presParOf" srcId="{B54B306D-4C7D-44D8-ABBF-8421173AE38A}" destId="{1402A038-4796-4682-A5B0-D46385A09C24}" srcOrd="0" destOrd="0" presId="urn:microsoft.com/office/officeart/2008/layout/VerticalCurvedList"/>
    <dgm:cxn modelId="{C06FFFBD-3C42-47A7-A9DD-747B6B649003}" type="presParOf" srcId="{A55778FD-1C20-4749-B692-0C762B0462F2}" destId="{D1A00C27-D551-4E18-9975-14657574FAE3}" srcOrd="7" destOrd="0" presId="urn:microsoft.com/office/officeart/2008/layout/VerticalCurvedList"/>
    <dgm:cxn modelId="{725F2370-9F41-40E3-BC76-6D4B24985612}" type="presParOf" srcId="{A55778FD-1C20-4749-B692-0C762B0462F2}" destId="{3937E788-FD7B-4BA9-8F7B-AF66B0F98B9A}" srcOrd="8" destOrd="0" presId="urn:microsoft.com/office/officeart/2008/layout/VerticalCurvedList"/>
    <dgm:cxn modelId="{F582ED51-1F22-4FB7-BF87-8CD7CC93FCAB}" type="presParOf" srcId="{3937E788-FD7B-4BA9-8F7B-AF66B0F98B9A}" destId="{D9B72EBC-C7D4-4E75-84AF-26BCF62C8721}" srcOrd="0" destOrd="0" presId="urn:microsoft.com/office/officeart/2008/layout/VerticalCurvedList"/>
    <dgm:cxn modelId="{984CAD04-A28B-4399-B83D-7AB59F9B4CE0}" type="presParOf" srcId="{A55778FD-1C20-4749-B692-0C762B0462F2}" destId="{25B9A6EB-1F84-435A-A38F-0662589AE380}" srcOrd="9" destOrd="0" presId="urn:microsoft.com/office/officeart/2008/layout/VerticalCurvedList"/>
    <dgm:cxn modelId="{FD9BD56D-EE4D-4B75-8CC0-B991B9859C23}" type="presParOf" srcId="{A55778FD-1C20-4749-B692-0C762B0462F2}" destId="{00CA73B2-0A6F-4F2E-8DF2-3CA90FA5EF44}" srcOrd="10" destOrd="0" presId="urn:microsoft.com/office/officeart/2008/layout/VerticalCurvedList"/>
    <dgm:cxn modelId="{E8BA2E46-18A0-47F6-A1A7-39DE574CD34C}" type="presParOf" srcId="{00CA73B2-0A6F-4F2E-8DF2-3CA90FA5EF44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E21B0D-CBAC-4EA7-97F3-94026FF8C51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hu-HU"/>
        </a:p>
      </dgm:t>
    </dgm:pt>
    <dgm:pt modelId="{6090B06F-4AFE-4CE9-897E-51A54A1D377A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12 százalékponttal meghaladta a leépítést tervezők arányát és továbbra is viszonylag magas szinten (32 pont) áll a beruházási tervek mutatója is. </a:t>
          </a:r>
        </a:p>
      </dgm:t>
    </dgm:pt>
    <dgm:pt modelId="{9820B12D-F42A-403B-90E6-F22E35BB41AF}" type="par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1CB113A5-494A-4E98-85B7-18E8FC9EBE98}" type="sibTrans" cxnId="{1313D2B4-537C-41CA-BE47-9ADF82A44B9F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7B412FF0-ADD8-4AE4-B6D6-DB1BD0A87CCF}">
      <dgm:prSet custT="1"/>
      <dgm:spPr>
        <a:ln>
          <a:noFill/>
        </a:ln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mikrocégekhez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és a szolgáltató szektorhoz képest. Utóbbi körök esetén a válságot követő kilábalási folyamat lassabb ütemben zajlik.</a:t>
          </a:r>
        </a:p>
      </dgm:t>
    </dgm:pt>
    <dgm:pt modelId="{1FC453A1-9F35-40E9-A0FE-D78D294FCC1F}" type="par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29B28632-9886-45A9-8954-FD4F3920E3B1}" type="sibTrans" cxnId="{4300E806-91F2-4DF1-9D12-DD4F01A1E082}">
      <dgm:prSet/>
      <dgm:spPr/>
      <dgm:t>
        <a:bodyPr/>
        <a:lstStyle/>
        <a:p>
          <a:endParaRPr lang="hu-HU" sz="1800" b="1">
            <a:solidFill>
              <a:schemeClr val="tx2"/>
            </a:solidFill>
          </a:endParaRPr>
        </a:p>
      </dgm:t>
    </dgm:pt>
    <dgm:pt modelId="{8B201FFD-8EBF-456B-8E79-3B81B9E9CDAF}">
      <dgm:prSet custT="1"/>
      <dgm:spPr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gm:spPr>
      <dgm:t>
        <a:bodyPr spcFirstLastPara="0" vert="horz" wrap="square" lIns="458284" tIns="50800" rIns="50800" bIns="50800" numCol="1" spcCol="1270" anchor="ctr" anchorCtr="0"/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augusztusban +9 ponton állt, ami 3 pontos növekedés az előző hónaphoz képest.</a:t>
          </a:r>
        </a:p>
      </dgm:t>
    </dgm:pt>
    <dgm:pt modelId="{5A072F9E-FA53-4458-BC4D-FB3EFE7F5A03}" type="parTrans" cxnId="{333B4E6E-BBFB-4311-BDD0-E83528C08F40}">
      <dgm:prSet/>
      <dgm:spPr/>
      <dgm:t>
        <a:bodyPr/>
        <a:lstStyle/>
        <a:p>
          <a:endParaRPr lang="hu-HU" b="1"/>
        </a:p>
      </dgm:t>
    </dgm:pt>
    <dgm:pt modelId="{17BFB10E-DFB4-4CD5-8B0A-CCD1B29C9CF2}" type="sibTrans" cxnId="{333B4E6E-BBFB-4311-BDD0-E83528C08F40}">
      <dgm:prSet/>
      <dgm:spPr/>
      <dgm:t>
        <a:bodyPr/>
        <a:lstStyle/>
        <a:p>
          <a:endParaRPr lang="hu-HU" b="1"/>
        </a:p>
      </dgm:t>
    </dgm:pt>
    <dgm:pt modelId="{4EAFE022-DBAD-48C9-A709-5459A8DE7E87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a felmérés decemberi kezdete óta először mutat kedvező konjunktúrára utaló pozitív értéket (+1 pont), ugyanakkor a várakozások gyengültek a júliusi eredményhez viszonyítva.</a:t>
          </a:r>
        </a:p>
      </dgm:t>
    </dgm:pt>
    <dgm:pt modelId="{0074FD97-21E1-4CEE-8E1F-87B36A22BF45}" type="parTrans" cxnId="{01362C16-F508-4F60-8A5D-39D652381AFD}">
      <dgm:prSet/>
      <dgm:spPr/>
      <dgm:t>
        <a:bodyPr/>
        <a:lstStyle/>
        <a:p>
          <a:endParaRPr lang="hu-HU" b="1"/>
        </a:p>
      </dgm:t>
    </dgm:pt>
    <dgm:pt modelId="{0F2EC4A6-9002-4B1F-A6A1-7ACEC2FF007A}" type="sibTrans" cxnId="{01362C16-F508-4F60-8A5D-39D652381AFD}">
      <dgm:prSet/>
      <dgm:spPr/>
      <dgm:t>
        <a:bodyPr/>
        <a:lstStyle/>
        <a:p>
          <a:endParaRPr lang="hu-HU" b="1"/>
        </a:p>
      </dgm:t>
    </dgm:pt>
    <dgm:pt modelId="{B0552AC1-6EED-4FFA-A589-5ACAA160C5BD}">
      <dgm:prSet custT="1"/>
      <dgm:spPr>
        <a:ln>
          <a:noFill/>
        </a:ln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és kapacitás-kihasználtság szinte minden méretkategóriában növekedett az előző hónaphoz képest.</a:t>
          </a:r>
        </a:p>
      </dgm:t>
    </dgm:pt>
    <dgm:pt modelId="{90526790-6559-4816-B398-0C921881DA01}" type="parTrans" cxnId="{C715FD5A-3DEE-4487-B355-C42A4B421C73}">
      <dgm:prSet/>
      <dgm:spPr/>
      <dgm:t>
        <a:bodyPr/>
        <a:lstStyle/>
        <a:p>
          <a:endParaRPr lang="hu-HU" b="1"/>
        </a:p>
      </dgm:t>
    </dgm:pt>
    <dgm:pt modelId="{06490B24-6FD1-460A-BE1E-A6F2B9EFB6F4}" type="sibTrans" cxnId="{C715FD5A-3DEE-4487-B355-C42A4B421C73}">
      <dgm:prSet/>
      <dgm:spPr/>
      <dgm:t>
        <a:bodyPr/>
        <a:lstStyle/>
        <a:p>
          <a:endParaRPr lang="hu-HU" b="1"/>
        </a:p>
      </dgm:t>
    </dgm:pt>
    <dgm:pt modelId="{43AF2C7F-9D4D-4A49-8B13-6A831E89864E}" type="pres">
      <dgm:prSet presAssocID="{68E21B0D-CBAC-4EA7-97F3-94026FF8C51F}" presName="Name0" presStyleCnt="0">
        <dgm:presLayoutVars>
          <dgm:chMax val="7"/>
          <dgm:chPref val="7"/>
          <dgm:dir/>
        </dgm:presLayoutVars>
      </dgm:prSet>
      <dgm:spPr/>
    </dgm:pt>
    <dgm:pt modelId="{A55778FD-1C20-4749-B692-0C762B0462F2}" type="pres">
      <dgm:prSet presAssocID="{68E21B0D-CBAC-4EA7-97F3-94026FF8C51F}" presName="Name1" presStyleCnt="0"/>
      <dgm:spPr/>
    </dgm:pt>
    <dgm:pt modelId="{856534C4-DC8B-4E2A-AF30-1D1792EC9544}" type="pres">
      <dgm:prSet presAssocID="{68E21B0D-CBAC-4EA7-97F3-94026FF8C51F}" presName="cycle" presStyleCnt="0"/>
      <dgm:spPr/>
    </dgm:pt>
    <dgm:pt modelId="{1B64F6A8-1B16-4DC6-A510-2EB268F3947C}" type="pres">
      <dgm:prSet presAssocID="{68E21B0D-CBAC-4EA7-97F3-94026FF8C51F}" presName="srcNode" presStyleLbl="node1" presStyleIdx="0" presStyleCnt="5"/>
      <dgm:spPr/>
    </dgm:pt>
    <dgm:pt modelId="{505EA83E-D553-40FD-9833-4CCEE38D3EC5}" type="pres">
      <dgm:prSet presAssocID="{68E21B0D-CBAC-4EA7-97F3-94026FF8C51F}" presName="conn" presStyleLbl="parChTrans1D2" presStyleIdx="0" presStyleCnt="1"/>
      <dgm:spPr/>
    </dgm:pt>
    <dgm:pt modelId="{297420CF-4700-40BE-A0C5-61932E931679}" type="pres">
      <dgm:prSet presAssocID="{68E21B0D-CBAC-4EA7-97F3-94026FF8C51F}" presName="extraNode" presStyleLbl="node1" presStyleIdx="0" presStyleCnt="5"/>
      <dgm:spPr/>
    </dgm:pt>
    <dgm:pt modelId="{0DAADFA9-AE67-4DDD-8B74-47EC6C91FA3A}" type="pres">
      <dgm:prSet presAssocID="{68E21B0D-CBAC-4EA7-97F3-94026FF8C51F}" presName="dstNode" presStyleLbl="node1" presStyleIdx="0" presStyleCnt="5"/>
      <dgm:spPr/>
    </dgm:pt>
    <dgm:pt modelId="{68C3EA52-DE74-46CA-9FF6-609FCF20AB74}" type="pres">
      <dgm:prSet presAssocID="{8B201FFD-8EBF-456B-8E79-3B81B9E9CDAF}" presName="text_1" presStyleLbl="node1" presStyleIdx="0" presStyleCnt="5">
        <dgm:presLayoutVars>
          <dgm:bulletEnabled val="1"/>
        </dgm:presLayoutVars>
      </dgm:prSet>
      <dgm:spPr/>
    </dgm:pt>
    <dgm:pt modelId="{9BFD6AFF-7B36-4785-B927-099250E13710}" type="pres">
      <dgm:prSet presAssocID="{8B201FFD-8EBF-456B-8E79-3B81B9E9CDAF}" presName="accent_1" presStyleCnt="0"/>
      <dgm:spPr/>
    </dgm:pt>
    <dgm:pt modelId="{82C24F11-80B1-4F65-AD1A-8531954803D6}" type="pres">
      <dgm:prSet presAssocID="{8B201FFD-8EBF-456B-8E79-3B81B9E9CDAF}" presName="accentRepeatNode" presStyleLbl="solidFgAcc1" presStyleIdx="0" presStyleCnt="5"/>
      <dgm:spPr/>
    </dgm:pt>
    <dgm:pt modelId="{02949546-BBFD-4974-8755-895F0735153C}" type="pres">
      <dgm:prSet presAssocID="{4EAFE022-DBAD-48C9-A709-5459A8DE7E87}" presName="text_2" presStyleLbl="node1" presStyleIdx="1" presStyleCnt="5">
        <dgm:presLayoutVars>
          <dgm:bulletEnabled val="1"/>
        </dgm:presLayoutVars>
      </dgm:prSet>
      <dgm:spPr/>
    </dgm:pt>
    <dgm:pt modelId="{345CDCDA-F0E7-4F74-A7B1-A4038D7B734B}" type="pres">
      <dgm:prSet presAssocID="{4EAFE022-DBAD-48C9-A709-5459A8DE7E87}" presName="accent_2" presStyleCnt="0"/>
      <dgm:spPr/>
    </dgm:pt>
    <dgm:pt modelId="{A348C023-4EB0-4E9E-B66B-7FA62BBCF1C9}" type="pres">
      <dgm:prSet presAssocID="{4EAFE022-DBAD-48C9-A709-5459A8DE7E87}" presName="accentRepeatNode" presStyleLbl="solidFgAcc1" presStyleIdx="1" presStyleCnt="5"/>
      <dgm:spPr/>
    </dgm:pt>
    <dgm:pt modelId="{B7CE9B85-DC04-4579-A2C9-36EC29DFB63A}" type="pres">
      <dgm:prSet presAssocID="{B0552AC1-6EED-4FFA-A589-5ACAA160C5BD}" presName="text_3" presStyleLbl="node1" presStyleIdx="2" presStyleCnt="5">
        <dgm:presLayoutVars>
          <dgm:bulletEnabled val="1"/>
        </dgm:presLayoutVars>
      </dgm:prSet>
      <dgm:spPr/>
    </dgm:pt>
    <dgm:pt modelId="{4359E84A-00FB-40B4-82BF-385607AFE673}" type="pres">
      <dgm:prSet presAssocID="{B0552AC1-6EED-4FFA-A589-5ACAA160C5BD}" presName="accent_3" presStyleCnt="0"/>
      <dgm:spPr/>
    </dgm:pt>
    <dgm:pt modelId="{82F133F8-7C15-4DD9-B3E2-5D84DD304E85}" type="pres">
      <dgm:prSet presAssocID="{B0552AC1-6EED-4FFA-A589-5ACAA160C5BD}" presName="accentRepeatNode" presStyleLbl="solidFgAcc1" presStyleIdx="2" presStyleCnt="5"/>
      <dgm:spPr/>
    </dgm:pt>
    <dgm:pt modelId="{F3CA7E0B-3342-459D-8CB1-B610C502D60C}" type="pres">
      <dgm:prSet presAssocID="{6090B06F-4AFE-4CE9-897E-51A54A1D377A}" presName="text_4" presStyleLbl="node1" presStyleIdx="3" presStyleCnt="5">
        <dgm:presLayoutVars>
          <dgm:bulletEnabled val="1"/>
        </dgm:presLayoutVars>
      </dgm:prSet>
      <dgm:spPr/>
    </dgm:pt>
    <dgm:pt modelId="{CA5AB6FF-1C71-4102-84B9-737561895EA5}" type="pres">
      <dgm:prSet presAssocID="{6090B06F-4AFE-4CE9-897E-51A54A1D377A}" presName="accent_4" presStyleCnt="0"/>
      <dgm:spPr/>
    </dgm:pt>
    <dgm:pt modelId="{F9B28654-D436-4056-A83D-E81A90D53409}" type="pres">
      <dgm:prSet presAssocID="{6090B06F-4AFE-4CE9-897E-51A54A1D377A}" presName="accentRepeatNode" presStyleLbl="solidFgAcc1" presStyleIdx="3" presStyleCnt="5"/>
      <dgm:spPr>
        <a:xfrm>
          <a:off x="770773" y="2813887"/>
          <a:ext cx="721706" cy="721706"/>
        </a:xfrm>
        <a:prstGeom prst="ellipse">
          <a:avLst/>
        </a:prstGeom>
      </dgm:spPr>
    </dgm:pt>
    <dgm:pt modelId="{343C33B1-59E7-4493-8570-E8605C2C3A34}" type="pres">
      <dgm:prSet presAssocID="{7B412FF0-ADD8-4AE4-B6D6-DB1BD0A87CCF}" presName="text_5" presStyleLbl="node1" presStyleIdx="4" presStyleCnt="5">
        <dgm:presLayoutVars>
          <dgm:bulletEnabled val="1"/>
        </dgm:presLayoutVars>
      </dgm:prSet>
      <dgm:spPr/>
    </dgm:pt>
    <dgm:pt modelId="{59A33DC9-1C54-474B-BBA9-693E068EF37C}" type="pres">
      <dgm:prSet presAssocID="{7B412FF0-ADD8-4AE4-B6D6-DB1BD0A87CCF}" presName="accent_5" presStyleCnt="0"/>
      <dgm:spPr/>
    </dgm:pt>
    <dgm:pt modelId="{9F0847F9-3AE9-40D2-92B5-128DB8C3A512}" type="pres">
      <dgm:prSet presAssocID="{7B412FF0-ADD8-4AE4-B6D6-DB1BD0A87CCF}" presName="accentRepeatNode" presStyleLbl="solidFgAcc1" presStyleIdx="4" presStyleCnt="5"/>
      <dgm:spPr>
        <a:xfrm>
          <a:off x="553603" y="3679825"/>
          <a:ext cx="721706" cy="721706"/>
        </a:xfrm>
        <a:prstGeom prst="ellipse">
          <a:avLst/>
        </a:prstGeom>
      </dgm:spPr>
    </dgm:pt>
  </dgm:ptLst>
  <dgm:cxnLst>
    <dgm:cxn modelId="{4300E806-91F2-4DF1-9D12-DD4F01A1E082}" srcId="{68E21B0D-CBAC-4EA7-97F3-94026FF8C51F}" destId="{7B412FF0-ADD8-4AE4-B6D6-DB1BD0A87CCF}" srcOrd="4" destOrd="0" parTransId="{1FC453A1-9F35-40E9-A0FE-D78D294FCC1F}" sibTransId="{29B28632-9886-45A9-8954-FD4F3920E3B1}"/>
    <dgm:cxn modelId="{01362C16-F508-4F60-8A5D-39D652381AFD}" srcId="{68E21B0D-CBAC-4EA7-97F3-94026FF8C51F}" destId="{4EAFE022-DBAD-48C9-A709-5459A8DE7E87}" srcOrd="1" destOrd="0" parTransId="{0074FD97-21E1-4CEE-8E1F-87B36A22BF45}" sibTransId="{0F2EC4A6-9002-4B1F-A6A1-7ACEC2FF007A}"/>
    <dgm:cxn modelId="{4E814822-EC9D-485E-924D-10ADFC776FB8}" type="presOf" srcId="{7B412FF0-ADD8-4AE4-B6D6-DB1BD0A87CCF}" destId="{343C33B1-59E7-4493-8570-E8605C2C3A34}" srcOrd="0" destOrd="0" presId="urn:microsoft.com/office/officeart/2008/layout/VerticalCurvedList"/>
    <dgm:cxn modelId="{B7055035-6E87-4AAF-B185-E0C7E0ABED7E}" type="presOf" srcId="{B0552AC1-6EED-4FFA-A589-5ACAA160C5BD}" destId="{B7CE9B85-DC04-4579-A2C9-36EC29DFB63A}" srcOrd="0" destOrd="0" presId="urn:microsoft.com/office/officeart/2008/layout/VerticalCurvedList"/>
    <dgm:cxn modelId="{2CA2913C-5C37-41D5-B19D-70CA2DE568B2}" type="presOf" srcId="{6090B06F-4AFE-4CE9-897E-51A54A1D377A}" destId="{F3CA7E0B-3342-459D-8CB1-B610C502D60C}" srcOrd="0" destOrd="0" presId="urn:microsoft.com/office/officeart/2008/layout/VerticalCurvedList"/>
    <dgm:cxn modelId="{333B4E6E-BBFB-4311-BDD0-E83528C08F40}" srcId="{68E21B0D-CBAC-4EA7-97F3-94026FF8C51F}" destId="{8B201FFD-8EBF-456B-8E79-3B81B9E9CDAF}" srcOrd="0" destOrd="0" parTransId="{5A072F9E-FA53-4458-BC4D-FB3EFE7F5A03}" sibTransId="{17BFB10E-DFB4-4CD5-8B0A-CCD1B29C9CF2}"/>
    <dgm:cxn modelId="{62E2CD56-5C51-4F9A-B57E-472C053D8887}" type="presOf" srcId="{4EAFE022-DBAD-48C9-A709-5459A8DE7E87}" destId="{02949546-BBFD-4974-8755-895F0735153C}" srcOrd="0" destOrd="0" presId="urn:microsoft.com/office/officeart/2008/layout/VerticalCurvedList"/>
    <dgm:cxn modelId="{C715FD5A-3DEE-4487-B355-C42A4B421C73}" srcId="{68E21B0D-CBAC-4EA7-97F3-94026FF8C51F}" destId="{B0552AC1-6EED-4FFA-A589-5ACAA160C5BD}" srcOrd="2" destOrd="0" parTransId="{90526790-6559-4816-B398-0C921881DA01}" sibTransId="{06490B24-6FD1-460A-BE1E-A6F2B9EFB6F4}"/>
    <dgm:cxn modelId="{7298F996-169A-41D3-9172-2BF97DD7F01E}" type="presOf" srcId="{8B201FFD-8EBF-456B-8E79-3B81B9E9CDAF}" destId="{68C3EA52-DE74-46CA-9FF6-609FCF20AB74}" srcOrd="0" destOrd="0" presId="urn:microsoft.com/office/officeart/2008/layout/VerticalCurvedList"/>
    <dgm:cxn modelId="{1313D2B4-537C-41CA-BE47-9ADF82A44B9F}" srcId="{68E21B0D-CBAC-4EA7-97F3-94026FF8C51F}" destId="{6090B06F-4AFE-4CE9-897E-51A54A1D377A}" srcOrd="3" destOrd="0" parTransId="{9820B12D-F42A-403B-90E6-F22E35BB41AF}" sibTransId="{1CB113A5-494A-4E98-85B7-18E8FC9EBE98}"/>
    <dgm:cxn modelId="{8D8DF3DE-E2C0-4AE9-A673-85FD7D75BE11}" type="presOf" srcId="{68E21B0D-CBAC-4EA7-97F3-94026FF8C51F}" destId="{43AF2C7F-9D4D-4A49-8B13-6A831E89864E}" srcOrd="0" destOrd="0" presId="urn:microsoft.com/office/officeart/2008/layout/VerticalCurvedList"/>
    <dgm:cxn modelId="{13531BED-F7A0-4F96-A3F9-619AB147E909}" type="presOf" srcId="{17BFB10E-DFB4-4CD5-8B0A-CCD1B29C9CF2}" destId="{505EA83E-D553-40FD-9833-4CCEE38D3EC5}" srcOrd="0" destOrd="0" presId="urn:microsoft.com/office/officeart/2008/layout/VerticalCurvedList"/>
    <dgm:cxn modelId="{2F9CB54F-A8E6-4F7D-824F-F848DAE0776A}" type="presParOf" srcId="{43AF2C7F-9D4D-4A49-8B13-6A831E89864E}" destId="{A55778FD-1C20-4749-B692-0C762B0462F2}" srcOrd="0" destOrd="0" presId="urn:microsoft.com/office/officeart/2008/layout/VerticalCurvedList"/>
    <dgm:cxn modelId="{81C8419F-9AA0-499C-89CE-328BA1F42C57}" type="presParOf" srcId="{A55778FD-1C20-4749-B692-0C762B0462F2}" destId="{856534C4-DC8B-4E2A-AF30-1D1792EC9544}" srcOrd="0" destOrd="0" presId="urn:microsoft.com/office/officeart/2008/layout/VerticalCurvedList"/>
    <dgm:cxn modelId="{CF7111A7-1E46-4017-A7CF-EC6F937A3506}" type="presParOf" srcId="{856534C4-DC8B-4E2A-AF30-1D1792EC9544}" destId="{1B64F6A8-1B16-4DC6-A510-2EB268F3947C}" srcOrd="0" destOrd="0" presId="urn:microsoft.com/office/officeart/2008/layout/VerticalCurvedList"/>
    <dgm:cxn modelId="{D02E50B8-0D29-4DF8-A444-5636C924B242}" type="presParOf" srcId="{856534C4-DC8B-4E2A-AF30-1D1792EC9544}" destId="{505EA83E-D553-40FD-9833-4CCEE38D3EC5}" srcOrd="1" destOrd="0" presId="urn:microsoft.com/office/officeart/2008/layout/VerticalCurvedList"/>
    <dgm:cxn modelId="{1CB92C14-1BB4-4316-A7A8-DA75051DDD9F}" type="presParOf" srcId="{856534C4-DC8B-4E2A-AF30-1D1792EC9544}" destId="{297420CF-4700-40BE-A0C5-61932E931679}" srcOrd="2" destOrd="0" presId="urn:microsoft.com/office/officeart/2008/layout/VerticalCurvedList"/>
    <dgm:cxn modelId="{CFCEC925-7C48-4934-B9A8-4FB3A59B709F}" type="presParOf" srcId="{856534C4-DC8B-4E2A-AF30-1D1792EC9544}" destId="{0DAADFA9-AE67-4DDD-8B74-47EC6C91FA3A}" srcOrd="3" destOrd="0" presId="urn:microsoft.com/office/officeart/2008/layout/VerticalCurvedList"/>
    <dgm:cxn modelId="{33B30D41-BFCC-4141-B467-257906FFBFA9}" type="presParOf" srcId="{A55778FD-1C20-4749-B692-0C762B0462F2}" destId="{68C3EA52-DE74-46CA-9FF6-609FCF20AB74}" srcOrd="1" destOrd="0" presId="urn:microsoft.com/office/officeart/2008/layout/VerticalCurvedList"/>
    <dgm:cxn modelId="{E0EDC027-45D6-4664-8BB0-94C8D25A591B}" type="presParOf" srcId="{A55778FD-1C20-4749-B692-0C762B0462F2}" destId="{9BFD6AFF-7B36-4785-B927-099250E13710}" srcOrd="2" destOrd="0" presId="urn:microsoft.com/office/officeart/2008/layout/VerticalCurvedList"/>
    <dgm:cxn modelId="{0E6F5055-4DBA-4639-B07B-17B10FB3C637}" type="presParOf" srcId="{9BFD6AFF-7B36-4785-B927-099250E13710}" destId="{82C24F11-80B1-4F65-AD1A-8531954803D6}" srcOrd="0" destOrd="0" presId="urn:microsoft.com/office/officeart/2008/layout/VerticalCurvedList"/>
    <dgm:cxn modelId="{3171773A-CD1B-4294-AEA8-5CA1F81D86AA}" type="presParOf" srcId="{A55778FD-1C20-4749-B692-0C762B0462F2}" destId="{02949546-BBFD-4974-8755-895F0735153C}" srcOrd="3" destOrd="0" presId="urn:microsoft.com/office/officeart/2008/layout/VerticalCurvedList"/>
    <dgm:cxn modelId="{DBB7A776-F47B-4C7B-AA35-E62DDE4564C7}" type="presParOf" srcId="{A55778FD-1C20-4749-B692-0C762B0462F2}" destId="{345CDCDA-F0E7-4F74-A7B1-A4038D7B734B}" srcOrd="4" destOrd="0" presId="urn:microsoft.com/office/officeart/2008/layout/VerticalCurvedList"/>
    <dgm:cxn modelId="{B2FE2B08-1F45-42F1-A6C4-A018A5F0DA17}" type="presParOf" srcId="{345CDCDA-F0E7-4F74-A7B1-A4038D7B734B}" destId="{A348C023-4EB0-4E9E-B66B-7FA62BBCF1C9}" srcOrd="0" destOrd="0" presId="urn:microsoft.com/office/officeart/2008/layout/VerticalCurvedList"/>
    <dgm:cxn modelId="{3766DA2B-6391-4E03-8C9A-B0B462386010}" type="presParOf" srcId="{A55778FD-1C20-4749-B692-0C762B0462F2}" destId="{B7CE9B85-DC04-4579-A2C9-36EC29DFB63A}" srcOrd="5" destOrd="0" presId="urn:microsoft.com/office/officeart/2008/layout/VerticalCurvedList"/>
    <dgm:cxn modelId="{662A900C-E265-4968-BA72-D69FA636A85B}" type="presParOf" srcId="{A55778FD-1C20-4749-B692-0C762B0462F2}" destId="{4359E84A-00FB-40B4-82BF-385607AFE673}" srcOrd="6" destOrd="0" presId="urn:microsoft.com/office/officeart/2008/layout/VerticalCurvedList"/>
    <dgm:cxn modelId="{B4E6AAD2-6E85-4F57-B323-79BCF7897A4A}" type="presParOf" srcId="{4359E84A-00FB-40B4-82BF-385607AFE673}" destId="{82F133F8-7C15-4DD9-B3E2-5D84DD304E85}" srcOrd="0" destOrd="0" presId="urn:microsoft.com/office/officeart/2008/layout/VerticalCurvedList"/>
    <dgm:cxn modelId="{F4069098-AF33-4B8D-BC94-CFACE893567E}" type="presParOf" srcId="{A55778FD-1C20-4749-B692-0C762B0462F2}" destId="{F3CA7E0B-3342-459D-8CB1-B610C502D60C}" srcOrd="7" destOrd="0" presId="urn:microsoft.com/office/officeart/2008/layout/VerticalCurvedList"/>
    <dgm:cxn modelId="{919281CA-1D7E-480F-AEF0-5753896A5E0A}" type="presParOf" srcId="{A55778FD-1C20-4749-B692-0C762B0462F2}" destId="{CA5AB6FF-1C71-4102-84B9-737561895EA5}" srcOrd="8" destOrd="0" presId="urn:microsoft.com/office/officeart/2008/layout/VerticalCurvedList"/>
    <dgm:cxn modelId="{5742DA14-321B-4670-86AE-0DEEE3E2E0A7}" type="presParOf" srcId="{CA5AB6FF-1C71-4102-84B9-737561895EA5}" destId="{F9B28654-D436-4056-A83D-E81A90D53409}" srcOrd="0" destOrd="0" presId="urn:microsoft.com/office/officeart/2008/layout/VerticalCurvedList"/>
    <dgm:cxn modelId="{F19C9D0B-2CA1-41B8-B71A-1527A419A272}" type="presParOf" srcId="{A55778FD-1C20-4749-B692-0C762B0462F2}" destId="{343C33B1-59E7-4493-8570-E8605C2C3A34}" srcOrd="9" destOrd="0" presId="urn:microsoft.com/office/officeart/2008/layout/VerticalCurvedList"/>
    <dgm:cxn modelId="{C7902E34-22A7-49BF-AE5C-C5D02F2736F3}" type="presParOf" srcId="{A55778FD-1C20-4749-B692-0C762B0462F2}" destId="{59A33DC9-1C54-474B-BBA9-693E068EF37C}" srcOrd="10" destOrd="0" presId="urn:microsoft.com/office/officeart/2008/layout/VerticalCurvedList"/>
    <dgm:cxn modelId="{EC9016E0-E4FE-4E4A-80BF-A0101F0B3E2C}" type="presParOf" srcId="{59A33DC9-1C54-474B-BBA9-693E068EF37C}" destId="{9F0847F9-3AE9-40D2-92B5-128DB8C3A5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jegybank alapfeladatainak ellátásához kiemelten fontosnak tartja a hazai vállalati szektor aktuális gazdasági helyzetének és jövőbeli várakozásainak nyomon követését. 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Ennek érdekében az MNB 2020 decemberétől havi gyakorisággal végez vállalati konjunktúrafelmérést,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amelynek segítségével az aggregált statisztikai adatoknál részletesebb és közvetlenebb visszajelzés kapható a gazdasági szereplők helyzetéről és kilátásairól. 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BBC7D8-B187-415D-954C-562D8E567D0C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solidFill>
            <a:prstClr val="whit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chemeClr val="tx2"/>
              </a:solidFill>
            </a:rPr>
            <a:t>Az MNB vállalati konjunktúra indexe a jelenlegi helyzet és a várakozások megítélésének együttes figyelembevételével kerül kiszámításra, </a:t>
          </a:r>
          <a:r>
            <a:rPr lang="hu-HU" sz="1800" kern="1200" dirty="0">
              <a:solidFill>
                <a:schemeClr val="tx2"/>
              </a:solidFill>
            </a:rPr>
            <a:t>amely egy mutatóba sűrítve vizsgálja a hazai vállalati konjunktúra alakulását. </a:t>
          </a:r>
          <a:endParaRPr lang="hu-HU" sz="1800" b="1" kern="1200" dirty="0">
            <a:solidFill>
              <a:schemeClr val="tx2"/>
            </a:solidFill>
            <a:latin typeface="Calibri"/>
            <a:ea typeface="+mn-ea"/>
            <a:cs typeface="+mn-cs"/>
          </a:endParaRPr>
        </a:p>
      </dsp:txBody>
      <dsp:txXfrm>
        <a:off x="1112537" y="2304352"/>
        <a:ext cx="7633574" cy="658627"/>
      </dsp:txXfrm>
    </dsp:sp>
    <dsp:sp modelId="{1402A038-4796-4682-A5B0-D46385A09C24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00C27-D551-4E18-9975-14657574FAE3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felmérésben résztvevő vállalatok </a:t>
          </a:r>
          <a:r>
            <a:rPr lang="hu-HU" sz="1800" b="1" kern="1200">
              <a:solidFill>
                <a:srgbClr val="0C2148"/>
              </a:solidFill>
              <a:latin typeface="Calibri"/>
              <a:ea typeface="+mn-ea"/>
              <a:cs typeface="+mn-cs"/>
            </a:rPr>
            <a:t>száma 1100 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és 2600 között alakult az eddigi felmérések során. </a:t>
          </a:r>
          <a:r>
            <a:rPr lang="hu-HU" sz="1800" b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rendelkezésre álló idősorok rövidsége korlátozza az eredmények robusztusságát.</a:t>
          </a:r>
        </a:p>
      </dsp:txBody>
      <dsp:txXfrm>
        <a:off x="967686" y="3291977"/>
        <a:ext cx="7778425" cy="658627"/>
      </dsp:txXfrm>
    </dsp:sp>
    <dsp:sp modelId="{D9B72EBC-C7D4-4E75-84AF-26BCF62C8721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B9A6EB-1F84-435A-A38F-0662589AE380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Ezúton is szeretnénk megköszönni a felmérésben közreműködőknek, hogy együttműködésükkel segítik az MNB munkáját!</a:t>
          </a:r>
          <a:r>
            <a:rPr lang="hu-HU" sz="1800" b="0" kern="1200" dirty="0">
              <a:solidFill>
                <a:srgbClr val="0C2148"/>
              </a:solidFill>
              <a:latin typeface="+mn-lt"/>
              <a:ea typeface="+mn-ea"/>
              <a:cs typeface="+mn-cs"/>
            </a:rPr>
            <a:t> </a:t>
          </a:r>
          <a:endParaRPr lang="hu-HU" sz="1800" b="0" kern="1200" dirty="0">
            <a:solidFill>
              <a:srgbClr val="0C2148"/>
            </a:solidFill>
            <a:latin typeface="Calibri"/>
            <a:ea typeface="+mn-ea"/>
            <a:cs typeface="+mn-cs"/>
          </a:endParaRP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5EA83E-D553-40FD-9833-4CCEE38D3EC5}">
      <dsp:nvSpPr>
        <dsp:cNvPr id="0" name=""/>
        <dsp:cNvSpPr/>
      </dsp:nvSpPr>
      <dsp:spPr>
        <a:xfrm>
          <a:off x="-5955763" y="-911381"/>
          <a:ext cx="7090094" cy="7090094"/>
        </a:xfrm>
        <a:prstGeom prst="blockArc">
          <a:avLst>
            <a:gd name="adj1" fmla="val 18900000"/>
            <a:gd name="adj2" fmla="val 2700000"/>
            <a:gd name="adj3" fmla="val 305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3EA52-DE74-46CA-9FF6-609FCF20AB74}">
      <dsp:nvSpPr>
        <dsp:cNvPr id="0" name=""/>
        <dsp:cNvSpPr/>
      </dsp:nvSpPr>
      <dsp:spPr>
        <a:xfrm>
          <a:off x="495733" y="329102"/>
          <a:ext cx="8250378" cy="658627"/>
        </a:xfrm>
        <a:prstGeom prst="rect">
          <a:avLst/>
        </a:prstGeom>
        <a:solidFill>
          <a:prstClr val="white">
            <a:hueOff val="0"/>
            <a:satOff val="0"/>
            <a:lumOff val="0"/>
            <a:alphaOff val="0"/>
          </a:prst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</a:t>
          </a:r>
          <a:r>
            <a:rPr lang="hu-HU" sz="1800" b="1" i="0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MNB vállalati konjunktúra indexe augusztusban +9 ponton állt, ami 3 pontos növekedés az előző hónaphoz képest.</a:t>
          </a:r>
        </a:p>
      </dsp:txBody>
      <dsp:txXfrm>
        <a:off x="495733" y="329102"/>
        <a:ext cx="8250378" cy="658627"/>
      </dsp:txXfrm>
    </dsp:sp>
    <dsp:sp modelId="{82C24F11-80B1-4F65-AD1A-8531954803D6}">
      <dsp:nvSpPr>
        <dsp:cNvPr id="0" name=""/>
        <dsp:cNvSpPr/>
      </dsp:nvSpPr>
      <dsp:spPr>
        <a:xfrm>
          <a:off x="84091" y="24677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949546-BBFD-4974-8755-895F0735153C}">
      <dsp:nvSpPr>
        <dsp:cNvPr id="0" name=""/>
        <dsp:cNvSpPr/>
      </dsp:nvSpPr>
      <dsp:spPr>
        <a:xfrm>
          <a:off x="967686" y="131672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aktuális helyzet megítélése a felmérés decemberi kezdete óta először mutat kedvező konjunktúrára utaló pozitív értéket (+1 pont), ugyanakkor a várakozások gyengültek a júliusi eredményhez viszonyítva.</a:t>
          </a:r>
        </a:p>
      </dsp:txBody>
      <dsp:txXfrm>
        <a:off x="967686" y="1316727"/>
        <a:ext cx="7778425" cy="658627"/>
      </dsp:txXfrm>
    </dsp:sp>
    <dsp:sp modelId="{A348C023-4EB0-4E9E-B66B-7FA62BBCF1C9}">
      <dsp:nvSpPr>
        <dsp:cNvPr id="0" name=""/>
        <dsp:cNvSpPr/>
      </dsp:nvSpPr>
      <dsp:spPr>
        <a:xfrm>
          <a:off x="556044" y="1234399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CE9B85-DC04-4579-A2C9-36EC29DFB63A}">
      <dsp:nvSpPr>
        <dsp:cNvPr id="0" name=""/>
        <dsp:cNvSpPr/>
      </dsp:nvSpPr>
      <dsp:spPr>
        <a:xfrm>
          <a:off x="1112537" y="2304352"/>
          <a:ext cx="7633574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Az átlagos bevételi szint és kapacitás-kihasználtság szinte minden méretkategóriában növekedett az előző hónaphoz képest.</a:t>
          </a:r>
        </a:p>
      </dsp:txBody>
      <dsp:txXfrm>
        <a:off x="1112537" y="2304352"/>
        <a:ext cx="7633574" cy="658627"/>
      </dsp:txXfrm>
    </dsp:sp>
    <dsp:sp modelId="{82F133F8-7C15-4DD9-B3E2-5D84DD304E85}">
      <dsp:nvSpPr>
        <dsp:cNvPr id="0" name=""/>
        <dsp:cNvSpPr/>
      </dsp:nvSpPr>
      <dsp:spPr>
        <a:xfrm>
          <a:off x="700895" y="2222024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CA7E0B-3342-459D-8CB1-B610C502D60C}">
      <dsp:nvSpPr>
        <dsp:cNvPr id="0" name=""/>
        <dsp:cNvSpPr/>
      </dsp:nvSpPr>
      <dsp:spPr>
        <a:xfrm>
          <a:off x="967686" y="3291977"/>
          <a:ext cx="7778425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785" tIns="45720" rIns="45720" bIns="4572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gazdaság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újraindulását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tükrözi, hogy a létszámnövelést tervezők aránya 12 százalékponttal meghaladta a leépítést tervezők arányát és továbbra is viszonylag magas szinten (32 pont) áll a beruházási tervek mutatója is. </a:t>
          </a:r>
        </a:p>
      </dsp:txBody>
      <dsp:txXfrm>
        <a:off x="967686" y="3291977"/>
        <a:ext cx="7778425" cy="658627"/>
      </dsp:txXfrm>
    </dsp:sp>
    <dsp:sp modelId="{F9B28654-D436-4056-A83D-E81A90D53409}">
      <dsp:nvSpPr>
        <dsp:cNvPr id="0" name=""/>
        <dsp:cNvSpPr/>
      </dsp:nvSpPr>
      <dsp:spPr>
        <a:xfrm>
          <a:off x="556044" y="3209648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3C33B1-59E7-4493-8570-E8605C2C3A34}">
      <dsp:nvSpPr>
        <dsp:cNvPr id="0" name=""/>
        <dsp:cNvSpPr/>
      </dsp:nvSpPr>
      <dsp:spPr>
        <a:xfrm>
          <a:off x="495733" y="4279601"/>
          <a:ext cx="8250378" cy="6586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8284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A nagyvállalatok és az ipar helyzete továbbra is kedvezőbb a </a:t>
          </a:r>
          <a:r>
            <a:rPr lang="hu-HU" sz="1800" b="1" kern="1200" dirty="0" err="1">
              <a:solidFill>
                <a:srgbClr val="0C2148"/>
              </a:solidFill>
              <a:latin typeface="Calibri"/>
              <a:ea typeface="+mn-ea"/>
              <a:cs typeface="+mn-cs"/>
            </a:rPr>
            <a:t>mikrocégekhez</a:t>
          </a:r>
          <a:r>
            <a:rPr lang="hu-HU" sz="1800" b="1" kern="1200" dirty="0">
              <a:solidFill>
                <a:srgbClr val="0C2148"/>
              </a:solidFill>
              <a:latin typeface="Calibri"/>
              <a:ea typeface="+mn-ea"/>
              <a:cs typeface="+mn-cs"/>
            </a:rPr>
            <a:t> és a szolgáltató szektorhoz képest. Utóbbi körök esetén a válságot követő kilábalási folyamat lassabb ütemben zajlik.</a:t>
          </a:r>
        </a:p>
      </dsp:txBody>
      <dsp:txXfrm>
        <a:off x="495733" y="4279601"/>
        <a:ext cx="8250378" cy="658627"/>
      </dsp:txXfrm>
    </dsp:sp>
    <dsp:sp modelId="{9F0847F9-3AE9-40D2-92B5-128DB8C3A512}">
      <dsp:nvSpPr>
        <dsp:cNvPr id="0" name=""/>
        <dsp:cNvSpPr/>
      </dsp:nvSpPr>
      <dsp:spPr>
        <a:xfrm>
          <a:off x="84091" y="4197273"/>
          <a:ext cx="823283" cy="82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0.11325</cdr:x>
      <cdr:y>0.37808</cdr:y>
    </cdr:from>
    <cdr:to>
      <cdr:x>0.42537</cdr:x>
      <cdr:y>0.5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035555" y="1910616"/>
          <a:ext cx="2854058" cy="6161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   Jelenlegi helyzet indexe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0.19551</cdr:x>
      <cdr:y>0.25201</cdr:y>
    </cdr:from>
    <cdr:to>
      <cdr:x>0.45103</cdr:x>
      <cdr:y>0.31626</cdr:y>
    </cdr:to>
    <cdr:sp macro="" textlink="">
      <cdr:nvSpPr>
        <cdr:cNvPr id="2" name="Szövegdoboz 1"/>
        <cdr:cNvSpPr txBox="1"/>
      </cdr:nvSpPr>
      <cdr:spPr>
        <a:xfrm xmlns:a="http://schemas.openxmlformats.org/drawingml/2006/main">
          <a:off x="1781556" y="1347516"/>
          <a:ext cx="2328424" cy="34355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hu-HU" sz="1800" b="1" dirty="0">
              <a:solidFill>
                <a:srgbClr val="FF0000"/>
              </a:solidFill>
            </a:rPr>
            <a:t>Várakozások</a:t>
          </a:r>
          <a:r>
            <a:rPr lang="hu-HU" sz="1800" b="1" baseline="0" dirty="0">
              <a:solidFill>
                <a:srgbClr val="FF0000"/>
              </a:solidFill>
            </a:rPr>
            <a:t> indexe</a:t>
          </a:r>
          <a:endParaRPr lang="hu-HU" sz="1800" b="1" dirty="0">
            <a:solidFill>
              <a:srgbClr val="FF000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65C2E-1604-4784-8553-0A222209E1B8}" type="datetimeFigureOut">
              <a:rPr lang="hu-HU" smtClean="0"/>
              <a:t>2021. 09. 10.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5FEA2C-798A-4D21-96EA-D0DEB3101E0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17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82675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5428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22163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309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368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5FEA2C-798A-4D21-96EA-D0DEB3101E0A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6786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sp>
        <p:nvSpPr>
          <p:cNvPr id="4" name="Téglalap 3">
            <a:extLst>
              <a:ext uri="{FF2B5EF4-FFF2-40B4-BE49-F238E27FC236}">
                <a16:creationId xmlns:a16="http://schemas.microsoft.com/office/drawing/2014/main" id="{1EFD92E4-2321-49E5-AEED-0D4F061F923D}"/>
              </a:ext>
            </a:extLst>
          </p:cNvPr>
          <p:cNvSpPr/>
          <p:nvPr/>
        </p:nvSpPr>
        <p:spPr>
          <a:xfrm>
            <a:off x="0" y="1079505"/>
            <a:ext cx="9144000" cy="5778499"/>
          </a:xfrm>
          <a:prstGeom prst="rect">
            <a:avLst/>
          </a:prstGeom>
          <a:gradFill flip="none" rotWithShape="1">
            <a:gsLst>
              <a:gs pos="6000">
                <a:schemeClr val="tx2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398923B4-BAF4-482B-8B9E-42943A59C2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AA4D6964-545F-4255-BA13-25E11882AE9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 rot="5400000">
            <a:off x="3748962" y="2612183"/>
            <a:ext cx="1594800" cy="5052565"/>
          </a:xfrm>
          <a:prstGeom prst="rect">
            <a:avLst/>
          </a:prstGeom>
        </p:spPr>
      </p:pic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25373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bg1"/>
                </a:gs>
                <a:gs pos="0">
                  <a:schemeClr val="bg1">
                    <a:alpha val="0"/>
                  </a:schemeClr>
                </a:gs>
                <a:gs pos="770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grpSp>
        <p:nvGrpSpPr>
          <p:cNvPr id="3" name="Csoportba foglalás 2">
            <a:extLst>
              <a:ext uri="{FF2B5EF4-FFF2-40B4-BE49-F238E27FC236}">
                <a16:creationId xmlns:a16="http://schemas.microsoft.com/office/drawing/2014/main" id="{9B285920-0F2F-4913-A146-A627FA1F22EF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2" name="Ellipszis 11">
              <a:extLst>
                <a:ext uri="{FF2B5EF4-FFF2-40B4-BE49-F238E27FC236}">
                  <a16:creationId xmlns:a16="http://schemas.microsoft.com/office/drawing/2014/main" id="{720D2D16-3C73-4B29-BF0A-5C0CD4A3568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3" name="Kép 12">
              <a:extLst>
                <a:ext uri="{FF2B5EF4-FFF2-40B4-BE49-F238E27FC236}">
                  <a16:creationId xmlns:a16="http://schemas.microsoft.com/office/drawing/2014/main" id="{64B7CD62-C5AE-49B3-A3F1-CCDBFFCCD9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8457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>
            <a:extLst>
              <a:ext uri="{FF2B5EF4-FFF2-40B4-BE49-F238E27FC236}">
                <a16:creationId xmlns:a16="http://schemas.microsoft.com/office/drawing/2014/main" id="{EB9F1D99-C601-4291-9D39-04D45263AC3B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6200000">
            <a:off x="3817311" y="2640145"/>
            <a:ext cx="1594839" cy="5054400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2A2EB4D7-427D-41DD-AE99-B6B9194DE3AC}"/>
              </a:ext>
            </a:extLst>
          </p:cNvPr>
          <p:cNvSpPr/>
          <p:nvPr/>
        </p:nvSpPr>
        <p:spPr>
          <a:xfrm>
            <a:off x="-1" y="893235"/>
            <a:ext cx="9144001" cy="360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Szöveg helye 13">
            <a:extLst>
              <a:ext uri="{FF2B5EF4-FFF2-40B4-BE49-F238E27FC236}">
                <a16:creationId xmlns:a16="http://schemas.microsoft.com/office/drawing/2014/main" id="{E1E54AF7-9CFA-45CB-9750-29AB45291CF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26029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 algn="r"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Konferencia | 2018</a:t>
            </a:r>
          </a:p>
        </p:txBody>
      </p:sp>
      <p:grpSp>
        <p:nvGrpSpPr>
          <p:cNvPr id="12" name="Csoportba foglalás 11">
            <a:extLst>
              <a:ext uri="{FF2B5EF4-FFF2-40B4-BE49-F238E27FC236}">
                <a16:creationId xmlns:a16="http://schemas.microsoft.com/office/drawing/2014/main" id="{D1EEAEB3-CFC8-4394-B774-6AA1C08E9A04}"/>
              </a:ext>
            </a:extLst>
          </p:cNvPr>
          <p:cNvGrpSpPr>
            <a:grpSpLocks noChangeAspect="1"/>
          </p:cNvGrpSpPr>
          <p:nvPr/>
        </p:nvGrpSpPr>
        <p:grpSpPr>
          <a:xfrm>
            <a:off x="3900743" y="407902"/>
            <a:ext cx="1342514" cy="1342514"/>
            <a:chOff x="5357620" y="340777"/>
            <a:chExt cx="1476765" cy="1476765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8A739B8A-ACBE-49F4-9B88-71B3EE960FB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57620" y="340777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8" name="Kép 17">
              <a:extLst>
                <a:ext uri="{FF2B5EF4-FFF2-40B4-BE49-F238E27FC236}">
                  <a16:creationId xmlns:a16="http://schemas.microsoft.com/office/drawing/2014/main" id="{FA027976-C715-4431-8E04-1893195DD5D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5463779" y="445740"/>
              <a:ext cx="1264444" cy="1266826"/>
            </a:xfrm>
            <a:prstGeom prst="rect">
              <a:avLst/>
            </a:prstGeom>
          </p:spPr>
        </p:pic>
      </p:grp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8F540EF5-DEC4-4616-91D5-F7ED154C603B}"/>
              </a:ext>
            </a:extLst>
          </p:cNvPr>
          <p:cNvCxnSpPr>
            <a:cxnSpLocks/>
          </p:cNvCxnSpPr>
          <p:nvPr/>
        </p:nvCxnSpPr>
        <p:spPr>
          <a:xfrm>
            <a:off x="1110346" y="4336002"/>
            <a:ext cx="6770915" cy="0"/>
          </a:xfrm>
          <a:prstGeom prst="line">
            <a:avLst/>
          </a:prstGeom>
          <a:ln>
            <a:gradFill>
              <a:gsLst>
                <a:gs pos="27000">
                  <a:schemeClr val="tx2">
                    <a:lumMod val="10000"/>
                    <a:lumOff val="90000"/>
                  </a:schemeClr>
                </a:gs>
                <a:gs pos="0">
                  <a:schemeClr val="bg1">
                    <a:alpha val="0"/>
                  </a:schemeClr>
                </a:gs>
                <a:gs pos="77000">
                  <a:schemeClr val="tx2">
                    <a:lumMod val="10000"/>
                    <a:lumOff val="9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zöveg helye 13">
            <a:extLst>
              <a:ext uri="{FF2B5EF4-FFF2-40B4-BE49-F238E27FC236}">
                <a16:creationId xmlns:a16="http://schemas.microsoft.com/office/drawing/2014/main" id="{F6EF56F0-9022-4FBA-AE45-DAF024E457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4365" y="400113"/>
            <a:ext cx="3533158" cy="300082"/>
          </a:xfrm>
          <a:noFill/>
        </p:spPr>
        <p:txBody>
          <a:bodyPr wrap="square" rtlCol="0">
            <a:spAutoFit/>
          </a:bodyPr>
          <a:lstStyle>
            <a:lvl1pPr>
              <a:defRPr lang="hu-HU" sz="1500" spc="113" baseline="0" dirty="0" smtClean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defTabSz="342900"/>
            <a:r>
              <a:rPr lang="hu-HU" dirty="0"/>
              <a:t>Előadó Neve | titulusa</a:t>
            </a:r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60B16E0B-3720-4EB9-98E5-A7CFC7210E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5637" y="2211574"/>
            <a:ext cx="8312727" cy="2098808"/>
          </a:xfrm>
          <a:noFill/>
        </p:spPr>
        <p:txBody>
          <a:bodyPr wrap="square" bIns="108000" rtlCol="0" anchor="b">
            <a:noAutofit/>
          </a:bodyPr>
          <a:lstStyle>
            <a:lvl1pPr algn="ctr">
              <a:lnSpc>
                <a:spcPct val="100000"/>
              </a:lnSpc>
              <a:defRPr lang="hu-HU" sz="36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algn="ctr" defTabSz="342900"/>
            <a:r>
              <a:rPr lang="hu-HU" dirty="0" err="1"/>
              <a:t>MintacíM</a:t>
            </a:r>
            <a:r>
              <a:rPr lang="hu-HU" dirty="0"/>
              <a:t> szerkesztése</a:t>
            </a:r>
          </a:p>
        </p:txBody>
      </p:sp>
    </p:spTree>
    <p:extLst>
      <p:ext uri="{BB962C8B-B14F-4D97-AF65-F5344CB8AC3E}">
        <p14:creationId xmlns:p14="http://schemas.microsoft.com/office/powerpoint/2010/main" val="785481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ép 6">
            <a:extLst>
              <a:ext uri="{FF2B5EF4-FFF2-40B4-BE49-F238E27FC236}">
                <a16:creationId xmlns:a16="http://schemas.microsoft.com/office/drawing/2014/main" id="{69E10144-FD81-4BC1-A765-3E1125135280}"/>
              </a:ext>
            </a:extLst>
          </p:cNvPr>
          <p:cNvPicPr>
            <a:picLocks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49066"/>
          <a:stretch/>
        </p:blipFill>
        <p:spPr>
          <a:xfrm rot="10800000">
            <a:off x="0" y="1035000"/>
            <a:ext cx="1763100" cy="4788000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5774" y="2794239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 dirty="0"/>
              <a:t>Mintacím szerkesztése</a:t>
            </a:r>
          </a:p>
        </p:txBody>
      </p:sp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CD015DD8-BBBF-4B3F-98C5-3B6027871DC5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9" name="Ellipszis 8">
              <a:extLst>
                <a:ext uri="{FF2B5EF4-FFF2-40B4-BE49-F238E27FC236}">
                  <a16:creationId xmlns:a16="http://schemas.microsoft.com/office/drawing/2014/main" id="{1D98A545-DE95-4A45-9DEF-A3E72DEBE31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0" name="Kép 9">
              <a:extLst>
                <a:ext uri="{FF2B5EF4-FFF2-40B4-BE49-F238E27FC236}">
                  <a16:creationId xmlns:a16="http://schemas.microsoft.com/office/drawing/2014/main" id="{424597F1-186A-4114-A071-57BDDF43A6E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16402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95FE9D6D-B265-4369-BA63-B46716865F75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6169C81-0BA3-45EB-936B-A3663F68EABC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9EFD7621-71CF-437C-B3D4-E1A48BAFC18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0AF630AB-9F6B-4D24-B8B6-92584799BA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1" name="Szöveg helye 7">
            <a:extLst>
              <a:ext uri="{FF2B5EF4-FFF2-40B4-BE49-F238E27FC236}">
                <a16:creationId xmlns:a16="http://schemas.microsoft.com/office/drawing/2014/main" id="{B3343780-31AA-4D24-8F2C-5BB0F16FE66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2" name="Cím 8">
            <a:extLst>
              <a:ext uri="{FF2B5EF4-FFF2-40B4-BE49-F238E27FC236}">
                <a16:creationId xmlns:a16="http://schemas.microsoft.com/office/drawing/2014/main" id="{28121AF0-8220-4AE5-9CE4-C958BB7BEA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7AD3AEF0-EEC9-497F-8B15-C8297DB6A9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4" name="Tartalom helye 3">
            <a:extLst>
              <a:ext uri="{FF2B5EF4-FFF2-40B4-BE49-F238E27FC236}">
                <a16:creationId xmlns:a16="http://schemas.microsoft.com/office/drawing/2014/main" id="{443B9895-50E0-4F70-9538-A82F0E77226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5">
            <a:extLst>
              <a:ext uri="{FF2B5EF4-FFF2-40B4-BE49-F238E27FC236}">
                <a16:creationId xmlns:a16="http://schemas.microsoft.com/office/drawing/2014/main" id="{62358A1B-165E-4F6B-81B3-3E8B391590A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FD60B878-9459-4CFB-9A06-B09114F8CA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873624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232416D1-8352-4C9D-AB69-E103306AD2A5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A2D54897-97BC-4AB6-A043-75DF451CB4B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Szöveg helye 7">
            <a:extLst>
              <a:ext uri="{FF2B5EF4-FFF2-40B4-BE49-F238E27FC236}">
                <a16:creationId xmlns:a16="http://schemas.microsoft.com/office/drawing/2014/main" id="{507977F6-41ED-4021-9514-403C913B5B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23" name="Cím 8">
            <a:extLst>
              <a:ext uri="{FF2B5EF4-FFF2-40B4-BE49-F238E27FC236}">
                <a16:creationId xmlns:a16="http://schemas.microsoft.com/office/drawing/2014/main" id="{E4FB3E16-AC8D-45AA-B9BF-06A9E74E6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tx2"/>
                </a:solidFill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grpSp>
        <p:nvGrpSpPr>
          <p:cNvPr id="24" name="Csoportba foglalás 23">
            <a:extLst>
              <a:ext uri="{FF2B5EF4-FFF2-40B4-BE49-F238E27FC236}">
                <a16:creationId xmlns:a16="http://schemas.microsoft.com/office/drawing/2014/main" id="{E11484FF-1675-41C3-818B-AB2F6DAAE4F2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25" name="Ellipszis 24">
              <a:extLst>
                <a:ext uri="{FF2B5EF4-FFF2-40B4-BE49-F238E27FC236}">
                  <a16:creationId xmlns:a16="http://schemas.microsoft.com/office/drawing/2014/main" id="{80BD8AF3-1867-48AE-B2EB-9BB371E59B0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6" name="Kép 25">
              <a:extLst>
                <a:ext uri="{FF2B5EF4-FFF2-40B4-BE49-F238E27FC236}">
                  <a16:creationId xmlns:a16="http://schemas.microsoft.com/office/drawing/2014/main" id="{FAE3769D-ED75-4170-9866-10C93F4A41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7" name="Szöveg helye 5">
            <a:extLst>
              <a:ext uri="{FF2B5EF4-FFF2-40B4-BE49-F238E27FC236}">
                <a16:creationId xmlns:a16="http://schemas.microsoft.com/office/drawing/2014/main" id="{DB20685B-301B-40ED-8D58-1BC4C293D33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3D9A0A3-0A6C-4362-87DE-59B7198C713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9" name="Tartalom helye 3">
            <a:extLst>
              <a:ext uri="{FF2B5EF4-FFF2-40B4-BE49-F238E27FC236}">
                <a16:creationId xmlns:a16="http://schemas.microsoft.com/office/drawing/2014/main" id="{2930C90B-1E3C-41E7-9F75-83F7F228738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513760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72A46DC0-580F-4857-8317-082AAE9E86DC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5678F594-92B3-40FB-8F4D-BF90B71FEE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8233694C-4943-4A7D-BE48-B2660ABF295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23F20983-B6FB-42DD-91ED-468B9EAAA05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2">
            <a:extLst>
              <a:ext uri="{FF2B5EF4-FFF2-40B4-BE49-F238E27FC236}">
                <a16:creationId xmlns:a16="http://schemas.microsoft.com/office/drawing/2014/main" id="{596EA518-1AF5-4030-BCE6-6AFA7A1D09A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3AF593BC-57A1-4BA1-B8B2-3C3906E541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D922AE4-7C86-483F-8C1F-C571DB7E6D9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7" name="Csoportba foglalás 26">
            <a:extLst>
              <a:ext uri="{FF2B5EF4-FFF2-40B4-BE49-F238E27FC236}">
                <a16:creationId xmlns:a16="http://schemas.microsoft.com/office/drawing/2014/main" id="{F1984F91-C90F-4ADE-AB8F-4BD6428FB7CA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8" name="Ellipszis 27">
              <a:extLst>
                <a:ext uri="{FF2B5EF4-FFF2-40B4-BE49-F238E27FC236}">
                  <a16:creationId xmlns:a16="http://schemas.microsoft.com/office/drawing/2014/main" id="{4BE942ED-20A0-462C-9AA3-98A3D8EB06A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9" name="Kép 28">
              <a:extLst>
                <a:ext uri="{FF2B5EF4-FFF2-40B4-BE49-F238E27FC236}">
                  <a16:creationId xmlns:a16="http://schemas.microsoft.com/office/drawing/2014/main" id="{9C25A85E-BCED-4D19-8B8D-AEDE48715F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029797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0AD6B8B2-D23E-4691-9AAC-7EDDD28611E6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Cím 4">
            <a:extLst>
              <a:ext uri="{FF2B5EF4-FFF2-40B4-BE49-F238E27FC236}">
                <a16:creationId xmlns:a16="http://schemas.microsoft.com/office/drawing/2014/main" id="{8FFDDC65-6164-4CCB-B333-E1644A4AB0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9" name="Szöveg helye 2">
            <a:extLst>
              <a:ext uri="{FF2B5EF4-FFF2-40B4-BE49-F238E27FC236}">
                <a16:creationId xmlns:a16="http://schemas.microsoft.com/office/drawing/2014/main" id="{5F09AFC3-B5CD-4E41-9D45-5F00B3C242B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0" name="Szöveg helye 2">
            <a:extLst>
              <a:ext uri="{FF2B5EF4-FFF2-40B4-BE49-F238E27FC236}">
                <a16:creationId xmlns:a16="http://schemas.microsoft.com/office/drawing/2014/main" id="{66DB3B47-E5BD-4D9C-ABC4-FD9EFBDB8EF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1" name="Csoportba foglalás 20">
            <a:extLst>
              <a:ext uri="{FF2B5EF4-FFF2-40B4-BE49-F238E27FC236}">
                <a16:creationId xmlns:a16="http://schemas.microsoft.com/office/drawing/2014/main" id="{BD258CC9-59BD-4AFF-9FC5-6FC59D53E1B0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22" name="Ellipszis 21">
              <a:extLst>
                <a:ext uri="{FF2B5EF4-FFF2-40B4-BE49-F238E27FC236}">
                  <a16:creationId xmlns:a16="http://schemas.microsoft.com/office/drawing/2014/main" id="{5CF829C1-E4FA-4C2D-BE75-8FC9B14B806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7" name="Kép 26">
              <a:extLst>
                <a:ext uri="{FF2B5EF4-FFF2-40B4-BE49-F238E27FC236}">
                  <a16:creationId xmlns:a16="http://schemas.microsoft.com/office/drawing/2014/main" id="{CF7E04B7-1E02-4476-A274-2A06E51F7C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8" name="Tartalom helye 3">
            <a:extLst>
              <a:ext uri="{FF2B5EF4-FFF2-40B4-BE49-F238E27FC236}">
                <a16:creationId xmlns:a16="http://schemas.microsoft.com/office/drawing/2014/main" id="{02898BE7-775E-458D-B1BC-FD141877356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ADE4F8FA-4D91-467C-95E1-115577AEB26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0" name="Szöveg helye 5">
            <a:extLst>
              <a:ext uri="{FF2B5EF4-FFF2-40B4-BE49-F238E27FC236}">
                <a16:creationId xmlns:a16="http://schemas.microsoft.com/office/drawing/2014/main" id="{4A364233-E73C-46A3-BB4E-EF995774560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840800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églalap 13">
            <a:extLst>
              <a:ext uri="{FF2B5EF4-FFF2-40B4-BE49-F238E27FC236}">
                <a16:creationId xmlns:a16="http://schemas.microsoft.com/office/drawing/2014/main" id="{F49FE928-4021-49BA-8B20-CA9BBBC6F1F1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5" name="Cím 1">
            <a:extLst>
              <a:ext uri="{FF2B5EF4-FFF2-40B4-BE49-F238E27FC236}">
                <a16:creationId xmlns:a16="http://schemas.microsoft.com/office/drawing/2014/main" id="{8E3F0C2D-FFFB-4442-865A-AFAC54F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7" name="Szöveg helye 2">
            <a:extLst>
              <a:ext uri="{FF2B5EF4-FFF2-40B4-BE49-F238E27FC236}">
                <a16:creationId xmlns:a16="http://schemas.microsoft.com/office/drawing/2014/main" id="{9EAD14A0-CF7F-4FF1-BB24-9FD596609EE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18" name="Szöveg helye 2">
            <a:extLst>
              <a:ext uri="{FF2B5EF4-FFF2-40B4-BE49-F238E27FC236}">
                <a16:creationId xmlns:a16="http://schemas.microsoft.com/office/drawing/2014/main" id="{BDFF43FA-559E-4CC2-BA64-4A83B6A39B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1DDF96CC-2707-498B-9D47-F656111740F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C01B383D-BBDA-4686-84F7-4C6CE781159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2" name="Kép 21">
              <a:extLst>
                <a:ext uri="{FF2B5EF4-FFF2-40B4-BE49-F238E27FC236}">
                  <a16:creationId xmlns:a16="http://schemas.microsoft.com/office/drawing/2014/main" id="{F4A63ADB-B578-435E-BDB6-6E72222B8E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6" name="Tartalom helye 3">
            <a:extLst>
              <a:ext uri="{FF2B5EF4-FFF2-40B4-BE49-F238E27FC236}">
                <a16:creationId xmlns:a16="http://schemas.microsoft.com/office/drawing/2014/main" id="{A5D8B0BB-C4C6-48D5-A4BA-AB0AB6F1B5C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8" name="Szöveg helye 5">
            <a:extLst>
              <a:ext uri="{FF2B5EF4-FFF2-40B4-BE49-F238E27FC236}">
                <a16:creationId xmlns:a16="http://schemas.microsoft.com/office/drawing/2014/main" id="{1CAC9F08-C220-4C2B-80B9-1A6C9C33B69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9" name="Szöveg helye 5">
            <a:extLst>
              <a:ext uri="{FF2B5EF4-FFF2-40B4-BE49-F238E27FC236}">
                <a16:creationId xmlns:a16="http://schemas.microsoft.com/office/drawing/2014/main" id="{0B3EA3D5-59BC-400F-9370-46BF346B116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1280174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artalom helye 3">
            <a:extLst>
              <a:ext uri="{FF2B5EF4-FFF2-40B4-BE49-F238E27FC236}">
                <a16:creationId xmlns:a16="http://schemas.microsoft.com/office/drawing/2014/main" id="{4DD4CFD9-DEB4-4FAD-A942-9652D70A5E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id="{698EDC3C-F61C-4E0A-9B87-65FB0A6394C5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pattFill prst="ltUpDiag">
            <a:fgClr>
              <a:schemeClr val="tx2">
                <a:lumMod val="10000"/>
                <a:lumOff val="9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4" name="Cím 1">
            <a:extLst>
              <a:ext uri="{FF2B5EF4-FFF2-40B4-BE49-F238E27FC236}">
                <a16:creationId xmlns:a16="http://schemas.microsoft.com/office/drawing/2014/main" id="{F15B2FEA-02B9-417D-A720-B3FC61919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tx2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 dirty="0"/>
              <a:t>Mintacím szerkesztése</a:t>
            </a:r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5DC307C6-FB29-457B-BF8E-A49D05DE79D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7" name="Csoportba foglalás 16">
            <a:extLst>
              <a:ext uri="{FF2B5EF4-FFF2-40B4-BE49-F238E27FC236}">
                <a16:creationId xmlns:a16="http://schemas.microsoft.com/office/drawing/2014/main" id="{2294AA46-0A5D-445B-8443-08F3C32D1209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8" name="Ellipszis 17">
              <a:extLst>
                <a:ext uri="{FF2B5EF4-FFF2-40B4-BE49-F238E27FC236}">
                  <a16:creationId xmlns:a16="http://schemas.microsoft.com/office/drawing/2014/main" id="{2CB1EFAC-6859-48B0-8A0B-2C13EEC9EF1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A961BC90-D2F2-45FB-AF47-AE07F2977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92237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178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jeze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B9832036-2788-4622-A64B-17EA6B541E33}"/>
              </a:ext>
            </a:extLst>
          </p:cNvPr>
          <p:cNvSpPr/>
          <p:nvPr/>
        </p:nvSpPr>
        <p:spPr>
          <a:xfrm>
            <a:off x="2" y="1"/>
            <a:ext cx="1400175" cy="6858000"/>
          </a:xfrm>
          <a:prstGeom prst="rect">
            <a:avLst/>
          </a:prstGeom>
          <a:gradFill>
            <a:gsLst>
              <a:gs pos="0">
                <a:srgbClr val="143777"/>
              </a:gs>
              <a:gs pos="100000">
                <a:schemeClr val="tx2">
                  <a:lumMod val="75000"/>
                  <a:lumOff val="25000"/>
                </a:schemeClr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13" name="Kép 12">
            <a:extLst>
              <a:ext uri="{FF2B5EF4-FFF2-40B4-BE49-F238E27FC236}">
                <a16:creationId xmlns:a16="http://schemas.microsoft.com/office/drawing/2014/main" id="{5746DDF3-1237-4ABC-BE9B-40E07F6522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13954" r="50075" b="15166"/>
          <a:stretch/>
        </p:blipFill>
        <p:spPr>
          <a:xfrm>
            <a:off x="5637689" y="0"/>
            <a:ext cx="3497733" cy="6858000"/>
          </a:xfrm>
          <a:prstGeom prst="rect">
            <a:avLst/>
          </a:prstGeom>
        </p:spPr>
      </p:pic>
      <p:sp>
        <p:nvSpPr>
          <p:cNvPr id="16" name="Téglalap 15">
            <a:extLst>
              <a:ext uri="{FF2B5EF4-FFF2-40B4-BE49-F238E27FC236}">
                <a16:creationId xmlns:a16="http://schemas.microsoft.com/office/drawing/2014/main" id="{C5E54EA3-5DA1-484C-86ED-D48C079F35EE}"/>
              </a:ext>
            </a:extLst>
          </p:cNvPr>
          <p:cNvSpPr>
            <a:spLocks noChangeAspect="1"/>
          </p:cNvSpPr>
          <p:nvPr/>
        </p:nvSpPr>
        <p:spPr>
          <a:xfrm>
            <a:off x="5637689" y="-1"/>
            <a:ext cx="3506313" cy="6858001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99000">
                <a:schemeClr val="bg1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F8A1C6F4-B994-46B7-B604-2637090259BF}"/>
              </a:ext>
            </a:extLst>
          </p:cNvPr>
          <p:cNvGrpSpPr/>
          <p:nvPr/>
        </p:nvGrpSpPr>
        <p:grpSpPr>
          <a:xfrm>
            <a:off x="790749" y="2757743"/>
            <a:ext cx="1342514" cy="1342514"/>
            <a:chOff x="2398603" y="3656545"/>
            <a:chExt cx="1476765" cy="1476765"/>
          </a:xfrm>
        </p:grpSpPr>
        <p:sp>
          <p:nvSpPr>
            <p:cNvPr id="10" name="Ellipszis 9">
              <a:extLst>
                <a:ext uri="{FF2B5EF4-FFF2-40B4-BE49-F238E27FC236}">
                  <a16:creationId xmlns:a16="http://schemas.microsoft.com/office/drawing/2014/main" id="{A6271CBC-C030-43FF-85C3-A12DBA354E3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398603" y="3656545"/>
              <a:ext cx="1476765" cy="14767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1" name="Kép 10">
              <a:extLst>
                <a:ext uri="{FF2B5EF4-FFF2-40B4-BE49-F238E27FC236}">
                  <a16:creationId xmlns:a16="http://schemas.microsoft.com/office/drawing/2014/main" id="{506F0F34-288C-4900-8715-CDD0E3BBBA9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2504762" y="3761508"/>
              <a:ext cx="1264444" cy="1266826"/>
            </a:xfrm>
            <a:prstGeom prst="rect">
              <a:avLst/>
            </a:prstGeom>
          </p:spPr>
        </p:pic>
      </p:grpSp>
      <p:pic>
        <p:nvPicPr>
          <p:cNvPr id="17" name="Kép 16">
            <a:extLst>
              <a:ext uri="{FF2B5EF4-FFF2-40B4-BE49-F238E27FC236}">
                <a16:creationId xmlns:a16="http://schemas.microsoft.com/office/drawing/2014/main" id="{66325AB9-9CA1-4E78-B77C-07464C8D65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56"/>
          <a:stretch/>
        </p:blipFill>
        <p:spPr>
          <a:xfrm>
            <a:off x="8583" y="1129644"/>
            <a:ext cx="1762121" cy="4786769"/>
          </a:xfrm>
          <a:prstGeom prst="rect">
            <a:avLst/>
          </a:prstGeom>
        </p:spPr>
      </p:pic>
      <p:sp>
        <p:nvSpPr>
          <p:cNvPr id="3" name="Cím 2">
            <a:extLst>
              <a:ext uri="{FF2B5EF4-FFF2-40B4-BE49-F238E27FC236}">
                <a16:creationId xmlns:a16="http://schemas.microsoft.com/office/drawing/2014/main" id="{35A37BE2-9DE4-465D-8D3E-B086EDC1E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824213"/>
            <a:ext cx="4983366" cy="1209562"/>
          </a:xfrm>
          <a:noFill/>
        </p:spPr>
        <p:txBody>
          <a:bodyPr wrap="square" rtlCol="0" anchor="ctr">
            <a:spAutoFit/>
          </a:bodyPr>
          <a:lstStyle>
            <a:lvl1pPr>
              <a:lnSpc>
                <a:spcPct val="110000"/>
              </a:lnSpc>
              <a:defRPr lang="hu-HU" sz="3300" cap="all" spc="225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defTabSz="342900"/>
            <a:r>
              <a:rPr lang="hu-HU"/>
              <a:t>Mintacím szerkesztése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9095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7372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6119730"/>
            <a:ext cx="3888432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grpSp>
        <p:nvGrpSpPr>
          <p:cNvPr id="2" name="Csoportba foglalás 1">
            <a:extLst>
              <a:ext uri="{FF2B5EF4-FFF2-40B4-BE49-F238E27FC236}">
                <a16:creationId xmlns:a16="http://schemas.microsoft.com/office/drawing/2014/main" id="{7714EFCE-D761-4920-A4FD-C7BB8DCD8C78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5600914"/>
            <a:ext cx="916955" cy="916955"/>
            <a:chOff x="7979931" y="5555066"/>
            <a:chExt cx="1008650" cy="1008650"/>
          </a:xfrm>
        </p:grpSpPr>
        <p:sp>
          <p:nvSpPr>
            <p:cNvPr id="16" name="Ellipszis 15">
              <a:extLst>
                <a:ext uri="{FF2B5EF4-FFF2-40B4-BE49-F238E27FC236}">
                  <a16:creationId xmlns:a16="http://schemas.microsoft.com/office/drawing/2014/main" id="{350EBC85-C44A-49C8-B9C4-B37A733500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B1717237-3717-49F6-B135-8CF62385ED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516" y="5815205"/>
            <a:ext cx="781401" cy="1306829"/>
          </a:xfrm>
          <a:prstGeom prst="rect">
            <a:avLst/>
          </a:prstGeom>
        </p:spPr>
      </p:pic>
      <p:sp>
        <p:nvSpPr>
          <p:cNvPr id="37" name="Szöveg helye 7">
            <a:extLst>
              <a:ext uri="{FF2B5EF4-FFF2-40B4-BE49-F238E27FC236}">
                <a16:creationId xmlns:a16="http://schemas.microsoft.com/office/drawing/2014/main" id="{02C34324-1D62-4033-965F-F0EE61C280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400000" y="1880323"/>
            <a:ext cx="3600000" cy="3717670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38" name="Cím 8">
            <a:extLst>
              <a:ext uri="{FF2B5EF4-FFF2-40B4-BE49-F238E27FC236}">
                <a16:creationId xmlns:a16="http://schemas.microsoft.com/office/drawing/2014/main" id="{5DC3556C-9858-4CD8-AC57-BA798C8A3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0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9" name="Szöveg helye 2">
            <a:extLst>
              <a:ext uri="{FF2B5EF4-FFF2-40B4-BE49-F238E27FC236}">
                <a16:creationId xmlns:a16="http://schemas.microsoft.com/office/drawing/2014/main" id="{39C7282D-11A0-4434-A196-D66513CD39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999" y="6316643"/>
            <a:ext cx="3600001" cy="369333"/>
          </a:xfr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19" name="Tartalom helye 3">
            <a:extLst>
              <a:ext uri="{FF2B5EF4-FFF2-40B4-BE49-F238E27FC236}">
                <a16:creationId xmlns:a16="http://schemas.microsoft.com/office/drawing/2014/main" id="{F44D6510-BF2B-4B8D-B8CB-9EBEB238AFE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1B73FA26-82AB-4322-839E-DCCBF5E35E5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10434836-BF4A-430A-BDC7-2F0A9F649B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299908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0" y="-7370"/>
            <a:ext cx="3888000" cy="604823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2" y="6119730"/>
            <a:ext cx="3888000" cy="73827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1553302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B1C46F0A-1AB8-4BCC-BAFC-1016B87CF06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2066" y="6316865"/>
            <a:ext cx="2827684" cy="361835"/>
          </a:xfrm>
        </p:spPr>
        <p:txBody>
          <a:bodyPr anchor="ctr">
            <a:noAutofit/>
          </a:bodyPr>
          <a:lstStyle>
            <a:lvl1pPr algn="r"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8" name="Szöveg helye 7">
            <a:extLst>
              <a:ext uri="{FF2B5EF4-FFF2-40B4-BE49-F238E27FC236}">
                <a16:creationId xmlns:a16="http://schemas.microsoft.com/office/drawing/2014/main" id="{CEC0966E-815A-4B33-9F0C-B8A5DD6DD6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09749" y="1887824"/>
            <a:ext cx="3600000" cy="3710173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hu-HU" dirty="0"/>
              <a:t>Az ábrához tartozó magyarázat hosszabb kifejtése, egy vagy több mondatban, hivatkozások, megjegyzések helye…</a:t>
            </a:r>
          </a:p>
        </p:txBody>
      </p:sp>
      <p:sp>
        <p:nvSpPr>
          <p:cNvPr id="9" name="Cím 8">
            <a:extLst>
              <a:ext uri="{FF2B5EF4-FFF2-40B4-BE49-F238E27FC236}">
                <a16:creationId xmlns:a16="http://schemas.microsoft.com/office/drawing/2014/main" id="{C75D0434-E8E8-440E-8707-77DCFF37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749" y="365129"/>
            <a:ext cx="3600000" cy="1325563"/>
          </a:xfrm>
          <a:ln>
            <a:gradFill flip="none" rotWithShape="1">
              <a:gsLst>
                <a:gs pos="1000">
                  <a:schemeClr val="accent1">
                    <a:lumMod val="5000"/>
                    <a:lumOff val="95000"/>
                  </a:schemeClr>
                </a:gs>
                <a:gs pos="1000">
                  <a:schemeClr val="bg1">
                    <a:alpha val="0"/>
                  </a:schemeClr>
                </a:gs>
              </a:gsLst>
              <a:lin ang="16200000" scaled="0"/>
              <a:tileRect/>
            </a:gradFill>
          </a:ln>
        </p:spPr>
        <p:txBody>
          <a:bodyPr bIns="144000" anchor="b">
            <a:normAutofit/>
          </a:bodyPr>
          <a:lstStyle>
            <a:lvl1pPr>
              <a:lnSpc>
                <a:spcPct val="120000"/>
              </a:lnSpc>
              <a:defRPr sz="3000" cap="all" spc="75" baseline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CCB2BA63-84A4-4546-87A0-D9DA49F8D53E}"/>
              </a:ext>
            </a:extLst>
          </p:cNvPr>
          <p:cNvGrpSpPr>
            <a:grpSpLocks noChangeAspect="1"/>
          </p:cNvGrpSpPr>
          <p:nvPr/>
        </p:nvGrpSpPr>
        <p:grpSpPr>
          <a:xfrm>
            <a:off x="209232" y="5600914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3603E696-F6AE-4DB9-AB6F-CC64995919F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71F5F168-646F-4B5E-804F-43C2504515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3" name="Szöveg helye 5">
            <a:extLst>
              <a:ext uri="{FF2B5EF4-FFF2-40B4-BE49-F238E27FC236}">
                <a16:creationId xmlns:a16="http://schemas.microsoft.com/office/drawing/2014/main" id="{F0C73910-03DB-4031-A496-E4DE431BA81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25525" y="5841351"/>
            <a:ext cx="4536000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4" name="Szöveg helye 5">
            <a:extLst>
              <a:ext uri="{FF2B5EF4-FFF2-40B4-BE49-F238E27FC236}">
                <a16:creationId xmlns:a16="http://schemas.microsoft.com/office/drawing/2014/main" id="{C303D8CD-B4C5-4351-A36C-57B8B61283D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25525" y="6315176"/>
            <a:ext cx="4536000" cy="370800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sp>
        <p:nvSpPr>
          <p:cNvPr id="25" name="Tartalom helye 3">
            <a:extLst>
              <a:ext uri="{FF2B5EF4-FFF2-40B4-BE49-F238E27FC236}">
                <a16:creationId xmlns:a16="http://schemas.microsoft.com/office/drawing/2014/main" id="{EB5270F9-D439-41A4-9A4D-1A79F35578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225670" y="571670"/>
            <a:ext cx="4536000" cy="5055085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</p:spTree>
    <p:extLst>
      <p:ext uri="{BB962C8B-B14F-4D97-AF65-F5344CB8AC3E}">
        <p14:creationId xmlns:p14="http://schemas.microsoft.com/office/powerpoint/2010/main" val="424375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5664" y="-4"/>
            <a:ext cx="3888336" cy="3384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832" y="365129"/>
            <a:ext cx="3600000" cy="2892066"/>
          </a:xfrm>
          <a:ln>
            <a:noFill/>
          </a:ln>
        </p:spPr>
        <p:txBody>
          <a:bodyPr anchor="b">
            <a:norm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Több soros Mintacím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5664" y="3449169"/>
            <a:ext cx="3888767" cy="340883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346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99832" y="3579212"/>
            <a:ext cx="3600000" cy="2550849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 tartalmak helye.</a:t>
            </a:r>
          </a:p>
        </p:txBody>
      </p:sp>
      <p:sp>
        <p:nvSpPr>
          <p:cNvPr id="22" name="Tartalom helye 3">
            <a:extLst>
              <a:ext uri="{FF2B5EF4-FFF2-40B4-BE49-F238E27FC236}">
                <a16:creationId xmlns:a16="http://schemas.microsoft.com/office/drawing/2014/main" id="{828B175C-BEBE-4758-9D4B-D75CC083C91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5" name="Szöveg helye 2">
            <a:extLst>
              <a:ext uri="{FF2B5EF4-FFF2-40B4-BE49-F238E27FC236}">
                <a16:creationId xmlns:a16="http://schemas.microsoft.com/office/drawing/2014/main" id="{D1B90F64-22FD-46A6-AD66-EACE5DE9A59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9983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sp>
        <p:nvSpPr>
          <p:cNvPr id="26" name="Szöveg helye 5">
            <a:extLst>
              <a:ext uri="{FF2B5EF4-FFF2-40B4-BE49-F238E27FC236}">
                <a16:creationId xmlns:a16="http://schemas.microsoft.com/office/drawing/2014/main" id="{62CF5B3C-7531-4D70-9104-C67EBB1CF8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31" name="Szöveg helye 5">
            <a:extLst>
              <a:ext uri="{FF2B5EF4-FFF2-40B4-BE49-F238E27FC236}">
                <a16:creationId xmlns:a16="http://schemas.microsoft.com/office/drawing/2014/main" id="{B67782A7-14FB-488C-ADBF-95EC70AB208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  <p:grpSp>
        <p:nvGrpSpPr>
          <p:cNvPr id="20" name="Csoportba foglalás 19">
            <a:extLst>
              <a:ext uri="{FF2B5EF4-FFF2-40B4-BE49-F238E27FC236}">
                <a16:creationId xmlns:a16="http://schemas.microsoft.com/office/drawing/2014/main" id="{713E5D64-A416-4407-A7A9-09466826ED7E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2968169"/>
            <a:ext cx="916955" cy="916955"/>
            <a:chOff x="7979931" y="5555066"/>
            <a:chExt cx="1008650" cy="1008650"/>
          </a:xfrm>
        </p:grpSpPr>
        <p:sp>
          <p:nvSpPr>
            <p:cNvPr id="21" name="Ellipszis 20">
              <a:extLst>
                <a:ext uri="{FF2B5EF4-FFF2-40B4-BE49-F238E27FC236}">
                  <a16:creationId xmlns:a16="http://schemas.microsoft.com/office/drawing/2014/main" id="{D0A6B8B5-ED8C-481E-9B80-314EA5E96C0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23" name="Kép 22">
              <a:extLst>
                <a:ext uri="{FF2B5EF4-FFF2-40B4-BE49-F238E27FC236}">
                  <a16:creationId xmlns:a16="http://schemas.microsoft.com/office/drawing/2014/main" id="{7D9D7D4A-71F2-4FD6-A2E4-D41AE88DAF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0348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églalap 10">
            <a:extLst>
              <a:ext uri="{FF2B5EF4-FFF2-40B4-BE49-F238E27FC236}">
                <a16:creationId xmlns:a16="http://schemas.microsoft.com/office/drawing/2014/main" id="{9BA93E46-E304-457C-B4E5-97307FE0451E}"/>
              </a:ext>
            </a:extLst>
          </p:cNvPr>
          <p:cNvSpPr/>
          <p:nvPr/>
        </p:nvSpPr>
        <p:spPr>
          <a:xfrm flipV="1">
            <a:off x="5256000" y="-3"/>
            <a:ext cx="3888000" cy="1663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  <a:lumOff val="25000"/>
                </a:schemeClr>
              </a:gs>
              <a:gs pos="100000">
                <a:schemeClr val="tx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5" name="Cím 4">
            <a:extLst>
              <a:ext uri="{FF2B5EF4-FFF2-40B4-BE49-F238E27FC236}">
                <a16:creationId xmlns:a16="http://schemas.microsoft.com/office/drawing/2014/main" id="{BBA96685-E775-4D65-81A4-7D98E230E3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7424" y="365129"/>
            <a:ext cx="3600000" cy="998976"/>
          </a:xfrm>
          <a:ln>
            <a:noFill/>
          </a:ln>
        </p:spPr>
        <p:txBody>
          <a:bodyPr anchor="b">
            <a:noAutofit/>
          </a:bodyPr>
          <a:lstStyle>
            <a:lvl1pPr>
              <a:lnSpc>
                <a:spcPct val="120000"/>
              </a:lnSpc>
              <a:defRPr lang="hu-HU" sz="3000" cap="all" spc="75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hu-HU" dirty="0"/>
              <a:t>Rövid cím szerkesztése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243A6DB6-4204-4902-B048-54DA76673F9E}"/>
              </a:ext>
            </a:extLst>
          </p:cNvPr>
          <p:cNvSpPr/>
          <p:nvPr/>
        </p:nvSpPr>
        <p:spPr>
          <a:xfrm>
            <a:off x="5256000" y="1729236"/>
            <a:ext cx="3888000" cy="51287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pic>
        <p:nvPicPr>
          <p:cNvPr id="27" name="Kép 26">
            <a:extLst>
              <a:ext uri="{FF2B5EF4-FFF2-40B4-BE49-F238E27FC236}">
                <a16:creationId xmlns:a16="http://schemas.microsoft.com/office/drawing/2014/main" id="{C9E3E7CF-F49B-4DF1-899B-52D5E5BE38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809299" y="5815205"/>
            <a:ext cx="781401" cy="1306829"/>
          </a:xfrm>
          <a:prstGeom prst="rect">
            <a:avLst/>
          </a:prstGeom>
        </p:spPr>
      </p:pic>
      <p:sp>
        <p:nvSpPr>
          <p:cNvPr id="3" name="Szöveg helye 2">
            <a:extLst>
              <a:ext uri="{FF2B5EF4-FFF2-40B4-BE49-F238E27FC236}">
                <a16:creationId xmlns:a16="http://schemas.microsoft.com/office/drawing/2014/main" id="{E3946156-F48D-415B-A39E-CE3FF05536B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6454" y="1835397"/>
            <a:ext cx="3600000" cy="4294658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</a:t>
            </a:r>
            <a:br>
              <a:rPr lang="hu-HU" dirty="0"/>
            </a:br>
            <a:r>
              <a:rPr lang="hu-HU" dirty="0"/>
              <a:t>magyarázat egy vagy több mondatban. Hivatkozások, megjegyzések és egyéb tartalmak helye.</a:t>
            </a:r>
          </a:p>
        </p:txBody>
      </p:sp>
      <p:sp>
        <p:nvSpPr>
          <p:cNvPr id="23" name="Szöveg helye 2">
            <a:extLst>
              <a:ext uri="{FF2B5EF4-FFF2-40B4-BE49-F238E27FC236}">
                <a16:creationId xmlns:a16="http://schemas.microsoft.com/office/drawing/2014/main" id="{0B2D9C99-1C4E-4298-A997-389B38EEFC4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6454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6" name="Csoportba foglalás 15">
            <a:extLst>
              <a:ext uri="{FF2B5EF4-FFF2-40B4-BE49-F238E27FC236}">
                <a16:creationId xmlns:a16="http://schemas.microsoft.com/office/drawing/2014/main" id="{3C8BD7F5-F845-4745-82FD-81504485B0BD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241912"/>
            <a:ext cx="916955" cy="916955"/>
            <a:chOff x="7979931" y="5555066"/>
            <a:chExt cx="1008650" cy="1008650"/>
          </a:xfrm>
        </p:grpSpPr>
        <p:sp>
          <p:nvSpPr>
            <p:cNvPr id="17" name="Ellipszis 16">
              <a:extLst>
                <a:ext uri="{FF2B5EF4-FFF2-40B4-BE49-F238E27FC236}">
                  <a16:creationId xmlns:a16="http://schemas.microsoft.com/office/drawing/2014/main" id="{725A775F-8F32-4260-A9DA-60C1222D4E9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9" name="Kép 18">
              <a:extLst>
                <a:ext uri="{FF2B5EF4-FFF2-40B4-BE49-F238E27FC236}">
                  <a16:creationId xmlns:a16="http://schemas.microsoft.com/office/drawing/2014/main" id="{D614204D-7C12-4091-98F5-6937A3747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20" name="Tartalom helye 3">
            <a:extLst>
              <a:ext uri="{FF2B5EF4-FFF2-40B4-BE49-F238E27FC236}">
                <a16:creationId xmlns:a16="http://schemas.microsoft.com/office/drawing/2014/main" id="{DC6DF135-3B7D-4956-9743-C8E623DF8DD0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365129"/>
            <a:ext cx="4534946" cy="5193842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21" name="Szöveg helye 5">
            <a:extLst>
              <a:ext uri="{FF2B5EF4-FFF2-40B4-BE49-F238E27FC236}">
                <a16:creationId xmlns:a16="http://schemas.microsoft.com/office/drawing/2014/main" id="{42BB3DE8-1251-4064-8D6B-4B1FA45267A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2" name="Szöveg helye 5">
            <a:extLst>
              <a:ext uri="{FF2B5EF4-FFF2-40B4-BE49-F238E27FC236}">
                <a16:creationId xmlns:a16="http://schemas.microsoft.com/office/drawing/2014/main" id="{A78D3E86-9993-4BC1-99AD-7D429BC36DA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60071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églalap 11">
            <a:extLst>
              <a:ext uri="{FF2B5EF4-FFF2-40B4-BE49-F238E27FC236}">
                <a16:creationId xmlns:a16="http://schemas.microsoft.com/office/drawing/2014/main" id="{894D9129-1CB5-417B-87D6-5893AB314D9E}"/>
              </a:ext>
            </a:extLst>
          </p:cNvPr>
          <p:cNvSpPr/>
          <p:nvPr/>
        </p:nvSpPr>
        <p:spPr>
          <a:xfrm>
            <a:off x="5184000" y="922448"/>
            <a:ext cx="3960000" cy="5935552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350"/>
          </a:p>
        </p:txBody>
      </p:sp>
      <p:sp>
        <p:nvSpPr>
          <p:cNvPr id="13" name="Téglalap 12">
            <a:extLst>
              <a:ext uri="{FF2B5EF4-FFF2-40B4-BE49-F238E27FC236}">
                <a16:creationId xmlns:a16="http://schemas.microsoft.com/office/drawing/2014/main" id="{98C45189-E75A-4873-AC6E-8DB275763272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6" name="Cím 1">
            <a:extLst>
              <a:ext uri="{FF2B5EF4-FFF2-40B4-BE49-F238E27FC236}">
                <a16:creationId xmlns:a16="http://schemas.microsoft.com/office/drawing/2014/main" id="{112F30A4-08F8-460C-90AB-68491CC3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27" name="Szöveg helye 2">
            <a:extLst>
              <a:ext uri="{FF2B5EF4-FFF2-40B4-BE49-F238E27FC236}">
                <a16:creationId xmlns:a16="http://schemas.microsoft.com/office/drawing/2014/main" id="{4291317A-D0C3-4FE3-A84C-AA2CE6A52AF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74967" y="1200845"/>
            <a:ext cx="3600000" cy="4929210"/>
          </a:xfrm>
        </p:spPr>
        <p:txBody>
          <a:bodyPr anchor="ctr">
            <a:normAutofit/>
          </a:bodyPr>
          <a:lstStyle>
            <a:lvl1pPr>
              <a:lnSpc>
                <a:spcPct val="120000"/>
              </a:lnSpc>
              <a:defRPr sz="2000"/>
            </a:lvl1pPr>
          </a:lstStyle>
          <a:p>
            <a:pPr lvl="0"/>
            <a:r>
              <a:rPr lang="hu-HU" dirty="0"/>
              <a:t>Az ábrához tartozó magyarázat egy vagy több mondatban. Hivatkozások, megjegyzések és egy tartalmak helye.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9EBD72CD-FF20-466C-95CC-B40009752B7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pic>
        <p:nvPicPr>
          <p:cNvPr id="37" name="Kép 36">
            <a:extLst>
              <a:ext uri="{FF2B5EF4-FFF2-40B4-BE49-F238E27FC236}">
                <a16:creationId xmlns:a16="http://schemas.microsoft.com/office/drawing/2014/main" id="{BB5CD19C-83CD-4D97-A40F-1DDB7075D60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" t="7806" r="50075" b="9197"/>
          <a:stretch/>
        </p:blipFill>
        <p:spPr>
          <a:xfrm rot="5400000">
            <a:off x="6773299" y="5815205"/>
            <a:ext cx="781401" cy="1306829"/>
          </a:xfrm>
          <a:prstGeom prst="rect">
            <a:avLst/>
          </a:prstGeom>
        </p:spPr>
      </p:pic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A709C96B-E554-4008-9A8F-B4F67C413947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8D790186-02D7-4DFF-8358-FCB9B2A8A1B2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EB79F6CD-A0F3-4DDB-9DE2-475A98B6B01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  <p:sp>
        <p:nvSpPr>
          <p:cNvPr id="18" name="Tartalom helye 3">
            <a:extLst>
              <a:ext uri="{FF2B5EF4-FFF2-40B4-BE49-F238E27FC236}">
                <a16:creationId xmlns:a16="http://schemas.microsoft.com/office/drawing/2014/main" id="{4C844328-3F5C-4E88-8EAF-CDCA6317F1F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517475" y="1200845"/>
            <a:ext cx="4534946" cy="435812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9" name="Szöveg helye 5">
            <a:extLst>
              <a:ext uri="{FF2B5EF4-FFF2-40B4-BE49-F238E27FC236}">
                <a16:creationId xmlns:a16="http://schemas.microsoft.com/office/drawing/2014/main" id="{BF34CC12-9A43-4F7C-BD11-631BEB1771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7329" y="581571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800" cap="all" spc="113" baseline="0"/>
            </a:lvl1pPr>
          </a:lstStyle>
          <a:p>
            <a:pPr lvl="0"/>
            <a:r>
              <a:rPr lang="hu-HU" dirty="0"/>
              <a:t>Ábra / Diagram címe </a:t>
            </a:r>
          </a:p>
        </p:txBody>
      </p:sp>
      <p:sp>
        <p:nvSpPr>
          <p:cNvPr id="20" name="Szöveg helye 5">
            <a:extLst>
              <a:ext uri="{FF2B5EF4-FFF2-40B4-BE49-F238E27FC236}">
                <a16:creationId xmlns:a16="http://schemas.microsoft.com/office/drawing/2014/main" id="{AEEC4DA1-E1B7-421F-9AFB-BA5458CBDF3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7329" y="6282023"/>
            <a:ext cx="4535091" cy="444979"/>
          </a:xfrm>
        </p:spPr>
        <p:txBody>
          <a:bodyPr anchor="ctr">
            <a:normAutofit/>
          </a:bodyPr>
          <a:lstStyle>
            <a:lvl1pPr algn="ctr">
              <a:defRPr sz="1350" cap="none" spc="113" baseline="0"/>
            </a:lvl1pPr>
          </a:lstStyle>
          <a:p>
            <a:pPr lvl="0"/>
            <a:r>
              <a:rPr lang="hu-HU" dirty="0"/>
              <a:t>Az ábra alcíme, évszám, korcsoport, egyéb</a:t>
            </a:r>
          </a:p>
        </p:txBody>
      </p:sp>
    </p:spTree>
    <p:extLst>
      <p:ext uri="{BB962C8B-B14F-4D97-AF65-F5344CB8AC3E}">
        <p14:creationId xmlns:p14="http://schemas.microsoft.com/office/powerpoint/2010/main" val="331718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örzs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artalom helye 3">
            <a:extLst>
              <a:ext uri="{FF2B5EF4-FFF2-40B4-BE49-F238E27FC236}">
                <a16:creationId xmlns:a16="http://schemas.microsoft.com/office/drawing/2014/main" id="{B61A9FF3-877E-4A8A-8082-96C99F684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78176" y="1190675"/>
            <a:ext cx="8059483" cy="5047096"/>
          </a:xfrm>
        </p:spPr>
        <p:txBody>
          <a:bodyPr anchor="ctr"/>
          <a:lstStyle>
            <a:lvl1pPr algn="ctr">
              <a:defRPr/>
            </a:lvl1pPr>
          </a:lstStyle>
          <a:p>
            <a:pPr lvl="0"/>
            <a:r>
              <a:rPr lang="hu-HU" dirty="0"/>
              <a:t>Ábra / diagram</a:t>
            </a: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9D2ABD4F-9A65-4313-83C2-BC6B67352DD4}"/>
              </a:ext>
            </a:extLst>
          </p:cNvPr>
          <p:cNvSpPr/>
          <p:nvPr/>
        </p:nvSpPr>
        <p:spPr>
          <a:xfrm>
            <a:off x="-1" y="293639"/>
            <a:ext cx="9144001" cy="635999"/>
          </a:xfrm>
          <a:prstGeom prst="rect">
            <a:avLst/>
          </a:prstGeom>
          <a:gradFill>
            <a:gsLst>
              <a:gs pos="9000">
                <a:schemeClr val="tx2">
                  <a:lumMod val="75000"/>
                  <a:lumOff val="25000"/>
                </a:schemeClr>
              </a:gs>
              <a:gs pos="95000">
                <a:schemeClr val="tx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1" name="Cím 1">
            <a:extLst>
              <a:ext uri="{FF2B5EF4-FFF2-40B4-BE49-F238E27FC236}">
                <a16:creationId xmlns:a16="http://schemas.microsoft.com/office/drawing/2014/main" id="{3B2918A8-6FD6-4141-916F-31D783AD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10448"/>
            <a:ext cx="7610642" cy="6120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hu-HU" sz="3000" cap="all" spc="80" baseline="0">
                <a:solidFill>
                  <a:schemeClr val="bg1"/>
                </a:solidFill>
              </a:defRPr>
            </a:lvl1pPr>
          </a:lstStyle>
          <a:p>
            <a:pPr marL="0" lv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</a:pPr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12" name="Szöveg helye 2">
            <a:extLst>
              <a:ext uri="{FF2B5EF4-FFF2-40B4-BE49-F238E27FC236}">
                <a16:creationId xmlns:a16="http://schemas.microsoft.com/office/drawing/2014/main" id="{42DF65F1-33FF-4F3C-AC86-2C7F5F898A3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2152" y="6316643"/>
            <a:ext cx="3600000" cy="369333"/>
          </a:xfrm>
        </p:spPr>
        <p:txBody>
          <a:bodyPr anchor="ctr">
            <a:noAutofit/>
          </a:bodyPr>
          <a:lstStyle>
            <a:lvl1pPr algn="r">
              <a:spcBef>
                <a:spcPts val="0"/>
              </a:spcBef>
              <a:defRPr sz="1350"/>
            </a:lvl1pPr>
          </a:lstStyle>
          <a:p>
            <a:pPr lvl="0"/>
            <a:r>
              <a:rPr lang="hu-HU" dirty="0"/>
              <a:t>Forrás | MNB</a:t>
            </a:r>
          </a:p>
        </p:txBody>
      </p:sp>
      <p:grpSp>
        <p:nvGrpSpPr>
          <p:cNvPr id="14" name="Csoportba foglalás 13">
            <a:extLst>
              <a:ext uri="{FF2B5EF4-FFF2-40B4-BE49-F238E27FC236}">
                <a16:creationId xmlns:a16="http://schemas.microsoft.com/office/drawing/2014/main" id="{DCBADE1C-80E7-482F-A47F-C127E1858476}"/>
              </a:ext>
            </a:extLst>
          </p:cNvPr>
          <p:cNvGrpSpPr>
            <a:grpSpLocks noChangeAspect="1"/>
          </p:cNvGrpSpPr>
          <p:nvPr/>
        </p:nvGrpSpPr>
        <p:grpSpPr>
          <a:xfrm>
            <a:off x="8025779" y="156593"/>
            <a:ext cx="916955" cy="916955"/>
            <a:chOff x="7979931" y="5555066"/>
            <a:chExt cx="1008650" cy="1008650"/>
          </a:xfrm>
        </p:grpSpPr>
        <p:sp>
          <p:nvSpPr>
            <p:cNvPr id="15" name="Ellipszis 14">
              <a:extLst>
                <a:ext uri="{FF2B5EF4-FFF2-40B4-BE49-F238E27FC236}">
                  <a16:creationId xmlns:a16="http://schemas.microsoft.com/office/drawing/2014/main" id="{5B7FBF9F-FEA5-4855-8A19-53DEDE5E45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979931" y="5555066"/>
              <a:ext cx="1008650" cy="10086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 sz="1800"/>
            </a:p>
          </p:txBody>
        </p:sp>
        <p:pic>
          <p:nvPicPr>
            <p:cNvPr id="17" name="Kép 16">
              <a:extLst>
                <a:ext uri="{FF2B5EF4-FFF2-40B4-BE49-F238E27FC236}">
                  <a16:creationId xmlns:a16="http://schemas.microsoft.com/office/drawing/2014/main" id="{630B57B0-5140-4B64-9110-EE7C31CECD4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679" t="13826" r="24393" b="13968"/>
            <a:stretch/>
          </p:blipFill>
          <p:spPr>
            <a:xfrm>
              <a:off x="8052439" y="5626756"/>
              <a:ext cx="863632" cy="86525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05248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25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09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lang="en-US" dirty="0"/>
          </a:p>
        </p:txBody>
      </p:sp>
      <p:sp>
        <p:nvSpPr>
          <p:cNvPr id="12" name="Szöveg helye 16">
            <a:extLst>
              <a:ext uri="{FF2B5EF4-FFF2-40B4-BE49-F238E27FC236}">
                <a16:creationId xmlns:a16="http://schemas.microsoft.com/office/drawing/2014/main" id="{8FBA625A-5531-479D-ABA0-7EC882803FA7}"/>
              </a:ext>
            </a:extLst>
          </p:cNvPr>
          <p:cNvSpPr txBox="1">
            <a:spLocks/>
          </p:cNvSpPr>
          <p:nvPr/>
        </p:nvSpPr>
        <p:spPr>
          <a:xfrm>
            <a:off x="8826" y="6344468"/>
            <a:ext cx="553150" cy="335135"/>
          </a:xfrm>
          <a:prstGeom prst="rect">
            <a:avLst/>
          </a:prstGeom>
          <a:ln>
            <a:noFill/>
          </a:ln>
        </p:spPr>
        <p:txBody>
          <a:bodyPr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hu-HU" sz="1400" b="0" kern="0" spc="50" baseline="0" dirty="0" smtClean="0">
                <a:solidFill>
                  <a:schemeClr val="accent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F5897F7-D0F6-48BC-987C-C4C9ABF430D0}" type="slidenum">
              <a:rPr lang="en-US" sz="1350" kern="1200" spc="0" smtClean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pPr algn="r"/>
              <a:t>‹#›</a:t>
            </a:fld>
            <a:r>
              <a:rPr lang="hu-HU" sz="1350" kern="1200" spc="0" dirty="0">
                <a:solidFill>
                  <a:schemeClr val="tx2"/>
                </a:solidFill>
                <a:latin typeface="+mj-lt"/>
                <a:cs typeface="Calibri Light" panose="020F0302020204030204" pitchFamily="34" charset="0"/>
              </a:rPr>
              <a:t> |</a:t>
            </a:r>
            <a:endParaRPr lang="en-US" sz="1350" dirty="0">
              <a:solidFill>
                <a:schemeClr val="tx2"/>
              </a:solidFill>
              <a:latin typeface="+mj-lt"/>
              <a:cs typeface="Calibri Light" panose="020F0302020204030204" pitchFamily="34" charset="0"/>
            </a:endParaRPr>
          </a:p>
        </p:txBody>
      </p:sp>
      <p:sp>
        <p:nvSpPr>
          <p:cNvPr id="16" name="Élőláb helye 15">
            <a:extLst>
              <a:ext uri="{FF2B5EF4-FFF2-40B4-BE49-F238E27FC236}">
                <a16:creationId xmlns:a16="http://schemas.microsoft.com/office/drawing/2014/main" id="{1BA11169-7FEF-4E22-B20D-BBD07A24CA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55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l" defTabSz="685749" rtl="0" eaLnBrk="1" latinLnBrk="0" hangingPunct="1">
        <a:lnSpc>
          <a:spcPct val="90000"/>
        </a:lnSpc>
        <a:spcBef>
          <a:spcPct val="0"/>
        </a:spcBef>
        <a:buNone/>
        <a:defRPr sz="2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749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100" kern="1200">
          <a:solidFill>
            <a:schemeClr val="tx2"/>
          </a:solidFill>
          <a:latin typeface="+mn-lt"/>
          <a:ea typeface="+mn-ea"/>
          <a:cs typeface="+mn-cs"/>
        </a:defRPr>
      </a:lvl1pPr>
      <a:lvl2pPr marL="342875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8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685749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5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028624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4pPr>
      <a:lvl5pPr marL="1371498" indent="0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None/>
        <a:defRPr sz="1350" kern="1200">
          <a:solidFill>
            <a:schemeClr val="accent2"/>
          </a:solidFill>
          <a:latin typeface="+mn-lt"/>
          <a:ea typeface="+mn-ea"/>
          <a:cs typeface="+mn-cs"/>
        </a:defRPr>
      </a:lvl5pPr>
      <a:lvl6pPr marL="1885809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3" indent="-171438" algn="l" defTabSz="685749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9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3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49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245B08-B280-4712-8DE2-7E87310771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hu-HU" dirty="0"/>
              <a:t>2021. szeptember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866332-96FA-4C17-8E19-F95E408D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636" y="2204939"/>
            <a:ext cx="8312727" cy="22002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hu-HU" sz="4000" b="1" dirty="0"/>
              <a:t>Vállalati Konjunktúra felmérés</a:t>
            </a:r>
            <a:br>
              <a:rPr lang="hu-HU" sz="4000" b="1" dirty="0"/>
            </a:br>
            <a:br>
              <a:rPr lang="hu-HU" sz="2000" b="1" dirty="0"/>
            </a:br>
            <a:r>
              <a:rPr lang="hu-HU" sz="2400" b="1" dirty="0"/>
              <a:t>Az </a:t>
            </a:r>
            <a:r>
              <a:rPr lang="hu-HU" sz="2400" b="1" dirty="0" err="1"/>
              <a:t>mnb</a:t>
            </a:r>
            <a:r>
              <a:rPr lang="hu-HU" sz="2400" b="1" dirty="0"/>
              <a:t> felméréseinek eredményei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653072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2837382E-A9ED-4B61-9CB2-863967452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529" y="310448"/>
            <a:ext cx="7610642" cy="612000"/>
          </a:xfrm>
        </p:spPr>
        <p:txBody>
          <a:bodyPr>
            <a:noAutofit/>
          </a:bodyPr>
          <a:lstStyle/>
          <a:p>
            <a:r>
              <a:rPr lang="hu-HU" sz="1900" dirty="0"/>
              <a:t>A kapacitás-kihasználtság minden méretkategóriában nőtt az előző hónaphoz képest, leginkább a </a:t>
            </a:r>
            <a:r>
              <a:rPr lang="hu-HU" sz="1900" dirty="0" err="1"/>
              <a:t>mikrovállalatoknál</a:t>
            </a:r>
            <a:endParaRPr lang="hu-HU" sz="1900" dirty="0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3B35837-E483-45F9-9387-04E5E2BC1F8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3405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2EA1A8E0-6AFE-41AA-8098-FC1090720371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781E780D-9BCB-4960-ABD1-14C3E43332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476014"/>
              </p:ext>
            </p:extLst>
          </p:nvPr>
        </p:nvGraphicFramePr>
        <p:xfrm>
          <a:off x="0" y="922448"/>
          <a:ext cx="9143999" cy="5222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3735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058044C-501D-4DF7-9CB0-E2C587075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kapacitás-kihasználtság minden tevékenységi körben nőtt, leginkább az iparban és építőiparban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6D016A3-C2AE-43C4-B600-55BDFE867C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4E721061-B8C4-48A5-BF7F-BBE84F96DF92}"/>
              </a:ext>
            </a:extLst>
          </p:cNvPr>
          <p:cNvSpPr/>
          <p:nvPr/>
        </p:nvSpPr>
        <p:spPr>
          <a:xfrm>
            <a:off x="804569" y="6147366"/>
            <a:ext cx="737301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válaszadók átlagos kapacitás-kihasználtsága </a:t>
            </a:r>
          </a:p>
          <a:p>
            <a:pPr algn="ctr"/>
            <a:r>
              <a:rPr lang="hu-HU" sz="2000" dirty="0"/>
              <a:t>(előző év azonos időszaka = 100%)</a:t>
            </a:r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14C75E03-6E02-4C06-A1E5-17D3AAAC3841}"/>
              </a:ext>
            </a:extLst>
          </p:cNvPr>
          <p:cNvSpPr/>
          <p:nvPr/>
        </p:nvSpPr>
        <p:spPr>
          <a:xfrm>
            <a:off x="318176" y="5834005"/>
            <a:ext cx="8345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Megjegyzés: Az összevont átlag és az egyes ágazatok súlyozása eltér egymástól.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7D3E95E5-296E-4E5F-990D-6D8976EA73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398638"/>
              </p:ext>
            </p:extLst>
          </p:nvPr>
        </p:nvGraphicFramePr>
        <p:xfrm>
          <a:off x="1" y="922447"/>
          <a:ext cx="9143999" cy="4907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174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66A2960-6846-402E-A2F3-841EC975C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412" y="310448"/>
            <a:ext cx="8117829" cy="612000"/>
          </a:xfrm>
        </p:spPr>
        <p:txBody>
          <a:bodyPr>
            <a:noAutofit/>
          </a:bodyPr>
          <a:lstStyle/>
          <a:p>
            <a:r>
              <a:rPr lang="hu-HU" sz="1800" dirty="0"/>
              <a:t>A termelési szintre vonatkozó várakozások minden méretkategóriában </a:t>
            </a:r>
            <a:r>
              <a:rPr lang="hu-HU" sz="1800" dirty="0" err="1"/>
              <a:t>pozitívAk</a:t>
            </a:r>
            <a:r>
              <a:rPr lang="hu-HU" sz="1800" dirty="0"/>
              <a:t>, de április óta mérséklődnek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0E71D74-4ADD-469C-9479-0CF36CDAEE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01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397F862-9B9F-435D-86FD-8569703E95E1}"/>
              </a:ext>
            </a:extLst>
          </p:cNvPr>
          <p:cNvSpPr/>
          <p:nvPr/>
        </p:nvSpPr>
        <p:spPr>
          <a:xfrm>
            <a:off x="885493" y="5976258"/>
            <a:ext cx="7373013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</a:t>
            </a:r>
            <a:endParaRPr lang="hu-HU" b="1" i="1" cap="all" dirty="0">
              <a:solidFill>
                <a:schemeClr val="bg1">
                  <a:lumMod val="50000"/>
                </a:schemeClr>
              </a:solidFill>
            </a:endParaRPr>
          </a:p>
          <a:p>
            <a:pPr algn="ctr"/>
            <a:r>
              <a:rPr lang="hu-HU" sz="2000" b="1" cap="all" dirty="0"/>
              <a:t>A kapacitás-kihasználtság várható alakulása 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D5F87B06-B1BB-4DC2-ACF6-C69221E9C82D}"/>
              </a:ext>
            </a:extLst>
          </p:cNvPr>
          <p:cNvSpPr/>
          <p:nvPr/>
        </p:nvSpPr>
        <p:spPr>
          <a:xfrm>
            <a:off x="8536763" y="3783033"/>
            <a:ext cx="229324" cy="52093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4E975533-ACB2-43FB-990F-28C0DA3722A7}"/>
              </a:ext>
            </a:extLst>
          </p:cNvPr>
          <p:cNvSpPr/>
          <p:nvPr/>
        </p:nvSpPr>
        <p:spPr>
          <a:xfrm rot="10800000">
            <a:off x="8536763" y="4424963"/>
            <a:ext cx="229324" cy="520931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 dirty="0">
              <a:solidFill>
                <a:srgbClr val="FF0000"/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125F295A-3F57-4019-BEBF-3D6A0F683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732574"/>
              </p:ext>
            </p:extLst>
          </p:nvPr>
        </p:nvGraphicFramePr>
        <p:xfrm>
          <a:off x="2" y="922447"/>
          <a:ext cx="9143998" cy="5178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593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B2744F6A-34C5-44BA-A1E0-76FFBAAA7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867" y="310448"/>
            <a:ext cx="7800949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átlagos bevételi szint a kisvállalatok esetén stagnált, a többi méretkategóriában növekedett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773F050-C90D-4578-BAE3-A2A743A7455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AA398CA3-E8A7-4DA1-805E-32E684D9D6CA}"/>
              </a:ext>
            </a:extLst>
          </p:cNvPr>
          <p:cNvSpPr/>
          <p:nvPr/>
        </p:nvSpPr>
        <p:spPr>
          <a:xfrm>
            <a:off x="887356" y="6087979"/>
            <a:ext cx="73692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dirty="0"/>
              <a:t>A VÁLASZADÓK ÁTLAGOS ÁRBEVÉTELE</a:t>
            </a:r>
          </a:p>
          <a:p>
            <a:pPr algn="ctr"/>
            <a:r>
              <a:rPr lang="hu-HU" sz="2000" dirty="0"/>
              <a:t>(előző év azonos időszaka = 100%)</a:t>
            </a:r>
          </a:p>
          <a:p>
            <a:endParaRPr lang="hu-HU" sz="2000" b="1" i="1" dirty="0"/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2126AF01-BE19-4801-8E66-9702350F68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190054"/>
              </p:ext>
            </p:extLst>
          </p:nvPr>
        </p:nvGraphicFramePr>
        <p:xfrm>
          <a:off x="0" y="922448"/>
          <a:ext cx="9144000" cy="5165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718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E942EF9-9EBF-48CD-A797-2750F632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892" y="310448"/>
            <a:ext cx="7893944" cy="612000"/>
          </a:xfrm>
        </p:spPr>
        <p:txBody>
          <a:bodyPr>
            <a:noAutofit/>
          </a:bodyPr>
          <a:lstStyle/>
          <a:p>
            <a:pPr lvl="0"/>
            <a:r>
              <a:rPr lang="hu-HU" sz="1800" dirty="0"/>
              <a:t>A kereslet hiányával küzdő válaszadók aránya csökken, EZZEL PÁRHUZAMOSAN A munkaerőhiány egyre inkább korlátozó tényező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282C818-27E9-4165-91C3-54410B91AD0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3999" y="6487092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D18C8106-8553-4AD0-8974-00D78C757DFE}"/>
              </a:ext>
            </a:extLst>
          </p:cNvPr>
          <p:cNvSpPr/>
          <p:nvPr/>
        </p:nvSpPr>
        <p:spPr>
          <a:xfrm>
            <a:off x="0" y="6047288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1800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*A válaszlehetőség nem szerepelt az első felmérésben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C2F1D16-58CA-440C-9260-DBD05F1BE97A}"/>
              </a:ext>
            </a:extLst>
          </p:cNvPr>
          <p:cNvSpPr/>
          <p:nvPr/>
        </p:nvSpPr>
        <p:spPr>
          <a:xfrm>
            <a:off x="885493" y="6332031"/>
            <a:ext cx="73730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termelés növelését akadályozó tényezők</a:t>
            </a: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6BE7CA83-6A3C-4802-93E9-85E2DD33C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301081"/>
              </p:ext>
            </p:extLst>
          </p:nvPr>
        </p:nvGraphicFramePr>
        <p:xfrm>
          <a:off x="0" y="916411"/>
          <a:ext cx="9144000" cy="5130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0145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30C6D57-395A-4C70-8B77-F3411EEE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558884"/>
            <a:ext cx="4983366" cy="1740220"/>
          </a:xfrm>
        </p:spPr>
        <p:txBody>
          <a:bodyPr/>
          <a:lstStyle/>
          <a:p>
            <a:r>
              <a:rPr lang="hu-HU" b="1" dirty="0"/>
              <a:t>Üzleti környezet, beruházások, foglalkoztatás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93881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F137383E-9C16-4A6D-B65B-4C727813E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806" y="310448"/>
            <a:ext cx="8094326" cy="612000"/>
          </a:xfrm>
        </p:spPr>
        <p:txBody>
          <a:bodyPr>
            <a:noAutofit/>
          </a:bodyPr>
          <a:lstStyle/>
          <a:p>
            <a:r>
              <a:rPr lang="hu-HU" sz="1900" dirty="0"/>
              <a:t>Az üzleti környezet megítélése a </a:t>
            </a:r>
            <a:r>
              <a:rPr lang="hu-HU" sz="1900" dirty="0" err="1"/>
              <a:t>mikrocégek</a:t>
            </a:r>
            <a:r>
              <a:rPr lang="hu-HU" sz="1900" dirty="0"/>
              <a:t> kivételével romlott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DA18DFA-2DCA-4A17-A86D-9495398F2E7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54F32CAD-F421-4D0E-9B2B-4932342E74CE}"/>
              </a:ext>
            </a:extLst>
          </p:cNvPr>
          <p:cNvSpPr/>
          <p:nvPr/>
        </p:nvSpPr>
        <p:spPr>
          <a:xfrm>
            <a:off x="885493" y="5771489"/>
            <a:ext cx="737301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változása az előző hónaphoz képest</a:t>
            </a:r>
          </a:p>
          <a:p>
            <a:pPr algn="ctr"/>
            <a:r>
              <a:rPr lang="hu-HU" sz="2000" dirty="0"/>
              <a:t>(előző hónap= 100%)</a:t>
            </a:r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83B2F9AD-1A5F-4E59-A99A-F683A89E0C4F}"/>
              </a:ext>
            </a:extLst>
          </p:cNvPr>
          <p:cNvSpPr/>
          <p:nvPr/>
        </p:nvSpPr>
        <p:spPr>
          <a:xfrm>
            <a:off x="8652286" y="1653399"/>
            <a:ext cx="180390" cy="66628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Nyíl: felfelé mutató 12">
            <a:extLst>
              <a:ext uri="{FF2B5EF4-FFF2-40B4-BE49-F238E27FC236}">
                <a16:creationId xmlns:a16="http://schemas.microsoft.com/office/drawing/2014/main" id="{69AC34D1-02C9-496A-8811-F8A6EF1ABEFB}"/>
              </a:ext>
            </a:extLst>
          </p:cNvPr>
          <p:cNvSpPr/>
          <p:nvPr/>
        </p:nvSpPr>
        <p:spPr>
          <a:xfrm rot="10800000">
            <a:off x="8652286" y="2504723"/>
            <a:ext cx="180390" cy="666282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806981A-AFDA-47AE-8849-278D7EACA6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4798067"/>
              </p:ext>
            </p:extLst>
          </p:nvPr>
        </p:nvGraphicFramePr>
        <p:xfrm>
          <a:off x="0" y="922448"/>
          <a:ext cx="9266830" cy="4849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83386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83FE1990-CDB8-400E-8686-4898A964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624" y="310448"/>
            <a:ext cx="7751191" cy="612000"/>
          </a:xfrm>
        </p:spPr>
        <p:txBody>
          <a:bodyPr>
            <a:noAutofit/>
          </a:bodyPr>
          <a:lstStyle/>
          <a:p>
            <a:r>
              <a:rPr lang="hu-HU" sz="1800" dirty="0"/>
              <a:t>Az üzleti környezetre vonatkozó várakozások a kisvállalatok esetén javultak, a </a:t>
            </a:r>
            <a:r>
              <a:rPr lang="hu-HU" sz="1800" dirty="0" err="1"/>
              <a:t>mikro</a:t>
            </a:r>
            <a:r>
              <a:rPr lang="hu-HU" sz="1800" dirty="0"/>
              <a:t> és nagyvállalatoknál romlottak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D8A3BDB-C38C-4261-B1D2-B7615C39D05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24431" y="6485919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C6F47AE3-DAB6-4935-844A-6EC3F2B06438}"/>
              </a:ext>
            </a:extLst>
          </p:cNvPr>
          <p:cNvSpPr/>
          <p:nvPr/>
        </p:nvSpPr>
        <p:spPr>
          <a:xfrm>
            <a:off x="633031" y="602613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Az Üzleti környezet változásával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F30A6E8F-11ED-4D07-83E0-F79A822D571B}"/>
              </a:ext>
            </a:extLst>
          </p:cNvPr>
          <p:cNvSpPr/>
          <p:nvPr/>
        </p:nvSpPr>
        <p:spPr>
          <a:xfrm>
            <a:off x="8576133" y="3289109"/>
            <a:ext cx="180390" cy="518433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466FFF8-2E15-41C6-833E-07FFA15AFD98}"/>
              </a:ext>
            </a:extLst>
          </p:cNvPr>
          <p:cNvSpPr/>
          <p:nvPr/>
        </p:nvSpPr>
        <p:spPr>
          <a:xfrm rot="10800000">
            <a:off x="8576133" y="4139188"/>
            <a:ext cx="180390" cy="51843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2E713768-11E8-49C9-9D7F-CAAFBAEF84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734149"/>
              </p:ext>
            </p:extLst>
          </p:nvPr>
        </p:nvGraphicFramePr>
        <p:xfrm>
          <a:off x="0" y="922447"/>
          <a:ext cx="9124431" cy="5205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57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43138300-3BBA-449B-9960-1D2B2BDEE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000" dirty="0"/>
              <a:t>A szolgáltatás és kereskedelem területén jelentősen javultak a beruházási várakozások, másutt gyengültek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A49900-B2C0-4EAC-B789-E6B54173A1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24CDD132-646C-4399-95A8-7E9CF82B4795}"/>
              </a:ext>
            </a:extLst>
          </p:cNvPr>
          <p:cNvSpPr/>
          <p:nvPr/>
        </p:nvSpPr>
        <p:spPr>
          <a:xfrm>
            <a:off x="779988" y="6111739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beruházásokkal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6D338BA4-8D8C-4F09-9329-AEB3B7BB0701}"/>
              </a:ext>
            </a:extLst>
          </p:cNvPr>
          <p:cNvSpPr/>
          <p:nvPr/>
        </p:nvSpPr>
        <p:spPr>
          <a:xfrm>
            <a:off x="8623942" y="3037987"/>
            <a:ext cx="204002" cy="782025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99A9A8D-4E26-420E-B67B-10B2F10A4513}"/>
              </a:ext>
            </a:extLst>
          </p:cNvPr>
          <p:cNvSpPr/>
          <p:nvPr/>
        </p:nvSpPr>
        <p:spPr>
          <a:xfrm rot="10800000">
            <a:off x="8615318" y="3978442"/>
            <a:ext cx="204002" cy="782026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11ABC85B-BFFA-43E2-BCB1-4D5DA62328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4789208"/>
              </p:ext>
            </p:extLst>
          </p:nvPr>
        </p:nvGraphicFramePr>
        <p:xfrm>
          <a:off x="1" y="922447"/>
          <a:ext cx="8623941" cy="5189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5007BB0C-943E-493A-9F31-EE5E09098329}"/>
              </a:ext>
            </a:extLst>
          </p:cNvPr>
          <p:cNvSpPr txBox="1"/>
          <p:nvPr/>
        </p:nvSpPr>
        <p:spPr>
          <a:xfrm>
            <a:off x="8733127" y="2079922"/>
            <a:ext cx="461665" cy="348018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Tervez beruházást    </a:t>
            </a:r>
            <a:r>
              <a:rPr lang="hu-HU" b="1" dirty="0">
                <a:solidFill>
                  <a:srgbClr val="FF0000"/>
                </a:solidFill>
              </a:rPr>
              <a:t>Elhalasztotta</a:t>
            </a:r>
          </a:p>
        </p:txBody>
      </p:sp>
    </p:spTree>
    <p:extLst>
      <p:ext uri="{BB962C8B-B14F-4D97-AF65-F5344CB8AC3E}">
        <p14:creationId xmlns:p14="http://schemas.microsoft.com/office/powerpoint/2010/main" val="1026698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011EC9C-BDE0-4E56-8413-1A7FFED21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30" y="310448"/>
            <a:ext cx="7666785" cy="612000"/>
          </a:xfrm>
        </p:spPr>
        <p:txBody>
          <a:bodyPr>
            <a:noAutofit/>
          </a:bodyPr>
          <a:lstStyle/>
          <a:p>
            <a:r>
              <a:rPr lang="hu-HU" sz="1800" dirty="0"/>
              <a:t>A foglalkoztatás bővítésére vonatkozó tervek mutatója csak a középvállalatoknál nőtt, másutt csökkent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F68E6320-AED9-48BE-8C1A-5A232CE0490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2951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92D50B64-998B-48D5-8E65-C813D3D83B6F}"/>
              </a:ext>
            </a:extLst>
          </p:cNvPr>
          <p:cNvSpPr/>
          <p:nvPr/>
        </p:nvSpPr>
        <p:spPr>
          <a:xfrm>
            <a:off x="779988" y="6086655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29D48E71-B065-4EC0-A389-EF7208874ED6}"/>
              </a:ext>
            </a:extLst>
          </p:cNvPr>
          <p:cNvSpPr/>
          <p:nvPr/>
        </p:nvSpPr>
        <p:spPr>
          <a:xfrm>
            <a:off x="8564647" y="4050979"/>
            <a:ext cx="204002" cy="702702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Nyíl: felfelé mutató 11">
            <a:extLst>
              <a:ext uri="{FF2B5EF4-FFF2-40B4-BE49-F238E27FC236}">
                <a16:creationId xmlns:a16="http://schemas.microsoft.com/office/drawing/2014/main" id="{B71CF8CF-B011-4D6A-AC1C-5950FC14655F}"/>
              </a:ext>
            </a:extLst>
          </p:cNvPr>
          <p:cNvSpPr/>
          <p:nvPr/>
        </p:nvSpPr>
        <p:spPr>
          <a:xfrm rot="10800000">
            <a:off x="8564647" y="5037457"/>
            <a:ext cx="204002" cy="70270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D679119C-7A71-49DD-A2BF-6F24F3525E56}"/>
              </a:ext>
            </a:extLst>
          </p:cNvPr>
          <p:cNvSpPr txBox="1"/>
          <p:nvPr/>
        </p:nvSpPr>
        <p:spPr>
          <a:xfrm>
            <a:off x="8682335" y="4450698"/>
            <a:ext cx="461665" cy="157323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6E7D5A77-4EBA-4339-93A4-0289F79574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9223915"/>
              </p:ext>
            </p:extLst>
          </p:nvPr>
        </p:nvGraphicFramePr>
        <p:xfrm>
          <a:off x="0" y="922447"/>
          <a:ext cx="9143999" cy="51642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1685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3BB4B34D-0DCF-4BF7-BE2B-56074C3CD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Az </a:t>
            </a:r>
            <a:r>
              <a:rPr lang="hu-HU" dirty="0" err="1"/>
              <a:t>mnb</a:t>
            </a:r>
            <a:r>
              <a:rPr lang="hu-HU" dirty="0"/>
              <a:t> vállalati konjunktúra felmérései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1608236-9EAD-4840-BC67-1A59EC809B5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506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5" name="Tartalom helye 7">
            <a:extLst>
              <a:ext uri="{FF2B5EF4-FFF2-40B4-BE49-F238E27FC236}">
                <a16:creationId xmlns:a16="http://schemas.microsoft.com/office/drawing/2014/main" id="{C0F23E92-2569-4FDC-8E86-4F906A03BC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4690751"/>
              </p:ext>
            </p:extLst>
          </p:nvPr>
        </p:nvGraphicFramePr>
        <p:xfrm>
          <a:off x="323696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27636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6BDEA464-2D61-454E-AFB1-87A62F12A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213" y="310449"/>
            <a:ext cx="7713259" cy="612000"/>
          </a:xfrm>
        </p:spPr>
        <p:txBody>
          <a:bodyPr>
            <a:noAutofit/>
          </a:bodyPr>
          <a:lstStyle/>
          <a:p>
            <a:r>
              <a:rPr lang="hu-HU" sz="2000" dirty="0"/>
              <a:t>A foglalkoztatási várakozások az iparban és építőiparban kedvezőek, másutt a létszám stagnálására számítanak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27B7D11-D4E0-42AD-8658-64CDA5F9EB4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88667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5FAA06C-E0DC-4EFD-B1D5-6AAB16355210}"/>
              </a:ext>
            </a:extLst>
          </p:cNvPr>
          <p:cNvSpPr/>
          <p:nvPr/>
        </p:nvSpPr>
        <p:spPr>
          <a:xfrm>
            <a:off x="763659" y="6084797"/>
            <a:ext cx="7584024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hu-HU" i="1" dirty="0">
                <a:solidFill>
                  <a:schemeClr val="bg1">
                    <a:lumMod val="50000"/>
                  </a:schemeClr>
                </a:solidFill>
              </a:rPr>
              <a:t>Az egyenlegmutató a pozitív és negatív válaszok arányainak különbsége. </a:t>
            </a:r>
          </a:p>
          <a:p>
            <a:pPr algn="ctr"/>
            <a:r>
              <a:rPr lang="hu-HU" sz="2000" b="1" cap="all" dirty="0"/>
              <a:t>A Foglalkoztatással kapcsolatos várakozások</a:t>
            </a:r>
          </a:p>
        </p:txBody>
      </p:sp>
      <p:sp>
        <p:nvSpPr>
          <p:cNvPr id="10" name="Nyíl: felfelé mutató 9">
            <a:extLst>
              <a:ext uri="{FF2B5EF4-FFF2-40B4-BE49-F238E27FC236}">
                <a16:creationId xmlns:a16="http://schemas.microsoft.com/office/drawing/2014/main" id="{215631CF-D211-4EE7-9B7A-634DCAEE9341}"/>
              </a:ext>
            </a:extLst>
          </p:cNvPr>
          <p:cNvSpPr/>
          <p:nvPr/>
        </p:nvSpPr>
        <p:spPr>
          <a:xfrm>
            <a:off x="8566130" y="3356997"/>
            <a:ext cx="204002" cy="540234"/>
          </a:xfrm>
          <a:prstGeom prst="up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1" name="Nyíl: felfelé mutató 10">
            <a:extLst>
              <a:ext uri="{FF2B5EF4-FFF2-40B4-BE49-F238E27FC236}">
                <a16:creationId xmlns:a16="http://schemas.microsoft.com/office/drawing/2014/main" id="{911157E8-3600-42E9-A2F3-FB3C2D83A453}"/>
              </a:ext>
            </a:extLst>
          </p:cNvPr>
          <p:cNvSpPr/>
          <p:nvPr/>
        </p:nvSpPr>
        <p:spPr>
          <a:xfrm rot="10800000">
            <a:off x="8566130" y="4129433"/>
            <a:ext cx="204002" cy="616063"/>
          </a:xfrm>
          <a:prstGeom prst="up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BAE4D132-A870-4A0C-8439-337647CD3495}"/>
              </a:ext>
            </a:extLst>
          </p:cNvPr>
          <p:cNvSpPr txBox="1"/>
          <p:nvPr/>
        </p:nvSpPr>
        <p:spPr>
          <a:xfrm>
            <a:off x="8668131" y="3503623"/>
            <a:ext cx="461665" cy="1593001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hu-HU" b="1" dirty="0">
                <a:solidFill>
                  <a:srgbClr val="00B050"/>
                </a:solidFill>
              </a:rPr>
              <a:t>Nő      </a:t>
            </a:r>
            <a:r>
              <a:rPr lang="hu-HU" b="1" dirty="0">
                <a:solidFill>
                  <a:srgbClr val="FF0000"/>
                </a:solidFill>
              </a:rPr>
              <a:t>Csökken</a:t>
            </a:r>
          </a:p>
        </p:txBody>
      </p:sp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79C93EB7-E483-432F-84BA-BF37B97A22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0817030"/>
              </p:ext>
            </p:extLst>
          </p:nvPr>
        </p:nvGraphicFramePr>
        <p:xfrm>
          <a:off x="14204" y="922449"/>
          <a:ext cx="8755928" cy="516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9504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45324B-6843-4354-8A92-924D4FA99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2279577"/>
            <a:ext cx="5736358" cy="2298834"/>
          </a:xfrm>
        </p:spPr>
        <p:txBody>
          <a:bodyPr/>
          <a:lstStyle/>
          <a:p>
            <a:r>
              <a:rPr lang="hu-HU" dirty="0"/>
              <a:t>Köszönjük minden közreműködőnek a kitöltésben való részvételt!</a:t>
            </a:r>
          </a:p>
        </p:txBody>
      </p:sp>
    </p:spTree>
    <p:extLst>
      <p:ext uri="{BB962C8B-B14F-4D97-AF65-F5344CB8AC3E}">
        <p14:creationId xmlns:p14="http://schemas.microsoft.com/office/powerpoint/2010/main" val="1837329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B70AFAA-7737-4596-94E8-AE33F13BB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400" dirty="0"/>
              <a:t>Az eredmények a gazdaság 2021. évi </a:t>
            </a:r>
            <a:r>
              <a:rPr lang="hu-HU" sz="2400" dirty="0" err="1"/>
              <a:t>újraindulását</a:t>
            </a:r>
            <a:r>
              <a:rPr lang="hu-HU" sz="2400" dirty="0"/>
              <a:t> tükrözik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3C45795-BC3B-4D91-B499-FE1B4B8FE4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515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8" name="Tartalom helye 7">
            <a:extLst>
              <a:ext uri="{FF2B5EF4-FFF2-40B4-BE49-F238E27FC236}">
                <a16:creationId xmlns:a16="http://schemas.microsoft.com/office/drawing/2014/main" id="{A8E1A91E-993A-431B-894E-5E00C5DD12AD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883744658"/>
              </p:ext>
            </p:extLst>
          </p:nvPr>
        </p:nvGraphicFramePr>
        <p:xfrm>
          <a:off x="161848" y="1049311"/>
          <a:ext cx="8820304" cy="52673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97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174" y="325438"/>
            <a:ext cx="7610642" cy="612000"/>
          </a:xfrm>
        </p:spPr>
        <p:txBody>
          <a:bodyPr>
            <a:noAutofit/>
          </a:bodyPr>
          <a:lstStyle/>
          <a:p>
            <a:r>
              <a:rPr lang="hu-HU" sz="2200" dirty="0"/>
              <a:t>Az </a:t>
            </a:r>
            <a:r>
              <a:rPr lang="hu-HU" sz="2200" dirty="0" err="1"/>
              <a:t>mnb</a:t>
            </a:r>
            <a:r>
              <a:rPr lang="hu-HU" sz="2200" dirty="0"/>
              <a:t> </a:t>
            </a:r>
            <a:r>
              <a:rPr lang="hu-HU" sz="2200" dirty="0" err="1"/>
              <a:t>konjunktÚra</a:t>
            </a:r>
            <a:r>
              <a:rPr lang="hu-HU" sz="2200" dirty="0"/>
              <a:t> indexe 3 ponttal növekedett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id="{29C42FF4-1ED7-4CFD-A338-2F7652C24DEF}"/>
              </a:ext>
            </a:extLst>
          </p:cNvPr>
          <p:cNvSpPr/>
          <p:nvPr/>
        </p:nvSpPr>
        <p:spPr>
          <a:xfrm>
            <a:off x="15752" y="621554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helyzet, a várakozások és az MNB konjunktúra indexe</a:t>
            </a:r>
          </a:p>
        </p:txBody>
      </p:sp>
      <p:sp>
        <p:nvSpPr>
          <p:cNvPr id="14" name="Téglalap 13">
            <a:extLst>
              <a:ext uri="{FF2B5EF4-FFF2-40B4-BE49-F238E27FC236}">
                <a16:creationId xmlns:a16="http://schemas.microsoft.com/office/drawing/2014/main" id="{70FE1926-3A9A-4E74-9CA0-ABD85A2F0232}"/>
              </a:ext>
            </a:extLst>
          </p:cNvPr>
          <p:cNvSpPr/>
          <p:nvPr/>
        </p:nvSpPr>
        <p:spPr>
          <a:xfrm>
            <a:off x="399100" y="5647984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4307914"/>
              </p:ext>
            </p:extLst>
          </p:nvPr>
        </p:nvGraphicFramePr>
        <p:xfrm>
          <a:off x="15752" y="937438"/>
          <a:ext cx="9096742" cy="47105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579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50DFB418-1B95-49EA-8D7A-974C9983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060" y="311788"/>
            <a:ext cx="7689715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először mutat kedvező konjunktúrát jelző pozitív értéket a felmérés kezdete óta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9C89794-5F2C-4AC7-A95F-240E1C83C7E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12494" y="649072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186A0CF-C284-4680-AF26-FF28FECB416C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5F1E777-9332-46F0-B550-C4B81158C786}"/>
              </a:ext>
            </a:extLst>
          </p:cNvPr>
          <p:cNvSpPr/>
          <p:nvPr/>
        </p:nvSpPr>
        <p:spPr>
          <a:xfrm>
            <a:off x="-139148" y="6347496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jelenlegi helyzet indexe vállalatméret szerint</a:t>
            </a: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5607DD30-891E-4AA6-95B3-CBF998C8E1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214142"/>
              </p:ext>
            </p:extLst>
          </p:nvPr>
        </p:nvGraphicFramePr>
        <p:xfrm>
          <a:off x="0" y="923788"/>
          <a:ext cx="9144000" cy="4972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2634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07" y="304901"/>
            <a:ext cx="7792549" cy="612000"/>
          </a:xfrm>
        </p:spPr>
        <p:txBody>
          <a:bodyPr>
            <a:noAutofit/>
          </a:bodyPr>
          <a:lstStyle/>
          <a:p>
            <a:r>
              <a:rPr lang="hu-HU" sz="1800" dirty="0"/>
              <a:t>A jelenlegi helyzet megítélése az üzleti környezet kivételével minden vizsgált tényező kapcsán javult júliushoz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36124" y="6457023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3670992-96D8-4A00-8D2C-68C36B448FC9}"/>
              </a:ext>
            </a:extLst>
          </p:cNvPr>
          <p:cNvSpPr/>
          <p:nvPr/>
        </p:nvSpPr>
        <p:spPr>
          <a:xfrm>
            <a:off x="31506" y="5970374"/>
            <a:ext cx="911249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*Az első két felmérésben nem szerepelt ez a kérdés</a:t>
            </a:r>
          </a:p>
          <a:p>
            <a:pPr algn="ctr"/>
            <a:r>
              <a:rPr lang="hu-HU" sz="2000" b="1" cap="all" dirty="0"/>
              <a:t>A jelenlegi helyzet alindexei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00000000-0008-0000-0100-000006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899585"/>
              </p:ext>
            </p:extLst>
          </p:nvPr>
        </p:nvGraphicFramePr>
        <p:xfrm>
          <a:off x="0" y="916901"/>
          <a:ext cx="9144000" cy="5053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Szövegdoboz 1">
            <a:extLst>
              <a:ext uri="{FF2B5EF4-FFF2-40B4-BE49-F238E27FC236}">
                <a16:creationId xmlns:a16="http://schemas.microsoft.com/office/drawing/2014/main" id="{9707A85F-A56F-4D50-A52D-C6F89E5EFB83}"/>
              </a:ext>
            </a:extLst>
          </p:cNvPr>
          <p:cNvSpPr txBox="1"/>
          <p:nvPr/>
        </p:nvSpPr>
        <p:spPr>
          <a:xfrm>
            <a:off x="8461612" y="1132764"/>
            <a:ext cx="787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/>
              <a:t>12 pont</a:t>
            </a:r>
          </a:p>
        </p:txBody>
      </p:sp>
    </p:spTree>
    <p:extLst>
      <p:ext uri="{BB962C8B-B14F-4D97-AF65-F5344CB8AC3E}">
        <p14:creationId xmlns:p14="http://schemas.microsoft.com/office/powerpoint/2010/main" val="386579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E8CCF150-97A5-4F9E-AEC4-737215E5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várakozások minden vizsgált tényező kapcsán pozitívok, de a beruházások kivételével gyengültek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3F20BEA-550F-434F-AF54-C30B7F7A2F1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43731"/>
            <a:ext cx="3600000" cy="369333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F73C3CB4-AA04-4B7F-B848-7DA7DCBCB7F7}"/>
              </a:ext>
            </a:extLst>
          </p:cNvPr>
          <p:cNvSpPr/>
          <p:nvPr/>
        </p:nvSpPr>
        <p:spPr>
          <a:xfrm>
            <a:off x="31506" y="6269537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alindexei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0000000-0008-0000-01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8579262"/>
              </p:ext>
            </p:extLst>
          </p:nvPr>
        </p:nvGraphicFramePr>
        <p:xfrm>
          <a:off x="31506" y="922447"/>
          <a:ext cx="9112494" cy="534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042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>
            <a:extLst>
              <a:ext uri="{FF2B5EF4-FFF2-40B4-BE49-F238E27FC236}">
                <a16:creationId xmlns:a16="http://schemas.microsoft.com/office/drawing/2014/main" id="{170C5D8F-DC25-4F79-940F-5A7DE3F3F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1800" dirty="0"/>
              <a:t>A várakozások a kis- és középvállalatoknál javultak, a </a:t>
            </a:r>
            <a:r>
              <a:rPr lang="hu-HU" sz="1800" dirty="0" err="1"/>
              <a:t>mikro</a:t>
            </a:r>
            <a:r>
              <a:rPr lang="hu-HU" sz="1800" dirty="0"/>
              <a:t> és nagyvállalatok esetén romlottak az előző hónaphoz képest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B54C2B69-C3A6-4FDC-915A-7E59A6D0D3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544000" y="6465975"/>
            <a:ext cx="3600000" cy="369333"/>
          </a:xfrm>
        </p:spPr>
        <p:txBody>
          <a:bodyPr/>
          <a:lstStyle/>
          <a:p>
            <a:endParaRPr lang="hu-HU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3DA8FA6A-60BB-4F99-ACEA-8AC53F30853B}"/>
              </a:ext>
            </a:extLst>
          </p:cNvPr>
          <p:cNvSpPr/>
          <p:nvPr/>
        </p:nvSpPr>
        <p:spPr>
          <a:xfrm>
            <a:off x="478174" y="5787621"/>
            <a:ext cx="83457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A skála értékei -100 és +100 között mozognak. A pozitív értékek a konjunktúra javulását, a negatívok a romlását jelzik.</a:t>
            </a:r>
            <a:endParaRPr lang="hu-HU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1224B0E6-D9AD-4FE7-A5A0-510A7DEAF52D}"/>
              </a:ext>
            </a:extLst>
          </p:cNvPr>
          <p:cNvSpPr/>
          <p:nvPr/>
        </p:nvSpPr>
        <p:spPr>
          <a:xfrm>
            <a:off x="94825" y="6359909"/>
            <a:ext cx="91124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2000" b="1" cap="all" dirty="0"/>
              <a:t>A várakozások indexe vállalatméret szerint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45E312B-888A-4850-8BC6-84B37BEB11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428396"/>
              </p:ext>
            </p:extLst>
          </p:nvPr>
        </p:nvGraphicFramePr>
        <p:xfrm>
          <a:off x="1" y="922448"/>
          <a:ext cx="9144000" cy="500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060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4677F3-E60F-43ED-BE54-5EB930DCE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9771" y="3117498"/>
            <a:ext cx="4983366" cy="622991"/>
          </a:xfrm>
        </p:spPr>
        <p:txBody>
          <a:bodyPr/>
          <a:lstStyle/>
          <a:p>
            <a:r>
              <a:rPr lang="hu-HU" b="1" dirty="0"/>
              <a:t>Termelés és kereslet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5098486"/>
      </p:ext>
    </p:extLst>
  </p:cSld>
  <p:clrMapOvr>
    <a:masterClrMapping/>
  </p:clrMapOvr>
</p:sld>
</file>

<file path=ppt/theme/theme1.xml><?xml version="1.0" encoding="utf-8"?>
<a:theme xmlns:a="http://schemas.openxmlformats.org/drawingml/2006/main" name="MNB téma 4_3 új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B62070E2-8DAD-4C8D-8BC5-F50A9BF3ACF0}"/>
    </a:ext>
  </a:extLst>
</a:theme>
</file>

<file path=ppt/theme/theme2.xml><?xml version="1.0" encoding="utf-8"?>
<a:theme xmlns:a="http://schemas.openxmlformats.org/drawingml/2006/main" name="MNB téma 4_3 nyomtatásra">
  <a:themeElements>
    <a:clrScheme name="MNB séma">
      <a:dk1>
        <a:sysClr val="windowText" lastClr="000000"/>
      </a:dk1>
      <a:lt1>
        <a:sysClr val="window" lastClr="FFFFFF"/>
      </a:lt1>
      <a:dk2>
        <a:srgbClr val="0C2148"/>
      </a:dk2>
      <a:lt2>
        <a:srgbClr val="E7E6E6"/>
      </a:lt2>
      <a:accent1>
        <a:srgbClr val="009EE0"/>
      </a:accent1>
      <a:accent2>
        <a:srgbClr val="48A0AE"/>
      </a:accent2>
      <a:accent3>
        <a:srgbClr val="DA0000"/>
      </a:accent3>
      <a:accent4>
        <a:srgbClr val="E57200"/>
      </a:accent4>
      <a:accent5>
        <a:srgbClr val="F6A800"/>
      </a:accent5>
      <a:accent6>
        <a:srgbClr val="70AD47"/>
      </a:accent6>
      <a:hlink>
        <a:srgbClr val="0563C1"/>
      </a:hlink>
      <a:folHlink>
        <a:srgbClr val="954F72"/>
      </a:folHlink>
    </a:clrScheme>
    <a:fontScheme name="MNB sém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9D82F22-8C12-49ED-9B02-0DE281DA6CCC}" vid="{A9582B90-6524-41EB-9FA6-0BA03A9CB942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18622</TotalTime>
  <Words>792</Words>
  <Application>Microsoft Office PowerPoint</Application>
  <PresentationFormat>Diavetítés a képernyőre (4:3 oldalarány)</PresentationFormat>
  <Paragraphs>78</Paragraphs>
  <Slides>21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2</vt:i4>
      </vt:variant>
      <vt:variant>
        <vt:lpstr>Diacímek</vt:lpstr>
      </vt:variant>
      <vt:variant>
        <vt:i4>21</vt:i4>
      </vt:variant>
    </vt:vector>
  </HeadingPairs>
  <TitlesOfParts>
    <vt:vector size="25" baseType="lpstr">
      <vt:lpstr>Arial</vt:lpstr>
      <vt:lpstr>Calibri</vt:lpstr>
      <vt:lpstr>MNB téma 4_3 új</vt:lpstr>
      <vt:lpstr>MNB téma 4_3 nyomtatásra</vt:lpstr>
      <vt:lpstr>Vállalati Konjunktúra felmérés  Az mnb felméréseinek eredményei</vt:lpstr>
      <vt:lpstr>Az mnb vállalati konjunktúra felmérései</vt:lpstr>
      <vt:lpstr>Az eredmények a gazdaság 2021. évi újraindulását tükrözik</vt:lpstr>
      <vt:lpstr>Az mnb konjunktÚra indexe 3 ponttal növekedett az előző hónaphoz képest</vt:lpstr>
      <vt:lpstr>A jelenlegi helyzet megítélése először mutat kedvező konjunktúrát jelző pozitív értéket a felmérés kezdete óta</vt:lpstr>
      <vt:lpstr>A jelenlegi helyzet megítélése az üzleti környezet kivételével minden vizsgált tényező kapcsán javult júliushoz képest</vt:lpstr>
      <vt:lpstr>A várakozások minden vizsgált tényező kapcsán pozitívok, de a beruházások kivételével gyengültek az előző hónaphoz képest</vt:lpstr>
      <vt:lpstr>A várakozások a kis- és középvállalatoknál javultak, a mikro és nagyvállalatok esetén romlottak az előző hónaphoz képest</vt:lpstr>
      <vt:lpstr>Termelés és kereslet</vt:lpstr>
      <vt:lpstr>A kapacitás-kihasználtság minden méretkategóriában nőtt az előző hónaphoz képest, leginkább a mikrovállalatoknál</vt:lpstr>
      <vt:lpstr>A kapacitás-kihasználtság minden tevékenységi körben nőtt, leginkább az iparban és építőiparban</vt:lpstr>
      <vt:lpstr>A termelési szintre vonatkozó várakozások minden méretkategóriában pozitívAk, de április óta mérséklődnek</vt:lpstr>
      <vt:lpstr>Az átlagos bevételi szint a kisvállalatok esetén stagnált, a többi méretkategóriában növekedett júliushoz képest</vt:lpstr>
      <vt:lpstr>A kereslet hiányával küzdő válaszadók aránya csökken, EZZEL PÁRHUZAMOSAN A munkaerőhiány egyre inkább korlátozó tényező</vt:lpstr>
      <vt:lpstr>Üzleti környezet, beruházások, foglalkoztatás</vt:lpstr>
      <vt:lpstr>Az üzleti környezet megítélése a mikrocégek kivételével romlott</vt:lpstr>
      <vt:lpstr>Az üzleti környezetre vonatkozó várakozások a kisvállalatok esetén javultak, a mikro és nagyvállalatoknál romlottak</vt:lpstr>
      <vt:lpstr>A szolgáltatás és kereskedelem területén jelentősen javultak a beruházási várakozások, másutt gyengültek</vt:lpstr>
      <vt:lpstr>A foglalkoztatás bővítésére vonatkozó tervek mutatója csak a középvállalatoknál nőtt, másutt csökkent</vt:lpstr>
      <vt:lpstr>A foglalkoztatási várakozások az iparban és építőiparban kedvezőek, másutt a létszám stagnálására számítanak</vt:lpstr>
      <vt:lpstr>Köszönjük minden közreműködőnek a kitöltésben való részvételt!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Fekete Ádám</dc:creator>
  <cp:lastModifiedBy>Nyitrai Tamás</cp:lastModifiedBy>
  <cp:revision>1604</cp:revision>
  <dcterms:created xsi:type="dcterms:W3CDTF">2020-04-06T05:19:02Z</dcterms:created>
  <dcterms:modified xsi:type="dcterms:W3CDTF">2021-09-10T07:14:41Z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0d11092-50c9-4e74-84b5-b1af078dc3d0_Enabled">
    <vt:lpwstr>True</vt:lpwstr>
  </property>
  <property fmtid="{D5CDD505-2E9C-101B-9397-08002B2CF9AE}" pid="3" name="MSIP_Label_b0d11092-50c9-4e74-84b5-b1af078dc3d0_SiteId">
    <vt:lpwstr>97c01ef8-0264-4eef-9c08-fb4a9ba1c0db</vt:lpwstr>
  </property>
  <property fmtid="{D5CDD505-2E9C-101B-9397-08002B2CF9AE}" pid="4" name="MSIP_Label_b0d11092-50c9-4e74-84b5-b1af078dc3d0_Ref">
    <vt:lpwstr>https://api.informationprotection.azure.com/api/97c01ef8-0264-4eef-9c08-fb4a9ba1c0db</vt:lpwstr>
  </property>
  <property fmtid="{D5CDD505-2E9C-101B-9397-08002B2CF9AE}" pid="5" name="MSIP_Label_b0d11092-50c9-4e74-84b5-b1af078dc3d0_Owner">
    <vt:lpwstr>feketea@mnb.hu</vt:lpwstr>
  </property>
  <property fmtid="{D5CDD505-2E9C-101B-9397-08002B2CF9AE}" pid="6" name="MSIP_Label_b0d11092-50c9-4e74-84b5-b1af078dc3d0_SetDate">
    <vt:lpwstr>2020-04-06T08:02:34.1071123+02:00</vt:lpwstr>
  </property>
  <property fmtid="{D5CDD505-2E9C-101B-9397-08002B2CF9AE}" pid="7" name="MSIP_Label_b0d11092-50c9-4e74-84b5-b1af078dc3d0_Name">
    <vt:lpwstr>Protected</vt:lpwstr>
  </property>
  <property fmtid="{D5CDD505-2E9C-101B-9397-08002B2CF9AE}" pid="8" name="MSIP_Label_b0d11092-50c9-4e74-84b5-b1af078dc3d0_Application">
    <vt:lpwstr>Microsoft Azure Information Protection</vt:lpwstr>
  </property>
  <property fmtid="{D5CDD505-2E9C-101B-9397-08002B2CF9AE}" pid="9" name="MSIP_Label_b0d11092-50c9-4e74-84b5-b1af078dc3d0_Extended_MSFT_Method">
    <vt:lpwstr>Automatic</vt:lpwstr>
  </property>
  <property fmtid="{D5CDD505-2E9C-101B-9397-08002B2CF9AE}" pid="10" name="Sensitivity">
    <vt:lpwstr>Protected</vt:lpwstr>
  </property>
</Properties>
</file>