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26"/>
  </p:notesMasterIdLst>
  <p:handoutMasterIdLst>
    <p:handoutMasterId r:id="rId27"/>
  </p:handoutMasterIdLst>
  <p:sldIdLst>
    <p:sldId id="260" r:id="rId2"/>
    <p:sldId id="263" r:id="rId3"/>
    <p:sldId id="262" r:id="rId4"/>
    <p:sldId id="261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8" r:id="rId15"/>
    <p:sldId id="278" r:id="rId16"/>
    <p:sldId id="279" r:id="rId17"/>
    <p:sldId id="280" r:id="rId18"/>
    <p:sldId id="281" r:id="rId19"/>
    <p:sldId id="282" r:id="rId20"/>
    <p:sldId id="265" r:id="rId21"/>
    <p:sldId id="283" r:id="rId22"/>
    <p:sldId id="264" r:id="rId23"/>
    <p:sldId id="266" r:id="rId24"/>
    <p:sldId id="267" r:id="rId2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452"/>
    <a:srgbClr val="92B93B"/>
    <a:srgbClr val="777063"/>
    <a:srgbClr val="A69F94"/>
    <a:srgbClr val="EAB92A"/>
    <a:srgbClr val="5DB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815" autoAdjust="0"/>
  </p:normalViewPr>
  <p:slideViewPr>
    <p:cSldViewPr>
      <p:cViewPr varScale="1">
        <p:scale>
          <a:sx n="54" d="100"/>
          <a:sy n="54" d="100"/>
        </p:scale>
        <p:origin x="822" y="72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2017.06.09.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2017.06.09.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100" baseline="0" dirty="0"/>
              <a:t>2016.07.01-tól egységes EU-s szabályozás (</a:t>
            </a:r>
            <a:r>
              <a:rPr lang="hu-HU" sz="1100" baseline="0" dirty="0" err="1"/>
              <a:t>EIDAS</a:t>
            </a:r>
            <a:r>
              <a:rPr lang="hu-HU" sz="1100" baseline="0" dirty="0"/>
              <a:t> rendelet) valamint a nemzeti kiegészítést tartalmazó </a:t>
            </a:r>
            <a:r>
              <a:rPr lang="hu-HU" sz="1100" baseline="0" dirty="0" err="1"/>
              <a:t>Eüt</a:t>
            </a:r>
            <a:r>
              <a:rPr lang="hu-HU" sz="1100" baseline="0" dirty="0"/>
              <a:t>. Ezzel egyidejűleg az elektronikus aláírásról szóló korábbi tv. (</a:t>
            </a:r>
            <a:r>
              <a:rPr lang="hu-HU" sz="1100" baseline="0" dirty="0" err="1"/>
              <a:t>Eat</a:t>
            </a:r>
            <a:r>
              <a:rPr lang="hu-HU" sz="1100" baseline="0" dirty="0"/>
              <a:t>.) hatályát vesztette.</a:t>
            </a:r>
          </a:p>
          <a:p>
            <a:endParaRPr lang="hu-HU" sz="1100" dirty="0"/>
          </a:p>
          <a:p>
            <a:r>
              <a:rPr lang="hu-HU" sz="1100" dirty="0"/>
              <a:t>Azoknak a szolgáltatóknak, amelyek </a:t>
            </a:r>
            <a:r>
              <a:rPr lang="hu-HU" sz="1100" dirty="0" err="1"/>
              <a:t>eIDAS</a:t>
            </a:r>
            <a:r>
              <a:rPr lang="hu-HU" sz="1100" dirty="0"/>
              <a:t> szerint minősített bizalmi szolgáltatók kívánnak lenni, át kell térniük az </a:t>
            </a:r>
            <a:r>
              <a:rPr lang="hu-HU" sz="1100" dirty="0" err="1"/>
              <a:t>eIDAS</a:t>
            </a:r>
            <a:r>
              <a:rPr lang="hu-HU" sz="1100" dirty="0"/>
              <a:t> szerinti működésre .A minősített szolgáltatások esetében az átállásra az európai és hazai jogszabályok átmeneti időszakot biztosítanak, az átállás határideje 2017. június 30.</a:t>
            </a:r>
          </a:p>
          <a:p>
            <a:endParaRPr lang="hu-HU" sz="1100" dirty="0"/>
          </a:p>
          <a:p>
            <a:r>
              <a:rPr lang="hu-HU" sz="1100" dirty="0"/>
              <a:t>A nem minősített szolgáltatások esetében nem volt átmeneti időszak, a korábbi (</a:t>
            </a:r>
            <a:r>
              <a:rPr lang="hu-HU" sz="1100" dirty="0" err="1"/>
              <a:t>Eat</a:t>
            </a:r>
            <a:r>
              <a:rPr lang="hu-HU" sz="1100" dirty="0"/>
              <a:t>. szerinti) fokozott szolgáltatásokat legkésőbb 2016. június 30-án le kellett állítani. Az </a:t>
            </a:r>
            <a:r>
              <a:rPr lang="hu-HU" sz="1100" dirty="0" err="1"/>
              <a:t>eIDAS</a:t>
            </a:r>
            <a:r>
              <a:rPr lang="hu-HU" sz="1100" dirty="0"/>
              <a:t> rendelet szerinti szolgáltatást leghamarabb 2016. július 1-én lehetett megkezdeni</a:t>
            </a:r>
          </a:p>
          <a:p>
            <a:endParaRPr lang="hu-HU" sz="1100" dirty="0"/>
          </a:p>
          <a:p>
            <a:r>
              <a:rPr lang="hu-HU" sz="1100" dirty="0"/>
              <a:t>Nem átruházható a tanúsítvány!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08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Jobb oldali menü ERA menüpontra</a:t>
            </a:r>
            <a:r>
              <a:rPr lang="hu-HU" baseline="0" dirty="0"/>
              <a:t> történő kattintás, majd Regisztráció. Súgó a Regisztrációs folyamathoz az oldal alján érhető el a REGISZTRÁCIÓ gomb felett.</a:t>
            </a:r>
          </a:p>
          <a:p>
            <a:endParaRPr lang="hu-HU" dirty="0"/>
          </a:p>
          <a:p>
            <a:r>
              <a:rPr lang="hu-HU" dirty="0"/>
              <a:t>Tanúsítvány alapú regisztrációt kell indítani, tanúsítvány</a:t>
            </a:r>
            <a:r>
              <a:rPr lang="hu-HU" baseline="0" dirty="0"/>
              <a:t> feltöltése és személyes adatok megadása után lehet intézményt és szolgáltatást választani. Szolgáltatás esetében az </a:t>
            </a:r>
            <a:r>
              <a:rPr lang="hu-HU" b="1" baseline="0" dirty="0"/>
              <a:t>Adatszolgáltatást, </a:t>
            </a:r>
            <a:r>
              <a:rPr lang="hu-HU" b="1" baseline="0" dirty="0" err="1"/>
              <a:t>FD</a:t>
            </a:r>
            <a:r>
              <a:rPr lang="hu-HU" b="1" baseline="0" dirty="0"/>
              <a:t>-Bírságkivonatot, Postaládát, Törzsadat bejelentést </a:t>
            </a:r>
            <a:r>
              <a:rPr lang="hu-HU" baseline="0" dirty="0"/>
              <a:t>szükséges kiválasztani.</a:t>
            </a:r>
          </a:p>
          <a:p>
            <a:r>
              <a:rPr lang="hu-HU" baseline="0" dirty="0"/>
              <a:t>E-mail megérkezését követően aktiválni kell (aktivációs kód, felhasználónév és jelszó)</a:t>
            </a:r>
          </a:p>
          <a:p>
            <a:endParaRPr lang="hu-HU" baseline="0" dirty="0"/>
          </a:p>
          <a:p>
            <a:r>
              <a:rPr lang="hu-HU" baseline="0" dirty="0"/>
              <a:t>KAP funkciók, adatszolgáltatás beküldésének folyamata. Kötelező mellékletek (PDF) kezelése, eredeti/módosító jelentés</a:t>
            </a:r>
          </a:p>
          <a:p>
            <a:r>
              <a:rPr lang="hu-HU" baseline="0" dirty="0"/>
              <a:t>Csak a feldolgozottságról szóló e-mail jelenti az adatszolgáltatás SIKERES teljesítését.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887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97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Akadályoztatás jelentést kizárólag a határidő lejártát megelőzően</a:t>
            </a:r>
            <a:r>
              <a:rPr lang="hu-HU" baseline="0" dirty="0"/>
              <a:t> lehet beküldeni.</a:t>
            </a:r>
          </a:p>
          <a:p>
            <a:r>
              <a:rPr lang="hu-HU" baseline="0" dirty="0"/>
              <a:t>Beküldéséhez nem szükséges tanúsítvány.</a:t>
            </a:r>
          </a:p>
          <a:p>
            <a:r>
              <a:rPr lang="hu-HU" baseline="0" dirty="0"/>
              <a:t>Beküldése nem mentesít az adatszolgáltatási kötelezettség alól.</a:t>
            </a:r>
          </a:p>
          <a:p>
            <a:r>
              <a:rPr lang="hu-HU" baseline="0" dirty="0"/>
              <a:t>MNB-nek mérlegelési lehetősége van az </a:t>
            </a:r>
            <a:r>
              <a:rPr lang="hu-HU" baseline="0" dirty="0" err="1"/>
              <a:t>AKJ</a:t>
            </a:r>
            <a:r>
              <a:rPr lang="hu-HU" baseline="0" dirty="0"/>
              <a:t> tekintetében – tehát nem kötelező a figyelembe vétele.</a:t>
            </a:r>
          </a:p>
          <a:p>
            <a:r>
              <a:rPr lang="hu-HU" baseline="0" dirty="0"/>
              <a:t>Szolgáltatásválasztó – Adatszolgáltatás – Akadályoztatás jelentés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5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HELPDESK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5567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643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20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322221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Előadás címe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>
            <a:no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>
            <a:noAutofit/>
          </a:bodyPr>
          <a:lstStyle>
            <a:lvl1pPr marL="0" indent="0">
              <a:buNone/>
              <a:defRPr sz="21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/>
              <a:t>Előadó neve</a:t>
            </a:r>
          </a:p>
          <a:p>
            <a:pPr lvl="0"/>
            <a:r>
              <a:rPr lang="hu-HU" dirty="0"/>
              <a:t>Titulusa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220883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nb@1818.h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datszolgaltatas@mnb.hu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hh.h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nmhh.hu/szakmai-erdekeltek/elektronikus-szolgaltata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ra.mnb.hu/ERA.WEB/RegDb/Registration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365126"/>
            <a:ext cx="6630363" cy="1314683"/>
          </a:xfrm>
        </p:spPr>
        <p:txBody>
          <a:bodyPr>
            <a:noAutofit/>
          </a:bodyPr>
          <a:lstStyle/>
          <a:p>
            <a:pPr algn="just"/>
            <a:r>
              <a:rPr lang="hu-HU" sz="2000" b="1" dirty="0"/>
              <a:t>A pénz- és hitelpiaci szervezetek adatszolgáltatási kötelezettségeiről szóló 51/2016. (XII. 12.) MNB rendelet </a:t>
            </a:r>
            <a:br>
              <a:rPr lang="hu-HU" sz="2000" b="1" dirty="0"/>
            </a:br>
            <a:r>
              <a:rPr lang="hu-HU" sz="2000" b="1" dirty="0"/>
              <a:t>8. számú mellékletében foglaltak teljesítésével kapcsolatos operatív feladatok</a:t>
            </a:r>
            <a:endParaRPr lang="hu-HU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22092" y="1718410"/>
            <a:ext cx="6630364" cy="1221788"/>
          </a:xfrm>
        </p:spPr>
        <p:txBody>
          <a:bodyPr/>
          <a:lstStyle/>
          <a:p>
            <a:r>
              <a:rPr lang="hu-HU" dirty="0"/>
              <a:t>Gulyás Márta</a:t>
            </a:r>
          </a:p>
          <a:p>
            <a:r>
              <a:rPr lang="hu-HU" dirty="0" err="1"/>
              <a:t>Adatszolgáltatói</a:t>
            </a:r>
            <a:r>
              <a:rPr lang="hu-HU" dirty="0"/>
              <a:t> kapcsolatok, minőségbiztosítási és koordinációs főosztály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43300" y="6356351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1922092" y="3187518"/>
            <a:ext cx="6630364" cy="400734"/>
          </a:xfrm>
        </p:spPr>
        <p:txBody>
          <a:bodyPr>
            <a:normAutofit/>
          </a:bodyPr>
          <a:lstStyle/>
          <a:p>
            <a:r>
              <a:rPr lang="hu-HU" dirty="0"/>
              <a:t>2017. május 30-31. </a:t>
            </a:r>
          </a:p>
        </p:txBody>
      </p:sp>
    </p:spTree>
    <p:extLst>
      <p:ext uri="{BB962C8B-B14F-4D97-AF65-F5344CB8AC3E}">
        <p14:creationId xmlns:p14="http://schemas.microsoft.com/office/powerpoint/2010/main" val="298884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Jelentés sablon letöltése</a:t>
            </a:r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190986"/>
            <a:ext cx="6104617" cy="4968875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5" y="3068960"/>
            <a:ext cx="6513847" cy="2376264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4788024" y="4293096"/>
            <a:ext cx="331236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900" dirty="0"/>
              <a:t>Hpt. szerinti független közvetítő (Alkusz/ Többes ügynök/ Többes kiemelt közvetítő) felügyeleti jelentése 2017.04.01</a:t>
            </a:r>
          </a:p>
        </p:txBody>
      </p:sp>
      <p:sp>
        <p:nvSpPr>
          <p:cNvPr id="11" name="Ellipszis 10"/>
          <p:cNvSpPr/>
          <p:nvPr/>
        </p:nvSpPr>
        <p:spPr>
          <a:xfrm>
            <a:off x="4644008" y="4662428"/>
            <a:ext cx="2232248" cy="49476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023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Kitöltött adatszolgáltatás ellenőrzése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7038553" cy="5299423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748239" y="1921231"/>
            <a:ext cx="25922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Adatszolgáltatás menüpont kiválasztása után az Adatszolgáltatás „doboz” kiválasztása</a:t>
            </a:r>
          </a:p>
        </p:txBody>
      </p:sp>
      <p:sp>
        <p:nvSpPr>
          <p:cNvPr id="11" name="Nyíl: lefelé mutató 10"/>
          <p:cNvSpPr/>
          <p:nvPr/>
        </p:nvSpPr>
        <p:spPr>
          <a:xfrm>
            <a:off x="2267744" y="2752228"/>
            <a:ext cx="288032" cy="32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Nyíl: jobbra mutató 11"/>
          <p:cNvSpPr/>
          <p:nvPr/>
        </p:nvSpPr>
        <p:spPr>
          <a:xfrm>
            <a:off x="3002968" y="2276872"/>
            <a:ext cx="77694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32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78" y="1268760"/>
            <a:ext cx="8201025" cy="4143375"/>
          </a:xfrm>
          <a:prstGeom prst="rect">
            <a:avLst/>
          </a:prstGeom>
        </p:spPr>
      </p:pic>
      <p:sp>
        <p:nvSpPr>
          <p:cNvPr id="10" name="Nyíl: jobbra mutató 9"/>
          <p:cNvSpPr/>
          <p:nvPr/>
        </p:nvSpPr>
        <p:spPr>
          <a:xfrm rot="16200000">
            <a:off x="2244595" y="2757779"/>
            <a:ext cx="1753902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3733614" y="3356992"/>
            <a:ext cx="3358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jelentésállomány csatolása menüpontot kell kiválasztani – az elkészült adatszolgáltatás ellenőrzéséhez.</a:t>
            </a:r>
          </a:p>
          <a:p>
            <a:r>
              <a:rPr lang="hu-HU" dirty="0"/>
              <a:t>Amennyiben a kötelezően előírt PDF mellékletet szeretnénk csatolni akkor a mellette lévő PDF csatolása menüpont választandó</a:t>
            </a:r>
          </a:p>
        </p:txBody>
      </p:sp>
    </p:spTree>
    <p:extLst>
      <p:ext uri="{BB962C8B-B14F-4D97-AF65-F5344CB8AC3E}">
        <p14:creationId xmlns:p14="http://schemas.microsoft.com/office/powerpoint/2010/main" val="2222250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Ellenőrzés paraméterei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87919"/>
            <a:ext cx="5988045" cy="5467017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724128" y="1087919"/>
            <a:ext cx="324036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200" dirty="0"/>
              <a:t>Jelentés megnevezése: </a:t>
            </a:r>
            <a:r>
              <a:rPr lang="hu-HU" sz="1200" b="1" dirty="0"/>
              <a:t>Hpt. szerinti független közvetítő (Alkusz/ Többes ügynök/ Többes kiemelt közvetítő) felügyeleti jelentése 2017.04.01</a:t>
            </a:r>
          </a:p>
          <a:p>
            <a:endParaRPr lang="hu-HU" sz="1200" b="1" dirty="0"/>
          </a:p>
          <a:p>
            <a:r>
              <a:rPr lang="hu-HU" sz="1200" dirty="0"/>
              <a:t>Jelentés fájl kiválasztása: </a:t>
            </a:r>
            <a:r>
              <a:rPr lang="hu-HU" sz="1200" b="1" dirty="0"/>
              <a:t>a kiválasztás során megjelenő párbeszédablakban a fájl típust át kell állítani </a:t>
            </a:r>
            <a:r>
              <a:rPr lang="hu-HU" sz="1200" b="1" dirty="0" err="1"/>
              <a:t>xls</a:t>
            </a:r>
            <a:r>
              <a:rPr lang="hu-HU" sz="1200" b="1" dirty="0"/>
              <a:t>-re</a:t>
            </a:r>
          </a:p>
        </p:txBody>
      </p:sp>
      <p:sp>
        <p:nvSpPr>
          <p:cNvPr id="10" name="Nyíl: jobbra mutató 9"/>
          <p:cNvSpPr/>
          <p:nvPr/>
        </p:nvSpPr>
        <p:spPr>
          <a:xfrm rot="5840121">
            <a:off x="5139511" y="4192139"/>
            <a:ext cx="3352845" cy="2937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Nyíl: jobbra mutató 10"/>
          <p:cNvSpPr/>
          <p:nvPr/>
        </p:nvSpPr>
        <p:spPr>
          <a:xfrm rot="7463271">
            <a:off x="5087214" y="2561006"/>
            <a:ext cx="823432" cy="145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Nyíl: jobbra mutató 11"/>
          <p:cNvSpPr/>
          <p:nvPr/>
        </p:nvSpPr>
        <p:spPr>
          <a:xfrm rot="7463271" flipV="1">
            <a:off x="4799765" y="1856692"/>
            <a:ext cx="1080630" cy="59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24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Lehetséges gyakoribb hibák, hibaüzenetek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1367" y="1412776"/>
            <a:ext cx="7886700" cy="4824537"/>
          </a:xfrm>
        </p:spPr>
        <p:txBody>
          <a:bodyPr>
            <a:normAutofit fontScale="55000" lnSpcReduction="20000"/>
          </a:bodyPr>
          <a:lstStyle/>
          <a:p>
            <a:r>
              <a:rPr lang="hu-HU" sz="3500" b="1" dirty="0">
                <a:solidFill>
                  <a:schemeClr val="tx1"/>
                </a:solidFill>
              </a:rPr>
              <a:t>Ismétlősorok nem megfelelő kezelése</a:t>
            </a:r>
            <a:r>
              <a:rPr lang="hu-HU" sz="3500" dirty="0">
                <a:solidFill>
                  <a:schemeClr val="tx1"/>
                </a:solidFill>
              </a:rPr>
              <a:t>: sorkódoknak folyamatosan </a:t>
            </a:r>
            <a:r>
              <a:rPr lang="hu-HU" sz="3500" dirty="0" err="1">
                <a:solidFill>
                  <a:schemeClr val="tx1"/>
                </a:solidFill>
              </a:rPr>
              <a:t>növekvőknek</a:t>
            </a:r>
            <a:r>
              <a:rPr lang="hu-HU" sz="3500" dirty="0">
                <a:solidFill>
                  <a:schemeClr val="tx1"/>
                </a:solidFill>
              </a:rPr>
              <a:t> kell lenniük az adott tartományon belül (… és 99 végű sorok törlendők)</a:t>
            </a:r>
          </a:p>
          <a:p>
            <a:r>
              <a:rPr lang="hu-HU" sz="3500" b="1" dirty="0">
                <a:solidFill>
                  <a:schemeClr val="tx1"/>
                </a:solidFill>
              </a:rPr>
              <a:t>Ismeretlen, vagy nem a jelentéshez tartozó sorkód! </a:t>
            </a:r>
            <a:r>
              <a:rPr lang="hu-HU" sz="3500" dirty="0">
                <a:solidFill>
                  <a:schemeClr val="tx1"/>
                </a:solidFill>
              </a:rPr>
              <a:t>: rossz jelentés típus kiválasztása vagy rosszul kitöltött sorkód</a:t>
            </a:r>
          </a:p>
          <a:p>
            <a:r>
              <a:rPr lang="hu-HU" sz="3500" b="1" dirty="0">
                <a:solidFill>
                  <a:schemeClr val="tx1"/>
                </a:solidFill>
              </a:rPr>
              <a:t>Eredetinek jelölt állományban "M" jelű sor van! </a:t>
            </a:r>
            <a:r>
              <a:rPr lang="hu-HU" sz="3500" dirty="0">
                <a:solidFill>
                  <a:schemeClr val="tx1"/>
                </a:solidFill>
              </a:rPr>
              <a:t>: az állományban a Mód oszlopban valahol egy M (módosító) jelzés került</a:t>
            </a:r>
          </a:p>
          <a:p>
            <a:r>
              <a:rPr lang="hu-HU" sz="3500" b="1" dirty="0">
                <a:solidFill>
                  <a:schemeClr val="tx1"/>
                </a:solidFill>
              </a:rPr>
              <a:t>Sorkód sorrendhiba!: </a:t>
            </a:r>
            <a:r>
              <a:rPr lang="hu-HU" sz="3500" dirty="0">
                <a:solidFill>
                  <a:schemeClr val="tx1"/>
                </a:solidFill>
              </a:rPr>
              <a:t>nem növekvő sorrendben követik egymást a sorkódok a tartományon belül</a:t>
            </a:r>
          </a:p>
          <a:p>
            <a:r>
              <a:rPr lang="hu-HU" sz="3500" b="1" dirty="0">
                <a:solidFill>
                  <a:schemeClr val="tx1"/>
                </a:solidFill>
              </a:rPr>
              <a:t>Oszlopszám hiba a XX táblában</a:t>
            </a:r>
            <a:r>
              <a:rPr lang="hu-HU" sz="3500" dirty="0">
                <a:solidFill>
                  <a:schemeClr val="tx1"/>
                </a:solidFill>
              </a:rPr>
              <a:t>!: valamelyik mezőben vessző karaktert szerepeltettek (a vessző karakter nem használható)</a:t>
            </a:r>
          </a:p>
          <a:p>
            <a:r>
              <a:rPr lang="hu-HU" sz="3500" b="1" dirty="0">
                <a:solidFill>
                  <a:schemeClr val="tx1"/>
                </a:solidFill>
              </a:rPr>
              <a:t>A cellát üresen kell hagyni! - </a:t>
            </a:r>
            <a:r>
              <a:rPr lang="hu-HU" sz="3500" dirty="0">
                <a:solidFill>
                  <a:schemeClr val="tx1"/>
                </a:solidFill>
              </a:rPr>
              <a:t>Tilos mező</a:t>
            </a:r>
          </a:p>
          <a:p>
            <a:r>
              <a:rPr lang="pt-BR" sz="3500" b="1" dirty="0">
                <a:solidFill>
                  <a:schemeClr val="tx1"/>
                </a:solidFill>
              </a:rPr>
              <a:t>A cellát nem lehet üresen hagyni!</a:t>
            </a:r>
            <a:r>
              <a:rPr lang="hu-HU" sz="3500" dirty="0">
                <a:solidFill>
                  <a:schemeClr val="tx1"/>
                </a:solidFill>
              </a:rPr>
              <a:t> - Kötelező mező</a:t>
            </a:r>
          </a:p>
          <a:p>
            <a:r>
              <a:rPr lang="pt-BR" sz="3500" b="1" dirty="0">
                <a:solidFill>
                  <a:schemeClr val="tx1"/>
                </a:solidFill>
              </a:rPr>
              <a:t>Az oszlopszabály nem teljesül!</a:t>
            </a:r>
            <a:r>
              <a:rPr lang="hu-HU" sz="3500" dirty="0">
                <a:solidFill>
                  <a:schemeClr val="tx1"/>
                </a:solidFill>
              </a:rPr>
              <a:t>: nem felel meg az ellenőrző szabálynak a kitöltés</a:t>
            </a:r>
          </a:p>
          <a:p>
            <a:r>
              <a:rPr lang="pt-BR" sz="3500" b="1" dirty="0">
                <a:solidFill>
                  <a:schemeClr val="tx1"/>
                </a:solidFill>
              </a:rPr>
              <a:t>A sorszabály nem teljesül!</a:t>
            </a:r>
            <a:r>
              <a:rPr lang="hu-HU" sz="3500" dirty="0">
                <a:solidFill>
                  <a:schemeClr val="tx1"/>
                </a:solidFill>
              </a:rPr>
              <a:t>: nem felel meg az ellenőrző szabálynak a kitöltés</a:t>
            </a:r>
          </a:p>
          <a:p>
            <a:r>
              <a:rPr lang="hu-HU" sz="3500" b="1" dirty="0">
                <a:solidFill>
                  <a:schemeClr val="tx1"/>
                </a:solidFill>
              </a:rPr>
              <a:t>A cellaszabály nem teljesül!: </a:t>
            </a:r>
            <a:r>
              <a:rPr lang="hu-HU" sz="3500" dirty="0">
                <a:solidFill>
                  <a:schemeClr val="tx1"/>
                </a:solidFill>
              </a:rPr>
              <a:t>nem felel meg az ellenőrző szabálynak a kitöltés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9216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Hibátlan adatszolgáltatás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154498"/>
            <a:ext cx="5932233" cy="4544132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395536" y="1556792"/>
            <a:ext cx="23042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Amennyiben hibátlan az adatszolgáltatás a folyamaton tovább haladva (Tovább gombok) ki kell választani az aláíráshoz szükséges tanúsítványt, amelyet az ERA regisztrációs folyamat során az MNB felé is feltöltöttek.</a:t>
            </a:r>
          </a:p>
        </p:txBody>
      </p:sp>
      <p:sp>
        <p:nvSpPr>
          <p:cNvPr id="10" name="Nyíl: jobbra mutató 9"/>
          <p:cNvSpPr/>
          <p:nvPr/>
        </p:nvSpPr>
        <p:spPr>
          <a:xfrm>
            <a:off x="2699792" y="1772816"/>
            <a:ext cx="50405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1065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Aláírási folyamat I.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818389" y="1304761"/>
            <a:ext cx="7466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tanúsítvány kiválasztását követően a tanúsítványra vonatkozó adatok kitöltésre kerülnek. A Dokumentumok között ki kell jelölni az aláírni kívánt dokumentumot (rá kell kattintani), és ezt követően lesz élő a Kiválasztott dokumentum aláírása gomb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825" y="2518344"/>
            <a:ext cx="5567362" cy="4203131"/>
          </a:xfrm>
          <a:prstGeom prst="rect">
            <a:avLst/>
          </a:prstGeom>
        </p:spPr>
      </p:pic>
      <p:sp>
        <p:nvSpPr>
          <p:cNvPr id="11" name="Nyíl: lefelé mutató 10"/>
          <p:cNvSpPr/>
          <p:nvPr/>
        </p:nvSpPr>
        <p:spPr>
          <a:xfrm rot="18209485">
            <a:off x="7223896" y="2044969"/>
            <a:ext cx="439785" cy="1905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818389" y="2852936"/>
            <a:ext cx="24574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Aláírás során megjelenik a párbeszéd ablak ahol </a:t>
            </a:r>
            <a:r>
              <a:rPr lang="hu-HU" dirty="0"/>
              <a:t>a megjelenő funkciók szerint: megtekinthető az aláírni kívánt állomány (</a:t>
            </a:r>
            <a:r>
              <a:rPr lang="hu-HU" dirty="0" err="1"/>
              <a:t>csv</a:t>
            </a:r>
            <a:r>
              <a:rPr lang="hu-HU" dirty="0"/>
              <a:t>), megtekinthető a tanúsítvány valamint az aláírási szabályzat – valamint </a:t>
            </a:r>
            <a:r>
              <a:rPr lang="hu-HU" dirty="0">
                <a:solidFill>
                  <a:srgbClr val="FF0000"/>
                </a:solidFill>
              </a:rPr>
              <a:t>alá lehet írni a dokumentumot</a:t>
            </a:r>
          </a:p>
        </p:txBody>
      </p:sp>
      <p:sp>
        <p:nvSpPr>
          <p:cNvPr id="14" name="Nyíl: jobbra mutató 13"/>
          <p:cNvSpPr/>
          <p:nvPr/>
        </p:nvSpPr>
        <p:spPr>
          <a:xfrm>
            <a:off x="3086100" y="5424280"/>
            <a:ext cx="36724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8490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Aláírási folyamat II.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1995487"/>
            <a:ext cx="8181975" cy="286702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11560" y="1340768"/>
            <a:ext cx="805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Aláírás során meg kell adni a tanúsítványhoz tartozó PIN kódot. A sikeres aláírást zöld pipa jelzi (ahány dokumentum van annyiszor kell aláírni).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11559" y="5157192"/>
            <a:ext cx="805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Ezt követően a Tovább gombokkal lehet a beküldési folyamatban továbblépni.</a:t>
            </a:r>
          </a:p>
        </p:txBody>
      </p:sp>
    </p:spTree>
    <p:extLst>
      <p:ext uri="{BB962C8B-B14F-4D97-AF65-F5344CB8AC3E}">
        <p14:creationId xmlns:p14="http://schemas.microsoft.com/office/powerpoint/2010/main" val="88526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Beküldés I.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467544" y="134076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utolsó előtti képernyőn magát a küldeményt kell ellátni elektronikus aláírással a korábbaikhoz hasonló módon.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33" y="2018201"/>
            <a:ext cx="8143875" cy="3733800"/>
          </a:xfrm>
          <a:prstGeom prst="rect">
            <a:avLst/>
          </a:prstGeom>
        </p:spPr>
      </p:pic>
      <p:sp>
        <p:nvSpPr>
          <p:cNvPr id="10" name="Nyíl: jobbra mutató 9"/>
          <p:cNvSpPr/>
          <p:nvPr/>
        </p:nvSpPr>
        <p:spPr>
          <a:xfrm rot="1696630">
            <a:off x="3663891" y="2606706"/>
            <a:ext cx="3761947" cy="156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386433" y="6045242"/>
            <a:ext cx="829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Szintén a Tovább gombbal eljutunk az utolsó lépéshez.</a:t>
            </a:r>
          </a:p>
        </p:txBody>
      </p:sp>
    </p:spTree>
    <p:extLst>
      <p:ext uri="{BB962C8B-B14F-4D97-AF65-F5344CB8AC3E}">
        <p14:creationId xmlns:p14="http://schemas.microsoft.com/office/powerpoint/2010/main" val="413846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Beküldés II.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/>
          <a:srcRect b="29730"/>
          <a:stretch/>
        </p:blipFill>
        <p:spPr>
          <a:xfrm>
            <a:off x="486502" y="1879203"/>
            <a:ext cx="8134350" cy="1872207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395536" y="1268760"/>
            <a:ext cx="824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megjelenő Küldés ikonra kattintva megtörténik a küldemény feltöltése az MNB felé.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86502" y="3751410"/>
            <a:ext cx="8207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gomb helyén megjelenik a felöltött küldemény egyedi azonosítója, ez szerepel majd az érkező levelekben, amely segítségével beazonosítható a küldemény.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20" y="4692406"/>
            <a:ext cx="81915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7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Jogszabályi háttér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 </a:t>
            </a:r>
            <a:r>
              <a:rPr lang="hu-HU" sz="2800" dirty="0"/>
              <a:t>Felhatalmazás </a:t>
            </a:r>
          </a:p>
          <a:p>
            <a:pPr lvl="1"/>
            <a:r>
              <a:rPr lang="hu-HU" sz="2800" dirty="0" err="1"/>
              <a:t>adatszolgáltatói</a:t>
            </a:r>
            <a:r>
              <a:rPr lang="hu-HU" sz="2800" dirty="0"/>
              <a:t> körre, </a:t>
            </a:r>
          </a:p>
          <a:p>
            <a:pPr lvl="1"/>
            <a:r>
              <a:rPr lang="hu-HU" sz="2800" dirty="0"/>
              <a:t>adatszolgáltatás gyakoriságára, </a:t>
            </a:r>
            <a:r>
              <a:rPr lang="hu-HU" sz="2800" dirty="0" err="1"/>
              <a:t>határidejére</a:t>
            </a:r>
            <a:r>
              <a:rPr lang="hu-HU" sz="2800" dirty="0"/>
              <a:t>, módjára és tartalmára vonatkozó szabályok megállapítására.</a:t>
            </a:r>
          </a:p>
          <a:p>
            <a:pPr marL="342900" lvl="1" indent="0">
              <a:buNone/>
            </a:pPr>
            <a:endParaRPr lang="hu-HU" sz="2800" dirty="0"/>
          </a:p>
          <a:p>
            <a:pPr marL="342900" lvl="1" indent="0">
              <a:buNone/>
            </a:pPr>
            <a:r>
              <a:rPr lang="hu-HU" sz="2800" dirty="0"/>
              <a:t>Továbbá, az adatszolgáltatás során felmerült, informatikai rendszer súlyos problémáival kapcsolatos bejelentések szabályozására.</a:t>
            </a:r>
          </a:p>
          <a:p>
            <a:pPr marL="342900" lvl="1" indent="0">
              <a:buNone/>
            </a:pPr>
            <a:r>
              <a:rPr lang="hu-HU" sz="2800" dirty="0"/>
              <a:t>(Akadályoztatás jelentés - </a:t>
            </a:r>
            <a:r>
              <a:rPr lang="hu-HU" sz="2800" dirty="0" err="1"/>
              <a:t>AKJ</a:t>
            </a:r>
            <a:r>
              <a:rPr lang="hu-HU" sz="2800" dirty="0"/>
              <a:t>)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2013.évi CXXXIX. törvény a Magyar Nemzeti Bankról</a:t>
            </a:r>
          </a:p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4947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Akadályoztatás jelentés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1367" y="1340768"/>
            <a:ext cx="7886700" cy="4896545"/>
          </a:xfrm>
        </p:spPr>
        <p:txBody>
          <a:bodyPr/>
          <a:lstStyle/>
          <a:p>
            <a:r>
              <a:rPr lang="hu-HU" dirty="0"/>
              <a:t>Beküldés módja: </a:t>
            </a:r>
          </a:p>
          <a:p>
            <a:pPr marL="0" indent="0">
              <a:buNone/>
            </a:pPr>
            <a:r>
              <a:rPr lang="hu-HU" dirty="0"/>
              <a:t>	ERA-</a:t>
            </a:r>
            <a:r>
              <a:rPr lang="hu-HU" dirty="0" err="1"/>
              <a:t>rendszer„Akadályoztatás</a:t>
            </a:r>
            <a:r>
              <a:rPr lang="hu-HU" dirty="0"/>
              <a:t> jelentés” 	funkciója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Akadályoztatás jelentés (</a:t>
            </a:r>
            <a:r>
              <a:rPr lang="hu-HU" dirty="0" err="1"/>
              <a:t>AKJ</a:t>
            </a:r>
            <a:r>
              <a:rPr lang="hu-HU" dirty="0"/>
              <a:t>) kizárólag az adatszolgáltatás teljesítési határidejét megelőzően küldhető, az 51/2016. (XII. 12.) MNB rendelet 12. §-</a:t>
            </a:r>
            <a:r>
              <a:rPr lang="hu-HU" dirty="0" err="1"/>
              <a:t>ában</a:t>
            </a:r>
            <a:r>
              <a:rPr lang="hu-HU" dirty="0"/>
              <a:t> előírt </a:t>
            </a:r>
            <a:r>
              <a:rPr lang="hu-HU" b="1" dirty="0"/>
              <a:t>technikai jellegű akadályozó tényezők </a:t>
            </a:r>
            <a:r>
              <a:rPr lang="hu-HU" dirty="0"/>
              <a:t>felmerülése</a:t>
            </a:r>
            <a:r>
              <a:rPr lang="hu-HU" b="1" dirty="0"/>
              <a:t> </a:t>
            </a:r>
            <a:r>
              <a:rPr lang="hu-HU" dirty="0"/>
              <a:t>esetén.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6837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Akadályoztatás jelentés elérhetősége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81" y="1124744"/>
            <a:ext cx="7523437" cy="5323062"/>
          </a:xfrm>
          <a:prstGeom prst="rect">
            <a:avLst/>
          </a:prstGeom>
        </p:spPr>
      </p:pic>
      <p:sp>
        <p:nvSpPr>
          <p:cNvPr id="9" name="Téglalap: lekerekített 8"/>
          <p:cNvSpPr/>
          <p:nvPr/>
        </p:nvSpPr>
        <p:spPr>
          <a:xfrm>
            <a:off x="611560" y="4797152"/>
            <a:ext cx="2000250" cy="648072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552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Technikai támogatás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1367" y="1412776"/>
            <a:ext cx="7886700" cy="4824537"/>
          </a:xfrm>
        </p:spPr>
        <p:txBody>
          <a:bodyPr/>
          <a:lstStyle/>
          <a:p>
            <a:pPr marL="0" indent="0" algn="ctr">
              <a:buNone/>
            </a:pPr>
            <a:endParaRPr lang="hu-HU" b="1" dirty="0"/>
          </a:p>
          <a:p>
            <a:pPr marL="0" indent="0" algn="ctr">
              <a:buNone/>
            </a:pPr>
            <a:r>
              <a:rPr lang="hu-HU" b="1" dirty="0"/>
              <a:t>Helpdesk elérhetősége:</a:t>
            </a:r>
          </a:p>
          <a:p>
            <a:pPr marL="0" indent="0" algn="ctr">
              <a:buNone/>
            </a:pPr>
            <a:r>
              <a:rPr lang="hu-HU" dirty="0"/>
              <a:t>(06-1) 550-1853</a:t>
            </a:r>
          </a:p>
          <a:p>
            <a:pPr marL="0" indent="0" algn="ctr">
              <a:buNone/>
            </a:pPr>
            <a:r>
              <a:rPr lang="hu-HU" dirty="0">
                <a:hlinkClick r:id="rId3"/>
              </a:rPr>
              <a:t>mnb@1818.hu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 algn="ctr">
              <a:buNone/>
            </a:pPr>
            <a:r>
              <a:rPr lang="hu-HU" dirty="0">
                <a:hlinkClick r:id="rId4"/>
              </a:rPr>
              <a:t>adatszolgaltatas@mnb.hu</a:t>
            </a:r>
            <a:endParaRPr lang="hu-HU" dirty="0"/>
          </a:p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1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484784"/>
            <a:ext cx="7886700" cy="4176464"/>
          </a:xfrm>
        </p:spPr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5400" b="1" dirty="0"/>
              <a:t>Kérdések?</a:t>
            </a:r>
          </a:p>
          <a:p>
            <a:pPr marL="0" indent="0" algn="ctr">
              <a:buNone/>
            </a:pPr>
            <a:endParaRPr lang="hu-HU" sz="54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576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484784"/>
            <a:ext cx="7886700" cy="4176464"/>
          </a:xfrm>
        </p:spPr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4400" b="1" dirty="0"/>
              <a:t>Köszönöm a figyelmet!</a:t>
            </a:r>
          </a:p>
          <a:p>
            <a:pPr marL="0" indent="0" algn="ctr">
              <a:buNone/>
            </a:pPr>
            <a:endParaRPr lang="hu-HU" sz="54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454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Alkalmazható tanúsítványok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hu-HU" dirty="0"/>
              <a:t>	</a:t>
            </a:r>
            <a:r>
              <a:rPr lang="hu-HU" dirty="0">
                <a:hlinkClick r:id="rId3"/>
              </a:rPr>
              <a:t>Nemzeti Média- és Hírközlési Hatóság </a:t>
            </a:r>
            <a:r>
              <a:rPr lang="hu-HU" dirty="0"/>
              <a:t>által üzemeltetett, </a:t>
            </a:r>
            <a:r>
              <a:rPr lang="hu-HU" i="1" dirty="0">
                <a:solidFill>
                  <a:srgbClr val="FF0000"/>
                </a:solidFill>
              </a:rPr>
              <a:t>Bizalmi szolgáltatásokkal kapcsolatos nyilvántartás</a:t>
            </a:r>
            <a:r>
              <a:rPr lang="hu-HU" dirty="0"/>
              <a:t>ban szereplő kibocsátótól származó aláíró tanúsítvány, amelynek típusai: </a:t>
            </a:r>
          </a:p>
          <a:p>
            <a:pPr>
              <a:buNone/>
            </a:pPr>
            <a:r>
              <a:rPr lang="hu-HU" b="1" dirty="0"/>
              <a:t> </a:t>
            </a:r>
            <a:endParaRPr lang="hu-HU" dirty="0"/>
          </a:p>
          <a:p>
            <a:pPr lvl="1">
              <a:buNone/>
            </a:pPr>
            <a:r>
              <a:rPr lang="hu-HU" b="1" dirty="0"/>
              <a:t>• Nem-minősített szervezeti személyes vagy </a:t>
            </a:r>
            <a:endParaRPr lang="hu-HU" dirty="0"/>
          </a:p>
          <a:p>
            <a:pPr lvl="1">
              <a:buNone/>
            </a:pPr>
            <a:r>
              <a:rPr lang="hu-HU" b="1" dirty="0"/>
              <a:t>• Nem-minősített személyes (munkatársi) vagy </a:t>
            </a:r>
            <a:endParaRPr lang="hu-HU" dirty="0"/>
          </a:p>
          <a:p>
            <a:pPr lvl="1">
              <a:buNone/>
            </a:pPr>
            <a:r>
              <a:rPr lang="hu-HU" b="1" dirty="0"/>
              <a:t>• Minősített szervezeti személyes vagy </a:t>
            </a:r>
            <a:endParaRPr lang="hu-HU" dirty="0"/>
          </a:p>
          <a:p>
            <a:pPr lvl="1">
              <a:buNone/>
            </a:pPr>
            <a:r>
              <a:rPr lang="hu-HU" b="1" dirty="0"/>
              <a:t>• Minősített személyes (munkatársi) aláíró tanúsítvány</a:t>
            </a:r>
            <a:endParaRPr lang="hu-HU" dirty="0"/>
          </a:p>
          <a:p>
            <a:pPr>
              <a:buNone/>
            </a:pPr>
            <a:r>
              <a:rPr lang="hu-HU" dirty="0"/>
              <a:t> </a:t>
            </a:r>
          </a:p>
          <a:p>
            <a:pPr algn="ctr">
              <a:buNone/>
            </a:pPr>
            <a:r>
              <a:rPr lang="hu-HU" sz="2400" dirty="0"/>
              <a:t>	</a:t>
            </a:r>
            <a:r>
              <a:rPr lang="hu-HU" sz="2400" dirty="0">
                <a:hlinkClick r:id="rId4"/>
              </a:rPr>
              <a:t>http://nmhh.hu/szakmai-erdekeltek/elektronikus-szolgaltatas</a:t>
            </a:r>
            <a:r>
              <a:rPr lang="hu-HU" sz="2400" dirty="0"/>
              <a:t> </a:t>
            </a:r>
          </a:p>
          <a:p>
            <a:pPr algn="ctr">
              <a:buNone/>
            </a:pPr>
            <a:r>
              <a:rPr lang="hu-HU" b="1" dirty="0">
                <a:solidFill>
                  <a:srgbClr val="FF0000"/>
                </a:solidFill>
              </a:rPr>
              <a:t>A személyes/szervezeti személyes tanúsítvány nem átruházható!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496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Regisztrációs folyamat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1367" y="1412776"/>
            <a:ext cx="7886700" cy="4824537"/>
          </a:xfrm>
        </p:spPr>
        <p:txBody>
          <a:bodyPr/>
          <a:lstStyle/>
          <a:p>
            <a:r>
              <a:rPr lang="hu-HU" u="sng" dirty="0"/>
              <a:t>Előfeltétel:</a:t>
            </a:r>
            <a:r>
              <a:rPr lang="hu-HU" dirty="0"/>
              <a:t> számítógép, internet kapcsolat, e-mail cím, aláíró tanúsítvány, Internet Explorer</a:t>
            </a:r>
          </a:p>
          <a:p>
            <a:endParaRPr lang="hu-HU" dirty="0"/>
          </a:p>
          <a:p>
            <a:r>
              <a:rPr lang="hu-HU" dirty="0"/>
              <a:t>Regisztrációs folyamat és adatbeküldés</a:t>
            </a:r>
          </a:p>
          <a:p>
            <a:endParaRPr lang="hu-HU" dirty="0"/>
          </a:p>
          <a:p>
            <a:pPr marL="0" indent="0" algn="ctr">
              <a:buNone/>
            </a:pPr>
            <a:r>
              <a:rPr lang="hu-HU" dirty="0">
                <a:solidFill>
                  <a:srgbClr val="FF0000"/>
                </a:solidFill>
              </a:rPr>
              <a:t>ÉLŐ BEMUTATÓ</a:t>
            </a:r>
          </a:p>
          <a:p>
            <a:pPr marL="0" indent="0" algn="ctr">
              <a:buNone/>
            </a:pPr>
            <a:r>
              <a:rPr lang="hu-HU" dirty="0">
                <a:solidFill>
                  <a:srgbClr val="FF0000"/>
                </a:solidFill>
              </a:rPr>
              <a:t>(Regisztrációs folyamat, Kihelyezett Adatküldő Program funkciók, adatbeküldés)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94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Regisztrációs folyamat lépései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1367" y="1340768"/>
            <a:ext cx="7886700" cy="4896545"/>
          </a:xfrm>
        </p:spPr>
        <p:txBody>
          <a:bodyPr/>
          <a:lstStyle/>
          <a:p>
            <a:r>
              <a:rPr lang="hu-HU" dirty="0">
                <a:hlinkClick r:id="rId2"/>
              </a:rPr>
              <a:t>Regisztráció indítása: https://era.mnb.hu/ERA.WEB/RegDb/Registration</a:t>
            </a:r>
            <a:r>
              <a:rPr lang="hu-HU" dirty="0"/>
              <a:t> </a:t>
            </a:r>
          </a:p>
          <a:p>
            <a:r>
              <a:rPr lang="hu-HU" dirty="0"/>
              <a:t>Tanúsítvány alapú regisztráció</a:t>
            </a:r>
          </a:p>
          <a:p>
            <a:r>
              <a:rPr lang="hu-HU" dirty="0"/>
              <a:t>Tanúsítvány .</a:t>
            </a:r>
            <a:r>
              <a:rPr lang="hu-HU" dirty="0" err="1"/>
              <a:t>cer</a:t>
            </a:r>
            <a:r>
              <a:rPr lang="hu-HU" dirty="0"/>
              <a:t> formátumának feltöltése</a:t>
            </a:r>
          </a:p>
          <a:p>
            <a:r>
              <a:rPr lang="hu-HU" dirty="0"/>
              <a:t>Űrlap kitöltése, </a:t>
            </a:r>
            <a:r>
              <a:rPr lang="hu-HU" dirty="0" err="1"/>
              <a:t>check</a:t>
            </a:r>
            <a:r>
              <a:rPr lang="hu-HU" dirty="0"/>
              <a:t> </a:t>
            </a:r>
            <a:r>
              <a:rPr lang="hu-HU" dirty="0" err="1"/>
              <a:t>box</a:t>
            </a:r>
            <a:r>
              <a:rPr lang="hu-HU" dirty="0"/>
              <a:t> bepipálása</a:t>
            </a:r>
          </a:p>
          <a:p>
            <a:r>
              <a:rPr lang="hu-HU" dirty="0"/>
              <a:t>Képviselt intézmény valamint a szolgáltatások kiválasztása </a:t>
            </a:r>
            <a:r>
              <a:rPr lang="hu-HU" sz="1400" dirty="0"/>
              <a:t>(Adatszolgáltatás, </a:t>
            </a:r>
            <a:r>
              <a:rPr lang="hu-HU" sz="1400" dirty="0" err="1"/>
              <a:t>FD</a:t>
            </a:r>
            <a:r>
              <a:rPr lang="hu-HU" sz="1400" dirty="0"/>
              <a:t>-Bírságkivonat, Postaláda, Törzsadat bejelentés)</a:t>
            </a:r>
          </a:p>
          <a:p>
            <a:r>
              <a:rPr lang="hu-HU" dirty="0"/>
              <a:t>2 </a:t>
            </a:r>
            <a:r>
              <a:rPr lang="hu-HU" dirty="0" err="1"/>
              <a:t>check</a:t>
            </a:r>
            <a:r>
              <a:rPr lang="hu-HU" dirty="0"/>
              <a:t> </a:t>
            </a:r>
            <a:r>
              <a:rPr lang="hu-HU" dirty="0" err="1"/>
              <a:t>box</a:t>
            </a:r>
            <a:r>
              <a:rPr lang="hu-HU" dirty="0"/>
              <a:t> bepipálása majd </a:t>
            </a:r>
            <a:r>
              <a:rPr lang="hu-HU" dirty="0">
                <a:solidFill>
                  <a:srgbClr val="FF0000"/>
                </a:solidFill>
              </a:rPr>
              <a:t>Véglegesítés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6239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Regisztrációs folyamat lépései 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1367" y="1340768"/>
            <a:ext cx="7886700" cy="4896545"/>
          </a:xfrm>
        </p:spPr>
        <p:txBody>
          <a:bodyPr/>
          <a:lstStyle/>
          <a:p>
            <a:r>
              <a:rPr lang="hu-HU" sz="2800" dirty="0"/>
              <a:t>Aktivációs kód megérkezik a megadott e-mail címre</a:t>
            </a:r>
          </a:p>
          <a:p>
            <a:r>
              <a:rPr lang="hu-HU" sz="2800" dirty="0"/>
              <a:t>Aktiválás: a levélben szereplő linkre kattintva valamint a levélben szereplő kód bemásolásával és a regisztráció során megadott felhasználónév-jelszó párossal.</a:t>
            </a:r>
          </a:p>
          <a:p>
            <a:r>
              <a:rPr lang="hu-HU" sz="2800" b="1" dirty="0">
                <a:solidFill>
                  <a:srgbClr val="FF0000"/>
                </a:solidFill>
              </a:rPr>
              <a:t>Regisztrációs adatlap kinyomtatása kilépés előtt!</a:t>
            </a:r>
          </a:p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4293096"/>
            <a:ext cx="3752850" cy="1695450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2411760" y="5229200"/>
            <a:ext cx="4320480" cy="1008112"/>
          </a:xfrm>
          <a:prstGeom prst="ellipse">
            <a:avLst/>
          </a:prstGeom>
          <a:noFill/>
          <a:ln w="730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479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Regisztrációs folyamat lépései III.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1367" y="1412776"/>
            <a:ext cx="7886700" cy="4824537"/>
          </a:xfrm>
        </p:spPr>
        <p:txBody>
          <a:bodyPr/>
          <a:lstStyle/>
          <a:p>
            <a:r>
              <a:rPr lang="hu-HU" dirty="0"/>
              <a:t>Kinyomtatott regisztrációs lap cégszerű aláírással történő beküldése az MNB részére jóváhagyás céljából.</a:t>
            </a:r>
          </a:p>
          <a:p>
            <a:r>
              <a:rPr lang="hu-HU" dirty="0">
                <a:solidFill>
                  <a:srgbClr val="FF0000"/>
                </a:solidFill>
              </a:rPr>
              <a:t>Jóváhagyás megtörténtéről e-mail üzenetben kap értesítést a felhasználó, ezt követően tud ismét belépni az ERA-</a:t>
            </a:r>
            <a:r>
              <a:rPr lang="hu-HU" dirty="0" err="1">
                <a:solidFill>
                  <a:srgbClr val="FF0000"/>
                </a:solidFill>
              </a:rPr>
              <a:t>ba</a:t>
            </a:r>
            <a:r>
              <a:rPr lang="hu-HU" dirty="0"/>
              <a:t>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891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KAP letöltés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1367" y="1412776"/>
            <a:ext cx="7886700" cy="4824537"/>
          </a:xfrm>
        </p:spPr>
        <p:txBody>
          <a:bodyPr/>
          <a:lstStyle/>
          <a:p>
            <a:r>
              <a:rPr lang="hu-HU" sz="2800" dirty="0"/>
              <a:t>Jóváhagyott regisztráció birtokában lehetséges az ERA rendszerbe történt bejelentkezést követően.</a:t>
            </a:r>
          </a:p>
          <a:p>
            <a:r>
              <a:rPr lang="hu-HU" sz="2800" dirty="0"/>
              <a:t>Szolgáltatások</a:t>
            </a:r>
            <a:r>
              <a:rPr lang="hu-HU" dirty="0"/>
              <a:t>  		</a:t>
            </a:r>
            <a:r>
              <a:rPr lang="hu-HU" sz="2000" dirty="0"/>
              <a:t>Több intézmény esetén intézmény választás szükséges  </a:t>
            </a:r>
            <a:r>
              <a:rPr lang="hu-HU" sz="2800" dirty="0"/>
              <a:t>		Adatszolgáltatás</a:t>
            </a:r>
          </a:p>
          <a:p>
            <a:r>
              <a:rPr lang="hu-HU" sz="2800" dirty="0"/>
              <a:t>Bal oldali menüsor  </a:t>
            </a:r>
          </a:p>
          <a:p>
            <a:r>
              <a:rPr lang="hu-HU" sz="2800" dirty="0"/>
              <a:t>KAP.msi letöltését követően </a:t>
            </a:r>
          </a:p>
          <a:p>
            <a:pPr marL="0" indent="0">
              <a:buNone/>
            </a:pPr>
            <a:r>
              <a:rPr lang="hu-HU" sz="2800" dirty="0"/>
              <a:t>telepíteni kell majd a                   </a:t>
            </a:r>
          </a:p>
          <a:p>
            <a:pPr marL="0" indent="0">
              <a:buNone/>
            </a:pPr>
            <a:r>
              <a:rPr lang="hu-HU" sz="2800" dirty="0"/>
              <a:t>ikonnal indítható az alkalmazás.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Nyíl: jobbra mutató 7"/>
          <p:cNvSpPr/>
          <p:nvPr/>
        </p:nvSpPr>
        <p:spPr>
          <a:xfrm>
            <a:off x="3327276" y="2564904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Nyíl: jobbra mutató 8"/>
          <p:cNvSpPr/>
          <p:nvPr/>
        </p:nvSpPr>
        <p:spPr>
          <a:xfrm>
            <a:off x="3321833" y="3009601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664" y="3228572"/>
            <a:ext cx="2260070" cy="2732323"/>
          </a:xfrm>
          <a:prstGeom prst="rect">
            <a:avLst/>
          </a:prstGeom>
        </p:spPr>
      </p:pic>
      <p:sp>
        <p:nvSpPr>
          <p:cNvPr id="11" name="Ellipszis 10"/>
          <p:cNvSpPr/>
          <p:nvPr/>
        </p:nvSpPr>
        <p:spPr>
          <a:xfrm>
            <a:off x="6221867" y="5142551"/>
            <a:ext cx="1579578" cy="42696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628" y="4055543"/>
            <a:ext cx="1408055" cy="676950"/>
          </a:xfrm>
          <a:prstGeom prst="rect">
            <a:avLst/>
          </a:prstGeom>
        </p:spPr>
      </p:pic>
      <p:sp>
        <p:nvSpPr>
          <p:cNvPr id="13" name="Nyíl: jobbra mutató 12"/>
          <p:cNvSpPr/>
          <p:nvPr/>
        </p:nvSpPr>
        <p:spPr>
          <a:xfrm>
            <a:off x="3778877" y="3344079"/>
            <a:ext cx="2158375" cy="241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07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KAP – Induló képernyő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7019503" cy="530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48003"/>
      </p:ext>
    </p:extLst>
  </p:cSld>
  <p:clrMapOvr>
    <a:masterClrMapping/>
  </p:clrMapOvr>
</p:sld>
</file>

<file path=ppt/theme/theme1.xml><?xml version="1.0" encoding="utf-8"?>
<a:theme xmlns:a="http://schemas.openxmlformats.org/drawingml/2006/main" name="Bemutató1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NB_MUAR_PPT_sablon_3" id="{0E99E441-BA91-481E-9FDC-17C2A4F83B22}" vid="{1A0FA107-B5C5-463B-9D6B-4746756CF09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1431</TotalTime>
  <Words>1140</Words>
  <Application>Microsoft Office PowerPoint</Application>
  <PresentationFormat>Diavetítés a képernyőre (4:3 oldalarány)</PresentationFormat>
  <Paragraphs>181</Paragraphs>
  <Slides>24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Verdana</vt:lpstr>
      <vt:lpstr>Bemutató1</vt:lpstr>
      <vt:lpstr>A pénz- és hitelpiaci szervezetek adatszolgáltatási kötelezettségeiről szóló 51/2016. (XII. 12.) MNB rendelet  8. számú mellékletében foglaltak teljesítésével kapcsolatos operatív feladatok</vt:lpstr>
      <vt:lpstr>Jogszabályi háttér</vt:lpstr>
      <vt:lpstr>Alkalmazható tanúsítványok</vt:lpstr>
      <vt:lpstr>Regisztrációs folyamat</vt:lpstr>
      <vt:lpstr>Regisztrációs folyamat lépései I.</vt:lpstr>
      <vt:lpstr>Regisztrációs folyamat lépései II.</vt:lpstr>
      <vt:lpstr>Regisztrációs folyamat lépései III.</vt:lpstr>
      <vt:lpstr>KAP letöltés</vt:lpstr>
      <vt:lpstr>KAP – Induló képernyő</vt:lpstr>
      <vt:lpstr>Jelentés sablon letöltése</vt:lpstr>
      <vt:lpstr>Kitöltött adatszolgáltatás ellenőrzése</vt:lpstr>
      <vt:lpstr>PowerPoint-bemutató</vt:lpstr>
      <vt:lpstr>Ellenőrzés paraméterei</vt:lpstr>
      <vt:lpstr>Lehetséges gyakoribb hibák, hibaüzenetek</vt:lpstr>
      <vt:lpstr>Hibátlan adatszolgáltatás</vt:lpstr>
      <vt:lpstr>Aláírási folyamat I.</vt:lpstr>
      <vt:lpstr>Aláírási folyamat II.</vt:lpstr>
      <vt:lpstr>Beküldés I.</vt:lpstr>
      <vt:lpstr>Beküldés II.</vt:lpstr>
      <vt:lpstr>Akadályoztatás jelentés</vt:lpstr>
      <vt:lpstr>Akadályoztatás jelentés elérhetősége</vt:lpstr>
      <vt:lpstr>Technikai támogatás</vt:lpstr>
      <vt:lpstr>PowerPoint-bemutató</vt:lpstr>
      <vt:lpstr>PowerPoint-bemutató</vt:lpstr>
    </vt:vector>
  </TitlesOfParts>
  <Company>Magyar Nemzeti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Gulyás Márta Eufémia</dc:creator>
  <cp:lastModifiedBy>Szikora Péter Pál Dr.</cp:lastModifiedBy>
  <cp:revision>69</cp:revision>
  <dcterms:created xsi:type="dcterms:W3CDTF">2017-05-22T11:43:53Z</dcterms:created>
  <dcterms:modified xsi:type="dcterms:W3CDTF">2017-06-09T11:19:05Z</dcterms:modified>
</cp:coreProperties>
</file>