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33"/>
  </p:notesMasterIdLst>
  <p:sldIdLst>
    <p:sldId id="256" r:id="rId3"/>
    <p:sldId id="284" r:id="rId4"/>
    <p:sldId id="374" r:id="rId5"/>
    <p:sldId id="262" r:id="rId6"/>
    <p:sldId id="341" r:id="rId7"/>
    <p:sldId id="287" r:id="rId8"/>
    <p:sldId id="343" r:id="rId9"/>
    <p:sldId id="364" r:id="rId10"/>
    <p:sldId id="345" r:id="rId11"/>
    <p:sldId id="365" r:id="rId12"/>
    <p:sldId id="347" r:id="rId13"/>
    <p:sldId id="366" r:id="rId14"/>
    <p:sldId id="350" r:id="rId15"/>
    <p:sldId id="349" r:id="rId16"/>
    <p:sldId id="270" r:id="rId17"/>
    <p:sldId id="286" r:id="rId18"/>
    <p:sldId id="357" r:id="rId19"/>
    <p:sldId id="371" r:id="rId20"/>
    <p:sldId id="359" r:id="rId21"/>
    <p:sldId id="372" r:id="rId22"/>
    <p:sldId id="361" r:id="rId23"/>
    <p:sldId id="373" r:id="rId24"/>
    <p:sldId id="288" r:id="rId25"/>
    <p:sldId id="367" r:id="rId26"/>
    <p:sldId id="354" r:id="rId27"/>
    <p:sldId id="368" r:id="rId28"/>
    <p:sldId id="355" r:id="rId29"/>
    <p:sldId id="285" r:id="rId30"/>
    <p:sldId id="356" r:id="rId31"/>
    <p:sldId id="260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2" autoAdjust="0"/>
    <p:restoredTop sz="92702" autoAdjust="0"/>
  </p:normalViewPr>
  <p:slideViewPr>
    <p:cSldViewPr snapToGrid="0">
      <p:cViewPr varScale="1">
        <p:scale>
          <a:sx n="59" d="100"/>
          <a:sy n="59" d="100"/>
        </p:scale>
        <p:origin x="17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Index%20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Input\1.%20Konjunkt&#250;ra%20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81954774127086"/>
          <c:y val="3.7431712931097108E-2"/>
          <c:w val="0.8492578196033933"/>
          <c:h val="0.595418061516726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Sheet1!$L$3</c:f>
              <c:strCache>
                <c:ptCount val="1"/>
                <c:pt idx="0">
                  <c:v>Várakozások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2.865314040819433E-2"/>
                  <c:y val="3.31712035474611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EC2-4AA1-BC58-21B4D9C0D7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Sheet1!$K$5:$K$9</c:f>
              <c:strCache>
                <c:ptCount val="5"/>
                <c:pt idx="0">
                  <c:v>Válaszadók súlyozott* átlaga</c:v>
                </c:pt>
                <c:pt idx="1">
                  <c:v>Nagy</c:v>
                </c:pt>
                <c:pt idx="2">
                  <c:v>Közép</c:v>
                </c:pt>
                <c:pt idx="3">
                  <c:v>Kis</c:v>
                </c:pt>
                <c:pt idx="4">
                  <c:v>Mikro</c:v>
                </c:pt>
              </c:strCache>
            </c:strRef>
          </c:cat>
          <c:val>
            <c:numRef>
              <c:f>Sheet1!$L$5:$L$9</c:f>
              <c:numCache>
                <c:formatCode>General\ "pont"</c:formatCode>
                <c:ptCount val="5"/>
                <c:pt idx="0">
                  <c:v>10</c:v>
                </c:pt>
                <c:pt idx="1">
                  <c:v>19</c:v>
                </c:pt>
                <c:pt idx="2">
                  <c:v>10</c:v>
                </c:pt>
                <c:pt idx="3">
                  <c:v>1</c:v>
                </c:pt>
                <c:pt idx="4">
                  <c:v>-10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C2-4AA1-BC58-21B4D9C0D719}"/>
            </c:ext>
          </c:extLst>
        </c:ser>
        <c:ser>
          <c:idx val="1"/>
          <c:order val="1"/>
          <c:tx>
            <c:strRef>
              <c:f>Sheet1!$M$3</c:f>
              <c:strCache>
                <c:ptCount val="1"/>
                <c:pt idx="0">
                  <c:v>Jelenlegi helyzet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1.7510142110836768E-17"/>
                  <c:y val="1.2638228551582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C2-4AA1-BC58-21B4D9C0D7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Sheet1!$K$5:$K$9</c:f>
              <c:strCache>
                <c:ptCount val="5"/>
                <c:pt idx="0">
                  <c:v>Válaszadók súlyozott* átlaga</c:v>
                </c:pt>
                <c:pt idx="1">
                  <c:v>Nagy</c:v>
                </c:pt>
                <c:pt idx="2">
                  <c:v>Közép</c:v>
                </c:pt>
                <c:pt idx="3">
                  <c:v>Kis</c:v>
                </c:pt>
                <c:pt idx="4">
                  <c:v>Mikro</c:v>
                </c:pt>
              </c:strCache>
            </c:strRef>
          </c:cat>
          <c:val>
            <c:numRef>
              <c:f>Sheet1!$M$5:$M$9</c:f>
              <c:numCache>
                <c:formatCode>General\ "pont"</c:formatCode>
                <c:ptCount val="5"/>
                <c:pt idx="0">
                  <c:v>-30</c:v>
                </c:pt>
                <c:pt idx="1">
                  <c:v>-28</c:v>
                </c:pt>
                <c:pt idx="2">
                  <c:v>-29</c:v>
                </c:pt>
                <c:pt idx="3">
                  <c:v>-30</c:v>
                </c:pt>
                <c:pt idx="4">
                  <c:v>-37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C2-4AA1-BC58-21B4D9C0D7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60468280"/>
        <c:axId val="460458768"/>
      </c:barChart>
      <c:lineChart>
        <c:grouping val="standard"/>
        <c:varyColors val="0"/>
        <c:ser>
          <c:idx val="2"/>
          <c:order val="2"/>
          <c:tx>
            <c:strRef>
              <c:f>Sheet1!$N$3</c:f>
              <c:strCache>
                <c:ptCount val="1"/>
                <c:pt idx="0">
                  <c:v>MNB konjunktúra index első becslése</c:v>
                </c:pt>
              </c:strCache>
            </c:strRef>
          </c:tx>
          <c:spPr>
            <a:ln w="31750" cap="rnd">
              <a:noFill/>
              <a:prstDash val="solid"/>
              <a:round/>
              <a:headEnd type="diamond" w="lg" len="lg"/>
              <a:tailEnd type="none" w="sm" len="sm"/>
            </a:ln>
            <a:effectLst>
              <a:glow>
                <a:schemeClr val="accent1">
                  <a:alpha val="40000"/>
                </a:schemeClr>
              </a:glow>
            </a:effectLst>
          </c:spPr>
          <c:marker>
            <c:symbol val="circle"/>
            <c:size val="30"/>
            <c:spPr>
              <a:solidFill>
                <a:schemeClr val="accent5">
                  <a:lumMod val="75000"/>
                </a:schemeClr>
              </a:solidFill>
              <a:ln w="9525">
                <a:noFill/>
              </a:ln>
              <a:effectLst>
                <a:glow>
                  <a:schemeClr val="accent1">
                    <a:alpha val="40000"/>
                  </a:schemeClr>
                </a:glow>
              </a:effectLst>
            </c:spPr>
          </c:marker>
          <c:dPt>
            <c:idx val="0"/>
            <c:marker>
              <c:symbol val="diamond"/>
              <c:size val="30"/>
              <c:spPr>
                <a:solidFill>
                  <a:schemeClr val="accent5">
                    <a:lumMod val="75000"/>
                  </a:schemeClr>
                </a:solidFill>
                <a:ln w="9525">
                  <a:noFill/>
                </a:ln>
                <a:effectLst>
                  <a:glow>
                    <a:schemeClr val="accent1">
                      <a:alpha val="40000"/>
                    </a:schemeClr>
                  </a:glow>
                </a:effectLst>
              </c:spPr>
            </c:marker>
            <c:bubble3D val="0"/>
            <c:spPr>
              <a:ln w="31750" cap="rnd">
                <a:noFill/>
                <a:prstDash val="solid"/>
                <a:round/>
                <a:headEnd type="diamond" w="lg" len="lg"/>
                <a:tailEnd type="none" w="sm" len="sm"/>
              </a:ln>
              <a:effectLst>
                <a:glow>
                  <a:schemeClr val="accent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5-DEC2-4AA1-BC58-21B4D9C0D719}"/>
              </c:ext>
            </c:extLst>
          </c:dPt>
          <c:dLbls>
            <c:dLbl>
              <c:idx val="0"/>
              <c:layout>
                <c:manualLayout>
                  <c:x val="0"/>
                  <c:y val="5.055291420633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EC2-4AA1-BC58-21B4D9C0D7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Sheet1!$K$5:$K$9</c:f>
              <c:strCache>
                <c:ptCount val="5"/>
                <c:pt idx="0">
                  <c:v>Válaszadók súlyozott* átlaga</c:v>
                </c:pt>
                <c:pt idx="1">
                  <c:v>Nagy</c:v>
                </c:pt>
                <c:pt idx="2">
                  <c:v>Közép</c:v>
                </c:pt>
                <c:pt idx="3">
                  <c:v>Kis</c:v>
                </c:pt>
                <c:pt idx="4">
                  <c:v>Mikro</c:v>
                </c:pt>
              </c:strCache>
            </c:strRef>
          </c:cat>
          <c:val>
            <c:numRef>
              <c:f>Sheet1!$N$5:$N$9</c:f>
              <c:numCache>
                <c:formatCode>General</c:formatCode>
                <c:ptCount val="5"/>
                <c:pt idx="0" formatCode="General\ &quot;pont&quot;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EC2-4AA1-BC58-21B4D9C0D7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0468280"/>
        <c:axId val="460458768"/>
      </c:lineChart>
      <c:catAx>
        <c:axId val="460468280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60458768"/>
        <c:crosses val="autoZero"/>
        <c:auto val="1"/>
        <c:lblAlgn val="ctr"/>
        <c:lblOffset val="100"/>
        <c:noMultiLvlLbl val="0"/>
      </c:catAx>
      <c:valAx>
        <c:axId val="460458768"/>
        <c:scaling>
          <c:orientation val="minMax"/>
        </c:scaling>
        <c:delete val="0"/>
        <c:axPos val="r"/>
        <c:numFmt formatCode="General\ &quot;pont&quot;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60468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5"/>
          <c:y val="0.90501526976912028"/>
          <c:w val="0.9"/>
          <c:h val="9.19374947213243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'Iparági bontás'!$A$35</c:f>
              <c:strCache>
                <c:ptCount val="1"/>
                <c:pt idx="0">
                  <c:v>Nő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FE1-4D33-BD08-AFF3DCD95DF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A1B-4B5D-89B8-9BC6E89622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bontás'!$B$34:$I$34</c:f>
              <c:strCache>
                <c:ptCount val="8"/>
                <c:pt idx="0">
                  <c:v>Szállítás, raktározás</c:v>
                </c:pt>
                <c:pt idx="1">
                  <c:v>Mezőgazdaság</c:v>
                </c:pt>
                <c:pt idx="2">
                  <c:v>Vendéglátás, szálláshely-szolgáltatás</c:v>
                </c:pt>
                <c:pt idx="3">
                  <c:v>Kereskedelem</c:v>
                </c:pt>
                <c:pt idx="4">
                  <c:v>Építőipar</c:v>
                </c:pt>
                <c:pt idx="5">
                  <c:v>A válaszadók átlaga</c:v>
                </c:pt>
                <c:pt idx="6">
                  <c:v>Szolgáltatás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bontás'!$B$35:$I$35</c:f>
              <c:numCache>
                <c:formatCode>0%</c:formatCode>
                <c:ptCount val="8"/>
                <c:pt idx="0">
                  <c:v>0.11881188118811881</c:v>
                </c:pt>
                <c:pt idx="1">
                  <c:v>0.12</c:v>
                </c:pt>
                <c:pt idx="2">
                  <c:v>0.15094339622641509</c:v>
                </c:pt>
                <c:pt idx="3">
                  <c:v>0.17204301075268799</c:v>
                </c:pt>
                <c:pt idx="4">
                  <c:v>0.17313432835820899</c:v>
                </c:pt>
                <c:pt idx="5">
                  <c:v>0.17864829961256995</c:v>
                </c:pt>
                <c:pt idx="6">
                  <c:v>0.17966101694915254</c:v>
                </c:pt>
                <c:pt idx="7">
                  <c:v>0.24745762711864408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E4-405D-B429-BB23C197865F}"/>
            </c:ext>
          </c:extLst>
        </c:ser>
        <c:ser>
          <c:idx val="1"/>
          <c:order val="1"/>
          <c:tx>
            <c:strRef>
              <c:f>'Iparági bontás'!$A$36</c:f>
              <c:strCache>
                <c:ptCount val="1"/>
                <c:pt idx="0">
                  <c:v>Változatlan marad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3FE1-4D33-BD08-AFF3DCD95DF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A1B-4B5D-89B8-9BC6E89622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bontás'!$B$34:$I$34</c:f>
              <c:strCache>
                <c:ptCount val="8"/>
                <c:pt idx="0">
                  <c:v>Szállítás, raktározás</c:v>
                </c:pt>
                <c:pt idx="1">
                  <c:v>Mezőgazdaság</c:v>
                </c:pt>
                <c:pt idx="2">
                  <c:v>Vendéglátás, szálláshely-szolgáltatás</c:v>
                </c:pt>
                <c:pt idx="3">
                  <c:v>Kereskedelem</c:v>
                </c:pt>
                <c:pt idx="4">
                  <c:v>Építőipar</c:v>
                </c:pt>
                <c:pt idx="5">
                  <c:v>A válaszadók átlaga</c:v>
                </c:pt>
                <c:pt idx="6">
                  <c:v>Szolgáltatás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bontás'!$B$36:$I$36</c:f>
              <c:numCache>
                <c:formatCode>0%</c:formatCode>
                <c:ptCount val="8"/>
                <c:pt idx="0">
                  <c:v>0.34653465346534651</c:v>
                </c:pt>
                <c:pt idx="1">
                  <c:v>0.52941176470588236</c:v>
                </c:pt>
                <c:pt idx="2">
                  <c:v>0.30188679245283018</c:v>
                </c:pt>
                <c:pt idx="3">
                  <c:v>0.35698924731182796</c:v>
                </c:pt>
                <c:pt idx="4">
                  <c:v>0.35820895522388058</c:v>
                </c:pt>
                <c:pt idx="5">
                  <c:v>0.39474817046922084</c:v>
                </c:pt>
                <c:pt idx="6">
                  <c:v>0.41920903954802258</c:v>
                </c:pt>
                <c:pt idx="7">
                  <c:v>0.4101694915254237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E4-405D-B429-BB23C197865F}"/>
            </c:ext>
          </c:extLst>
        </c:ser>
        <c:ser>
          <c:idx val="2"/>
          <c:order val="2"/>
          <c:tx>
            <c:strRef>
              <c:f>'Iparági bontás'!$A$37</c:f>
              <c:strCache>
                <c:ptCount val="1"/>
                <c:pt idx="0">
                  <c:v>Csökken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FE1-4D33-BD08-AFF3DCD95DF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A1B-4B5D-89B8-9BC6E89622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bontás'!$B$34:$I$34</c:f>
              <c:strCache>
                <c:ptCount val="8"/>
                <c:pt idx="0">
                  <c:v>Szállítás, raktározás</c:v>
                </c:pt>
                <c:pt idx="1">
                  <c:v>Mezőgazdaság</c:v>
                </c:pt>
                <c:pt idx="2">
                  <c:v>Vendéglátás, szálláshely-szolgáltatás</c:v>
                </c:pt>
                <c:pt idx="3">
                  <c:v>Kereskedelem</c:v>
                </c:pt>
                <c:pt idx="4">
                  <c:v>Építőipar</c:v>
                </c:pt>
                <c:pt idx="5">
                  <c:v>A válaszadók átlaga</c:v>
                </c:pt>
                <c:pt idx="6">
                  <c:v>Szolgáltatás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bontás'!$B$37:$I$37</c:f>
              <c:numCache>
                <c:formatCode>0%</c:formatCode>
                <c:ptCount val="8"/>
                <c:pt idx="0">
                  <c:v>0.36</c:v>
                </c:pt>
                <c:pt idx="1">
                  <c:v>0.23529411764705882</c:v>
                </c:pt>
                <c:pt idx="2">
                  <c:v>0.3867924528301887</c:v>
                </c:pt>
                <c:pt idx="3">
                  <c:v>0.27</c:v>
                </c:pt>
                <c:pt idx="4">
                  <c:v>0.31940298507462689</c:v>
                </c:pt>
                <c:pt idx="5">
                  <c:v>0.25828669823504091</c:v>
                </c:pt>
                <c:pt idx="6">
                  <c:v>0.22033898305084745</c:v>
                </c:pt>
                <c:pt idx="7">
                  <c:v>0.20338983050847459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E4-405D-B429-BB23C197865F}"/>
            </c:ext>
          </c:extLst>
        </c:ser>
        <c:ser>
          <c:idx val="3"/>
          <c:order val="3"/>
          <c:tx>
            <c:strRef>
              <c:f>'Iparági bontás'!$A$38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bontás'!$B$34:$I$34</c:f>
              <c:strCache>
                <c:ptCount val="8"/>
                <c:pt idx="0">
                  <c:v>Szállítás, raktározás</c:v>
                </c:pt>
                <c:pt idx="1">
                  <c:v>Mezőgazdaság</c:v>
                </c:pt>
                <c:pt idx="2">
                  <c:v>Vendéglátás, szálláshely-szolgáltatás</c:v>
                </c:pt>
                <c:pt idx="3">
                  <c:v>Kereskedelem</c:v>
                </c:pt>
                <c:pt idx="4">
                  <c:v>Építőipar</c:v>
                </c:pt>
                <c:pt idx="5">
                  <c:v>A válaszadók átlaga</c:v>
                </c:pt>
                <c:pt idx="6">
                  <c:v>Szolgáltatás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bontás'!$B$38:$I$38</c:f>
              <c:numCache>
                <c:formatCode>0%</c:formatCode>
                <c:ptCount val="8"/>
                <c:pt idx="0">
                  <c:v>0.17</c:v>
                </c:pt>
                <c:pt idx="1">
                  <c:v>0.11</c:v>
                </c:pt>
                <c:pt idx="2">
                  <c:v>0.16037735849056603</c:v>
                </c:pt>
                <c:pt idx="3">
                  <c:v>0.2</c:v>
                </c:pt>
                <c:pt idx="4">
                  <c:v>0.14925373134328357</c:v>
                </c:pt>
                <c:pt idx="5">
                  <c:v>0.16831683168316833</c:v>
                </c:pt>
                <c:pt idx="6">
                  <c:v>0.1807909604519774</c:v>
                </c:pt>
                <c:pt idx="7">
                  <c:v>0.13898305084745763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E4-405D-B429-BB23C19786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743546328"/>
        <c:axId val="743547312"/>
      </c:barChart>
      <c:catAx>
        <c:axId val="743546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43547312"/>
        <c:crosses val="autoZero"/>
        <c:auto val="1"/>
        <c:lblAlgn val="ctr"/>
        <c:lblOffset val="100"/>
        <c:noMultiLvlLbl val="0"/>
      </c:catAx>
      <c:valAx>
        <c:axId val="743547312"/>
        <c:scaling>
          <c:orientation val="minMax"/>
          <c:max val="1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43546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B5F-4AE8-8EF0-2388F4ADCFDF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742-4F76-AD26-553458AA11F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0C2-46D5-A8B3-A07A52EC74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bontás'!$I$26:$N$26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Kis</c:v>
                </c:pt>
                <c:pt idx="3">
                  <c:v>NHP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'Méret szerinti bontás'!$I$27:$N$27</c:f>
              <c:numCache>
                <c:formatCode>0%</c:formatCode>
                <c:ptCount val="6"/>
                <c:pt idx="0">
                  <c:v>0.80434782608695643</c:v>
                </c:pt>
                <c:pt idx="1">
                  <c:v>0.84</c:v>
                </c:pt>
                <c:pt idx="2">
                  <c:v>0.89989711934156369</c:v>
                </c:pt>
                <c:pt idx="3">
                  <c:v>0.9</c:v>
                </c:pt>
                <c:pt idx="4">
                  <c:v>0.91769547325102874</c:v>
                </c:pt>
                <c:pt idx="5">
                  <c:v>0.94506172839506175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42-4F76-AD26-553458AA11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945296680"/>
        <c:axId val="945292088"/>
      </c:barChart>
      <c:catAx>
        <c:axId val="945296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45292088"/>
        <c:crosses val="autoZero"/>
        <c:auto val="1"/>
        <c:lblAlgn val="ctr"/>
        <c:lblOffset val="100"/>
        <c:noMultiLvlLbl val="0"/>
      </c:catAx>
      <c:valAx>
        <c:axId val="9452920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45296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177-4D8E-89DC-19FDA520E181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C09-482E-BB9E-EAEF6846601F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6AA-466C-A87B-CD0AD1B063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bontás'!$L$42:$S$42</c:f>
              <c:strCache>
                <c:ptCount val="8"/>
                <c:pt idx="0">
                  <c:v>Vendéglátás, szálláshely-szolgáltatás</c:v>
                </c:pt>
                <c:pt idx="1">
                  <c:v>Szállítás, raktározás</c:v>
                </c:pt>
                <c:pt idx="2">
                  <c:v>Szolgáltatás</c:v>
                </c:pt>
                <c:pt idx="3">
                  <c:v>A válaszadók átlaga</c:v>
                </c:pt>
                <c:pt idx="4">
                  <c:v>Építőipar</c:v>
                </c:pt>
                <c:pt idx="5">
                  <c:v>Feldolgozóipar (gyártás)</c:v>
                </c:pt>
                <c:pt idx="6">
                  <c:v>Kereskedelem</c:v>
                </c:pt>
                <c:pt idx="7">
                  <c:v>Mezőgazdaság</c:v>
                </c:pt>
              </c:strCache>
            </c:strRef>
          </c:cat>
          <c:val>
            <c:numRef>
              <c:f>'Iparági bontás'!$L$43:$S$43</c:f>
              <c:numCache>
                <c:formatCode>0%</c:formatCode>
                <c:ptCount val="8"/>
                <c:pt idx="0">
                  <c:v>0.48349514563106799</c:v>
                </c:pt>
                <c:pt idx="1">
                  <c:v>0.79583333333333339</c:v>
                </c:pt>
                <c:pt idx="2">
                  <c:v>0.83470149253731341</c:v>
                </c:pt>
                <c:pt idx="3">
                  <c:v>0.84374711582833417</c:v>
                </c:pt>
                <c:pt idx="4">
                  <c:v>0.85257234726688103</c:v>
                </c:pt>
                <c:pt idx="5">
                  <c:v>0.88578947368421046</c:v>
                </c:pt>
                <c:pt idx="6">
                  <c:v>0.89034090909090924</c:v>
                </c:pt>
                <c:pt idx="7">
                  <c:v>0.951171875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34-4AC8-BCE6-1449D2EA13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1039492000"/>
        <c:axId val="1039492656"/>
      </c:barChart>
      <c:catAx>
        <c:axId val="1039492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9492656"/>
        <c:crosses val="autoZero"/>
        <c:auto val="1"/>
        <c:lblAlgn val="ctr"/>
        <c:lblOffset val="100"/>
        <c:noMultiLvlLbl val="0"/>
      </c:catAx>
      <c:valAx>
        <c:axId val="103949265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9492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'Iparági bontás'!$A$57</c:f>
              <c:strCache>
                <c:ptCount val="1"/>
                <c:pt idx="0">
                  <c:v>Nő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0F6-43E7-8C07-81703ABA1C97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1DC-42A7-A2C5-DF25DEAEB3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bontás'!$B$56:$I$56</c:f>
              <c:strCache>
                <c:ptCount val="8"/>
                <c:pt idx="0">
                  <c:v>Szállítás, raktározás</c:v>
                </c:pt>
                <c:pt idx="1">
                  <c:v>Vendéglátás, szálláshely-szolgáltatás</c:v>
                </c:pt>
                <c:pt idx="2">
                  <c:v>Mezőgazdaság</c:v>
                </c:pt>
                <c:pt idx="3">
                  <c:v>Kereskedelem</c:v>
                </c:pt>
                <c:pt idx="4">
                  <c:v>Szolgáltatás</c:v>
                </c:pt>
                <c:pt idx="5">
                  <c:v>A válaszadók átlaga</c:v>
                </c:pt>
                <c:pt idx="6">
                  <c:v>Építőipar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bontás'!$B$57:$I$57</c:f>
              <c:numCache>
                <c:formatCode>0%</c:formatCode>
                <c:ptCount val="8"/>
                <c:pt idx="0">
                  <c:v>0.12871287128712872</c:v>
                </c:pt>
                <c:pt idx="1">
                  <c:v>0.16037735849056603</c:v>
                </c:pt>
                <c:pt idx="2">
                  <c:v>0.16176470588235295</c:v>
                </c:pt>
                <c:pt idx="3">
                  <c:v>0.18494623655913978</c:v>
                </c:pt>
                <c:pt idx="4">
                  <c:v>0.19548022598870057</c:v>
                </c:pt>
                <c:pt idx="5">
                  <c:v>0.19758932414980629</c:v>
                </c:pt>
                <c:pt idx="6">
                  <c:v>0.2</c:v>
                </c:pt>
                <c:pt idx="7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F3-4775-A69F-11A8A8205C60}"/>
            </c:ext>
          </c:extLst>
        </c:ser>
        <c:ser>
          <c:idx val="1"/>
          <c:order val="1"/>
          <c:tx>
            <c:strRef>
              <c:f>'Iparági bontás'!$A$58</c:f>
              <c:strCache>
                <c:ptCount val="1"/>
                <c:pt idx="0">
                  <c:v>Változatlan marad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0F6-43E7-8C07-81703ABA1C97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01DC-42A7-A2C5-DF25DEAEB3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bontás'!$B$56:$I$56</c:f>
              <c:strCache>
                <c:ptCount val="8"/>
                <c:pt idx="0">
                  <c:v>Szállítás, raktározás</c:v>
                </c:pt>
                <c:pt idx="1">
                  <c:v>Vendéglátás, szálláshely-szolgáltatás</c:v>
                </c:pt>
                <c:pt idx="2">
                  <c:v>Mezőgazdaság</c:v>
                </c:pt>
                <c:pt idx="3">
                  <c:v>Kereskedelem</c:v>
                </c:pt>
                <c:pt idx="4">
                  <c:v>Szolgáltatás</c:v>
                </c:pt>
                <c:pt idx="5">
                  <c:v>A válaszadók átlaga</c:v>
                </c:pt>
                <c:pt idx="6">
                  <c:v>Építőipar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bontás'!$B$58:$I$58</c:f>
              <c:numCache>
                <c:formatCode>0%</c:formatCode>
                <c:ptCount val="8"/>
                <c:pt idx="0">
                  <c:v>0.28712871287128711</c:v>
                </c:pt>
                <c:pt idx="1">
                  <c:v>0.27358490566037735</c:v>
                </c:pt>
                <c:pt idx="2">
                  <c:v>0.4485294117647059</c:v>
                </c:pt>
                <c:pt idx="3">
                  <c:v>0.30537634408602149</c:v>
                </c:pt>
                <c:pt idx="4">
                  <c:v>0.36497175141242938</c:v>
                </c:pt>
                <c:pt idx="5">
                  <c:v>0.340938441670254</c:v>
                </c:pt>
                <c:pt idx="6">
                  <c:v>0.32238805970149254</c:v>
                </c:pt>
                <c:pt idx="7">
                  <c:v>0.33898305084745761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F3-4775-A69F-11A8A8205C60}"/>
            </c:ext>
          </c:extLst>
        </c:ser>
        <c:ser>
          <c:idx val="2"/>
          <c:order val="2"/>
          <c:tx>
            <c:strRef>
              <c:f>'Iparági bontás'!$A$59</c:f>
              <c:strCache>
                <c:ptCount val="1"/>
                <c:pt idx="0">
                  <c:v>Csökken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0F6-43E7-8C07-81703ABA1C97}"/>
              </c:ext>
            </c:extLst>
          </c:dPt>
          <c:dPt>
            <c:idx val="7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1DC-42A7-A2C5-DF25DEAEB3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bontás'!$B$56:$I$56</c:f>
              <c:strCache>
                <c:ptCount val="8"/>
                <c:pt idx="0">
                  <c:v>Szállítás, raktározás</c:v>
                </c:pt>
                <c:pt idx="1">
                  <c:v>Vendéglátás, szálláshely-szolgáltatás</c:v>
                </c:pt>
                <c:pt idx="2">
                  <c:v>Mezőgazdaság</c:v>
                </c:pt>
                <c:pt idx="3">
                  <c:v>Kereskedelem</c:v>
                </c:pt>
                <c:pt idx="4">
                  <c:v>Szolgáltatás</c:v>
                </c:pt>
                <c:pt idx="5">
                  <c:v>A válaszadók átlaga</c:v>
                </c:pt>
                <c:pt idx="6">
                  <c:v>Építőipar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bontás'!$B$59:$I$59</c:f>
              <c:numCache>
                <c:formatCode>0%</c:formatCode>
                <c:ptCount val="8"/>
                <c:pt idx="0">
                  <c:v>0.43</c:v>
                </c:pt>
                <c:pt idx="1">
                  <c:v>0.37735849056603776</c:v>
                </c:pt>
                <c:pt idx="2">
                  <c:v>0.27205882352941174</c:v>
                </c:pt>
                <c:pt idx="3">
                  <c:v>0.32043010752688172</c:v>
                </c:pt>
                <c:pt idx="4">
                  <c:v>0.2768361581920904</c:v>
                </c:pt>
                <c:pt idx="5">
                  <c:v>0.30047352561343088</c:v>
                </c:pt>
                <c:pt idx="6">
                  <c:v>0.33134328358208953</c:v>
                </c:pt>
                <c:pt idx="7">
                  <c:v>0.2440677966101695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F3-4775-A69F-11A8A8205C60}"/>
            </c:ext>
          </c:extLst>
        </c:ser>
        <c:ser>
          <c:idx val="3"/>
          <c:order val="3"/>
          <c:tx>
            <c:strRef>
              <c:f>'Iparági bontás'!$A$60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bontás'!$B$56:$I$56</c:f>
              <c:strCache>
                <c:ptCount val="8"/>
                <c:pt idx="0">
                  <c:v>Szállítás, raktározás</c:v>
                </c:pt>
                <c:pt idx="1">
                  <c:v>Vendéglátás, szálláshely-szolgáltatás</c:v>
                </c:pt>
                <c:pt idx="2">
                  <c:v>Mezőgazdaság</c:v>
                </c:pt>
                <c:pt idx="3">
                  <c:v>Kereskedelem</c:v>
                </c:pt>
                <c:pt idx="4">
                  <c:v>Szolgáltatás</c:v>
                </c:pt>
                <c:pt idx="5">
                  <c:v>A válaszadók átlaga</c:v>
                </c:pt>
                <c:pt idx="6">
                  <c:v>Építőipar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bontás'!$B$60:$I$60</c:f>
              <c:numCache>
                <c:formatCode>0%</c:formatCode>
                <c:ptCount val="8"/>
                <c:pt idx="0">
                  <c:v>0.15</c:v>
                </c:pt>
                <c:pt idx="1">
                  <c:v>0.18867924528301888</c:v>
                </c:pt>
                <c:pt idx="2">
                  <c:v>0.11764705882352941</c:v>
                </c:pt>
                <c:pt idx="3">
                  <c:v>0.18924731182795698</c:v>
                </c:pt>
                <c:pt idx="4">
                  <c:v>0.16271186440677965</c:v>
                </c:pt>
                <c:pt idx="5">
                  <c:v>0.16099870856650883</c:v>
                </c:pt>
                <c:pt idx="6">
                  <c:v>0.14626865671641792</c:v>
                </c:pt>
                <c:pt idx="7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F3-4775-A69F-11A8A8205C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938304912"/>
        <c:axId val="938305568"/>
      </c:barChart>
      <c:catAx>
        <c:axId val="938304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8305568"/>
        <c:crosses val="autoZero"/>
        <c:auto val="1"/>
        <c:lblAlgn val="ctr"/>
        <c:lblOffset val="100"/>
        <c:noMultiLvlLbl val="0"/>
      </c:catAx>
      <c:valAx>
        <c:axId val="938305568"/>
        <c:scaling>
          <c:orientation val="minMax"/>
          <c:max val="1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8304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'Kitöltők-NHP'!$D$112</c:f>
              <c:strCache>
                <c:ptCount val="1"/>
                <c:pt idx="0">
                  <c:v>Kitöltők (N=2323)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61A-48F6-A41D-36D52B14757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'Kitöltők-NHP'!$A$113:$A$119</c:f>
              <c:strCache>
                <c:ptCount val="7"/>
                <c:pt idx="0">
                  <c:v>Nincs akadálya</c:v>
                </c:pt>
                <c:pt idx="1">
                  <c:v>Vevők hiánya</c:v>
                </c:pt>
                <c:pt idx="2">
                  <c:v>Finanszírozási problémák</c:v>
                </c:pt>
                <c:pt idx="3">
                  <c:v>Munkaerőhiány</c:v>
                </c:pt>
                <c:pt idx="4">
                  <c:v>Adminisztratív akadályok</c:v>
                </c:pt>
                <c:pt idx="5">
                  <c:v>Beszállítói problémák</c:v>
                </c:pt>
                <c:pt idx="6">
                  <c:v>Nem tudja/nem válaszol</c:v>
                </c:pt>
              </c:strCache>
            </c:strRef>
          </c:cat>
          <c:val>
            <c:numRef>
              <c:f>'Kitöltők-NHP'!$D$113:$D$119</c:f>
              <c:numCache>
                <c:formatCode>0%</c:formatCode>
                <c:ptCount val="7"/>
                <c:pt idx="0">
                  <c:v>0.15238915195867414</c:v>
                </c:pt>
                <c:pt idx="1">
                  <c:v>0.5501506672406371</c:v>
                </c:pt>
                <c:pt idx="2">
                  <c:v>0.22858372793801118</c:v>
                </c:pt>
                <c:pt idx="3">
                  <c:v>0.21093413689195006</c:v>
                </c:pt>
                <c:pt idx="4">
                  <c:v>0.10589754627636677</c:v>
                </c:pt>
                <c:pt idx="5">
                  <c:v>0.10546706844597503</c:v>
                </c:pt>
                <c:pt idx="6">
                  <c:v>6.4141196728368488E-2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11DA-43EA-9965-B7B9047E58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469254784"/>
        <c:axId val="469246912"/>
        <c:extLst/>
      </c:barChart>
      <c:catAx>
        <c:axId val="4692547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69246912"/>
        <c:crosses val="autoZero"/>
        <c:auto val="1"/>
        <c:lblAlgn val="ctr"/>
        <c:lblOffset val="100"/>
        <c:noMultiLvlLbl val="0"/>
      </c:catAx>
      <c:valAx>
        <c:axId val="469246912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69254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'Méret szerinti bontás'!$A$65</c:f>
              <c:strCache>
                <c:ptCount val="1"/>
                <c:pt idx="0">
                  <c:v>Kedvezőbb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42-4344-9C12-C2B17A3E27C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42-4344-9C12-C2B17A3E27C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7D42-4344-9C12-C2B17A3E27C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bontás'!$B$64:$G$64</c:f>
              <c:strCache>
                <c:ptCount val="6"/>
                <c:pt idx="0">
                  <c:v>Közép</c:v>
                </c:pt>
                <c:pt idx="1">
                  <c:v>Mikro</c:v>
                </c:pt>
                <c:pt idx="2">
                  <c:v>Kis</c:v>
                </c:pt>
                <c:pt idx="3">
                  <c:v>NHP</c:v>
                </c:pt>
                <c:pt idx="4">
                  <c:v>A válaszadók átlaga</c:v>
                </c:pt>
                <c:pt idx="5">
                  <c:v>Nagy</c:v>
                </c:pt>
              </c:strCache>
            </c:strRef>
          </c:cat>
          <c:val>
            <c:numRef>
              <c:f>'Méret szerinti bontás'!$B$65:$G$65</c:f>
              <c:numCache>
                <c:formatCode>0%</c:formatCode>
                <c:ptCount val="6"/>
                <c:pt idx="0">
                  <c:v>6.5040650406504072E-2</c:v>
                </c:pt>
                <c:pt idx="1">
                  <c:v>6.6532258064516125E-2</c:v>
                </c:pt>
                <c:pt idx="2">
                  <c:v>6.7326732673267331E-2</c:v>
                </c:pt>
                <c:pt idx="3">
                  <c:v>6.8281938325991193E-2</c:v>
                </c:pt>
                <c:pt idx="4">
                  <c:v>6.9306930693069313E-2</c:v>
                </c:pt>
                <c:pt idx="5">
                  <c:v>0.14285714285714285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42-4344-9C12-C2B17A3E27C1}"/>
            </c:ext>
          </c:extLst>
        </c:ser>
        <c:ser>
          <c:idx val="1"/>
          <c:order val="1"/>
          <c:tx>
            <c:strRef>
              <c:f>'Méret szerinti bontás'!$A$66</c:f>
              <c:strCache>
                <c:ptCount val="1"/>
                <c:pt idx="0">
                  <c:v>Hasonló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7D42-4344-9C12-C2B17A3E27C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7D42-4344-9C12-C2B17A3E27C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7D42-4344-9C12-C2B17A3E27C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bontás'!$B$64:$G$64</c:f>
              <c:strCache>
                <c:ptCount val="6"/>
                <c:pt idx="0">
                  <c:v>Közép</c:v>
                </c:pt>
                <c:pt idx="1">
                  <c:v>Mikro</c:v>
                </c:pt>
                <c:pt idx="2">
                  <c:v>Kis</c:v>
                </c:pt>
                <c:pt idx="3">
                  <c:v>NHP</c:v>
                </c:pt>
                <c:pt idx="4">
                  <c:v>A válaszadók átlaga</c:v>
                </c:pt>
                <c:pt idx="5">
                  <c:v>Nagy</c:v>
                </c:pt>
              </c:strCache>
            </c:strRef>
          </c:cat>
          <c:val>
            <c:numRef>
              <c:f>'Méret szerinti bontás'!$B$66:$G$66</c:f>
              <c:numCache>
                <c:formatCode>0%</c:formatCode>
                <c:ptCount val="6"/>
                <c:pt idx="0">
                  <c:v>0.64227642276422769</c:v>
                </c:pt>
                <c:pt idx="1">
                  <c:v>0.51680107526881724</c:v>
                </c:pt>
                <c:pt idx="2">
                  <c:v>0.56237623762376243</c:v>
                </c:pt>
                <c:pt idx="3">
                  <c:v>0.58590308370044053</c:v>
                </c:pt>
                <c:pt idx="4">
                  <c:v>0.54283254412397763</c:v>
                </c:pt>
                <c:pt idx="5">
                  <c:v>0.59523809523809523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D42-4344-9C12-C2B17A3E27C1}"/>
            </c:ext>
          </c:extLst>
        </c:ser>
        <c:ser>
          <c:idx val="2"/>
          <c:order val="2"/>
          <c:tx>
            <c:strRef>
              <c:f>'Méret szerinti bontás'!$A$67</c:f>
              <c:strCache>
                <c:ptCount val="1"/>
                <c:pt idx="0">
                  <c:v>Gyengébb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D42-4344-9C12-C2B17A3E27C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D42-4344-9C12-C2B17A3E27C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7D42-4344-9C12-C2B17A3E27C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bontás'!$B$64:$G$64</c:f>
              <c:strCache>
                <c:ptCount val="6"/>
                <c:pt idx="0">
                  <c:v>Közép</c:v>
                </c:pt>
                <c:pt idx="1">
                  <c:v>Mikro</c:v>
                </c:pt>
                <c:pt idx="2">
                  <c:v>Kis</c:v>
                </c:pt>
                <c:pt idx="3">
                  <c:v>NHP</c:v>
                </c:pt>
                <c:pt idx="4">
                  <c:v>A válaszadók átlaga</c:v>
                </c:pt>
                <c:pt idx="5">
                  <c:v>Nagy</c:v>
                </c:pt>
              </c:strCache>
            </c:strRef>
          </c:cat>
          <c:val>
            <c:numRef>
              <c:f>'Méret szerinti bontás'!$B$67:$G$67</c:f>
              <c:numCache>
                <c:formatCode>0%</c:formatCode>
                <c:ptCount val="6"/>
                <c:pt idx="0">
                  <c:v>0.2886178861788618</c:v>
                </c:pt>
                <c:pt idx="1">
                  <c:v>0.39381720430107525</c:v>
                </c:pt>
                <c:pt idx="2">
                  <c:v>0.34653465346534651</c:v>
                </c:pt>
                <c:pt idx="3">
                  <c:v>0.34140969162995594</c:v>
                </c:pt>
                <c:pt idx="4">
                  <c:v>0.36762806715454155</c:v>
                </c:pt>
                <c:pt idx="5">
                  <c:v>0.26190476190476192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D42-4344-9C12-C2B17A3E27C1}"/>
            </c:ext>
          </c:extLst>
        </c:ser>
        <c:ser>
          <c:idx val="3"/>
          <c:order val="3"/>
          <c:tx>
            <c:strRef>
              <c:f>'Méret szerinti bontás'!$A$68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D42-4344-9C12-C2B17A3E27C1}"/>
                </c:ext>
              </c:extLst>
            </c:dLbl>
            <c:dLbl>
              <c:idx val="1"/>
              <c:layout>
                <c:manualLayout>
                  <c:x val="-1.8055555555555658E-2"/>
                  <c:y val="-2.5120454557592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D42-4344-9C12-C2B17A3E27C1}"/>
                </c:ext>
              </c:extLst>
            </c:dLbl>
            <c:dLbl>
              <c:idx val="2"/>
              <c:layout>
                <c:manualLayout>
                  <c:x val="-1.9444444444444545E-2"/>
                  <c:y val="-5.02409091151844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D42-4344-9C12-C2B17A3E27C1}"/>
                </c:ext>
              </c:extLst>
            </c:dLbl>
            <c:dLbl>
              <c:idx val="3"/>
              <c:layout>
                <c:manualLayout>
                  <c:x val="-2.0833333333333332E-2"/>
                  <c:y val="5.02409091151839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D42-4344-9C12-C2B17A3E27C1}"/>
                </c:ext>
              </c:extLst>
            </c:dLbl>
            <c:dLbl>
              <c:idx val="4"/>
              <c:layout>
                <c:manualLayout>
                  <c:x val="-1.8055555555555658E-2"/>
                  <c:y val="2.51204495887958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D42-4344-9C12-C2B17A3E27C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D42-4344-9C12-C2B17A3E27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bontás'!$B$64:$G$64</c:f>
              <c:strCache>
                <c:ptCount val="6"/>
                <c:pt idx="0">
                  <c:v>Közép</c:v>
                </c:pt>
                <c:pt idx="1">
                  <c:v>Mikro</c:v>
                </c:pt>
                <c:pt idx="2">
                  <c:v>Kis</c:v>
                </c:pt>
                <c:pt idx="3">
                  <c:v>NHP</c:v>
                </c:pt>
                <c:pt idx="4">
                  <c:v>A válaszadók átlaga</c:v>
                </c:pt>
                <c:pt idx="5">
                  <c:v>Nagy</c:v>
                </c:pt>
              </c:strCache>
            </c:strRef>
          </c:cat>
          <c:val>
            <c:numRef>
              <c:f>'Méret szerinti bontás'!$B$68:$G$68</c:f>
              <c:numCache>
                <c:formatCode>0%</c:formatCode>
                <c:ptCount val="6"/>
                <c:pt idx="0">
                  <c:v>4.0650406504065045E-3</c:v>
                </c:pt>
                <c:pt idx="1">
                  <c:v>2.2849462365591398E-2</c:v>
                </c:pt>
                <c:pt idx="2">
                  <c:v>2.3762376237623763E-2</c:v>
                </c:pt>
                <c:pt idx="3">
                  <c:v>5.0000000000000001E-3</c:v>
                </c:pt>
                <c:pt idx="4">
                  <c:v>2.0232458028411535E-2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D42-4344-9C12-C2B17A3E27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955898720"/>
        <c:axId val="955901016"/>
      </c:barChart>
      <c:catAx>
        <c:axId val="955898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55901016"/>
        <c:crosses val="autoZero"/>
        <c:auto val="1"/>
        <c:lblAlgn val="ctr"/>
        <c:lblOffset val="100"/>
        <c:noMultiLvlLbl val="0"/>
      </c:catAx>
      <c:valAx>
        <c:axId val="9559010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5589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'Méret szerinti bontás'!$A$73</c:f>
              <c:strCache>
                <c:ptCount val="1"/>
                <c:pt idx="0">
                  <c:v>Javul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8CE-488A-B710-C25EDA3383E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8BE-43D9-9854-1C29575C7F0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5E4-41DA-96FB-21E6A69EFD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bontás'!$B$72:$G$72</c:f>
              <c:strCache>
                <c:ptCount val="6"/>
                <c:pt idx="0">
                  <c:v>Mikro</c:v>
                </c:pt>
                <c:pt idx="1">
                  <c:v>NHP</c:v>
                </c:pt>
                <c:pt idx="2">
                  <c:v>A válaszadók átlaga</c:v>
                </c:pt>
                <c:pt idx="3">
                  <c:v>Kis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'Méret szerinti bontás'!$B$73:$G$73</c:f>
              <c:numCache>
                <c:formatCode>0%</c:formatCode>
                <c:ptCount val="6"/>
                <c:pt idx="0">
                  <c:v>0.14000000000000001</c:v>
                </c:pt>
                <c:pt idx="1">
                  <c:v>0.14096916299559473</c:v>
                </c:pt>
                <c:pt idx="2">
                  <c:v>0.15583297460180801</c:v>
                </c:pt>
                <c:pt idx="3">
                  <c:v>0.16435643564356436</c:v>
                </c:pt>
                <c:pt idx="4">
                  <c:v>0.17886178861788618</c:v>
                </c:pt>
                <c:pt idx="5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CE-488A-B710-C25EDA3383E0}"/>
            </c:ext>
          </c:extLst>
        </c:ser>
        <c:ser>
          <c:idx val="1"/>
          <c:order val="1"/>
          <c:tx>
            <c:strRef>
              <c:f>'Méret szerinti bontás'!$A$74</c:f>
              <c:strCache>
                <c:ptCount val="1"/>
                <c:pt idx="0">
                  <c:v>Nem változik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8CE-488A-B710-C25EDA3383E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8BE-43D9-9854-1C29575C7F0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35E4-41DA-96FB-21E6A69EFD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bontás'!$B$72:$G$72</c:f>
              <c:strCache>
                <c:ptCount val="6"/>
                <c:pt idx="0">
                  <c:v>Mikro</c:v>
                </c:pt>
                <c:pt idx="1">
                  <c:v>NHP</c:v>
                </c:pt>
                <c:pt idx="2">
                  <c:v>A válaszadók átlaga</c:v>
                </c:pt>
                <c:pt idx="3">
                  <c:v>Kis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'Méret szerinti bontás'!$B$74:$G$74</c:f>
              <c:numCache>
                <c:formatCode>0%</c:formatCode>
                <c:ptCount val="6"/>
                <c:pt idx="0">
                  <c:v>0.396505376344086</c:v>
                </c:pt>
                <c:pt idx="1">
                  <c:v>0.44052863436123346</c:v>
                </c:pt>
                <c:pt idx="2">
                  <c:v>0.41411967283684892</c:v>
                </c:pt>
                <c:pt idx="3">
                  <c:v>0.41584158415841582</c:v>
                </c:pt>
                <c:pt idx="4">
                  <c:v>0.45934959349593496</c:v>
                </c:pt>
                <c:pt idx="5">
                  <c:v>0.58333333333333337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CE-488A-B710-C25EDA3383E0}"/>
            </c:ext>
          </c:extLst>
        </c:ser>
        <c:ser>
          <c:idx val="2"/>
          <c:order val="2"/>
          <c:tx>
            <c:strRef>
              <c:f>'Méret szerinti bontás'!$A$75</c:f>
              <c:strCache>
                <c:ptCount val="1"/>
                <c:pt idx="0">
                  <c:v>Romlik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8CE-488A-B710-C25EDA3383E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8BE-43D9-9854-1C29575C7F0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5E4-41DA-96FB-21E6A69EFD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bontás'!$B$72:$G$72</c:f>
              <c:strCache>
                <c:ptCount val="6"/>
                <c:pt idx="0">
                  <c:v>Mikro</c:v>
                </c:pt>
                <c:pt idx="1">
                  <c:v>NHP</c:v>
                </c:pt>
                <c:pt idx="2">
                  <c:v>A válaszadók átlaga</c:v>
                </c:pt>
                <c:pt idx="3">
                  <c:v>Kis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'Méret szerinti bontás'!$B$75:$G$75</c:f>
              <c:numCache>
                <c:formatCode>0%</c:formatCode>
                <c:ptCount val="6"/>
                <c:pt idx="0">
                  <c:v>0.3286290322580645</c:v>
                </c:pt>
                <c:pt idx="1">
                  <c:v>0.28854625550660795</c:v>
                </c:pt>
                <c:pt idx="2">
                  <c:v>0.31597072750753336</c:v>
                </c:pt>
                <c:pt idx="3">
                  <c:v>0.31485148514851485</c:v>
                </c:pt>
                <c:pt idx="4">
                  <c:v>0.2886178861788618</c:v>
                </c:pt>
                <c:pt idx="5">
                  <c:v>0.17857142857142858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CE-488A-B710-C25EDA3383E0}"/>
            </c:ext>
          </c:extLst>
        </c:ser>
        <c:ser>
          <c:idx val="3"/>
          <c:order val="3"/>
          <c:tx>
            <c:strRef>
              <c:f>'Méret szerinti bontás'!$A$76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1.38888888888888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8CE-488A-B710-C25EDA3383E0}"/>
                </c:ext>
              </c:extLst>
            </c:dLbl>
            <c:dLbl>
              <c:idx val="5"/>
              <c:layout>
                <c:manualLayout>
                  <c:x val="-1.6666666666666666E-2"/>
                  <c:y val="-1.125100528871989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069-41EF-9836-1F3907AE2B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bontás'!$B$72:$G$72</c:f>
              <c:strCache>
                <c:ptCount val="6"/>
                <c:pt idx="0">
                  <c:v>Mikro</c:v>
                </c:pt>
                <c:pt idx="1">
                  <c:v>NHP</c:v>
                </c:pt>
                <c:pt idx="2">
                  <c:v>A válaszadók átlaga</c:v>
                </c:pt>
                <c:pt idx="3">
                  <c:v>Kis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'Méret szerinti bontás'!$B$76:$G$76</c:f>
              <c:numCache>
                <c:formatCode>0%</c:formatCode>
                <c:ptCount val="6"/>
                <c:pt idx="0">
                  <c:v>0.13</c:v>
                </c:pt>
                <c:pt idx="1">
                  <c:v>0.12995594713656389</c:v>
                </c:pt>
                <c:pt idx="2">
                  <c:v>0.11407662505380974</c:v>
                </c:pt>
                <c:pt idx="3">
                  <c:v>0.11</c:v>
                </c:pt>
                <c:pt idx="4">
                  <c:v>7.3170731707317069E-2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CE-488A-B710-C25EDA3383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954948128"/>
        <c:axId val="954885808"/>
      </c:barChart>
      <c:catAx>
        <c:axId val="954948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54885808"/>
        <c:crosses val="autoZero"/>
        <c:auto val="1"/>
        <c:lblAlgn val="ctr"/>
        <c:lblOffset val="100"/>
        <c:noMultiLvlLbl val="0"/>
      </c:catAx>
      <c:valAx>
        <c:axId val="9548858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54948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'Iparági bontás'!$A$120</c:f>
              <c:strCache>
                <c:ptCount val="1"/>
                <c:pt idx="0">
                  <c:v>Javul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5B2-435D-B9DA-A88F54338A3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4C3-4CDC-948B-7EF5A1227C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bontás'!$B$119:$I$119</c:f>
              <c:strCache>
                <c:ptCount val="8"/>
                <c:pt idx="0">
                  <c:v>Mezőgazdaság</c:v>
                </c:pt>
                <c:pt idx="1">
                  <c:v>Szállítás, raktározás</c:v>
                </c:pt>
                <c:pt idx="2">
                  <c:v>Kereskedelem</c:v>
                </c:pt>
                <c:pt idx="3">
                  <c:v>Szolgáltatás</c:v>
                </c:pt>
                <c:pt idx="4">
                  <c:v>A válaszadók átlaga</c:v>
                </c:pt>
                <c:pt idx="5">
                  <c:v>Vendéglátás, szálláshely-szolgáltatás</c:v>
                </c:pt>
                <c:pt idx="6">
                  <c:v>Feldolgozóipar (gyártás)</c:v>
                </c:pt>
                <c:pt idx="7">
                  <c:v>Építőipar</c:v>
                </c:pt>
              </c:strCache>
            </c:strRef>
          </c:cat>
          <c:val>
            <c:numRef>
              <c:f>'Iparági bontás'!$B$120:$I$120</c:f>
              <c:numCache>
                <c:formatCode>0%</c:formatCode>
                <c:ptCount val="8"/>
                <c:pt idx="0">
                  <c:v>8.0882352941176475E-2</c:v>
                </c:pt>
                <c:pt idx="1">
                  <c:v>0.11881188118811881</c:v>
                </c:pt>
                <c:pt idx="2">
                  <c:v>0.12688172043010754</c:v>
                </c:pt>
                <c:pt idx="3">
                  <c:v>0.14350282485875707</c:v>
                </c:pt>
                <c:pt idx="4">
                  <c:v>0.15583297460180801</c:v>
                </c:pt>
                <c:pt idx="5">
                  <c:v>0.16981132075471697</c:v>
                </c:pt>
                <c:pt idx="6">
                  <c:v>0.21016949152542372</c:v>
                </c:pt>
                <c:pt idx="7">
                  <c:v>0.21791044776119403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01-4CBD-844D-27FFBBF34851}"/>
            </c:ext>
          </c:extLst>
        </c:ser>
        <c:ser>
          <c:idx val="1"/>
          <c:order val="1"/>
          <c:tx>
            <c:strRef>
              <c:f>'Iparági bontás'!$A$121</c:f>
              <c:strCache>
                <c:ptCount val="1"/>
                <c:pt idx="0">
                  <c:v>Nem változik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D5B2-435D-B9DA-A88F54338A3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4C3-4CDC-948B-7EF5A1227C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bontás'!$B$119:$I$119</c:f>
              <c:strCache>
                <c:ptCount val="8"/>
                <c:pt idx="0">
                  <c:v>Mezőgazdaság</c:v>
                </c:pt>
                <c:pt idx="1">
                  <c:v>Szállítás, raktározás</c:v>
                </c:pt>
                <c:pt idx="2">
                  <c:v>Kereskedelem</c:v>
                </c:pt>
                <c:pt idx="3">
                  <c:v>Szolgáltatás</c:v>
                </c:pt>
                <c:pt idx="4">
                  <c:v>A válaszadók átlaga</c:v>
                </c:pt>
                <c:pt idx="5">
                  <c:v>Vendéglátás, szálláshely-szolgáltatás</c:v>
                </c:pt>
                <c:pt idx="6">
                  <c:v>Feldolgozóipar (gyártás)</c:v>
                </c:pt>
                <c:pt idx="7">
                  <c:v>Építőipar</c:v>
                </c:pt>
              </c:strCache>
            </c:strRef>
          </c:cat>
          <c:val>
            <c:numRef>
              <c:f>'Iparági bontás'!$B$121:$I$121</c:f>
              <c:numCache>
                <c:formatCode>0%</c:formatCode>
                <c:ptCount val="8"/>
                <c:pt idx="0">
                  <c:v>0.61764705882352944</c:v>
                </c:pt>
                <c:pt idx="1">
                  <c:v>0.32673267326732675</c:v>
                </c:pt>
                <c:pt idx="2">
                  <c:v>0.38709677419354838</c:v>
                </c:pt>
                <c:pt idx="3">
                  <c:v>0.415819209039548</c:v>
                </c:pt>
                <c:pt idx="4">
                  <c:v>0.41411967283684892</c:v>
                </c:pt>
                <c:pt idx="5">
                  <c:v>0.28301886792452829</c:v>
                </c:pt>
                <c:pt idx="6">
                  <c:v>0.44067796610169491</c:v>
                </c:pt>
                <c:pt idx="7">
                  <c:v>0.40895522388059702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01-4CBD-844D-27FFBBF34851}"/>
            </c:ext>
          </c:extLst>
        </c:ser>
        <c:ser>
          <c:idx val="2"/>
          <c:order val="2"/>
          <c:tx>
            <c:strRef>
              <c:f>'Iparági bontás'!$A$122</c:f>
              <c:strCache>
                <c:ptCount val="1"/>
                <c:pt idx="0">
                  <c:v>Romlik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5B2-435D-B9DA-A88F54338A3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4C3-4CDC-948B-7EF5A1227C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bontás'!$B$119:$I$119</c:f>
              <c:strCache>
                <c:ptCount val="8"/>
                <c:pt idx="0">
                  <c:v>Mezőgazdaság</c:v>
                </c:pt>
                <c:pt idx="1">
                  <c:v>Szállítás, raktározás</c:v>
                </c:pt>
                <c:pt idx="2">
                  <c:v>Kereskedelem</c:v>
                </c:pt>
                <c:pt idx="3">
                  <c:v>Szolgáltatás</c:v>
                </c:pt>
                <c:pt idx="4">
                  <c:v>A válaszadók átlaga</c:v>
                </c:pt>
                <c:pt idx="5">
                  <c:v>Vendéglátás, szálláshely-szolgáltatás</c:v>
                </c:pt>
                <c:pt idx="6">
                  <c:v>Feldolgozóipar (gyártás)</c:v>
                </c:pt>
                <c:pt idx="7">
                  <c:v>Építőipar</c:v>
                </c:pt>
              </c:strCache>
            </c:strRef>
          </c:cat>
          <c:val>
            <c:numRef>
              <c:f>'Iparági bontás'!$B$122:$I$122</c:f>
              <c:numCache>
                <c:formatCode>0%</c:formatCode>
                <c:ptCount val="8"/>
                <c:pt idx="0">
                  <c:v>0.16176470588235295</c:v>
                </c:pt>
                <c:pt idx="1">
                  <c:v>0.43</c:v>
                </c:pt>
                <c:pt idx="2">
                  <c:v>0.35268817204301073</c:v>
                </c:pt>
                <c:pt idx="3">
                  <c:v>0.32429378531073444</c:v>
                </c:pt>
                <c:pt idx="4">
                  <c:v>0.31597072750753336</c:v>
                </c:pt>
                <c:pt idx="5">
                  <c:v>0.44</c:v>
                </c:pt>
                <c:pt idx="6">
                  <c:v>0.25762711864406779</c:v>
                </c:pt>
                <c:pt idx="7">
                  <c:v>0.28358208955223879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01-4CBD-844D-27FFBBF34851}"/>
            </c:ext>
          </c:extLst>
        </c:ser>
        <c:ser>
          <c:idx val="3"/>
          <c:order val="3"/>
          <c:tx>
            <c:strRef>
              <c:f>'Iparági bontás'!$A$123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bontás'!$B$119:$I$119</c:f>
              <c:strCache>
                <c:ptCount val="8"/>
                <c:pt idx="0">
                  <c:v>Mezőgazdaság</c:v>
                </c:pt>
                <c:pt idx="1">
                  <c:v>Szállítás, raktározás</c:v>
                </c:pt>
                <c:pt idx="2">
                  <c:v>Kereskedelem</c:v>
                </c:pt>
                <c:pt idx="3">
                  <c:v>Szolgáltatás</c:v>
                </c:pt>
                <c:pt idx="4">
                  <c:v>A válaszadók átlaga</c:v>
                </c:pt>
                <c:pt idx="5">
                  <c:v>Vendéglátás, szálláshely-szolgáltatás</c:v>
                </c:pt>
                <c:pt idx="6">
                  <c:v>Feldolgozóipar (gyártás)</c:v>
                </c:pt>
                <c:pt idx="7">
                  <c:v>Építőipar</c:v>
                </c:pt>
              </c:strCache>
            </c:strRef>
          </c:cat>
          <c:val>
            <c:numRef>
              <c:f>'Iparági bontás'!$B$123:$I$123</c:f>
              <c:numCache>
                <c:formatCode>0%</c:formatCode>
                <c:ptCount val="8"/>
                <c:pt idx="0">
                  <c:v>0.13970588235294118</c:v>
                </c:pt>
                <c:pt idx="1">
                  <c:v>0.12</c:v>
                </c:pt>
                <c:pt idx="2">
                  <c:v>0.13333333333333333</c:v>
                </c:pt>
                <c:pt idx="3">
                  <c:v>0.11638418079096045</c:v>
                </c:pt>
                <c:pt idx="4">
                  <c:v>0.11407662505380974</c:v>
                </c:pt>
                <c:pt idx="5">
                  <c:v>0.11</c:v>
                </c:pt>
                <c:pt idx="6">
                  <c:v>9.152542372881356E-2</c:v>
                </c:pt>
                <c:pt idx="7">
                  <c:v>8.9552238805970144E-2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01-4CBD-844D-27FFBBF348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039500856"/>
        <c:axId val="1039501840"/>
      </c:barChart>
      <c:catAx>
        <c:axId val="1039500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9501840"/>
        <c:crosses val="autoZero"/>
        <c:auto val="1"/>
        <c:lblAlgn val="ctr"/>
        <c:lblOffset val="100"/>
        <c:noMultiLvlLbl val="0"/>
      </c:catAx>
      <c:valAx>
        <c:axId val="1039501840"/>
        <c:scaling>
          <c:orientation val="minMax"/>
          <c:max val="1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9500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'Méret szerinti bontás'!$A$81</c:f>
              <c:strCache>
                <c:ptCount val="1"/>
                <c:pt idx="0">
                  <c:v>Igen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AD0-4AB2-9D19-CF2FE458368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CDE-4265-B6F7-1664505191A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BEC-46B4-83E0-6F06DB0864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bontás'!$B$80:$G$80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Kis</c:v>
                </c:pt>
                <c:pt idx="3">
                  <c:v>NHP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'Méret szerinti bontás'!$B$81:$G$81</c:f>
              <c:numCache>
                <c:formatCode>0%</c:formatCode>
                <c:ptCount val="6"/>
                <c:pt idx="0">
                  <c:v>0.19</c:v>
                </c:pt>
                <c:pt idx="1">
                  <c:v>0.27636676711149377</c:v>
                </c:pt>
                <c:pt idx="2">
                  <c:v>0.35643564356435642</c:v>
                </c:pt>
                <c:pt idx="3">
                  <c:v>0.42290748898678415</c:v>
                </c:pt>
                <c:pt idx="4">
                  <c:v>0.5</c:v>
                </c:pt>
                <c:pt idx="5">
                  <c:v>0.5714285714285714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D0-4AB2-9D19-CF2FE458368D}"/>
            </c:ext>
          </c:extLst>
        </c:ser>
        <c:ser>
          <c:idx val="1"/>
          <c:order val="1"/>
          <c:tx>
            <c:strRef>
              <c:f>'Méret szerinti bontás'!$A$82</c:f>
              <c:strCache>
                <c:ptCount val="1"/>
                <c:pt idx="0">
                  <c:v>Nem, nem is tervezett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AD0-4AB2-9D19-CF2FE458368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3CDE-4265-B6F7-1664505191A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0BEC-46B4-83E0-6F06DB0864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bontás'!$B$80:$G$80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Kis</c:v>
                </c:pt>
                <c:pt idx="3">
                  <c:v>NHP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'Méret szerinti bontás'!$B$82:$G$82</c:f>
              <c:numCache>
                <c:formatCode>0%</c:formatCode>
                <c:ptCount val="6"/>
                <c:pt idx="0">
                  <c:v>0.46841397849462363</c:v>
                </c:pt>
                <c:pt idx="1">
                  <c:v>0.40335772707705553</c:v>
                </c:pt>
                <c:pt idx="2">
                  <c:v>0.34059405940594062</c:v>
                </c:pt>
                <c:pt idx="3">
                  <c:v>0.26651982378854627</c:v>
                </c:pt>
                <c:pt idx="4">
                  <c:v>0.2073170731707317</c:v>
                </c:pt>
                <c:pt idx="5">
                  <c:v>0.20238095238095238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D0-4AB2-9D19-CF2FE458368D}"/>
            </c:ext>
          </c:extLst>
        </c:ser>
        <c:ser>
          <c:idx val="2"/>
          <c:order val="2"/>
          <c:tx>
            <c:strRef>
              <c:f>'Méret szerinti bontás'!$A$83</c:f>
              <c:strCache>
                <c:ptCount val="1"/>
                <c:pt idx="0">
                  <c:v>Tervezett, de elhalasztotta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AD0-4AB2-9D19-CF2FE458368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CDE-4265-B6F7-1664505191A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BEC-46B4-83E0-6F06DB0864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bontás'!$B$80:$G$80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Kis</c:v>
                </c:pt>
                <c:pt idx="3">
                  <c:v>NHP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'Méret szerinti bontás'!$B$83:$G$83</c:f>
              <c:numCache>
                <c:formatCode>0%</c:formatCode>
                <c:ptCount val="6"/>
                <c:pt idx="0">
                  <c:v>0.2768817204301075</c:v>
                </c:pt>
                <c:pt idx="1">
                  <c:v>0.26517434352130864</c:v>
                </c:pt>
                <c:pt idx="2">
                  <c:v>0.2495049504950495</c:v>
                </c:pt>
                <c:pt idx="3">
                  <c:v>0.26651982378854627</c:v>
                </c:pt>
                <c:pt idx="4">
                  <c:v>0.25</c:v>
                </c:pt>
                <c:pt idx="5">
                  <c:v>0.17857142857142858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D0-4AB2-9D19-CF2FE458368D}"/>
            </c:ext>
          </c:extLst>
        </c:ser>
        <c:ser>
          <c:idx val="3"/>
          <c:order val="3"/>
          <c:tx>
            <c:strRef>
              <c:f>'Méret szerinti bontás'!$A$84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5.555555555555555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AD0-4AB2-9D19-CF2FE4583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bontás'!$B$80:$G$80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Kis</c:v>
                </c:pt>
                <c:pt idx="3">
                  <c:v>NHP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'Méret szerinti bontás'!$B$84:$G$84</c:f>
              <c:numCache>
                <c:formatCode>0%</c:formatCode>
                <c:ptCount val="6"/>
                <c:pt idx="0">
                  <c:v>0.06</c:v>
                </c:pt>
                <c:pt idx="1">
                  <c:v>0.05</c:v>
                </c:pt>
                <c:pt idx="2">
                  <c:v>5.3465346534653464E-2</c:v>
                </c:pt>
                <c:pt idx="3">
                  <c:v>4.405286343612335E-2</c:v>
                </c:pt>
                <c:pt idx="4">
                  <c:v>0.04</c:v>
                </c:pt>
                <c:pt idx="5">
                  <c:v>4.7619047619047616E-2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D0-4AB2-9D19-CF2FE45836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954932384"/>
        <c:axId val="954932712"/>
      </c:barChart>
      <c:catAx>
        <c:axId val="954932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54932712"/>
        <c:crosses val="autoZero"/>
        <c:auto val="1"/>
        <c:lblAlgn val="ctr"/>
        <c:lblOffset val="100"/>
        <c:noMultiLvlLbl val="0"/>
      </c:catAx>
      <c:valAx>
        <c:axId val="9549327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54932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'Iparági bontás'!$A$128</c:f>
              <c:strCache>
                <c:ptCount val="1"/>
                <c:pt idx="0">
                  <c:v>Igen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452-4F0A-9689-6612BF4B5DC2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EDE-497F-9ED8-2E9B1D9F736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bontás'!$B$127:$I$127</c:f>
              <c:strCache>
                <c:ptCount val="8"/>
                <c:pt idx="0">
                  <c:v>Szállítás, raktározás</c:v>
                </c:pt>
                <c:pt idx="1">
                  <c:v>Szolgáltatás</c:v>
                </c:pt>
                <c:pt idx="2">
                  <c:v>Vendéglátás, szálláshely-szolgáltatás</c:v>
                </c:pt>
                <c:pt idx="3">
                  <c:v>A válaszadók átlaga</c:v>
                </c:pt>
                <c:pt idx="4">
                  <c:v>Kereskedelem</c:v>
                </c:pt>
                <c:pt idx="5">
                  <c:v>Építőipar</c:v>
                </c:pt>
                <c:pt idx="6">
                  <c:v>Mezőgazdaság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bontás'!$B$128:$I$128</c:f>
              <c:numCache>
                <c:formatCode>0%</c:formatCode>
                <c:ptCount val="8"/>
                <c:pt idx="0">
                  <c:v>0.17821782178217821</c:v>
                </c:pt>
                <c:pt idx="1">
                  <c:v>0.19322033898305085</c:v>
                </c:pt>
                <c:pt idx="2">
                  <c:v>0.22641509433962265</c:v>
                </c:pt>
                <c:pt idx="3">
                  <c:v>0.27636676711149377</c:v>
                </c:pt>
                <c:pt idx="4">
                  <c:v>0.28387096774193549</c:v>
                </c:pt>
                <c:pt idx="5">
                  <c:v>0.32238805970149254</c:v>
                </c:pt>
                <c:pt idx="6">
                  <c:v>0.38970588235294118</c:v>
                </c:pt>
                <c:pt idx="7">
                  <c:v>0.46101694915254238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1E-4299-BDDC-45A6CFAD3CE6}"/>
            </c:ext>
          </c:extLst>
        </c:ser>
        <c:ser>
          <c:idx val="1"/>
          <c:order val="1"/>
          <c:tx>
            <c:strRef>
              <c:f>'Iparági bontás'!$A$129</c:f>
              <c:strCache>
                <c:ptCount val="1"/>
                <c:pt idx="0">
                  <c:v>Nem, nem is tervezett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452-4F0A-9689-6612BF4B5DC2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0EDE-497F-9ED8-2E9B1D9F736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bontás'!$B$127:$I$127</c:f>
              <c:strCache>
                <c:ptCount val="8"/>
                <c:pt idx="0">
                  <c:v>Szállítás, raktározás</c:v>
                </c:pt>
                <c:pt idx="1">
                  <c:v>Szolgáltatás</c:v>
                </c:pt>
                <c:pt idx="2">
                  <c:v>Vendéglátás, szálláshely-szolgáltatás</c:v>
                </c:pt>
                <c:pt idx="3">
                  <c:v>A válaszadók átlaga</c:v>
                </c:pt>
                <c:pt idx="4">
                  <c:v>Kereskedelem</c:v>
                </c:pt>
                <c:pt idx="5">
                  <c:v>Építőipar</c:v>
                </c:pt>
                <c:pt idx="6">
                  <c:v>Mezőgazdaság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bontás'!$B$129:$I$129</c:f>
              <c:numCache>
                <c:formatCode>0%</c:formatCode>
                <c:ptCount val="8"/>
                <c:pt idx="0">
                  <c:v>0.39603960396039606</c:v>
                </c:pt>
                <c:pt idx="1">
                  <c:v>0.50960451977401133</c:v>
                </c:pt>
                <c:pt idx="2">
                  <c:v>0.30188679245283018</c:v>
                </c:pt>
                <c:pt idx="3">
                  <c:v>0.40335772707705553</c:v>
                </c:pt>
                <c:pt idx="4">
                  <c:v>0.39784946236559138</c:v>
                </c:pt>
                <c:pt idx="5">
                  <c:v>0.32537313432835818</c:v>
                </c:pt>
                <c:pt idx="6">
                  <c:v>0.3014705882352941</c:v>
                </c:pt>
                <c:pt idx="7">
                  <c:v>0.26779661016949152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1E-4299-BDDC-45A6CFAD3CE6}"/>
            </c:ext>
          </c:extLst>
        </c:ser>
        <c:ser>
          <c:idx val="2"/>
          <c:order val="2"/>
          <c:tx>
            <c:strRef>
              <c:f>'Iparági bontás'!$A$130</c:f>
              <c:strCache>
                <c:ptCount val="1"/>
                <c:pt idx="0">
                  <c:v>Tervezett, de elhalasztotta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452-4F0A-9689-6612BF4B5DC2}"/>
              </c:ext>
            </c:extLst>
          </c:dPt>
          <c:dPt>
            <c:idx val="7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EDE-497F-9ED8-2E9B1D9F736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bontás'!$B$127:$I$127</c:f>
              <c:strCache>
                <c:ptCount val="8"/>
                <c:pt idx="0">
                  <c:v>Szállítás, raktározás</c:v>
                </c:pt>
                <c:pt idx="1">
                  <c:v>Szolgáltatás</c:v>
                </c:pt>
                <c:pt idx="2">
                  <c:v>Vendéglátás, szálláshely-szolgáltatás</c:v>
                </c:pt>
                <c:pt idx="3">
                  <c:v>A válaszadók átlaga</c:v>
                </c:pt>
                <c:pt idx="4">
                  <c:v>Kereskedelem</c:v>
                </c:pt>
                <c:pt idx="5">
                  <c:v>Építőipar</c:v>
                </c:pt>
                <c:pt idx="6">
                  <c:v>Mezőgazdaság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bontás'!$B$130:$I$130</c:f>
              <c:numCache>
                <c:formatCode>0%</c:formatCode>
                <c:ptCount val="8"/>
                <c:pt idx="0">
                  <c:v>0.38</c:v>
                </c:pt>
                <c:pt idx="1">
                  <c:v>0.24293785310734464</c:v>
                </c:pt>
                <c:pt idx="2">
                  <c:v>0.43396226415094341</c:v>
                </c:pt>
                <c:pt idx="3">
                  <c:v>0.26517434352130864</c:v>
                </c:pt>
                <c:pt idx="4">
                  <c:v>0.26236559139784948</c:v>
                </c:pt>
                <c:pt idx="5">
                  <c:v>0.29253731343283584</c:v>
                </c:pt>
                <c:pt idx="6">
                  <c:v>0.23529411764705882</c:v>
                </c:pt>
                <c:pt idx="7">
                  <c:v>0.21694915254237288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1E-4299-BDDC-45A6CFAD3CE6}"/>
            </c:ext>
          </c:extLst>
        </c:ser>
        <c:ser>
          <c:idx val="3"/>
          <c:order val="3"/>
          <c:tx>
            <c:strRef>
              <c:f>'Iparági bontás'!$A$131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55555555555565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61E-4299-BDDC-45A6CFAD3CE6}"/>
                </c:ext>
              </c:extLst>
            </c:dLbl>
            <c:dLbl>
              <c:idx val="1"/>
              <c:layout>
                <c:manualLayout>
                  <c:x val="-4.1666666666667681E-3"/>
                  <c:y val="-2.38953571509216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1E-4299-BDDC-45A6CFAD3CE6}"/>
                </c:ext>
              </c:extLst>
            </c:dLbl>
            <c:dLbl>
              <c:idx val="2"/>
              <c:layout>
                <c:manualLayout>
                  <c:x val="-8.3333333333333332E-3"/>
                  <c:y val="-8.761529741398410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61E-4299-BDDC-45A6CFAD3CE6}"/>
                </c:ext>
              </c:extLst>
            </c:dLbl>
            <c:dLbl>
              <c:idx val="4"/>
              <c:layout>
                <c:manualLayout>
                  <c:x val="-9.72222222222222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1E-4299-BDDC-45A6CFAD3CE6}"/>
                </c:ext>
              </c:extLst>
            </c:dLbl>
            <c:dLbl>
              <c:idx val="5"/>
              <c:layout>
                <c:manualLayout>
                  <c:x val="-8.3333333333334356E-3"/>
                  <c:y val="-2.190382435349602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1E-4299-BDDC-45A6CFAD3CE6}"/>
                </c:ext>
              </c:extLst>
            </c:dLbl>
            <c:dLbl>
              <c:idx val="6"/>
              <c:layout>
                <c:manualLayout>
                  <c:x val="-6.9444444444443426E-3"/>
                  <c:y val="-5.4759560883740063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1E-4299-BDDC-45A6CFAD3C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bontás'!$B$127:$I$127</c:f>
              <c:strCache>
                <c:ptCount val="8"/>
                <c:pt idx="0">
                  <c:v>Szállítás, raktározás</c:v>
                </c:pt>
                <c:pt idx="1">
                  <c:v>Szolgáltatás</c:v>
                </c:pt>
                <c:pt idx="2">
                  <c:v>Vendéglátás, szálláshely-szolgáltatás</c:v>
                </c:pt>
                <c:pt idx="3">
                  <c:v>A válaszadók átlaga</c:v>
                </c:pt>
                <c:pt idx="4">
                  <c:v>Kereskedelem</c:v>
                </c:pt>
                <c:pt idx="5">
                  <c:v>Építőipar</c:v>
                </c:pt>
                <c:pt idx="6">
                  <c:v>Mezőgazdaság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bontás'!$B$131:$I$131</c:f>
              <c:numCache>
                <c:formatCode>0%</c:formatCode>
                <c:ptCount val="8"/>
                <c:pt idx="0">
                  <c:v>0.04</c:v>
                </c:pt>
                <c:pt idx="1">
                  <c:v>0.06</c:v>
                </c:pt>
                <c:pt idx="2">
                  <c:v>3.7735849056603772E-2</c:v>
                </c:pt>
                <c:pt idx="3">
                  <c:v>0.05</c:v>
                </c:pt>
                <c:pt idx="4">
                  <c:v>5.5913978494623658E-2</c:v>
                </c:pt>
                <c:pt idx="5">
                  <c:v>5.9701492537313432E-2</c:v>
                </c:pt>
                <c:pt idx="6">
                  <c:v>7.3529411764705885E-2</c:v>
                </c:pt>
                <c:pt idx="7">
                  <c:v>5.4237288135593219E-2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1E-4299-BDDC-45A6CFAD3C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030502192"/>
        <c:axId val="1030493992"/>
      </c:barChart>
      <c:catAx>
        <c:axId val="1030502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0493992"/>
        <c:crosses val="autoZero"/>
        <c:auto val="1"/>
        <c:lblAlgn val="ctr"/>
        <c:lblOffset val="100"/>
        <c:noMultiLvlLbl val="0"/>
      </c:catAx>
      <c:valAx>
        <c:axId val="1030493992"/>
        <c:scaling>
          <c:orientation val="minMax"/>
          <c:max val="1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0502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496063562690839"/>
          <c:y val="2.5750924231453805E-2"/>
          <c:w val="0.52355703138020471"/>
          <c:h val="0.89889508811719265"/>
        </c:manualLayout>
      </c:layout>
      <c:barChart>
        <c:barDir val="bar"/>
        <c:grouping val="clustered"/>
        <c:varyColors val="0"/>
        <c:ser>
          <c:idx val="1"/>
          <c:order val="1"/>
          <c:tx>
            <c:strRef>
              <c:f>'Kitöltők-NHP'!$C$4</c:f>
              <c:strCache>
                <c:ptCount val="1"/>
                <c:pt idx="0">
                  <c:v>Kitöltők (N=2323)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'Kitöltők-NHP'!$A$5:$A$11</c:f>
              <c:strCache>
                <c:ptCount val="7"/>
                <c:pt idx="0">
                  <c:v>Szolgáltatás</c:v>
                </c:pt>
                <c:pt idx="1">
                  <c:v>Kereskedelem</c:v>
                </c:pt>
                <c:pt idx="2">
                  <c:v>Építőipar</c:v>
                </c:pt>
                <c:pt idx="3">
                  <c:v>Feldolgozóipar (gyártás)</c:v>
                </c:pt>
                <c:pt idx="4">
                  <c:v>Mezőgazdaság</c:v>
                </c:pt>
                <c:pt idx="5">
                  <c:v>Vendéglátás, szálláshely-szolgáltatás</c:v>
                </c:pt>
                <c:pt idx="6">
                  <c:v>Szállítás, raktározás</c:v>
                </c:pt>
              </c:strCache>
            </c:strRef>
          </c:cat>
          <c:val>
            <c:numRef>
              <c:f>'Kitöltők-NHP'!$C$5:$C$11</c:f>
              <c:numCache>
                <c:formatCode>0%</c:formatCode>
                <c:ptCount val="7"/>
                <c:pt idx="0">
                  <c:v>0.38097287989668532</c:v>
                </c:pt>
                <c:pt idx="1">
                  <c:v>0.2001721911321567</c:v>
                </c:pt>
                <c:pt idx="2">
                  <c:v>0.14421007318123116</c:v>
                </c:pt>
                <c:pt idx="3">
                  <c:v>0.12699095996556178</c:v>
                </c:pt>
                <c:pt idx="4">
                  <c:v>5.8544984933275937E-2</c:v>
                </c:pt>
                <c:pt idx="5">
                  <c:v>4.5630650021523889E-2</c:v>
                </c:pt>
                <c:pt idx="6">
                  <c:v>4.3478260869565216E-2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70-48C7-A6FE-1A4639179E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457727688"/>
        <c:axId val="4577316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'Kitöltők-NHP'!$B$4</c15:sqref>
                        </c15:formulaRef>
                      </c:ext>
                    </c:extLst>
                    <c:strCache>
                      <c:ptCount val="1"/>
                      <c:pt idx="0">
                        <c:v>Kitöltők (N=2323)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'Kitöltők-NHP'!$A$5:$A$11</c15:sqref>
                        </c15:formulaRef>
                      </c:ext>
                    </c:extLst>
                    <c:strCache>
                      <c:ptCount val="7"/>
                      <c:pt idx="0">
                        <c:v>Szolgáltatás</c:v>
                      </c:pt>
                      <c:pt idx="1">
                        <c:v>Kereskedelem</c:v>
                      </c:pt>
                      <c:pt idx="2">
                        <c:v>Építőipar</c:v>
                      </c:pt>
                      <c:pt idx="3">
                        <c:v>Feldolgozóipar (gyártás)</c:v>
                      </c:pt>
                      <c:pt idx="4">
                        <c:v>Mezőgazdaság</c:v>
                      </c:pt>
                      <c:pt idx="5">
                        <c:v>Vendéglátás, szálláshely-szolgáltatás</c:v>
                      </c:pt>
                      <c:pt idx="6">
                        <c:v>Szállítás, raktározás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'Kitöltők-NHP'!$B$5:$B$11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885</c:v>
                      </c:pt>
                      <c:pt idx="1">
                        <c:v>465</c:v>
                      </c:pt>
                      <c:pt idx="2">
                        <c:v>335</c:v>
                      </c:pt>
                      <c:pt idx="3">
                        <c:v>295</c:v>
                      </c:pt>
                      <c:pt idx="4">
                        <c:v>136</c:v>
                      </c:pt>
                      <c:pt idx="5">
                        <c:v>106</c:v>
                      </c:pt>
                      <c:pt idx="6">
                        <c:v>101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0870-48C7-A6FE-1A4639179E8F}"/>
                  </c:ext>
                </c:extLst>
              </c15:ser>
            </c15:filteredBarSeries>
          </c:ext>
        </c:extLst>
      </c:barChart>
      <c:catAx>
        <c:axId val="4577276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57731624"/>
        <c:crosses val="autoZero"/>
        <c:auto val="1"/>
        <c:lblAlgn val="ctr"/>
        <c:lblOffset val="100"/>
        <c:noMultiLvlLbl val="0"/>
      </c:catAx>
      <c:valAx>
        <c:axId val="457731624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5772768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'Méret szerinti bontás'!$A$89</c:f>
              <c:strCache>
                <c:ptCount val="1"/>
                <c:pt idx="0">
                  <c:v>Igen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DFC-42B9-85CC-360748248E9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6903-4EFF-8757-E4933D7916B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07D-47F8-9815-4727A8D534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bontás'!$B$88:$G$88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Nagy</c:v>
                </c:pt>
                <c:pt idx="3">
                  <c:v>Kis</c:v>
                </c:pt>
                <c:pt idx="4">
                  <c:v>Közép</c:v>
                </c:pt>
                <c:pt idx="5">
                  <c:v>NHP</c:v>
                </c:pt>
              </c:strCache>
            </c:strRef>
          </c:cat>
          <c:val>
            <c:numRef>
              <c:f>'Méret szerinti bontás'!$B$89:$G$89</c:f>
              <c:numCache>
                <c:formatCode>0%</c:formatCode>
                <c:ptCount val="6"/>
                <c:pt idx="0">
                  <c:v>0.15188172043010753</c:v>
                </c:pt>
                <c:pt idx="1">
                  <c:v>0.18854928971157986</c:v>
                </c:pt>
                <c:pt idx="2">
                  <c:v>0.21428571428571427</c:v>
                </c:pt>
                <c:pt idx="3">
                  <c:v>0.24554455445544554</c:v>
                </c:pt>
                <c:pt idx="4">
                  <c:v>0.28999999999999998</c:v>
                </c:pt>
                <c:pt idx="5">
                  <c:v>0.30837004405286345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FC-42B9-85CC-360748248E9D}"/>
            </c:ext>
          </c:extLst>
        </c:ser>
        <c:ser>
          <c:idx val="1"/>
          <c:order val="1"/>
          <c:tx>
            <c:strRef>
              <c:f>'Méret szerinti bontás'!$A$90</c:f>
              <c:strCache>
                <c:ptCount val="1"/>
                <c:pt idx="0">
                  <c:v>Nem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DFC-42B9-85CC-360748248E9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903-4EFF-8757-E4933D7916B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107D-47F8-9815-4727A8D534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bontás'!$B$88:$G$88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Nagy</c:v>
                </c:pt>
                <c:pt idx="3">
                  <c:v>Kis</c:v>
                </c:pt>
                <c:pt idx="4">
                  <c:v>Közép</c:v>
                </c:pt>
                <c:pt idx="5">
                  <c:v>NHP</c:v>
                </c:pt>
              </c:strCache>
            </c:strRef>
          </c:cat>
          <c:val>
            <c:numRef>
              <c:f>'Méret szerinti bontás'!$B$90:$G$90</c:f>
              <c:numCache>
                <c:formatCode>0%</c:formatCode>
                <c:ptCount val="6"/>
                <c:pt idx="0">
                  <c:v>0.75201612903225812</c:v>
                </c:pt>
                <c:pt idx="1">
                  <c:v>0.72148084373654753</c:v>
                </c:pt>
                <c:pt idx="2">
                  <c:v>0.72619047619047616</c:v>
                </c:pt>
                <c:pt idx="3">
                  <c:v>0.67326732673267331</c:v>
                </c:pt>
                <c:pt idx="4">
                  <c:v>0.63414634146341464</c:v>
                </c:pt>
                <c:pt idx="5">
                  <c:v>0.58149779735682816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FC-42B9-85CC-360748248E9D}"/>
            </c:ext>
          </c:extLst>
        </c:ser>
        <c:ser>
          <c:idx val="2"/>
          <c:order val="2"/>
          <c:tx>
            <c:strRef>
              <c:f>'Méret szerinti bontás'!$A$91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bontás'!$B$88:$G$88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Nagy</c:v>
                </c:pt>
                <c:pt idx="3">
                  <c:v>Kis</c:v>
                </c:pt>
                <c:pt idx="4">
                  <c:v>Közép</c:v>
                </c:pt>
                <c:pt idx="5">
                  <c:v>NHP</c:v>
                </c:pt>
              </c:strCache>
            </c:strRef>
          </c:cat>
          <c:val>
            <c:numRef>
              <c:f>'Méret szerinti bontás'!$B$91:$G$91</c:f>
              <c:numCache>
                <c:formatCode>0%</c:formatCode>
                <c:ptCount val="6"/>
                <c:pt idx="0">
                  <c:v>9.6102150537634407E-2</c:v>
                </c:pt>
                <c:pt idx="1">
                  <c:v>8.9969866551872585E-2</c:v>
                </c:pt>
                <c:pt idx="2">
                  <c:v>5.9523809523809521E-2</c:v>
                </c:pt>
                <c:pt idx="3">
                  <c:v>8.1188118811881191E-2</c:v>
                </c:pt>
                <c:pt idx="4">
                  <c:v>0.08</c:v>
                </c:pt>
                <c:pt idx="5">
                  <c:v>0.11013215859030837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FC-42B9-85CC-360748248E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007437144"/>
        <c:axId val="1007436160"/>
      </c:barChart>
      <c:catAx>
        <c:axId val="1007437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7436160"/>
        <c:crosses val="autoZero"/>
        <c:auto val="1"/>
        <c:lblAlgn val="ctr"/>
        <c:lblOffset val="100"/>
        <c:noMultiLvlLbl val="0"/>
      </c:catAx>
      <c:valAx>
        <c:axId val="10074361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7437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'Méret szerinti bontás'!$A$41</c:f>
              <c:strCache>
                <c:ptCount val="1"/>
                <c:pt idx="0">
                  <c:v>Nő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C83-48C3-BA70-491F706BA1E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E57-40AF-B0B8-B6B8E31AB01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DDA-4491-9CA0-07A94B4C26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bontás'!$B$40:$G$40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NHP</c:v>
                </c:pt>
                <c:pt idx="3">
                  <c:v>Kis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'Méret szerinti bontás'!$B$41:$G$41</c:f>
              <c:numCache>
                <c:formatCode>0%</c:formatCode>
                <c:ptCount val="6"/>
                <c:pt idx="0">
                  <c:v>8.3333333333333329E-2</c:v>
                </c:pt>
                <c:pt idx="1">
                  <c:v>0.11967283684890229</c:v>
                </c:pt>
                <c:pt idx="2">
                  <c:v>0.15638766519823788</c:v>
                </c:pt>
                <c:pt idx="3">
                  <c:v>0.17227722772277226</c:v>
                </c:pt>
                <c:pt idx="4">
                  <c:v>0.18699186991869918</c:v>
                </c:pt>
                <c:pt idx="5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83-48C3-BA70-491F706BA1EB}"/>
            </c:ext>
          </c:extLst>
        </c:ser>
        <c:ser>
          <c:idx val="1"/>
          <c:order val="1"/>
          <c:tx>
            <c:strRef>
              <c:f>'Méret szerinti bontás'!$A$42</c:f>
              <c:strCache>
                <c:ptCount val="1"/>
                <c:pt idx="0">
                  <c:v>Változatlan marad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C83-48C3-BA70-491F706BA1E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6E57-40AF-B0B8-B6B8E31AB01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4DDA-4491-9CA0-07A94B4C26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bontás'!$B$40:$G$40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NHP</c:v>
                </c:pt>
                <c:pt idx="3">
                  <c:v>Kis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'Méret szerinti bontás'!$B$42:$G$42</c:f>
              <c:numCache>
                <c:formatCode>0%</c:formatCode>
                <c:ptCount val="6"/>
                <c:pt idx="0">
                  <c:v>0.72</c:v>
                </c:pt>
                <c:pt idx="1">
                  <c:v>0.67455876022384842</c:v>
                </c:pt>
                <c:pt idx="2">
                  <c:v>0.63215859030837007</c:v>
                </c:pt>
                <c:pt idx="3">
                  <c:v>0.60198019801980196</c:v>
                </c:pt>
                <c:pt idx="4">
                  <c:v>0.63414634146341464</c:v>
                </c:pt>
                <c:pt idx="5">
                  <c:v>0.5357142857142857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83-48C3-BA70-491F706BA1EB}"/>
            </c:ext>
          </c:extLst>
        </c:ser>
        <c:ser>
          <c:idx val="2"/>
          <c:order val="2"/>
          <c:tx>
            <c:strRef>
              <c:f>'Méret szerinti bontás'!$A$43</c:f>
              <c:strCache>
                <c:ptCount val="1"/>
                <c:pt idx="0">
                  <c:v>Csökken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C83-48C3-BA70-491F706BA1E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E57-40AF-B0B8-B6B8E31AB01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DDA-4491-9CA0-07A94B4C26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bontás'!$B$40:$G$40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NHP</c:v>
                </c:pt>
                <c:pt idx="3">
                  <c:v>Kis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'Méret szerinti bontás'!$B$43:$G$43</c:f>
              <c:numCache>
                <c:formatCode>0%</c:formatCode>
                <c:ptCount val="6"/>
                <c:pt idx="0">
                  <c:v>0.11155913978494623</c:v>
                </c:pt>
                <c:pt idx="1">
                  <c:v>0.12785191562634524</c:v>
                </c:pt>
                <c:pt idx="2">
                  <c:v>0.13656387665198239</c:v>
                </c:pt>
                <c:pt idx="3">
                  <c:v>0.15841584158415842</c:v>
                </c:pt>
                <c:pt idx="4">
                  <c:v>0.14227642276422764</c:v>
                </c:pt>
                <c:pt idx="5">
                  <c:v>0.19047619047619047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83-48C3-BA70-491F706BA1EB}"/>
            </c:ext>
          </c:extLst>
        </c:ser>
        <c:ser>
          <c:idx val="3"/>
          <c:order val="3"/>
          <c:tx>
            <c:strRef>
              <c:f>'Méret szerinti bontás'!$A$44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bontás'!$B$40:$G$40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NHP</c:v>
                </c:pt>
                <c:pt idx="3">
                  <c:v>Kis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'Méret szerinti bontás'!$B$44:$G$44</c:f>
              <c:numCache>
                <c:formatCode>0%</c:formatCode>
                <c:ptCount val="6"/>
                <c:pt idx="0">
                  <c:v>0.09</c:v>
                </c:pt>
                <c:pt idx="1">
                  <c:v>7.7916487300904003E-2</c:v>
                </c:pt>
                <c:pt idx="2">
                  <c:v>7.4889867841409691E-2</c:v>
                </c:pt>
                <c:pt idx="3">
                  <c:v>6.7326732673267331E-2</c:v>
                </c:pt>
                <c:pt idx="4">
                  <c:v>3.6585365853658534E-2</c:v>
                </c:pt>
                <c:pt idx="5">
                  <c:v>2.3809523809523808E-2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83-48C3-BA70-491F706BA1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954936976"/>
        <c:axId val="954942552"/>
      </c:barChart>
      <c:catAx>
        <c:axId val="954936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54942552"/>
        <c:crosses val="autoZero"/>
        <c:auto val="1"/>
        <c:lblAlgn val="ctr"/>
        <c:lblOffset val="100"/>
        <c:noMultiLvlLbl val="0"/>
      </c:catAx>
      <c:valAx>
        <c:axId val="95494255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54936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'Iparági bontás'!$A$88</c:f>
              <c:strCache>
                <c:ptCount val="1"/>
                <c:pt idx="0">
                  <c:v>Nő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9D1-4B30-BF3D-60088E92C981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A9E-48AA-902A-69A209B1B45F}"/>
              </c:ext>
            </c:extLst>
          </c:dPt>
          <c:dLbls>
            <c:dLbl>
              <c:idx val="4"/>
              <c:layout>
                <c:manualLayout>
                  <c:x val="1.3888888888888319E-3"/>
                  <c:y val="1.274739481391805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291666666666656E-2"/>
                      <c:h val="6.734458717511707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9D1-4B30-BF3D-60088E92C9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bontás'!$B$87:$I$87</c:f>
              <c:strCache>
                <c:ptCount val="8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Kereskedelem</c:v>
                </c:pt>
                <c:pt idx="3">
                  <c:v>Mezőgazdaság</c:v>
                </c:pt>
                <c:pt idx="4">
                  <c:v>A válaszadók átlaga</c:v>
                </c:pt>
                <c:pt idx="5">
                  <c:v>Szállítás, raktározás</c:v>
                </c:pt>
                <c:pt idx="6">
                  <c:v>Építőipar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bontás'!$B$88:$I$88</c:f>
              <c:numCache>
                <c:formatCode>0%</c:formatCode>
                <c:ptCount val="8"/>
                <c:pt idx="0">
                  <c:v>8.4905660377358486E-2</c:v>
                </c:pt>
                <c:pt idx="1">
                  <c:v>9.7175141242937857E-2</c:v>
                </c:pt>
                <c:pt idx="2">
                  <c:v>0.11182795698924732</c:v>
                </c:pt>
                <c:pt idx="3">
                  <c:v>0.11764705882352941</c:v>
                </c:pt>
                <c:pt idx="4">
                  <c:v>0.11967283684890229</c:v>
                </c:pt>
                <c:pt idx="5">
                  <c:v>0.13861386138613863</c:v>
                </c:pt>
                <c:pt idx="6">
                  <c:v>0.14328358208955225</c:v>
                </c:pt>
                <c:pt idx="7">
                  <c:v>0.17966101694915254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91-46B8-B5EC-85E84C8F2E66}"/>
            </c:ext>
          </c:extLst>
        </c:ser>
        <c:ser>
          <c:idx val="1"/>
          <c:order val="1"/>
          <c:tx>
            <c:strRef>
              <c:f>'Iparági bontás'!$A$89</c:f>
              <c:strCache>
                <c:ptCount val="1"/>
                <c:pt idx="0">
                  <c:v>Változatlan marad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9D1-4B30-BF3D-60088E92C981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A9E-48AA-902A-69A209B1B4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bontás'!$B$87:$I$87</c:f>
              <c:strCache>
                <c:ptCount val="8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Kereskedelem</c:v>
                </c:pt>
                <c:pt idx="3">
                  <c:v>Mezőgazdaság</c:v>
                </c:pt>
                <c:pt idx="4">
                  <c:v>A válaszadók átlaga</c:v>
                </c:pt>
                <c:pt idx="5">
                  <c:v>Szállítás, raktározás</c:v>
                </c:pt>
                <c:pt idx="6">
                  <c:v>Építőipar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bontás'!$B$89:$I$89</c:f>
              <c:numCache>
                <c:formatCode>0%</c:formatCode>
                <c:ptCount val="8"/>
                <c:pt idx="0">
                  <c:v>0.59</c:v>
                </c:pt>
                <c:pt idx="1">
                  <c:v>0.71864406779661016</c:v>
                </c:pt>
                <c:pt idx="2">
                  <c:v>0.6967741935483871</c:v>
                </c:pt>
                <c:pt idx="3">
                  <c:v>0.68382352941176472</c:v>
                </c:pt>
                <c:pt idx="4">
                  <c:v>0.67455876022384842</c:v>
                </c:pt>
                <c:pt idx="5">
                  <c:v>0.62376237623762376</c:v>
                </c:pt>
                <c:pt idx="6">
                  <c:v>0.60895522388059697</c:v>
                </c:pt>
                <c:pt idx="7">
                  <c:v>0.6271186440677966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91-46B8-B5EC-85E84C8F2E66}"/>
            </c:ext>
          </c:extLst>
        </c:ser>
        <c:ser>
          <c:idx val="2"/>
          <c:order val="2"/>
          <c:tx>
            <c:strRef>
              <c:f>'Iparági bontás'!$A$90</c:f>
              <c:strCache>
                <c:ptCount val="1"/>
                <c:pt idx="0">
                  <c:v>Csökken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9D1-4B30-BF3D-60088E92C981}"/>
              </c:ext>
            </c:extLst>
          </c:dPt>
          <c:dPt>
            <c:idx val="7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A9E-48AA-902A-69A209B1B45F}"/>
              </c:ext>
            </c:extLst>
          </c:dPt>
          <c:dLbls>
            <c:dLbl>
              <c:idx val="7"/>
              <c:layout>
                <c:manualLayout>
                  <c:x val="-2.7777777777778798E-3"/>
                  <c:y val="5.098957925567264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736111111111112E-2"/>
                      <c:h val="7.49930240634679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A9E-48AA-902A-69A209B1B4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bontás'!$B$87:$I$87</c:f>
              <c:strCache>
                <c:ptCount val="8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Kereskedelem</c:v>
                </c:pt>
                <c:pt idx="3">
                  <c:v>Mezőgazdaság</c:v>
                </c:pt>
                <c:pt idx="4">
                  <c:v>A válaszadók átlaga</c:v>
                </c:pt>
                <c:pt idx="5">
                  <c:v>Szállítás, raktározás</c:v>
                </c:pt>
                <c:pt idx="6">
                  <c:v>Építőipar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bontás'!$B$90:$I$90</c:f>
              <c:numCache>
                <c:formatCode>0%</c:formatCode>
                <c:ptCount val="8"/>
                <c:pt idx="0">
                  <c:v>0.19811320754716982</c:v>
                </c:pt>
                <c:pt idx="1">
                  <c:v>0.10847457627118644</c:v>
                </c:pt>
                <c:pt idx="2">
                  <c:v>0.12473118279569892</c:v>
                </c:pt>
                <c:pt idx="3">
                  <c:v>0.13235294117647059</c:v>
                </c:pt>
                <c:pt idx="4">
                  <c:v>0.12785191562634524</c:v>
                </c:pt>
                <c:pt idx="5">
                  <c:v>0.20792079207920791</c:v>
                </c:pt>
                <c:pt idx="6">
                  <c:v>0.1373134328358209</c:v>
                </c:pt>
                <c:pt idx="7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91-46B8-B5EC-85E84C8F2E66}"/>
            </c:ext>
          </c:extLst>
        </c:ser>
        <c:ser>
          <c:idx val="3"/>
          <c:order val="3"/>
          <c:tx>
            <c:strRef>
              <c:f>'Iparági bontás'!$A$91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6.9449912510935463E-4"/>
                  <c:y val="-2.549478962783629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826443569553811E-2"/>
                      <c:h val="7.49930240634679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28A-4518-A48F-3AE870888B47}"/>
                </c:ext>
              </c:extLst>
            </c:dLbl>
            <c:dLbl>
              <c:idx val="5"/>
              <c:layout>
                <c:manualLayout>
                  <c:x val="-1.0416666666666768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937554680664916E-2"/>
                      <c:h val="7.49930240634679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C21-4648-A5DA-68E79B6E5A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bontás'!$B$87:$I$87</c:f>
              <c:strCache>
                <c:ptCount val="8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Kereskedelem</c:v>
                </c:pt>
                <c:pt idx="3">
                  <c:v>Mezőgazdaság</c:v>
                </c:pt>
                <c:pt idx="4">
                  <c:v>A válaszadók átlaga</c:v>
                </c:pt>
                <c:pt idx="5">
                  <c:v>Szállítás, raktározás</c:v>
                </c:pt>
                <c:pt idx="6">
                  <c:v>Építőipar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bontás'!$B$91:$I$91</c:f>
              <c:numCache>
                <c:formatCode>0%</c:formatCode>
                <c:ptCount val="8"/>
                <c:pt idx="0">
                  <c:v>0.13</c:v>
                </c:pt>
                <c:pt idx="1">
                  <c:v>7.0000000000000007E-2</c:v>
                </c:pt>
                <c:pt idx="2">
                  <c:v>6.6666666666666666E-2</c:v>
                </c:pt>
                <c:pt idx="3">
                  <c:v>6.6176470588235295E-2</c:v>
                </c:pt>
                <c:pt idx="4">
                  <c:v>7.7916487300904003E-2</c:v>
                </c:pt>
                <c:pt idx="5">
                  <c:v>2.9702970297029702E-2</c:v>
                </c:pt>
                <c:pt idx="6">
                  <c:v>0.11044776119402985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91-46B8-B5EC-85E84C8F2E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742826240"/>
        <c:axId val="742822304"/>
      </c:barChart>
      <c:catAx>
        <c:axId val="742826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42822304"/>
        <c:crosses val="autoZero"/>
        <c:auto val="1"/>
        <c:lblAlgn val="ctr"/>
        <c:lblOffset val="100"/>
        <c:noMultiLvlLbl val="0"/>
      </c:catAx>
      <c:valAx>
        <c:axId val="742822304"/>
        <c:scaling>
          <c:orientation val="minMax"/>
          <c:max val="1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42826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'Méret szerinti bontás'!$A$49</c:f>
              <c:strCache>
                <c:ptCount val="1"/>
                <c:pt idx="0">
                  <c:v>Nő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F14-456F-9C23-A5EAAC4BD15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2F7-4F80-99B9-69BF88EE87F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EB3-4CE6-88CA-A58D07E5F80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bontás'!$B$48:$G$48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NHP</c:v>
                </c:pt>
                <c:pt idx="3">
                  <c:v>Kis</c:v>
                </c:pt>
                <c:pt idx="4">
                  <c:v>Nagy</c:v>
                </c:pt>
                <c:pt idx="5">
                  <c:v>Közép</c:v>
                </c:pt>
              </c:strCache>
            </c:strRef>
          </c:cat>
          <c:val>
            <c:numRef>
              <c:f>'Méret szerinti bontás'!$B$49:$G$49</c:f>
              <c:numCache>
                <c:formatCode>0%</c:formatCode>
                <c:ptCount val="6"/>
                <c:pt idx="0">
                  <c:v>0.14381720430107528</c:v>
                </c:pt>
                <c:pt idx="1">
                  <c:v>0.20792079207920791</c:v>
                </c:pt>
                <c:pt idx="2">
                  <c:v>0.27753303964757708</c:v>
                </c:pt>
                <c:pt idx="3">
                  <c:v>0.28712871287128711</c:v>
                </c:pt>
                <c:pt idx="4">
                  <c:v>0.35714285714285715</c:v>
                </c:pt>
                <c:pt idx="5">
                  <c:v>0.38211382113821141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14-456F-9C23-A5EAAC4BD151}"/>
            </c:ext>
          </c:extLst>
        </c:ser>
        <c:ser>
          <c:idx val="1"/>
          <c:order val="1"/>
          <c:tx>
            <c:strRef>
              <c:f>'Méret szerinti bontás'!$A$50</c:f>
              <c:strCache>
                <c:ptCount val="1"/>
                <c:pt idx="0">
                  <c:v>Változatlan marad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5F14-456F-9C23-A5EAAC4BD15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2F7-4F80-99B9-69BF88EE87F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EEB3-4CE6-88CA-A58D07E5F80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bontás'!$B$48:$G$48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NHP</c:v>
                </c:pt>
                <c:pt idx="3">
                  <c:v>Kis</c:v>
                </c:pt>
                <c:pt idx="4">
                  <c:v>Nagy</c:v>
                </c:pt>
                <c:pt idx="5">
                  <c:v>Közép</c:v>
                </c:pt>
              </c:strCache>
            </c:strRef>
          </c:cat>
          <c:val>
            <c:numRef>
              <c:f>'Méret szerinti bontás'!$B$50:$G$50</c:f>
              <c:numCache>
                <c:formatCode>0%</c:formatCode>
                <c:ptCount val="6"/>
                <c:pt idx="0">
                  <c:v>0.5981182795698925</c:v>
                </c:pt>
                <c:pt idx="1">
                  <c:v>0.58372793801119238</c:v>
                </c:pt>
                <c:pt idx="2">
                  <c:v>0.57488986784140972</c:v>
                </c:pt>
                <c:pt idx="3">
                  <c:v>0.56633663366336628</c:v>
                </c:pt>
                <c:pt idx="4">
                  <c:v>0.5714285714285714</c:v>
                </c:pt>
                <c:pt idx="5">
                  <c:v>0.53658536585365857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14-456F-9C23-A5EAAC4BD151}"/>
            </c:ext>
          </c:extLst>
        </c:ser>
        <c:ser>
          <c:idx val="2"/>
          <c:order val="2"/>
          <c:tx>
            <c:strRef>
              <c:f>'Méret szerinti bontás'!$A$51</c:f>
              <c:strCache>
                <c:ptCount val="1"/>
                <c:pt idx="0">
                  <c:v>Csökken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F14-456F-9C23-A5EAAC4BD15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32F7-4F80-99B9-69BF88EE87F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EB3-4CE6-88CA-A58D07E5F806}"/>
              </c:ext>
            </c:extLst>
          </c:dPt>
          <c:dLbls>
            <c:dLbl>
              <c:idx val="2"/>
              <c:layout>
                <c:manualLayout>
                  <c:x val="2.777777777777676E-3"/>
                  <c:y val="-2.5120449588796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EB3-4CE6-88CA-A58D07E5F806}"/>
                </c:ext>
              </c:extLst>
            </c:dLbl>
            <c:dLbl>
              <c:idx val="3"/>
              <c:layout>
                <c:manualLayout>
                  <c:x val="-2.777777777777676E-3"/>
                  <c:y val="-4.60536255640469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F14-456F-9C23-A5EAAC4BD151}"/>
                </c:ext>
              </c:extLst>
            </c:dLbl>
            <c:dLbl>
              <c:idx val="4"/>
              <c:layout>
                <c:manualLayout>
                  <c:x val="-2.5000000000000203E-2"/>
                  <c:y val="2.51204495887958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F14-456F-9C23-A5EAAC4BD151}"/>
                </c:ext>
              </c:extLst>
            </c:dLbl>
            <c:dLbl>
              <c:idx val="5"/>
              <c:layout>
                <c:manualLayout>
                  <c:x val="-2.9166666666666768E-2"/>
                  <c:y val="-5.02408991775920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EB3-4CE6-88CA-A58D07E5F8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bontás'!$B$48:$G$48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NHP</c:v>
                </c:pt>
                <c:pt idx="3">
                  <c:v>Kis</c:v>
                </c:pt>
                <c:pt idx="4">
                  <c:v>Nagy</c:v>
                </c:pt>
                <c:pt idx="5">
                  <c:v>Közép</c:v>
                </c:pt>
              </c:strCache>
            </c:strRef>
          </c:cat>
          <c:val>
            <c:numRef>
              <c:f>'Méret szerinti bontás'!$B$51:$G$51</c:f>
              <c:numCache>
                <c:formatCode>0%</c:formatCode>
                <c:ptCount val="6"/>
                <c:pt idx="0">
                  <c:v>0.14919354838709678</c:v>
                </c:pt>
                <c:pt idx="1">
                  <c:v>0.11838140335772708</c:v>
                </c:pt>
                <c:pt idx="2">
                  <c:v>6.8281938325991193E-2</c:v>
                </c:pt>
                <c:pt idx="3">
                  <c:v>7.0000000000000007E-2</c:v>
                </c:pt>
                <c:pt idx="4">
                  <c:v>3.5714285714285712E-2</c:v>
                </c:pt>
                <c:pt idx="5">
                  <c:v>4.878048780487805E-2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14-456F-9C23-A5EAAC4BD151}"/>
            </c:ext>
          </c:extLst>
        </c:ser>
        <c:ser>
          <c:idx val="3"/>
          <c:order val="3"/>
          <c:tx>
            <c:strRef>
              <c:f>'Méret szerinti bontás'!$A$52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5.5555555555555558E-3"/>
                  <c:y val="-4.60536255640469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F14-456F-9C23-A5EAAC4BD151}"/>
                </c:ext>
              </c:extLst>
            </c:dLbl>
            <c:dLbl>
              <c:idx val="4"/>
              <c:layout>
                <c:manualLayout>
                  <c:x val="-6.9444444444444441E-3"/>
                  <c:y val="2.51204495887958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F14-456F-9C23-A5EAAC4BD151}"/>
                </c:ext>
              </c:extLst>
            </c:dLbl>
            <c:dLbl>
              <c:idx val="5"/>
              <c:layout>
                <c:manualLayout>
                  <c:x val="-1.3888888888888784E-2"/>
                  <c:y val="-2.512044958879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548665791776032E-2"/>
                      <c:h val="7.38919013648513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EEB3-4CE6-88CA-A58D07E5F8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bontás'!$B$48:$G$48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NHP</c:v>
                </c:pt>
                <c:pt idx="3">
                  <c:v>Kis</c:v>
                </c:pt>
                <c:pt idx="4">
                  <c:v>Nagy</c:v>
                </c:pt>
                <c:pt idx="5">
                  <c:v>Közép</c:v>
                </c:pt>
              </c:strCache>
            </c:strRef>
          </c:cat>
          <c:val>
            <c:numRef>
              <c:f>'Méret szerinti bontás'!$B$52:$G$52</c:f>
              <c:numCache>
                <c:formatCode>0%</c:formatCode>
                <c:ptCount val="6"/>
                <c:pt idx="0">
                  <c:v>0.10887096774193548</c:v>
                </c:pt>
                <c:pt idx="1">
                  <c:v>8.9969866551872585E-2</c:v>
                </c:pt>
                <c:pt idx="2">
                  <c:v>7.9295154185022032E-2</c:v>
                </c:pt>
                <c:pt idx="3">
                  <c:v>7.0000000000000007E-2</c:v>
                </c:pt>
                <c:pt idx="4">
                  <c:v>0.03</c:v>
                </c:pt>
                <c:pt idx="5">
                  <c:v>3.2520325203252036E-2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14-456F-9C23-A5EAAC4BD1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954886464"/>
        <c:axId val="954884168"/>
      </c:barChart>
      <c:catAx>
        <c:axId val="954886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54884168"/>
        <c:crosses val="autoZero"/>
        <c:auto val="1"/>
        <c:lblAlgn val="ctr"/>
        <c:lblOffset val="100"/>
        <c:noMultiLvlLbl val="0"/>
      </c:catAx>
      <c:valAx>
        <c:axId val="9548841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5488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'Iparági bontás'!$A$96</c:f>
              <c:strCache>
                <c:ptCount val="1"/>
                <c:pt idx="0">
                  <c:v>Nő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0F5-4E63-8584-B5324A77078F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52D-4CB2-A9AC-B2C43CBC6D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bontás'!$B$95:$I$95</c:f>
              <c:strCache>
                <c:ptCount val="8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Szállítás, raktározás</c:v>
                </c:pt>
                <c:pt idx="3">
                  <c:v>A válaszadók átlaga</c:v>
                </c:pt>
                <c:pt idx="4">
                  <c:v>Kereskedelem</c:v>
                </c:pt>
                <c:pt idx="5">
                  <c:v>Építőipar</c:v>
                </c:pt>
                <c:pt idx="6">
                  <c:v>Mezőgazdaság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bontás'!$B$96:$I$96</c:f>
              <c:numCache>
                <c:formatCode>0%</c:formatCode>
                <c:ptCount val="8"/>
                <c:pt idx="0">
                  <c:v>0.12264150943396226</c:v>
                </c:pt>
                <c:pt idx="1">
                  <c:v>0.15480225988700566</c:v>
                </c:pt>
                <c:pt idx="2">
                  <c:v>0.19801980198019803</c:v>
                </c:pt>
                <c:pt idx="3">
                  <c:v>0.20792079207920791</c:v>
                </c:pt>
                <c:pt idx="4">
                  <c:v>0.21935483870967742</c:v>
                </c:pt>
                <c:pt idx="5">
                  <c:v>0.22686567164179106</c:v>
                </c:pt>
                <c:pt idx="6">
                  <c:v>0.25735294117647056</c:v>
                </c:pt>
                <c:pt idx="7">
                  <c:v>0.33898305084745761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61-46FD-9805-D679CF97A701}"/>
            </c:ext>
          </c:extLst>
        </c:ser>
        <c:ser>
          <c:idx val="1"/>
          <c:order val="1"/>
          <c:tx>
            <c:strRef>
              <c:f>'Iparági bontás'!$A$97</c:f>
              <c:strCache>
                <c:ptCount val="1"/>
                <c:pt idx="0">
                  <c:v>Változatlan marad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0F5-4E63-8584-B5324A77078F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52D-4CB2-A9AC-B2C43CBC6D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bontás'!$B$95:$I$95</c:f>
              <c:strCache>
                <c:ptCount val="8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Szállítás, raktározás</c:v>
                </c:pt>
                <c:pt idx="3">
                  <c:v>A válaszadók átlaga</c:v>
                </c:pt>
                <c:pt idx="4">
                  <c:v>Kereskedelem</c:v>
                </c:pt>
                <c:pt idx="5">
                  <c:v>Építőipar</c:v>
                </c:pt>
                <c:pt idx="6">
                  <c:v>Mezőgazdaság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bontás'!$B$97:$I$97</c:f>
              <c:numCache>
                <c:formatCode>0%</c:formatCode>
                <c:ptCount val="8"/>
                <c:pt idx="0">
                  <c:v>0.5</c:v>
                </c:pt>
                <c:pt idx="1">
                  <c:v>0.6022598870056497</c:v>
                </c:pt>
                <c:pt idx="2">
                  <c:v>0.57425742574257421</c:v>
                </c:pt>
                <c:pt idx="3">
                  <c:v>0.58372793801119238</c:v>
                </c:pt>
                <c:pt idx="4">
                  <c:v>0.61290322580645162</c:v>
                </c:pt>
                <c:pt idx="5">
                  <c:v>0.56417910447761199</c:v>
                </c:pt>
                <c:pt idx="6">
                  <c:v>0.58088235294117652</c:v>
                </c:pt>
                <c:pt idx="7">
                  <c:v>0.53898305084745768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61-46FD-9805-D679CF97A701}"/>
            </c:ext>
          </c:extLst>
        </c:ser>
        <c:ser>
          <c:idx val="2"/>
          <c:order val="2"/>
          <c:tx>
            <c:strRef>
              <c:f>'Iparági bontás'!$A$98</c:f>
              <c:strCache>
                <c:ptCount val="1"/>
                <c:pt idx="0">
                  <c:v>Csökken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0F5-4E63-8584-B5324A77078F}"/>
              </c:ext>
            </c:extLst>
          </c:dPt>
          <c:dPt>
            <c:idx val="7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0F5-4E63-8584-B5324A77078F}"/>
              </c:ext>
            </c:extLst>
          </c:dPt>
          <c:dLbls>
            <c:dLbl>
              <c:idx val="2"/>
              <c:layout>
                <c:manualLayout>
                  <c:x val="-1.8055555555555554E-2"/>
                  <c:y val="2.53958553963993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F5-4E63-8584-B5324A77078F}"/>
                </c:ext>
              </c:extLst>
            </c:dLbl>
            <c:dLbl>
              <c:idx val="3"/>
              <c:layout>
                <c:manualLayout>
                  <c:x val="-1.3888888888889906E-3"/>
                  <c:y val="2.53958553963993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F5-4E63-8584-B5324A77078F}"/>
                </c:ext>
              </c:extLst>
            </c:dLbl>
            <c:dLbl>
              <c:idx val="7"/>
              <c:layout>
                <c:manualLayout>
                  <c:x val="-1.2499999999999898E-2"/>
                  <c:y val="2.53958553963993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F5-4E63-8584-B5324A7707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bontás'!$B$95:$I$95</c:f>
              <c:strCache>
                <c:ptCount val="8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Szállítás, raktározás</c:v>
                </c:pt>
                <c:pt idx="3">
                  <c:v>A válaszadók átlaga</c:v>
                </c:pt>
                <c:pt idx="4">
                  <c:v>Kereskedelem</c:v>
                </c:pt>
                <c:pt idx="5">
                  <c:v>Építőipar</c:v>
                </c:pt>
                <c:pt idx="6">
                  <c:v>Mezőgazdaság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bontás'!$B$98:$I$98</c:f>
              <c:numCache>
                <c:formatCode>0%</c:formatCode>
                <c:ptCount val="8"/>
                <c:pt idx="0">
                  <c:v>0.27358490566037735</c:v>
                </c:pt>
                <c:pt idx="1">
                  <c:v>0.13559322033898305</c:v>
                </c:pt>
                <c:pt idx="2">
                  <c:v>0.19801980198019803</c:v>
                </c:pt>
                <c:pt idx="3">
                  <c:v>0.11838140335772708</c:v>
                </c:pt>
                <c:pt idx="4">
                  <c:v>9.0322580645161285E-2</c:v>
                </c:pt>
                <c:pt idx="5">
                  <c:v>0.10149253731343283</c:v>
                </c:pt>
                <c:pt idx="6">
                  <c:v>8.0882352941176475E-2</c:v>
                </c:pt>
                <c:pt idx="7">
                  <c:v>6.4406779661016947E-2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61-46FD-9805-D679CF97A701}"/>
            </c:ext>
          </c:extLst>
        </c:ser>
        <c:ser>
          <c:idx val="3"/>
          <c:order val="3"/>
          <c:tx>
            <c:strRef>
              <c:f>'Iparági bontás'!$A$99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2500054680664917E-2"/>
                  <c:y val="2.539685523322494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770888013998243E-2"/>
                      <c:h val="0.115335377266430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0F5-4E63-8584-B5324A77078F}"/>
                </c:ext>
              </c:extLst>
            </c:dLbl>
            <c:dLbl>
              <c:idx val="7"/>
              <c:layout>
                <c:manualLayout>
                  <c:x val="-1.0185067526415994E-16"/>
                  <c:y val="2.53958553963993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F5-4E63-8584-B5324A7707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bontás'!$B$95:$I$95</c:f>
              <c:strCache>
                <c:ptCount val="8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Szállítás, raktározás</c:v>
                </c:pt>
                <c:pt idx="3">
                  <c:v>A válaszadók átlaga</c:v>
                </c:pt>
                <c:pt idx="4">
                  <c:v>Kereskedelem</c:v>
                </c:pt>
                <c:pt idx="5">
                  <c:v>Építőipar</c:v>
                </c:pt>
                <c:pt idx="6">
                  <c:v>Mezőgazdaság</c:v>
                </c:pt>
                <c:pt idx="7">
                  <c:v>Feldolgozóipar (gyártás)</c:v>
                </c:pt>
              </c:strCache>
            </c:strRef>
          </c:cat>
          <c:val>
            <c:numRef>
              <c:f>'Iparági bontás'!$B$99:$I$99</c:f>
              <c:numCache>
                <c:formatCode>0%</c:formatCode>
                <c:ptCount val="8"/>
                <c:pt idx="0">
                  <c:v>0.11</c:v>
                </c:pt>
                <c:pt idx="1">
                  <c:v>0.10734463276836158</c:v>
                </c:pt>
                <c:pt idx="2">
                  <c:v>2.9702970297029702E-2</c:v>
                </c:pt>
                <c:pt idx="3">
                  <c:v>8.9969866551872585E-2</c:v>
                </c:pt>
                <c:pt idx="4">
                  <c:v>7.7419354838709681E-2</c:v>
                </c:pt>
                <c:pt idx="5">
                  <c:v>0.10746268656716418</c:v>
                </c:pt>
                <c:pt idx="6">
                  <c:v>8.0882352941176475E-2</c:v>
                </c:pt>
                <c:pt idx="7">
                  <c:v>5.7627118644067797E-2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61-46FD-9805-D679CF97A7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742823944"/>
        <c:axId val="742829848"/>
      </c:barChart>
      <c:catAx>
        <c:axId val="742823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42829848"/>
        <c:crosses val="autoZero"/>
        <c:auto val="1"/>
        <c:lblAlgn val="ctr"/>
        <c:lblOffset val="100"/>
        <c:noMultiLvlLbl val="0"/>
      </c:catAx>
      <c:valAx>
        <c:axId val="742829848"/>
        <c:scaling>
          <c:orientation val="minMax"/>
          <c:max val="1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42823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'Iparági bontás'!$A$104</c:f>
              <c:strCache>
                <c:ptCount val="1"/>
                <c:pt idx="0">
                  <c:v>Nő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9A1-4D30-9AB0-9E32B697422F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7CA-471E-BC62-2CA657BE0B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bontás'!$B$103:$I$103</c:f>
              <c:strCache>
                <c:ptCount val="8"/>
                <c:pt idx="0">
                  <c:v>Szállítás, raktározás</c:v>
                </c:pt>
                <c:pt idx="1">
                  <c:v>Szolgáltatás</c:v>
                </c:pt>
                <c:pt idx="2">
                  <c:v>Mezőgazdaság</c:v>
                </c:pt>
                <c:pt idx="3">
                  <c:v>Vendéglátás, szálláshely-szolgáltatás</c:v>
                </c:pt>
                <c:pt idx="4">
                  <c:v>Feldolgozóipar (gyártás)</c:v>
                </c:pt>
                <c:pt idx="5">
                  <c:v>A válaszadók átlaga</c:v>
                </c:pt>
                <c:pt idx="6">
                  <c:v>Építőipar</c:v>
                </c:pt>
                <c:pt idx="7">
                  <c:v>Kereskedelem</c:v>
                </c:pt>
              </c:strCache>
            </c:strRef>
          </c:cat>
          <c:val>
            <c:numRef>
              <c:f>'Iparági bontás'!$B$104:$I$104</c:f>
              <c:numCache>
                <c:formatCode>0%</c:formatCode>
                <c:ptCount val="8"/>
                <c:pt idx="0">
                  <c:v>0.10891089108910891</c:v>
                </c:pt>
                <c:pt idx="1">
                  <c:v>0.21581920903954802</c:v>
                </c:pt>
                <c:pt idx="2">
                  <c:v>0.22794117647058823</c:v>
                </c:pt>
                <c:pt idx="3">
                  <c:v>0.24528301886792453</c:v>
                </c:pt>
                <c:pt idx="4">
                  <c:v>0.25423728813559321</c:v>
                </c:pt>
                <c:pt idx="5">
                  <c:v>0.28454584588893672</c:v>
                </c:pt>
                <c:pt idx="6">
                  <c:v>0.31940298507462689</c:v>
                </c:pt>
                <c:pt idx="7">
                  <c:v>0.4731182795698925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2D-4592-AFEB-7EF962559793}"/>
            </c:ext>
          </c:extLst>
        </c:ser>
        <c:ser>
          <c:idx val="1"/>
          <c:order val="1"/>
          <c:tx>
            <c:strRef>
              <c:f>'Iparági bontás'!$A$105</c:f>
              <c:strCache>
                <c:ptCount val="1"/>
                <c:pt idx="0">
                  <c:v>Változatlan marad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A9A1-4D30-9AB0-9E32B697422F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A7CA-471E-BC62-2CA657BE0B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bontás'!$B$103:$I$103</c:f>
              <c:strCache>
                <c:ptCount val="8"/>
                <c:pt idx="0">
                  <c:v>Szállítás, raktározás</c:v>
                </c:pt>
                <c:pt idx="1">
                  <c:v>Szolgáltatás</c:v>
                </c:pt>
                <c:pt idx="2">
                  <c:v>Mezőgazdaság</c:v>
                </c:pt>
                <c:pt idx="3">
                  <c:v>Vendéglátás, szálláshely-szolgáltatás</c:v>
                </c:pt>
                <c:pt idx="4">
                  <c:v>Feldolgozóipar (gyártás)</c:v>
                </c:pt>
                <c:pt idx="5">
                  <c:v>A válaszadók átlaga</c:v>
                </c:pt>
                <c:pt idx="6">
                  <c:v>Építőipar</c:v>
                </c:pt>
                <c:pt idx="7">
                  <c:v>Kereskedelem</c:v>
                </c:pt>
              </c:strCache>
            </c:strRef>
          </c:cat>
          <c:val>
            <c:numRef>
              <c:f>'Iparági bontás'!$B$105:$I$105</c:f>
              <c:numCache>
                <c:formatCode>0%</c:formatCode>
                <c:ptCount val="8"/>
                <c:pt idx="0">
                  <c:v>0.5544554455445545</c:v>
                </c:pt>
                <c:pt idx="1">
                  <c:v>0.5785310734463277</c:v>
                </c:pt>
                <c:pt idx="2">
                  <c:v>0.49264705882352944</c:v>
                </c:pt>
                <c:pt idx="3">
                  <c:v>0.54716981132075471</c:v>
                </c:pt>
                <c:pt idx="4">
                  <c:v>0.54915254237288136</c:v>
                </c:pt>
                <c:pt idx="5">
                  <c:v>0.50624192854068017</c:v>
                </c:pt>
                <c:pt idx="6">
                  <c:v>0.46865671641791046</c:v>
                </c:pt>
                <c:pt idx="7">
                  <c:v>0.35268817204301073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2D-4592-AFEB-7EF962559793}"/>
            </c:ext>
          </c:extLst>
        </c:ser>
        <c:ser>
          <c:idx val="2"/>
          <c:order val="2"/>
          <c:tx>
            <c:strRef>
              <c:f>'Iparági bontás'!$A$106</c:f>
              <c:strCache>
                <c:ptCount val="1"/>
                <c:pt idx="0">
                  <c:v>Csökken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9A1-4D30-9AB0-9E32B697422F}"/>
              </c:ext>
            </c:extLst>
          </c:dPt>
          <c:dPt>
            <c:idx val="7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7CA-471E-BC62-2CA657BE0B7D}"/>
              </c:ext>
            </c:extLst>
          </c:dPt>
          <c:dLbls>
            <c:dLbl>
              <c:idx val="5"/>
              <c:layout>
                <c:manualLayout>
                  <c:x val="-4.1666666666667681E-3"/>
                  <c:y val="2.463883732624769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77088801399825E-2"/>
                      <c:h val="7.24752369984541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9A1-4D30-9AB0-9E32B697422F}"/>
                </c:ext>
              </c:extLst>
            </c:dLbl>
            <c:dLbl>
              <c:idx val="7"/>
              <c:layout>
                <c:manualLayout>
                  <c:x val="-2.7777777777777779E-3"/>
                  <c:y val="2.46388373262474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CA-471E-BC62-2CA657BE0B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bontás'!$B$103:$I$103</c:f>
              <c:strCache>
                <c:ptCount val="8"/>
                <c:pt idx="0">
                  <c:v>Szállítás, raktározás</c:v>
                </c:pt>
                <c:pt idx="1">
                  <c:v>Szolgáltatás</c:v>
                </c:pt>
                <c:pt idx="2">
                  <c:v>Mezőgazdaság</c:v>
                </c:pt>
                <c:pt idx="3">
                  <c:v>Vendéglátás, szálláshely-szolgáltatás</c:v>
                </c:pt>
                <c:pt idx="4">
                  <c:v>Feldolgozóipar (gyártás)</c:v>
                </c:pt>
                <c:pt idx="5">
                  <c:v>A válaszadók átlaga</c:v>
                </c:pt>
                <c:pt idx="6">
                  <c:v>Építőipar</c:v>
                </c:pt>
                <c:pt idx="7">
                  <c:v>Kereskedelem</c:v>
                </c:pt>
              </c:strCache>
            </c:strRef>
          </c:cat>
          <c:val>
            <c:numRef>
              <c:f>'Iparági bontás'!$B$106:$I$106</c:f>
              <c:numCache>
                <c:formatCode>0%</c:formatCode>
                <c:ptCount val="8"/>
                <c:pt idx="0">
                  <c:v>0.22772277227722773</c:v>
                </c:pt>
                <c:pt idx="1">
                  <c:v>8.0225988700564965E-2</c:v>
                </c:pt>
                <c:pt idx="2">
                  <c:v>9.5588235294117641E-2</c:v>
                </c:pt>
                <c:pt idx="3">
                  <c:v>0.11320754716981132</c:v>
                </c:pt>
                <c:pt idx="4">
                  <c:v>0.10847457627118644</c:v>
                </c:pt>
                <c:pt idx="5">
                  <c:v>9.0830822212656051E-2</c:v>
                </c:pt>
                <c:pt idx="6">
                  <c:v>0.09</c:v>
                </c:pt>
                <c:pt idx="7">
                  <c:v>6.0215053763440864E-2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2D-4592-AFEB-7EF962559793}"/>
            </c:ext>
          </c:extLst>
        </c:ser>
        <c:ser>
          <c:idx val="3"/>
          <c:order val="3"/>
          <c:tx>
            <c:strRef>
              <c:f>'Iparági bontás'!$A$107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bontás'!$B$103:$I$103</c:f>
              <c:strCache>
                <c:ptCount val="8"/>
                <c:pt idx="0">
                  <c:v>Szállítás, raktározás</c:v>
                </c:pt>
                <c:pt idx="1">
                  <c:v>Szolgáltatás</c:v>
                </c:pt>
                <c:pt idx="2">
                  <c:v>Mezőgazdaság</c:v>
                </c:pt>
                <c:pt idx="3">
                  <c:v>Vendéglátás, szálláshely-szolgáltatás</c:v>
                </c:pt>
                <c:pt idx="4">
                  <c:v>Feldolgozóipar (gyártás)</c:v>
                </c:pt>
                <c:pt idx="5">
                  <c:v>A válaszadók átlaga</c:v>
                </c:pt>
                <c:pt idx="6">
                  <c:v>Építőipar</c:v>
                </c:pt>
                <c:pt idx="7">
                  <c:v>Kereskedelem</c:v>
                </c:pt>
              </c:strCache>
            </c:strRef>
          </c:cat>
          <c:val>
            <c:numRef>
              <c:f>'Iparági bontás'!$B$107:$I$107</c:f>
              <c:numCache>
                <c:formatCode>0%</c:formatCode>
                <c:ptCount val="8"/>
                <c:pt idx="0">
                  <c:v>0.10891089108910891</c:v>
                </c:pt>
                <c:pt idx="1">
                  <c:v>0.12</c:v>
                </c:pt>
                <c:pt idx="2">
                  <c:v>0.18382352941176472</c:v>
                </c:pt>
                <c:pt idx="3">
                  <c:v>9.4339622641509441E-2</c:v>
                </c:pt>
                <c:pt idx="4">
                  <c:v>8.8135593220338981E-2</c:v>
                </c:pt>
                <c:pt idx="5">
                  <c:v>0.11838140335772708</c:v>
                </c:pt>
                <c:pt idx="6">
                  <c:v>0.11641791044776119</c:v>
                </c:pt>
                <c:pt idx="7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62D-4592-AFEB-7EF9625597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926389272"/>
        <c:axId val="926380744"/>
      </c:barChart>
      <c:catAx>
        <c:axId val="926389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6380744"/>
        <c:crosses val="autoZero"/>
        <c:auto val="1"/>
        <c:lblAlgn val="ctr"/>
        <c:lblOffset val="100"/>
        <c:noMultiLvlLbl val="0"/>
      </c:catAx>
      <c:valAx>
        <c:axId val="926380744"/>
        <c:scaling>
          <c:orientation val="minMax"/>
          <c:max val="1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6389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9854033213918"/>
          <c:y val="8.4155556022774955E-2"/>
          <c:w val="0.78624798474365365"/>
          <c:h val="0.71979651928231092"/>
        </c:manualLayout>
      </c:layout>
      <c:pieChart>
        <c:varyColors val="1"/>
        <c:ser>
          <c:idx val="1"/>
          <c:order val="1"/>
          <c:tx>
            <c:strRef>
              <c:f>'Kitöltők-NHP'!$C$15</c:f>
              <c:strCache>
                <c:ptCount val="1"/>
                <c:pt idx="0">
                  <c:v>Kitöltők (N=2323)</c:v>
                </c:pt>
              </c:strCache>
            </c:strRef>
          </c:tx>
          <c:spPr>
            <a:solidFill>
              <a:srgbClr val="002060"/>
            </a:solidFill>
          </c:spPr>
          <c:dPt>
            <c:idx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B9-417C-907C-21F7D6B13190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B9-417C-907C-21F7D6B13190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B9-417C-907C-21F7D6B13190}"/>
              </c:ext>
            </c:extLst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CB9-417C-907C-21F7D6B131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'Kitöltők-NHP'!$A$16:$A$19</c:f>
              <c:strCache>
                <c:ptCount val="4"/>
                <c:pt idx="0">
                  <c:v>1-9 fő</c:v>
                </c:pt>
                <c:pt idx="1">
                  <c:v>10-49 fő</c:v>
                </c:pt>
                <c:pt idx="2">
                  <c:v>50-249 fő</c:v>
                </c:pt>
                <c:pt idx="3">
                  <c:v>249 fő felett</c:v>
                </c:pt>
              </c:strCache>
            </c:strRef>
          </c:cat>
          <c:val>
            <c:numRef>
              <c:f>'Kitöltők-NHP'!$C$16:$C$19</c:f>
              <c:numCache>
                <c:formatCode>0%</c:formatCode>
                <c:ptCount val="4"/>
                <c:pt idx="0">
                  <c:v>0.64</c:v>
                </c:pt>
                <c:pt idx="1">
                  <c:v>0.21739130434782608</c:v>
                </c:pt>
                <c:pt idx="2">
                  <c:v>0.1</c:v>
                </c:pt>
                <c:pt idx="3">
                  <c:v>3.6160137752905726E-2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B9-417C-907C-21F7D6B1319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'Kitöltők-NHP'!$B$15</c15:sqref>
                        </c15:formulaRef>
                      </c:ext>
                    </c:extLst>
                    <c:strCache>
                      <c:ptCount val="1"/>
                      <c:pt idx="0">
                        <c:v>Kitöltők (N=2323)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A-8CB9-417C-907C-21F7D6B13190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C-8CB9-417C-907C-21F7D6B13190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E-8CB9-417C-907C-21F7D6B13190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0-8CB9-417C-907C-21F7D6B13190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'Kitöltők-NHP'!$A$16:$A$19</c15:sqref>
                        </c15:formulaRef>
                      </c:ext>
                    </c:extLst>
                    <c:strCache>
                      <c:ptCount val="4"/>
                      <c:pt idx="0">
                        <c:v>1-9 fő</c:v>
                      </c:pt>
                      <c:pt idx="1">
                        <c:v>10-49 fő</c:v>
                      </c:pt>
                      <c:pt idx="2">
                        <c:v>50-249 fő</c:v>
                      </c:pt>
                      <c:pt idx="3">
                        <c:v>249 fő felett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'Kitöltők-NHP'!$B$16:$B$19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1488</c:v>
                      </c:pt>
                      <c:pt idx="1">
                        <c:v>505</c:v>
                      </c:pt>
                      <c:pt idx="2">
                        <c:v>246</c:v>
                      </c:pt>
                      <c:pt idx="3">
                        <c:v>84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8CB9-417C-907C-21F7D6B13190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093399189282414"/>
          <c:y val="0.85036538224719849"/>
          <c:w val="0.75035405738277727"/>
          <c:h val="0.149634617752801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1"/>
          <c:tx>
            <c:strRef>
              <c:f>'Kitöltők-NHP'!$C$30</c:f>
              <c:strCache>
                <c:ptCount val="1"/>
                <c:pt idx="0">
                  <c:v>Kitöltők (N=2323)</c:v>
                </c:pt>
              </c:strCache>
            </c:strRef>
          </c:tx>
          <c:spPr>
            <a:solidFill>
              <a:srgbClr val="002060"/>
            </a:solidFill>
          </c:spPr>
          <c:dPt>
            <c:idx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B04-4272-8605-9F4165A90928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B04-4272-8605-9F4165A90928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B04-4272-8605-9F4165A90928}"/>
              </c:ext>
            </c:extLst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B04-4272-8605-9F4165A90928}"/>
              </c:ext>
            </c:extLst>
          </c:dPt>
          <c:dLbls>
            <c:dLbl>
              <c:idx val="0"/>
              <c:layout>
                <c:manualLayout>
                  <c:x val="0.16527777777777777"/>
                  <c:y val="-0.1275966457494780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04-4272-8605-9F4165A90928}"/>
                </c:ext>
              </c:extLst>
            </c:dLbl>
            <c:dLbl>
              <c:idx val="1"/>
              <c:layout>
                <c:manualLayout>
                  <c:x val="-6.9444444444444441E-3"/>
                  <c:y val="3.388500772575541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04-4272-8605-9F4165A90928}"/>
                </c:ext>
              </c:extLst>
            </c:dLbl>
            <c:dLbl>
              <c:idx val="2"/>
              <c:layout>
                <c:manualLayout>
                  <c:x val="2.361111111111111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04-4272-8605-9F4165A909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'Kitöltők-NHP'!$A$31:$A$34</c:f>
              <c:strCache>
                <c:ptCount val="4"/>
                <c:pt idx="0">
                  <c:v>Tisztán magyar tulajdon</c:v>
                </c:pt>
                <c:pt idx="1">
                  <c:v>Többségében magyar tulajdon</c:v>
                </c:pt>
                <c:pt idx="2">
                  <c:v>Többségében külföldi tulajdon</c:v>
                </c:pt>
                <c:pt idx="3">
                  <c:v>Tisztán külföldi tulajdon</c:v>
                </c:pt>
              </c:strCache>
            </c:strRef>
          </c:cat>
          <c:val>
            <c:numRef>
              <c:f>'Kitöltők-NHP'!$C$31:$C$34</c:f>
              <c:numCache>
                <c:formatCode>0%</c:formatCode>
                <c:ptCount val="4"/>
                <c:pt idx="0">
                  <c:v>0.89</c:v>
                </c:pt>
                <c:pt idx="1">
                  <c:v>1.8080068876452863E-2</c:v>
                </c:pt>
                <c:pt idx="2">
                  <c:v>1.6358157554885924E-2</c:v>
                </c:pt>
                <c:pt idx="3">
                  <c:v>6.9737408523461039E-2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C5-4E13-AFC3-8F00757E2A7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'Kitöltők-NHP'!$B$30</c15:sqref>
                        </c15:formulaRef>
                      </c:ext>
                    </c:extLst>
                    <c:strCache>
                      <c:ptCount val="1"/>
                      <c:pt idx="0">
                        <c:v>Kitöltők (N=2323)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9-FD70-4412-AAE7-72074A0148CD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B-FD70-4412-AAE7-72074A0148CD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D-FD70-4412-AAE7-72074A0148CD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F-FD70-4412-AAE7-72074A0148CD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'Kitöltők-NHP'!$A$31:$A$34</c15:sqref>
                        </c15:formulaRef>
                      </c:ext>
                    </c:extLst>
                    <c:strCache>
                      <c:ptCount val="4"/>
                      <c:pt idx="0">
                        <c:v>Tisztán magyar tulajdon</c:v>
                      </c:pt>
                      <c:pt idx="1">
                        <c:v>Többségében magyar tulajdon</c:v>
                      </c:pt>
                      <c:pt idx="2">
                        <c:v>Többségében külföldi tulajdon</c:v>
                      </c:pt>
                      <c:pt idx="3">
                        <c:v>Tisztán külföldi tulajdon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'Kitöltők-NHP'!$B$31:$B$34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2081</c:v>
                      </c:pt>
                      <c:pt idx="1">
                        <c:v>42</c:v>
                      </c:pt>
                      <c:pt idx="2">
                        <c:v>38</c:v>
                      </c:pt>
                      <c:pt idx="3">
                        <c:v>162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C7C5-4E13-AFC3-8F00757E2A79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486351706036746"/>
          <c:y val="2.7866977372493117E-2"/>
          <c:w val="0.44065026246719158"/>
          <c:h val="0.86164873565309463"/>
        </c:manualLayout>
      </c:layout>
      <c:barChart>
        <c:barDir val="bar"/>
        <c:grouping val="clustered"/>
        <c:varyColors val="0"/>
        <c:ser>
          <c:idx val="1"/>
          <c:order val="1"/>
          <c:tx>
            <c:strRef>
              <c:f>'Kitöltők-NHP'!$C$23</c:f>
              <c:strCache>
                <c:ptCount val="1"/>
                <c:pt idx="0">
                  <c:v>Kitöltők (N=2323)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4B6-428A-BB7A-E9A83088ADDD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4B6-428A-BB7A-E9A83088ADDD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4B6-428A-BB7A-E9A83088AD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'Kitöltők-NHP'!$A$24:$A$26</c:f>
              <c:strCache>
                <c:ptCount val="3"/>
                <c:pt idx="0">
                  <c:v>Növekedési (2,5 %-os kamatozású) hitellel rendelkezik</c:v>
                </c:pt>
                <c:pt idx="1">
                  <c:v>Piaci alapú vagy más típusú hitellel rendelkezik</c:v>
                </c:pt>
                <c:pt idx="2">
                  <c:v>Nem rendelkezik hitellel</c:v>
                </c:pt>
              </c:strCache>
            </c:strRef>
          </c:cat>
          <c:val>
            <c:numRef>
              <c:f>'Kitöltők-NHP'!$C$24:$C$26</c:f>
              <c:numCache>
                <c:formatCode>0%</c:formatCode>
                <c:ptCount val="3"/>
                <c:pt idx="0">
                  <c:v>0.19543693499784762</c:v>
                </c:pt>
                <c:pt idx="1">
                  <c:v>0.34997847610848043</c:v>
                </c:pt>
                <c:pt idx="2">
                  <c:v>0.52561343090830825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B6-428A-BB7A-E9A83088AD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937744384"/>
        <c:axId val="9377440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'Kitöltők-NHP'!$B$23</c15:sqref>
                        </c15:formulaRef>
                      </c:ext>
                    </c:extLst>
                    <c:strCache>
                      <c:ptCount val="1"/>
                      <c:pt idx="0">
                        <c:v>Kitöltők (N=2323)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8-C4B6-428A-BB7A-E9A83088ADDD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A-C4B6-428A-BB7A-E9A83088ADDD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C-C4B6-428A-BB7A-E9A83088ADDD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'Kitöltők-NHP'!$A$24:$A$26</c15:sqref>
                        </c15:formulaRef>
                      </c:ext>
                    </c:extLst>
                    <c:strCache>
                      <c:ptCount val="3"/>
                      <c:pt idx="0">
                        <c:v>Növekedési (2,5 %-os kamatozású) hitellel rendelkezik</c:v>
                      </c:pt>
                      <c:pt idx="1">
                        <c:v>Piaci alapú vagy más típusú hitellel rendelkezik</c:v>
                      </c:pt>
                      <c:pt idx="2">
                        <c:v>Nem rendelkezik hitellel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'Kitöltők-NHP'!$B$24:$B$26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454</c:v>
                      </c:pt>
                      <c:pt idx="1">
                        <c:v>813</c:v>
                      </c:pt>
                      <c:pt idx="2">
                        <c:v>1221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D-C4B6-428A-BB7A-E9A83088ADDD}"/>
                  </c:ext>
                </c:extLst>
              </c15:ser>
            </c15:filteredBarSeries>
          </c:ext>
        </c:extLst>
      </c:barChart>
      <c:valAx>
        <c:axId val="9377440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7744384"/>
        <c:crosses val="autoZero"/>
        <c:crossBetween val="between"/>
      </c:valAx>
      <c:catAx>
        <c:axId val="937744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77440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'Iparági bontás'!$A$5</c:f>
              <c:strCache>
                <c:ptCount val="1"/>
                <c:pt idx="0">
                  <c:v>Több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1E2-4942-A856-824F6291E89B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8E94-49EF-80A3-BC2276E16640}"/>
              </c:ext>
            </c:extLst>
          </c:dPt>
          <c:dLbls>
            <c:dLbl>
              <c:idx val="0"/>
              <c:layout>
                <c:manualLayout>
                  <c:x val="1.6666664843977986E-2"/>
                  <c:y val="-2.5120454557592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E2-4942-A856-824F6291E89B}"/>
                </c:ext>
              </c:extLst>
            </c:dLbl>
            <c:dLbl>
              <c:idx val="6"/>
              <c:layout>
                <c:manualLayout>
                  <c:x val="-1.388888736998169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E94-49EF-80A3-BC2276E166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bontás'!$B$4:$I$4</c:f>
              <c:strCache>
                <c:ptCount val="8"/>
                <c:pt idx="0">
                  <c:v>Vendéglátás, szálláshely-szolgáltatás</c:v>
                </c:pt>
                <c:pt idx="1">
                  <c:v>Szállítás, raktározás</c:v>
                </c:pt>
                <c:pt idx="2">
                  <c:v>Szolgáltatás</c:v>
                </c:pt>
                <c:pt idx="3">
                  <c:v>A válaszadók átlaga</c:v>
                </c:pt>
                <c:pt idx="4">
                  <c:v>Feldolgozóipar (gyártás)</c:v>
                </c:pt>
                <c:pt idx="5">
                  <c:v>Építőipar</c:v>
                </c:pt>
                <c:pt idx="6">
                  <c:v>Kereskedelem</c:v>
                </c:pt>
                <c:pt idx="7">
                  <c:v>Mezőgazdaság</c:v>
                </c:pt>
              </c:strCache>
            </c:strRef>
          </c:cat>
          <c:val>
            <c:numRef>
              <c:f>'Iparági bontás'!$B$5:$I$5</c:f>
              <c:numCache>
                <c:formatCode>0%</c:formatCode>
                <c:ptCount val="8"/>
                <c:pt idx="0">
                  <c:v>1.88679245283019E-2</c:v>
                </c:pt>
                <c:pt idx="1">
                  <c:v>0.12871287128712872</c:v>
                </c:pt>
                <c:pt idx="2">
                  <c:v>0.17</c:v>
                </c:pt>
                <c:pt idx="3">
                  <c:v>0.17821782178217821</c:v>
                </c:pt>
                <c:pt idx="4">
                  <c:v>0.18305084745762712</c:v>
                </c:pt>
                <c:pt idx="5">
                  <c:v>0.19701492537313434</c:v>
                </c:pt>
                <c:pt idx="6">
                  <c:v>0.21935483870967742</c:v>
                </c:pt>
                <c:pt idx="7">
                  <c:v>0.22794117647058823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94-49EF-80A3-BC2276E16640}"/>
            </c:ext>
          </c:extLst>
        </c:ser>
        <c:ser>
          <c:idx val="1"/>
          <c:order val="1"/>
          <c:tx>
            <c:strRef>
              <c:f>'Iparági bontás'!$A$6</c:f>
              <c:strCache>
                <c:ptCount val="1"/>
                <c:pt idx="0">
                  <c:v>Azonos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1E2-4942-A856-824F6291E89B}"/>
              </c:ext>
            </c:extLst>
          </c:dPt>
          <c:dPt>
            <c:idx val="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E94-49EF-80A3-BC2276E16640}"/>
              </c:ext>
            </c:extLst>
          </c:dPt>
          <c:dLbls>
            <c:dLbl>
              <c:idx val="0"/>
              <c:layout>
                <c:manualLayout>
                  <c:x val="4.3055550846943257E-2"/>
                  <c:y val="-5.023992012091048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548659607539423E-2"/>
                      <c:h val="5.88196432460295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1E2-4942-A856-824F6291E89B}"/>
                </c:ext>
              </c:extLst>
            </c:dLbl>
            <c:dLbl>
              <c:idx val="6"/>
              <c:layout>
                <c:manualLayout>
                  <c:x val="-9.722221158987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E94-49EF-80A3-BC2276E166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'Iparági bontás'!$B$4:$I$4</c:f>
              <c:strCache>
                <c:ptCount val="8"/>
                <c:pt idx="0">
                  <c:v>Vendéglátás, szálláshely-szolgáltatás</c:v>
                </c:pt>
                <c:pt idx="1">
                  <c:v>Szállítás, raktározás</c:v>
                </c:pt>
                <c:pt idx="2">
                  <c:v>Szolgáltatás</c:v>
                </c:pt>
                <c:pt idx="3">
                  <c:v>A válaszadók átlaga</c:v>
                </c:pt>
                <c:pt idx="4">
                  <c:v>Feldolgozóipar (gyártás)</c:v>
                </c:pt>
                <c:pt idx="5">
                  <c:v>Építőipar</c:v>
                </c:pt>
                <c:pt idx="6">
                  <c:v>Kereskedelem</c:v>
                </c:pt>
                <c:pt idx="7">
                  <c:v>Mezőgazdaság</c:v>
                </c:pt>
              </c:strCache>
            </c:strRef>
          </c:cat>
          <c:val>
            <c:numRef>
              <c:f>'Iparági bontás'!$B$6:$I$6</c:f>
              <c:numCache>
                <c:formatCode>0%</c:formatCode>
                <c:ptCount val="8"/>
                <c:pt idx="0">
                  <c:v>4.71698113207547E-2</c:v>
                </c:pt>
                <c:pt idx="1">
                  <c:v>0.27722772277227725</c:v>
                </c:pt>
                <c:pt idx="2">
                  <c:v>0.29265536723163843</c:v>
                </c:pt>
                <c:pt idx="3">
                  <c:v>0.2854068015497202</c:v>
                </c:pt>
                <c:pt idx="4">
                  <c:v>0.2711864406779661</c:v>
                </c:pt>
                <c:pt idx="5">
                  <c:v>0.30149253731343284</c:v>
                </c:pt>
                <c:pt idx="6">
                  <c:v>0.27741935483870966</c:v>
                </c:pt>
                <c:pt idx="7">
                  <c:v>0.4485294117647059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94-49EF-80A3-BC2276E16640}"/>
            </c:ext>
          </c:extLst>
        </c:ser>
        <c:ser>
          <c:idx val="2"/>
          <c:order val="2"/>
          <c:tx>
            <c:strRef>
              <c:f>'Iparági bontás'!$A$7</c:f>
              <c:strCache>
                <c:ptCount val="1"/>
                <c:pt idx="0">
                  <c:v>Kevesebb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1E2-4942-A856-824F6291E89B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BD2-4214-9A76-BA2046BE86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bontás'!$B$4:$I$4</c:f>
              <c:strCache>
                <c:ptCount val="8"/>
                <c:pt idx="0">
                  <c:v>Vendéglátás, szálláshely-szolgáltatás</c:v>
                </c:pt>
                <c:pt idx="1">
                  <c:v>Szállítás, raktározás</c:v>
                </c:pt>
                <c:pt idx="2">
                  <c:v>Szolgáltatás</c:v>
                </c:pt>
                <c:pt idx="3">
                  <c:v>A válaszadók átlaga</c:v>
                </c:pt>
                <c:pt idx="4">
                  <c:v>Feldolgozóipar (gyártás)</c:v>
                </c:pt>
                <c:pt idx="5">
                  <c:v>Építőipar</c:v>
                </c:pt>
                <c:pt idx="6">
                  <c:v>Kereskedelem</c:v>
                </c:pt>
                <c:pt idx="7">
                  <c:v>Mezőgazdaság</c:v>
                </c:pt>
              </c:strCache>
            </c:strRef>
          </c:cat>
          <c:val>
            <c:numRef>
              <c:f>'Iparági bontás'!$B$7:$I$7</c:f>
              <c:numCache>
                <c:formatCode>0%</c:formatCode>
                <c:ptCount val="8"/>
                <c:pt idx="0">
                  <c:v>0.88</c:v>
                </c:pt>
                <c:pt idx="1">
                  <c:v>0.59405940594059403</c:v>
                </c:pt>
                <c:pt idx="2">
                  <c:v>0.47</c:v>
                </c:pt>
                <c:pt idx="3">
                  <c:v>0.4928971157985364</c:v>
                </c:pt>
                <c:pt idx="4">
                  <c:v>0.52881355932203389</c:v>
                </c:pt>
                <c:pt idx="5">
                  <c:v>0.46268656716417911</c:v>
                </c:pt>
                <c:pt idx="6">
                  <c:v>0.48172043010752691</c:v>
                </c:pt>
                <c:pt idx="7">
                  <c:v>0.29411764705882354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94-49EF-80A3-BC2276E16640}"/>
            </c:ext>
          </c:extLst>
        </c:ser>
        <c:ser>
          <c:idx val="3"/>
          <c:order val="3"/>
          <c:tx>
            <c:strRef>
              <c:f>'Iparági bontás'!$A$8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6666664843978034E-2"/>
                  <c:y val="2.38953571509208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E94-49EF-80A3-BC2276E1664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E94-49EF-80A3-BC2276E16640}"/>
                </c:ext>
              </c:extLst>
            </c:dLbl>
            <c:dLbl>
              <c:idx val="2"/>
              <c:layout>
                <c:manualLayout>
                  <c:x val="-1.111110989598535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E94-49EF-80A3-BC2276E16640}"/>
                </c:ext>
              </c:extLst>
            </c:dLbl>
            <c:dLbl>
              <c:idx val="3"/>
              <c:layout>
                <c:manualLayout>
                  <c:x val="-1.2499998632983527E-2"/>
                  <c:y val="4.380764870699205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E94-49EF-80A3-BC2276E16640}"/>
                </c:ext>
              </c:extLst>
            </c:dLbl>
            <c:dLbl>
              <c:idx val="4"/>
              <c:layout>
                <c:manualLayout>
                  <c:x val="-1.6666664843978034E-2"/>
                  <c:y val="-4.605363467340138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E94-49EF-80A3-BC2276E16640}"/>
                </c:ext>
              </c:extLst>
            </c:dLbl>
            <c:dLbl>
              <c:idx val="5"/>
              <c:layout>
                <c:manualLayout>
                  <c:x val="-1.5277776106979866E-2"/>
                  <c:y val="2.5120454557592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E2-4942-A856-824F6291E89B}"/>
                </c:ext>
              </c:extLst>
            </c:dLbl>
            <c:dLbl>
              <c:idx val="6"/>
              <c:layout>
                <c:manualLayout>
                  <c:x val="-1.1111109895985356E-2"/>
                  <c:y val="2.38953571509208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E94-49EF-80A3-BC2276E16640}"/>
                </c:ext>
              </c:extLst>
            </c:dLbl>
            <c:dLbl>
              <c:idx val="7"/>
              <c:layout>
                <c:manualLayout>
                  <c:x val="-1.3888887369981798E-2"/>
                  <c:y val="-5.7567043341751727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D95-4A5B-AA6B-536272E3F5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bontás'!$B$4:$I$4</c:f>
              <c:strCache>
                <c:ptCount val="8"/>
                <c:pt idx="0">
                  <c:v>Vendéglátás, szálláshely-szolgáltatás</c:v>
                </c:pt>
                <c:pt idx="1">
                  <c:v>Szállítás, raktározás</c:v>
                </c:pt>
                <c:pt idx="2">
                  <c:v>Szolgáltatás</c:v>
                </c:pt>
                <c:pt idx="3">
                  <c:v>A válaszadók átlaga</c:v>
                </c:pt>
                <c:pt idx="4">
                  <c:v>Feldolgozóipar (gyártás)</c:v>
                </c:pt>
                <c:pt idx="5">
                  <c:v>Építőipar</c:v>
                </c:pt>
                <c:pt idx="6">
                  <c:v>Kereskedelem</c:v>
                </c:pt>
                <c:pt idx="7">
                  <c:v>Mezőgazdaság</c:v>
                </c:pt>
              </c:strCache>
            </c:strRef>
          </c:cat>
          <c:val>
            <c:numRef>
              <c:f>'Iparági bontás'!$B$8:$I$8</c:f>
              <c:numCache>
                <c:formatCode>0%</c:formatCode>
                <c:ptCount val="8"/>
                <c:pt idx="0">
                  <c:v>0.05</c:v>
                </c:pt>
                <c:pt idx="1">
                  <c:v>0</c:v>
                </c:pt>
                <c:pt idx="2">
                  <c:v>7.0000000000000007E-2</c:v>
                </c:pt>
                <c:pt idx="3">
                  <c:v>4.3478260869565216E-2</c:v>
                </c:pt>
                <c:pt idx="4">
                  <c:v>1.6949152542372881E-2</c:v>
                </c:pt>
                <c:pt idx="5">
                  <c:v>3.880597014925373E-2</c:v>
                </c:pt>
                <c:pt idx="6">
                  <c:v>2.1505376344086023E-2</c:v>
                </c:pt>
                <c:pt idx="7">
                  <c:v>2.9411764705882353E-2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94-49EF-80A3-BC2276E166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741701632"/>
        <c:axId val="741699992"/>
      </c:barChart>
      <c:catAx>
        <c:axId val="741701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41699992"/>
        <c:crosses val="autoZero"/>
        <c:auto val="1"/>
        <c:lblAlgn val="ctr"/>
        <c:lblOffset val="100"/>
        <c:noMultiLvlLbl val="0"/>
      </c:catAx>
      <c:valAx>
        <c:axId val="741699992"/>
        <c:scaling>
          <c:orientation val="minMax"/>
          <c:max val="1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41701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6CB-45AD-9AC3-1F333667845E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12F-4F71-AAA3-2C4B07CE232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A5C-4A44-A8DF-DBD4446140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bontás'!$I$4:$N$4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Kis</c:v>
                </c:pt>
                <c:pt idx="3">
                  <c:v>NHP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'Méret szerinti bontás'!$I$5:$N$5</c:f>
              <c:numCache>
                <c:formatCode>0%</c:formatCode>
                <c:ptCount val="6"/>
                <c:pt idx="0">
                  <c:v>0.77494545454545449</c:v>
                </c:pt>
                <c:pt idx="1">
                  <c:v>0.81</c:v>
                </c:pt>
                <c:pt idx="2">
                  <c:v>0.85590062111801246</c:v>
                </c:pt>
                <c:pt idx="3">
                  <c:v>0.86</c:v>
                </c:pt>
                <c:pt idx="4">
                  <c:v>0.88445378151260512</c:v>
                </c:pt>
                <c:pt idx="5">
                  <c:v>0.91455696202531656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2F-4F71-AAA3-2C4B07CE23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954906800"/>
        <c:axId val="954908768"/>
      </c:barChart>
      <c:catAx>
        <c:axId val="954906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54908768"/>
        <c:crosses val="autoZero"/>
        <c:auto val="1"/>
        <c:lblAlgn val="ctr"/>
        <c:lblOffset val="100"/>
        <c:noMultiLvlLbl val="0"/>
      </c:catAx>
      <c:valAx>
        <c:axId val="9549087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5490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679-41E4-A14D-F6CA8A1C21FC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679-41E4-A14D-F6CA8A1C21FC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4D2-4D64-96FD-8AC7B9029B88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2DE-48C9-90A6-6374DEEB188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'Iparági bontás'!$L$20:$S$20</c:f>
              <c:strCache>
                <c:ptCount val="8"/>
                <c:pt idx="0">
                  <c:v>Vendéglátás, szálláshely-szolgáltatás</c:v>
                </c:pt>
                <c:pt idx="1">
                  <c:v>Szállítás, raktározás</c:v>
                </c:pt>
                <c:pt idx="2">
                  <c:v>Szolgáltatás</c:v>
                </c:pt>
                <c:pt idx="3">
                  <c:v>A válaszadók átlaga</c:v>
                </c:pt>
                <c:pt idx="4">
                  <c:v>Feldolgozóipar (gyártás)</c:v>
                </c:pt>
                <c:pt idx="5">
                  <c:v>Kereskedelem</c:v>
                </c:pt>
                <c:pt idx="6">
                  <c:v>Építőipar</c:v>
                </c:pt>
                <c:pt idx="7">
                  <c:v>Mezőgazdaság</c:v>
                </c:pt>
              </c:strCache>
            </c:strRef>
          </c:cat>
          <c:val>
            <c:numRef>
              <c:f>'Iparági bontás'!$L$21:$S$21</c:f>
              <c:numCache>
                <c:formatCode>0%</c:formatCode>
                <c:ptCount val="8"/>
                <c:pt idx="0">
                  <c:v>0.45495049504950491</c:v>
                </c:pt>
                <c:pt idx="1">
                  <c:v>0.77850000000000008</c:v>
                </c:pt>
                <c:pt idx="2">
                  <c:v>0.79267080745341589</c:v>
                </c:pt>
                <c:pt idx="3">
                  <c:v>0.80997701149425283</c:v>
                </c:pt>
                <c:pt idx="4">
                  <c:v>0.84137323943661968</c:v>
                </c:pt>
                <c:pt idx="5">
                  <c:v>0.84342403628117912</c:v>
                </c:pt>
                <c:pt idx="6">
                  <c:v>0.84984076433121025</c:v>
                </c:pt>
                <c:pt idx="7">
                  <c:v>0.93884615384615366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57-4FC5-9F43-C9E33D8943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751604776"/>
        <c:axId val="751606744"/>
      </c:barChart>
      <c:catAx>
        <c:axId val="751604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51606744"/>
        <c:crosses val="autoZero"/>
        <c:auto val="1"/>
        <c:lblAlgn val="ctr"/>
        <c:lblOffset val="100"/>
        <c:noMultiLvlLbl val="0"/>
      </c:catAx>
      <c:valAx>
        <c:axId val="7516067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51604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'Méret szerinti bontás'!$A$19</c:f>
              <c:strCache>
                <c:ptCount val="1"/>
                <c:pt idx="0">
                  <c:v>Nő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830-4770-A79E-C76F0D5FA36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49D-4896-B1CC-D9AAA1A7ABF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6BC-4C29-931A-A0128DB5A8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bontás'!$B$18:$G$18</c:f>
              <c:strCache>
                <c:ptCount val="6"/>
                <c:pt idx="0">
                  <c:v>Mikro</c:v>
                </c:pt>
                <c:pt idx="1">
                  <c:v>NHP</c:v>
                </c:pt>
                <c:pt idx="2">
                  <c:v>A válaszadók átlaga</c:v>
                </c:pt>
                <c:pt idx="3">
                  <c:v>Kis</c:v>
                </c:pt>
                <c:pt idx="4">
                  <c:v>Nagy</c:v>
                </c:pt>
                <c:pt idx="5">
                  <c:v>Közép</c:v>
                </c:pt>
              </c:strCache>
            </c:strRef>
          </c:cat>
          <c:val>
            <c:numRef>
              <c:f>'Méret szerinti bontás'!$B$19:$G$19</c:f>
              <c:numCache>
                <c:formatCode>0%</c:formatCode>
                <c:ptCount val="6"/>
                <c:pt idx="0">
                  <c:v>0.14919354838709678</c:v>
                </c:pt>
                <c:pt idx="1">
                  <c:v>0.17180616740088106</c:v>
                </c:pt>
                <c:pt idx="2">
                  <c:v>0.17864829961256995</c:v>
                </c:pt>
                <c:pt idx="3">
                  <c:v>0.20396039603960395</c:v>
                </c:pt>
                <c:pt idx="4">
                  <c:v>0.26190476190476192</c:v>
                </c:pt>
                <c:pt idx="5">
                  <c:v>0.27642276422764228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30-4770-A79E-C76F0D5FA36A}"/>
            </c:ext>
          </c:extLst>
        </c:ser>
        <c:ser>
          <c:idx val="1"/>
          <c:order val="1"/>
          <c:tx>
            <c:strRef>
              <c:f>'Méret szerinti bontás'!$A$20</c:f>
              <c:strCache>
                <c:ptCount val="1"/>
                <c:pt idx="0">
                  <c:v>Változatlan marad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830-4770-A79E-C76F0D5FA36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F49D-4896-B1CC-D9AAA1A7ABF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56BC-4C29-931A-A0128DB5A8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bontás'!$B$18:$G$18</c:f>
              <c:strCache>
                <c:ptCount val="6"/>
                <c:pt idx="0">
                  <c:v>Mikro</c:v>
                </c:pt>
                <c:pt idx="1">
                  <c:v>NHP</c:v>
                </c:pt>
                <c:pt idx="2">
                  <c:v>A válaszadók átlaga</c:v>
                </c:pt>
                <c:pt idx="3">
                  <c:v>Kis</c:v>
                </c:pt>
                <c:pt idx="4">
                  <c:v>Nagy</c:v>
                </c:pt>
                <c:pt idx="5">
                  <c:v>Közép</c:v>
                </c:pt>
              </c:strCache>
            </c:strRef>
          </c:cat>
          <c:val>
            <c:numRef>
              <c:f>'Méret szerinti bontás'!$B$20:$G$20</c:f>
              <c:numCache>
                <c:formatCode>0%</c:formatCode>
                <c:ptCount val="6"/>
                <c:pt idx="0">
                  <c:v>0.38373655913978494</c:v>
                </c:pt>
                <c:pt idx="1">
                  <c:v>0.39867841409691629</c:v>
                </c:pt>
                <c:pt idx="2">
                  <c:v>0.39474817046922084</c:v>
                </c:pt>
                <c:pt idx="3">
                  <c:v>0.401980198019802</c:v>
                </c:pt>
                <c:pt idx="4">
                  <c:v>0.5357142857142857</c:v>
                </c:pt>
                <c:pt idx="5">
                  <c:v>0.3983739837398374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30-4770-A79E-C76F0D5FA36A}"/>
            </c:ext>
          </c:extLst>
        </c:ser>
        <c:ser>
          <c:idx val="2"/>
          <c:order val="2"/>
          <c:tx>
            <c:strRef>
              <c:f>'Méret szerinti bontás'!$A$21</c:f>
              <c:strCache>
                <c:ptCount val="1"/>
                <c:pt idx="0">
                  <c:v>Csökken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830-4770-A79E-C76F0D5FA36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49D-4896-B1CC-D9AAA1A7ABF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6BC-4C29-931A-A0128DB5A8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bontás'!$B$18:$G$18</c:f>
              <c:strCache>
                <c:ptCount val="6"/>
                <c:pt idx="0">
                  <c:v>Mikro</c:v>
                </c:pt>
                <c:pt idx="1">
                  <c:v>NHP</c:v>
                </c:pt>
                <c:pt idx="2">
                  <c:v>A válaszadók átlaga</c:v>
                </c:pt>
                <c:pt idx="3">
                  <c:v>Kis</c:v>
                </c:pt>
                <c:pt idx="4">
                  <c:v>Nagy</c:v>
                </c:pt>
                <c:pt idx="5">
                  <c:v>Közép</c:v>
                </c:pt>
              </c:strCache>
            </c:strRef>
          </c:cat>
          <c:val>
            <c:numRef>
              <c:f>'Méret szerinti bontás'!$B$21:$G$21</c:f>
              <c:numCache>
                <c:formatCode>0%</c:formatCode>
                <c:ptCount val="6"/>
                <c:pt idx="0">
                  <c:v>0.28000000000000003</c:v>
                </c:pt>
                <c:pt idx="1">
                  <c:v>0.27092511013215859</c:v>
                </c:pt>
                <c:pt idx="2">
                  <c:v>0.25828669823504091</c:v>
                </c:pt>
                <c:pt idx="3">
                  <c:v>0.2495049504950495</c:v>
                </c:pt>
                <c:pt idx="4">
                  <c:v>0.13095238095238096</c:v>
                </c:pt>
                <c:pt idx="5">
                  <c:v>0.21951219512195122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30-4770-A79E-C76F0D5FA36A}"/>
            </c:ext>
          </c:extLst>
        </c:ser>
        <c:ser>
          <c:idx val="3"/>
          <c:order val="3"/>
          <c:tx>
            <c:strRef>
              <c:f>'Méret szerinti bontás'!$A$22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'Méret szerinti bontás'!$B$18:$G$18</c:f>
              <c:strCache>
                <c:ptCount val="6"/>
                <c:pt idx="0">
                  <c:v>Mikro</c:v>
                </c:pt>
                <c:pt idx="1">
                  <c:v>NHP</c:v>
                </c:pt>
                <c:pt idx="2">
                  <c:v>A válaszadók átlaga</c:v>
                </c:pt>
                <c:pt idx="3">
                  <c:v>Kis</c:v>
                </c:pt>
                <c:pt idx="4">
                  <c:v>Nagy</c:v>
                </c:pt>
                <c:pt idx="5">
                  <c:v>Közép</c:v>
                </c:pt>
              </c:strCache>
            </c:strRef>
          </c:cat>
          <c:val>
            <c:numRef>
              <c:f>'Méret szerinti bontás'!$B$22:$G$22</c:f>
              <c:numCache>
                <c:formatCode>0%</c:formatCode>
                <c:ptCount val="6"/>
                <c:pt idx="0">
                  <c:v>0.19</c:v>
                </c:pt>
                <c:pt idx="1">
                  <c:v>0.15859030837004406</c:v>
                </c:pt>
                <c:pt idx="2">
                  <c:v>0.16831683168316833</c:v>
                </c:pt>
                <c:pt idx="3">
                  <c:v>0.15</c:v>
                </c:pt>
                <c:pt idx="4">
                  <c:v>7.1428571428571425E-2</c:v>
                </c:pt>
                <c:pt idx="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30-4770-A79E-C76F0D5FA3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954938288"/>
        <c:axId val="954939928"/>
      </c:barChart>
      <c:catAx>
        <c:axId val="954938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54939928"/>
        <c:crosses val="autoZero"/>
        <c:auto val="1"/>
        <c:lblAlgn val="ctr"/>
        <c:lblOffset val="100"/>
        <c:noMultiLvlLbl val="0"/>
      </c:catAx>
      <c:valAx>
        <c:axId val="9549399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54938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7BC7D3B0-09E9-4581-997A-C81D46BD9619}">
      <dgm:prSet phldrT="[Text]" custT="1"/>
      <dgm:spPr>
        <a:ln>
          <a:noFill/>
        </a:ln>
      </dgm:spPr>
      <dgm:t>
        <a:bodyPr/>
        <a:lstStyle/>
        <a:p>
          <a:r>
            <a:rPr lang="hu-HU" sz="1800" b="1" i="0" dirty="0">
              <a:solidFill>
                <a:schemeClr val="tx2"/>
              </a:solidFill>
            </a:rPr>
            <a:t>Az MNB első konjunktúra felmérésében 2323 vállalat vett részt. 96 százalékuk kkv, döntően kizárólag magyar tulajdonban.</a:t>
          </a:r>
        </a:p>
      </dgm:t>
    </dgm:pt>
    <dgm:pt modelId="{6089716D-292C-4CEF-8DC8-FCB4AC60CCE1}" type="parTrans" cxnId="{6345D394-9DA4-4A3C-BF27-C1495D4B4846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9EDEBDB-AF15-41CE-9D6C-2BB280C66868}" type="sibTrans" cxnId="{6345D394-9DA4-4A3C-BF27-C1495D4B4846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088EF8E0-31C4-40E3-91E8-F540107D7DDD}">
      <dgm:prSet phldrT="[Text]"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válaszadók átlagos bevételi szintje 84 százalék volt tavaly decemberhez képest. </a:t>
          </a:r>
          <a:r>
            <a:rPr lang="hu-HU" sz="1800" b="1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10 százalékponttal többen számítanak a 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bevételek csökkenésére mint a növekedésére (kitöltők 20 százaléka). Beruházást a válaszadók 28 százaléka tervez.</a:t>
          </a: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válaszadók többsége nem tervezi a létszám változtatását a következő 3 hónapban. A bérszint növelését tervezők aránya (21 százalék) 9 százalékponttal meghaladja a csökkentést tervezők arányát.</a:t>
          </a:r>
          <a:endParaRPr lang="hu-HU" sz="1800" b="0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összes válaszadóhoz képest az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NHP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ügyfelek bevételei és termelési szintje kevésbé csökkent a válság miatt, továbbá 14 százalékponttal magasabb (42 százalékos) beruházási hajlandóságot mutatnak.</a:t>
          </a: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-10 pont volt decemberben első becslésünk alapján. A jelenlegi helyzet alindexe -30, a következő negyedévre vonatkozó várakozások +10 pontos értéket mutattak.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7D0A72CA-41E1-43A0-8AFA-D44D9FEA9215}" type="pres">
      <dgm:prSet presAssocID="{7BC7D3B0-09E9-4581-997A-C81D46BD9619}" presName="text_1" presStyleLbl="node1" presStyleIdx="0" presStyleCnt="5">
        <dgm:presLayoutVars>
          <dgm:bulletEnabled val="1"/>
        </dgm:presLayoutVars>
      </dgm:prSet>
      <dgm:spPr/>
    </dgm:pt>
    <dgm:pt modelId="{A6F7CC31-B32D-45B5-A8A0-136D8E0FBD93}" type="pres">
      <dgm:prSet presAssocID="{7BC7D3B0-09E9-4581-997A-C81D46BD9619}" presName="accent_1" presStyleCnt="0"/>
      <dgm:spPr/>
    </dgm:pt>
    <dgm:pt modelId="{DCA6C65F-7ED6-48F7-819B-04DDC58E647C}" type="pres">
      <dgm:prSet presAssocID="{7BC7D3B0-09E9-4581-997A-C81D46BD9619}" presName="accentRepeatNode" presStyleLbl="solidFgAcc1" presStyleIdx="0" presStyleCnt="5"/>
      <dgm:spPr/>
    </dgm:pt>
    <dgm:pt modelId="{1B56A8EC-973A-41E9-A263-E083C4F4057F}" type="pres">
      <dgm:prSet presAssocID="{8B201FFD-8EBF-456B-8E79-3B81B9E9CDAF}" presName="text_2" presStyleLbl="node1" presStyleIdx="1" presStyleCnt="5">
        <dgm:presLayoutVars>
          <dgm:bulletEnabled val="1"/>
        </dgm:presLayoutVars>
      </dgm:prSet>
      <dgm:spPr>
        <a:xfrm>
          <a:off x="967686" y="1316727"/>
          <a:ext cx="7462435" cy="658627"/>
        </a:xfrm>
        <a:prstGeom prst="rect">
          <a:avLst/>
        </a:prstGeom>
      </dgm:spPr>
    </dgm:pt>
    <dgm:pt modelId="{6DB803F5-848E-41FB-8748-B219121999B8}" type="pres">
      <dgm:prSet presAssocID="{8B201FFD-8EBF-456B-8E79-3B81B9E9CDAF}" presName="accent_2" presStyleCnt="0"/>
      <dgm:spPr/>
    </dgm:pt>
    <dgm:pt modelId="{82C24F11-80B1-4F65-AD1A-8531954803D6}" type="pres">
      <dgm:prSet presAssocID="{8B201FFD-8EBF-456B-8E79-3B81B9E9CDAF}" presName="accentRepeatNode" presStyleLbl="solidFgAcc1" presStyleIdx="1" presStyleCnt="5"/>
      <dgm:spPr/>
    </dgm:pt>
    <dgm:pt modelId="{308E97AF-8FC5-4BB3-BC25-670944C59303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/>
    </dgm:pt>
    <dgm:pt modelId="{5A1AD723-390F-46D0-96DD-BA469F95EF4E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62F05DB6-EBD7-4A49-984A-8017A29BBEA2}" type="pres">
      <dgm:prSet presAssocID="{6090B06F-4AFE-4CE9-897E-51A54A1D377A}" presName="text_4" presStyleLbl="node1" presStyleIdx="3" presStyleCnt="5">
        <dgm:presLayoutVars>
          <dgm:bulletEnabled val="1"/>
        </dgm:presLayoutVars>
      </dgm:prSet>
      <dgm:spPr/>
    </dgm:pt>
    <dgm:pt modelId="{527E1809-96C5-4B71-AE0D-8A49B31F2CAE}" type="pres">
      <dgm:prSet presAssocID="{6090B06F-4AFE-4CE9-897E-51A54A1D377A}" presName="accent_4" presStyleCnt="0"/>
      <dgm:spPr/>
    </dgm:pt>
    <dgm:pt modelId="{F9B28654-D436-4056-A83D-E81A90D53409}" type="pres">
      <dgm:prSet presAssocID="{6090B06F-4AFE-4CE9-897E-51A54A1D377A}" presName="accentRepeatNode" presStyleLbl="solidFgAcc1" presStyleIdx="3" presStyleCnt="5"/>
      <dgm:spPr>
        <a:xfrm>
          <a:off x="770773" y="2813887"/>
          <a:ext cx="721706" cy="721706"/>
        </a:xfrm>
        <a:prstGeom prst="ellipse">
          <a:avLst/>
        </a:prstGeom>
      </dgm:spPr>
    </dgm:pt>
    <dgm:pt modelId="{98388580-F297-4C84-9BB9-892D76A1386A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7511F7D9-8D2A-4D25-B5D4-5FE90BEBE575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D6758A01-E777-47CB-A093-2B29DCA40658}" type="presOf" srcId="{89EDEBDB-AF15-41CE-9D6C-2BB280C66868}" destId="{505EA83E-D553-40FD-9833-4CCEE38D3EC5}" srcOrd="0" destOrd="0" presId="urn:microsoft.com/office/officeart/2008/layout/VerticalCurvedList"/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96F32109-926E-4BA9-945B-8D01001FA730}" type="presOf" srcId="{7B412FF0-ADD8-4AE4-B6D6-DB1BD0A87CCF}" destId="{98388580-F297-4C84-9BB9-892D76A1386A}" srcOrd="0" destOrd="0" presId="urn:microsoft.com/office/officeart/2008/layout/VerticalCurvedList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806FC138-CC49-4029-8612-DD7750FF6479}" type="presOf" srcId="{7BC7D3B0-09E9-4581-997A-C81D46BD9619}" destId="{7D0A72CA-41E1-43A0-8AFA-D44D9FEA9215}" srcOrd="0" destOrd="0" presId="urn:microsoft.com/office/officeart/2008/layout/VerticalCurvedList"/>
    <dgm:cxn modelId="{E8063E4A-05D1-491B-9B1C-0EAF55E18B8F}" type="presOf" srcId="{088EF8E0-31C4-40E3-91E8-F540107D7DDD}" destId="{308E97AF-8FC5-4BB3-BC25-670944C59303}" srcOrd="0" destOrd="0" presId="urn:microsoft.com/office/officeart/2008/layout/VerticalCurvedList"/>
    <dgm:cxn modelId="{333B4E6E-BBFB-4311-BDD0-E83528C08F40}" srcId="{68E21B0D-CBAC-4EA7-97F3-94026FF8C51F}" destId="{8B201FFD-8EBF-456B-8E79-3B81B9E9CDAF}" srcOrd="1" destOrd="0" parTransId="{5A072F9E-FA53-4458-BC4D-FB3EFE7F5A03}" sibTransId="{17BFB10E-DFB4-4CD5-8B0A-CCD1B29C9CF2}"/>
    <dgm:cxn modelId="{4AF9DC51-0974-4177-889A-CBFFC0D17B9E}" type="presOf" srcId="{6090B06F-4AFE-4CE9-897E-51A54A1D377A}" destId="{62F05DB6-EBD7-4A49-984A-8017A29BBEA2}" srcOrd="0" destOrd="0" presId="urn:microsoft.com/office/officeart/2008/layout/VerticalCurvedList"/>
    <dgm:cxn modelId="{6345D394-9DA4-4A3C-BF27-C1495D4B4846}" srcId="{68E21B0D-CBAC-4EA7-97F3-94026FF8C51F}" destId="{7BC7D3B0-09E9-4581-997A-C81D46BD9619}" srcOrd="0" destOrd="0" parTransId="{6089716D-292C-4CEF-8DC8-FCB4AC60CCE1}" sibTransId="{89EDEBDB-AF15-41CE-9D6C-2BB280C66868}"/>
    <dgm:cxn modelId="{61976DB3-BD26-4926-AF5D-1E5C929F0106}" type="presOf" srcId="{8B201FFD-8EBF-456B-8E79-3B81B9E9CDAF}" destId="{1B56A8EC-973A-41E9-A263-E083C4F4057F}" srcOrd="0" destOrd="0" presId="urn:microsoft.com/office/officeart/2008/layout/VerticalCurvedList"/>
    <dgm:cxn modelId="{1313D2B4-537C-41CA-BE47-9ADF82A44B9F}" srcId="{68E21B0D-CBAC-4EA7-97F3-94026FF8C51F}" destId="{6090B06F-4AFE-4CE9-897E-51A54A1D377A}" srcOrd="3" destOrd="0" parTransId="{9820B12D-F42A-403B-90E6-F22E35BB41AF}" sibTransId="{1CB113A5-494A-4E98-85B7-18E8FC9EBE98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08A8B92F-257A-4789-94FD-FD2D6F98E79F}" type="presParOf" srcId="{A55778FD-1C20-4749-B692-0C762B0462F2}" destId="{7D0A72CA-41E1-43A0-8AFA-D44D9FEA9215}" srcOrd="1" destOrd="0" presId="urn:microsoft.com/office/officeart/2008/layout/VerticalCurvedList"/>
    <dgm:cxn modelId="{D5819607-74A2-42C9-AE9A-4B64D7A0A8FD}" type="presParOf" srcId="{A55778FD-1C20-4749-B692-0C762B0462F2}" destId="{A6F7CC31-B32D-45B5-A8A0-136D8E0FBD93}" srcOrd="2" destOrd="0" presId="urn:microsoft.com/office/officeart/2008/layout/VerticalCurvedList"/>
    <dgm:cxn modelId="{285E9214-F2ED-46C4-8C78-DD8F873E9296}" type="presParOf" srcId="{A6F7CC31-B32D-45B5-A8A0-136D8E0FBD93}" destId="{DCA6C65F-7ED6-48F7-819B-04DDC58E647C}" srcOrd="0" destOrd="0" presId="urn:microsoft.com/office/officeart/2008/layout/VerticalCurvedList"/>
    <dgm:cxn modelId="{43EC2186-68C1-47CF-9B03-07DD3AD954D4}" type="presParOf" srcId="{A55778FD-1C20-4749-B692-0C762B0462F2}" destId="{1B56A8EC-973A-41E9-A263-E083C4F4057F}" srcOrd="3" destOrd="0" presId="urn:microsoft.com/office/officeart/2008/layout/VerticalCurvedList"/>
    <dgm:cxn modelId="{A4E4F496-31B5-4743-8F2B-51E0447B3E5B}" type="presParOf" srcId="{A55778FD-1C20-4749-B692-0C762B0462F2}" destId="{6DB803F5-848E-41FB-8748-B219121999B8}" srcOrd="4" destOrd="0" presId="urn:microsoft.com/office/officeart/2008/layout/VerticalCurvedList"/>
    <dgm:cxn modelId="{CA2D86AD-C9D0-4320-B007-7C7D6E81F723}" type="presParOf" srcId="{6DB803F5-848E-41FB-8748-B219121999B8}" destId="{82C24F11-80B1-4F65-AD1A-8531954803D6}" srcOrd="0" destOrd="0" presId="urn:microsoft.com/office/officeart/2008/layout/VerticalCurvedList"/>
    <dgm:cxn modelId="{F91B3005-62E9-4DCE-A001-E936B5CF5B21}" type="presParOf" srcId="{A55778FD-1C20-4749-B692-0C762B0462F2}" destId="{308E97AF-8FC5-4BB3-BC25-670944C59303}" srcOrd="5" destOrd="0" presId="urn:microsoft.com/office/officeart/2008/layout/VerticalCurvedList"/>
    <dgm:cxn modelId="{6E61F715-DCA4-4C44-99CE-788677123ADF}" type="presParOf" srcId="{A55778FD-1C20-4749-B692-0C762B0462F2}" destId="{5A1AD723-390F-46D0-96DD-BA469F95EF4E}" srcOrd="6" destOrd="0" presId="urn:microsoft.com/office/officeart/2008/layout/VerticalCurvedList"/>
    <dgm:cxn modelId="{F97E5A16-B710-4589-9F9B-7A7118E4714C}" type="presParOf" srcId="{5A1AD723-390F-46D0-96DD-BA469F95EF4E}" destId="{1402A038-4796-4682-A5B0-D46385A09C24}" srcOrd="0" destOrd="0" presId="urn:microsoft.com/office/officeart/2008/layout/VerticalCurvedList"/>
    <dgm:cxn modelId="{75CF1C6D-8C58-4D66-AC49-B4852161609E}" type="presParOf" srcId="{A55778FD-1C20-4749-B692-0C762B0462F2}" destId="{62F05DB6-EBD7-4A49-984A-8017A29BBEA2}" srcOrd="7" destOrd="0" presId="urn:microsoft.com/office/officeart/2008/layout/VerticalCurvedList"/>
    <dgm:cxn modelId="{67272A50-F1B4-4974-A90A-2DB876648FA1}" type="presParOf" srcId="{A55778FD-1C20-4749-B692-0C762B0462F2}" destId="{527E1809-96C5-4B71-AE0D-8A49B31F2CAE}" srcOrd="8" destOrd="0" presId="urn:microsoft.com/office/officeart/2008/layout/VerticalCurvedList"/>
    <dgm:cxn modelId="{42779C3E-4BDA-442E-8303-E9222020D821}" type="presParOf" srcId="{527E1809-96C5-4B71-AE0D-8A49B31F2CAE}" destId="{F9B28654-D436-4056-A83D-E81A90D53409}" srcOrd="0" destOrd="0" presId="urn:microsoft.com/office/officeart/2008/layout/VerticalCurvedList"/>
    <dgm:cxn modelId="{365CBD48-3EB8-4A51-B079-425AC25510EB}" type="presParOf" srcId="{A55778FD-1C20-4749-B692-0C762B0462F2}" destId="{98388580-F297-4C84-9BB9-892D76A1386A}" srcOrd="9" destOrd="0" presId="urn:microsoft.com/office/officeart/2008/layout/VerticalCurvedList"/>
    <dgm:cxn modelId="{57006E62-1DC0-4724-9AFB-C7428AB7F9D3}" type="presParOf" srcId="{A55778FD-1C20-4749-B692-0C762B0462F2}" destId="{7511F7D9-8D2A-4D25-B5D4-5FE90BEBE575}" srcOrd="10" destOrd="0" presId="urn:microsoft.com/office/officeart/2008/layout/VerticalCurvedList"/>
    <dgm:cxn modelId="{BA864FAB-07FC-4120-80FF-C0C7E22A914A}" type="presParOf" srcId="{7511F7D9-8D2A-4D25-B5D4-5FE90BEBE575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0A72CA-41E1-43A0-8AFA-D44D9FEA9215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i="0" kern="1200" dirty="0">
              <a:solidFill>
                <a:schemeClr val="tx2"/>
              </a:solidFill>
            </a:rPr>
            <a:t>Az MNB első konjunktúra felmérésében 2323 vállalat vett részt. 96 százalékuk kkv, döntően kizárólag magyar tulajdonban.</a:t>
          </a:r>
        </a:p>
      </dsp:txBody>
      <dsp:txXfrm>
        <a:off x="495733" y="329102"/>
        <a:ext cx="8250378" cy="658627"/>
      </dsp:txXfrm>
    </dsp:sp>
    <dsp:sp modelId="{DCA6C65F-7ED6-48F7-819B-04DDC58E647C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56A8EC-973A-41E9-A263-E083C4F4057F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-10 pont volt decemberben első becslésünk alapján. A jelenlegi helyzet alindexe -30, a következő negyedévre vonatkozó várakozások +10 pontos értéket mutattak.</a:t>
          </a:r>
        </a:p>
      </dsp:txBody>
      <dsp:txXfrm>
        <a:off x="967686" y="1316727"/>
        <a:ext cx="7778425" cy="658627"/>
      </dsp:txXfrm>
    </dsp:sp>
    <dsp:sp modelId="{82C24F11-80B1-4F65-AD1A-8531954803D6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8E97AF-8FC5-4BB3-BC25-670944C59303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válaszadók átlagos bevételi szintje 84 százalék volt tavaly decemberhez képest. </a:t>
          </a:r>
          <a:r>
            <a:rPr lang="hu-HU" sz="1800" b="1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10 százalékponttal többen számítanak a 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bevételek csökkenésére mint a növekedésére (kitöltők 20 százaléka). Beruházást a válaszadók 28 százaléka tervez.</a:t>
          </a: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F05DB6-EBD7-4A49-984A-8017A29BBEA2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válaszadók többsége nem tervezi a létszám változtatását a következő 3 hónapban. A bérszint növelését tervezők aránya (21 százalék) 9 százalékponttal meghaladja a csökkentést tervezők arányát.</a:t>
          </a:r>
          <a:endParaRPr lang="hu-HU" sz="1800" b="0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967686" y="3291977"/>
        <a:ext cx="7778425" cy="658627"/>
      </dsp:txXfrm>
    </dsp:sp>
    <dsp:sp modelId="{F9B28654-D436-4056-A83D-E81A90D53409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388580-F297-4C84-9BB9-892D76A1386A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összes válaszadóhoz képest az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NHP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ügyfelek bevételei és termelési szintje kevésbé csökkent a válság miatt, továbbá 14 százalékponttal magasabb (42 százalékos) beruházási hajlandóságot mutatnak.</a:t>
          </a: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2022. 09. 12.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8443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245B08-B280-4712-8DE2-7E87310771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u-HU" dirty="0"/>
              <a:t>2020. december 30.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Konjunktúra felmérés</a:t>
            </a:r>
            <a:br>
              <a:rPr lang="hu-HU" sz="4000" b="1" dirty="0"/>
            </a:br>
            <a:br>
              <a:rPr lang="hu-HU" sz="2000" b="1" dirty="0"/>
            </a:br>
            <a:r>
              <a:rPr lang="hu-HU" sz="2400" b="1" dirty="0"/>
              <a:t>Az </a:t>
            </a:r>
            <a:r>
              <a:rPr lang="hu-HU" sz="2400" b="1" dirty="0" err="1"/>
              <a:t>mnb</a:t>
            </a:r>
            <a:r>
              <a:rPr lang="hu-HU" sz="2400" b="1" dirty="0"/>
              <a:t> első konjunktúra felmérésének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középvállalati válaszadók számítanak a termelési szint növekedésére a legnagyobb arányban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368FC6C2-E28D-42D4-B663-ECC46A7CE423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46539195"/>
              </p:ext>
            </p:extLst>
          </p:nvPr>
        </p:nvGraphicFramePr>
        <p:xfrm>
          <a:off x="0" y="922449"/>
          <a:ext cx="9144000" cy="5139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EF08C378-7D03-41DB-9458-7601BCAEDD22}"/>
              </a:ext>
            </a:extLst>
          </p:cNvPr>
          <p:cNvSpPr/>
          <p:nvPr/>
        </p:nvSpPr>
        <p:spPr>
          <a:xfrm>
            <a:off x="1128785" y="6005098"/>
            <a:ext cx="68864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Hogyan alakul várhatóan a vállalat kapacitás-kihasználtsága 3 hónap múlva a jelenlegi szinthez képest? </a:t>
            </a:r>
          </a:p>
        </p:txBody>
      </p:sp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5692AE3-2473-48E6-86CD-8E41D483D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feldolgozóiparban számítanak a legnagyobb arányban a termelési szint növekedésére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42EFB5E-A883-4124-A95A-7FA1C3F1481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D4D55EBF-89F1-4FC5-8824-733581E180BE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631468407"/>
              </p:ext>
            </p:extLst>
          </p:nvPr>
        </p:nvGraphicFramePr>
        <p:xfrm>
          <a:off x="0" y="922449"/>
          <a:ext cx="9144000" cy="5070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AFEAB071-6BD8-48CA-B367-A9E2BB531881}"/>
              </a:ext>
            </a:extLst>
          </p:cNvPr>
          <p:cNvSpPr/>
          <p:nvPr/>
        </p:nvSpPr>
        <p:spPr>
          <a:xfrm>
            <a:off x="1000270" y="6008070"/>
            <a:ext cx="74833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Hogyan alakul várhatóan a vállalat kapacitás-kihasználtsága 3 hónap múlva a jelenlegi szinthez képest? </a:t>
            </a:r>
          </a:p>
        </p:txBody>
      </p:sp>
    </p:spTree>
    <p:extLst>
      <p:ext uri="{BB962C8B-B14F-4D97-AF65-F5344CB8AC3E}">
        <p14:creationId xmlns:p14="http://schemas.microsoft.com/office/powerpoint/2010/main" val="3646438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</a:t>
            </a:r>
            <a:r>
              <a:rPr lang="hu-HU" sz="2400" dirty="0" err="1"/>
              <a:t>mikrovállalkozások</a:t>
            </a:r>
            <a:r>
              <a:rPr lang="hu-HU" sz="2400" dirty="0"/>
              <a:t> válaszadóinak árbevétele csökkent a legnagyobb mértékben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719529" y="6022459"/>
            <a:ext cx="7369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Hány százalék jelenleg a vállalat árbevétele a tavalyi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  <p:graphicFrame>
        <p:nvGraphicFramePr>
          <p:cNvPr id="7" name="Tartalom helye 6">
            <a:extLst>
              <a:ext uri="{FF2B5EF4-FFF2-40B4-BE49-F238E27FC236}">
                <a16:creationId xmlns:a16="http://schemas.microsoft.com/office/drawing/2014/main" id="{5DE9B9D8-9659-4340-9495-0C1DDE2FB7AC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806967627"/>
              </p:ext>
            </p:extLst>
          </p:nvPr>
        </p:nvGraphicFramePr>
        <p:xfrm>
          <a:off x="0" y="922448"/>
          <a:ext cx="9144000" cy="5055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74686434-DD8E-4D8A-BA8F-B655961FD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mezőgazdaságban működő válaszadók bevétele csökkent a legkevésbé éves szinten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1ADF711-1F0A-4B72-9823-0E243683BD1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9FE2BDA1-C6C7-4DDE-9ACC-DEEC8C3286F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171514157"/>
              </p:ext>
            </p:extLst>
          </p:nvPr>
        </p:nvGraphicFramePr>
        <p:xfrm>
          <a:off x="0" y="922448"/>
          <a:ext cx="9144000" cy="5224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églalap 9">
            <a:extLst>
              <a:ext uri="{FF2B5EF4-FFF2-40B4-BE49-F238E27FC236}">
                <a16:creationId xmlns:a16="http://schemas.microsoft.com/office/drawing/2014/main" id="{DECC0AF6-C682-4CD6-A2AE-A14827F48157}"/>
              </a:ext>
            </a:extLst>
          </p:cNvPr>
          <p:cNvSpPr/>
          <p:nvPr/>
        </p:nvSpPr>
        <p:spPr>
          <a:xfrm>
            <a:off x="719528" y="6051555"/>
            <a:ext cx="7369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Hány százalék jelenleg a vállalat árbevétele a tavalyi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</p:spTree>
    <p:extLst>
      <p:ext uri="{BB962C8B-B14F-4D97-AF65-F5344CB8AC3E}">
        <p14:creationId xmlns:p14="http://schemas.microsoft.com/office/powerpoint/2010/main" val="3902510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3A8342F-91B1-4688-8DA8-D87F48AAA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szállítás, raktározás területén számítanak a legnagyobb arányban a bevételek csökkenésére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5685AA6-AEAA-42DD-A45D-AF01E1D154C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4B09A0A0-5D71-47D2-AD36-B09C034AF89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372994714"/>
              </p:ext>
            </p:extLst>
          </p:nvPr>
        </p:nvGraphicFramePr>
        <p:xfrm>
          <a:off x="0" y="922449"/>
          <a:ext cx="9144000" cy="531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96916119-BD43-4B96-B84B-6932E50D572D}"/>
              </a:ext>
            </a:extLst>
          </p:cNvPr>
          <p:cNvSpPr/>
          <p:nvPr/>
        </p:nvSpPr>
        <p:spPr>
          <a:xfrm>
            <a:off x="920343" y="6101198"/>
            <a:ext cx="69661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Hogyan alakul várhatóan a vállalat árbevétele 3 hónap múlva a jelenlegi szinthez képest?</a:t>
            </a:r>
          </a:p>
        </p:txBody>
      </p:sp>
    </p:spTree>
    <p:extLst>
      <p:ext uri="{BB962C8B-B14F-4D97-AF65-F5344CB8AC3E}">
        <p14:creationId xmlns:p14="http://schemas.microsoft.com/office/powerpoint/2010/main" val="620324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hu-HU" sz="2200" dirty="0"/>
              <a:t>A termelési szint növelését a legtöbb esetben a kereslet hiánya akadályozza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A27F393D-6CAD-4C3F-9F33-5D66DF723224}"/>
              </a:ext>
            </a:extLst>
          </p:cNvPr>
          <p:cNvSpPr/>
          <p:nvPr/>
        </p:nvSpPr>
        <p:spPr>
          <a:xfrm>
            <a:off x="440688" y="6237289"/>
            <a:ext cx="82626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Milyen akadályai vannak a termelési/szolgáltatási szint növelésének?</a:t>
            </a:r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7968C913-F096-47B3-86BD-3D4E2FB67DC2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90835879"/>
              </p:ext>
            </p:extLst>
          </p:nvPr>
        </p:nvGraphicFramePr>
        <p:xfrm>
          <a:off x="0" y="922449"/>
          <a:ext cx="9144000" cy="531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0145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38191"/>
            <a:ext cx="4983366" cy="1181606"/>
          </a:xfrm>
        </p:spPr>
        <p:txBody>
          <a:bodyPr/>
          <a:lstStyle/>
          <a:p>
            <a:r>
              <a:rPr lang="hu-HU" b="1" dirty="0"/>
              <a:t>Üzleti környezet, beruházások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méretkategóriában 25 százalék feletti az üzleti környezet romlását tapasztaló válaszadók aránya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2A3F103-6101-434B-B9A2-C43F88A4A509}"/>
              </a:ext>
            </a:extLst>
          </p:cNvPr>
          <p:cNvSpPr/>
          <p:nvPr/>
        </p:nvSpPr>
        <p:spPr>
          <a:xfrm>
            <a:off x="858002" y="5978090"/>
            <a:ext cx="70626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Milyennek ítéli vállalkozása üzleti környezetét ebben a hónapban az előző havihoz viszonyítva?</a:t>
            </a:r>
          </a:p>
        </p:txBody>
      </p:sp>
      <p:graphicFrame>
        <p:nvGraphicFramePr>
          <p:cNvPr id="11" name="Tartalom helye 8">
            <a:extLst>
              <a:ext uri="{FF2B5EF4-FFF2-40B4-BE49-F238E27FC236}">
                <a16:creationId xmlns:a16="http://schemas.microsoft.com/office/drawing/2014/main" id="{2A880694-08D0-420D-A7ED-AE04092F733C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085118074"/>
              </p:ext>
            </p:extLst>
          </p:nvPr>
        </p:nvGraphicFramePr>
        <p:xfrm>
          <a:off x="0" y="922449"/>
          <a:ext cx="9144000" cy="5055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nagyvállalati kör válaszadói számítanak a legkevésbé az üzleti környezet romlására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C9DEBD7-1DF6-48D6-935B-B076E65D3457}"/>
              </a:ext>
            </a:extLst>
          </p:cNvPr>
          <p:cNvSpPr/>
          <p:nvPr/>
        </p:nvSpPr>
        <p:spPr>
          <a:xfrm>
            <a:off x="1850835" y="5978090"/>
            <a:ext cx="70626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Várakozása szerint hogyan változik a vállalkozás üzleti környezete a következő 3 hónapban?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253DC03E-65CB-45D2-9F7D-4477FAA549B8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153543609"/>
              </p:ext>
            </p:extLst>
          </p:nvPr>
        </p:nvGraphicFramePr>
        <p:xfrm>
          <a:off x="0" y="922449"/>
          <a:ext cx="9144000" cy="5173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91BA8488-D742-4CC9-9680-1D7DBE81B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Az építőipari válaszadók számítanak a legnagyobb arányban az üzleti környezet javulására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21C3FFE-D241-4618-913A-F006D287187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E920E04D-378D-430E-AE63-D557C0D63A73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817488363"/>
              </p:ext>
            </p:extLst>
          </p:nvPr>
        </p:nvGraphicFramePr>
        <p:xfrm>
          <a:off x="0" y="922450"/>
          <a:ext cx="9144000" cy="5168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B4F86FA5-04E8-40E0-B257-41CF34C3B3BE}"/>
              </a:ext>
            </a:extLst>
          </p:cNvPr>
          <p:cNvSpPr/>
          <p:nvPr/>
        </p:nvSpPr>
        <p:spPr>
          <a:xfrm>
            <a:off x="1445831" y="5979029"/>
            <a:ext cx="70626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Várakozása szerint hogyan változik a vállalkozás üzleti környezete a következő 3 hónapban?</a:t>
            </a:r>
          </a:p>
        </p:txBody>
      </p:sp>
    </p:spTree>
    <p:extLst>
      <p:ext uri="{BB962C8B-B14F-4D97-AF65-F5344CB8AC3E}">
        <p14:creationId xmlns:p14="http://schemas.microsoft.com/office/powerpoint/2010/main" val="4071307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Főbb megállapítások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586948713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0340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nagyvállalati kör válaszadói terveznek a legnagyobb arányban beruházást a következő negyedévben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0F596606-F5D4-41A5-8A10-59D8F3E5372D}"/>
              </a:ext>
            </a:extLst>
          </p:cNvPr>
          <p:cNvSpPr/>
          <p:nvPr/>
        </p:nvSpPr>
        <p:spPr>
          <a:xfrm>
            <a:off x="1949091" y="6237289"/>
            <a:ext cx="52458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Tervez-e beruházást a következő 3 hónapban?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954B4B52-1C22-4ABA-B71E-ADC42FD89528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039324967"/>
              </p:ext>
            </p:extLst>
          </p:nvPr>
        </p:nvGraphicFramePr>
        <p:xfrm>
          <a:off x="0" y="922449"/>
          <a:ext cx="9144000" cy="531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D73B0753-9332-41D9-A3F2-CA4DAFCF2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feldolgozóipari válaszadók terveznek a legnagyobb arányban beruházást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12DABF-BD03-424F-B49A-E22910C78E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9A3C490B-9912-4E3C-BF2D-20CA4F82434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755442525"/>
              </p:ext>
            </p:extLst>
          </p:nvPr>
        </p:nvGraphicFramePr>
        <p:xfrm>
          <a:off x="0" y="922448"/>
          <a:ext cx="9144000" cy="531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6FDFC0F1-263E-4B06-8044-F7AB5E8F59E6}"/>
              </a:ext>
            </a:extLst>
          </p:cNvPr>
          <p:cNvSpPr/>
          <p:nvPr/>
        </p:nvSpPr>
        <p:spPr>
          <a:xfrm>
            <a:off x="1766722" y="6237289"/>
            <a:ext cx="50335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Tervez-e beruházást a következő 3 hónapban?</a:t>
            </a:r>
          </a:p>
        </p:txBody>
      </p:sp>
    </p:spTree>
    <p:extLst>
      <p:ext uri="{BB962C8B-B14F-4D97-AF65-F5344CB8AC3E}">
        <p14:creationId xmlns:p14="http://schemas.microsoft.com/office/powerpoint/2010/main" val="3851370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A03000E-D989-47EC-B978-B6D036159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Az </a:t>
            </a:r>
            <a:r>
              <a:rPr lang="hu-HU" sz="2400" dirty="0" err="1"/>
              <a:t>Nhp</a:t>
            </a:r>
            <a:r>
              <a:rPr lang="hu-HU" sz="2400" dirty="0"/>
              <a:t> kör válaszadói terveznek a legnagyobb arányban beruházási hitelt felvenni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01C85B5-090D-42EE-9B15-92C061F03D0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B629624-F414-46C1-BEE7-5AACF4EB98E4}"/>
              </a:ext>
            </a:extLst>
          </p:cNvPr>
          <p:cNvSpPr/>
          <p:nvPr/>
        </p:nvSpPr>
        <p:spPr>
          <a:xfrm>
            <a:off x="752178" y="6285866"/>
            <a:ext cx="70626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Tervez-e hitelt felvenni beruházási célra a következő 3 hónapban?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2A8D587D-49B0-4652-B493-44F5407E95CE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316796"/>
              </p:ext>
            </p:extLst>
          </p:nvPr>
        </p:nvGraphicFramePr>
        <p:xfrm>
          <a:off x="0" y="922449"/>
          <a:ext cx="9144000" cy="531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49292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06C89D-8DEF-48B3-90AE-BAF4E4A00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7"/>
            <a:ext cx="6056100" cy="622991"/>
          </a:xfrm>
        </p:spPr>
        <p:txBody>
          <a:bodyPr/>
          <a:lstStyle/>
          <a:p>
            <a:r>
              <a:rPr lang="hu-HU" b="1" dirty="0"/>
              <a:t>Foglalkoztatás és bérek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38928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nagyvállalati kör válaszadói terveznek a legnagyobb arányban létszámbővítést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FC077E5C-7C51-469E-ACBA-43A94A60821F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531261383"/>
              </p:ext>
            </p:extLst>
          </p:nvPr>
        </p:nvGraphicFramePr>
        <p:xfrm>
          <a:off x="0" y="922449"/>
          <a:ext cx="9144000" cy="4981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01631ACE-9AA9-4B25-A9F8-999EDCFAFD82}"/>
              </a:ext>
            </a:extLst>
          </p:cNvPr>
          <p:cNvSpPr/>
          <p:nvPr/>
        </p:nvSpPr>
        <p:spPr>
          <a:xfrm>
            <a:off x="1000585" y="5903859"/>
            <a:ext cx="71472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u-HU" sz="2000" b="1" i="1" dirty="0"/>
              <a:t>Hogyan alakul várhatóan a foglalkoztatottak száma 3 hónap múlva a jelenlegi szinthez képest?</a:t>
            </a:r>
          </a:p>
        </p:txBody>
      </p:sp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szállítás, raktározás tevékenységben a legnagyobb a létszám csökkentését tervező válaszadók aránya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6497A991-B23D-4AB7-A0E9-9C30B843EAC0}"/>
              </a:ext>
            </a:extLst>
          </p:cNvPr>
          <p:cNvSpPr/>
          <p:nvPr/>
        </p:nvSpPr>
        <p:spPr>
          <a:xfrm>
            <a:off x="1028700" y="5903859"/>
            <a:ext cx="66243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u-HU" sz="2000" b="1" i="1" dirty="0"/>
              <a:t>Hogyan alakul várhatóan a foglalkoztatottak száma 3 hónap múlva a jelenlegi szinthez képest?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C9402C51-9DF0-4B07-A27A-783E523DA838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059634394"/>
              </p:ext>
            </p:extLst>
          </p:nvPr>
        </p:nvGraphicFramePr>
        <p:xfrm>
          <a:off x="0" y="922449"/>
          <a:ext cx="9144000" cy="4981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74431CF3-34EB-4C9F-87AE-4B2016714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középvállalati kör válaszadói esetén volt a legmagasabb a béremelést tervezők aránya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CE6D088-A680-436D-B7A6-51608562DF9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B4042323-90ED-4633-9C22-76D1E5EBC0B6}"/>
              </a:ext>
            </a:extLst>
          </p:cNvPr>
          <p:cNvSpPr/>
          <p:nvPr/>
        </p:nvSpPr>
        <p:spPr>
          <a:xfrm>
            <a:off x="1351419" y="5953713"/>
            <a:ext cx="67373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Hogyan alakul várhatóan a vállalat átlagos bérszintje 3 hónap múlva a jelenlegi szinthez képest?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7D4F1E93-8FEC-4909-AC89-1C8DC2DA4D66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419424672"/>
              </p:ext>
            </p:extLst>
          </p:nvPr>
        </p:nvGraphicFramePr>
        <p:xfrm>
          <a:off x="0" y="922449"/>
          <a:ext cx="9144000" cy="5055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06015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E2A981-8B1F-40AC-981D-672BE21B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vendéglátás, szálláshely válaszadói tervezik a bérszint csökkentését a legnagyobb arányban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03E54F9-5E54-46A4-A659-66825166455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606CB9B2-3417-4012-B501-E6CEF2C9D50C}"/>
              </a:ext>
            </a:extLst>
          </p:cNvPr>
          <p:cNvSpPr/>
          <p:nvPr/>
        </p:nvSpPr>
        <p:spPr>
          <a:xfrm>
            <a:off x="1485900" y="5911173"/>
            <a:ext cx="6752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Hogyan alakul várhatóan a vállalat átlagos bérszintje 3 hónap múlva a jelenlegi szinthez képest?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783CAD50-48A0-4BCC-81BD-9812645BB375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389266992"/>
              </p:ext>
            </p:extLst>
          </p:nvPr>
        </p:nvGraphicFramePr>
        <p:xfrm>
          <a:off x="0" y="922449"/>
          <a:ext cx="9144000" cy="5000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4858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BBDDDD4-D229-4E2B-8D0A-7D273A3F1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654328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691A7D7-1657-4389-829B-15D923C7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kereskedelemben működő válaszadók közel fele tervez áremelést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CAEEE84-788D-4EC0-B667-6A4E489336B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A85DA27D-7A0B-4F7E-8E08-C47CD7CD8142}"/>
              </a:ext>
            </a:extLst>
          </p:cNvPr>
          <p:cNvSpPr/>
          <p:nvPr/>
        </p:nvSpPr>
        <p:spPr>
          <a:xfrm>
            <a:off x="1213558" y="5978090"/>
            <a:ext cx="67168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Hogyan alakul várhatóan a vállalat termékeinek ára átlagosan 3 hónap múlva a jelenlegi szinthez képest?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C7402A5F-D74C-4430-8E95-B8517F8673D2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59930829"/>
              </p:ext>
            </p:extLst>
          </p:nvPr>
        </p:nvGraphicFramePr>
        <p:xfrm>
          <a:off x="0" y="922448"/>
          <a:ext cx="9144000" cy="5154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5053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Az MNB vállalati konjunktúra indexe -10 pont volt decemberben az első becslésünk alapján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320011" y="6030412"/>
            <a:ext cx="85039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A jelenlegi helyzet, a várakozások és az MNB konjunktúra indexe vállalatméret szerinti bontásban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9F7D3F94-6EDF-4273-9353-EBE516ACA62B}"/>
              </a:ext>
            </a:extLst>
          </p:cNvPr>
          <p:cNvSpPr/>
          <p:nvPr/>
        </p:nvSpPr>
        <p:spPr>
          <a:xfrm>
            <a:off x="478174" y="5767154"/>
            <a:ext cx="80468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egyes vállalatméret-kategóriák bruttó hozzáadott értéke szerint súlyozott érték</a:t>
            </a:r>
            <a:endParaRPr lang="hu-HU" sz="2000" b="1" i="1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570D29-5E26-4B4D-BE00-5E44439D74F3}"/>
              </a:ext>
            </a:extLst>
          </p:cNvPr>
          <p:cNvCxnSpPr>
            <a:cxnSpLocks/>
          </p:cNvCxnSpPr>
          <p:nvPr/>
        </p:nvCxnSpPr>
        <p:spPr>
          <a:xfrm>
            <a:off x="7370754" y="1147670"/>
            <a:ext cx="0" cy="345361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rtalom helye 12">
            <a:extLst>
              <a:ext uri="{FF2B5EF4-FFF2-40B4-BE49-F238E27FC236}">
                <a16:creationId xmlns:a16="http://schemas.microsoft.com/office/drawing/2014/main" id="{E044EF74-EE15-48B2-9BB0-A4644DADFDF4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483251851"/>
              </p:ext>
            </p:extLst>
          </p:nvPr>
        </p:nvGraphicFramePr>
        <p:xfrm>
          <a:off x="0" y="1208678"/>
          <a:ext cx="9144000" cy="3881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478192" y="5165342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38191"/>
            <a:ext cx="5408986" cy="1181606"/>
          </a:xfrm>
        </p:spPr>
        <p:txBody>
          <a:bodyPr/>
          <a:lstStyle/>
          <a:p>
            <a:r>
              <a:rPr lang="hu-HU" dirty="0"/>
              <a:t>Köszönjük a figyelmet!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C9BC4B66-1EA3-4B15-98B0-1ED8D561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legnagyobb arányban a </a:t>
            </a:r>
            <a:r>
              <a:rPr lang="hu-HU" sz="2000" dirty="0" err="1"/>
              <a:t>mikrovállalatoktól</a:t>
            </a:r>
            <a:r>
              <a:rPr lang="hu-HU" sz="2000" dirty="0"/>
              <a:t>, illetve a szolgáltató szektorból érkeztek válaszok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C84CA92-9F58-40A4-AEC1-21978101894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341DB065-B869-44B8-8C7D-32BEF02D6442}"/>
              </a:ext>
            </a:extLst>
          </p:cNvPr>
          <p:cNvSpPr/>
          <p:nvPr/>
        </p:nvSpPr>
        <p:spPr>
          <a:xfrm>
            <a:off x="785632" y="5935550"/>
            <a:ext cx="4312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Melyik iparágban működik a vállalat?</a:t>
            </a:r>
          </a:p>
        </p:txBody>
      </p:sp>
      <p:graphicFrame>
        <p:nvGraphicFramePr>
          <p:cNvPr id="13" name="Tartalom helye 12">
            <a:extLst>
              <a:ext uri="{FF2B5EF4-FFF2-40B4-BE49-F238E27FC236}">
                <a16:creationId xmlns:a16="http://schemas.microsoft.com/office/drawing/2014/main" id="{78F0DDC8-99B9-4D76-971B-ED45B83BC0C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860395235"/>
              </p:ext>
            </p:extLst>
          </p:nvPr>
        </p:nvGraphicFramePr>
        <p:xfrm>
          <a:off x="0" y="922450"/>
          <a:ext cx="5382151" cy="4994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3367978-2BC2-41D4-A410-87C16822E1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7445250"/>
              </p:ext>
            </p:extLst>
          </p:nvPr>
        </p:nvGraphicFramePr>
        <p:xfrm>
          <a:off x="4572000" y="922448"/>
          <a:ext cx="4571999" cy="4994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églalap 7">
            <a:extLst>
              <a:ext uri="{FF2B5EF4-FFF2-40B4-BE49-F238E27FC236}">
                <a16:creationId xmlns:a16="http://schemas.microsoft.com/office/drawing/2014/main" id="{99FC13F5-BB1C-4303-A4E5-57DCF4539782}"/>
              </a:ext>
            </a:extLst>
          </p:cNvPr>
          <p:cNvSpPr/>
          <p:nvPr/>
        </p:nvSpPr>
        <p:spPr>
          <a:xfrm>
            <a:off x="5259521" y="5916533"/>
            <a:ext cx="3884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Hány főt foglalkoztat a vállalat?</a:t>
            </a:r>
          </a:p>
        </p:txBody>
      </p:sp>
    </p:spTree>
    <p:extLst>
      <p:ext uri="{BB962C8B-B14F-4D97-AF65-F5344CB8AC3E}">
        <p14:creationId xmlns:p14="http://schemas.microsoft.com/office/powerpoint/2010/main" val="3705108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96D0372-EF80-4C42-90E2-10A092662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válaszadók 89 százaléka tisztán magyar tulajdonú vállalat, 20 százalékuk </a:t>
            </a:r>
            <a:r>
              <a:rPr lang="hu-HU" sz="2400" dirty="0" err="1"/>
              <a:t>nhp</a:t>
            </a:r>
            <a:r>
              <a:rPr lang="hu-HU" sz="2400" dirty="0"/>
              <a:t> ügyfél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9681945-0D63-40C3-A997-D43D0D57D67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25BB207A-37D8-4540-B555-87ED872A78F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782667854"/>
              </p:ext>
            </p:extLst>
          </p:nvPr>
        </p:nvGraphicFramePr>
        <p:xfrm>
          <a:off x="4572000" y="922449"/>
          <a:ext cx="4572000" cy="5013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3B293FB3-D058-4A00-96C8-FA8F7F467697}"/>
              </a:ext>
            </a:extLst>
          </p:cNvPr>
          <p:cNvSpPr/>
          <p:nvPr/>
        </p:nvSpPr>
        <p:spPr>
          <a:xfrm>
            <a:off x="4899451" y="5916533"/>
            <a:ext cx="39170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b="1" i="1" dirty="0"/>
              <a:t>Milyen a vállalati tulajdonosi köre?</a:t>
            </a:r>
          </a:p>
        </p:txBody>
      </p:sp>
      <p:graphicFrame>
        <p:nvGraphicFramePr>
          <p:cNvPr id="10" name="Tartalom helye 4">
            <a:extLst>
              <a:ext uri="{FF2B5EF4-FFF2-40B4-BE49-F238E27FC236}">
                <a16:creationId xmlns:a16="http://schemas.microsoft.com/office/drawing/2014/main" id="{4CAB4F10-A248-4328-896C-8FD8E06ED3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168163"/>
              </p:ext>
            </p:extLst>
          </p:nvPr>
        </p:nvGraphicFramePr>
        <p:xfrm>
          <a:off x="-1" y="922449"/>
          <a:ext cx="4899451" cy="5013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églalap 10">
            <a:extLst>
              <a:ext uri="{FF2B5EF4-FFF2-40B4-BE49-F238E27FC236}">
                <a16:creationId xmlns:a16="http://schemas.microsoft.com/office/drawing/2014/main" id="{0A8CB2CA-88F7-4745-9907-6FDEDBD72C07}"/>
              </a:ext>
            </a:extLst>
          </p:cNvPr>
          <p:cNvSpPr/>
          <p:nvPr/>
        </p:nvSpPr>
        <p:spPr>
          <a:xfrm>
            <a:off x="18755" y="5916533"/>
            <a:ext cx="48806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Milyen típusú hitellel rendelkezik a vállalat? (többet is jelölhet)</a:t>
            </a:r>
          </a:p>
        </p:txBody>
      </p:sp>
    </p:spTree>
    <p:extLst>
      <p:ext uri="{BB962C8B-B14F-4D97-AF65-F5344CB8AC3E}">
        <p14:creationId xmlns:p14="http://schemas.microsoft.com/office/powerpoint/2010/main" val="358643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DDEBC9B3-79A9-4F6D-9C43-9396484AB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mezőgazdaságban működő válaszadók körében csökkent a legkevésbé a vevői rendelésállomány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F60AA3D-5F7A-40A8-896E-6FA63A826D5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7409D2CA-4B8C-4E96-A5E9-87B8EC96701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396265069"/>
              </p:ext>
            </p:extLst>
          </p:nvPr>
        </p:nvGraphicFramePr>
        <p:xfrm>
          <a:off x="-1" y="922449"/>
          <a:ext cx="9144001" cy="5055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2A876C7F-D7F2-420D-9765-CCA4F3661325}"/>
              </a:ext>
            </a:extLst>
          </p:cNvPr>
          <p:cNvSpPr/>
          <p:nvPr/>
        </p:nvSpPr>
        <p:spPr>
          <a:xfrm>
            <a:off x="1118075" y="5935551"/>
            <a:ext cx="6330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Jelenleg mekkora a vállalat vevői rendelésállománya az előző év azonos időszakához képest?</a:t>
            </a:r>
          </a:p>
        </p:txBody>
      </p:sp>
    </p:spTree>
    <p:extLst>
      <p:ext uri="{BB962C8B-B14F-4D97-AF65-F5344CB8AC3E}">
        <p14:creationId xmlns:p14="http://schemas.microsoft.com/office/powerpoint/2010/main" val="2454370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kapacitás-kihasználtság a </a:t>
            </a:r>
            <a:r>
              <a:rPr lang="hu-HU" sz="2000" dirty="0" err="1"/>
              <a:t>mikro</a:t>
            </a:r>
            <a:r>
              <a:rPr lang="hu-HU" sz="2000" dirty="0"/>
              <a:t> vállalkozások körében csökkent a legnagyobb mértékben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999AFA78-9362-48B9-A3B9-B68EEF6BC1D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536195001"/>
              </p:ext>
            </p:extLst>
          </p:nvPr>
        </p:nvGraphicFramePr>
        <p:xfrm>
          <a:off x="0" y="922449"/>
          <a:ext cx="9143999" cy="4885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85493" y="5978090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Jelenleg hány százalék a vállalat kapacitás-kihasználtsága az előző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mezőgazdaságban működő válaszadók termelési szintje csökkent a legkisebb mértékben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AD627BF8-E5C8-4E82-8AE2-4BBF43F06F16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810540313"/>
              </p:ext>
            </p:extLst>
          </p:nvPr>
        </p:nvGraphicFramePr>
        <p:xfrm>
          <a:off x="0" y="922449"/>
          <a:ext cx="9144000" cy="5055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églalap 12">
            <a:extLst>
              <a:ext uri="{FF2B5EF4-FFF2-40B4-BE49-F238E27FC236}">
                <a16:creationId xmlns:a16="http://schemas.microsoft.com/office/drawing/2014/main" id="{C51293DA-0D49-4D29-8635-A8623E0E6360}"/>
              </a:ext>
            </a:extLst>
          </p:cNvPr>
          <p:cNvSpPr/>
          <p:nvPr/>
        </p:nvSpPr>
        <p:spPr>
          <a:xfrm>
            <a:off x="885493" y="5978090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Jelenleg hány százalék a vállalat kapacitás-kihasználtsága az előző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</p:spTree>
    <p:extLst>
      <p:ext uri="{BB962C8B-B14F-4D97-AF65-F5344CB8AC3E}">
        <p14:creationId xmlns:p14="http://schemas.microsoft.com/office/powerpoint/2010/main" val="226174063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8905</TotalTime>
  <Words>777</Words>
  <Application>Microsoft Office PowerPoint</Application>
  <PresentationFormat>Diavetítés a képernyőre (4:3 oldalarány)</PresentationFormat>
  <Paragraphs>70</Paragraphs>
  <Slides>30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30</vt:i4>
      </vt:variant>
    </vt:vector>
  </HeadingPairs>
  <TitlesOfParts>
    <vt:vector size="34" baseType="lpstr">
      <vt:lpstr>Arial</vt:lpstr>
      <vt:lpstr>Calibri</vt:lpstr>
      <vt:lpstr>MNB téma 4_3 új</vt:lpstr>
      <vt:lpstr>MNB téma 4_3 nyomtatásra</vt:lpstr>
      <vt:lpstr>Konjunktúra felmérés  Az mnb első konjunktúra felmérésének eredményei</vt:lpstr>
      <vt:lpstr>Főbb megállapítások</vt:lpstr>
      <vt:lpstr>Az MNB vállalati konjunktúra indexe -10 pont volt decemberben az első becslésünk alapján</vt:lpstr>
      <vt:lpstr>legnagyobb arányban a mikrovállalatoktól, illetve a szolgáltató szektorból érkeztek válaszok</vt:lpstr>
      <vt:lpstr>A válaszadók 89 százaléka tisztán magyar tulajdonú vállalat, 20 százalékuk nhp ügyfél</vt:lpstr>
      <vt:lpstr>Termelés és kereslet</vt:lpstr>
      <vt:lpstr>A mezőgazdaságban működő válaszadók körében csökkent a legkevésbé a vevői rendelésállomány</vt:lpstr>
      <vt:lpstr>A kapacitás-kihasználtság a mikro vállalkozások körében csökkent a legnagyobb mértékben</vt:lpstr>
      <vt:lpstr>A mezőgazdaságban működő válaszadók termelési szintje csökkent a legkisebb mértékben</vt:lpstr>
      <vt:lpstr>A középvállalati válaszadók számítanak a termelési szint növekedésére a legnagyobb arányban</vt:lpstr>
      <vt:lpstr>A feldolgozóiparban számítanak a legnagyobb arányban a termelési szint növekedésére</vt:lpstr>
      <vt:lpstr>A mikrovállalkozások válaszadóinak árbevétele csökkent a legnagyobb mértékben</vt:lpstr>
      <vt:lpstr>A mezőgazdaságban működő válaszadók bevétele csökkent a legkevésbé éves szinten</vt:lpstr>
      <vt:lpstr>A szállítás, raktározás területén számítanak a legnagyobb arányban a bevételek csökkenésére</vt:lpstr>
      <vt:lpstr>A termelési szint növelését a legtöbb esetben a kereslet hiánya akadályozza</vt:lpstr>
      <vt:lpstr>Üzleti környezet, beruházások</vt:lpstr>
      <vt:lpstr>Minden méretkategóriában 25 százalék feletti az üzleti környezet romlását tapasztaló válaszadók aránya</vt:lpstr>
      <vt:lpstr>A nagyvállalati kör válaszadói számítanak a legkevésbé az üzleti környezet romlására</vt:lpstr>
      <vt:lpstr>Az építőipari válaszadók számítanak a legnagyobb arányban az üzleti környezet javulására</vt:lpstr>
      <vt:lpstr>A nagyvállalati kör válaszadói terveznek a legnagyobb arányban beruházást a következő negyedévben</vt:lpstr>
      <vt:lpstr>A feldolgozóipari válaszadók terveznek a legnagyobb arányban beruházást</vt:lpstr>
      <vt:lpstr>Az Nhp kör válaszadói terveznek a legnagyobb arányban beruházási hitelt felvenni</vt:lpstr>
      <vt:lpstr>Foglalkoztatás és bérek</vt:lpstr>
      <vt:lpstr>A nagyvállalati kör válaszadói terveznek a legnagyobb arányban létszámbővítést</vt:lpstr>
      <vt:lpstr>A szállítás, raktározás tevékenységben a legnagyobb a létszám csökkentését tervező válaszadók aránya</vt:lpstr>
      <vt:lpstr>A középvállalati kör válaszadói esetén volt a legmagasabb a béremelést tervezők aránya</vt:lpstr>
      <vt:lpstr>A vendéglátás, szálláshely válaszadói tervezik a bérszint csökkentését a legnagyobb arányban</vt:lpstr>
      <vt:lpstr>Árak</vt:lpstr>
      <vt:lpstr>A kereskedelemben működő válaszadók közel fele tervez áremelést</vt:lpstr>
      <vt:lpstr>Köszönjük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Lengyel Kinga</cp:lastModifiedBy>
  <cp:revision>834</cp:revision>
  <dcterms:created xsi:type="dcterms:W3CDTF">2020-04-06T05:19:02Z</dcterms:created>
  <dcterms:modified xsi:type="dcterms:W3CDTF">2022-09-12T09:18:34Z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