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ink/ink1.xml" ContentType="application/inkml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.xml" ContentType="application/vnd.openxmlformats-officedocument.presentationml.notesSl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0"/>
  </p:notesMasterIdLst>
  <p:sldIdLst>
    <p:sldId id="260" r:id="rId2"/>
    <p:sldId id="2687" r:id="rId3"/>
    <p:sldId id="259" r:id="rId4"/>
    <p:sldId id="2688" r:id="rId5"/>
    <p:sldId id="258" r:id="rId6"/>
    <p:sldId id="2690" r:id="rId7"/>
    <p:sldId id="2691" r:id="rId8"/>
    <p:sldId id="2692" r:id="rId9"/>
    <p:sldId id="2693" r:id="rId10"/>
    <p:sldId id="2694" r:id="rId11"/>
    <p:sldId id="2698" r:id="rId12"/>
    <p:sldId id="2696" r:id="rId13"/>
    <p:sldId id="2697" r:id="rId14"/>
    <p:sldId id="2699" r:id="rId15"/>
    <p:sldId id="2700" r:id="rId16"/>
    <p:sldId id="2705" r:id="rId17"/>
    <p:sldId id="2701" r:id="rId18"/>
    <p:sldId id="2702" r:id="rId19"/>
    <p:sldId id="2703" r:id="rId20"/>
    <p:sldId id="2709" r:id="rId21"/>
    <p:sldId id="2704" r:id="rId22"/>
    <p:sldId id="2706" r:id="rId23"/>
    <p:sldId id="2707" r:id="rId24"/>
    <p:sldId id="2714" r:id="rId25"/>
    <p:sldId id="2708" r:id="rId26"/>
    <p:sldId id="2710" r:id="rId27"/>
    <p:sldId id="2711" r:id="rId28"/>
    <p:sldId id="2712" r:id="rId29"/>
    <p:sldId id="2713" r:id="rId30"/>
    <p:sldId id="2715" r:id="rId31"/>
    <p:sldId id="2716" r:id="rId32"/>
    <p:sldId id="2717" r:id="rId33"/>
    <p:sldId id="2718" r:id="rId34"/>
    <p:sldId id="2719" r:id="rId35"/>
    <p:sldId id="2720" r:id="rId36"/>
    <p:sldId id="2721" r:id="rId37"/>
    <p:sldId id="2722" r:id="rId38"/>
    <p:sldId id="2724" r:id="rId3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Hajnal Mihály" initials="HM" lastIdx="1" clrIdx="2">
    <p:extLst>
      <p:ext uri="{19B8F6BF-5375-455C-9EA6-DF929625EA0E}">
        <p15:presenceInfo xmlns:p15="http://schemas.microsoft.com/office/powerpoint/2012/main" userId="Hajnal Mihá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34D"/>
    <a:srgbClr val="ECF0F1"/>
    <a:srgbClr val="0076A8"/>
    <a:srgbClr val="FF8A8A"/>
    <a:srgbClr val="FFE3C7"/>
    <a:srgbClr val="E2F0D9"/>
    <a:srgbClr val="8DDDFF"/>
    <a:srgbClr val="E57200"/>
    <a:srgbClr val="70AD47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4" autoAdjust="0"/>
    <p:restoredTop sz="83660" autoAdjust="0"/>
  </p:normalViewPr>
  <p:slideViewPr>
    <p:cSldViewPr snapToGrid="0">
      <p:cViewPr varScale="1">
        <p:scale>
          <a:sx n="58" d="100"/>
          <a:sy n="58" d="100"/>
        </p:scale>
        <p:origin x="1104" y="7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3\Kockjel_1-4_abrak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rv2\MNB_IDM\Bizt_penz_kozv_felu_igaz\BIF\1AO\Elemz&#337;k\Kock&#225;zati%20jelent&#233;s\2023\Kockjel_1-4_abrak_202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rv2\MNB_IDM\Bizt_penz_kozv_felu_igaz\BIF\1AO\Elemz&#337;k\Kock&#225;zati%20jelent&#233;s\2023\Kockjel_1-4_abrak_202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rv2\MNB_IDM\Bizt_penz_kozv_felu_igaz\BIF\1AO\Elemz&#337;k\Kock&#225;zati%20jelent&#233;s\2023\Kockjel_1-4_abrak_2022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rv2\MNB_IDM\Bizt_penz_kozv_felu_igaz\BIF\1AO\Elemz&#337;k\Kock&#225;zati%20jelent&#233;s\2023\Kockjel_1-4_abrak_202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Bizt_penz_kozv_felu_igaz\BIF\1AO\Elemz&#337;k\Kock&#225;zati%20jelent&#233;s\2023\Kockjel_1-4_abrak_202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Bizt_penz_kozv_felu_igaz\BIF\1AO\Elemz&#337;k\Kock&#225;zati%20jelent&#233;s\2023\Kockjel_1-4_abrak_2022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Forgalom_2022_IV_n&#233;\Forgalmi%20adatok_havi_35A+35B_2022_IV_n&#233;v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3\Kockjel_makro&#225;br&#225;k_2023%20m&#225;sol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Forgalom_2022_IV_n&#233;\Forgalmi%20adatok_havi_35A+35B_2022_IV_n&#233;v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Forgalom_2022_IV_n&#233;\Forgalmi%20adatok_havi_35A+35B_2022_IV_n&#233;v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B&#201;T%20&#225;br&#225;k\B&#201;T_&#193;bra_BUX+forgalom+kapitaliz&#225;ci&#243;_2022_IV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B&#201;T%20&#225;br&#225;k\B&#201;T_&#193;bra_BUX+forgalom+kapitaliz&#225;ci&#243;_2022_IV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&#193;bra_BV_&#220;gyf&#233;lvagyon_2022_IV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BV_Eredm&#233;ny_2022_IV_n&#233;v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BV_T&#337;ke+Szavatol&#243;t&#337;ke+TMM_2022_IV_v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Befektet&#233;si%20alapok%20+%20alapkezel&#337;k\BEFAK_Kezelt%20vagyon_2022_IV_n&#233;v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Befektet&#233;si%20alapok%20+%20alapkezel&#337;k\BEFAK_Kezelt%20vagyon_2022_IV_n&#233;v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Befektet&#233;si%20alapok%20+%20alapkezel&#337;k\BEFAK_Alapok%20Cash-Flowja_2022_IV_n&#233;v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3\Kockjel_makro&#225;br&#225;k_2023%20m&#225;sol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Ingatlanalapok_2022_IV_n&#233;\&#193;bra_Ingatlan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_workflow\TPI\TFF\TIFO\Elemz&#233;s\Elemz&#233;sek,%20Prezent&#225;ci&#243;k,%20Workshopok\Fel&#252;gyeleti%20M&#369;hely%20+%20Negyed&#233;ves%20Kock&#225;zat%20prezi\2022_IV_n&#233;v_kock&#225;zat&#233;rt&#233;kel&#233;s\Befektet&#233;si%20alapok%20+%20alapkezel&#337;k\BEFAK_Ad&#243;zott%20eredm&#233;ny+osztal&#233;k_2022_IV_n&#233;v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3\Kockjel_makro&#225;br&#225;k_2023%20m&#225;sol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Bizt_penz_kozv_felu_igaz\BIF\1AO\Elemz&#337;k\Kock&#225;zati%20jelent&#233;s\2023\Munka\Copy%20of%20Haztartasok_EU_2023-05-08%20m&#225;sol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rv2\MNB_IDM\Bizt_penz_kozv_felu_igaz\BIF\1AO\Elemz&#337;k\Kock&#225;zati%20jelent&#233;s\2023\Kockjel_1-4_abrak_2022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_IDM\Bizt_penz_kozv_felu_igaz\BIF\1AO\Elemz&#337;k\Kock&#225;zati%20jelent&#233;s\2023\Kockjel_1-4_abrak_202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_IDM\Bizt_penz_kozv_felu_igaz\BIF\1AO\Elemz&#337;k\Kock&#225;zati%20jelent&#233;s\2023\Kockjel_1-4_abrak_202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2\MNB_IDM\Bizt_penz_kozv_felu_igaz\BIF\1AO\Elemz&#337;k\Kock&#225;zati%20jelent&#233;s\2023\Kockjel_1-4_abrak_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77083333333334E-2"/>
          <c:y val="0.10001702508960574"/>
          <c:w val="0.84804583333333339"/>
          <c:h val="0.48074372759856643"/>
        </c:manualLayout>
      </c:layout>
      <c:lineChart>
        <c:grouping val="standard"/>
        <c:varyColors val="0"/>
        <c:ser>
          <c:idx val="5"/>
          <c:order val="0"/>
          <c:tx>
            <c:strRef>
              <c:f>'1.4.'!$E$6</c:f>
              <c:strCache>
                <c:ptCount val="1"/>
                <c:pt idx="0">
                  <c:v>2019.12.31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'1.4.'!$E$7:$E$46</c:f>
              <c:numCache>
                <c:formatCode>0.000%</c:formatCode>
                <c:ptCount val="40"/>
                <c:pt idx="0">
                  <c:v>1.7000000000000001E-4</c:v>
                </c:pt>
                <c:pt idx="1">
                  <c:v>1.5299999999999999E-3</c:v>
                </c:pt>
                <c:pt idx="2">
                  <c:v>3.82E-3</c:v>
                </c:pt>
                <c:pt idx="3">
                  <c:v>7.4000000000000003E-3</c:v>
                </c:pt>
                <c:pt idx="4">
                  <c:v>9.5499999999999995E-3</c:v>
                </c:pt>
                <c:pt idx="5">
                  <c:v>1.1209999999999999E-2</c:v>
                </c:pt>
                <c:pt idx="6">
                  <c:v>1.4120000000000001E-2</c:v>
                </c:pt>
                <c:pt idx="7">
                  <c:v>1.6310000000000002E-2</c:v>
                </c:pt>
                <c:pt idx="8">
                  <c:v>1.8030000000000001E-2</c:v>
                </c:pt>
                <c:pt idx="9">
                  <c:v>1.9390000000000001E-2</c:v>
                </c:pt>
                <c:pt idx="10">
                  <c:v>2.078E-2</c:v>
                </c:pt>
                <c:pt idx="11">
                  <c:v>2.222E-2</c:v>
                </c:pt>
                <c:pt idx="12">
                  <c:v>2.3630000000000002E-2</c:v>
                </c:pt>
                <c:pt idx="13">
                  <c:v>2.495E-2</c:v>
                </c:pt>
                <c:pt idx="14">
                  <c:v>2.6159999999999999E-2</c:v>
                </c:pt>
                <c:pt idx="15">
                  <c:v>2.7230000000000001E-2</c:v>
                </c:pt>
                <c:pt idx="16">
                  <c:v>2.818E-2</c:v>
                </c:pt>
                <c:pt idx="17">
                  <c:v>2.903E-2</c:v>
                </c:pt>
                <c:pt idx="18">
                  <c:v>2.98E-2</c:v>
                </c:pt>
                <c:pt idx="19">
                  <c:v>3.049E-2</c:v>
                </c:pt>
                <c:pt idx="20">
                  <c:v>3.1130000000000001E-2</c:v>
                </c:pt>
                <c:pt idx="21">
                  <c:v>3.1699999999999999E-2</c:v>
                </c:pt>
                <c:pt idx="22">
                  <c:v>3.2239999999999998E-2</c:v>
                </c:pt>
                <c:pt idx="23">
                  <c:v>3.2730000000000002E-2</c:v>
                </c:pt>
                <c:pt idx="24">
                  <c:v>3.3180000000000001E-2</c:v>
                </c:pt>
                <c:pt idx="25">
                  <c:v>3.3599999999999998E-2</c:v>
                </c:pt>
                <c:pt idx="26">
                  <c:v>3.3989999999999999E-2</c:v>
                </c:pt>
                <c:pt idx="27">
                  <c:v>3.4349999999999999E-2</c:v>
                </c:pt>
                <c:pt idx="28">
                  <c:v>3.4689999999999999E-2</c:v>
                </c:pt>
                <c:pt idx="29">
                  <c:v>3.5009999999999999E-2</c:v>
                </c:pt>
                <c:pt idx="30">
                  <c:v>3.5319999999999997E-2</c:v>
                </c:pt>
                <c:pt idx="31">
                  <c:v>3.56E-2</c:v>
                </c:pt>
                <c:pt idx="32">
                  <c:v>3.5869999999999999E-2</c:v>
                </c:pt>
                <c:pt idx="33">
                  <c:v>3.6119999999999999E-2</c:v>
                </c:pt>
                <c:pt idx="34">
                  <c:v>3.6360000000000003E-2</c:v>
                </c:pt>
                <c:pt idx="35">
                  <c:v>3.6580000000000001E-2</c:v>
                </c:pt>
                <c:pt idx="36">
                  <c:v>3.6799999999999999E-2</c:v>
                </c:pt>
                <c:pt idx="37">
                  <c:v>3.6999999999999998E-2</c:v>
                </c:pt>
                <c:pt idx="38">
                  <c:v>3.7199999999999997E-2</c:v>
                </c:pt>
                <c:pt idx="39">
                  <c:v>3.7379999999999997E-2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56-4E55-8AC5-021F78BCFED1}"/>
            </c:ext>
          </c:extLst>
        </c:ser>
        <c:ser>
          <c:idx val="0"/>
          <c:order val="1"/>
          <c:tx>
            <c:strRef>
              <c:f>'1.4.'!$F$6</c:f>
              <c:strCache>
                <c:ptCount val="1"/>
                <c:pt idx="0">
                  <c:v>2020.12.31</c:v>
                </c:pt>
              </c:strCache>
            </c:strRef>
          </c:tx>
          <c:spPr>
            <a:ln w="28575" cap="rnd">
              <a:solidFill>
                <a:srgbClr val="009EE0"/>
              </a:solidFill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'1.4.'!$F$7:$F$46</c:f>
              <c:numCache>
                <c:formatCode>0.000%</c:formatCode>
                <c:ptCount val="40"/>
                <c:pt idx="0">
                  <c:v>2.8600000000000001E-3</c:v>
                </c:pt>
                <c:pt idx="1">
                  <c:v>5.3E-3</c:v>
                </c:pt>
                <c:pt idx="2">
                  <c:v>7.7099999999999998E-3</c:v>
                </c:pt>
                <c:pt idx="3">
                  <c:v>9.9600000000000001E-3</c:v>
                </c:pt>
                <c:pt idx="4">
                  <c:v>1.1979999999999999E-2</c:v>
                </c:pt>
                <c:pt idx="5">
                  <c:v>1.3809999999999999E-2</c:v>
                </c:pt>
                <c:pt idx="6">
                  <c:v>1.545E-2</c:v>
                </c:pt>
                <c:pt idx="7">
                  <c:v>1.6899999999999998E-2</c:v>
                </c:pt>
                <c:pt idx="8">
                  <c:v>1.8190000000000001E-2</c:v>
                </c:pt>
                <c:pt idx="9">
                  <c:v>1.9279999999999999E-2</c:v>
                </c:pt>
                <c:pt idx="10">
                  <c:v>2.0150000000000001E-2</c:v>
                </c:pt>
                <c:pt idx="11">
                  <c:v>2.087E-2</c:v>
                </c:pt>
                <c:pt idx="12">
                  <c:v>2.1499999999999998E-2</c:v>
                </c:pt>
                <c:pt idx="13">
                  <c:v>2.2089999999999999E-2</c:v>
                </c:pt>
                <c:pt idx="14">
                  <c:v>2.2689999999999998E-2</c:v>
                </c:pt>
                <c:pt idx="15">
                  <c:v>2.3300000000000001E-2</c:v>
                </c:pt>
                <c:pt idx="16">
                  <c:v>2.392E-2</c:v>
                </c:pt>
                <c:pt idx="17">
                  <c:v>2.453E-2</c:v>
                </c:pt>
                <c:pt idx="18">
                  <c:v>2.5139999999999999E-2</c:v>
                </c:pt>
                <c:pt idx="19">
                  <c:v>2.5729999999999999E-2</c:v>
                </c:pt>
                <c:pt idx="20">
                  <c:v>2.631E-2</c:v>
                </c:pt>
                <c:pt idx="21">
                  <c:v>2.6870000000000002E-2</c:v>
                </c:pt>
                <c:pt idx="22">
                  <c:v>2.741E-2</c:v>
                </c:pt>
                <c:pt idx="23">
                  <c:v>2.792E-2</c:v>
                </c:pt>
                <c:pt idx="24">
                  <c:v>2.8420000000000001E-2</c:v>
                </c:pt>
                <c:pt idx="25">
                  <c:v>2.8899999999999999E-2</c:v>
                </c:pt>
                <c:pt idx="26">
                  <c:v>2.9360000000000001E-2</c:v>
                </c:pt>
                <c:pt idx="27">
                  <c:v>2.98E-2</c:v>
                </c:pt>
                <c:pt idx="28">
                  <c:v>3.022E-2</c:v>
                </c:pt>
                <c:pt idx="29">
                  <c:v>3.0620000000000001E-2</c:v>
                </c:pt>
                <c:pt idx="30">
                  <c:v>3.1E-2</c:v>
                </c:pt>
                <c:pt idx="31">
                  <c:v>3.1370000000000002E-2</c:v>
                </c:pt>
                <c:pt idx="32">
                  <c:v>3.1730000000000001E-2</c:v>
                </c:pt>
                <c:pt idx="33">
                  <c:v>3.2059999999999998E-2</c:v>
                </c:pt>
                <c:pt idx="34">
                  <c:v>3.2390000000000002E-2</c:v>
                </c:pt>
                <c:pt idx="35">
                  <c:v>3.27E-2</c:v>
                </c:pt>
                <c:pt idx="36">
                  <c:v>3.2989999999999998E-2</c:v>
                </c:pt>
                <c:pt idx="37">
                  <c:v>3.3279999999999997E-2</c:v>
                </c:pt>
                <c:pt idx="38">
                  <c:v>3.3550000000000003E-2</c:v>
                </c:pt>
                <c:pt idx="39">
                  <c:v>3.381E-2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56-4E55-8AC5-021F78BCFED1}"/>
            </c:ext>
          </c:extLst>
        </c:ser>
        <c:ser>
          <c:idx val="1"/>
          <c:order val="2"/>
          <c:tx>
            <c:strRef>
              <c:f>'1.4.'!$G$6</c:f>
              <c:strCache>
                <c:ptCount val="1"/>
                <c:pt idx="0">
                  <c:v>2021.12.31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'1.4.'!$G$7:$G$46</c:f>
              <c:numCache>
                <c:formatCode>0.000%</c:formatCode>
                <c:ptCount val="40"/>
                <c:pt idx="0">
                  <c:v>3.4909999999999997E-2</c:v>
                </c:pt>
                <c:pt idx="1">
                  <c:v>3.943E-2</c:v>
                </c:pt>
                <c:pt idx="2">
                  <c:v>4.1300000000000003E-2</c:v>
                </c:pt>
                <c:pt idx="3">
                  <c:v>4.2270000000000002E-2</c:v>
                </c:pt>
                <c:pt idx="4">
                  <c:v>4.2909999999999997E-2</c:v>
                </c:pt>
                <c:pt idx="5">
                  <c:v>4.3380000000000002E-2</c:v>
                </c:pt>
                <c:pt idx="6">
                  <c:v>4.3709999999999999E-2</c:v>
                </c:pt>
                <c:pt idx="7">
                  <c:v>4.3950000000000003E-2</c:v>
                </c:pt>
                <c:pt idx="8">
                  <c:v>4.4179999999999997E-2</c:v>
                </c:pt>
                <c:pt idx="9">
                  <c:v>4.4330000000000001E-2</c:v>
                </c:pt>
                <c:pt idx="10">
                  <c:v>4.4490000000000002E-2</c:v>
                </c:pt>
                <c:pt idx="11">
                  <c:v>4.4690000000000001E-2</c:v>
                </c:pt>
                <c:pt idx="12">
                  <c:v>4.4929999999999998E-2</c:v>
                </c:pt>
                <c:pt idx="13">
                  <c:v>4.5220000000000003E-2</c:v>
                </c:pt>
                <c:pt idx="14">
                  <c:v>4.5569999999999999E-2</c:v>
                </c:pt>
                <c:pt idx="15">
                  <c:v>4.5870000000000001E-2</c:v>
                </c:pt>
                <c:pt idx="16">
                  <c:v>4.6120000000000001E-2</c:v>
                </c:pt>
                <c:pt idx="17">
                  <c:v>4.6309999999999997E-2</c:v>
                </c:pt>
                <c:pt idx="18">
                  <c:v>4.6460000000000001E-2</c:v>
                </c:pt>
                <c:pt idx="19">
                  <c:v>4.6580000000000003E-2</c:v>
                </c:pt>
                <c:pt idx="20">
                  <c:v>4.6670000000000003E-2</c:v>
                </c:pt>
                <c:pt idx="21">
                  <c:v>4.675E-2</c:v>
                </c:pt>
                <c:pt idx="22">
                  <c:v>4.6800000000000001E-2</c:v>
                </c:pt>
                <c:pt idx="23">
                  <c:v>4.684E-2</c:v>
                </c:pt>
                <c:pt idx="24">
                  <c:v>4.6859999999999999E-2</c:v>
                </c:pt>
                <c:pt idx="25">
                  <c:v>4.6879999999999998E-2</c:v>
                </c:pt>
                <c:pt idx="26">
                  <c:v>4.6890000000000001E-2</c:v>
                </c:pt>
                <c:pt idx="27">
                  <c:v>4.6890000000000001E-2</c:v>
                </c:pt>
                <c:pt idx="28">
                  <c:v>4.6890000000000001E-2</c:v>
                </c:pt>
                <c:pt idx="29">
                  <c:v>4.6879999999999998E-2</c:v>
                </c:pt>
                <c:pt idx="30">
                  <c:v>4.6859999999999999E-2</c:v>
                </c:pt>
                <c:pt idx="31">
                  <c:v>4.6850000000000003E-2</c:v>
                </c:pt>
                <c:pt idx="32">
                  <c:v>4.6829999999999997E-2</c:v>
                </c:pt>
                <c:pt idx="33">
                  <c:v>4.6809999999999997E-2</c:v>
                </c:pt>
                <c:pt idx="34">
                  <c:v>4.6789999999999998E-2</c:v>
                </c:pt>
                <c:pt idx="35">
                  <c:v>4.6760000000000003E-2</c:v>
                </c:pt>
                <c:pt idx="36">
                  <c:v>4.6739999999999997E-2</c:v>
                </c:pt>
                <c:pt idx="37">
                  <c:v>4.6710000000000002E-2</c:v>
                </c:pt>
                <c:pt idx="38">
                  <c:v>4.6690000000000002E-2</c:v>
                </c:pt>
                <c:pt idx="39">
                  <c:v>4.666E-2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56-4E55-8AC5-021F78BCFED1}"/>
            </c:ext>
          </c:extLst>
        </c:ser>
        <c:ser>
          <c:idx val="2"/>
          <c:order val="3"/>
          <c:tx>
            <c:strRef>
              <c:f>'1.4.'!$H$6</c:f>
              <c:strCache>
                <c:ptCount val="1"/>
                <c:pt idx="0">
                  <c:v>2022.09.30</c:v>
                </c:pt>
              </c:strCache>
            </c:strRef>
          </c:tx>
          <c:spPr>
            <a:ln w="28575" cap="rnd">
              <a:solidFill>
                <a:srgbClr val="DA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'1.4.'!$H$7:$H$46</c:f>
              <c:numCache>
                <c:formatCode>0.000%</c:formatCode>
                <c:ptCount val="40"/>
                <c:pt idx="0">
                  <c:v>0.13041</c:v>
                </c:pt>
                <c:pt idx="1">
                  <c:v>0.12493</c:v>
                </c:pt>
                <c:pt idx="2">
                  <c:v>0.11733</c:v>
                </c:pt>
                <c:pt idx="3">
                  <c:v>0.1103</c:v>
                </c:pt>
                <c:pt idx="4">
                  <c:v>0.10464</c:v>
                </c:pt>
                <c:pt idx="5">
                  <c:v>0.10033</c:v>
                </c:pt>
                <c:pt idx="6">
                  <c:v>9.7189999999999999E-2</c:v>
                </c:pt>
                <c:pt idx="7">
                  <c:v>9.5019999999999993E-2</c:v>
                </c:pt>
                <c:pt idx="8">
                  <c:v>9.3700000000000006E-2</c:v>
                </c:pt>
                <c:pt idx="9">
                  <c:v>9.2850000000000002E-2</c:v>
                </c:pt>
                <c:pt idx="10">
                  <c:v>9.2439999999999994E-2</c:v>
                </c:pt>
                <c:pt idx="11">
                  <c:v>9.2249999999999999E-2</c:v>
                </c:pt>
                <c:pt idx="12">
                  <c:v>9.2160000000000006E-2</c:v>
                </c:pt>
                <c:pt idx="13">
                  <c:v>9.2149999999999996E-2</c:v>
                </c:pt>
                <c:pt idx="14">
                  <c:v>9.2079999999999995E-2</c:v>
                </c:pt>
                <c:pt idx="15">
                  <c:v>9.178E-2</c:v>
                </c:pt>
                <c:pt idx="16">
                  <c:v>9.1270000000000004E-2</c:v>
                </c:pt>
                <c:pt idx="17">
                  <c:v>9.0590000000000004E-2</c:v>
                </c:pt>
                <c:pt idx="18">
                  <c:v>8.9789999999999995E-2</c:v>
                </c:pt>
                <c:pt idx="19">
                  <c:v>8.8900000000000007E-2</c:v>
                </c:pt>
                <c:pt idx="20">
                  <c:v>8.795E-2</c:v>
                </c:pt>
                <c:pt idx="21">
                  <c:v>8.695E-2</c:v>
                </c:pt>
                <c:pt idx="22">
                  <c:v>8.5940000000000003E-2</c:v>
                </c:pt>
                <c:pt idx="23">
                  <c:v>8.4909999999999999E-2</c:v>
                </c:pt>
                <c:pt idx="24">
                  <c:v>8.3890000000000006E-2</c:v>
                </c:pt>
                <c:pt idx="25">
                  <c:v>8.2869999999999999E-2</c:v>
                </c:pt>
                <c:pt idx="26">
                  <c:v>8.1879999999999994E-2</c:v>
                </c:pt>
                <c:pt idx="27">
                  <c:v>8.09E-2</c:v>
                </c:pt>
                <c:pt idx="28">
                  <c:v>7.9949999999999993E-2</c:v>
                </c:pt>
                <c:pt idx="29">
                  <c:v>7.9020000000000007E-2</c:v>
                </c:pt>
                <c:pt idx="30">
                  <c:v>7.8130000000000005E-2</c:v>
                </c:pt>
                <c:pt idx="31">
                  <c:v>7.7259999999999995E-2</c:v>
                </c:pt>
                <c:pt idx="32">
                  <c:v>7.6420000000000002E-2</c:v>
                </c:pt>
                <c:pt idx="33">
                  <c:v>7.5620000000000007E-2</c:v>
                </c:pt>
                <c:pt idx="34">
                  <c:v>7.4840000000000004E-2</c:v>
                </c:pt>
                <c:pt idx="35">
                  <c:v>7.4099999999999999E-2</c:v>
                </c:pt>
                <c:pt idx="36">
                  <c:v>7.3380000000000001E-2</c:v>
                </c:pt>
                <c:pt idx="37">
                  <c:v>7.2690000000000005E-2</c:v>
                </c:pt>
                <c:pt idx="38">
                  <c:v>7.2029999999999997E-2</c:v>
                </c:pt>
                <c:pt idx="39">
                  <c:v>7.1389999999999995E-2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56-4E55-8AC5-021F78BCFED1}"/>
            </c:ext>
          </c:extLst>
        </c:ser>
        <c:ser>
          <c:idx val="3"/>
          <c:order val="4"/>
          <c:tx>
            <c:strRef>
              <c:f>'1.4.'!$I$6</c:f>
              <c:strCache>
                <c:ptCount val="1"/>
                <c:pt idx="0">
                  <c:v>2022.12.31</c:v>
                </c:pt>
              </c:strCache>
            </c:strRef>
          </c:tx>
          <c:spPr>
            <a:ln w="28575" cap="rnd">
              <a:solidFill>
                <a:srgbClr val="E572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'1.4.'!$D$7:$D$46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'1.4.'!$I$7:$I$46</c:f>
              <c:numCache>
                <c:formatCode>0.000%</c:formatCode>
                <c:ptCount val="40"/>
                <c:pt idx="0">
                  <c:v>0.13655</c:v>
                </c:pt>
                <c:pt idx="1">
                  <c:v>0.12506</c:v>
                </c:pt>
                <c:pt idx="2">
                  <c:v>0.11342000000000001</c:v>
                </c:pt>
                <c:pt idx="3">
                  <c:v>0.10378999999999999</c:v>
                </c:pt>
                <c:pt idx="4">
                  <c:v>9.665E-2</c:v>
                </c:pt>
                <c:pt idx="5">
                  <c:v>9.171E-2</c:v>
                </c:pt>
                <c:pt idx="6">
                  <c:v>8.8569999999999996E-2</c:v>
                </c:pt>
                <c:pt idx="7">
                  <c:v>8.6860000000000007E-2</c:v>
                </c:pt>
                <c:pt idx="8">
                  <c:v>8.6220000000000005E-2</c:v>
                </c:pt>
                <c:pt idx="9">
                  <c:v>8.609E-2</c:v>
                </c:pt>
                <c:pt idx="10">
                  <c:v>8.6249999999999993E-2</c:v>
                </c:pt>
                <c:pt idx="11">
                  <c:v>8.6349999999999996E-2</c:v>
                </c:pt>
                <c:pt idx="12">
                  <c:v>8.6239999999999997E-2</c:v>
                </c:pt>
                <c:pt idx="13">
                  <c:v>8.5849999999999996E-2</c:v>
                </c:pt>
                <c:pt idx="14">
                  <c:v>8.5099999999999995E-2</c:v>
                </c:pt>
                <c:pt idx="15">
                  <c:v>8.4220000000000003E-2</c:v>
                </c:pt>
                <c:pt idx="16">
                  <c:v>8.3280000000000007E-2</c:v>
                </c:pt>
                <c:pt idx="17">
                  <c:v>8.2309999999999994E-2</c:v>
                </c:pt>
                <c:pt idx="18">
                  <c:v>8.133E-2</c:v>
                </c:pt>
                <c:pt idx="19">
                  <c:v>8.0350000000000005E-2</c:v>
                </c:pt>
                <c:pt idx="20">
                  <c:v>7.9369999999999996E-2</c:v>
                </c:pt>
                <c:pt idx="21">
                  <c:v>7.8399999999999997E-2</c:v>
                </c:pt>
                <c:pt idx="22">
                  <c:v>7.7460000000000001E-2</c:v>
                </c:pt>
                <c:pt idx="23">
                  <c:v>7.6539999999999997E-2</c:v>
                </c:pt>
                <c:pt idx="24">
                  <c:v>7.5639999999999999E-2</c:v>
                </c:pt>
                <c:pt idx="25">
                  <c:v>7.4770000000000003E-2</c:v>
                </c:pt>
                <c:pt idx="26">
                  <c:v>7.3929999999999996E-2</c:v>
                </c:pt>
                <c:pt idx="27">
                  <c:v>7.3120000000000004E-2</c:v>
                </c:pt>
                <c:pt idx="28">
                  <c:v>7.2340000000000002E-2</c:v>
                </c:pt>
                <c:pt idx="29">
                  <c:v>7.1590000000000001E-2</c:v>
                </c:pt>
                <c:pt idx="30">
                  <c:v>7.0870000000000002E-2</c:v>
                </c:pt>
                <c:pt idx="31">
                  <c:v>7.0180000000000006E-2</c:v>
                </c:pt>
                <c:pt idx="32">
                  <c:v>6.9519999999999998E-2</c:v>
                </c:pt>
                <c:pt idx="33">
                  <c:v>6.8879999999999997E-2</c:v>
                </c:pt>
                <c:pt idx="34">
                  <c:v>6.8269999999999997E-2</c:v>
                </c:pt>
                <c:pt idx="35">
                  <c:v>6.7680000000000004E-2</c:v>
                </c:pt>
                <c:pt idx="36">
                  <c:v>6.7119999999999999E-2</c:v>
                </c:pt>
                <c:pt idx="37">
                  <c:v>6.6589999999999996E-2</c:v>
                </c:pt>
                <c:pt idx="38">
                  <c:v>6.6070000000000004E-2</c:v>
                </c:pt>
                <c:pt idx="39">
                  <c:v>6.5570000000000003E-2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56-4E55-8AC5-021F78BCF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1014384"/>
        <c:axId val="1311011760"/>
      </c:lineChart>
      <c:catAx>
        <c:axId val="1311014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Év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1011760"/>
        <c:crosses val="autoZero"/>
        <c:auto val="1"/>
        <c:lblAlgn val="ctr"/>
        <c:lblOffset val="100"/>
        <c:tickLblSkip val="3"/>
        <c:noMultiLvlLbl val="0"/>
      </c:catAx>
      <c:valAx>
        <c:axId val="1311011760"/>
        <c:scaling>
          <c:orientation val="minMax"/>
          <c:max val="0.14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1101438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65975888596181"/>
          <c:w val="0.93255705688833146"/>
          <c:h val="0.16340232974910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51427435297774E-2"/>
          <c:y val="0.10277173368596101"/>
          <c:w val="0.84161172052284916"/>
          <c:h val="0.572784994892876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'3.8.'!$D$6</c:f>
              <c:strCache>
                <c:ptCount val="1"/>
                <c:pt idx="0">
                  <c:v>Egyéni tagdíjjóváírás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'3.8.'!$C$7:$C$17</c:f>
              <c:numCache>
                <c:formatCode>yyyy</c:formatCode>
                <c:ptCount val="11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43100</c:v>
                </c:pt>
                <c:pt idx="6">
                  <c:v>43465</c:v>
                </c:pt>
                <c:pt idx="7">
                  <c:v>43830</c:v>
                </c:pt>
                <c:pt idx="8">
                  <c:v>44196</c:v>
                </c:pt>
                <c:pt idx="9">
                  <c:v>44561</c:v>
                </c:pt>
                <c:pt idx="10">
                  <c:v>44926</c:v>
                </c:pt>
              </c:numCache>
            </c:numRef>
          </c:cat>
          <c:val>
            <c:numRef>
              <c:f>'3.8.'!$D$7:$D$17</c:f>
              <c:numCache>
                <c:formatCode>0.0</c:formatCode>
                <c:ptCount val="11"/>
                <c:pt idx="0">
                  <c:v>26.110149881999995</c:v>
                </c:pt>
                <c:pt idx="1">
                  <c:v>31.676648999999983</c:v>
                </c:pt>
                <c:pt idx="2">
                  <c:v>38.902196999999987</c:v>
                </c:pt>
                <c:pt idx="3">
                  <c:v>46.149271999999989</c:v>
                </c:pt>
                <c:pt idx="4">
                  <c:v>52.648086589000002</c:v>
                </c:pt>
                <c:pt idx="5">
                  <c:v>64.467365000000001</c:v>
                </c:pt>
                <c:pt idx="6">
                  <c:v>70.806086498212011</c:v>
                </c:pt>
                <c:pt idx="7">
                  <c:v>73.229186008061006</c:v>
                </c:pt>
                <c:pt idx="8">
                  <c:v>76.175381999999999</c:v>
                </c:pt>
                <c:pt idx="9">
                  <c:v>82.122895999999997</c:v>
                </c:pt>
                <c:pt idx="10">
                  <c:v>80.215187882999999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B-4535-9CDF-757C11B3204A}"/>
            </c:ext>
          </c:extLst>
        </c:ser>
        <c:ser>
          <c:idx val="1"/>
          <c:order val="1"/>
          <c:tx>
            <c:strRef>
              <c:f>'3.8.'!$E$6</c:f>
              <c:strCache>
                <c:ptCount val="1"/>
                <c:pt idx="0">
                  <c:v>Munkáltatói tagdíjjóváírás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'3.8.'!$C$7:$C$17</c:f>
              <c:numCache>
                <c:formatCode>yyyy</c:formatCode>
                <c:ptCount val="11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43100</c:v>
                </c:pt>
                <c:pt idx="6">
                  <c:v>43465</c:v>
                </c:pt>
                <c:pt idx="7">
                  <c:v>43830</c:v>
                </c:pt>
                <c:pt idx="8">
                  <c:v>44196</c:v>
                </c:pt>
                <c:pt idx="9">
                  <c:v>44561</c:v>
                </c:pt>
                <c:pt idx="10">
                  <c:v>44926</c:v>
                </c:pt>
              </c:numCache>
            </c:numRef>
          </c:cat>
          <c:val>
            <c:numRef>
              <c:f>'3.8.'!$E$7:$E$17</c:f>
              <c:numCache>
                <c:formatCode>0.0</c:formatCode>
                <c:ptCount val="11"/>
                <c:pt idx="0">
                  <c:v>40.566307000000002</c:v>
                </c:pt>
                <c:pt idx="1">
                  <c:v>37.681926000000004</c:v>
                </c:pt>
                <c:pt idx="2">
                  <c:v>38.048016000000004</c:v>
                </c:pt>
                <c:pt idx="3">
                  <c:v>38.023490000000002</c:v>
                </c:pt>
                <c:pt idx="4">
                  <c:v>40.130514615000003</c:v>
                </c:pt>
                <c:pt idx="5">
                  <c:v>38.168413999999999</c:v>
                </c:pt>
                <c:pt idx="6">
                  <c:v>42.065178501788004</c:v>
                </c:pt>
                <c:pt idx="7">
                  <c:v>30.480662991938999</c:v>
                </c:pt>
                <c:pt idx="8">
                  <c:v>31.691179000000002</c:v>
                </c:pt>
                <c:pt idx="9">
                  <c:v>33.791542999999997</c:v>
                </c:pt>
                <c:pt idx="10">
                  <c:v>37.050423000000002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EB-4535-9CDF-757C11B3204A}"/>
            </c:ext>
          </c:extLst>
        </c:ser>
        <c:ser>
          <c:idx val="5"/>
          <c:order val="2"/>
          <c:tx>
            <c:strRef>
              <c:f>'3.8.'!$F$6</c:f>
              <c:strCache>
                <c:ptCount val="1"/>
                <c:pt idx="0">
                  <c:v>Adókedvezmény</c:v>
                </c:pt>
              </c:strCache>
            </c:strRef>
          </c:tx>
          <c:spPr>
            <a:solidFill>
              <a:srgbClr val="E5720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'3.8.'!$F$7:$F$17</c:f>
              <c:numCache>
                <c:formatCode>0.0</c:formatCode>
                <c:ptCount val="11"/>
                <c:pt idx="0">
                  <c:v>4.3624289999999979</c:v>
                </c:pt>
                <c:pt idx="1">
                  <c:v>3.8255840000000005</c:v>
                </c:pt>
                <c:pt idx="2">
                  <c:v>4.5100060000000006</c:v>
                </c:pt>
                <c:pt idx="3">
                  <c:v>6.148733</c:v>
                </c:pt>
                <c:pt idx="4">
                  <c:v>7.3885499999999995</c:v>
                </c:pt>
                <c:pt idx="5">
                  <c:v>9.7030039999999982</c:v>
                </c:pt>
                <c:pt idx="6">
                  <c:v>10.937027</c:v>
                </c:pt>
                <c:pt idx="7">
                  <c:v>11.675852999999996</c:v>
                </c:pt>
                <c:pt idx="8">
                  <c:v>16.671949000000001</c:v>
                </c:pt>
                <c:pt idx="9">
                  <c:v>17.204086999999998</c:v>
                </c:pt>
                <c:pt idx="10">
                  <c:v>15.785620999999999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EB-4535-9CDF-757C11B32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299520"/>
        <c:axId val="336301056"/>
      </c:barChart>
      <c:lineChart>
        <c:grouping val="standard"/>
        <c:varyColors val="0"/>
        <c:ser>
          <c:idx val="4"/>
          <c:order val="3"/>
          <c:tx>
            <c:strRef>
              <c:f>'3.8.'!$G$6</c:f>
              <c:strCache>
                <c:ptCount val="1"/>
                <c:pt idx="0">
                  <c:v>Éves tagdíjjóváírás összege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991773807347568E-2"/>
                  <c:y val="-4.284921743690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EB-4535-9CDF-757C11B3204A}"/>
                </c:ext>
              </c:extLst>
            </c:dLbl>
            <c:dLbl>
              <c:idx val="6"/>
              <c:layout>
                <c:manualLayout>
                  <c:x val="-8.4473567321049617E-2"/>
                  <c:y val="-4.5186615289716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C-4DF3-AE88-8FF697AFD704}"/>
                </c:ext>
              </c:extLst>
            </c:dLbl>
            <c:dLbl>
              <c:idx val="7"/>
              <c:layout>
                <c:manualLayout>
                  <c:x val="-5.7595253332077601E-2"/>
                  <c:y val="-3.3559280524328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CC-4DF3-AE88-8FF697AFD704}"/>
                </c:ext>
              </c:extLst>
            </c:dLbl>
            <c:dLbl>
              <c:idx val="8"/>
              <c:layout>
                <c:manualLayout>
                  <c:x val="-7.7753988823806561E-2"/>
                  <c:y val="-4.8093448981063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CC-4DF3-AE88-8FF697AFD704}"/>
                </c:ext>
              </c:extLst>
            </c:dLbl>
            <c:dLbl>
              <c:idx val="10"/>
              <c:layout>
                <c:manualLayout>
                  <c:x val="-3.7436507936507935E-2"/>
                  <c:y val="-4.8639120370370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EB-4535-9CDF-757C11B3204A}"/>
                </c:ext>
              </c:extLst>
            </c:dLbl>
            <c:numFmt formatCode="#,##0" sourceLinked="0"/>
            <c:spPr>
              <a:solidFill>
                <a:srgbClr val="FFCB60"/>
              </a:solidFill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'3.8.'!$C$7:$C$17</c:f>
              <c:numCache>
                <c:formatCode>yyyy</c:formatCode>
                <c:ptCount val="11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43100</c:v>
                </c:pt>
                <c:pt idx="6">
                  <c:v>43465</c:v>
                </c:pt>
                <c:pt idx="7">
                  <c:v>43830</c:v>
                </c:pt>
                <c:pt idx="8">
                  <c:v>44196</c:v>
                </c:pt>
                <c:pt idx="9">
                  <c:v>44561</c:v>
                </c:pt>
                <c:pt idx="10">
                  <c:v>44926</c:v>
                </c:pt>
              </c:numCache>
            </c:numRef>
          </c:cat>
          <c:val>
            <c:numRef>
              <c:f>'3.8.'!$G$7:$G$17</c:f>
              <c:numCache>
                <c:formatCode>0</c:formatCode>
                <c:ptCount val="11"/>
                <c:pt idx="0">
                  <c:v>71.038885881999988</c:v>
                </c:pt>
                <c:pt idx="1">
                  <c:v>73.184158999999994</c:v>
                </c:pt>
                <c:pt idx="2">
                  <c:v>81.460218999999995</c:v>
                </c:pt>
                <c:pt idx="3">
                  <c:v>90.321494999999999</c:v>
                </c:pt>
                <c:pt idx="4">
                  <c:v>100.16715120400001</c:v>
                </c:pt>
                <c:pt idx="5">
                  <c:v>112.33878299999999</c:v>
                </c:pt>
                <c:pt idx="6">
                  <c:v>123.80829200000002</c:v>
                </c:pt>
                <c:pt idx="7">
                  <c:v>115.38570200000001</c:v>
                </c:pt>
                <c:pt idx="8">
                  <c:v>124.53851</c:v>
                </c:pt>
                <c:pt idx="9">
                  <c:v>133.11852599999997</c:v>
                </c:pt>
                <c:pt idx="10">
                  <c:v>133.05123188299999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6EB-4535-9CDF-757C11B32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299520"/>
        <c:axId val="336301056"/>
      </c:lineChart>
      <c:lineChart>
        <c:grouping val="standard"/>
        <c:varyColors val="0"/>
        <c:ser>
          <c:idx val="2"/>
          <c:order val="4"/>
          <c:tx>
            <c:strRef>
              <c:f>'3.8.'!$H$6</c:f>
              <c:strCache>
                <c:ptCount val="1"/>
                <c:pt idx="0">
                  <c:v>Egyéni tagdíj aránya a befizetéseken belül (j. t.)</c:v>
                </c:pt>
              </c:strCache>
            </c:strRef>
          </c:tx>
          <c:spPr>
            <a:ln>
              <a:solidFill>
                <a:srgbClr val="009EE0"/>
              </a:solidFill>
              <a:prstDash val="dash"/>
            </a:ln>
          </c:spPr>
          <c:marker>
            <c:symbol val="none"/>
          </c:marker>
          <c:dLbls>
            <c:numFmt formatCode="#,##0" sourceLinked="0"/>
            <c:spPr>
              <a:solidFill>
                <a:schemeClr val="bg1">
                  <a:alpha val="85000"/>
                </a:schemeClr>
              </a:solidFill>
              <a:ln w="15875">
                <a:solidFill>
                  <a:srgbClr val="009EE0"/>
                </a:solidFill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'3.8.'!$C$7:$C$17</c:f>
              <c:numCache>
                <c:formatCode>yyyy</c:formatCode>
                <c:ptCount val="11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43100</c:v>
                </c:pt>
                <c:pt idx="6">
                  <c:v>43465</c:v>
                </c:pt>
                <c:pt idx="7">
                  <c:v>43830</c:v>
                </c:pt>
                <c:pt idx="8">
                  <c:v>44196</c:v>
                </c:pt>
                <c:pt idx="9">
                  <c:v>44561</c:v>
                </c:pt>
                <c:pt idx="10">
                  <c:v>44926</c:v>
                </c:pt>
              </c:numCache>
            </c:numRef>
          </c:cat>
          <c:val>
            <c:numRef>
              <c:f>'3.8.'!$H$7:$H$17</c:f>
              <c:numCache>
                <c:formatCode>0.0</c:formatCode>
                <c:ptCount val="11"/>
                <c:pt idx="0">
                  <c:v>39.159474127739237</c:v>
                </c:pt>
                <c:pt idx="1">
                  <c:v>45.670847476321406</c:v>
                </c:pt>
                <c:pt idx="2">
                  <c:v>50.555021855495056</c:v>
                </c:pt>
                <c:pt idx="3">
                  <c:v>54.826847668370441</c:v>
                </c:pt>
                <c:pt idx="4">
                  <c:v>54.728101178605847</c:v>
                </c:pt>
                <c:pt idx="5">
                  <c:v>61.557852754046436</c:v>
                </c:pt>
                <c:pt idx="6">
                  <c:v>61.351753317990955</c:v>
                </c:pt>
                <c:pt idx="7">
                  <c:v>68.414150257483186</c:v>
                </c:pt>
                <c:pt idx="8">
                  <c:v>67.885154395150636</c:v>
                </c:pt>
                <c:pt idx="9">
                  <c:v>70.847857012878265</c:v>
                </c:pt>
                <c:pt idx="10">
                  <c:v>68.404698768024588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EB-4535-9CDF-757C11B32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321536"/>
        <c:axId val="336319616"/>
        <c:extLst>
          <c:ext xmlns:c15="http://schemas.microsoft.com/office/drawing/2012/chart" uri="{02D57815-91ED-43cb-92C2-25804820EDAC}">
            <c15:filteredLineSeries>
              <c15:ser>
                <c:idx val="3"/>
                <c:order val="5"/>
                <c:tx>
                  <c:strRef>
                    <c:extLst>
                      <c:ext uri="{02D57815-91ED-43cb-92C2-25804820EDAC}">
                        <c15:formulaRef>
                          <c15:sqref>'3.8.'!$I$6</c15:sqref>
                        </c15:formulaRef>
                      </c:ext>
                    </c:extLst>
                    <c:strCache>
                      <c:ptCount val="1"/>
                      <c:pt idx="0">
                        <c:v>Munkáltatói tagdíj hozzájárulás aránya (jobb tengely)</c:v>
                      </c:pt>
                    </c:strCache>
                  </c:strRef>
                </c:tx>
                <c:spPr>
                  <a:ln>
                    <a:solidFill>
                      <a:srgbClr val="0C2148"/>
                    </a:solidFill>
                    <a:prstDash val="dash"/>
                  </a:ln>
                </c:spPr>
                <c:marker>
                  <c:symbol val="none"/>
                </c:marker>
                <c:dLbls>
                  <c:dLbl>
                    <c:idx val="3"/>
                    <c:layout>
                      <c:manualLayout>
                        <c:x val="-3.2759830175911941E-2"/>
                        <c:y val="4.047705556511706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C6EB-4535-9CDF-757C11B3204A}"/>
                      </c:ext>
                    </c:extLst>
                  </c:dLbl>
                  <c:dLbl>
                    <c:idx val="4"/>
                    <c:layout>
                      <c:manualLayout>
                        <c:x val="-3.2759830175911941E-2"/>
                        <c:y val="1.686543981879877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C6EB-4535-9CDF-757C11B3204A}"/>
                      </c:ext>
                    </c:extLst>
                  </c:dLbl>
                  <c:spPr>
                    <a:solidFill>
                      <a:schemeClr val="bg1"/>
                    </a:solidFill>
                    <a:ln w="15875">
                      <a:solidFill>
                        <a:srgbClr val="0C2148"/>
                      </a:solidFill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'3.8.'!$C$7:$C$17</c15:sqref>
                        </c15:formulaRef>
                      </c:ext>
                    </c:extLst>
                    <c:numCache>
                      <c:formatCode>yyyy</c:formatCode>
                      <c:ptCount val="11"/>
                      <c:pt idx="0">
                        <c:v>41274</c:v>
                      </c:pt>
                      <c:pt idx="1">
                        <c:v>41639</c:v>
                      </c:pt>
                      <c:pt idx="2">
                        <c:v>42004</c:v>
                      </c:pt>
                      <c:pt idx="3">
                        <c:v>42369</c:v>
                      </c:pt>
                      <c:pt idx="4">
                        <c:v>42735</c:v>
                      </c:pt>
                      <c:pt idx="5">
                        <c:v>43100</c:v>
                      </c:pt>
                      <c:pt idx="6">
                        <c:v>43465</c:v>
                      </c:pt>
                      <c:pt idx="7">
                        <c:v>43830</c:v>
                      </c:pt>
                      <c:pt idx="8">
                        <c:v>44196</c:v>
                      </c:pt>
                      <c:pt idx="9">
                        <c:v>44561</c:v>
                      </c:pt>
                      <c:pt idx="10">
                        <c:v>44926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'3.8.'!$I$7:$I$17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60.840525872260763</c:v>
                      </c:pt>
                      <c:pt idx="1">
                        <c:v>54.329152523678594</c:v>
                      </c:pt>
                      <c:pt idx="2">
                        <c:v>49.444978144504951</c:v>
                      </c:pt>
                      <c:pt idx="3">
                        <c:v>45.173152331629566</c:v>
                      </c:pt>
                      <c:pt idx="4">
                        <c:v>45.271898821394146</c:v>
                      </c:pt>
                      <c:pt idx="5">
                        <c:v>38.442147245953564</c:v>
                      </c:pt>
                      <c:pt idx="6">
                        <c:v>38.648246682009045</c:v>
                      </c:pt>
                      <c:pt idx="7">
                        <c:v>31.585849742516807</c:v>
                      </c:pt>
                      <c:pt idx="8">
                        <c:v>32.114845604849364</c:v>
                      </c:pt>
                      <c:pt idx="9">
                        <c:v>29.152142987121731</c:v>
                      </c:pt>
                      <c:pt idx="10">
                        <c:v>31.595301231975412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C6EB-4535-9CDF-757C11B3204A}"/>
                  </c:ext>
                </c:extLst>
              </c15:ser>
            </c15:filteredLineSeries>
          </c:ext>
        </c:extLst>
      </c:lineChart>
      <c:dateAx>
        <c:axId val="3362995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36301056"/>
        <c:crosses val="autoZero"/>
        <c:auto val="1"/>
        <c:lblOffset val="100"/>
        <c:baseTimeUnit val="years"/>
      </c:dateAx>
      <c:valAx>
        <c:axId val="336301056"/>
        <c:scaling>
          <c:orientation val="minMax"/>
          <c:max val="150"/>
          <c:min val="0"/>
        </c:scaling>
        <c:delete val="0"/>
        <c:axPos val="l"/>
        <c:majorGridlines>
          <c:spPr>
            <a:ln w="3175" cap="flat" cmpd="sng" algn="ctr">
              <a:solidFill>
                <a:schemeClr val="tx2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7.7343433624740734E-2"/>
              <c:y val="2.638157894736841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36299520"/>
        <c:crosses val="autoZero"/>
        <c:crossBetween val="between"/>
        <c:majorUnit val="15"/>
      </c:valAx>
      <c:valAx>
        <c:axId val="336319616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0539671150931844"/>
              <c:y val="2.399444444444444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36321536"/>
        <c:crosses val="max"/>
        <c:crossBetween val="between"/>
        <c:majorUnit val="10"/>
      </c:valAx>
      <c:dateAx>
        <c:axId val="336321536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336319616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81654627945919789"/>
          <c:w val="0.98257248216203241"/>
          <c:h val="0.18345372054080225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hu-HU" sz="14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hu-H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13861907551639E-2"/>
          <c:y val="7.6087391006172234E-2"/>
          <c:w val="0.883720226066396"/>
          <c:h val="0.590894839683808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'3.13.'!$D$6</c:f>
              <c:strCache>
                <c:ptCount val="1"/>
                <c:pt idx="0">
                  <c:v>Tagok által fizetett tagdíj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'3.13.'!$C$7:$C$17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'3.13.'!$D$7:$D$17</c:f>
              <c:numCache>
                <c:formatCode>0.0</c:formatCode>
                <c:ptCount val="11"/>
                <c:pt idx="0">
                  <c:v>11.475599000000001</c:v>
                </c:pt>
                <c:pt idx="1">
                  <c:v>13.797972</c:v>
                </c:pt>
                <c:pt idx="2">
                  <c:v>16.040018</c:v>
                </c:pt>
                <c:pt idx="3">
                  <c:v>18.360140318999999</c:v>
                </c:pt>
                <c:pt idx="4">
                  <c:v>20.933284</c:v>
                </c:pt>
                <c:pt idx="5">
                  <c:v>26.874437</c:v>
                </c:pt>
                <c:pt idx="6">
                  <c:v>31.180226999999999</c:v>
                </c:pt>
                <c:pt idx="7">
                  <c:v>36.062449000000001</c:v>
                </c:pt>
                <c:pt idx="8">
                  <c:v>38.691555000000001</c:v>
                </c:pt>
                <c:pt idx="9" formatCode="General">
                  <c:v>41.183706999999998</c:v>
                </c:pt>
                <c:pt idx="10" formatCode="General">
                  <c:v>51.885277000000002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F-40F9-A2CA-B67E8D3AB4B3}"/>
            </c:ext>
          </c:extLst>
        </c:ser>
        <c:ser>
          <c:idx val="1"/>
          <c:order val="1"/>
          <c:tx>
            <c:strRef>
              <c:f>'3.13.'!$E$6</c:f>
              <c:strCache>
                <c:ptCount val="1"/>
                <c:pt idx="0">
                  <c:v>Munkáltatói tagdíj hozzájárulás</c:v>
                </c:pt>
              </c:strCache>
            </c:strRef>
          </c:tx>
          <c:spPr>
            <a:solidFill>
              <a:srgbClr val="0C2148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'3.13.'!$C$7:$C$17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'3.13.'!$E$7:$E$17</c:f>
              <c:numCache>
                <c:formatCode>0.0</c:formatCode>
                <c:ptCount val="11"/>
                <c:pt idx="0">
                  <c:v>47.072552000000002</c:v>
                </c:pt>
                <c:pt idx="1">
                  <c:v>39.637386999999997</c:v>
                </c:pt>
                <c:pt idx="2">
                  <c:v>39.859706000000003</c:v>
                </c:pt>
                <c:pt idx="3">
                  <c:v>33.698595859000001</c:v>
                </c:pt>
                <c:pt idx="4">
                  <c:v>30.557114000000002</c:v>
                </c:pt>
                <c:pt idx="5">
                  <c:v>17.721564999999998</c:v>
                </c:pt>
                <c:pt idx="6">
                  <c:v>18.058614000000002</c:v>
                </c:pt>
                <c:pt idx="7">
                  <c:v>7.3617470000000003</c:v>
                </c:pt>
                <c:pt idx="8">
                  <c:v>7.118817</c:v>
                </c:pt>
                <c:pt idx="9" formatCode="General">
                  <c:v>8.1285340000000001</c:v>
                </c:pt>
                <c:pt idx="10" formatCode="General">
                  <c:v>8.1328960000000006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F-40F9-A2CA-B67E8D3AB4B3}"/>
            </c:ext>
          </c:extLst>
        </c:ser>
        <c:ser>
          <c:idx val="5"/>
          <c:order val="2"/>
          <c:tx>
            <c:strRef>
              <c:f>'3.13.'!$F$6</c:f>
              <c:strCache>
                <c:ptCount val="1"/>
                <c:pt idx="0">
                  <c:v>Adójóváírás</c:v>
                </c:pt>
              </c:strCache>
            </c:strRef>
          </c:tx>
          <c:spPr>
            <a:solidFill>
              <a:srgbClr val="E57200"/>
            </a:solidFill>
            <a:ln>
              <a:solidFill>
                <a:srgbClr val="002060"/>
              </a:solidFill>
            </a:ln>
          </c:spPr>
          <c:invertIfNegative val="0"/>
          <c:val>
            <c:numRef>
              <c:f>'3.13.'!$F$7:$F$17</c:f>
              <c:numCache>
                <c:formatCode>0.0</c:formatCode>
                <c:ptCount val="11"/>
                <c:pt idx="0">
                  <c:v>2.5719099999999995</c:v>
                </c:pt>
                <c:pt idx="1">
                  <c:v>2.6713260000000005</c:v>
                </c:pt>
                <c:pt idx="2">
                  <c:v>2.9464069999999998</c:v>
                </c:pt>
                <c:pt idx="3">
                  <c:v>3.4800952459999999</c:v>
                </c:pt>
                <c:pt idx="4">
                  <c:v>3.9950380000000001</c:v>
                </c:pt>
                <c:pt idx="5">
                  <c:v>5.1306379999999994</c:v>
                </c:pt>
                <c:pt idx="6">
                  <c:v>5.8133639999999991</c:v>
                </c:pt>
                <c:pt idx="7">
                  <c:v>6.8007210000000002</c:v>
                </c:pt>
                <c:pt idx="8">
                  <c:v>10.028459999999999</c:v>
                </c:pt>
                <c:pt idx="9">
                  <c:v>10.602388999999999</c:v>
                </c:pt>
                <c:pt idx="10">
                  <c:v>9.4578059999999997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CF-40F9-A2CA-B67E8D3AB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862592"/>
        <c:axId val="336876672"/>
      </c:barChart>
      <c:lineChart>
        <c:grouping val="standard"/>
        <c:varyColors val="0"/>
        <c:ser>
          <c:idx val="4"/>
          <c:order val="3"/>
          <c:tx>
            <c:strRef>
              <c:f>'3.13.'!$G$6</c:f>
              <c:strCache>
                <c:ptCount val="1"/>
                <c:pt idx="0">
                  <c:v>Éves tagdíjbevétel összege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6"/>
              <c:layout>
                <c:manualLayout>
                  <c:x val="-5.8978413441958893E-2"/>
                  <c:y val="-3.065557623102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D8-43DC-822B-FCD654C7FB06}"/>
                </c:ext>
              </c:extLst>
            </c:dLbl>
            <c:dLbl>
              <c:idx val="8"/>
              <c:layout>
                <c:manualLayout>
                  <c:x val="-4.0066974402432447E-2"/>
                  <c:y val="-3.3288580246913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CF-40F9-A2CA-B67E8D3AB4B3}"/>
                </c:ext>
              </c:extLst>
            </c:dLbl>
            <c:dLbl>
              <c:idx val="9"/>
              <c:layout>
                <c:manualLayout>
                  <c:x val="-4.0256171796551013E-2"/>
                  <c:y val="-3.3288580246913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CF-40F9-A2CA-B67E8D3AB4B3}"/>
                </c:ext>
              </c:extLst>
            </c:dLbl>
            <c:dLbl>
              <c:idx val="10"/>
              <c:layout>
                <c:manualLayout>
                  <c:x val="-3.4498703561081513E-2"/>
                  <c:y val="-3.8758024691358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CF-40F9-A2CA-B67E8D3AB4B3}"/>
                </c:ext>
              </c:extLst>
            </c:dLbl>
            <c:numFmt formatCode="#,##0" sourceLinked="0"/>
            <c:spPr>
              <a:solidFill>
                <a:srgbClr val="FFCB60"/>
              </a:solidFill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'3.13.'!$C$7:$C$17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'3.13.'!$G$7:$G$17</c:f>
              <c:numCache>
                <c:formatCode>0.0</c:formatCode>
                <c:ptCount val="11"/>
                <c:pt idx="0">
                  <c:v>61.120061000000007</c:v>
                </c:pt>
                <c:pt idx="1">
                  <c:v>56.106684999999999</c:v>
                </c:pt>
                <c:pt idx="2">
                  <c:v>58.846131000000007</c:v>
                </c:pt>
                <c:pt idx="3">
                  <c:v>55.538831424000001</c:v>
                </c:pt>
                <c:pt idx="4">
                  <c:v>55.485436</c:v>
                </c:pt>
                <c:pt idx="5">
                  <c:v>49.726639999999996</c:v>
                </c:pt>
                <c:pt idx="6">
                  <c:v>55.052205000000001</c:v>
                </c:pt>
                <c:pt idx="7">
                  <c:v>50.224917000000005</c:v>
                </c:pt>
                <c:pt idx="8">
                  <c:v>55.838831999999996</c:v>
                </c:pt>
                <c:pt idx="9">
                  <c:v>59.914630000000002</c:v>
                </c:pt>
                <c:pt idx="10">
                  <c:v>69.475979000000009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7CF-40F9-A2CA-B67E8D3AB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862592"/>
        <c:axId val="336876672"/>
      </c:lineChart>
      <c:lineChart>
        <c:grouping val="standard"/>
        <c:varyColors val="0"/>
        <c:ser>
          <c:idx val="3"/>
          <c:order val="4"/>
          <c:tx>
            <c:strRef>
              <c:f>'3.13.'!$H$6</c:f>
              <c:strCache>
                <c:ptCount val="1"/>
                <c:pt idx="0">
                  <c:v>Egyéni tagdíj aránya a befizetéseken belül (j. t.)</c:v>
                </c:pt>
              </c:strCache>
            </c:strRef>
          </c:tx>
          <c:spPr>
            <a:ln>
              <a:solidFill>
                <a:srgbClr val="009EE0"/>
              </a:solidFill>
              <a:prstDash val="dash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1.3257520270967561E-2"/>
                  <c:y val="5.9888489800664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CF-40F9-A2CA-B67E8D3AB4B3}"/>
                </c:ext>
              </c:extLst>
            </c:dLbl>
            <c:dLbl>
              <c:idx val="6"/>
              <c:layout>
                <c:manualLayout>
                  <c:x val="1.5044369011450349E-4"/>
                  <c:y val="-2.2152056132871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CF-40F9-A2CA-B67E8D3AB4B3}"/>
                </c:ext>
              </c:extLst>
            </c:dLbl>
            <c:dLbl>
              <c:idx val="7"/>
              <c:layout>
                <c:manualLayout>
                  <c:x val="-3.1863369918967134E-2"/>
                  <c:y val="2.5449074074074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CF-40F9-A2CA-B67E8D3AB4B3}"/>
                </c:ext>
              </c:extLst>
            </c:dLbl>
            <c:dLbl>
              <c:idx val="8"/>
              <c:layout>
                <c:manualLayout>
                  <c:x val="-3.1863369918967044E-2"/>
                  <c:y val="-3.3347222222222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CF-40F9-A2CA-B67E8D3AB4B3}"/>
                </c:ext>
              </c:extLst>
            </c:dLbl>
            <c:dLbl>
              <c:idx val="9"/>
              <c:layout>
                <c:manualLayout>
                  <c:x val="-3.1863369918967134E-2"/>
                  <c:y val="-3.7266975308641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CF-40F9-A2CA-B67E8D3AB4B3}"/>
                </c:ext>
              </c:extLst>
            </c:dLbl>
            <c:dLbl>
              <c:idx val="10"/>
              <c:layout>
                <c:manualLayout>
                  <c:x val="-2.9423601931297286E-2"/>
                  <c:y val="-4.5106481481481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CF-40F9-A2CA-B67E8D3AB4B3}"/>
                </c:ext>
              </c:extLst>
            </c:dLbl>
            <c:numFmt formatCode="#,##0" sourceLinked="0"/>
            <c:spPr>
              <a:solidFill>
                <a:schemeClr val="bg1">
                  <a:alpha val="85000"/>
                </a:schemeClr>
              </a:solidFill>
              <a:ln w="19050">
                <a:solidFill>
                  <a:srgbClr val="009EE0"/>
                </a:solidFill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'3.13.'!$C$7:$C$17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'3.13.'!$H$7:$H$17</c:f>
              <c:numCache>
                <c:formatCode>#\ ##0.0</c:formatCode>
                <c:ptCount val="11"/>
                <c:pt idx="0">
                  <c:v>19.600275677365115</c:v>
                </c:pt>
                <c:pt idx="1">
                  <c:v>25.821800879077095</c:v>
                </c:pt>
                <c:pt idx="2">
                  <c:v>28.694270476183387</c:v>
                </c:pt>
                <c:pt idx="3">
                  <c:v>35.268125327174168</c:v>
                </c:pt>
                <c:pt idx="4">
                  <c:v>40.654733334941398</c:v>
                </c:pt>
                <c:pt idx="5">
                  <c:v>60.261987161988195</c:v>
                </c:pt>
                <c:pt idx="6">
                  <c:v>63.324453554867375</c:v>
                </c:pt>
                <c:pt idx="7">
                  <c:v>83.046900856840267</c:v>
                </c:pt>
                <c:pt idx="8" formatCode="0.0">
                  <c:v>84.460250617480241</c:v>
                </c:pt>
                <c:pt idx="9" formatCode="0.0">
                  <c:v>83.516194285309396</c:v>
                </c:pt>
                <c:pt idx="10" formatCode="0.0">
                  <c:v>86.44927762129646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7CF-40F9-A2CA-B67E8D3AB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878976"/>
        <c:axId val="336880768"/>
        <c:extLst>
          <c:ext xmlns:c15="http://schemas.microsoft.com/office/drawing/2012/chart" uri="{02D57815-91ED-43cb-92C2-25804820EDAC}">
            <c15:filteredLineSeries>
              <c15:ser>
                <c:idx val="2"/>
                <c:order val="5"/>
                <c:tx>
                  <c:strRef>
                    <c:extLst>
                      <c:ext uri="{02D57815-91ED-43cb-92C2-25804820EDAC}">
                        <c15:formulaRef>
                          <c15:sqref>'3.13.'!$I$6</c15:sqref>
                        </c15:formulaRef>
                      </c:ext>
                    </c:extLst>
                    <c:strCache>
                      <c:ptCount val="1"/>
                      <c:pt idx="0">
                        <c:v>Munkáltatói tagdíj hozzájárulás aránya (jobb tengely)</c:v>
                      </c:pt>
                    </c:strCache>
                  </c:strRef>
                </c:tx>
                <c:spPr>
                  <a:ln>
                    <a:solidFill>
                      <a:srgbClr val="0C2148"/>
                    </a:solidFill>
                  </a:ln>
                </c:spPr>
                <c:marker>
                  <c:symbol val="none"/>
                </c:marker>
                <c:dLbls>
                  <c:dLbl>
                    <c:idx val="6"/>
                    <c:layout>
                      <c:manualLayout>
                        <c:x val="-3.0648731417869064E-2"/>
                        <c:y val="-6.86133268752703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E7CF-40F9-A2CA-B67E8D3AB4B3}"/>
                      </c:ext>
                    </c:extLst>
                  </c:dLbl>
                  <c:numFmt formatCode="#,##0" sourceLinked="0"/>
                  <c:spPr>
                    <a:solidFill>
                      <a:schemeClr val="bg1"/>
                    </a:solidFill>
                    <a:ln w="19050">
                      <a:solidFill>
                        <a:srgbClr val="0C2148"/>
                      </a:solidFill>
                    </a:ln>
                  </c:spPr>
                  <c:txPr>
                    <a:bodyPr/>
                    <a:lstStyle/>
                    <a:p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endParaRPr lang="hu-H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'3.13.'!$C$7:$C$17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'3.13.'!$I$7:$I$17</c15:sqref>
                        </c15:formulaRef>
                      </c:ext>
                    </c:extLst>
                    <c:numCache>
                      <c:formatCode>#\ ##0.0</c:formatCode>
                      <c:ptCount val="11"/>
                      <c:pt idx="0">
                        <c:v>80.399724322634881</c:v>
                      </c:pt>
                      <c:pt idx="1">
                        <c:v>74.178199120922912</c:v>
                      </c:pt>
                      <c:pt idx="2">
                        <c:v>71.305729523816609</c:v>
                      </c:pt>
                      <c:pt idx="3">
                        <c:v>64.731874672825825</c:v>
                      </c:pt>
                      <c:pt idx="4">
                        <c:v>59.345266665058602</c:v>
                      </c:pt>
                      <c:pt idx="5">
                        <c:v>39.738012838011798</c:v>
                      </c:pt>
                      <c:pt idx="6">
                        <c:v>36.675546445132618</c:v>
                      </c:pt>
                      <c:pt idx="7">
                        <c:v>16.953099143159726</c:v>
                      </c:pt>
                      <c:pt idx="8" formatCode="0.0">
                        <c:v>15.539749382519759</c:v>
                      </c:pt>
                      <c:pt idx="9" formatCode="0.0">
                        <c:v>13.566860047370731</c:v>
                      </c:pt>
                      <c:pt idx="10" formatCode="0.0">
                        <c:v>11.706054548723955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F-E7CF-40F9-A2CA-B67E8D3AB4B3}"/>
                  </c:ext>
                </c:extLst>
              </c15:ser>
            </c15:filteredLineSeries>
          </c:ext>
        </c:extLst>
      </c:lineChart>
      <c:catAx>
        <c:axId val="33686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36876672"/>
        <c:crosses val="autoZero"/>
        <c:auto val="1"/>
        <c:lblAlgn val="ctr"/>
        <c:lblOffset val="100"/>
        <c:noMultiLvlLbl val="0"/>
      </c:catAx>
      <c:valAx>
        <c:axId val="336876672"/>
        <c:scaling>
          <c:orientation val="minMax"/>
          <c:max val="150"/>
          <c:min val="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5.4626835409658639E-2"/>
              <c:y val="4.4996913580246899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336862592"/>
        <c:crosses val="autoZero"/>
        <c:crossBetween val="between"/>
        <c:majorUnit val="15"/>
        <c:minorUnit val="5"/>
      </c:valAx>
      <c:catAx>
        <c:axId val="33687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6880768"/>
        <c:crosses val="autoZero"/>
        <c:auto val="1"/>
        <c:lblAlgn val="ctr"/>
        <c:lblOffset val="100"/>
        <c:noMultiLvlLbl val="0"/>
      </c:catAx>
      <c:valAx>
        <c:axId val="336880768"/>
        <c:scaling>
          <c:orientation val="minMax"/>
          <c:max val="1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1589929156382777"/>
              <c:y val="1.2339247784762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336878976"/>
        <c:crosses val="max"/>
        <c:crossBetween val="between"/>
        <c:majorUnit val="10"/>
      </c:valAx>
      <c:spPr>
        <a:noFill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1119169602873005E-2"/>
          <c:y val="0.82150524691358029"/>
          <c:w val="0.97095750546414117"/>
          <c:h val="0.17849475308641977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0" i="0" u="none" strike="noStrike" baseline="0">
          <a:solidFill>
            <a:srgbClr val="00206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26430976430974E-2"/>
          <c:y val="9.7313640334967991E-2"/>
          <c:w val="0.89781666666666671"/>
          <c:h val="0.59936452163792542"/>
        </c:manualLayout>
      </c:layout>
      <c:areaChart>
        <c:grouping val="stacked"/>
        <c:varyColors val="0"/>
        <c:ser>
          <c:idx val="1"/>
          <c:order val="0"/>
          <c:tx>
            <c:strRef>
              <c:f>'3.3. (2023_v2)'!$D$6</c:f>
              <c:strCache>
                <c:ptCount val="1"/>
                <c:pt idx="0">
                  <c:v>Állampapír</c:v>
                </c:pt>
              </c:strCache>
            </c:strRef>
          </c:tx>
          <c:spPr>
            <a:solidFill>
              <a:srgbClr val="009EE0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(2023_v2)'!$D$12:$D$21</c:f>
              <c:numCache>
                <c:formatCode>#,##0</c:formatCode>
                <c:ptCount val="10"/>
                <c:pt idx="0">
                  <c:v>775.76787369700003</c:v>
                </c:pt>
                <c:pt idx="1">
                  <c:v>810.27473883799996</c:v>
                </c:pt>
                <c:pt idx="2">
                  <c:v>779.05197778100001</c:v>
                </c:pt>
                <c:pt idx="3">
                  <c:v>844.30965195600004</c:v>
                </c:pt>
                <c:pt idx="4">
                  <c:v>799.77760974399996</c:v>
                </c:pt>
                <c:pt idx="5">
                  <c:v>742.48906726300004</c:v>
                </c:pt>
                <c:pt idx="6">
                  <c:v>711.38795404999996</c:v>
                </c:pt>
                <c:pt idx="7">
                  <c:v>689.95821897043993</c:v>
                </c:pt>
                <c:pt idx="8">
                  <c:v>745.50600526799997</c:v>
                </c:pt>
                <c:pt idx="9">
                  <c:v>753.74968220790004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A-46AD-BD90-B7CE068F81AC}"/>
            </c:ext>
          </c:extLst>
        </c:ser>
        <c:ser>
          <c:idx val="2"/>
          <c:order val="1"/>
          <c:tx>
            <c:strRef>
              <c:f>'3.3. (2023_v2)'!$E$6</c:f>
              <c:strCache>
                <c:ptCount val="1"/>
                <c:pt idx="0">
                  <c:v>Vállalati kötvény</c:v>
                </c:pt>
              </c:strCache>
            </c:strRef>
          </c:tx>
          <c:spPr>
            <a:solidFill>
              <a:srgbClr val="70AD47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(2023_v2)'!$E$12:$E$21</c:f>
              <c:numCache>
                <c:formatCode>#,##0</c:formatCode>
                <c:ptCount val="10"/>
                <c:pt idx="0">
                  <c:v>41.197792544000002</c:v>
                </c:pt>
                <c:pt idx="1">
                  <c:v>28.659282454</c:v>
                </c:pt>
                <c:pt idx="2">
                  <c:v>41.456658050999998</c:v>
                </c:pt>
                <c:pt idx="3">
                  <c:v>58.916543793999999</c:v>
                </c:pt>
                <c:pt idx="4">
                  <c:v>64.923598345000002</c:v>
                </c:pt>
                <c:pt idx="5">
                  <c:v>62.370927348999999</c:v>
                </c:pt>
                <c:pt idx="6">
                  <c:v>70.701486102000004</c:v>
                </c:pt>
                <c:pt idx="7">
                  <c:v>83.733915273999997</c:v>
                </c:pt>
                <c:pt idx="8">
                  <c:v>84.580002690000001</c:v>
                </c:pt>
                <c:pt idx="9">
                  <c:v>89.754810461000005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A-46AD-BD90-B7CE068F81AC}"/>
            </c:ext>
          </c:extLst>
        </c:ser>
        <c:ser>
          <c:idx val="5"/>
          <c:order val="2"/>
          <c:tx>
            <c:strRef>
              <c:f>'3.3. (2023_v2)'!$F$6</c:f>
              <c:strCache>
                <c:ptCount val="1"/>
                <c:pt idx="0">
                  <c:v>Egyéb kötvény, jelzáloglevél</c:v>
                </c:pt>
              </c:strCache>
            </c:strRef>
          </c:tx>
          <c:spPr>
            <a:pattFill prst="pct50">
              <a:fgClr>
                <a:srgbClr val="70AD47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  <a:effectLst/>
          </c:spPr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(2023_v2)'!$F$12:$F$21</c:f>
              <c:numCache>
                <c:formatCode>#,##0</c:formatCode>
                <c:ptCount val="10"/>
                <c:pt idx="0">
                  <c:v>51.085480920000002</c:v>
                </c:pt>
                <c:pt idx="1">
                  <c:v>44.795541999999998</c:v>
                </c:pt>
                <c:pt idx="2">
                  <c:v>67.754571799999994</c:v>
                </c:pt>
                <c:pt idx="3">
                  <c:v>40.40603505</c:v>
                </c:pt>
                <c:pt idx="4">
                  <c:v>53.415393244999997</c:v>
                </c:pt>
                <c:pt idx="5">
                  <c:v>56.910542528000001</c:v>
                </c:pt>
                <c:pt idx="6">
                  <c:v>58.747140184000003</c:v>
                </c:pt>
                <c:pt idx="7">
                  <c:v>55.477125370000003</c:v>
                </c:pt>
                <c:pt idx="8">
                  <c:v>65.400595557000003</c:v>
                </c:pt>
                <c:pt idx="9">
                  <c:v>79.279761516999997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A-46AD-BD90-B7CE068F81AC}"/>
            </c:ext>
          </c:extLst>
        </c:ser>
        <c:ser>
          <c:idx val="4"/>
          <c:order val="3"/>
          <c:tx>
            <c:strRef>
              <c:f>'3.3. (2023_v2)'!$G$6</c:f>
              <c:strCache>
                <c:ptCount val="1"/>
                <c:pt idx="0">
                  <c:v>Befektetési jegy</c:v>
                </c:pt>
              </c:strCache>
            </c:strRef>
          </c:tx>
          <c:spPr>
            <a:solidFill>
              <a:srgbClr val="E57200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(2023_v2)'!$G$12:$G$21</c:f>
              <c:numCache>
                <c:formatCode>#,##0</c:formatCode>
                <c:ptCount val="10"/>
                <c:pt idx="0">
                  <c:v>373.51092999999997</c:v>
                </c:pt>
                <c:pt idx="1">
                  <c:v>354.64485999999999</c:v>
                </c:pt>
                <c:pt idx="2">
                  <c:v>423.51949077799998</c:v>
                </c:pt>
                <c:pt idx="3">
                  <c:v>477.049083</c:v>
                </c:pt>
                <c:pt idx="4">
                  <c:v>531.93649567199998</c:v>
                </c:pt>
                <c:pt idx="5">
                  <c:v>507.74506059999999</c:v>
                </c:pt>
                <c:pt idx="6">
                  <c:v>492.36781331600002</c:v>
                </c:pt>
                <c:pt idx="7">
                  <c:v>478.01633221601503</c:v>
                </c:pt>
                <c:pt idx="8">
                  <c:v>494.59850645039592</c:v>
                </c:pt>
                <c:pt idx="9">
                  <c:v>494.69293157763798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8A-46AD-BD90-B7CE068F81AC}"/>
            </c:ext>
          </c:extLst>
        </c:ser>
        <c:ser>
          <c:idx val="3"/>
          <c:order val="4"/>
          <c:tx>
            <c:strRef>
              <c:f>'3.3. (2023_v2)'!$H$6</c:f>
              <c:strCache>
                <c:ptCount val="1"/>
                <c:pt idx="0">
                  <c:v>Részvény</c:v>
                </c:pt>
              </c:strCache>
            </c:strRef>
          </c:tx>
          <c:spPr>
            <a:solidFill>
              <a:srgbClr val="DA0000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(2023_v2)'!$H$12:$H$21</c:f>
              <c:numCache>
                <c:formatCode>#,##0</c:formatCode>
                <c:ptCount val="10"/>
                <c:pt idx="0">
                  <c:v>75.026543766000003</c:v>
                </c:pt>
                <c:pt idx="1">
                  <c:v>84.172504048999997</c:v>
                </c:pt>
                <c:pt idx="2">
                  <c:v>96.714932089000001</c:v>
                </c:pt>
                <c:pt idx="3">
                  <c:v>130.25443957300001</c:v>
                </c:pt>
                <c:pt idx="4">
                  <c:v>143.83449836699901</c:v>
                </c:pt>
                <c:pt idx="5">
                  <c:v>134.39464824300001</c:v>
                </c:pt>
                <c:pt idx="6">
                  <c:v>123.84124339900001</c:v>
                </c:pt>
                <c:pt idx="7">
                  <c:v>119.11011139025</c:v>
                </c:pt>
                <c:pt idx="8">
                  <c:v>132.6777219308</c:v>
                </c:pt>
                <c:pt idx="9">
                  <c:v>129.13992762780001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8A-46AD-BD90-B7CE068F81AC}"/>
            </c:ext>
          </c:extLst>
        </c:ser>
        <c:ser>
          <c:idx val="6"/>
          <c:order val="5"/>
          <c:tx>
            <c:strRef>
              <c:f>'3.3. (2023_v2)'!$I$6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BFBFBF"/>
            </a:solidFill>
            <a:ln w="6350">
              <a:solidFill>
                <a:schemeClr val="tx1"/>
              </a:solidFill>
            </a:ln>
            <a:effectLst/>
          </c:spPr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(2023_v2)'!$I$12:$I$21</c:f>
              <c:numCache>
                <c:formatCode>#,##0</c:formatCode>
                <c:ptCount val="10"/>
                <c:pt idx="0">
                  <c:v>56.208838528000115</c:v>
                </c:pt>
                <c:pt idx="1">
                  <c:v>60.01756842199984</c:v>
                </c:pt>
                <c:pt idx="2">
                  <c:v>98.485168862999998</c:v>
                </c:pt>
                <c:pt idx="3">
                  <c:v>55.339930733000003</c:v>
                </c:pt>
                <c:pt idx="4">
                  <c:v>116.191035817</c:v>
                </c:pt>
                <c:pt idx="5">
                  <c:v>112.616477876</c:v>
                </c:pt>
                <c:pt idx="6">
                  <c:v>103.932292194</c:v>
                </c:pt>
                <c:pt idx="7">
                  <c:v>96.484543332000001</c:v>
                </c:pt>
                <c:pt idx="8">
                  <c:v>74.895126968999762</c:v>
                </c:pt>
                <c:pt idx="9">
                  <c:v>70.015124410001818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8A-46AD-BD90-B7CE068F8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881816"/>
        <c:axId val="814876240"/>
      </c:areaChart>
      <c:lineChart>
        <c:grouping val="standard"/>
        <c:varyColors val="0"/>
        <c:ser>
          <c:idx val="0"/>
          <c:order val="6"/>
          <c:tx>
            <c:strRef>
              <c:f>'3.3. (2023_v2)'!$J$6</c:f>
              <c:strCache>
                <c:ptCount val="1"/>
                <c:pt idx="0">
                  <c:v>Befektetési eszközök összesen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1833670033670033E-2"/>
                  <c:y val="-4.407083333333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8A-46AD-BD90-B7CE068F81AC}"/>
                </c:ext>
              </c:extLst>
            </c:dLbl>
            <c:dLbl>
              <c:idx val="4"/>
              <c:layout>
                <c:manualLayout>
                  <c:x val="-3.3176340996168584E-2"/>
                  <c:y val="-9.101383298877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8A-46AD-BD90-B7CE068F81AC}"/>
                </c:ext>
              </c:extLst>
            </c:dLbl>
            <c:dLbl>
              <c:idx val="5"/>
              <c:layout>
                <c:manualLayout>
                  <c:x val="-2.952691570881226E-2"/>
                  <c:y val="-9.1013832988775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8A-46AD-BD90-B7CE068F81AC}"/>
                </c:ext>
              </c:extLst>
            </c:dLbl>
            <c:dLbl>
              <c:idx val="6"/>
              <c:layout>
                <c:manualLayout>
                  <c:x val="-3.3176340996168764E-2"/>
                  <c:y val="-6.3289155770237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8A-46AD-BD90-B7CE068F81AC}"/>
                </c:ext>
              </c:extLst>
            </c:dLbl>
            <c:dLbl>
              <c:idx val="8"/>
              <c:layout>
                <c:manualLayout>
                  <c:x val="-2.8251436781609372E-2"/>
                  <c:y val="-4.0324730436335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8A-46AD-BD90-B7CE068F81AC}"/>
                </c:ext>
              </c:extLst>
            </c:dLbl>
            <c:dLbl>
              <c:idx val="9"/>
              <c:layout>
                <c:manualLayout>
                  <c:x val="-1.2506896551724139E-2"/>
                  <c:y val="-3.33069669955060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8A-46AD-BD90-B7CE068F81AC}"/>
                </c:ext>
              </c:extLst>
            </c:dLbl>
            <c:numFmt formatCode="#,##0" sourceLinked="0"/>
            <c:spPr>
              <a:solidFill>
                <a:srgbClr val="FFCB60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(2023_v2)'!$J$12:$J$21</c:f>
              <c:numCache>
                <c:formatCode>#,##0</c:formatCode>
                <c:ptCount val="10"/>
                <c:pt idx="0">
                  <c:v>1372.7974594550001</c:v>
                </c:pt>
                <c:pt idx="1">
                  <c:v>1382.564495763</c:v>
                </c:pt>
                <c:pt idx="2">
                  <c:v>1506.9827993619999</c:v>
                </c:pt>
                <c:pt idx="3">
                  <c:v>1606.275684106</c:v>
                </c:pt>
                <c:pt idx="4">
                  <c:v>1710.0786311899992</c:v>
                </c:pt>
                <c:pt idx="5">
                  <c:v>1616.5267238590002</c:v>
                </c:pt>
                <c:pt idx="6">
                  <c:v>1560.9779292449998</c:v>
                </c:pt>
                <c:pt idx="7">
                  <c:v>1522.780246552705</c:v>
                </c:pt>
                <c:pt idx="8" formatCode="#\ ##0.0">
                  <c:v>1597.6579588651957</c:v>
                </c:pt>
                <c:pt idx="9">
                  <c:v>1616.6322378013399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58A-46AD-BD90-B7CE068F8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881816"/>
        <c:axId val="814876240"/>
      </c:lineChart>
      <c:lineChart>
        <c:grouping val="standard"/>
        <c:varyColors val="0"/>
        <c:ser>
          <c:idx val="8"/>
          <c:order val="7"/>
          <c:tx>
            <c:strRef>
              <c:f>'3.3. (2023_v2)'!$K$6</c:f>
              <c:strCache>
                <c:ptCount val="1"/>
                <c:pt idx="0">
                  <c:v>Állampapír aránya (jobb tengely)</c:v>
                </c:pt>
              </c:strCache>
            </c:strRef>
          </c:tx>
          <c:spPr>
            <a:ln w="19050" cap="rnd">
              <a:solidFill>
                <a:srgbClr val="009EE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8A-46AD-BD90-B7CE068F81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58A-46AD-BD90-B7CE068F81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8A-46AD-BD90-B7CE068F81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58A-46AD-BD90-B7CE068F81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58A-46AD-BD90-B7CE068F81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58A-46AD-BD90-B7CE068F81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58A-46AD-BD90-B7CE068F81AC}"/>
                </c:ext>
              </c:extLst>
            </c:dLbl>
            <c:dLbl>
              <c:idx val="8"/>
              <c:layout>
                <c:manualLayout>
                  <c:x val="-2.9301896987591423E-2"/>
                  <c:y val="-4.0747148098169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58A-46AD-BD90-B7CE068F81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58A-46AD-BD90-B7CE068F81AC}"/>
                </c:ext>
              </c:extLst>
            </c:dLbl>
            <c:numFmt formatCode="#,##0.0" sourceLinked="0"/>
            <c:spPr>
              <a:solidFill>
                <a:srgbClr val="009EE0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(2023_v2)'!$K$12:$K$21</c:f>
              <c:numCache>
                <c:formatCode>#\ ##0.0</c:formatCode>
                <c:ptCount val="10"/>
                <c:pt idx="0">
                  <c:v>56.510002138624259</c:v>
                </c:pt>
                <c:pt idx="1">
                  <c:v>58.60665027354338</c:v>
                </c:pt>
                <c:pt idx="2">
                  <c:v>51.696142657422598</c:v>
                </c:pt>
                <c:pt idx="3">
                  <c:v>52.563184533663346</c:v>
                </c:pt>
                <c:pt idx="4" formatCode="0.0">
                  <c:v>46.768469891203509</c:v>
                </c:pt>
                <c:pt idx="5" formatCode="0.0">
                  <c:v>45.931134716444241</c:v>
                </c:pt>
                <c:pt idx="6" formatCode="0.0">
                  <c:v>45.57322308804698</c:v>
                </c:pt>
                <c:pt idx="7" formatCode="0.0">
                  <c:v>45.309112758218312</c:v>
                </c:pt>
                <c:pt idx="8" formatCode="0.0">
                  <c:v>46.662428658855568</c:v>
                </c:pt>
                <c:pt idx="9" formatCode="0.0">
                  <c:v>46.624684611821074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58A-46AD-BD90-B7CE068F81AC}"/>
            </c:ext>
          </c:extLst>
        </c:ser>
        <c:ser>
          <c:idx val="7"/>
          <c:order val="8"/>
          <c:tx>
            <c:strRef>
              <c:f>'3.3. (2023_v2)'!$L$6</c:f>
              <c:strCache>
                <c:ptCount val="1"/>
                <c:pt idx="0">
                  <c:v>Részvény aránya (jobb tengely)</c:v>
                </c:pt>
              </c:strCache>
            </c:strRef>
          </c:tx>
          <c:spPr>
            <a:ln w="19050" cap="rnd">
              <a:solidFill>
                <a:srgbClr val="DA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58A-46AD-BD90-B7CE068F81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58A-46AD-BD90-B7CE068F81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58A-46AD-BD90-B7CE068F81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58A-46AD-BD90-B7CE068F81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58A-46AD-BD90-B7CE068F81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58A-46AD-BD90-B7CE068F81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58A-46AD-BD90-B7CE068F81AC}"/>
                </c:ext>
              </c:extLst>
            </c:dLbl>
            <c:dLbl>
              <c:idx val="8"/>
              <c:layout>
                <c:manualLayout>
                  <c:x val="-1.9481753796869873E-2"/>
                  <c:y val="-3.766092410294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58A-46AD-BD90-B7CE068F81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58A-46AD-BD90-B7CE068F81AC}"/>
                </c:ext>
              </c:extLst>
            </c:dLbl>
            <c:numFmt formatCode="#,##0.0" sourceLinked="0"/>
            <c:spPr>
              <a:solidFill>
                <a:srgbClr val="DA0000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(2023_v2)'!$L$12:$L$21</c:f>
              <c:numCache>
                <c:formatCode>#\ ##0.0</c:formatCode>
                <c:ptCount val="10"/>
                <c:pt idx="0">
                  <c:v>5.4652303767946586</c:v>
                </c:pt>
                <c:pt idx="1">
                  <c:v>6.0881430346978114</c:v>
                </c:pt>
                <c:pt idx="2">
                  <c:v>6.4177860643097899</c:v>
                </c:pt>
                <c:pt idx="3">
                  <c:v>8.1090961446941989</c:v>
                </c:pt>
                <c:pt idx="4" formatCode="0.0">
                  <c:v>8.4109874097957888</c:v>
                </c:pt>
                <c:pt idx="5" formatCode="0.0">
                  <c:v>8.3137906883574928</c:v>
                </c:pt>
                <c:pt idx="6" formatCode="0.0">
                  <c:v>7.9335678665808205</c:v>
                </c:pt>
                <c:pt idx="7" formatCode="0.0">
                  <c:v>7.8218844550875559</c:v>
                </c:pt>
                <c:pt idx="8" formatCode="0.0">
                  <c:v>8.3045135659099376</c:v>
                </c:pt>
                <c:pt idx="9" formatCode="0.0">
                  <c:v>7.9882068789766016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058A-46AD-BD90-B7CE068F81AC}"/>
            </c:ext>
          </c:extLst>
        </c:ser>
        <c:ser>
          <c:idx val="9"/>
          <c:order val="9"/>
          <c:tx>
            <c:strRef>
              <c:f>'3.3. (2023_v2)'!$M$6</c:f>
              <c:strCache>
                <c:ptCount val="1"/>
                <c:pt idx="0">
                  <c:v>Befektetési jegy aránya (jobb tengely)</c:v>
                </c:pt>
              </c:strCache>
            </c:strRef>
          </c:tx>
          <c:spPr>
            <a:ln w="19050" cap="rnd">
              <a:solidFill>
                <a:srgbClr val="E572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58A-46AD-BD90-B7CE068F81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58A-46AD-BD90-B7CE068F81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58A-46AD-BD90-B7CE068F81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58A-46AD-BD90-B7CE068F81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58A-46AD-BD90-B7CE068F81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58A-46AD-BD90-B7CE068F81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58A-46AD-BD90-B7CE068F81AC}"/>
                </c:ext>
              </c:extLst>
            </c:dLbl>
            <c:dLbl>
              <c:idx val="8"/>
              <c:layout>
                <c:manualLayout>
                  <c:x val="-2.6978907350585692E-2"/>
                  <c:y val="4.0747148098169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58A-46AD-BD90-B7CE068F81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58A-46AD-BD90-B7CE068F81AC}"/>
                </c:ext>
              </c:extLst>
            </c:dLbl>
            <c:numFmt formatCode="#,##0.0" sourceLinked="0"/>
            <c:spPr>
              <a:solidFill>
                <a:srgbClr val="E57200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'3.3. (2023_v2)'!$C$12:$C$21</c:f>
              <c:numCache>
                <c:formatCode>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'3.3. (2023_v2)'!$M$12:$M$21</c:f>
              <c:numCache>
                <c:formatCode>#\ ##0.0</c:formatCode>
                <c:ptCount val="10"/>
                <c:pt idx="0">
                  <c:v>27.208014367121834</c:v>
                </c:pt>
                <c:pt idx="1">
                  <c:v>25.651234433318866</c:v>
                </c:pt>
                <c:pt idx="2">
                  <c:v>28.103803902559619</c:v>
                </c:pt>
                <c:pt idx="3">
                  <c:v>29.699078914060124</c:v>
                </c:pt>
                <c:pt idx="4" formatCode="0.0">
                  <c:v>31.105967057306554</c:v>
                </c:pt>
                <c:pt idx="5" formatCode="0.0">
                  <c:v>31.409629862963374</c:v>
                </c:pt>
                <c:pt idx="6" formatCode="0.0">
                  <c:v>31.542266171190786</c:v>
                </c:pt>
                <c:pt idx="7" formatCode="0.0">
                  <c:v>31.391025284058966</c:v>
                </c:pt>
                <c:pt idx="8" formatCode="0.0">
                  <c:v>30.957721814355398</c:v>
                </c:pt>
                <c:pt idx="9" formatCode="0.0">
                  <c:v>30.600214446449037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058A-46AD-BD90-B7CE068F8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934952"/>
        <c:axId val="814929704"/>
      </c:lineChart>
      <c:dateAx>
        <c:axId val="814881816"/>
        <c:scaling>
          <c:orientation val="minMax"/>
        </c:scaling>
        <c:delete val="1"/>
        <c:axPos val="b"/>
        <c:numFmt formatCode="yyyy" sourceLinked="0"/>
        <c:majorTickMark val="out"/>
        <c:minorTickMark val="none"/>
        <c:tickLblPos val="nextTo"/>
        <c:crossAx val="814876240"/>
        <c:crosses val="autoZero"/>
        <c:auto val="0"/>
        <c:lblOffset val="100"/>
        <c:baseTimeUnit val="days"/>
        <c:majorUnit val="1"/>
        <c:majorTimeUnit val="years"/>
      </c:dateAx>
      <c:valAx>
        <c:axId val="81487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5.5554040404040404E-2"/>
              <c:y val="2.772555555555555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814881816"/>
        <c:crosses val="autoZero"/>
        <c:crossBetween val="between"/>
      </c:valAx>
      <c:valAx>
        <c:axId val="814929704"/>
        <c:scaling>
          <c:orientation val="minMax"/>
          <c:max val="9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814934952"/>
        <c:crosses val="max"/>
        <c:crossBetween val="between"/>
      </c:valAx>
      <c:dateAx>
        <c:axId val="814934952"/>
        <c:scaling>
          <c:orientation val="minMax"/>
          <c:max val="45017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4291414141414154"/>
              <c:y val="2.827527777777778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814929704"/>
        <c:crosses val="autoZero"/>
        <c:auto val="0"/>
        <c:lblOffset val="100"/>
        <c:baseTimeUnit val="days"/>
        <c:majorUnit val="1"/>
        <c:majorTimeUnit val="years"/>
      </c:date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5.9615836308749698E-2"/>
          <c:y val="0.78945550767075579"/>
          <c:w val="0.8920047138047138"/>
          <c:h val="0.2105444923292442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02060"/>
          </a:solidFill>
        </a:defRPr>
      </a:pPr>
      <a:endParaRPr lang="hu-H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15138888888905E-2"/>
          <c:y val="8.8963713268032055E-2"/>
          <c:w val="0.85616276285247539"/>
          <c:h val="0.56647407407407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'3.6.'!$D$6</c:f>
              <c:strCache>
                <c:ptCount val="1"/>
                <c:pt idx="0">
                  <c:v>Bevétel nélküli számított fedezeti tartalék</c:v>
                </c:pt>
              </c:strCache>
            </c:strRef>
          </c:tx>
          <c:spPr>
            <a:solidFill>
              <a:srgbClr val="B97C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'3.6.'!$C$8:$C$23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'3.6.'!$D$8:$D$23</c:f>
              <c:numCache>
                <c:formatCode>#,##0</c:formatCode>
                <c:ptCount val="16"/>
                <c:pt idx="0">
                  <c:v>643.09751500000004</c:v>
                </c:pt>
                <c:pt idx="1">
                  <c:v>682.14722499999993</c:v>
                </c:pt>
                <c:pt idx="2">
                  <c:v>598.182008</c:v>
                </c:pt>
                <c:pt idx="3">
                  <c:v>714.60312199999987</c:v>
                </c:pt>
                <c:pt idx="4">
                  <c:v>743.53914730300016</c:v>
                </c:pt>
                <c:pt idx="5">
                  <c:v>719.63656400000002</c:v>
                </c:pt>
                <c:pt idx="6">
                  <c:v>840.58112199999994</c:v>
                </c:pt>
                <c:pt idx="7">
                  <c:v>922.11557500000004</c:v>
                </c:pt>
                <c:pt idx="8">
                  <c:v>1011.7154788639999</c:v>
                </c:pt>
                <c:pt idx="9">
                  <c:v>1077.0673658630001</c:v>
                </c:pt>
                <c:pt idx="10">
                  <c:v>1184.3482070000002</c:v>
                </c:pt>
                <c:pt idx="11">
                  <c:v>1295.6644899999999</c:v>
                </c:pt>
                <c:pt idx="12">
                  <c:v>1269.7233703620002</c:v>
                </c:pt>
                <c:pt idx="13">
                  <c:v>1435.7339040940001</c:v>
                </c:pt>
                <c:pt idx="14">
                  <c:v>1558.3519980199992</c:v>
                </c:pt>
                <c:pt idx="15">
                  <c:v>1596.2513799999999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4-4B6B-A226-5F5B34A16EFA}"/>
            </c:ext>
          </c:extLst>
        </c:ser>
        <c:ser>
          <c:idx val="1"/>
          <c:order val="1"/>
          <c:tx>
            <c:strRef>
              <c:f>'3.6.'!$E$6</c:f>
              <c:strCache>
                <c:ptCount val="1"/>
                <c:pt idx="0">
                  <c:v>Fedezeti hozam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'3.6.'!$C$8:$C$23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'3.6.'!$E$8:$E$23</c:f>
              <c:numCache>
                <c:formatCode>#,##0</c:formatCode>
                <c:ptCount val="16"/>
                <c:pt idx="0">
                  <c:v>41.480874</c:v>
                </c:pt>
                <c:pt idx="1">
                  <c:v>-82.720367999999993</c:v>
                </c:pt>
                <c:pt idx="2">
                  <c:v>111.678105</c:v>
                </c:pt>
                <c:pt idx="3">
                  <c:v>64.371251999999998</c:v>
                </c:pt>
                <c:pt idx="4">
                  <c:v>4.98640682</c:v>
                </c:pt>
                <c:pt idx="5">
                  <c:v>118.911355</c:v>
                </c:pt>
                <c:pt idx="6">
                  <c:v>70.955691999999999</c:v>
                </c:pt>
                <c:pt idx="7">
                  <c:v>83.335667999999998</c:v>
                </c:pt>
                <c:pt idx="8">
                  <c:v>48.128300000000003</c:v>
                </c:pt>
                <c:pt idx="9">
                  <c:v>75.516026999999994</c:v>
                </c:pt>
                <c:pt idx="10">
                  <c:v>86.011971000000003</c:v>
                </c:pt>
                <c:pt idx="11">
                  <c:v>-24.812286</c:v>
                </c:pt>
                <c:pt idx="12">
                  <c:v>132.93685200000002</c:v>
                </c:pt>
                <c:pt idx="13">
                  <c:v>62.724247011999999</c:v>
                </c:pt>
                <c:pt idx="14">
                  <c:v>37.609711170000004</c:v>
                </c:pt>
                <c:pt idx="15">
                  <c:v>-108.5783294719172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F4-4B6B-A226-5F5B34A16EFA}"/>
            </c:ext>
          </c:extLst>
        </c:ser>
        <c:ser>
          <c:idx val="2"/>
          <c:order val="2"/>
          <c:tx>
            <c:strRef>
              <c:f>'3.6.'!$F$6</c:f>
              <c:strCache>
                <c:ptCount val="1"/>
                <c:pt idx="0">
                  <c:v>Befolyt tagdíjbevétel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'3.6.'!$C$8:$C$23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'3.6.'!$F$8:$F$23</c:f>
              <c:numCache>
                <c:formatCode>#,##0</c:formatCode>
                <c:ptCount val="16"/>
                <c:pt idx="0">
                  <c:v>88.975695999999999</c:v>
                </c:pt>
                <c:pt idx="1">
                  <c:v>88.330141999999995</c:v>
                </c:pt>
                <c:pt idx="2">
                  <c:v>81.104412999999994</c:v>
                </c:pt>
                <c:pt idx="3">
                  <c:v>70.739846999999997</c:v>
                </c:pt>
                <c:pt idx="4">
                  <c:v>71.986104877000002</c:v>
                </c:pt>
                <c:pt idx="5">
                  <c:v>67.050805999999994</c:v>
                </c:pt>
                <c:pt idx="6">
                  <c:v>68.843911000000006</c:v>
                </c:pt>
                <c:pt idx="7">
                  <c:v>75.577905000000001</c:v>
                </c:pt>
                <c:pt idx="8">
                  <c:v>84.892227000000005</c:v>
                </c:pt>
                <c:pt idx="9">
                  <c:v>93.398341000000002</c:v>
                </c:pt>
                <c:pt idx="10">
                  <c:v>102.59810400000001</c:v>
                </c:pt>
                <c:pt idx="11">
                  <c:v>112.49216199999999</c:v>
                </c:pt>
                <c:pt idx="12">
                  <c:v>104.322577</c:v>
                </c:pt>
                <c:pt idx="13">
                  <c:v>107.817533</c:v>
                </c:pt>
                <c:pt idx="14">
                  <c:v>114.116917</c:v>
                </c:pt>
                <c:pt idx="15">
                  <c:v>116.93019688299999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F4-4B6B-A226-5F5B34A16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323392"/>
        <c:axId val="323324928"/>
      </c:barChart>
      <c:lineChart>
        <c:grouping val="standard"/>
        <c:varyColors val="0"/>
        <c:ser>
          <c:idx val="4"/>
          <c:order val="4"/>
          <c:tx>
            <c:strRef>
              <c:f>'3.6.'!$H$6</c:f>
              <c:strCache>
                <c:ptCount val="1"/>
                <c:pt idx="0">
                  <c:v>Összesen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'3.6.'!$C$8:$C$23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'3.6.'!$H$8:$H$23</c:f>
              <c:numCache>
                <c:formatCode>#,##0</c:formatCode>
                <c:ptCount val="16"/>
                <c:pt idx="0">
                  <c:v>773.55408499999999</c:v>
                </c:pt>
                <c:pt idx="1">
                  <c:v>687.75699899999995</c:v>
                </c:pt>
                <c:pt idx="2">
                  <c:v>790.96452599999998</c:v>
                </c:pt>
                <c:pt idx="3">
                  <c:v>849.71422099999984</c:v>
                </c:pt>
                <c:pt idx="4">
                  <c:v>820.51165900000012</c:v>
                </c:pt>
                <c:pt idx="5">
                  <c:v>905.59872499999994</c:v>
                </c:pt>
                <c:pt idx="6">
                  <c:v>980.38072499999998</c:v>
                </c:pt>
                <c:pt idx="7">
                  <c:v>1081.0291480000001</c:v>
                </c:pt>
                <c:pt idx="8">
                  <c:v>1144.7360058639999</c:v>
                </c:pt>
                <c:pt idx="9">
                  <c:v>1245.981733863</c:v>
                </c:pt>
                <c:pt idx="10">
                  <c:v>1372.9582820000003</c:v>
                </c:pt>
                <c:pt idx="11">
                  <c:v>1383.3443659999998</c:v>
                </c:pt>
                <c:pt idx="12">
                  <c:v>1506.9827993619999</c:v>
                </c:pt>
                <c:pt idx="13">
                  <c:v>1606.275684106</c:v>
                </c:pt>
                <c:pt idx="14">
                  <c:v>1710.0786261899993</c:v>
                </c:pt>
                <c:pt idx="15">
                  <c:v>1604.6032474110827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F4-4B6B-A226-5F5B34A16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323392"/>
        <c:axId val="323324928"/>
      </c:lineChart>
      <c:lineChart>
        <c:grouping val="standard"/>
        <c:varyColors val="0"/>
        <c:ser>
          <c:idx val="3"/>
          <c:order val="3"/>
          <c:tx>
            <c:strRef>
              <c:f>'3.6.'!$G$6</c:f>
              <c:strCache>
                <c:ptCount val="1"/>
                <c:pt idx="0">
                  <c:v>Átlagos éves nettó hozamráta (jobb t.)</c:v>
                </c:pt>
              </c:strCache>
            </c:strRef>
          </c:tx>
          <c:spPr>
            <a:ln w="25400">
              <a:solidFill>
                <a:srgbClr val="DA0000"/>
              </a:solidFill>
              <a:prstDash val="sys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8018486590038336E-2"/>
                  <c:y val="3.2589381720430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F4-4B6B-A226-5F5B34A16EFA}"/>
                </c:ext>
              </c:extLst>
            </c:dLbl>
            <c:dLbl>
              <c:idx val="11"/>
              <c:layout>
                <c:manualLayout>
                  <c:x val="-2.2486590038314266E-2"/>
                  <c:y val="3.2589381720430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F4-4B6B-A226-5F5B34A16EFA}"/>
                </c:ext>
              </c:extLst>
            </c:dLbl>
            <c:dLbl>
              <c:idx val="12"/>
              <c:layout>
                <c:manualLayout>
                  <c:x val="-6.1979629629629752E-2"/>
                  <c:y val="-4.0319444444444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F4-4B6B-A226-5F5B34A16EFA}"/>
                </c:ext>
              </c:extLst>
            </c:dLbl>
            <c:dLbl>
              <c:idx val="14"/>
              <c:layout>
                <c:manualLayout>
                  <c:x val="-3.5101322751322751E-2"/>
                  <c:y val="-4.3259259259259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F4-4B6B-A226-5F5B34A16EFA}"/>
                </c:ext>
              </c:extLst>
            </c:dLbl>
            <c:dLbl>
              <c:idx val="15"/>
              <c:layout>
                <c:manualLayout>
                  <c:x val="-2.3703065134099616E-2"/>
                  <c:y val="2.9744399641576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F4-4B6B-A226-5F5B34A16EFA}"/>
                </c:ext>
              </c:extLst>
            </c:dLbl>
            <c:numFmt formatCode="#,##0.0" sourceLinked="0"/>
            <c:spPr>
              <a:solidFill>
                <a:srgbClr val="DA00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'3.6.'!$C$8:$C$23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'3.6.'!$G$8:$G$23</c:f>
              <c:numCache>
                <c:formatCode>0.0</c:formatCode>
                <c:ptCount val="16"/>
                <c:pt idx="0">
                  <c:v>5.7573480595489555</c:v>
                </c:pt>
                <c:pt idx="1">
                  <c:v>-10.685775684702175</c:v>
                </c:pt>
                <c:pt idx="2">
                  <c:v>16.325471714909259</c:v>
                </c:pt>
                <c:pt idx="3">
                  <c:v>8.1682154207581608</c:v>
                </c:pt>
                <c:pt idx="4">
                  <c:v>0.60203198734029273</c:v>
                </c:pt>
                <c:pt idx="5">
                  <c:v>14.781349443293665</c:v>
                </c:pt>
                <c:pt idx="6">
                  <c:v>7.8118113818527064</c:v>
                </c:pt>
                <c:pt idx="7">
                  <c:v>8.430818578465777</c:v>
                </c:pt>
                <c:pt idx="8">
                  <c:v>4.4000000000000004</c:v>
                </c:pt>
                <c:pt idx="9">
                  <c:v>6.59</c:v>
                </c:pt>
                <c:pt idx="10">
                  <c:v>6.91</c:v>
                </c:pt>
                <c:pt idx="11">
                  <c:v>-1.7843409272059951</c:v>
                </c:pt>
                <c:pt idx="12">
                  <c:v>9.84</c:v>
                </c:pt>
                <c:pt idx="13">
                  <c:v>4.1123450615568737</c:v>
                </c:pt>
                <c:pt idx="14">
                  <c:v>2.6340374647865419</c:v>
                </c:pt>
                <c:pt idx="15">
                  <c:v>-6.8020821051329143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6F4-4B6B-A226-5F5B34A16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333120"/>
        <c:axId val="323331200"/>
      </c:lineChart>
      <c:catAx>
        <c:axId val="3233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23324928"/>
        <c:crosses val="autoZero"/>
        <c:auto val="1"/>
        <c:lblAlgn val="ctr"/>
        <c:lblOffset val="100"/>
        <c:tickLblSkip val="1"/>
        <c:noMultiLvlLbl val="0"/>
      </c:catAx>
      <c:valAx>
        <c:axId val="323324928"/>
        <c:scaling>
          <c:orientation val="minMax"/>
          <c:min val="-300"/>
        </c:scaling>
        <c:delete val="0"/>
        <c:axPos val="l"/>
        <c:majorGridlines>
          <c:spPr>
            <a:ln>
              <a:solidFill>
                <a:srgbClr val="0C2148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6.8183680555555556E-2"/>
              <c:y val="1.41469707860828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3323392"/>
        <c:crossesAt val="1"/>
        <c:crossBetween val="between"/>
        <c:majorUnit val="300"/>
      </c:valAx>
      <c:valAx>
        <c:axId val="323331200"/>
        <c:scaling>
          <c:orientation val="minMax"/>
          <c:max val="140"/>
          <c:min val="-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0833657407407409"/>
              <c:y val="1.182976190476190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3333120"/>
        <c:crosses val="max"/>
        <c:crossBetween val="between"/>
        <c:majorUnit val="20"/>
        <c:minorUnit val="1"/>
      </c:valAx>
      <c:catAx>
        <c:axId val="32333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331200"/>
        <c:crossesAt val="0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79812199074074075"/>
          <c:w val="1"/>
          <c:h val="0.20052847222222225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>
          <a:solidFill>
            <a:srgbClr val="002060"/>
          </a:solidFill>
        </a:defRPr>
      </a:pPr>
      <a:endParaRPr lang="hu-H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925925925926"/>
          <c:y val="7.3595689397852854E-2"/>
          <c:w val="0.92331571424859016"/>
          <c:h val="0.663318055555555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'3.10.'!$D$7</c:f>
              <c:strCache>
                <c:ptCount val="1"/>
                <c:pt idx="0">
                  <c:v>Műk. eredmény hozamlevonás nélkül</c:v>
                </c:pt>
              </c:strCache>
            </c:strRef>
          </c:tx>
          <c:spPr>
            <a:solidFill>
              <a:srgbClr val="C6E0B4"/>
            </a:solidFill>
            <a:ln w="63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'3.10.'!$C$8:$C$24</c:f>
              <c:numCache>
                <c:formatCode>General</c:formatCode>
                <c:ptCount val="17"/>
                <c:pt idx="0">
                  <c:v>2017</c:v>
                </c:pt>
                <c:pt idx="3">
                  <c:v>2018</c:v>
                </c:pt>
                <c:pt idx="6">
                  <c:v>2019</c:v>
                </c:pt>
                <c:pt idx="9">
                  <c:v>2020</c:v>
                </c:pt>
                <c:pt idx="12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'3.10.'!$D$8:$D$24</c:f>
              <c:numCache>
                <c:formatCode>General</c:formatCode>
                <c:ptCount val="17"/>
                <c:pt idx="0" formatCode="0.00">
                  <c:v>-0.128048</c:v>
                </c:pt>
                <c:pt idx="3" formatCode="0.00">
                  <c:v>-0.28725299999999998</c:v>
                </c:pt>
                <c:pt idx="6" formatCode="0.00">
                  <c:v>-0.79150200000000004</c:v>
                </c:pt>
                <c:pt idx="9" formatCode="0.00">
                  <c:v>-1.2197709999999999</c:v>
                </c:pt>
                <c:pt idx="12" formatCode="0.00">
                  <c:v>-0.94176899999999997</c:v>
                </c:pt>
                <c:pt idx="15">
                  <c:v>-0.72850899999999996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2-45A9-B690-D6B9DF130DAF}"/>
            </c:ext>
          </c:extLst>
        </c:ser>
        <c:ser>
          <c:idx val="1"/>
          <c:order val="1"/>
          <c:tx>
            <c:strRef>
              <c:f>'3.10.'!$E$7</c:f>
              <c:strCache>
                <c:ptCount val="1"/>
                <c:pt idx="0">
                  <c:v>Nem fizetők hozamából történő levonás</c:v>
                </c:pt>
              </c:strCache>
            </c:strRef>
          </c:tx>
          <c:spPr>
            <a:pattFill prst="ltUpDiag">
              <a:fgClr>
                <a:srgbClr val="70AD47"/>
              </a:fgClr>
              <a:bgClr>
                <a:schemeClr val="bg1"/>
              </a:bgClr>
            </a:pattFill>
            <a:ln w="63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'3.10.'!$C$8:$C$24</c:f>
              <c:numCache>
                <c:formatCode>General</c:formatCode>
                <c:ptCount val="17"/>
                <c:pt idx="0">
                  <c:v>2017</c:v>
                </c:pt>
                <c:pt idx="3">
                  <c:v>2018</c:v>
                </c:pt>
                <c:pt idx="6">
                  <c:v>2019</c:v>
                </c:pt>
                <c:pt idx="9">
                  <c:v>2020</c:v>
                </c:pt>
                <c:pt idx="12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'3.10.'!$E$8:$E$24</c:f>
              <c:numCache>
                <c:formatCode>General</c:formatCode>
                <c:ptCount val="17"/>
                <c:pt idx="0" formatCode="0.00">
                  <c:v>1.32592</c:v>
                </c:pt>
                <c:pt idx="3" formatCode="0.00">
                  <c:v>0.55561800000000006</c:v>
                </c:pt>
                <c:pt idx="6" formatCode="0.00">
                  <c:v>1.4069909999999999</c:v>
                </c:pt>
                <c:pt idx="9" formatCode="0.00">
                  <c:v>0.97826599999999997</c:v>
                </c:pt>
                <c:pt idx="12" formatCode="0.00">
                  <c:v>1.238075</c:v>
                </c:pt>
                <c:pt idx="15">
                  <c:v>0.14854400000000001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2-45A9-B690-D6B9DF130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324077440"/>
        <c:axId val="324078976"/>
      </c:barChart>
      <c:barChart>
        <c:barDir val="col"/>
        <c:grouping val="clustered"/>
        <c:varyColors val="0"/>
        <c:ser>
          <c:idx val="2"/>
          <c:order val="3"/>
          <c:tx>
            <c:strRef>
              <c:f>'3.10.'!$G$7</c:f>
              <c:strCache>
                <c:ptCount val="1"/>
                <c:pt idx="0">
                  <c:v>Működési célra felhasználható tartalék  (jobb t.)</c:v>
                </c:pt>
              </c:strCache>
            </c:strRef>
          </c:tx>
          <c:spPr>
            <a:solidFill>
              <a:srgbClr val="70AD47"/>
            </a:solidFill>
            <a:ln w="9525">
              <a:solidFill>
                <a:schemeClr val="tx1"/>
              </a:solidFill>
            </a:ln>
          </c:spPr>
          <c:invertIfNegative val="0"/>
          <c:cat>
            <c:numRef>
              <c:f>'3.10.'!$C$8:$C$24</c:f>
              <c:numCache>
                <c:formatCode>General</c:formatCode>
                <c:ptCount val="17"/>
                <c:pt idx="0">
                  <c:v>2017</c:v>
                </c:pt>
                <c:pt idx="3">
                  <c:v>2018</c:v>
                </c:pt>
                <c:pt idx="6">
                  <c:v>2019</c:v>
                </c:pt>
                <c:pt idx="9">
                  <c:v>2020</c:v>
                </c:pt>
                <c:pt idx="12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'3.10.'!$G$8:$G$24</c:f>
              <c:numCache>
                <c:formatCode>0.00</c:formatCode>
                <c:ptCount val="17"/>
                <c:pt idx="1">
                  <c:v>15.472303</c:v>
                </c:pt>
                <c:pt idx="4">
                  <c:v>15.294958000000001</c:v>
                </c:pt>
                <c:pt idx="7">
                  <c:v>16.600553000000001</c:v>
                </c:pt>
                <c:pt idx="10">
                  <c:v>16.380755000000001</c:v>
                </c:pt>
                <c:pt idx="13">
                  <c:v>16.317374999999998</c:v>
                </c:pt>
                <c:pt idx="16" formatCode="General">
                  <c:v>15.639549389000001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42-45A9-B690-D6B9DF130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052424992"/>
        <c:axId val="1052423352"/>
      </c:barChart>
      <c:lineChart>
        <c:grouping val="standard"/>
        <c:varyColors val="0"/>
        <c:ser>
          <c:idx val="5"/>
          <c:order val="2"/>
          <c:tx>
            <c:strRef>
              <c:f>'3.10.'!$F$7</c:f>
              <c:strCache>
                <c:ptCount val="1"/>
                <c:pt idx="0">
                  <c:v>Működési eredmény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'3.10.'!$C$8:$C$24</c:f>
              <c:numCache>
                <c:formatCode>General</c:formatCode>
                <c:ptCount val="17"/>
                <c:pt idx="0">
                  <c:v>2017</c:v>
                </c:pt>
                <c:pt idx="3">
                  <c:v>2018</c:v>
                </c:pt>
                <c:pt idx="6">
                  <c:v>2019</c:v>
                </c:pt>
                <c:pt idx="9">
                  <c:v>2020</c:v>
                </c:pt>
                <c:pt idx="12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'3.10.'!$F$8:$F$24</c:f>
              <c:numCache>
                <c:formatCode>General</c:formatCode>
                <c:ptCount val="17"/>
                <c:pt idx="0" formatCode="0.00">
                  <c:v>1.197872</c:v>
                </c:pt>
                <c:pt idx="3" formatCode="0.00">
                  <c:v>0.26836500000000008</c:v>
                </c:pt>
                <c:pt idx="6" formatCode="0.00">
                  <c:v>0.61548899999999984</c:v>
                </c:pt>
                <c:pt idx="9" formatCode="0.00">
                  <c:v>-0.241505</c:v>
                </c:pt>
                <c:pt idx="12" formatCode="0.00">
                  <c:v>0.29630600000000001</c:v>
                </c:pt>
                <c:pt idx="15">
                  <c:v>-0.57996499999999995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42-45A9-B690-D6B9DF130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077440"/>
        <c:axId val="324078976"/>
      </c:lineChart>
      <c:catAx>
        <c:axId val="32407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24078976"/>
        <c:crosses val="autoZero"/>
        <c:auto val="1"/>
        <c:lblAlgn val="ctr"/>
        <c:lblOffset val="100"/>
        <c:noMultiLvlLbl val="0"/>
      </c:catAx>
      <c:valAx>
        <c:axId val="324078976"/>
        <c:scaling>
          <c:orientation val="minMax"/>
          <c:max val="1.8"/>
          <c:min val="-1.5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5.2790370370370369E-2"/>
              <c:y val="1.3899652777777778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24077440"/>
        <c:crosses val="autoZero"/>
        <c:crossBetween val="between"/>
        <c:majorUnit val="0.30000000000000004"/>
      </c:valAx>
      <c:valAx>
        <c:axId val="1052423352"/>
        <c:scaling>
          <c:orientation val="minMax"/>
          <c:max val="18"/>
          <c:min val="-1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0.88626444444444441"/>
              <c:y val="1.578055555555555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52424992"/>
        <c:crosses val="max"/>
        <c:crossBetween val="between"/>
        <c:majorUnit val="3"/>
      </c:valAx>
      <c:catAx>
        <c:axId val="105242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2423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382804232804233E-2"/>
          <c:y val="0.81777572664861042"/>
          <c:w val="0.89425833333333338"/>
          <c:h val="0.17515896557003463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/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925925925926"/>
          <c:y val="7.0708766320277117E-2"/>
          <c:w val="0.92331571424859016"/>
          <c:h val="0.6520804211469534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'3.16.'!$D$7</c:f>
              <c:strCache>
                <c:ptCount val="1"/>
                <c:pt idx="0">
                  <c:v>Műk. eredmény hozamlevonás nélkül</c:v>
                </c:pt>
              </c:strCache>
            </c:strRef>
          </c:tx>
          <c:spPr>
            <a:solidFill>
              <a:srgbClr val="FFC78E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'3.16.'!$C$8:$C$24</c:f>
              <c:numCache>
                <c:formatCode>General</c:formatCode>
                <c:ptCount val="17"/>
                <c:pt idx="0">
                  <c:v>2017</c:v>
                </c:pt>
                <c:pt idx="3">
                  <c:v>2018</c:v>
                </c:pt>
                <c:pt idx="6">
                  <c:v>2019</c:v>
                </c:pt>
                <c:pt idx="9">
                  <c:v>2020</c:v>
                </c:pt>
                <c:pt idx="12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'3.16.'!$D$8:$D$24</c:f>
              <c:numCache>
                <c:formatCode>General</c:formatCode>
                <c:ptCount val="17"/>
                <c:pt idx="0" formatCode="0.00">
                  <c:v>-0.39413900000000002</c:v>
                </c:pt>
                <c:pt idx="3" formatCode="0.00">
                  <c:v>-0.11194799999999999</c:v>
                </c:pt>
                <c:pt idx="6" formatCode="0.00">
                  <c:v>-0.67846799999999996</c:v>
                </c:pt>
                <c:pt idx="9" formatCode="0.00">
                  <c:v>-0.207037</c:v>
                </c:pt>
                <c:pt idx="12" formatCode="0.00">
                  <c:v>0.23408899999999999</c:v>
                </c:pt>
                <c:pt idx="15" formatCode="0.00">
                  <c:v>0.42898276099999999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C-4FCB-9244-03790F066722}"/>
            </c:ext>
          </c:extLst>
        </c:ser>
        <c:ser>
          <c:idx val="3"/>
          <c:order val="1"/>
          <c:tx>
            <c:strRef>
              <c:f>'3.16.'!$E$7</c:f>
              <c:strCache>
                <c:ptCount val="1"/>
                <c:pt idx="0">
                  <c:v>Nem fizetők hozamából történő levonás</c:v>
                </c:pt>
              </c:strCache>
            </c:strRef>
          </c:tx>
          <c:spPr>
            <a:pattFill prst="ltUpDiag">
              <a:fgClr>
                <a:srgbClr val="E572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'3.16.'!$C$8:$C$24</c:f>
              <c:numCache>
                <c:formatCode>General</c:formatCode>
                <c:ptCount val="17"/>
                <c:pt idx="0">
                  <c:v>2017</c:v>
                </c:pt>
                <c:pt idx="3">
                  <c:v>2018</c:v>
                </c:pt>
                <c:pt idx="6">
                  <c:v>2019</c:v>
                </c:pt>
                <c:pt idx="9">
                  <c:v>2020</c:v>
                </c:pt>
                <c:pt idx="12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'3.16.'!$E$8:$E$24</c:f>
              <c:numCache>
                <c:formatCode>General</c:formatCode>
                <c:ptCount val="17"/>
                <c:pt idx="0" formatCode="0.00">
                  <c:v>0.109288</c:v>
                </c:pt>
                <c:pt idx="3" formatCode="0.00">
                  <c:v>6.0298999999999998E-2</c:v>
                </c:pt>
                <c:pt idx="6" formatCode="0.00">
                  <c:v>0.122266</c:v>
                </c:pt>
                <c:pt idx="9" formatCode="0.00">
                  <c:v>0.137463</c:v>
                </c:pt>
                <c:pt idx="12" formatCode="0.00">
                  <c:v>0.113728</c:v>
                </c:pt>
                <c:pt idx="15" formatCode="0.00">
                  <c:v>0.17991699999999999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C-4FCB-9244-03790F066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324077440"/>
        <c:axId val="324078976"/>
      </c:barChart>
      <c:barChart>
        <c:barDir val="col"/>
        <c:grouping val="clustered"/>
        <c:varyColors val="0"/>
        <c:ser>
          <c:idx val="0"/>
          <c:order val="3"/>
          <c:tx>
            <c:strRef>
              <c:f>'3.16.'!$G$7</c:f>
              <c:strCache>
                <c:ptCount val="1"/>
                <c:pt idx="0">
                  <c:v>Működési célra felhasználható tartalék (jobb t.)</c:v>
                </c:pt>
              </c:strCache>
            </c:strRef>
          </c:tx>
          <c:spPr>
            <a:solidFill>
              <a:srgbClr val="F6A800"/>
            </a:solidFill>
            <a:ln w="9525">
              <a:solidFill>
                <a:schemeClr val="tx1"/>
              </a:solidFill>
            </a:ln>
          </c:spPr>
          <c:invertIfNegative val="0"/>
          <c:cat>
            <c:numRef>
              <c:f>'3.16.'!$C$8:$C$24</c:f>
              <c:numCache>
                <c:formatCode>General</c:formatCode>
                <c:ptCount val="17"/>
                <c:pt idx="0">
                  <c:v>2017</c:v>
                </c:pt>
                <c:pt idx="3">
                  <c:v>2018</c:v>
                </c:pt>
                <c:pt idx="6">
                  <c:v>2019</c:v>
                </c:pt>
                <c:pt idx="9">
                  <c:v>2020</c:v>
                </c:pt>
                <c:pt idx="12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'3.16.'!$G$8:$G$24</c:f>
              <c:numCache>
                <c:formatCode>0.00</c:formatCode>
                <c:ptCount val="17"/>
                <c:pt idx="1">
                  <c:v>4.9142200000000003</c:v>
                </c:pt>
                <c:pt idx="4">
                  <c:v>4.8914539999999995</c:v>
                </c:pt>
                <c:pt idx="7">
                  <c:v>4.3526549999999995</c:v>
                </c:pt>
                <c:pt idx="10">
                  <c:v>4.2408649999999994</c:v>
                </c:pt>
                <c:pt idx="13">
                  <c:v>4.606541</c:v>
                </c:pt>
                <c:pt idx="16">
                  <c:v>5.3593419999999998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C-4FCB-9244-03790F066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052424992"/>
        <c:axId val="1052423352"/>
      </c:barChart>
      <c:lineChart>
        <c:grouping val="standard"/>
        <c:varyColors val="0"/>
        <c:ser>
          <c:idx val="4"/>
          <c:order val="2"/>
          <c:tx>
            <c:strRef>
              <c:f>'3.16.'!$F$7</c:f>
              <c:strCache>
                <c:ptCount val="1"/>
                <c:pt idx="0">
                  <c:v>Működési eredmény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E572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'3.16.'!$C$8:$C$24</c:f>
              <c:numCache>
                <c:formatCode>General</c:formatCode>
                <c:ptCount val="17"/>
                <c:pt idx="0">
                  <c:v>2017</c:v>
                </c:pt>
                <c:pt idx="3">
                  <c:v>2018</c:v>
                </c:pt>
                <c:pt idx="6">
                  <c:v>2019</c:v>
                </c:pt>
                <c:pt idx="9">
                  <c:v>2020</c:v>
                </c:pt>
                <c:pt idx="12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'3.16.'!$F$8:$F$24</c:f>
              <c:numCache>
                <c:formatCode>General</c:formatCode>
                <c:ptCount val="17"/>
                <c:pt idx="0" formatCode="0.00">
                  <c:v>-0.28485100000000002</c:v>
                </c:pt>
                <c:pt idx="3" formatCode="0.00">
                  <c:v>-5.1648999999999994E-2</c:v>
                </c:pt>
                <c:pt idx="6" formatCode="0.00">
                  <c:v>-0.55620199999999997</c:v>
                </c:pt>
                <c:pt idx="9" formatCode="0.00">
                  <c:v>-6.9573999999999997E-2</c:v>
                </c:pt>
                <c:pt idx="12" formatCode="0.00">
                  <c:v>0.34781699999999999</c:v>
                </c:pt>
                <c:pt idx="15" formatCode="0.00">
                  <c:v>0.60889976099999998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3C-4FCB-9244-03790F066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077440"/>
        <c:axId val="324078976"/>
      </c:lineChart>
      <c:catAx>
        <c:axId val="32407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24078976"/>
        <c:crosses val="autoZero"/>
        <c:auto val="1"/>
        <c:lblAlgn val="ctr"/>
        <c:lblOffset val="100"/>
        <c:noMultiLvlLbl val="0"/>
      </c:catAx>
      <c:valAx>
        <c:axId val="324078976"/>
        <c:scaling>
          <c:orientation val="minMax"/>
          <c:max val="1.8"/>
          <c:min val="-1.5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Mrd Ft</a:t>
                </a:r>
              </a:p>
            </c:rich>
          </c:tx>
          <c:layout>
            <c:manualLayout>
              <c:xMode val="edge"/>
              <c:yMode val="edge"/>
              <c:x val="5.0438518518518528E-2"/>
              <c:y val="1.3899652777777778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324077440"/>
        <c:crosses val="autoZero"/>
        <c:crossBetween val="between"/>
        <c:majorUnit val="0.30000000000000004"/>
      </c:valAx>
      <c:valAx>
        <c:axId val="1052423352"/>
        <c:scaling>
          <c:orientation val="minMax"/>
          <c:max val="18"/>
          <c:min val="-1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Mrd Ft</a:t>
                </a:r>
              </a:p>
            </c:rich>
          </c:tx>
          <c:layout>
            <c:manualLayout>
              <c:xMode val="edge"/>
              <c:yMode val="edge"/>
              <c:x val="0.88861629629629635"/>
              <c:y val="1.578055555555555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52424992"/>
        <c:crosses val="max"/>
        <c:crossBetween val="between"/>
        <c:majorUnit val="3"/>
      </c:valAx>
      <c:catAx>
        <c:axId val="105242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2423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521538324895637"/>
          <c:w val="0.99752724867724862"/>
          <c:h val="0.18478461675104363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47450870733199E-2"/>
          <c:y val="8.022795979539131E-2"/>
          <c:w val="0.83535894384304332"/>
          <c:h val="0.681746282469057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'1.1. ábra Refin'!$C$11</c:f>
              <c:strCache>
                <c:ptCount val="1"/>
                <c:pt idx="0">
                  <c:v>Belföldi pénzügyi vállalkozástól származó forrás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9.9498119552006502E-4"/>
                  <c:y val="-1.289836942108689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13940433132932E-2"/>
                      <c:h val="5.161062193446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70E-4033-A3B7-EBD193F3CE47}"/>
                </c:ext>
              </c:extLst>
            </c:dLbl>
            <c:dLbl>
              <c:idx val="1"/>
              <c:layout>
                <c:manualLayout>
                  <c:x val="0"/>
                  <c:y val="3.4722478539730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E-4033-A3B7-EBD193F3CE4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79262368996899E-2"/>
                      <c:h val="3.8142779378566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70E-4033-A3B7-EBD193F3C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'1.1. ábra Refin'!$D$11:$H$11</c:f>
              <c:numCache>
                <c:formatCode>0</c:formatCode>
                <c:ptCount val="5"/>
                <c:pt idx="0">
                  <c:v>60.721411000000003</c:v>
                </c:pt>
                <c:pt idx="1">
                  <c:v>104.96472888651999</c:v>
                </c:pt>
                <c:pt idx="2">
                  <c:v>95.086724928999999</c:v>
                </c:pt>
                <c:pt idx="3">
                  <c:v>133.863865</c:v>
                </c:pt>
                <c:pt idx="4">
                  <c:v>150.05533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E-4033-A3B7-EBD193F3CE47}"/>
            </c:ext>
          </c:extLst>
        </c:ser>
        <c:ser>
          <c:idx val="5"/>
          <c:order val="1"/>
          <c:tx>
            <c:strRef>
              <c:f>'1.1. ábra Refin'!$C$9</c:f>
              <c:strCache>
                <c:ptCount val="1"/>
                <c:pt idx="0">
                  <c:v>Külföldi hitelintézeti forrás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'1.1. ábra Refin'!$D$5:$H$5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'1.1. ábra Refin'!$D$9:$H$9</c:f>
              <c:numCache>
                <c:formatCode>0</c:formatCode>
                <c:ptCount val="5"/>
                <c:pt idx="0">
                  <c:v>194.67375100000001</c:v>
                </c:pt>
                <c:pt idx="1">
                  <c:v>241.65281899999999</c:v>
                </c:pt>
                <c:pt idx="2">
                  <c:v>244.36998399999999</c:v>
                </c:pt>
                <c:pt idx="3">
                  <c:v>175.53005200000001</c:v>
                </c:pt>
                <c:pt idx="4">
                  <c:v>306.33960999999999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E-4033-A3B7-EBD193F3CE47}"/>
            </c:ext>
          </c:extLst>
        </c:ser>
        <c:ser>
          <c:idx val="7"/>
          <c:order val="4"/>
          <c:tx>
            <c:strRef>
              <c:f>'1.1. ábra Refin'!$C$16</c:f>
              <c:strCache>
                <c:ptCount val="1"/>
                <c:pt idx="0">
                  <c:v>Nem hitelintézettől és nem belföldi pénzügyi vállalkozástól származó egyéb forrás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-2.0831454921893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0E-4033-A3B7-EBD193F3C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'1.1. ábra Refin'!$D$16:$H$16</c:f>
              <c:numCache>
                <c:formatCode>0</c:formatCode>
                <c:ptCount val="5"/>
                <c:pt idx="0">
                  <c:v>325.96511099999998</c:v>
                </c:pt>
                <c:pt idx="1">
                  <c:v>462.98135596248005</c:v>
                </c:pt>
                <c:pt idx="2">
                  <c:v>483.35750961000002</c:v>
                </c:pt>
                <c:pt idx="3">
                  <c:v>558.91783399999997</c:v>
                </c:pt>
                <c:pt idx="4">
                  <c:v>670.15591033599992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0E-4033-A3B7-EBD193F3CE47}"/>
            </c:ext>
          </c:extLst>
        </c:ser>
        <c:ser>
          <c:idx val="0"/>
          <c:order val="5"/>
          <c:tx>
            <c:strRef>
              <c:f>'1.1. ábra Refin'!$C$10</c:f>
              <c:strCache>
                <c:ptCount val="1"/>
                <c:pt idx="0">
                  <c:v>Saját tőke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1.0416743561919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0E-4033-A3B7-EBD193F3CE47}"/>
                </c:ext>
              </c:extLst>
            </c:dLbl>
            <c:dLbl>
              <c:idx val="4"/>
              <c:layout>
                <c:manualLayout>
                  <c:x val="0"/>
                  <c:y val="-1.7497533123381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0E-4033-A3B7-EBD193F3C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'1.1. ábra Refin'!$D$5:$H$5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'1.1. ábra Refin'!$D$10:$H$10</c:f>
              <c:numCache>
                <c:formatCode>0</c:formatCode>
                <c:ptCount val="5"/>
                <c:pt idx="0">
                  <c:v>230.24678399999999</c:v>
                </c:pt>
                <c:pt idx="1">
                  <c:v>305.23642000000001</c:v>
                </c:pt>
                <c:pt idx="2">
                  <c:v>322.491871</c:v>
                </c:pt>
                <c:pt idx="3">
                  <c:v>299.90502600000002</c:v>
                </c:pt>
                <c:pt idx="4">
                  <c:v>317.74148500000001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0E-4033-A3B7-EBD193F3CE47}"/>
            </c:ext>
          </c:extLst>
        </c:ser>
        <c:ser>
          <c:idx val="3"/>
          <c:order val="6"/>
          <c:tx>
            <c:strRef>
              <c:f>'1.1. ábra Refin'!$C$8</c:f>
              <c:strCache>
                <c:ptCount val="1"/>
                <c:pt idx="0">
                  <c:v>Belföldi hitelintézeti forrás</c:v>
                </c:pt>
              </c:strCache>
            </c:strRef>
          </c:tx>
          <c:spPr>
            <a:solidFill>
              <a:srgbClr val="0C2148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-2.79960529974100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0E-4033-A3B7-EBD193F3C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 anchorCtr="1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'1.1. ábra Refin'!$D$5:$H$5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'1.1. ábra Refin'!$D$8:$H$8</c:f>
              <c:numCache>
                <c:formatCode>0</c:formatCode>
                <c:ptCount val="5"/>
                <c:pt idx="0">
                  <c:v>321.85134599999998</c:v>
                </c:pt>
                <c:pt idx="1">
                  <c:v>366.75340499999999</c:v>
                </c:pt>
                <c:pt idx="2">
                  <c:v>411.40395699999999</c:v>
                </c:pt>
                <c:pt idx="3">
                  <c:v>537.807681</c:v>
                </c:pt>
                <c:pt idx="4">
                  <c:v>511.64870999999999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0E-4033-A3B7-EBD193F3C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569336"/>
        <c:axId val="1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'1.1. ábra Refin'!$C$13</c15:sqref>
                        </c15:formulaRef>
                      </c:ext>
                    </c:extLst>
                    <c:strCache>
                      <c:ptCount val="1"/>
                      <c:pt idx="0">
                        <c:v>Nem pénzügyi intézménytől származó egyéb forrás</c:v>
                      </c:pt>
                    </c:strCache>
                  </c:strRef>
                </c:tx>
                <c:spPr>
                  <a:solidFill>
                    <a:srgbClr val="70AD47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aseline="0">
                          <a:solidFill>
                            <a:schemeClr val="bg1"/>
                          </a:solidFill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'1.1. ábra Refin'!$D$5:$H$5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'1.1. ábra Refin'!$D$13:$H$13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290.59745299999997</c:v>
                      </c:pt>
                      <c:pt idx="1">
                        <c:v>377.46567196248003</c:v>
                      </c:pt>
                      <c:pt idx="2">
                        <c:v>396.48964261000003</c:v>
                      </c:pt>
                      <c:pt idx="3">
                        <c:v>495.28566899999998</c:v>
                      </c:pt>
                      <c:pt idx="4">
                        <c:v>562.54424133599991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870E-4033-A3B7-EBD193F3CE47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'1.1. ábra Refin'!$C$12</c15:sqref>
                        </c15:formulaRef>
                      </c:ext>
                    </c:extLst>
                    <c:strCache>
                      <c:ptCount val="1"/>
                      <c:pt idx="0">
                        <c:v>Külföldi székhelyű egyéb intézmény</c:v>
                      </c:pt>
                    </c:strCache>
                  </c:strRef>
                </c:tx>
                <c:spPr>
                  <a:ln>
                    <a:solidFill>
                      <a:schemeClr val="tx1"/>
                    </a:solidFill>
                  </a:ln>
                </c:spPr>
                <c:invertIfNegative val="0"/>
                <c:dLbls>
                  <c:dLbl>
                    <c:idx val="0"/>
                    <c:layout>
                      <c:manualLayout>
                        <c:x val="-1.7182453617391909E-5"/>
                        <c:y val="3.4491910921352993E-3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chemeClr val="bg1"/>
                            </a:solidFill>
                          </a:defRPr>
                        </a:pPr>
                        <a:endParaRPr lang="hu-H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3.7456296308636526E-2"/>
                            <c:h val="4.1615027232539174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13-870E-4033-A3B7-EBD193F3CE47}"/>
                      </c:ext>
                    </c:extLst>
                  </c:dLbl>
                  <c:dLbl>
                    <c:idx val="2"/>
                    <c:layout>
                      <c:manualLayout>
                        <c:x val="1.9590113132132072E-3"/>
                        <c:y val="1.7291644807236935E-3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chemeClr val="bg1"/>
                            </a:solidFill>
                          </a:defRPr>
                        </a:pPr>
                        <a:endParaRPr lang="hu-H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3.3538273682210108E-2"/>
                            <c:h val="7.2865257918297177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14-870E-4033-A3B7-EBD193F3CE47}"/>
                      </c:ext>
                    </c:extLst>
                  </c:dLbl>
                  <c:dLbl>
                    <c:idx val="3"/>
                    <c:layout>
                      <c:manualLayout>
                        <c:x val="-2.1214526638763716E-3"/>
                        <c:y val="1.7291644807236606E-3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chemeClr val="bg1"/>
                            </a:solidFill>
                          </a:defRPr>
                        </a:pPr>
                        <a:endParaRPr lang="hu-H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2.9620251055783694E-2"/>
                            <c:h val="7.2865257918297177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15-870E-4033-A3B7-EBD193F3CE4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'1.1. ábra Refin'!$D$12:$H$12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35.367657999999999</c:v>
                      </c:pt>
                      <c:pt idx="1">
                        <c:v>85.515683999999993</c:v>
                      </c:pt>
                      <c:pt idx="2">
                        <c:v>86.867867000000004</c:v>
                      </c:pt>
                      <c:pt idx="3">
                        <c:v>63.632165000000001</c:v>
                      </c:pt>
                      <c:pt idx="4">
                        <c:v>107.61166900000001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70E-4033-A3B7-EBD193F3CE4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7"/>
          <c:tx>
            <c:strRef>
              <c:f>'1.1. ábra Refin'!$C$15</c:f>
              <c:strCache>
                <c:ptCount val="1"/>
                <c:pt idx="0">
                  <c:v>Tőkeellátottság (jobb tengely)</c:v>
                </c:pt>
              </c:strCache>
            </c:strRef>
          </c:tx>
          <c:spPr>
            <a:ln>
              <a:solidFill>
                <a:srgbClr val="F6A8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8937315031540083E-2"/>
                  <c:y val="-6.9978097497985685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</a:t>
                    </a:r>
                  </a:p>
                </c:rich>
              </c:tx>
              <c:spPr>
                <a:solidFill>
                  <a:srgbClr val="F6A8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C-870E-4033-A3B7-EBD193F3CE47}"/>
                </c:ext>
              </c:extLst>
            </c:dLbl>
            <c:dLbl>
              <c:idx val="1"/>
              <c:layout>
                <c:manualLayout>
                  <c:x val="-2.123475711807532E-2"/>
                  <c:y val="-1.07645151580023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70E-4033-A3B7-EBD193F3CE47}"/>
                </c:ext>
              </c:extLst>
            </c:dLbl>
            <c:dLbl>
              <c:idx val="2"/>
              <c:layout>
                <c:manualLayout>
                  <c:x val="-2.1917480273373088E-2"/>
                  <c:y val="-1.34991153970132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70E-4033-A3B7-EBD193F3CE47}"/>
                </c:ext>
              </c:extLst>
            </c:dLbl>
            <c:dLbl>
              <c:idx val="3"/>
              <c:layout>
                <c:manualLayout>
                  <c:x val="-2.5422123291454636E-2"/>
                  <c:y val="7.113713744471143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17</a:t>
                    </a:r>
                  </a:p>
                </c:rich>
              </c:tx>
              <c:spPr>
                <a:solidFill>
                  <a:srgbClr val="F6A800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3077794308508476E-2"/>
                      <c:h val="5.31198931088738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870E-4033-A3B7-EBD193F3CE47}"/>
                </c:ext>
              </c:extLst>
            </c:dLbl>
            <c:dLbl>
              <c:idx val="4"/>
              <c:layout>
                <c:manualLayout>
                  <c:x val="-2.7213282410205843E-2"/>
                  <c:y val="2.09603913715943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870E-4033-A3B7-EBD193F3CE47}"/>
                </c:ext>
              </c:extLst>
            </c:dLbl>
            <c:spPr>
              <a:solidFill>
                <a:srgbClr val="F6A8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'[62]34. ábra'!$C$5:$H$5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'1.1. ábra Refin'!$D$15:$H$15</c:f>
              <c:numCache>
                <c:formatCode>0%</c:formatCode>
                <c:ptCount val="5"/>
                <c:pt idx="0">
                  <c:v>0.20101939164902796</c:v>
                </c:pt>
                <c:pt idx="1">
                  <c:v>0.20351657265942966</c:v>
                </c:pt>
                <c:pt idx="2">
                  <c:v>0.20457461350626471</c:v>
                </c:pt>
                <c:pt idx="3">
                  <c:v>0.17326593027611795</c:v>
                </c:pt>
                <c:pt idx="4">
                  <c:v>0.15950140875745655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870E-4033-A3B7-EBD193F3CE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80569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100000"/>
              </a:sysClr>
            </a:solidFill>
          </a:ln>
        </c:spPr>
        <c:txPr>
          <a:bodyPr rot="0" vert="horz"/>
          <a:lstStyle/>
          <a:p>
            <a:pPr>
              <a:defRPr b="0"/>
            </a:pPr>
            <a:endParaRPr lang="hu-HU"/>
          </a:p>
        </c:txPr>
        <c:crossAx val="1"/>
        <c:crosses val="autoZero"/>
        <c:auto val="1"/>
        <c:lblAlgn val="ctr"/>
        <c:lblOffset val="50"/>
        <c:noMultiLvlLbl val="0"/>
      </c:catAx>
      <c:valAx>
        <c:axId val="1"/>
        <c:scaling>
          <c:orientation val="minMax"/>
          <c:max val="200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Mrd Ft</a:t>
                </a:r>
              </a:p>
            </c:rich>
          </c:tx>
          <c:layout>
            <c:manualLayout>
              <c:xMode val="edge"/>
              <c:yMode val="edge"/>
              <c:x val="6.3503825972749214E-2"/>
              <c:y val="3.2258078172076106E-2"/>
            </c:manualLayout>
          </c:layout>
          <c:overlay val="0"/>
        </c:title>
        <c:numFmt formatCode="#\ ##0" sourceLinked="0"/>
        <c:majorTickMark val="out"/>
        <c:minorTickMark val="none"/>
        <c:tickLblPos val="nextTo"/>
        <c:spPr>
          <a:ln>
            <a:solidFill>
              <a:sysClr val="windowText" lastClr="000000">
                <a:lumMod val="100000"/>
              </a:sysClr>
            </a:solidFill>
          </a:ln>
        </c:spPr>
        <c:txPr>
          <a:bodyPr/>
          <a:lstStyle/>
          <a:p>
            <a:pPr>
              <a:defRPr b="0"/>
            </a:pPr>
            <a:endParaRPr lang="hu-HU"/>
          </a:p>
        </c:txPr>
        <c:crossAx val="580569336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%</a:t>
                </a:r>
              </a:p>
            </c:rich>
          </c:tx>
          <c:layout>
            <c:manualLayout>
              <c:xMode val="edge"/>
              <c:yMode val="edge"/>
              <c:x val="0.91604421769146316"/>
              <c:y val="3.4700082423199739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hu-HU"/>
          </a:p>
        </c:txPr>
        <c:crossAx val="3"/>
        <c:crosses val="max"/>
        <c:crossBetween val="between"/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5.9094418599182422E-2"/>
          <c:y val="0.844749970613074"/>
          <c:w val="0.93697947489917743"/>
          <c:h val="0.14504370437192768"/>
        </c:manualLayout>
      </c:layout>
      <c:overlay val="0"/>
      <c:spPr>
        <a:ln w="9525" cap="flat" cmpd="sng" algn="ctr">
          <a:noFill/>
          <a:prstDash val="solid"/>
          <a:round/>
          <a:headEnd type="none" w="med" len="med"/>
          <a:tailEnd type="none" w="med" len="med"/>
        </a:ln>
      </c:spPr>
      <c:txPr>
        <a:bodyPr anchor="b" anchorCtr="1"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 w="6350">
      <a:solidFill>
        <a:srgbClr val="C6EEFF"/>
      </a:solidFill>
    </a:ln>
  </c:spPr>
  <c:txPr>
    <a:bodyPr/>
    <a:lstStyle/>
    <a:p>
      <a:pPr>
        <a:defRPr sz="90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44218238780185E-2"/>
          <c:y val="0.10520386837856083"/>
          <c:w val="0.82164399553148637"/>
          <c:h val="0.64837232302483927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'1.2. ábra B köv állomány'!$C$6</c:f>
              <c:strCache>
                <c:ptCount val="1"/>
                <c:pt idx="0">
                  <c:v>Hitelek</c:v>
                </c:pt>
              </c:strCache>
            </c:strRef>
          </c:tx>
          <c:spPr>
            <a:solidFill>
              <a:srgbClr val="DA0000"/>
            </a:solidFill>
            <a:ln w="9525" cap="flat" cmpd="sng" algn="ctr">
              <a:solidFill>
                <a:sysClr val="windowText" lastClr="000000">
                  <a:lumMod val="100000"/>
                </a:sysClr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vertOverflow="clip" horzOverflow="clip" wrap="square" lIns="0" tIns="0" rIns="0" bIns="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'1.2. ábra B köv állomány'!$D$5:$H$5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'1.2. ábra B köv állomány'!$D$6:$H$6</c:f>
              <c:numCache>
                <c:formatCode>###\ ###\ ###\ ###\ ###\ ###\ ##0</c:formatCode>
                <c:ptCount val="5"/>
                <c:pt idx="0">
                  <c:v>502.95700499999998</c:v>
                </c:pt>
                <c:pt idx="1">
                  <c:v>610.785528</c:v>
                </c:pt>
                <c:pt idx="2">
                  <c:v>609.93169499999999</c:v>
                </c:pt>
                <c:pt idx="3">
                  <c:v>791.731492</c:v>
                </c:pt>
                <c:pt idx="4">
                  <c:v>976.24533699999995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3DC-446E-BA42-7AAA87B1C0C2}"/>
            </c:ext>
          </c:extLst>
        </c:ser>
        <c:ser>
          <c:idx val="7"/>
          <c:order val="1"/>
          <c:tx>
            <c:strRef>
              <c:f>'1.2. ábra B köv állomány'!$C$7</c:f>
              <c:strCache>
                <c:ptCount val="1"/>
                <c:pt idx="0">
                  <c:v>Pénzügyi lízing</c:v>
                </c:pt>
              </c:strCache>
            </c:strRef>
          </c:tx>
          <c:spPr>
            <a:solidFill>
              <a:srgbClr val="0C2148"/>
            </a:solidFill>
            <a:ln w="9525" cap="flat" cmpd="sng" algn="ctr">
              <a:solidFill>
                <a:sysClr val="windowText" lastClr="000000">
                  <a:lumMod val="100000"/>
                </a:sysClr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Lbls>
            <c:dLbl>
              <c:idx val="0"/>
              <c:layout>
                <c:manualLayout>
                  <c:x val="-1.832702409895438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C-446E-BA42-7AAA87B1C0C2}"/>
                </c:ext>
              </c:extLst>
            </c:dLbl>
            <c:dLbl>
              <c:idx val="1"/>
              <c:layout>
                <c:manualLayout>
                  <c:x val="-1.37452680742158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DC-446E-BA42-7AAA87B1C0C2}"/>
                </c:ext>
              </c:extLst>
            </c:dLbl>
            <c:dLbl>
              <c:idx val="2"/>
              <c:layout>
                <c:manualLayout>
                  <c:x val="-1.14543900618464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C-446E-BA42-7AAA87B1C0C2}"/>
                </c:ext>
              </c:extLst>
            </c:dLbl>
            <c:dLbl>
              <c:idx val="3"/>
              <c:layout>
                <c:manualLayout>
                  <c:x val="-1.3745268074215873E-2"/>
                  <c:y val="-8.893994847428457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DC-446E-BA42-7AAA87B1C0C2}"/>
                </c:ext>
              </c:extLst>
            </c:dLbl>
            <c:dLbl>
              <c:idx val="4"/>
              <c:layout>
                <c:manualLayout>
                  <c:x val="-1.14543900618466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DC-446E-BA42-7AAA87B1C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clip" horzOverflow="clip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'1.2. ábra B köv állomány'!$D$5:$H$5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'1.2. ábra B köv állomány'!$D$7:$H$7</c:f>
              <c:numCache>
                <c:formatCode>###\ ###\ ###\ ###\ ###\ ###\ ##0</c:formatCode>
                <c:ptCount val="5"/>
                <c:pt idx="0">
                  <c:v>338.719334</c:v>
                </c:pt>
                <c:pt idx="1">
                  <c:v>420.038321</c:v>
                </c:pt>
                <c:pt idx="2">
                  <c:v>452.128578</c:v>
                </c:pt>
                <c:pt idx="3">
                  <c:v>481.67599300000001</c:v>
                </c:pt>
                <c:pt idx="4">
                  <c:v>537.23261100000002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3DC-446E-BA42-7AAA87B1C0C2}"/>
            </c:ext>
          </c:extLst>
        </c:ser>
        <c:ser>
          <c:idx val="6"/>
          <c:order val="2"/>
          <c:tx>
            <c:strRef>
              <c:f>'1.2. ábra B köv állomány'!$C$9</c:f>
              <c:strCache>
                <c:ptCount val="1"/>
                <c:pt idx="0">
                  <c:v>Követeléskezelésre vásárolt faktoring (workout)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ysClr val="windowText" lastClr="000000">
                  <a:lumMod val="100000"/>
                </a:sysClr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'1.2. ábra B köv állomány'!$D$5:$H$5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'1.2. ábra B köv állomány'!$D$9:$H$9</c:f>
              <c:numCache>
                <c:formatCode>###\ ###\ ###\ ###\ ###\ ###\ ##0</c:formatCode>
                <c:ptCount val="5"/>
                <c:pt idx="0">
                  <c:v>162.594311</c:v>
                </c:pt>
                <c:pt idx="1">
                  <c:v>225.61096900000001</c:v>
                </c:pt>
                <c:pt idx="2">
                  <c:v>213.42317700000001</c:v>
                </c:pt>
                <c:pt idx="3">
                  <c:v>195.077245</c:v>
                </c:pt>
                <c:pt idx="4">
                  <c:v>195.51523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13DC-446E-BA42-7AAA87B1C0C2}"/>
            </c:ext>
          </c:extLst>
        </c:ser>
        <c:ser>
          <c:idx val="10"/>
          <c:order val="3"/>
          <c:tx>
            <c:strRef>
              <c:f>'1.2. ábra B köv állomány'!$C$10</c:f>
              <c:strCache>
                <c:ptCount val="1"/>
                <c:pt idx="0">
                  <c:v>Egyéb követelések</c:v>
                </c:pt>
              </c:strCache>
            </c:strRef>
          </c:tx>
          <c:spPr>
            <a:solidFill>
              <a:srgbClr val="F6A800"/>
            </a:solidFill>
          </c:spPr>
          <c:invertIfNegative val="0"/>
          <c:cat>
            <c:numRef>
              <c:f>'1.2. ábra B köv állomány'!$D$5:$H$5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'1.2. ábra B köv állomány'!$D$10:$H$10</c:f>
              <c:numCache>
                <c:formatCode>###\ ###\ ###\ ###\ ###\ ###\ ##0</c:formatCode>
                <c:ptCount val="5"/>
                <c:pt idx="0">
                  <c:v>1.8126169999999999</c:v>
                </c:pt>
                <c:pt idx="1">
                  <c:v>4.1323160000000003</c:v>
                </c:pt>
                <c:pt idx="2">
                  <c:v>3.1881249999999999</c:v>
                </c:pt>
                <c:pt idx="3">
                  <c:v>4.6939690000000001</c:v>
                </c:pt>
                <c:pt idx="4">
                  <c:v>8.6920459999999995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13DC-446E-BA42-7AAA87B1C0C2}"/>
            </c:ext>
          </c:extLst>
        </c:ser>
        <c:ser>
          <c:idx val="11"/>
          <c:order val="4"/>
          <c:tx>
            <c:strRef>
              <c:f>'1.2. ábra B köv állomány'!$C$12</c:f>
              <c:strCache>
                <c:ptCount val="1"/>
                <c:pt idx="0">
                  <c:v>Y tengely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Lit>
              <c:ptCount val="5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  <c:pt idx="4">
                <c:v>2022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'1.2. ábra B köv állomány'!$D$12:$H$12</c:f>
              <c:numCache>
                <c:formatCode>###\ ###\ ###\ ###\ ###\ ###\ ##0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13DC-446E-BA42-7AAA87B1C0C2}"/>
            </c:ext>
          </c:extLst>
        </c:ser>
        <c:ser>
          <c:idx val="2"/>
          <c:order val="5"/>
          <c:tx>
            <c:strRef>
              <c:f>'1.2. ábra B köv állomány'!$C$8</c:f>
              <c:strCache>
                <c:ptCount val="1"/>
                <c:pt idx="0">
                  <c:v>Folyó faktoring</c:v>
                </c:pt>
              </c:strCache>
            </c:strRef>
          </c:tx>
          <c:spPr>
            <a:solidFill>
              <a:srgbClr val="009EE0"/>
            </a:solidFill>
            <a:ln w="9525" cap="flat" cmpd="sng" algn="ctr">
              <a:solidFill>
                <a:sysClr val="windowText" lastClr="000000">
                  <a:lumMod val="100000"/>
                </a:sysClr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'1.2. ábra B köv állomány'!$D$5:$H$5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'1.2. ábra B köv állomány'!$D$8:$H$8</c:f>
              <c:numCache>
                <c:formatCode>###\ ###\ ###\ ###\ ###\ ###\ ##0</c:formatCode>
                <c:ptCount val="5"/>
                <c:pt idx="0">
                  <c:v>74.739788000000004</c:v>
                </c:pt>
                <c:pt idx="1">
                  <c:v>60.595638999999998</c:v>
                </c:pt>
                <c:pt idx="2">
                  <c:v>64.635741999999993</c:v>
                </c:pt>
                <c:pt idx="3">
                  <c:v>47.367856000000003</c:v>
                </c:pt>
                <c:pt idx="4">
                  <c:v>53.148831999999999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13DC-446E-BA42-7AAA87B1C0C2}"/>
            </c:ext>
          </c:extLst>
        </c:ser>
        <c:ser>
          <c:idx val="3"/>
          <c:order val="6"/>
          <c:tx>
            <c:strRef>
              <c:f>'1.2. ábra B köv állomány'!$C$10</c:f>
              <c:strCache>
                <c:ptCount val="1"/>
                <c:pt idx="0">
                  <c:v>Egyéb követelések</c:v>
                </c:pt>
              </c:strCache>
            </c:strRef>
          </c:tx>
          <c:spPr>
            <a:solidFill>
              <a:srgbClr val="F6A800"/>
            </a:solidFill>
            <a:ln>
              <a:solidFill>
                <a:sysClr val="windowText" lastClr="000000">
                  <a:lumMod val="100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1.1608906511243278E-3"/>
                  <c:y val="-2.489672619161351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197927849139603E-2"/>
                      <c:h val="7.95951589707559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3DC-446E-BA42-7AAA87B1C0C2}"/>
                </c:ext>
              </c:extLst>
            </c:dLbl>
            <c:dLbl>
              <c:idx val="1"/>
              <c:layout>
                <c:manualLayout>
                  <c:x val="-1.6430678785646448E-5"/>
                  <c:y val="-2.477081048444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DC-446E-BA42-7AAA87B1C0C2}"/>
                </c:ext>
              </c:extLst>
            </c:dLbl>
            <c:dLbl>
              <c:idx val="2"/>
              <c:layout>
                <c:manualLayout>
                  <c:x val="-1.2277869861885819E-5"/>
                  <c:y val="-2.464432156464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DC-446E-BA42-7AAA87B1C0C2}"/>
                </c:ext>
              </c:extLst>
            </c:dLbl>
            <c:dLbl>
              <c:idx val="3"/>
              <c:layout>
                <c:manualLayout>
                  <c:x val="-2.4555739723603482E-5"/>
                  <c:y val="-2.4726482041248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DC-446E-BA42-7AAA87B1C0C2}"/>
                </c:ext>
              </c:extLst>
            </c:dLbl>
            <c:dLbl>
              <c:idx val="4"/>
              <c:layout>
                <c:manualLayout>
                  <c:x val="2.2643642049537593E-3"/>
                  <c:y val="-1.99176102383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DC-446E-BA42-7AAA87B1C0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'1.2. ábra B köv állomány'!$D$5:$H$5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'1.2. ábra B köv állomány'!$D$10:$H$10</c:f>
              <c:numCache>
                <c:formatCode>###\ ###\ ###\ ###\ ###\ ###\ ##0</c:formatCode>
                <c:ptCount val="5"/>
                <c:pt idx="0">
                  <c:v>1.8126169999999999</c:v>
                </c:pt>
                <c:pt idx="1">
                  <c:v>4.1323160000000003</c:v>
                </c:pt>
                <c:pt idx="2">
                  <c:v>3.1881249999999999</c:v>
                </c:pt>
                <c:pt idx="3">
                  <c:v>4.6939690000000001</c:v>
                </c:pt>
                <c:pt idx="4">
                  <c:v>8.6920459999999995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3DC-446E-BA42-7AAA87B1C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3638696"/>
        <c:axId val="1"/>
      </c:barChart>
      <c:lineChart>
        <c:grouping val="standard"/>
        <c:varyColors val="0"/>
        <c:ser>
          <c:idx val="4"/>
          <c:order val="7"/>
          <c:tx>
            <c:strRef>
              <c:f>'1.2. ábra B köv állomány'!$C$12</c:f>
              <c:strCache>
                <c:ptCount val="1"/>
                <c:pt idx="0">
                  <c:v>Y tengely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'1.2. ábra B köv állomány'!$D$12:$H$12</c:f>
              <c:numCache>
                <c:formatCode>###\ ###\ ###\ ###\ ###\ ###\ ##0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13DC-446E-BA42-7AAA87B1C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299000"/>
        <c:axId val="1058298344"/>
      </c:lineChart>
      <c:catAx>
        <c:axId val="823638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lumMod val="100000"/>
              </a:sysClr>
            </a:solidFill>
          </a:ln>
        </c:spPr>
        <c:txPr>
          <a:bodyPr rot="0" vert="horz"/>
          <a:lstStyle/>
          <a:p>
            <a:pPr>
              <a:defRPr b="0"/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80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Mrd Ft</a:t>
                </a:r>
              </a:p>
            </c:rich>
          </c:tx>
          <c:layout>
            <c:manualLayout>
              <c:xMode val="edge"/>
              <c:yMode val="edge"/>
              <c:x val="1.5697565139402632E-2"/>
              <c:y val="1.4553977877189638E-2"/>
            </c:manualLayout>
          </c:layout>
          <c:overlay val="0"/>
        </c:title>
        <c:numFmt formatCode="#\ ##0" sourceLinked="0"/>
        <c:majorTickMark val="out"/>
        <c:minorTickMark val="none"/>
        <c:tickLblPos val="nextTo"/>
        <c:spPr>
          <a:ln>
            <a:solidFill>
              <a:sysClr val="windowText" lastClr="000000">
                <a:lumMod val="100000"/>
              </a:sysClr>
            </a:solidFill>
          </a:ln>
        </c:spPr>
        <c:txPr>
          <a:bodyPr rot="0"/>
          <a:lstStyle/>
          <a:p>
            <a:pPr>
              <a:defRPr b="0"/>
            </a:pPr>
            <a:endParaRPr lang="hu-HU"/>
          </a:p>
        </c:txPr>
        <c:crossAx val="823638696"/>
        <c:crosses val="autoZero"/>
        <c:crossBetween val="between"/>
      </c:valAx>
      <c:valAx>
        <c:axId val="1058298344"/>
        <c:scaling>
          <c:orientation val="minMax"/>
          <c:max val="180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/>
          <a:lstStyle/>
          <a:p>
            <a:pPr algn="ctr">
              <a:defRPr lang="en-US" sz="9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058299000"/>
        <c:crosses val="max"/>
        <c:crossBetween val="between"/>
        <c:majorUnit val="200"/>
        <c:minorUnit val="40"/>
      </c:valAx>
      <c:catAx>
        <c:axId val="1058299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5829834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7"/>
        <c:delete val="1"/>
      </c:legendEntry>
      <c:layout>
        <c:manualLayout>
          <c:xMode val="edge"/>
          <c:yMode val="edge"/>
          <c:x val="7.7889852420556141E-2"/>
          <c:y val="0.83898525540703195"/>
          <c:w val="0.92211014757944387"/>
          <c:h val="0.14646076671577837"/>
        </c:manualLayout>
      </c:layout>
      <c:overlay val="0"/>
      <c:spPr>
        <a:ln w="9525" cap="flat" cmpd="sng" algn="ctr">
          <a:noFill/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noFill/>
    <a:ln w="6350">
      <a:solidFill>
        <a:srgbClr val="C6EEFF"/>
      </a:solidFill>
    </a:ln>
  </c:spPr>
  <c:txPr>
    <a:bodyPr/>
    <a:lstStyle/>
    <a:p>
      <a:pPr>
        <a:defRPr sz="90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84420720410134"/>
          <c:y val="8.9699134047442716E-2"/>
          <c:w val="0.82378351094405289"/>
          <c:h val="0.741354206606111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'1.3. ábra Jövedelem'!$B$6</c:f>
              <c:strCache>
                <c:ptCount val="1"/>
                <c:pt idx="0">
                  <c:v>Adózott eredmény</c:v>
                </c:pt>
              </c:strCache>
            </c:strRef>
          </c:tx>
          <c:spPr>
            <a:solidFill>
              <a:srgbClr val="009EE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Lbls>
            <c:dLbl>
              <c:idx val="0"/>
              <c:layout>
                <c:manualLayout>
                  <c:x val="-1.3355594995262444E-2"/>
                  <c:y val="-1.26000869472253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D-45C8-8A64-1181F4A68320}"/>
                </c:ext>
              </c:extLst>
            </c:dLbl>
            <c:dLbl>
              <c:idx val="1"/>
              <c:layout>
                <c:manualLayout>
                  <c:x val="-1.55815274944728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DD-45C8-8A64-1181F4A68320}"/>
                </c:ext>
              </c:extLst>
            </c:dLbl>
            <c:dLbl>
              <c:idx val="2"/>
              <c:layout>
                <c:manualLayout>
                  <c:x val="-1.5581527494472851E-2"/>
                  <c:y val="1.7182135233415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90330198682874E-2"/>
                      <c:h val="6.8677129820366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6DD-45C8-8A64-1181F4A68320}"/>
                </c:ext>
              </c:extLst>
            </c:dLbl>
            <c:dLbl>
              <c:idx val="3"/>
              <c:layout>
                <c:manualLayout>
                  <c:x val="-1.3355594995262444E-2"/>
                  <c:y val="3.4364270466831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DD-45C8-8A64-1181F4A68320}"/>
                </c:ext>
              </c:extLst>
            </c:dLbl>
            <c:dLbl>
              <c:idx val="4"/>
              <c:layout>
                <c:manualLayout>
                  <c:x val="-1.5581527494472851E-2"/>
                  <c:y val="-1.26000869472253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DD-45C8-8A64-1181F4A68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'1.3. ábra Jövedelem'!$C$5:$G$5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'1.3. ábra Jövedelem'!$C$6:$G$6</c:f>
              <c:numCache>
                <c:formatCode>###\ ###\ ###\ ###\ ###\ ###\ ##0</c:formatCode>
                <c:ptCount val="5"/>
                <c:pt idx="0">
                  <c:v>57.498015000000002</c:v>
                </c:pt>
                <c:pt idx="1">
                  <c:v>82.324245000000005</c:v>
                </c:pt>
                <c:pt idx="2">
                  <c:v>41.222870999999998</c:v>
                </c:pt>
                <c:pt idx="3">
                  <c:v>86.165875999999997</c:v>
                </c:pt>
                <c:pt idx="4">
                  <c:v>72.056638000000007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DD-45C8-8A64-1181F4A68320}"/>
            </c:ext>
          </c:extLst>
        </c:ser>
        <c:ser>
          <c:idx val="1"/>
          <c:order val="1"/>
          <c:tx>
            <c:strRef>
              <c:f>'1.3. ábra Jövedelem'!$B$7</c:f>
              <c:strCache>
                <c:ptCount val="1"/>
                <c:pt idx="0">
                  <c:v>Adó</c:v>
                </c:pt>
              </c:strCache>
            </c:strRef>
          </c:tx>
          <c:spPr>
            <a:solidFill>
              <a:srgbClr val="0C214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'1.3. ábra Jövedelem'!$C$5:$G$5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'1.3. ábra Jövedelem'!$C$7:$G$7</c:f>
              <c:numCache>
                <c:formatCode>###</c:formatCode>
                <c:ptCount val="5"/>
                <c:pt idx="0">
                  <c:v>6.0046350000000004</c:v>
                </c:pt>
                <c:pt idx="1">
                  <c:v>6.7666079999999997</c:v>
                </c:pt>
                <c:pt idx="2">
                  <c:v>5.4136920000000002</c:v>
                </c:pt>
                <c:pt idx="3">
                  <c:v>7.5234139999999998</c:v>
                </c:pt>
                <c:pt idx="4">
                  <c:v>6.5809430000000004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DD-45C8-8A64-1181F4A68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6492448"/>
        <c:axId val="1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v>fikt</c:v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'1.3. ábra Jövedelem'!$C$5:$G$5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Lit>
                    <c:formatCode>General</c:formatCode>
                    <c:ptCount val="1"/>
                    <c:pt idx="0">
                      <c:v>0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D-C6DD-45C8-8A64-1181F4A6832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v>fikt</c:v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'1.3. ábra Jövedelem'!$C$5:$G$5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Lit>
                    <c:formatCode>General</c:formatCode>
                    <c:ptCount val="1"/>
                    <c:pt idx="0">
                      <c:v>0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6DD-45C8-8A64-1181F4A6832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v>fikt</c:v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'1.3. ábra Jövedelem'!$C$5:$G$5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Lit>
                    <c:formatCode>General</c:formatCode>
                    <c:ptCount val="1"/>
                    <c:pt idx="0">
                      <c:v>0</c:v>
                    </c:pt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6DD-45C8-8A64-1181F4A68320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'1.3. ábra Jövedelem'!$B$9</c:f>
              <c:strCache>
                <c:ptCount val="1"/>
                <c:pt idx="0">
                  <c:v>ROE (jobb skála)</c:v>
                </c:pt>
              </c:strCache>
            </c:strRef>
          </c:tx>
          <c:spPr>
            <a:ln>
              <a:solidFill>
                <a:srgbClr val="DA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9258367848963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6DD-45C8-8A64-1181F4A68320}"/>
                </c:ext>
              </c:extLst>
            </c:dLbl>
            <c:dLbl>
              <c:idx val="1"/>
              <c:layout>
                <c:manualLayout>
                  <c:x val="-3.4221158315741428E-2"/>
                  <c:y val="-1.0309010555242729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800" b="1" i="0" u="none" strike="noStrike" kern="1200" baseline="0">
                        <a:solidFill>
                          <a:sysClr val="window" lastClr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800" b="1" i="0" u="none" strike="noStrike" kern="1200" baseline="0">
                        <a:solidFill>
                          <a:sysClr val="window" lastClr="FFFFFF"/>
                        </a:solidFill>
                        <a:latin typeface="Calibri"/>
                        <a:ea typeface="Calibri"/>
                        <a:cs typeface="Calibri"/>
                      </a:rPr>
                      <a:t>27</a:t>
                    </a:r>
                    <a:endParaRPr lang="en-US" b="1"/>
                  </a:p>
                </c:rich>
              </c:tx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7338500350103221E-2"/>
                      <c:h val="3.699327244994789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C6DD-45C8-8A64-1181F4A68320}"/>
                </c:ext>
              </c:extLst>
            </c:dLbl>
            <c:dLbl>
              <c:idx val="2"/>
              <c:layout>
                <c:manualLayout>
                  <c:x val="-2.8838473098637542E-2"/>
                  <c:y val="-1.374570818673286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13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6DD-45C8-8A64-1181F4A68320}"/>
                </c:ext>
              </c:extLst>
            </c:dLbl>
            <c:dLbl>
              <c:idx val="3"/>
              <c:layout>
                <c:manualLayout>
                  <c:x val="-3.0155222266079227E-2"/>
                  <c:y val="-5.154505277621364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b="1"/>
                      <a:t>29</a:t>
                    </a:r>
                  </a:p>
                </c:rich>
              </c:tx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2599869678977732E-2"/>
                      <c:h val="4.73025535899974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C6DD-45C8-8A64-1181F4A68320}"/>
                </c:ext>
              </c:extLst>
            </c:dLbl>
            <c:dLbl>
              <c:idx val="4"/>
              <c:layout>
                <c:manualLayout>
                  <c:x val="-2.6775693358869868E-2"/>
                  <c:y val="-6.3000434736126948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6DD-45C8-8A64-1181F4A68320}"/>
                </c:ext>
              </c:extLst>
            </c:dLbl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baseline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'[64]35. ábra'!$C$5:$G$5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  <c:extLst/>
            </c:numRef>
          </c:cat>
          <c:val>
            <c:numRef>
              <c:f>'1.3. ábra Jövedelem'!$C$21:$G$21</c:f>
              <c:numCache>
                <c:formatCode>General</c:formatCode>
                <c:ptCount val="5"/>
                <c:pt idx="0">
                  <c:v>25</c:v>
                </c:pt>
                <c:pt idx="1">
                  <c:v>27</c:v>
                </c:pt>
                <c:pt idx="2">
                  <c:v>13</c:v>
                </c:pt>
                <c:pt idx="3">
                  <c:v>29</c:v>
                </c:pt>
                <c:pt idx="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6DD-45C8-8A64-1181F4A683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6649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lumMod val="100000"/>
              </a:sysClr>
            </a:solidFill>
          </a:ln>
        </c:spPr>
        <c:txPr>
          <a:bodyPr rot="0" vert="horz"/>
          <a:lstStyle/>
          <a:p>
            <a:pPr>
              <a:defRPr b="0"/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Mrd Ft</a:t>
                </a:r>
              </a:p>
            </c:rich>
          </c:tx>
          <c:layout>
            <c:manualLayout>
              <c:xMode val="edge"/>
              <c:yMode val="edge"/>
              <c:x val="3.7952830576121081E-2"/>
              <c:y val="1.6462942132233472E-2"/>
            </c:manualLayout>
          </c:layout>
          <c:overlay val="0"/>
        </c:title>
        <c:numFmt formatCode="#\ ##0" sourceLinked="0"/>
        <c:majorTickMark val="out"/>
        <c:minorTickMark val="none"/>
        <c:tickLblPos val="nextTo"/>
        <c:spPr>
          <a:ln w="3175">
            <a:solidFill>
              <a:sysClr val="windowText" lastClr="000000">
                <a:lumMod val="100000"/>
              </a:sysClr>
            </a:solidFill>
          </a:ln>
        </c:spPr>
        <c:txPr>
          <a:bodyPr/>
          <a:lstStyle/>
          <a:p>
            <a:pPr>
              <a:defRPr b="0"/>
            </a:pPr>
            <a:endParaRPr lang="hu-HU"/>
          </a:p>
        </c:txPr>
        <c:crossAx val="566492448"/>
        <c:crosses val="autoZero"/>
        <c:crossBetween val="between"/>
        <c:majorUnit val="1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At val="0"/>
        <c:auto val="1"/>
        <c:lblAlgn val="ctr"/>
        <c:lblOffset val="100"/>
        <c:noMultiLvlLbl val="0"/>
      </c:catAx>
      <c:valAx>
        <c:axId val="4"/>
        <c:scaling>
          <c:orientation val="minMax"/>
          <c:max val="50"/>
          <c:min val="0"/>
        </c:scaling>
        <c:delete val="0"/>
        <c:axPos val="r"/>
        <c:numFmt formatCode="#,##0" sourceLinked="0"/>
        <c:majorTickMark val="out"/>
        <c:minorTickMark val="none"/>
        <c:tickLblPos val="high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hu-HU"/>
          </a:p>
        </c:txPr>
        <c:crossAx val="3"/>
        <c:crosses val="max"/>
        <c:crossBetween val="between"/>
        <c:minorUnit val="10"/>
      </c:valAx>
      <c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.1548782800517538"/>
          <c:y val="0.9201363530958554"/>
          <c:w val="0.68842578783612318"/>
          <c:h val="5.9583320567419329E-2"/>
        </c:manualLayout>
      </c:layout>
      <c:overlay val="0"/>
      <c:spPr>
        <a:ln w="9525" cap="flat" cmpd="sng" algn="ctr">
          <a:noFill/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ysClr val="window" lastClr="FFFFFF"/>
    </a:solidFill>
    <a:ln w="6350">
      <a:solidFill>
        <a:srgbClr val="C6EEFF"/>
      </a:solidFill>
    </a:ln>
  </c:spPr>
  <c:txPr>
    <a:bodyPr/>
    <a:lstStyle/>
    <a:p>
      <a:pPr>
        <a:defRPr sz="90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1861111111112"/>
          <c:y val="0.10601574074074074"/>
          <c:w val="0.77556833333333319"/>
          <c:h val="0.65142703703703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Ábra4!$G$5</c:f>
              <c:strCache>
                <c:ptCount val="1"/>
                <c:pt idx="0">
                  <c:v>Hitelintézetek - azonnali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bg1">
                  <a:lumMod val="95000"/>
                </a:schemeClr>
              </a:solidFill>
            </a:ln>
          </c:spPr>
          <c:invertIfNegative val="0"/>
          <c:cat>
            <c:strRef>
              <c:f>Ábra4!$D$12:$D$17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Ábra4!$G$12:$G$17</c:f>
              <c:numCache>
                <c:formatCode>#,##0</c:formatCode>
                <c:ptCount val="6"/>
                <c:pt idx="0">
                  <c:v>56835.97997810159</c:v>
                </c:pt>
                <c:pt idx="1">
                  <c:v>52096.000970947418</c:v>
                </c:pt>
                <c:pt idx="2">
                  <c:v>51231.23529059405</c:v>
                </c:pt>
                <c:pt idx="3">
                  <c:v>58002.900567130207</c:v>
                </c:pt>
                <c:pt idx="4">
                  <c:v>58011.524363876182</c:v>
                </c:pt>
                <c:pt idx="5">
                  <c:v>84355.596647505852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D-4073-BC7A-327A0833F72A}"/>
            </c:ext>
          </c:extLst>
        </c:ser>
        <c:ser>
          <c:idx val="1"/>
          <c:order val="1"/>
          <c:tx>
            <c:strRef>
              <c:f>Ábra4!$E$5</c:f>
              <c:strCache>
                <c:ptCount val="1"/>
                <c:pt idx="0">
                  <c:v>Befektetési vállalkozások - azonnali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Ábra4!$D$12:$D$17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Ábra4!$E$12:$E$17</c:f>
              <c:numCache>
                <c:formatCode>#,##0</c:formatCode>
                <c:ptCount val="6"/>
                <c:pt idx="0">
                  <c:v>16271.952050537853</c:v>
                </c:pt>
                <c:pt idx="1">
                  <c:v>16425.55449349136</c:v>
                </c:pt>
                <c:pt idx="2">
                  <c:v>15834.558502563219</c:v>
                </c:pt>
                <c:pt idx="3">
                  <c:v>17943.071644372812</c:v>
                </c:pt>
                <c:pt idx="4">
                  <c:v>53097.64074674483</c:v>
                </c:pt>
                <c:pt idx="5">
                  <c:v>51095.336248740845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D-4073-BC7A-327A0833F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7"/>
        <c:axId val="50491776"/>
        <c:axId val="50493312"/>
      </c:barChart>
      <c:catAx>
        <c:axId val="504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50493312"/>
        <c:crosses val="autoZero"/>
        <c:auto val="1"/>
        <c:lblAlgn val="ctr"/>
        <c:lblOffset val="100"/>
        <c:noMultiLvlLbl val="0"/>
      </c:catAx>
      <c:valAx>
        <c:axId val="50493312"/>
        <c:scaling>
          <c:orientation val="minMax"/>
          <c:max val="9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1.8671409214092129E-2"/>
              <c:y val="1.5210370370370371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50491776"/>
        <c:crosses val="autoZero"/>
        <c:crossBetween val="between"/>
        <c:majorUnit val="15000"/>
      </c:valAx>
      <c:spPr>
        <a:ln w="3175"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6986111111111108"/>
          <c:w val="1"/>
          <c:h val="0.11132407407407409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74444444444443E-2"/>
          <c:y val="8.4666666666666668E-2"/>
          <c:w val="0.84419422006991318"/>
          <c:h val="0.53288702688948542"/>
        </c:manualLayout>
      </c:layout>
      <c:areaChart>
        <c:grouping val="stacked"/>
        <c:varyColors val="0"/>
        <c:ser>
          <c:idx val="2"/>
          <c:order val="2"/>
          <c:tx>
            <c:strRef>
              <c:f>'1.1.'!$F$5</c:f>
              <c:strCache>
                <c:ptCount val="1"/>
                <c:pt idx="0">
                  <c:v>CZ, PL, SK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'1.1.'!$C$6:$C$57</c:f>
              <c:numCache>
                <c:formatCode>m/d/yyyy</c:formatCode>
                <c:ptCount val="52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  <c:pt idx="33">
                  <c:v>43191</c:v>
                </c:pt>
                <c:pt idx="34">
                  <c:v>43282</c:v>
                </c:pt>
                <c:pt idx="35">
                  <c:v>43374</c:v>
                </c:pt>
                <c:pt idx="36">
                  <c:v>43466</c:v>
                </c:pt>
                <c:pt idx="37">
                  <c:v>43556</c:v>
                </c:pt>
                <c:pt idx="38">
                  <c:v>43647</c:v>
                </c:pt>
                <c:pt idx="39">
                  <c:v>43739</c:v>
                </c:pt>
                <c:pt idx="40">
                  <c:v>43831</c:v>
                </c:pt>
                <c:pt idx="41">
                  <c:v>43922</c:v>
                </c:pt>
                <c:pt idx="42">
                  <c:v>44013</c:v>
                </c:pt>
                <c:pt idx="43">
                  <c:v>44105</c:v>
                </c:pt>
                <c:pt idx="44">
                  <c:v>44197</c:v>
                </c:pt>
                <c:pt idx="45">
                  <c:v>44287</c:v>
                </c:pt>
                <c:pt idx="46">
                  <c:v>44378</c:v>
                </c:pt>
                <c:pt idx="47">
                  <c:v>44470</c:v>
                </c:pt>
                <c:pt idx="48">
                  <c:v>44562</c:v>
                </c:pt>
                <c:pt idx="49">
                  <c:v>44652</c:v>
                </c:pt>
                <c:pt idx="50">
                  <c:v>44743</c:v>
                </c:pt>
                <c:pt idx="51">
                  <c:v>44835</c:v>
                </c:pt>
              </c:numCache>
            </c:numRef>
          </c:cat>
          <c:val>
            <c:numRef>
              <c:f>'1.1.'!$D$6:$D$57</c:f>
              <c:numCache>
                <c:formatCode>0.0</c:formatCode>
                <c:ptCount val="52"/>
                <c:pt idx="0">
                  <c:v>0.9</c:v>
                </c:pt>
                <c:pt idx="1">
                  <c:v>2.5</c:v>
                </c:pt>
                <c:pt idx="2">
                  <c:v>2.7</c:v>
                </c:pt>
                <c:pt idx="3">
                  <c:v>3.1</c:v>
                </c:pt>
                <c:pt idx="4">
                  <c:v>3</c:v>
                </c:pt>
                <c:pt idx="5">
                  <c:v>2.1</c:v>
                </c:pt>
                <c:pt idx="6">
                  <c:v>1.2</c:v>
                </c:pt>
                <c:pt idx="7">
                  <c:v>0.8</c:v>
                </c:pt>
                <c:pt idx="8">
                  <c:v>0.1</c:v>
                </c:pt>
                <c:pt idx="9">
                  <c:v>-0.8</c:v>
                </c:pt>
                <c:pt idx="10">
                  <c:v>-1</c:v>
                </c:pt>
                <c:pt idx="11">
                  <c:v>-1.2</c:v>
                </c:pt>
                <c:pt idx="12">
                  <c:v>-1.4</c:v>
                </c:pt>
                <c:pt idx="13">
                  <c:v>-0.5</c:v>
                </c:pt>
                <c:pt idx="14">
                  <c:v>0.2</c:v>
                </c:pt>
                <c:pt idx="15">
                  <c:v>1.4</c:v>
                </c:pt>
                <c:pt idx="16">
                  <c:v>1.5</c:v>
                </c:pt>
                <c:pt idx="17">
                  <c:v>2</c:v>
                </c:pt>
                <c:pt idx="18">
                  <c:v>2.8</c:v>
                </c:pt>
                <c:pt idx="19">
                  <c:v>2.7</c:v>
                </c:pt>
                <c:pt idx="20">
                  <c:v>4.4000000000000004</c:v>
                </c:pt>
                <c:pt idx="21">
                  <c:v>3.9</c:v>
                </c:pt>
                <c:pt idx="22">
                  <c:v>4.4000000000000004</c:v>
                </c:pt>
                <c:pt idx="23">
                  <c:v>4.4000000000000004</c:v>
                </c:pt>
                <c:pt idx="24">
                  <c:v>2.5</c:v>
                </c:pt>
                <c:pt idx="25">
                  <c:v>2.1</c:v>
                </c:pt>
                <c:pt idx="26">
                  <c:v>1.3</c:v>
                </c:pt>
                <c:pt idx="27">
                  <c:v>1.2</c:v>
                </c:pt>
                <c:pt idx="28">
                  <c:v>2</c:v>
                </c:pt>
                <c:pt idx="29">
                  <c:v>2.7</c:v>
                </c:pt>
                <c:pt idx="30">
                  <c:v>3.2</c:v>
                </c:pt>
                <c:pt idx="31">
                  <c:v>3.8</c:v>
                </c:pt>
                <c:pt idx="32">
                  <c:v>3.9</c:v>
                </c:pt>
                <c:pt idx="33" formatCode="General">
                  <c:v>2.8</c:v>
                </c:pt>
                <c:pt idx="34" formatCode="General">
                  <c:v>2.7</c:v>
                </c:pt>
                <c:pt idx="35" formatCode="General">
                  <c:v>2.6</c:v>
                </c:pt>
                <c:pt idx="36" formatCode="General">
                  <c:v>3</c:v>
                </c:pt>
                <c:pt idx="37" formatCode="General">
                  <c:v>2.7</c:v>
                </c:pt>
                <c:pt idx="38" formatCode="General">
                  <c:v>1.9</c:v>
                </c:pt>
                <c:pt idx="39" formatCode="General">
                  <c:v>1.9</c:v>
                </c:pt>
                <c:pt idx="40" formatCode="General">
                  <c:v>-1.8</c:v>
                </c:pt>
                <c:pt idx="41" formatCode="General">
                  <c:v>-10.8</c:v>
                </c:pt>
                <c:pt idx="42" formatCode="General">
                  <c:v>-5.2</c:v>
                </c:pt>
                <c:pt idx="43" formatCode="General">
                  <c:v>-4.5999999999999996</c:v>
                </c:pt>
                <c:pt idx="44" formatCode="General">
                  <c:v>-1.9</c:v>
                </c:pt>
                <c:pt idx="45" formatCode="General">
                  <c:v>9.1</c:v>
                </c:pt>
                <c:pt idx="46" formatCode="General">
                  <c:v>1.2</c:v>
                </c:pt>
                <c:pt idx="47" formatCode="General">
                  <c:v>1.1000000000000001</c:v>
                </c:pt>
                <c:pt idx="48" formatCode="General">
                  <c:v>2.9</c:v>
                </c:pt>
                <c:pt idx="49" formatCode="General">
                  <c:v>1.3</c:v>
                </c:pt>
                <c:pt idx="50" formatCode="General">
                  <c:v>1.3</c:v>
                </c:pt>
                <c:pt idx="51" formatCode="General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2-4F3B-ABE6-C46B6576D459}"/>
            </c:ext>
          </c:extLst>
        </c:ser>
        <c:ser>
          <c:idx val="4"/>
          <c:order val="4"/>
          <c:tx>
            <c:strRef>
              <c:f>'1.1.'!$F$5</c:f>
              <c:strCache>
                <c:ptCount val="1"/>
                <c:pt idx="0">
                  <c:v>CZ, PL, SK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'1.1.'!$C$6:$C$57</c:f>
              <c:numCache>
                <c:formatCode>m/d/yyyy</c:formatCode>
                <c:ptCount val="52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  <c:pt idx="33">
                  <c:v>43191</c:v>
                </c:pt>
                <c:pt idx="34">
                  <c:v>43282</c:v>
                </c:pt>
                <c:pt idx="35">
                  <c:v>43374</c:v>
                </c:pt>
                <c:pt idx="36">
                  <c:v>43466</c:v>
                </c:pt>
                <c:pt idx="37">
                  <c:v>43556</c:v>
                </c:pt>
                <c:pt idx="38">
                  <c:v>43647</c:v>
                </c:pt>
                <c:pt idx="39">
                  <c:v>43739</c:v>
                </c:pt>
                <c:pt idx="40">
                  <c:v>43831</c:v>
                </c:pt>
                <c:pt idx="41">
                  <c:v>43922</c:v>
                </c:pt>
                <c:pt idx="42">
                  <c:v>44013</c:v>
                </c:pt>
                <c:pt idx="43">
                  <c:v>44105</c:v>
                </c:pt>
                <c:pt idx="44">
                  <c:v>44197</c:v>
                </c:pt>
                <c:pt idx="45">
                  <c:v>44287</c:v>
                </c:pt>
                <c:pt idx="46">
                  <c:v>44378</c:v>
                </c:pt>
                <c:pt idx="47">
                  <c:v>44470</c:v>
                </c:pt>
                <c:pt idx="48">
                  <c:v>44562</c:v>
                </c:pt>
                <c:pt idx="49">
                  <c:v>44652</c:v>
                </c:pt>
                <c:pt idx="50">
                  <c:v>44743</c:v>
                </c:pt>
                <c:pt idx="51">
                  <c:v>44835</c:v>
                </c:pt>
              </c:numCache>
            </c:numRef>
          </c:cat>
          <c:val>
            <c:numRef>
              <c:f>'1.1.'!$F$6:$F$57</c:f>
              <c:numCache>
                <c:formatCode>0.0</c:formatCode>
                <c:ptCount val="52"/>
                <c:pt idx="0">
                  <c:v>6.8999999999999995</c:v>
                </c:pt>
                <c:pt idx="1">
                  <c:v>4.8</c:v>
                </c:pt>
                <c:pt idx="2">
                  <c:v>3.8999999999999995</c:v>
                </c:pt>
                <c:pt idx="3">
                  <c:v>2.1</c:v>
                </c:pt>
                <c:pt idx="4">
                  <c:v>2.2999999999999998</c:v>
                </c:pt>
                <c:pt idx="5">
                  <c:v>2.9999999999999996</c:v>
                </c:pt>
                <c:pt idx="6">
                  <c:v>3.8999999999999995</c:v>
                </c:pt>
                <c:pt idx="7">
                  <c:v>4</c:v>
                </c:pt>
                <c:pt idx="8">
                  <c:v>3.4</c:v>
                </c:pt>
                <c:pt idx="9">
                  <c:v>2.9000000000000004</c:v>
                </c:pt>
                <c:pt idx="10">
                  <c:v>2.2000000000000002</c:v>
                </c:pt>
                <c:pt idx="11">
                  <c:v>1.5</c:v>
                </c:pt>
                <c:pt idx="12">
                  <c:v>1.5</c:v>
                </c:pt>
                <c:pt idx="13">
                  <c:v>1.1000000000000001</c:v>
                </c:pt>
                <c:pt idx="14">
                  <c:v>1.1000000000000001</c:v>
                </c:pt>
                <c:pt idx="15">
                  <c:v>0.5</c:v>
                </c:pt>
                <c:pt idx="16">
                  <c:v>1.9</c:v>
                </c:pt>
                <c:pt idx="17">
                  <c:v>1.7000000000000002</c:v>
                </c:pt>
                <c:pt idx="18">
                  <c:v>1</c:v>
                </c:pt>
                <c:pt idx="19">
                  <c:v>1.3999999999999995</c:v>
                </c:pt>
                <c:pt idx="20">
                  <c:v>0.89999999999999947</c:v>
                </c:pt>
                <c:pt idx="21">
                  <c:v>1.8000000000000003</c:v>
                </c:pt>
                <c:pt idx="22">
                  <c:v>1.2999999999999998</c:v>
                </c:pt>
                <c:pt idx="23">
                  <c:v>0.69999999999999929</c:v>
                </c:pt>
                <c:pt idx="24">
                  <c:v>0.89999999999999991</c:v>
                </c:pt>
                <c:pt idx="25">
                  <c:v>1.2999999999999998</c:v>
                </c:pt>
                <c:pt idx="26">
                  <c:v>1.4000000000000001</c:v>
                </c:pt>
                <c:pt idx="27">
                  <c:v>2.5999999999999996</c:v>
                </c:pt>
                <c:pt idx="28">
                  <c:v>3.3</c:v>
                </c:pt>
                <c:pt idx="29">
                  <c:v>3.2</c:v>
                </c:pt>
                <c:pt idx="30">
                  <c:v>2.7</c:v>
                </c:pt>
                <c:pt idx="31">
                  <c:v>2.1000000000000005</c:v>
                </c:pt>
                <c:pt idx="32">
                  <c:v>1.9</c:v>
                </c:pt>
                <c:pt idx="33" formatCode="General">
                  <c:v>3.4000000000000004</c:v>
                </c:pt>
                <c:pt idx="34" formatCode="General">
                  <c:v>3.3</c:v>
                </c:pt>
                <c:pt idx="35" formatCode="General">
                  <c:v>2.9</c:v>
                </c:pt>
                <c:pt idx="36" formatCode="General">
                  <c:v>2.0999999999999996</c:v>
                </c:pt>
                <c:pt idx="37" formatCode="General">
                  <c:v>1.8999999999999995</c:v>
                </c:pt>
                <c:pt idx="38" formatCode="General">
                  <c:v>2.1999999999999997</c:v>
                </c:pt>
                <c:pt idx="39" formatCode="General">
                  <c:v>1.9</c:v>
                </c:pt>
                <c:pt idx="40" formatCode="General">
                  <c:v>4.9000000000000004</c:v>
                </c:pt>
                <c:pt idx="41" formatCode="General">
                  <c:v>3.6000000000000005</c:v>
                </c:pt>
                <c:pt idx="42" formatCode="General">
                  <c:v>4</c:v>
                </c:pt>
                <c:pt idx="43" formatCode="General">
                  <c:v>3.3</c:v>
                </c:pt>
                <c:pt idx="44" formatCode="General">
                  <c:v>2</c:v>
                </c:pt>
                <c:pt idx="45" formatCode="General">
                  <c:v>3</c:v>
                </c:pt>
                <c:pt idx="46" formatCode="General">
                  <c:v>6</c:v>
                </c:pt>
                <c:pt idx="47" formatCode="General">
                  <c:v>7.8000000000000007</c:v>
                </c:pt>
                <c:pt idx="48" formatCode="General">
                  <c:v>7.7999999999999989</c:v>
                </c:pt>
                <c:pt idx="49" formatCode="General">
                  <c:v>4.6000000000000005</c:v>
                </c:pt>
                <c:pt idx="50" formatCode="General">
                  <c:v>3.5</c:v>
                </c:pt>
                <c:pt idx="51" formatCode="General">
                  <c:v>0.89999999999999991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B412-4F3B-ABE6-C46B6576D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566224"/>
        <c:axId val="2084567208"/>
      </c:areaChart>
      <c:lineChart>
        <c:grouping val="standard"/>
        <c:varyColors val="0"/>
        <c:ser>
          <c:idx val="0"/>
          <c:order val="0"/>
          <c:tx>
            <c:strRef>
              <c:f>'1.1.'!$H$5</c:f>
              <c:strCache>
                <c:ptCount val="1"/>
                <c:pt idx="0">
                  <c:v>Magyarország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'1.1.'!$C$6:$C$57</c:f>
              <c:numCache>
                <c:formatCode>m/d/yyyy</c:formatCode>
                <c:ptCount val="52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  <c:pt idx="33">
                  <c:v>43191</c:v>
                </c:pt>
                <c:pt idx="34">
                  <c:v>43282</c:v>
                </c:pt>
                <c:pt idx="35">
                  <c:v>43374</c:v>
                </c:pt>
                <c:pt idx="36">
                  <c:v>43466</c:v>
                </c:pt>
                <c:pt idx="37">
                  <c:v>43556</c:v>
                </c:pt>
                <c:pt idx="38">
                  <c:v>43647</c:v>
                </c:pt>
                <c:pt idx="39">
                  <c:v>43739</c:v>
                </c:pt>
                <c:pt idx="40">
                  <c:v>43831</c:v>
                </c:pt>
                <c:pt idx="41">
                  <c:v>43922</c:v>
                </c:pt>
                <c:pt idx="42">
                  <c:v>44013</c:v>
                </c:pt>
                <c:pt idx="43">
                  <c:v>44105</c:v>
                </c:pt>
                <c:pt idx="44">
                  <c:v>44197</c:v>
                </c:pt>
                <c:pt idx="45">
                  <c:v>44287</c:v>
                </c:pt>
                <c:pt idx="46">
                  <c:v>44378</c:v>
                </c:pt>
                <c:pt idx="47">
                  <c:v>44470</c:v>
                </c:pt>
                <c:pt idx="48">
                  <c:v>44562</c:v>
                </c:pt>
                <c:pt idx="49">
                  <c:v>44652</c:v>
                </c:pt>
                <c:pt idx="50">
                  <c:v>44743</c:v>
                </c:pt>
                <c:pt idx="51">
                  <c:v>44835</c:v>
                </c:pt>
              </c:numCache>
            </c:numRef>
          </c:cat>
          <c:val>
            <c:numRef>
              <c:f>'1.1.'!$H$6:$H$57</c:f>
              <c:numCache>
                <c:formatCode>0.0</c:formatCode>
                <c:ptCount val="52"/>
                <c:pt idx="0">
                  <c:v>0</c:v>
                </c:pt>
                <c:pt idx="1">
                  <c:v>0.8</c:v>
                </c:pt>
                <c:pt idx="2">
                  <c:v>1.6</c:v>
                </c:pt>
                <c:pt idx="3">
                  <c:v>1.6</c:v>
                </c:pt>
                <c:pt idx="4">
                  <c:v>2.5</c:v>
                </c:pt>
                <c:pt idx="5">
                  <c:v>1.6</c:v>
                </c:pt>
                <c:pt idx="6">
                  <c:v>1</c:v>
                </c:pt>
                <c:pt idx="7">
                  <c:v>2.4</c:v>
                </c:pt>
                <c:pt idx="8">
                  <c:v>-0.4</c:v>
                </c:pt>
                <c:pt idx="9">
                  <c:v>-0.9</c:v>
                </c:pt>
                <c:pt idx="10">
                  <c:v>-0.8</c:v>
                </c:pt>
                <c:pt idx="11">
                  <c:v>-2.2000000000000002</c:v>
                </c:pt>
                <c:pt idx="12">
                  <c:v>-0.2</c:v>
                </c:pt>
                <c:pt idx="13">
                  <c:v>1.4</c:v>
                </c:pt>
                <c:pt idx="14">
                  <c:v>2.6</c:v>
                </c:pt>
                <c:pt idx="15">
                  <c:v>3.6</c:v>
                </c:pt>
                <c:pt idx="16">
                  <c:v>4.2</c:v>
                </c:pt>
                <c:pt idx="17">
                  <c:v>4.5999999999999996</c:v>
                </c:pt>
                <c:pt idx="18">
                  <c:v>4</c:v>
                </c:pt>
                <c:pt idx="19">
                  <c:v>3.7</c:v>
                </c:pt>
                <c:pt idx="20">
                  <c:v>4.5999999999999996</c:v>
                </c:pt>
                <c:pt idx="21">
                  <c:v>3.3</c:v>
                </c:pt>
                <c:pt idx="22">
                  <c:v>3.1</c:v>
                </c:pt>
                <c:pt idx="23">
                  <c:v>3.6</c:v>
                </c:pt>
                <c:pt idx="24">
                  <c:v>1.4</c:v>
                </c:pt>
                <c:pt idx="25">
                  <c:v>2.6</c:v>
                </c:pt>
                <c:pt idx="26">
                  <c:v>2.4</c:v>
                </c:pt>
                <c:pt idx="27">
                  <c:v>2.2000000000000002</c:v>
                </c:pt>
                <c:pt idx="28">
                  <c:v>4.2</c:v>
                </c:pt>
                <c:pt idx="29">
                  <c:v>4.0999999999999996</c:v>
                </c:pt>
                <c:pt idx="30">
                  <c:v>4.5</c:v>
                </c:pt>
                <c:pt idx="31">
                  <c:v>5.0999999999999996</c:v>
                </c:pt>
                <c:pt idx="32">
                  <c:v>5.5</c:v>
                </c:pt>
                <c:pt idx="33" formatCode="General">
                  <c:v>5.0999999999999996</c:v>
                </c:pt>
                <c:pt idx="34" formatCode="General">
                  <c:v>5.7</c:v>
                </c:pt>
                <c:pt idx="35" formatCode="General">
                  <c:v>5.3</c:v>
                </c:pt>
                <c:pt idx="36" formatCode="General">
                  <c:v>5.5</c:v>
                </c:pt>
                <c:pt idx="37" formatCode="General">
                  <c:v>4.9000000000000004</c:v>
                </c:pt>
                <c:pt idx="38" formatCode="General">
                  <c:v>4.8</c:v>
                </c:pt>
                <c:pt idx="39" formatCode="General">
                  <c:v>4.3</c:v>
                </c:pt>
                <c:pt idx="40" formatCode="General">
                  <c:v>1.7</c:v>
                </c:pt>
                <c:pt idx="41" formatCode="General">
                  <c:v>-13.2</c:v>
                </c:pt>
                <c:pt idx="42" formatCode="General">
                  <c:v>-4.2</c:v>
                </c:pt>
                <c:pt idx="43" formatCode="General">
                  <c:v>-3.3</c:v>
                </c:pt>
                <c:pt idx="44" formatCode="General">
                  <c:v>-1.6</c:v>
                </c:pt>
                <c:pt idx="45" formatCode="General">
                  <c:v>17.600000000000001</c:v>
                </c:pt>
                <c:pt idx="46" formatCode="General">
                  <c:v>6.7</c:v>
                </c:pt>
                <c:pt idx="47" formatCode="General">
                  <c:v>7.6</c:v>
                </c:pt>
                <c:pt idx="48" formatCode="General">
                  <c:v>7.9</c:v>
                </c:pt>
                <c:pt idx="49" formatCode="General">
                  <c:v>6.1</c:v>
                </c:pt>
                <c:pt idx="50" formatCode="General">
                  <c:v>3.8</c:v>
                </c:pt>
                <c:pt idx="51" formatCode="General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12-4F3B-ABE6-C46B6576D459}"/>
            </c:ext>
          </c:extLst>
        </c:ser>
        <c:ser>
          <c:idx val="1"/>
          <c:order val="1"/>
          <c:tx>
            <c:strRef>
              <c:f>'1.1.'!$G$5</c:f>
              <c:strCache>
                <c:ptCount val="1"/>
                <c:pt idx="0">
                  <c:v>Európai Unió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'1.1.'!$C$6:$C$57</c:f>
              <c:numCache>
                <c:formatCode>m/d/yyyy</c:formatCode>
                <c:ptCount val="52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  <c:pt idx="33">
                  <c:v>43191</c:v>
                </c:pt>
                <c:pt idx="34">
                  <c:v>43282</c:v>
                </c:pt>
                <c:pt idx="35">
                  <c:v>43374</c:v>
                </c:pt>
                <c:pt idx="36">
                  <c:v>43466</c:v>
                </c:pt>
                <c:pt idx="37">
                  <c:v>43556</c:v>
                </c:pt>
                <c:pt idx="38">
                  <c:v>43647</c:v>
                </c:pt>
                <c:pt idx="39">
                  <c:v>43739</c:v>
                </c:pt>
                <c:pt idx="40">
                  <c:v>43831</c:v>
                </c:pt>
                <c:pt idx="41">
                  <c:v>43922</c:v>
                </c:pt>
                <c:pt idx="42">
                  <c:v>44013</c:v>
                </c:pt>
                <c:pt idx="43">
                  <c:v>44105</c:v>
                </c:pt>
                <c:pt idx="44">
                  <c:v>44197</c:v>
                </c:pt>
                <c:pt idx="45">
                  <c:v>44287</c:v>
                </c:pt>
                <c:pt idx="46">
                  <c:v>44378</c:v>
                </c:pt>
                <c:pt idx="47">
                  <c:v>44470</c:v>
                </c:pt>
                <c:pt idx="48">
                  <c:v>44562</c:v>
                </c:pt>
                <c:pt idx="49">
                  <c:v>44652</c:v>
                </c:pt>
                <c:pt idx="50">
                  <c:v>44743</c:v>
                </c:pt>
                <c:pt idx="51">
                  <c:v>44835</c:v>
                </c:pt>
              </c:numCache>
            </c:numRef>
          </c:cat>
          <c:val>
            <c:numRef>
              <c:f>'1.1.'!$G$6:$G$57</c:f>
              <c:numCache>
                <c:formatCode>0.0</c:formatCode>
                <c:ptCount val="52"/>
                <c:pt idx="0">
                  <c:v>1.2</c:v>
                </c:pt>
                <c:pt idx="1">
                  <c:v>2.2999999999999998</c:v>
                </c:pt>
                <c:pt idx="2">
                  <c:v>2.4</c:v>
                </c:pt>
                <c:pt idx="3">
                  <c:v>2.6</c:v>
                </c:pt>
                <c:pt idx="4">
                  <c:v>3.1</c:v>
                </c:pt>
                <c:pt idx="5">
                  <c:v>2.1</c:v>
                </c:pt>
                <c:pt idx="6">
                  <c:v>1.8</c:v>
                </c:pt>
                <c:pt idx="7">
                  <c:v>0.8</c:v>
                </c:pt>
                <c:pt idx="8">
                  <c:v>-0.3</c:v>
                </c:pt>
                <c:pt idx="9">
                  <c:v>-0.6</c:v>
                </c:pt>
                <c:pt idx="10">
                  <c:v>-0.9</c:v>
                </c:pt>
                <c:pt idx="11">
                  <c:v>-0.9</c:v>
                </c:pt>
                <c:pt idx="12">
                  <c:v>-1</c:v>
                </c:pt>
                <c:pt idx="13">
                  <c:v>-0.3</c:v>
                </c:pt>
                <c:pt idx="14">
                  <c:v>0.2</c:v>
                </c:pt>
                <c:pt idx="15">
                  <c:v>0.9</c:v>
                </c:pt>
                <c:pt idx="16">
                  <c:v>1.6</c:v>
                </c:pt>
                <c:pt idx="17">
                  <c:v>1.4</c:v>
                </c:pt>
                <c:pt idx="18">
                  <c:v>1.6</c:v>
                </c:pt>
                <c:pt idx="19">
                  <c:v>1.7</c:v>
                </c:pt>
                <c:pt idx="20">
                  <c:v>2</c:v>
                </c:pt>
                <c:pt idx="21">
                  <c:v>2.2000000000000002</c:v>
                </c:pt>
                <c:pt idx="22">
                  <c:v>2.2000000000000002</c:v>
                </c:pt>
                <c:pt idx="23">
                  <c:v>2.2000000000000002</c:v>
                </c:pt>
                <c:pt idx="24">
                  <c:v>2</c:v>
                </c:pt>
                <c:pt idx="25">
                  <c:v>1.8</c:v>
                </c:pt>
                <c:pt idx="26">
                  <c:v>1.8</c:v>
                </c:pt>
                <c:pt idx="27">
                  <c:v>2.1</c:v>
                </c:pt>
                <c:pt idx="28">
                  <c:v>2.4</c:v>
                </c:pt>
                <c:pt idx="29">
                  <c:v>2.9</c:v>
                </c:pt>
                <c:pt idx="30">
                  <c:v>3.3</c:v>
                </c:pt>
                <c:pt idx="31">
                  <c:v>3.3</c:v>
                </c:pt>
                <c:pt idx="32">
                  <c:v>2.6</c:v>
                </c:pt>
                <c:pt idx="33" formatCode="General">
                  <c:v>2.4</c:v>
                </c:pt>
                <c:pt idx="34" formatCode="General">
                  <c:v>1.7</c:v>
                </c:pt>
                <c:pt idx="35" formatCode="General">
                  <c:v>1.5</c:v>
                </c:pt>
                <c:pt idx="36" formatCode="General">
                  <c:v>2.1</c:v>
                </c:pt>
                <c:pt idx="37" formatCode="General">
                  <c:v>1.8</c:v>
                </c:pt>
                <c:pt idx="38" formatCode="General">
                  <c:v>2</c:v>
                </c:pt>
                <c:pt idx="39" formatCode="General">
                  <c:v>1.4</c:v>
                </c:pt>
                <c:pt idx="40" formatCode="General">
                  <c:v>-2.2000000000000002</c:v>
                </c:pt>
                <c:pt idx="41" formatCode="General">
                  <c:v>-13.4</c:v>
                </c:pt>
                <c:pt idx="42" formatCode="General">
                  <c:v>-3.7</c:v>
                </c:pt>
                <c:pt idx="43" formatCode="General">
                  <c:v>-3.8</c:v>
                </c:pt>
                <c:pt idx="44" formatCode="General">
                  <c:v>-0.7</c:v>
                </c:pt>
                <c:pt idx="45" formatCode="General">
                  <c:v>13.8</c:v>
                </c:pt>
                <c:pt idx="46" formatCode="General">
                  <c:v>4.3</c:v>
                </c:pt>
                <c:pt idx="47" formatCode="General">
                  <c:v>5.2</c:v>
                </c:pt>
                <c:pt idx="48" formatCode="General">
                  <c:v>5.7</c:v>
                </c:pt>
                <c:pt idx="49" formatCode="General">
                  <c:v>4.4000000000000004</c:v>
                </c:pt>
                <c:pt idx="50" formatCode="General">
                  <c:v>2.6</c:v>
                </c:pt>
                <c:pt idx="51" formatCode="General">
                  <c:v>1.7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B412-4F3B-ABE6-C46B6576D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566224"/>
        <c:axId val="208456720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'1. ábra'!$E$5</c15:sqref>
                        </c15:formulaRef>
                      </c:ext>
                    </c:extLst>
                    <c:strCache>
                      <c:ptCount val="1"/>
                      <c:pt idx="0">
                        <c:v>#HIV!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'1.1.'!$C$6:$C$57</c15:sqref>
                        </c15:formulaRef>
                      </c:ext>
                    </c:extLst>
                    <c:numCache>
                      <c:formatCode>m/d/yyyy</c:formatCode>
                      <c:ptCount val="52"/>
                      <c:pt idx="0">
                        <c:v>40179</c:v>
                      </c:pt>
                      <c:pt idx="1">
                        <c:v>40269</c:v>
                      </c:pt>
                      <c:pt idx="2">
                        <c:v>40360</c:v>
                      </c:pt>
                      <c:pt idx="3">
                        <c:v>40452</c:v>
                      </c:pt>
                      <c:pt idx="4">
                        <c:v>40544</c:v>
                      </c:pt>
                      <c:pt idx="5">
                        <c:v>40634</c:v>
                      </c:pt>
                      <c:pt idx="6">
                        <c:v>40725</c:v>
                      </c:pt>
                      <c:pt idx="7">
                        <c:v>40817</c:v>
                      </c:pt>
                      <c:pt idx="8">
                        <c:v>40909</c:v>
                      </c:pt>
                      <c:pt idx="9">
                        <c:v>41000</c:v>
                      </c:pt>
                      <c:pt idx="10">
                        <c:v>41091</c:v>
                      </c:pt>
                      <c:pt idx="11">
                        <c:v>41183</c:v>
                      </c:pt>
                      <c:pt idx="12">
                        <c:v>41275</c:v>
                      </c:pt>
                      <c:pt idx="13">
                        <c:v>41365</c:v>
                      </c:pt>
                      <c:pt idx="14">
                        <c:v>41456</c:v>
                      </c:pt>
                      <c:pt idx="15">
                        <c:v>41548</c:v>
                      </c:pt>
                      <c:pt idx="16">
                        <c:v>41640</c:v>
                      </c:pt>
                      <c:pt idx="17">
                        <c:v>41730</c:v>
                      </c:pt>
                      <c:pt idx="18">
                        <c:v>41821</c:v>
                      </c:pt>
                      <c:pt idx="19">
                        <c:v>41913</c:v>
                      </c:pt>
                      <c:pt idx="20">
                        <c:v>42005</c:v>
                      </c:pt>
                      <c:pt idx="21">
                        <c:v>42095</c:v>
                      </c:pt>
                      <c:pt idx="22">
                        <c:v>42186</c:v>
                      </c:pt>
                      <c:pt idx="23">
                        <c:v>42278</c:v>
                      </c:pt>
                      <c:pt idx="24">
                        <c:v>42370</c:v>
                      </c:pt>
                      <c:pt idx="25">
                        <c:v>42461</c:v>
                      </c:pt>
                      <c:pt idx="26">
                        <c:v>42552</c:v>
                      </c:pt>
                      <c:pt idx="27">
                        <c:v>42644</c:v>
                      </c:pt>
                      <c:pt idx="28">
                        <c:v>42736</c:v>
                      </c:pt>
                      <c:pt idx="29">
                        <c:v>42826</c:v>
                      </c:pt>
                      <c:pt idx="30">
                        <c:v>42917</c:v>
                      </c:pt>
                      <c:pt idx="31">
                        <c:v>43009</c:v>
                      </c:pt>
                      <c:pt idx="32">
                        <c:v>43101</c:v>
                      </c:pt>
                      <c:pt idx="33">
                        <c:v>43191</c:v>
                      </c:pt>
                      <c:pt idx="34">
                        <c:v>43282</c:v>
                      </c:pt>
                      <c:pt idx="35">
                        <c:v>43374</c:v>
                      </c:pt>
                      <c:pt idx="36">
                        <c:v>43466</c:v>
                      </c:pt>
                      <c:pt idx="37">
                        <c:v>43556</c:v>
                      </c:pt>
                      <c:pt idx="38">
                        <c:v>43647</c:v>
                      </c:pt>
                      <c:pt idx="39">
                        <c:v>43739</c:v>
                      </c:pt>
                      <c:pt idx="40">
                        <c:v>43831</c:v>
                      </c:pt>
                      <c:pt idx="41">
                        <c:v>43922</c:v>
                      </c:pt>
                      <c:pt idx="42">
                        <c:v>44013</c:v>
                      </c:pt>
                      <c:pt idx="43">
                        <c:v>44105</c:v>
                      </c:pt>
                      <c:pt idx="44">
                        <c:v>44197</c:v>
                      </c:pt>
                      <c:pt idx="45">
                        <c:v>44287</c:v>
                      </c:pt>
                      <c:pt idx="46">
                        <c:v>44378</c:v>
                      </c:pt>
                      <c:pt idx="47">
                        <c:v>44470</c:v>
                      </c:pt>
                      <c:pt idx="48">
                        <c:v>44562</c:v>
                      </c:pt>
                      <c:pt idx="49">
                        <c:v>44652</c:v>
                      </c:pt>
                      <c:pt idx="50">
                        <c:v>44743</c:v>
                      </c:pt>
                      <c:pt idx="51">
                        <c:v>44835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'[1]1'!$E$6:$E$53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B412-4F3B-ABE6-C46B6576D459}"/>
                  </c:ext>
                </c:extLst>
              </c15:ser>
            </c15:filteredLineSeries>
          </c:ext>
        </c:extLst>
      </c:lineChart>
      <c:dateAx>
        <c:axId val="208456622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4567208"/>
        <c:crosses val="autoZero"/>
        <c:auto val="1"/>
        <c:lblOffset val="100"/>
        <c:baseTimeUnit val="months"/>
        <c:majorUnit val="1"/>
        <c:majorTimeUnit val="years"/>
      </c:dateAx>
      <c:valAx>
        <c:axId val="2084567208"/>
        <c:scaling>
          <c:orientation val="minMax"/>
          <c:min val="-1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7.9718619900460003E-2"/>
              <c:y val="1.82363249961473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456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614248443579815E-2"/>
          <c:y val="0.83256027108099095"/>
          <c:w val="0.98109254343734764"/>
          <c:h val="0.15332884159824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1861111111112"/>
          <c:y val="0.10601574074074074"/>
          <c:w val="0.77556833333333319"/>
          <c:h val="0.65142703703703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Ábra4!$H$5</c:f>
              <c:strCache>
                <c:ptCount val="1"/>
                <c:pt idx="0">
                  <c:v>Hitelintézetek - származtatott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bg1">
                  <a:lumMod val="95000"/>
                </a:schemeClr>
              </a:solidFill>
            </a:ln>
          </c:spPr>
          <c:invertIfNegative val="0"/>
          <c:cat>
            <c:strRef>
              <c:f>Ábra4!$D$12:$D$17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Ábra4!$H$12:$H$17</c:f>
              <c:numCache>
                <c:formatCode>#,##0</c:formatCode>
                <c:ptCount val="6"/>
                <c:pt idx="0">
                  <c:v>209472.10264780303</c:v>
                </c:pt>
                <c:pt idx="1">
                  <c:v>201908.65187580299</c:v>
                </c:pt>
                <c:pt idx="2">
                  <c:v>223024.50379948522</c:v>
                </c:pt>
                <c:pt idx="3">
                  <c:v>248066.44703840604</c:v>
                </c:pt>
                <c:pt idx="4">
                  <c:v>308967.82821207459</c:v>
                </c:pt>
                <c:pt idx="5">
                  <c:v>536336.50104755664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9-401C-81FA-00079284735B}"/>
            </c:ext>
          </c:extLst>
        </c:ser>
        <c:ser>
          <c:idx val="1"/>
          <c:order val="1"/>
          <c:tx>
            <c:strRef>
              <c:f>Ábra4!$F$5</c:f>
              <c:strCache>
                <c:ptCount val="1"/>
                <c:pt idx="0">
                  <c:v>Befektetési vállalkozások - származtatott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Ábra4!$D$12:$D$17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Ábra4!$F$12:$F$17</c:f>
              <c:numCache>
                <c:formatCode>#,##0</c:formatCode>
                <c:ptCount val="6"/>
                <c:pt idx="0">
                  <c:v>13804.890629145999</c:v>
                </c:pt>
                <c:pt idx="1">
                  <c:v>16791.3995358637</c:v>
                </c:pt>
                <c:pt idx="2">
                  <c:v>14337.92216432394</c:v>
                </c:pt>
                <c:pt idx="3">
                  <c:v>17132.720444751183</c:v>
                </c:pt>
                <c:pt idx="4">
                  <c:v>25132.022710895893</c:v>
                </c:pt>
                <c:pt idx="5">
                  <c:v>38414.132468687501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9-401C-81FA-000792847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7"/>
        <c:axId val="50491776"/>
        <c:axId val="50493312"/>
      </c:barChart>
      <c:catAx>
        <c:axId val="504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50493312"/>
        <c:crosses val="autoZero"/>
        <c:auto val="1"/>
        <c:lblAlgn val="ctr"/>
        <c:lblOffset val="100"/>
        <c:noMultiLvlLbl val="0"/>
      </c:catAx>
      <c:valAx>
        <c:axId val="50493312"/>
        <c:scaling>
          <c:orientation val="minMax"/>
          <c:max val="60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1.8671409214092129E-2"/>
              <c:y val="1.5210370370370371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50491776"/>
        <c:crosses val="autoZero"/>
        <c:crossBetween val="between"/>
        <c:majorUnit val="100000"/>
      </c:valAx>
      <c:spPr>
        <a:ln w="3175"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6986111111111108"/>
          <c:w val="1"/>
          <c:h val="0.11132407407407409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400357528871169E-2"/>
          <c:y val="0.10735382515981577"/>
          <c:w val="0.85838120036293264"/>
          <c:h val="0.7312151851851851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Ábra2!$O$12</c:f>
              <c:strCache>
                <c:ptCount val="1"/>
                <c:pt idx="0">
                  <c:v>Befektetési vállalkozások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Ábra2!$V$10:$AA$10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Ábra2!$V$12:$AA$12</c:f>
              <c:numCache>
                <c:formatCode>#,##0</c:formatCode>
                <c:ptCount val="6"/>
                <c:pt idx="0">
                  <c:v>4721.8915935778532</c:v>
                </c:pt>
                <c:pt idx="1">
                  <c:v>5044.6057027833594</c:v>
                </c:pt>
                <c:pt idx="2">
                  <c:v>4585.4096814009999</c:v>
                </c:pt>
                <c:pt idx="3">
                  <c:v>6709.6699652470015</c:v>
                </c:pt>
                <c:pt idx="4">
                  <c:v>6136.7813407900003</c:v>
                </c:pt>
                <c:pt idx="5">
                  <c:v>7032.7300387220021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C-4462-8C30-FA0504C5A3AB}"/>
            </c:ext>
          </c:extLst>
        </c:ser>
        <c:ser>
          <c:idx val="2"/>
          <c:order val="2"/>
          <c:tx>
            <c:strRef>
              <c:f>Ábra2!$O$13</c:f>
              <c:strCache>
                <c:ptCount val="1"/>
                <c:pt idx="0">
                  <c:v>Hitelintézetek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Ábra2!$V$10:$AA$10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Ábra2!$V$13:$AA$13</c:f>
              <c:numCache>
                <c:formatCode>#,##0</c:formatCode>
                <c:ptCount val="6"/>
                <c:pt idx="0">
                  <c:v>1102.5968330803</c:v>
                </c:pt>
                <c:pt idx="1">
                  <c:v>1415.8826703213999</c:v>
                </c:pt>
                <c:pt idx="2">
                  <c:v>1379.30836047</c:v>
                </c:pt>
                <c:pt idx="3">
                  <c:v>2166.5973704994931</c:v>
                </c:pt>
                <c:pt idx="4">
                  <c:v>2647.5704208727429</c:v>
                </c:pt>
                <c:pt idx="5">
                  <c:v>2852.8694662151502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C-4462-8C30-FA0504C5A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232194048"/>
        <c:axId val="232195200"/>
      </c:barChart>
      <c:lineChart>
        <c:grouping val="standard"/>
        <c:varyColors val="0"/>
        <c:ser>
          <c:idx val="0"/>
          <c:order val="0"/>
          <c:tx>
            <c:strRef>
              <c:f>Ábra2!$O$11</c:f>
              <c:strCache>
                <c:ptCount val="1"/>
                <c:pt idx="0">
                  <c:v> TOP5 koncentráció (jobb skála)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 w="3175">
                <a:noFill/>
              </a:ln>
            </c:spPr>
          </c:marker>
          <c:dLbls>
            <c:dLbl>
              <c:idx val="0"/>
              <c:layout>
                <c:manualLayout>
                  <c:x val="-5.9965277777777777E-2"/>
                  <c:y val="-4.7371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FC-4462-8C30-FA0504C5A3AB}"/>
                </c:ext>
              </c:extLst>
            </c:dLbl>
            <c:dLbl>
              <c:idx val="1"/>
              <c:layout>
                <c:manualLayout>
                  <c:x val="-5.1152777777777748E-2"/>
                  <c:y val="-4.9797962962962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FC-4462-8C30-FA0504C5A3AB}"/>
                </c:ext>
              </c:extLst>
            </c:dLbl>
            <c:dLbl>
              <c:idx val="2"/>
              <c:layout>
                <c:manualLayout>
                  <c:x val="-5.1145972222222287E-2"/>
                  <c:y val="-4.503851851851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FC-4462-8C30-FA0504C5A3AB}"/>
                </c:ext>
              </c:extLst>
            </c:dLbl>
            <c:dLbl>
              <c:idx val="3"/>
              <c:layout>
                <c:manualLayout>
                  <c:x val="-5.1159722222222155E-2"/>
                  <c:y val="-4.507574074074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FC-4462-8C30-FA0504C5A3AB}"/>
                </c:ext>
              </c:extLst>
            </c:dLbl>
            <c:dLbl>
              <c:idx val="4"/>
              <c:layout>
                <c:manualLayout>
                  <c:x val="-4.5805416666666668E-2"/>
                  <c:y val="-4.469462962962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FC-4462-8C30-FA0504C5A3AB}"/>
                </c:ext>
              </c:extLst>
            </c:dLbl>
            <c:dLbl>
              <c:idx val="5"/>
              <c:layout>
                <c:manualLayout>
                  <c:x val="-4.4027499999999997E-2"/>
                  <c:y val="-4.6767037037037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FC-4462-8C30-FA0504C5A3AB}"/>
                </c:ext>
              </c:extLst>
            </c:dLbl>
            <c:dLbl>
              <c:idx val="6"/>
              <c:layout>
                <c:manualLayout>
                  <c:x val="-5.1131792919074777E-2"/>
                  <c:y val="-5.874057974730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FC-4462-8C30-FA0504C5A3AB}"/>
                </c:ext>
              </c:extLst>
            </c:dLbl>
            <c:dLbl>
              <c:idx val="7"/>
              <c:layout>
                <c:manualLayout>
                  <c:x val="-5.0950567712170103E-2"/>
                  <c:y val="4.216598901655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FC-4462-8C30-FA0504C5A3AB}"/>
                </c:ext>
              </c:extLst>
            </c:dLbl>
            <c:dLbl>
              <c:idx val="8"/>
              <c:layout>
                <c:manualLayout>
                  <c:x val="-4.9193651584164368E-2"/>
                  <c:y val="-7.0276648360921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FC-4462-8C30-FA0504C5A3AB}"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Ábra2!$V$10:$AA$10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Ábra2!$V$11:$AA$11</c:f>
              <c:numCache>
                <c:formatCode>0.0%</c:formatCode>
                <c:ptCount val="6"/>
                <c:pt idx="0">
                  <c:v>0.83437306252153542</c:v>
                </c:pt>
                <c:pt idx="1">
                  <c:v>0.80705974035477956</c:v>
                </c:pt>
                <c:pt idx="2">
                  <c:v>0.81296817484434458</c:v>
                </c:pt>
                <c:pt idx="3">
                  <c:v>0.79626041333111752</c:v>
                </c:pt>
                <c:pt idx="4">
                  <c:v>0.84599927682874554</c:v>
                </c:pt>
                <c:pt idx="5">
                  <c:v>0.78153781704098246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2FC-4462-8C30-FA0504C5A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11584"/>
        <c:axId val="232197120"/>
      </c:lineChart>
      <c:catAx>
        <c:axId val="23219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2195200"/>
        <c:crosses val="autoZero"/>
        <c:auto val="1"/>
        <c:lblAlgn val="ctr"/>
        <c:lblOffset val="100"/>
        <c:noMultiLvlLbl val="0"/>
      </c:catAx>
      <c:valAx>
        <c:axId val="232195200"/>
        <c:scaling>
          <c:orientation val="minMax"/>
          <c:max val="12000"/>
        </c:scaling>
        <c:delete val="0"/>
        <c:axPos val="l"/>
        <c:majorGridlines>
          <c:spPr>
            <a:ln w="3175"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1.4111111111111111E-2"/>
              <c:y val="2.5765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32194048"/>
        <c:crosses val="autoZero"/>
        <c:crossBetween val="between"/>
        <c:majorUnit val="2000"/>
      </c:valAx>
      <c:valAx>
        <c:axId val="232197120"/>
        <c:scaling>
          <c:orientation val="minMax"/>
          <c:max val="0.9"/>
          <c:min val="0.30000000000000004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Százalék</a:t>
                </a:r>
              </a:p>
            </c:rich>
          </c:tx>
          <c:layout>
            <c:manualLayout>
              <c:xMode val="edge"/>
              <c:yMode val="edge"/>
              <c:x val="0.83491763888888892"/>
              <c:y val="3.7524259259259236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232211584"/>
        <c:crosses val="max"/>
        <c:crossBetween val="between"/>
        <c:majorUnit val="0.1"/>
      </c:valAx>
      <c:catAx>
        <c:axId val="23221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197120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1.8726944444444445E-2"/>
          <c:y val="0.91728703703703707"/>
          <c:w val="0.9519627777777776"/>
          <c:h val="6.8601851851851844E-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</a:defRPr>
      </a:pPr>
      <a:endParaRPr lang="hu-H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68126816909312E-2"/>
          <c:y val="0.12284221887345742"/>
          <c:w val="0.86312648344398146"/>
          <c:h val="0.633235246202093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Ábra!$F$3</c:f>
              <c:strCache>
                <c:ptCount val="1"/>
                <c:pt idx="0">
                  <c:v>Havi hazai részvényforgalom (mrd Ft)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Ábra!$D$40:$D$89</c:f>
              <c:strCache>
                <c:ptCount val="50"/>
                <c:pt idx="0">
                  <c:v>2019. Jan</c:v>
                </c:pt>
                <c:pt idx="1">
                  <c:v>Feb</c:v>
                </c:pt>
                <c:pt idx="2">
                  <c:v>Márc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2020. Jan</c:v>
                </c:pt>
                <c:pt idx="13">
                  <c:v>Feb</c:v>
                </c:pt>
                <c:pt idx="14">
                  <c:v>Márc</c:v>
                </c:pt>
                <c:pt idx="15">
                  <c:v>Ápr</c:v>
                </c:pt>
                <c:pt idx="16">
                  <c:v>Máj</c:v>
                </c:pt>
                <c:pt idx="17">
                  <c:v>Jún</c:v>
                </c:pt>
                <c:pt idx="18">
                  <c:v>Júl</c:v>
                </c:pt>
                <c:pt idx="19">
                  <c:v>Aug</c:v>
                </c:pt>
                <c:pt idx="20">
                  <c:v>Szept</c:v>
                </c:pt>
                <c:pt idx="21">
                  <c:v>Okt</c:v>
                </c:pt>
                <c:pt idx="22">
                  <c:v>Nov</c:v>
                </c:pt>
                <c:pt idx="23">
                  <c:v>Dec</c:v>
                </c:pt>
                <c:pt idx="24">
                  <c:v>2021. Jan</c:v>
                </c:pt>
                <c:pt idx="25">
                  <c:v>Feb</c:v>
                </c:pt>
                <c:pt idx="26">
                  <c:v>Márc</c:v>
                </c:pt>
                <c:pt idx="27">
                  <c:v>Ápr</c:v>
                </c:pt>
                <c:pt idx="28">
                  <c:v>Máj</c:v>
                </c:pt>
                <c:pt idx="29">
                  <c:v>Jún</c:v>
                </c:pt>
                <c:pt idx="30">
                  <c:v>Júl</c:v>
                </c:pt>
                <c:pt idx="31">
                  <c:v>Aug</c:v>
                </c:pt>
                <c:pt idx="32">
                  <c:v>Szept</c:v>
                </c:pt>
                <c:pt idx="33">
                  <c:v>Okt</c:v>
                </c:pt>
                <c:pt idx="34">
                  <c:v>Nov</c:v>
                </c:pt>
                <c:pt idx="35">
                  <c:v>Dec</c:v>
                </c:pt>
                <c:pt idx="36">
                  <c:v>2022. Jan</c:v>
                </c:pt>
                <c:pt idx="37">
                  <c:v>Feb</c:v>
                </c:pt>
                <c:pt idx="38">
                  <c:v>Márc</c:v>
                </c:pt>
                <c:pt idx="39">
                  <c:v>Ápr</c:v>
                </c:pt>
                <c:pt idx="40">
                  <c:v>Máj</c:v>
                </c:pt>
                <c:pt idx="41">
                  <c:v>Jún</c:v>
                </c:pt>
                <c:pt idx="42">
                  <c:v>Júl</c:v>
                </c:pt>
                <c:pt idx="43">
                  <c:v>Aug</c:v>
                </c:pt>
                <c:pt idx="44">
                  <c:v>Szept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2023. Jan</c:v>
                </c:pt>
                <c:pt idx="49">
                  <c:v>Feb</c:v>
                </c:pt>
              </c:strCache>
            </c:strRef>
          </c:cat>
          <c:val>
            <c:numRef>
              <c:f>Ábra!$F$40:$F$89</c:f>
              <c:numCache>
                <c:formatCode>_-* #\ ##0.00\ _F_t_-;\-* #\ ##0.00\ _F_t_-;_-* "-"??\ _F_t_-;_-@_-</c:formatCode>
                <c:ptCount val="50"/>
                <c:pt idx="0">
                  <c:v>231.46336828269997</c:v>
                </c:pt>
                <c:pt idx="1">
                  <c:v>193.58948977193998</c:v>
                </c:pt>
                <c:pt idx="2">
                  <c:v>282.79559286005997</c:v>
                </c:pt>
                <c:pt idx="3">
                  <c:v>159.26724812020001</c:v>
                </c:pt>
                <c:pt idx="4">
                  <c:v>260.27229317366999</c:v>
                </c:pt>
                <c:pt idx="5">
                  <c:v>177.71700201984001</c:v>
                </c:pt>
                <c:pt idx="6">
                  <c:v>215.16482860959999</c:v>
                </c:pt>
                <c:pt idx="7">
                  <c:v>202.55789309795</c:v>
                </c:pt>
                <c:pt idx="8">
                  <c:v>176.33768888380001</c:v>
                </c:pt>
                <c:pt idx="9">
                  <c:v>219.04134384545</c:v>
                </c:pt>
                <c:pt idx="10">
                  <c:v>227.07187707874999</c:v>
                </c:pt>
                <c:pt idx="11">
                  <c:v>229.76429084645</c:v>
                </c:pt>
                <c:pt idx="12">
                  <c:v>252.36095839859999</c:v>
                </c:pt>
                <c:pt idx="13">
                  <c:v>302.41608945129997</c:v>
                </c:pt>
                <c:pt idx="14">
                  <c:v>500.76110370011997</c:v>
                </c:pt>
                <c:pt idx="15">
                  <c:v>364.86130987019999</c:v>
                </c:pt>
                <c:pt idx="16">
                  <c:v>257.79845991315</c:v>
                </c:pt>
                <c:pt idx="17">
                  <c:v>327.60756194114998</c:v>
                </c:pt>
                <c:pt idx="18">
                  <c:v>184.1481544801</c:v>
                </c:pt>
                <c:pt idx="19">
                  <c:v>163.76185890465001</c:v>
                </c:pt>
                <c:pt idx="20">
                  <c:v>220.07694261115</c:v>
                </c:pt>
                <c:pt idx="21">
                  <c:v>173.33245584900001</c:v>
                </c:pt>
                <c:pt idx="22">
                  <c:v>356.62675588927999</c:v>
                </c:pt>
                <c:pt idx="23">
                  <c:v>248.78056148345999</c:v>
                </c:pt>
                <c:pt idx="24">
                  <c:v>244.84626129101002</c:v>
                </c:pt>
                <c:pt idx="25">
                  <c:v>220.21192013538001</c:v>
                </c:pt>
                <c:pt idx="26">
                  <c:v>259.30443949919999</c:v>
                </c:pt>
                <c:pt idx="27">
                  <c:v>192.55988796878</c:v>
                </c:pt>
                <c:pt idx="28">
                  <c:v>247.35878452415</c:v>
                </c:pt>
                <c:pt idx="29">
                  <c:v>267.98880406435995</c:v>
                </c:pt>
                <c:pt idx="30">
                  <c:v>152.29057909765001</c:v>
                </c:pt>
                <c:pt idx="31">
                  <c:v>221.73486492910001</c:v>
                </c:pt>
                <c:pt idx="32">
                  <c:v>242.59820407025001</c:v>
                </c:pt>
                <c:pt idx="33">
                  <c:v>470.11209637264</c:v>
                </c:pt>
                <c:pt idx="34">
                  <c:v>333.77709080115</c:v>
                </c:pt>
                <c:pt idx="35">
                  <c:v>416.4785469725</c:v>
                </c:pt>
                <c:pt idx="36">
                  <c:v>429.98473762937999</c:v>
                </c:pt>
                <c:pt idx="37">
                  <c:v>426.03750931101001</c:v>
                </c:pt>
                <c:pt idx="38">
                  <c:v>736.19599417078996</c:v>
                </c:pt>
                <c:pt idx="39">
                  <c:v>315.66561407122998</c:v>
                </c:pt>
                <c:pt idx="40">
                  <c:v>399.51214538475</c:v>
                </c:pt>
                <c:pt idx="41">
                  <c:v>216.65624812402999</c:v>
                </c:pt>
                <c:pt idx="42">
                  <c:v>193.67476903168</c:v>
                </c:pt>
                <c:pt idx="43">
                  <c:v>209.17287725757998</c:v>
                </c:pt>
                <c:pt idx="44">
                  <c:v>201.71199467846</c:v>
                </c:pt>
                <c:pt idx="45">
                  <c:v>129.70159451820999</c:v>
                </c:pt>
                <c:pt idx="46">
                  <c:v>249.06535468700002</c:v>
                </c:pt>
                <c:pt idx="47">
                  <c:v>166.47908688469002</c:v>
                </c:pt>
                <c:pt idx="48">
                  <c:v>205.42805363117</c:v>
                </c:pt>
                <c:pt idx="49">
                  <c:v>150.99360224698802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6-40DE-9E67-2E679AA30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4971008"/>
        <c:axId val="204980992"/>
      </c:barChart>
      <c:lineChart>
        <c:grouping val="standard"/>
        <c:varyColors val="0"/>
        <c:ser>
          <c:idx val="0"/>
          <c:order val="1"/>
          <c:tx>
            <c:strRef>
              <c:f>Ábra!$E$3</c:f>
              <c:strCache>
                <c:ptCount val="1"/>
                <c:pt idx="0">
                  <c:v>Kapitalizáció - hazai részvények (mrdFt, jobb tg.)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Ábra!$D$40:$D$89</c:f>
              <c:strCache>
                <c:ptCount val="50"/>
                <c:pt idx="0">
                  <c:v>2019. Jan</c:v>
                </c:pt>
                <c:pt idx="1">
                  <c:v>Feb</c:v>
                </c:pt>
                <c:pt idx="2">
                  <c:v>Márc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2020. Jan</c:v>
                </c:pt>
                <c:pt idx="13">
                  <c:v>Feb</c:v>
                </c:pt>
                <c:pt idx="14">
                  <c:v>Márc</c:v>
                </c:pt>
                <c:pt idx="15">
                  <c:v>Ápr</c:v>
                </c:pt>
                <c:pt idx="16">
                  <c:v>Máj</c:v>
                </c:pt>
                <c:pt idx="17">
                  <c:v>Jún</c:v>
                </c:pt>
                <c:pt idx="18">
                  <c:v>Júl</c:v>
                </c:pt>
                <c:pt idx="19">
                  <c:v>Aug</c:v>
                </c:pt>
                <c:pt idx="20">
                  <c:v>Szept</c:v>
                </c:pt>
                <c:pt idx="21">
                  <c:v>Okt</c:v>
                </c:pt>
                <c:pt idx="22">
                  <c:v>Nov</c:v>
                </c:pt>
                <c:pt idx="23">
                  <c:v>Dec</c:v>
                </c:pt>
                <c:pt idx="24">
                  <c:v>2021. Jan</c:v>
                </c:pt>
                <c:pt idx="25">
                  <c:v>Feb</c:v>
                </c:pt>
                <c:pt idx="26">
                  <c:v>Márc</c:v>
                </c:pt>
                <c:pt idx="27">
                  <c:v>Ápr</c:v>
                </c:pt>
                <c:pt idx="28">
                  <c:v>Máj</c:v>
                </c:pt>
                <c:pt idx="29">
                  <c:v>Jún</c:v>
                </c:pt>
                <c:pt idx="30">
                  <c:v>Júl</c:v>
                </c:pt>
                <c:pt idx="31">
                  <c:v>Aug</c:v>
                </c:pt>
                <c:pt idx="32">
                  <c:v>Szept</c:v>
                </c:pt>
                <c:pt idx="33">
                  <c:v>Okt</c:v>
                </c:pt>
                <c:pt idx="34">
                  <c:v>Nov</c:v>
                </c:pt>
                <c:pt idx="35">
                  <c:v>Dec</c:v>
                </c:pt>
                <c:pt idx="36">
                  <c:v>2022. Jan</c:v>
                </c:pt>
                <c:pt idx="37">
                  <c:v>Feb</c:v>
                </c:pt>
                <c:pt idx="38">
                  <c:v>Márc</c:v>
                </c:pt>
                <c:pt idx="39">
                  <c:v>Ápr</c:v>
                </c:pt>
                <c:pt idx="40">
                  <c:v>Máj</c:v>
                </c:pt>
                <c:pt idx="41">
                  <c:v>Jún</c:v>
                </c:pt>
                <c:pt idx="42">
                  <c:v>Júl</c:v>
                </c:pt>
                <c:pt idx="43">
                  <c:v>Aug</c:v>
                </c:pt>
                <c:pt idx="44">
                  <c:v>Szept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2023. Jan</c:v>
                </c:pt>
                <c:pt idx="49">
                  <c:v>Feb</c:v>
                </c:pt>
              </c:strCache>
            </c:strRef>
          </c:cat>
          <c:val>
            <c:numRef>
              <c:f>Ábra!$E$40:$E$89</c:f>
              <c:numCache>
                <c:formatCode>_-* #\ ##0\ _F_t_-;\-* #\ ##0\ _F_t_-;_-* "-"??\ _F_t_-;_-@_-</c:formatCode>
                <c:ptCount val="50"/>
                <c:pt idx="0">
                  <c:v>8490.4173153392003</c:v>
                </c:pt>
                <c:pt idx="1">
                  <c:v>8450.1014777871005</c:v>
                </c:pt>
                <c:pt idx="2">
                  <c:v>8768.7844180600005</c:v>
                </c:pt>
                <c:pt idx="3">
                  <c:v>9016.7405573718006</c:v>
                </c:pt>
                <c:pt idx="4">
                  <c:v>8617.5027873317995</c:v>
                </c:pt>
                <c:pt idx="5">
                  <c:v>8521.2617568351998</c:v>
                </c:pt>
                <c:pt idx="6">
                  <c:v>8665.0668804499001</c:v>
                </c:pt>
                <c:pt idx="7">
                  <c:v>8473.9430013380006</c:v>
                </c:pt>
                <c:pt idx="8">
                  <c:v>8691.7691914191</c:v>
                </c:pt>
                <c:pt idx="9">
                  <c:v>8977.8748695909999</c:v>
                </c:pt>
                <c:pt idx="10">
                  <c:v>9269.7285024877001</c:v>
                </c:pt>
                <c:pt idx="11">
                  <c:v>9711.7218570423993</c:v>
                </c:pt>
                <c:pt idx="12">
                  <c:v>9030.3648164700007</c:v>
                </c:pt>
                <c:pt idx="13">
                  <c:v>8447.6840534769999</c:v>
                </c:pt>
                <c:pt idx="14">
                  <c:v>6572.6492540991003</c:v>
                </c:pt>
                <c:pt idx="15">
                  <c:v>6920.2027318288001</c:v>
                </c:pt>
                <c:pt idx="16">
                  <c:v>6767.5659455626001</c:v>
                </c:pt>
                <c:pt idx="17">
                  <c:v>7111.5769504714999</c:v>
                </c:pt>
                <c:pt idx="18">
                  <c:v>6852.5919862977998</c:v>
                </c:pt>
                <c:pt idx="19">
                  <c:v>6827.0042765717999</c:v>
                </c:pt>
                <c:pt idx="20">
                  <c:v>6478.8577515630004</c:v>
                </c:pt>
                <c:pt idx="21">
                  <c:v>6395.9528706677302</c:v>
                </c:pt>
                <c:pt idx="22">
                  <c:v>7641.8305332952996</c:v>
                </c:pt>
                <c:pt idx="23">
                  <c:v>8307.7543001978993</c:v>
                </c:pt>
                <c:pt idx="24">
                  <c:v>8580.5184075574998</c:v>
                </c:pt>
                <c:pt idx="25">
                  <c:v>8630.8183347557006</c:v>
                </c:pt>
                <c:pt idx="26">
                  <c:v>8685.6884435578995</c:v>
                </c:pt>
                <c:pt idx="27">
                  <c:v>8521.6657866482001</c:v>
                </c:pt>
                <c:pt idx="28">
                  <c:v>9206.8398514238997</c:v>
                </c:pt>
                <c:pt idx="29">
                  <c:v>9333.2435807151996</c:v>
                </c:pt>
                <c:pt idx="30">
                  <c:v>9573.9356160780007</c:v>
                </c:pt>
                <c:pt idx="31">
                  <c:v>10159.4661906563</c:v>
                </c:pt>
                <c:pt idx="32">
                  <c:v>10362.6008376187</c:v>
                </c:pt>
                <c:pt idx="33">
                  <c:v>10678.876335712899</c:v>
                </c:pt>
                <c:pt idx="34">
                  <c:v>10491.4876881732</c:v>
                </c:pt>
                <c:pt idx="35">
                  <c:v>10285.651977093899</c:v>
                </c:pt>
                <c:pt idx="36">
                  <c:v>10843.3954554966</c:v>
                </c:pt>
                <c:pt idx="37">
                  <c:v>8839.0998111157605</c:v>
                </c:pt>
                <c:pt idx="38">
                  <c:v>9041.1625052903401</c:v>
                </c:pt>
                <c:pt idx="39">
                  <c:v>8726.2056683241299</c:v>
                </c:pt>
                <c:pt idx="40">
                  <c:v>7835.78984431354</c:v>
                </c:pt>
                <c:pt idx="41">
                  <c:v>8198.8813584475793</c:v>
                </c:pt>
                <c:pt idx="42">
                  <c:v>8311.0916240297393</c:v>
                </c:pt>
                <c:pt idx="43">
                  <c:v>8500.1702738657896</c:v>
                </c:pt>
                <c:pt idx="44">
                  <c:v>7836.5017769261804</c:v>
                </c:pt>
                <c:pt idx="45">
                  <c:v>8383.8036383511408</c:v>
                </c:pt>
                <c:pt idx="46">
                  <c:v>10545.459253698</c:v>
                </c:pt>
                <c:pt idx="47">
                  <c:v>10047.799864244</c:v>
                </c:pt>
                <c:pt idx="48">
                  <c:v>10271.011727091</c:v>
                </c:pt>
                <c:pt idx="49">
                  <c:v>10132.892675992018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6-40DE-9E67-2E679AA30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85088"/>
        <c:axId val="204982912"/>
      </c:lineChart>
      <c:catAx>
        <c:axId val="2049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204980992"/>
        <c:crosses val="autoZero"/>
        <c:auto val="1"/>
        <c:lblAlgn val="ctr"/>
        <c:lblOffset val="100"/>
        <c:tickLblSkip val="3"/>
        <c:noMultiLvlLbl val="0"/>
      </c:catAx>
      <c:valAx>
        <c:axId val="20498099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5.1221508649912303E-3"/>
              <c:y val="2.0307701706512447E-2"/>
            </c:manualLayout>
          </c:layout>
          <c:overlay val="0"/>
        </c:title>
        <c:numFmt formatCode="0_ ;\-0\ " sourceLinked="0"/>
        <c:majorTickMark val="out"/>
        <c:minorTickMark val="none"/>
        <c:tickLblPos val="nextTo"/>
        <c:crossAx val="204971008"/>
        <c:crosses val="autoZero"/>
        <c:crossBetween val="between"/>
      </c:valAx>
      <c:valAx>
        <c:axId val="204982912"/>
        <c:scaling>
          <c:orientation val="minMax"/>
          <c:max val="120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0.93115489499099435"/>
              <c:y val="3.065266973485928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04985088"/>
        <c:crosses val="max"/>
        <c:crossBetween val="between"/>
        <c:majorUnit val="2000"/>
      </c:valAx>
      <c:catAx>
        <c:axId val="20498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982912"/>
        <c:crosses val="autoZero"/>
        <c:auto val="1"/>
        <c:lblAlgn val="ctr"/>
        <c:lblOffset val="100"/>
        <c:noMultiLvlLbl val="0"/>
      </c:catAx>
      <c:spPr>
        <a:ln w="3175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3.6394785484781041E-2"/>
          <c:y val="0.90787353690810357"/>
          <c:w val="0.93072227813374808"/>
          <c:h val="8.867157636212241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16666666666688E-2"/>
          <c:y val="9.4315185185185182E-2"/>
          <c:w val="0.84819"/>
          <c:h val="0.704822542510692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Ábra3!$D$18</c:f>
              <c:strCache>
                <c:ptCount val="1"/>
                <c:pt idx="0">
                  <c:v>OTP</c:v>
                </c:pt>
              </c:strCache>
            </c:strRef>
          </c:tx>
          <c:spPr>
            <a:solidFill>
              <a:srgbClr val="002060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Ábra3!$H$17:$M$17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Ábra3!$H$18:$M$18</c:f>
              <c:numCache>
                <c:formatCode>#,##0</c:formatCode>
                <c:ptCount val="6"/>
                <c:pt idx="0">
                  <c:v>1132.6714879199999</c:v>
                </c:pt>
                <c:pt idx="1">
                  <c:v>1370.4221458808202</c:v>
                </c:pt>
                <c:pt idx="2">
                  <c:v>1305.23358547774</c:v>
                </c:pt>
                <c:pt idx="3">
                  <c:v>1954.1699450850001</c:v>
                </c:pt>
                <c:pt idx="4">
                  <c:v>1993.926524683</c:v>
                </c:pt>
                <c:pt idx="5">
                  <c:v>2283.7832938860001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4-4455-8DB5-0B18F083B5DC}"/>
            </c:ext>
          </c:extLst>
        </c:ser>
        <c:ser>
          <c:idx val="1"/>
          <c:order val="1"/>
          <c:tx>
            <c:strRef>
              <c:f>Ábra3!$D$19</c:f>
              <c:strCache>
                <c:ptCount val="1"/>
                <c:pt idx="0">
                  <c:v>MOL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Ábra3!$H$17:$M$17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Ábra3!$H$19:$M$19</c:f>
              <c:numCache>
                <c:formatCode>#,##0</c:formatCode>
                <c:ptCount val="6"/>
                <c:pt idx="0">
                  <c:v>605.54736993699998</c:v>
                </c:pt>
                <c:pt idx="1">
                  <c:v>507.20826720846003</c:v>
                </c:pt>
                <c:pt idx="2">
                  <c:v>463.65966471694003</c:v>
                </c:pt>
                <c:pt idx="3">
                  <c:v>576.85645977399997</c:v>
                </c:pt>
                <c:pt idx="4">
                  <c:v>538.19175533800001</c:v>
                </c:pt>
                <c:pt idx="5">
                  <c:v>783.99082829199995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4-4455-8DB5-0B18F083B5DC}"/>
            </c:ext>
          </c:extLst>
        </c:ser>
        <c:ser>
          <c:idx val="2"/>
          <c:order val="2"/>
          <c:tx>
            <c:strRef>
              <c:f>Ábra3!$D$20</c:f>
              <c:strCache>
                <c:ptCount val="1"/>
                <c:pt idx="0">
                  <c:v>RICHTER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Ábra3!$H$17:$M$17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Ábra3!$H$20:$M$20</c:f>
              <c:numCache>
                <c:formatCode>#,##0</c:formatCode>
                <c:ptCount val="6"/>
                <c:pt idx="0">
                  <c:v>488.19270717400002</c:v>
                </c:pt>
                <c:pt idx="1">
                  <c:v>530.57442622822998</c:v>
                </c:pt>
                <c:pt idx="2">
                  <c:v>423.83658939387999</c:v>
                </c:pt>
                <c:pt idx="3">
                  <c:v>591.37845572499998</c:v>
                </c:pt>
                <c:pt idx="4">
                  <c:v>521.02615729000001</c:v>
                </c:pt>
                <c:pt idx="5">
                  <c:v>485.61251129999999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4-4455-8DB5-0B18F083B5DC}"/>
            </c:ext>
          </c:extLst>
        </c:ser>
        <c:ser>
          <c:idx val="3"/>
          <c:order val="3"/>
          <c:tx>
            <c:strRef>
              <c:f>Ábra3!$D$21</c:f>
              <c:strCache>
                <c:ptCount val="1"/>
                <c:pt idx="0">
                  <c:v>MTELEKOM</c:v>
                </c:pt>
              </c:strCache>
            </c:strRef>
          </c:tx>
          <c:spPr>
            <a:solidFill>
              <a:srgbClr val="00B0F0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Ábra3!$H$17:$M$17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Ábra3!$H$21:$M$21</c:f>
              <c:numCache>
                <c:formatCode>#,##0</c:formatCode>
                <c:ptCount val="6"/>
                <c:pt idx="0">
                  <c:v>119.13851289</c:v>
                </c:pt>
                <c:pt idx="1">
                  <c:v>74.898579619899991</c:v>
                </c:pt>
                <c:pt idx="2">
                  <c:v>61.009509598500003</c:v>
                </c:pt>
                <c:pt idx="3">
                  <c:v>56.494157966000003</c:v>
                </c:pt>
                <c:pt idx="4">
                  <c:v>40.716417636000003</c:v>
                </c:pt>
                <c:pt idx="5">
                  <c:v>39.600508024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54-4455-8DB5-0B18F083B5DC}"/>
            </c:ext>
          </c:extLst>
        </c:ser>
        <c:ser>
          <c:idx val="4"/>
          <c:order val="4"/>
          <c:tx>
            <c:strRef>
              <c:f>Ábra3!$D$24</c:f>
              <c:strCache>
                <c:ptCount val="1"/>
                <c:pt idx="0">
                  <c:v>OPUS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Ábra3!$H$17:$M$17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Ábra3!$H$24:$M$24</c:f>
              <c:numCache>
                <c:formatCode>#,##0</c:formatCode>
                <c:ptCount val="6"/>
                <c:pt idx="0">
                  <c:v>121.59777873900001</c:v>
                </c:pt>
                <c:pt idx="1">
                  <c:v>113.7162457175</c:v>
                </c:pt>
                <c:pt idx="2">
                  <c:v>54.036393841200017</c:v>
                </c:pt>
                <c:pt idx="3">
                  <c:v>34.274922939</c:v>
                </c:pt>
                <c:pt idx="4">
                  <c:v>11.968412112999999</c:v>
                </c:pt>
                <c:pt idx="5">
                  <c:v>14.177370047600002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54-4455-8DB5-0B18F083B5DC}"/>
            </c:ext>
          </c:extLst>
        </c:ser>
        <c:ser>
          <c:idx val="5"/>
          <c:order val="5"/>
          <c:tx>
            <c:strRef>
              <c:f>Ábra3!$D$22</c:f>
              <c:strCache>
                <c:ptCount val="1"/>
                <c:pt idx="0">
                  <c:v>4IG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Ábra3!$H$17:$M$17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Ábra3!$H$22:$M$22</c:f>
              <c:numCache>
                <c:formatCode>#,##0</c:formatCode>
                <c:ptCount val="6"/>
                <c:pt idx="1">
                  <c:v>31.267201455999999</c:v>
                </c:pt>
                <c:pt idx="2">
                  <c:v>81.997916567000004</c:v>
                </c:pt>
                <c:pt idx="3">
                  <c:v>31.223687880500002</c:v>
                </c:pt>
                <c:pt idx="4">
                  <c:v>36.571195467999999</c:v>
                </c:pt>
                <c:pt idx="5">
                  <c:v>11.741160206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54-4455-8DB5-0B18F083B5DC}"/>
            </c:ext>
          </c:extLst>
        </c:ser>
        <c:ser>
          <c:idx val="7"/>
          <c:order val="6"/>
          <c:tx>
            <c:strRef>
              <c:f>Ábra3!$D$28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Ábra3!$H$17:$M$17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Ábra3!$H$28:$M$28</c:f>
              <c:numCache>
                <c:formatCode>#,##0</c:formatCode>
                <c:ptCount val="6"/>
                <c:pt idx="0">
                  <c:v>226.93075451520008</c:v>
                </c:pt>
                <c:pt idx="1">
                  <c:v>163.23538221490003</c:v>
                </c:pt>
                <c:pt idx="2">
                  <c:v>185.42861813915056</c:v>
                </c:pt>
                <c:pt idx="3">
                  <c:v>109.66027074340991</c:v>
                </c:pt>
                <c:pt idx="4">
                  <c:v>98.129211608570216</c:v>
                </c:pt>
                <c:pt idx="5">
                  <c:v>55.268773238229905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54-4455-8DB5-0B18F083B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2663680"/>
        <c:axId val="82669568"/>
      </c:barChart>
      <c:catAx>
        <c:axId val="8266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669568"/>
        <c:crosses val="autoZero"/>
        <c:auto val="1"/>
        <c:lblAlgn val="ctr"/>
        <c:lblOffset val="100"/>
        <c:noMultiLvlLbl val="0"/>
      </c:catAx>
      <c:valAx>
        <c:axId val="8266956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1.4050374453601572E-2"/>
              <c:y val="1.007248723999820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2663680"/>
        <c:crosses val="autoZero"/>
        <c:crossBetween val="between"/>
      </c:valAx>
      <c:spPr>
        <a:ln w="3175"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6.5824193812407922E-2"/>
          <c:y val="0.85716407407407402"/>
          <c:w val="0.86713321394590737"/>
          <c:h val="0.1250553703703703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16111111111112E-2"/>
          <c:y val="8.4994629629629614E-2"/>
          <c:w val="0.78632791666666668"/>
          <c:h val="0.6970142319795324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Ábra_Éves!$E$2</c:f>
              <c:strCache>
                <c:ptCount val="1"/>
                <c:pt idx="0">
                  <c:v>Ügyfélpapírok - hitelintézetek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Ábra_Éves!$D$9:$D$14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Ábra_Éves!$E$9:$E$14</c:f>
              <c:numCache>
                <c:formatCode>#,##0</c:formatCode>
                <c:ptCount val="6"/>
                <c:pt idx="0">
                  <c:v>29597.725027412998</c:v>
                </c:pt>
                <c:pt idx="1">
                  <c:v>30734.700534928532</c:v>
                </c:pt>
                <c:pt idx="2">
                  <c:v>34673.824976753</c:v>
                </c:pt>
                <c:pt idx="3">
                  <c:v>34292.705377530998</c:v>
                </c:pt>
                <c:pt idx="4">
                  <c:v>41334.610374040007</c:v>
                </c:pt>
                <c:pt idx="5">
                  <c:v>40593.408817336698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F-431E-B9F3-7B18ABE6815C}"/>
            </c:ext>
          </c:extLst>
        </c:ser>
        <c:ser>
          <c:idx val="2"/>
          <c:order val="1"/>
          <c:tx>
            <c:strRef>
              <c:f>Ábra_Éves!$F$2</c:f>
              <c:strCache>
                <c:ptCount val="1"/>
                <c:pt idx="0">
                  <c:v>Ügyfélpapírok - befektetési vállalkozások</c:v>
                </c:pt>
              </c:strCache>
            </c:strRef>
          </c:tx>
          <c:spPr>
            <a:solidFill>
              <a:srgbClr val="00B0F0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Ábra_Éves!$D$9:$D$14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Ábra_Éves!$F$9:$F$14</c:f>
              <c:numCache>
                <c:formatCode>#,##0</c:formatCode>
                <c:ptCount val="6"/>
                <c:pt idx="0">
                  <c:v>2857.3897804560002</c:v>
                </c:pt>
                <c:pt idx="1">
                  <c:v>3648.3786812799999</c:v>
                </c:pt>
                <c:pt idx="2">
                  <c:v>3594.959308214</c:v>
                </c:pt>
                <c:pt idx="3">
                  <c:v>4783.9905704422999</c:v>
                </c:pt>
                <c:pt idx="4">
                  <c:v>6771.4725034942594</c:v>
                </c:pt>
                <c:pt idx="5">
                  <c:v>7746.5943884540002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F-431E-B9F3-7B18ABE68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1820416"/>
        <c:axId val="51821952"/>
      </c:barChart>
      <c:lineChart>
        <c:grouping val="standard"/>
        <c:varyColors val="0"/>
        <c:ser>
          <c:idx val="0"/>
          <c:order val="2"/>
          <c:tx>
            <c:strRef>
              <c:f>Ábra_Éves!$H$2</c:f>
              <c:strCache>
                <c:ptCount val="1"/>
                <c:pt idx="0">
                  <c:v>Vezetett számlák - hitelintézet (jobb skála)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Ábra_Éves!$D$9:$D$14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Ábra_Éves!$H$9:$H$14</c:f>
              <c:numCache>
                <c:formatCode>###\ ###\ ###\ ###</c:formatCode>
                <c:ptCount val="6"/>
                <c:pt idx="0">
                  <c:v>1621.345</c:v>
                </c:pt>
                <c:pt idx="1">
                  <c:v>1464.9570000000001</c:v>
                </c:pt>
                <c:pt idx="2">
                  <c:v>1467.69</c:v>
                </c:pt>
                <c:pt idx="3">
                  <c:v>1465.36</c:v>
                </c:pt>
                <c:pt idx="4">
                  <c:v>1492.1079999999999</c:v>
                </c:pt>
                <c:pt idx="5" formatCode="#,##0">
                  <c:v>1519.4549999999999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CF-431E-B9F3-7B18ABE6815C}"/>
            </c:ext>
          </c:extLst>
        </c:ser>
        <c:ser>
          <c:idx val="3"/>
          <c:order val="3"/>
          <c:tx>
            <c:strRef>
              <c:f>Ábra_Éves!$I$2</c:f>
              <c:strCache>
                <c:ptCount val="1"/>
                <c:pt idx="0">
                  <c:v>Vezetett számlák - befektetési vállalkozás (jobb skála)</c:v>
                </c:pt>
              </c:strCache>
            </c:strRef>
          </c:tx>
          <c:spPr>
            <a:ln w="41275"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strRef>
              <c:f>Ábra_Éves!$D$9:$D$14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Ábra_Éves!$I$9:$I$14</c:f>
              <c:numCache>
                <c:formatCode>###\ ###\ ###\ ###</c:formatCode>
                <c:ptCount val="6"/>
                <c:pt idx="0">
                  <c:v>299.08999999999997</c:v>
                </c:pt>
                <c:pt idx="1">
                  <c:v>254.154</c:v>
                </c:pt>
                <c:pt idx="2">
                  <c:v>173.64599999999999</c:v>
                </c:pt>
                <c:pt idx="3">
                  <c:v>252.48599999999999</c:v>
                </c:pt>
                <c:pt idx="4">
                  <c:v>350.983</c:v>
                </c:pt>
                <c:pt idx="5" formatCode="#,##0">
                  <c:v>412.74099999999999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CF-431E-B9F3-7B18ABE68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14752"/>
        <c:axId val="51512832"/>
      </c:lineChart>
      <c:catAx>
        <c:axId val="518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51821952"/>
        <c:crosses val="autoZero"/>
        <c:auto val="1"/>
        <c:lblAlgn val="ctr"/>
        <c:lblOffset val="100"/>
        <c:noMultiLvlLbl val="0"/>
      </c:catAx>
      <c:valAx>
        <c:axId val="51821952"/>
        <c:scaling>
          <c:orientation val="minMax"/>
          <c:max val="450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1.2166666666666671E-2"/>
              <c:y val="2.279444444444444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1820416"/>
        <c:crosses val="autoZero"/>
        <c:crossBetween val="between"/>
        <c:majorUnit val="4500"/>
      </c:valAx>
      <c:valAx>
        <c:axId val="51512832"/>
        <c:scaling>
          <c:orientation val="minMax"/>
          <c:max val="20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ezer db</a:t>
                </a:r>
              </a:p>
            </c:rich>
          </c:tx>
          <c:layout>
            <c:manualLayout>
              <c:xMode val="edge"/>
              <c:yMode val="edge"/>
              <c:x val="0.89665375000000003"/>
              <c:y val="3.8659259259259259E-3"/>
            </c:manualLayout>
          </c:layout>
          <c:overlay val="0"/>
        </c:title>
        <c:numFmt formatCode="###\ ###\ ###\ ###" sourceLinked="1"/>
        <c:majorTickMark val="out"/>
        <c:minorTickMark val="none"/>
        <c:tickLblPos val="nextTo"/>
        <c:crossAx val="51514752"/>
        <c:crosses val="max"/>
        <c:crossBetween val="between"/>
        <c:majorUnit val="200"/>
      </c:valAx>
      <c:catAx>
        <c:axId val="5151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512832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1.5997054582364834E-3"/>
          <c:y val="0.86195272971342196"/>
          <c:w val="0.99840029454176349"/>
          <c:h val="0.12628809453478523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4814814814816E-2"/>
          <c:y val="8.8220185185185179E-2"/>
          <c:w val="0.86186685185185186"/>
          <c:h val="0.70402361111111111"/>
        </c:manualLayout>
      </c:layout>
      <c:areaChart>
        <c:grouping val="standard"/>
        <c:varyColors val="0"/>
        <c:ser>
          <c:idx val="2"/>
          <c:order val="1"/>
          <c:tx>
            <c:strRef>
              <c:f>Befváll_ábra!$G$30</c:f>
              <c:strCache>
                <c:ptCount val="1"/>
                <c:pt idx="0">
                  <c:v>Adózott eredmény: 10%-os percentilis (jobb tg.)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c:spPr>
          <c:cat>
            <c:numRef>
              <c:f>Befváll_ábra!$Q$29:$V$29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Befváll_ábra!$Q$30:$V$30</c:f>
              <c:numCache>
                <c:formatCode>#\ ##0.0</c:formatCode>
                <c:ptCount val="6"/>
                <c:pt idx="0">
                  <c:v>-97.819975999999997</c:v>
                </c:pt>
                <c:pt idx="1">
                  <c:v>-86.159638799999982</c:v>
                </c:pt>
                <c:pt idx="2">
                  <c:v>14.4470068</c:v>
                </c:pt>
                <c:pt idx="3">
                  <c:v>-20.687967599999993</c:v>
                </c:pt>
                <c:pt idx="4">
                  <c:v>-9.2308835000000062</c:v>
                </c:pt>
                <c:pt idx="5">
                  <c:v>-62.047515900000008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E-41A2-B1FB-B6C28A579DCC}"/>
            </c:ext>
          </c:extLst>
        </c:ser>
        <c:ser>
          <c:idx val="3"/>
          <c:order val="2"/>
          <c:tx>
            <c:strRef>
              <c:f>Befváll_ábra!$G$31</c:f>
              <c:strCache>
                <c:ptCount val="1"/>
                <c:pt idx="0">
                  <c:v>Adózott eredmény: 90%-os percentilis (jobb tg.)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5875">
              <a:solidFill>
                <a:srgbClr val="FF0000"/>
              </a:solidFill>
            </a:ln>
          </c:spPr>
          <c:cat>
            <c:numRef>
              <c:f>Befváll_ábra!$Q$29:$V$29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Befváll_ábra!$Q$31:$V$31</c:f>
              <c:numCache>
                <c:formatCode>#\ ##0.0</c:formatCode>
                <c:ptCount val="6"/>
                <c:pt idx="0">
                  <c:v>898.74073900000042</c:v>
                </c:pt>
                <c:pt idx="1">
                  <c:v>1326.7211658000003</c:v>
                </c:pt>
                <c:pt idx="2">
                  <c:v>1764.4988588000001</c:v>
                </c:pt>
                <c:pt idx="3">
                  <c:v>2144.3877496</c:v>
                </c:pt>
                <c:pt idx="4">
                  <c:v>3131.6022484000009</c:v>
                </c:pt>
                <c:pt idx="5">
                  <c:v>13571.421557568512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9E-41A2-B1FB-B6C28A579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633600"/>
        <c:axId val="224619136"/>
      </c:areaChart>
      <c:barChart>
        <c:barDir val="col"/>
        <c:grouping val="clustered"/>
        <c:varyColors val="0"/>
        <c:ser>
          <c:idx val="0"/>
          <c:order val="0"/>
          <c:tx>
            <c:strRef>
              <c:f>Befváll_ábra!$G$8</c:f>
              <c:strCache>
                <c:ptCount val="1"/>
                <c:pt idx="0">
                  <c:v>Adózott eredmény</c:v>
                </c:pt>
              </c:strCache>
            </c:strRef>
          </c:tx>
          <c:spPr>
            <a:solidFill>
              <a:srgbClr val="0070C0"/>
            </a:solidFill>
            <a:ln w="3175">
              <a:noFill/>
            </a:ln>
          </c:spPr>
          <c:invertIfNegative val="0"/>
          <c:dLbls>
            <c:dLbl>
              <c:idx val="0"/>
              <c:layout>
                <c:manualLayout>
                  <c:x val="-5.2916666666666667E-3"/>
                  <c:y val="5.4092592592592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9E-41A2-B1FB-B6C28A579DCC}"/>
                </c:ext>
              </c:extLst>
            </c:dLbl>
            <c:dLbl>
              <c:idx val="1"/>
              <c:layout>
                <c:manualLayout>
                  <c:x val="-7.0555555555555883E-3"/>
                  <c:y val="5.879629629629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9E-41A2-B1FB-B6C28A579DCC}"/>
                </c:ext>
              </c:extLst>
            </c:dLbl>
            <c:dLbl>
              <c:idx val="2"/>
              <c:layout>
                <c:manualLayout>
                  <c:x val="-6.4675178792741559E-17"/>
                  <c:y val="5.4092592592592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9E-41A2-B1FB-B6C28A579DCC}"/>
                </c:ext>
              </c:extLst>
            </c:dLbl>
            <c:dLbl>
              <c:idx val="3"/>
              <c:layout>
                <c:manualLayout>
                  <c:x val="1.7638888888888888E-3"/>
                  <c:y val="5.4092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E-41A2-B1FB-B6C28A579DCC}"/>
                </c:ext>
              </c:extLst>
            </c:dLbl>
            <c:dLbl>
              <c:idx val="4"/>
              <c:layout>
                <c:manualLayout>
                  <c:x val="0"/>
                  <c:y val="5.4092592592592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9E-41A2-B1FB-B6C28A579DCC}"/>
                </c:ext>
              </c:extLst>
            </c:dLbl>
            <c:dLbl>
              <c:idx val="5"/>
              <c:layout>
                <c:manualLayout>
                  <c:x val="-1.7638888888888888E-3"/>
                  <c:y val="5.6444444444444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9E-41A2-B1FB-B6C28A579DC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Befváll_ábra!$E$18:$E$23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Befváll_ábra!$G$18:$G$23</c:f>
              <c:numCache>
                <c:formatCode>#,##0.00</c:formatCode>
                <c:ptCount val="6"/>
                <c:pt idx="0">
                  <c:v>5.971837785</c:v>
                </c:pt>
                <c:pt idx="1">
                  <c:v>7.4083674300000011</c:v>
                </c:pt>
                <c:pt idx="2">
                  <c:v>9.8948421819999997</c:v>
                </c:pt>
                <c:pt idx="3">
                  <c:v>12.815106942999998</c:v>
                </c:pt>
                <c:pt idx="4">
                  <c:v>20.180469589999998</c:v>
                </c:pt>
                <c:pt idx="5">
                  <c:v>51.541326818955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9E-41A2-B1FB-B6C28A579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24603136"/>
        <c:axId val="224617216"/>
      </c:barChart>
      <c:catAx>
        <c:axId val="2246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24617216"/>
        <c:crossesAt val="0"/>
        <c:auto val="1"/>
        <c:lblAlgn val="ctr"/>
        <c:lblOffset val="100"/>
        <c:noMultiLvlLbl val="0"/>
      </c:catAx>
      <c:valAx>
        <c:axId val="224617216"/>
        <c:scaling>
          <c:orientation val="minMax"/>
          <c:max val="55"/>
          <c:min val="-5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1.7130277777777776E-2"/>
              <c:y val="1.1213445617027324E-2"/>
            </c:manualLayout>
          </c:layout>
          <c:overlay val="0"/>
        </c:title>
        <c:numFmt formatCode="#,##0" sourceLinked="0"/>
        <c:majorTickMark val="out"/>
        <c:minorTickMark val="none"/>
        <c:tickLblPos val="low"/>
        <c:crossAx val="224603136"/>
        <c:crosses val="autoZero"/>
        <c:crossBetween val="between"/>
        <c:majorUnit val="5"/>
      </c:valAx>
      <c:valAx>
        <c:axId val="224619136"/>
        <c:scaling>
          <c:orientation val="minMax"/>
          <c:max val="16500"/>
          <c:min val="-15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Millió Ft</a:t>
                </a:r>
              </a:p>
            </c:rich>
          </c:tx>
          <c:layout>
            <c:manualLayout>
              <c:xMode val="edge"/>
              <c:yMode val="edge"/>
              <c:x val="0.89466374999999998"/>
              <c:y val="1.620296343673382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24633600"/>
        <c:crosses val="max"/>
        <c:crossBetween val="between"/>
        <c:majorUnit val="1500"/>
      </c:valAx>
      <c:catAx>
        <c:axId val="22463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619136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4.533740740740741E-2"/>
          <c:y val="0.8604789682539683"/>
          <c:w val="0.93408388888888871"/>
          <c:h val="9.1616468253968256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3055555555556E-2"/>
          <c:y val="9.3986765682053025E-2"/>
          <c:w val="0.84638722222222218"/>
          <c:h val="0.719683849366283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'Ábra_Éves jelentésbe'!$F$7</c:f>
              <c:strCache>
                <c:ptCount val="1"/>
                <c:pt idx="0">
                  <c:v>Saját tőke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'Ábra_Éves jelentésbe'!$D$12:$D$17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'Ábra_Éves jelentésbe'!$F$12:$F$17</c:f>
              <c:numCache>
                <c:formatCode>#,##0.00</c:formatCode>
                <c:ptCount val="6"/>
                <c:pt idx="0">
                  <c:v>23.370947503</c:v>
                </c:pt>
                <c:pt idx="1">
                  <c:v>24.628621789</c:v>
                </c:pt>
                <c:pt idx="2">
                  <c:v>30.420943298999997</c:v>
                </c:pt>
                <c:pt idx="3">
                  <c:v>36.848913277999998</c:v>
                </c:pt>
                <c:pt idx="4">
                  <c:v>90.482880926999997</c:v>
                </c:pt>
                <c:pt idx="5">
                  <c:v>215.26362205220002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3-457E-A117-E96F49A836B6}"/>
            </c:ext>
          </c:extLst>
        </c:ser>
        <c:ser>
          <c:idx val="2"/>
          <c:order val="1"/>
          <c:tx>
            <c:strRef>
              <c:f>'Ábra_Éves jelentésbe'!$G$7</c:f>
              <c:strCache>
                <c:ptCount val="1"/>
                <c:pt idx="0">
                  <c:v>Szavatoló tőke</c:v>
                </c:pt>
              </c:strCache>
            </c:strRef>
          </c:tx>
          <c:spPr>
            <a:solidFill>
              <a:srgbClr val="002060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'Ábra_Éves jelentésbe'!$D$12:$D$17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'Ábra_Éves jelentésbe'!$G$12:$G$17</c:f>
              <c:numCache>
                <c:formatCode>#,##0.00</c:formatCode>
                <c:ptCount val="6"/>
                <c:pt idx="0">
                  <c:v>18.769824946470003</c:v>
                </c:pt>
                <c:pt idx="1">
                  <c:v>15.071658272477002</c:v>
                </c:pt>
                <c:pt idx="2">
                  <c:v>19.294101313701002</c:v>
                </c:pt>
                <c:pt idx="3">
                  <c:v>20.931830003115998</c:v>
                </c:pt>
                <c:pt idx="4">
                  <c:v>70.108398804839993</c:v>
                </c:pt>
                <c:pt idx="5">
                  <c:v>168.1370934017358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3-457E-A117-E96F49A83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98831872"/>
        <c:axId val="298833792"/>
      </c:barChart>
      <c:lineChart>
        <c:grouping val="standard"/>
        <c:varyColors val="0"/>
        <c:ser>
          <c:idx val="3"/>
          <c:order val="2"/>
          <c:tx>
            <c:strRef>
              <c:f>'Ábra_Éves jelentésbe'!$I$7</c:f>
              <c:strCache>
                <c:ptCount val="1"/>
                <c:pt idx="0">
                  <c:v>Szavatoló tőke/Tőkekövetelmény (jobb tg.)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3"/>
            <c:spPr>
              <a:solidFill>
                <a:srgbClr val="FF0000"/>
              </a:solidFill>
              <a:ln w="3175">
                <a:noFill/>
              </a:ln>
            </c:spPr>
          </c:marker>
          <c:cat>
            <c:strRef>
              <c:f>'Ábra_Éves jelentésbe'!$D$12:$D$17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'Ábra_Éves jelentésbe'!$I$12:$I$17</c:f>
              <c:numCache>
                <c:formatCode>0.0%</c:formatCode>
                <c:ptCount val="6"/>
                <c:pt idx="0">
                  <c:v>315.72907917763121</c:v>
                </c:pt>
                <c:pt idx="1">
                  <c:v>240.23802001902445</c:v>
                </c:pt>
                <c:pt idx="2">
                  <c:v>281.51046050823368</c:v>
                </c:pt>
                <c:pt idx="3">
                  <c:v>274.61702080119807</c:v>
                </c:pt>
                <c:pt idx="4">
                  <c:v>763.0544537801668</c:v>
                </c:pt>
                <c:pt idx="5">
                  <c:v>1417.229941318195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33-457E-A117-E96F49A83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911616"/>
        <c:axId val="298909696"/>
      </c:lineChart>
      <c:catAx>
        <c:axId val="298831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298833792"/>
        <c:crosses val="autoZero"/>
        <c:auto val="1"/>
        <c:lblAlgn val="ctr"/>
        <c:lblOffset val="100"/>
        <c:noMultiLvlLbl val="0"/>
      </c:catAx>
      <c:valAx>
        <c:axId val="298833792"/>
        <c:scaling>
          <c:orientation val="minMax"/>
          <c:max val="25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Milliárd Ft</a:t>
                </a:r>
              </a:p>
            </c:rich>
          </c:tx>
          <c:layout>
            <c:manualLayout>
              <c:xMode val="edge"/>
              <c:yMode val="edge"/>
              <c:x val="2.2837499999999989E-3"/>
              <c:y val="9.2954026270702442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298831872"/>
        <c:crosses val="autoZero"/>
        <c:crossBetween val="between"/>
        <c:majorUnit val="25"/>
      </c:valAx>
      <c:valAx>
        <c:axId val="298909696"/>
        <c:scaling>
          <c:orientation val="minMax"/>
          <c:max val="20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0301902777777776"/>
              <c:y val="1.329314814814814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98911616"/>
        <c:crosses val="max"/>
        <c:crossBetween val="between"/>
        <c:majorUnit val="200"/>
      </c:valAx>
      <c:catAx>
        <c:axId val="29891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909696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6.1591666666666687E-3"/>
          <c:y val="0.86867592592592591"/>
          <c:w val="0.96475111111111111"/>
          <c:h val="0.11721296296296296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791666666668"/>
          <c:y val="8.3958265011995797E-2"/>
          <c:w val="0.82662180555555553"/>
          <c:h val="0.720830602111756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'Éves ábra1'!$F$9</c:f>
              <c:strCache>
                <c:ptCount val="1"/>
                <c:pt idx="0">
                  <c:v>Befektetési alap</c:v>
                </c:pt>
              </c:strCache>
            </c:strRef>
          </c:tx>
          <c:spPr>
            <a:solidFill>
              <a:srgbClr val="202653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'Éves ábra1'!$E$16:$E$21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ábra1'!$F$16:$F$21</c:f>
              <c:numCache>
                <c:formatCode>#,##0</c:formatCode>
                <c:ptCount val="6"/>
                <c:pt idx="0">
                  <c:v>6313.3965449615016</c:v>
                </c:pt>
                <c:pt idx="1">
                  <c:v>6558.3763030881055</c:v>
                </c:pt>
                <c:pt idx="2">
                  <c:v>7076.5505294488994</c:v>
                </c:pt>
                <c:pt idx="3">
                  <c:v>7269.8877298558</c:v>
                </c:pt>
                <c:pt idx="4">
                  <c:v>8294.1174189608282</c:v>
                </c:pt>
                <c:pt idx="5">
                  <c:v>9871.9280235976803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5-4F37-86F4-3730348419C9}"/>
            </c:ext>
          </c:extLst>
        </c:ser>
        <c:ser>
          <c:idx val="2"/>
          <c:order val="1"/>
          <c:tx>
            <c:strRef>
              <c:f>'Éves ábra1'!$G$9</c:f>
              <c:strCache>
                <c:ptCount val="1"/>
                <c:pt idx="0">
                  <c:v>Pénztár</c:v>
                </c:pt>
              </c:strCache>
            </c:strRef>
          </c:tx>
          <c:spPr>
            <a:solidFill>
              <a:srgbClr val="0070C0"/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'Éves ábra1'!$E$16:$E$21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ábra1'!$G$16:$G$21</c:f>
              <c:numCache>
                <c:formatCode>#,##0</c:formatCode>
                <c:ptCount val="6"/>
                <c:pt idx="0">
                  <c:v>1597.3837476403692</c:v>
                </c:pt>
                <c:pt idx="1">
                  <c:v>1593.2503929407201</c:v>
                </c:pt>
                <c:pt idx="2">
                  <c:v>1733.2261799540004</c:v>
                </c:pt>
                <c:pt idx="3">
                  <c:v>1853.2982671929999</c:v>
                </c:pt>
                <c:pt idx="4">
                  <c:v>1966.363722263</c:v>
                </c:pt>
                <c:pt idx="5">
                  <c:v>1821.5076114609999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5-4F37-86F4-3730348419C9}"/>
            </c:ext>
          </c:extLst>
        </c:ser>
        <c:ser>
          <c:idx val="3"/>
          <c:order val="2"/>
          <c:tx>
            <c:strRef>
              <c:f>'Éves ábra1'!$H$9</c:f>
              <c:strCache>
                <c:ptCount val="1"/>
                <c:pt idx="0">
                  <c:v>Biztosítói portfoliók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'Éves ábra1'!$E$16:$E$21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ábra1'!$H$16:$H$21</c:f>
              <c:numCache>
                <c:formatCode>#,##0</c:formatCode>
                <c:ptCount val="6"/>
                <c:pt idx="0">
                  <c:v>1054.606516094</c:v>
                </c:pt>
                <c:pt idx="1">
                  <c:v>1112.2037499275957</c:v>
                </c:pt>
                <c:pt idx="2">
                  <c:v>1197.2490424279999</c:v>
                </c:pt>
                <c:pt idx="3">
                  <c:v>1252.5318517439998</c:v>
                </c:pt>
                <c:pt idx="4">
                  <c:v>1277.949778723</c:v>
                </c:pt>
                <c:pt idx="5">
                  <c:v>1125.0445099249998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F5-4F37-86F4-3730348419C9}"/>
            </c:ext>
          </c:extLst>
        </c:ser>
        <c:ser>
          <c:idx val="4"/>
          <c:order val="4"/>
          <c:tx>
            <c:strRef>
              <c:f>'Éves ábra1'!$I$9</c:f>
              <c:strCache>
                <c:ptCount val="1"/>
                <c:pt idx="0">
                  <c:v>Egyéb portfóliók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'Éves ábra1'!$E$16:$E$21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ábra1'!$I$16:$I$21</c:f>
              <c:numCache>
                <c:formatCode>#,##0</c:formatCode>
                <c:ptCount val="6"/>
                <c:pt idx="0">
                  <c:v>604.68675333835063</c:v>
                </c:pt>
                <c:pt idx="1">
                  <c:v>285.62674881126907</c:v>
                </c:pt>
                <c:pt idx="2">
                  <c:v>254.657917994</c:v>
                </c:pt>
                <c:pt idx="3">
                  <c:v>292.11149148999999</c:v>
                </c:pt>
                <c:pt idx="4">
                  <c:v>336.32570414599996</c:v>
                </c:pt>
                <c:pt idx="5">
                  <c:v>335.99011818870508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F5-4F37-86F4-373034841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5846656"/>
        <c:axId val="295848192"/>
      </c:barChart>
      <c:lineChart>
        <c:grouping val="standard"/>
        <c:varyColors val="0"/>
        <c:ser>
          <c:idx val="0"/>
          <c:order val="3"/>
          <c:tx>
            <c:strRef>
              <c:f>'Éves ábra1'!$J$9</c:f>
              <c:strCache>
                <c:ptCount val="1"/>
                <c:pt idx="0">
                  <c:v>Befektetési alapok száma (jobb tg.)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'Éves ábra1'!$E$16:$E$21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ábra1'!$J$16:$J$21</c:f>
              <c:numCache>
                <c:formatCode>General</c:formatCode>
                <c:ptCount val="6"/>
                <c:pt idx="0" formatCode="#,##0">
                  <c:v>596</c:v>
                </c:pt>
                <c:pt idx="1">
                  <c:v>624</c:v>
                </c:pt>
                <c:pt idx="2">
                  <c:v>646</c:v>
                </c:pt>
                <c:pt idx="3" formatCode="#,##0">
                  <c:v>661</c:v>
                </c:pt>
                <c:pt idx="4">
                  <c:v>675</c:v>
                </c:pt>
                <c:pt idx="5">
                  <c:v>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F5-4F37-86F4-373034841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856384"/>
        <c:axId val="295854464"/>
      </c:lineChart>
      <c:catAx>
        <c:axId val="29584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295848192"/>
        <c:crosses val="autoZero"/>
        <c:auto val="1"/>
        <c:lblAlgn val="ctr"/>
        <c:lblOffset val="100"/>
        <c:noMultiLvlLbl val="0"/>
      </c:catAx>
      <c:valAx>
        <c:axId val="295848192"/>
        <c:scaling>
          <c:orientation val="minMax"/>
          <c:max val="14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1.6273472222222217E-2"/>
              <c:y val="1.223932892624747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95846656"/>
        <c:crosses val="autoZero"/>
        <c:crossBetween val="between"/>
        <c:majorUnit val="2000"/>
      </c:valAx>
      <c:valAx>
        <c:axId val="295854464"/>
        <c:scaling>
          <c:orientation val="minMax"/>
          <c:max val="72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Darab</a:t>
                </a:r>
              </a:p>
            </c:rich>
          </c:tx>
          <c:layout>
            <c:manualLayout>
              <c:xMode val="edge"/>
              <c:yMode val="edge"/>
              <c:x val="0.90435069444444449"/>
              <c:y val="1.344822824792447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95856384"/>
        <c:crosses val="max"/>
        <c:crossBetween val="between"/>
        <c:majorUnit val="120"/>
      </c:valAx>
      <c:catAx>
        <c:axId val="29585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5854464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1.935432392741766E-2"/>
          <c:y val="0.87676514601960265"/>
          <c:w val="0.96234722222222224"/>
          <c:h val="0.1192935434407468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253703703703703E-2"/>
          <c:y val="7.7427434315286273E-2"/>
          <c:w val="0.72431805555555551"/>
          <c:h val="0.816015637860082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'Éves ábra2'!$A$74</c:f>
              <c:strCache>
                <c:ptCount val="1"/>
                <c:pt idx="0">
                  <c:v>Pénzpiaci és rövid kötvény alapok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ábra2'!$F$61:$K$61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ábra2'!$F$74:$K$74</c:f>
              <c:numCache>
                <c:formatCode>#,##0</c:formatCode>
                <c:ptCount val="6"/>
                <c:pt idx="0">
                  <c:v>1413.54262354</c:v>
                </c:pt>
                <c:pt idx="1">
                  <c:v>1143.1312733257009</c:v>
                </c:pt>
                <c:pt idx="2">
                  <c:v>1118.65853239628</c:v>
                </c:pt>
                <c:pt idx="3">
                  <c:v>1192.3935327730001</c:v>
                </c:pt>
                <c:pt idx="4">
                  <c:v>1240.7482345159999</c:v>
                </c:pt>
                <c:pt idx="5">
                  <c:v>2610.007630604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A-47E9-85B8-83195CC544B7}"/>
            </c:ext>
          </c:extLst>
        </c:ser>
        <c:ser>
          <c:idx val="1"/>
          <c:order val="1"/>
          <c:tx>
            <c:strRef>
              <c:f>'Éves ábra2'!$A$75</c:f>
              <c:strCache>
                <c:ptCount val="1"/>
                <c:pt idx="0">
                  <c:v>Kötvény alapok</c:v>
                </c:pt>
              </c:strCache>
            </c:strRef>
          </c:tx>
          <c:spPr>
            <a:solidFill>
              <a:srgbClr val="497EE0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ábra2'!$F$61:$K$61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ábra2'!$F$75:$K$75</c:f>
              <c:numCache>
                <c:formatCode>#,##0</c:formatCode>
                <c:ptCount val="6"/>
                <c:pt idx="0">
                  <c:v>424.78145898900004</c:v>
                </c:pt>
                <c:pt idx="1">
                  <c:v>381.67418853039027</c:v>
                </c:pt>
                <c:pt idx="2">
                  <c:v>404.85920316321</c:v>
                </c:pt>
                <c:pt idx="3">
                  <c:v>443.68707035900002</c:v>
                </c:pt>
                <c:pt idx="4">
                  <c:v>436.61266070800002</c:v>
                </c:pt>
                <c:pt idx="5">
                  <c:v>385.92156699399999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A-47E9-85B8-83195CC544B7}"/>
            </c:ext>
          </c:extLst>
        </c:ser>
        <c:ser>
          <c:idx val="2"/>
          <c:order val="2"/>
          <c:tx>
            <c:strRef>
              <c:f>'Éves ábra2'!$A$76</c:f>
              <c:strCache>
                <c:ptCount val="1"/>
                <c:pt idx="0">
                  <c:v>Vegyes alapok</c:v>
                </c:pt>
              </c:strCache>
            </c:strRef>
          </c:tx>
          <c:spPr>
            <a:solidFill>
              <a:srgbClr val="00B0F0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ábra2'!$F$61:$K$61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ábra2'!$F$76:$K$76</c:f>
              <c:numCache>
                <c:formatCode>#,##0</c:formatCode>
                <c:ptCount val="6"/>
                <c:pt idx="0">
                  <c:v>1036.6846344749999</c:v>
                </c:pt>
                <c:pt idx="1">
                  <c:v>1103.2101074710504</c:v>
                </c:pt>
                <c:pt idx="2">
                  <c:v>1387.9858921418099</c:v>
                </c:pt>
                <c:pt idx="3">
                  <c:v>1332.970936576</c:v>
                </c:pt>
                <c:pt idx="4">
                  <c:v>1898.3146339099999</c:v>
                </c:pt>
                <c:pt idx="5">
                  <c:v>1890.1269388480002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EA-47E9-85B8-83195CC544B7}"/>
            </c:ext>
          </c:extLst>
        </c:ser>
        <c:ser>
          <c:idx val="3"/>
          <c:order val="3"/>
          <c:tx>
            <c:strRef>
              <c:f>'Éves ábra2'!$A$77</c:f>
              <c:strCache>
                <c:ptCount val="1"/>
                <c:pt idx="0">
                  <c:v>Részvény alapok</c:v>
                </c:pt>
              </c:strCache>
            </c:strRef>
          </c:tx>
          <c:spPr>
            <a:solidFill>
              <a:srgbClr val="A4BEF0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'Éves ábra2'!$F$61:$K$61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ábra2'!$F$77:$K$77</c:f>
              <c:numCache>
                <c:formatCode>#,##0</c:formatCode>
                <c:ptCount val="6"/>
                <c:pt idx="0">
                  <c:v>457.57887829599997</c:v>
                </c:pt>
                <c:pt idx="1">
                  <c:v>450.30364766792684</c:v>
                </c:pt>
                <c:pt idx="2">
                  <c:v>555.98711779408006</c:v>
                </c:pt>
                <c:pt idx="3">
                  <c:v>738.69830817100001</c:v>
                </c:pt>
                <c:pt idx="4">
                  <c:v>1012.6615031189999</c:v>
                </c:pt>
                <c:pt idx="5">
                  <c:v>862.09496910567896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EA-47E9-85B8-83195CC544B7}"/>
            </c:ext>
          </c:extLst>
        </c:ser>
        <c:ser>
          <c:idx val="4"/>
          <c:order val="4"/>
          <c:tx>
            <c:strRef>
              <c:f>'Éves ábra2'!$A$78</c:f>
              <c:strCache>
                <c:ptCount val="1"/>
                <c:pt idx="0">
                  <c:v>Abszolút hozamú alap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c:spPr>
          <c:invertIfNegative val="0"/>
          <c:cat>
            <c:strRef>
              <c:f>'Éves ábra2'!$F$61:$K$61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ábra2'!$F$78:$K$78</c:f>
              <c:numCache>
                <c:formatCode>#,##0</c:formatCode>
                <c:ptCount val="6"/>
                <c:pt idx="0">
                  <c:v>1172.860782404</c:v>
                </c:pt>
                <c:pt idx="1">
                  <c:v>1024.0056276298301</c:v>
                </c:pt>
                <c:pt idx="2">
                  <c:v>960.55186131981998</c:v>
                </c:pt>
                <c:pt idx="3">
                  <c:v>859.58124900200005</c:v>
                </c:pt>
                <c:pt idx="4">
                  <c:v>825.29713319099994</c:v>
                </c:pt>
                <c:pt idx="5">
                  <c:v>781.74762600499992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EA-47E9-85B8-83195CC544B7}"/>
            </c:ext>
          </c:extLst>
        </c:ser>
        <c:ser>
          <c:idx val="5"/>
          <c:order val="5"/>
          <c:tx>
            <c:strRef>
              <c:f>'Éves ábra2'!$A$79</c:f>
              <c:strCache>
                <c:ptCount val="1"/>
                <c:pt idx="0">
                  <c:v>Ingatlanalapok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ábra2'!$F$61:$K$61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ábra2'!$F$79:$K$79</c:f>
              <c:numCache>
                <c:formatCode>#,##0</c:formatCode>
                <c:ptCount val="6"/>
                <c:pt idx="0">
                  <c:v>1346.9805951070002</c:v>
                </c:pt>
                <c:pt idx="1">
                  <c:v>2092.2815348772069</c:v>
                </c:pt>
                <c:pt idx="2">
                  <c:v>2309.1248991587008</c:v>
                </c:pt>
                <c:pt idx="3">
                  <c:v>2428.5838965868002</c:v>
                </c:pt>
                <c:pt idx="4">
                  <c:v>2650.1848769068297</c:v>
                </c:pt>
                <c:pt idx="5">
                  <c:v>3131.0649986320004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EA-47E9-85B8-83195CC544B7}"/>
            </c:ext>
          </c:extLst>
        </c:ser>
        <c:ser>
          <c:idx val="6"/>
          <c:order val="6"/>
          <c:tx>
            <c:strRef>
              <c:f>'Éves ábra2'!$A$80</c:f>
              <c:strCache>
                <c:ptCount val="1"/>
                <c:pt idx="0">
                  <c:v>Egyéb alapok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'Éves ábra2'!$F$61:$K$61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'Éves ábra2'!$F$80:$K$80</c:f>
              <c:numCache>
                <c:formatCode>#,##0</c:formatCode>
                <c:ptCount val="6"/>
                <c:pt idx="0">
                  <c:v>460.96757215050002</c:v>
                </c:pt>
                <c:pt idx="1">
                  <c:v>363.769923586</c:v>
                </c:pt>
                <c:pt idx="2">
                  <c:v>339.38302347499996</c:v>
                </c:pt>
                <c:pt idx="3">
                  <c:v>273.97273638799999</c:v>
                </c:pt>
                <c:pt idx="4">
                  <c:v>230.29837660999999</c:v>
                </c:pt>
                <c:pt idx="5">
                  <c:v>210.96429340899999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EA-47E9-85B8-83195CC54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00411136"/>
        <c:axId val="291835904"/>
      </c:barChart>
      <c:catAx>
        <c:axId val="30041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291835904"/>
        <c:crosses val="autoZero"/>
        <c:auto val="1"/>
        <c:lblAlgn val="ctr"/>
        <c:lblOffset val="100"/>
        <c:noMultiLvlLbl val="0"/>
      </c:catAx>
      <c:valAx>
        <c:axId val="291835904"/>
        <c:scaling>
          <c:orientation val="minMax"/>
          <c:max val="1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2.3251250000000001E-2"/>
              <c:y val="9.9501874819162544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00411136"/>
        <c:crosses val="autoZero"/>
        <c:crossBetween val="between"/>
      </c:valAx>
      <c:spPr>
        <a:ln w="3175"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82354972222222222"/>
          <c:y val="0.10223353909465019"/>
          <c:w val="0.17645027777777778"/>
          <c:h val="0.76710802469135797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05833333333331E-2"/>
          <c:y val="9.5201388888888891E-2"/>
          <c:w val="0.86493305555555555"/>
          <c:h val="0.67462916666666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Ábra_Éves!$C$50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rgbClr val="002060"/>
            </a:solidFill>
            <a:ln w="6350">
              <a:solidFill>
                <a:schemeClr val="bg1">
                  <a:lumMod val="95000"/>
                </a:schemeClr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és rövid kötvényalapok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Ábra_Éves!$D$50:$J$50</c:f>
              <c:numCache>
                <c:formatCode>#\ ##0.0</c:formatCode>
                <c:ptCount val="7"/>
                <c:pt idx="0">
                  <c:v>-578.49970754290655</c:v>
                </c:pt>
                <c:pt idx="1">
                  <c:v>32.757806614731983</c:v>
                </c:pt>
                <c:pt idx="2">
                  <c:v>244.35097767549962</c:v>
                </c:pt>
                <c:pt idx="3">
                  <c:v>-138.58476751557711</c:v>
                </c:pt>
                <c:pt idx="4">
                  <c:v>51.1672707113323</c:v>
                </c:pt>
                <c:pt idx="5">
                  <c:v>279.84433838010312</c:v>
                </c:pt>
                <c:pt idx="6">
                  <c:v>379.32304746424364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6-4D99-AF03-07492B6F34BE}"/>
            </c:ext>
          </c:extLst>
        </c:ser>
        <c:ser>
          <c:idx val="1"/>
          <c:order val="1"/>
          <c:tx>
            <c:strRef>
              <c:f>Ábra_Éves!$C$51</c:f>
              <c:strCache>
                <c:ptCount val="1"/>
                <c:pt idx="0">
                  <c:v>2018.</c:v>
                </c:pt>
              </c:strCache>
            </c:strRef>
          </c:tx>
          <c:spPr>
            <a:solidFill>
              <a:srgbClr val="1B4BA3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és rövid kötvényalapok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Ábra_Éves!$D$51:$J$51</c:f>
              <c:numCache>
                <c:formatCode>#\ ##0.0</c:formatCode>
                <c:ptCount val="7"/>
                <c:pt idx="0">
                  <c:v>-262.55112945640963</c:v>
                </c:pt>
                <c:pt idx="1">
                  <c:v>-35.678439489322123</c:v>
                </c:pt>
                <c:pt idx="2">
                  <c:v>100.37758608001448</c:v>
                </c:pt>
                <c:pt idx="3">
                  <c:v>-99.4770591660874</c:v>
                </c:pt>
                <c:pt idx="4">
                  <c:v>25.630906542099428</c:v>
                </c:pt>
                <c:pt idx="5">
                  <c:v>-111.60189759589753</c:v>
                </c:pt>
                <c:pt idx="6">
                  <c:v>642.90619831901552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6-4D99-AF03-07492B6F34BE}"/>
            </c:ext>
          </c:extLst>
        </c:ser>
        <c:ser>
          <c:idx val="2"/>
          <c:order val="2"/>
          <c:tx>
            <c:strRef>
              <c:f>Ábra_Éves!$C$52</c:f>
              <c:strCache>
                <c:ptCount val="1"/>
                <c:pt idx="0">
                  <c:v>2019.</c:v>
                </c:pt>
              </c:strCache>
            </c:strRef>
          </c:tx>
          <c:spPr>
            <a:solidFill>
              <a:srgbClr val="00B0F0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és rövid kötvényalapok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Ábra_Éves!$D$52:$J$52</c:f>
              <c:numCache>
                <c:formatCode>#\ ##0.0</c:formatCode>
                <c:ptCount val="7"/>
                <c:pt idx="0">
                  <c:v>-40.851773696481246</c:v>
                </c:pt>
                <c:pt idx="1">
                  <c:v>-0.11651508767596397</c:v>
                </c:pt>
                <c:pt idx="2">
                  <c:v>208.18454957064966</c:v>
                </c:pt>
                <c:pt idx="3">
                  <c:v>-18.572890303120641</c:v>
                </c:pt>
                <c:pt idx="4">
                  <c:v>23.122362921069829</c:v>
                </c:pt>
                <c:pt idx="5">
                  <c:v>-174.10152120672359</c:v>
                </c:pt>
                <c:pt idx="6">
                  <c:v>72.846331863847453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E6-4D99-AF03-07492B6F34BE}"/>
            </c:ext>
          </c:extLst>
        </c:ser>
        <c:ser>
          <c:idx val="3"/>
          <c:order val="3"/>
          <c:tx>
            <c:strRef>
              <c:f>Ábra_Éves!$C$53</c:f>
              <c:strCache>
                <c:ptCount val="1"/>
                <c:pt idx="0">
                  <c:v>2020.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és rövid kötvényalapok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Ábra_Éves!$D$53:$J$53</c:f>
              <c:numCache>
                <c:formatCode>#\ ##0.0</c:formatCode>
                <c:ptCount val="7"/>
                <c:pt idx="0">
                  <c:v>68.31660291258342</c:v>
                </c:pt>
                <c:pt idx="1">
                  <c:v>25.295774360484895</c:v>
                </c:pt>
                <c:pt idx="2">
                  <c:v>-100.05487636780603</c:v>
                </c:pt>
                <c:pt idx="3">
                  <c:v>-54.296876588916092</c:v>
                </c:pt>
                <c:pt idx="4">
                  <c:v>136.1253373475852</c:v>
                </c:pt>
                <c:pt idx="5">
                  <c:v>-40.580847911447705</c:v>
                </c:pt>
                <c:pt idx="6">
                  <c:v>-19.121806805370376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E6-4D99-AF03-07492B6F34BE}"/>
            </c:ext>
          </c:extLst>
        </c:ser>
        <c:ser>
          <c:idx val="4"/>
          <c:order val="4"/>
          <c:tx>
            <c:strRef>
              <c:f>Ábra_Éves!$C$54</c:f>
              <c:strCache>
                <c:ptCount val="1"/>
                <c:pt idx="0">
                  <c:v>2021.</c:v>
                </c:pt>
              </c:strCache>
            </c:strRef>
          </c:tx>
          <c:spPr>
            <a:solidFill>
              <a:schemeClr val="bg2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és rövid kötvényalapok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Ábra_Éves!$D$54:$J$54</c:f>
              <c:numCache>
                <c:formatCode>#\ ##0.0</c:formatCode>
                <c:ptCount val="7"/>
                <c:pt idx="0">
                  <c:v>50.1129844758999</c:v>
                </c:pt>
                <c:pt idx="1">
                  <c:v>24.302036499034799</c:v>
                </c:pt>
                <c:pt idx="2">
                  <c:v>483.66697164793879</c:v>
                </c:pt>
                <c:pt idx="3">
                  <c:v>-61.589250656503722</c:v>
                </c:pt>
                <c:pt idx="4">
                  <c:v>123.05745744261016</c:v>
                </c:pt>
                <c:pt idx="5">
                  <c:v>-31.067680959893991</c:v>
                </c:pt>
                <c:pt idx="6">
                  <c:v>110.04369763029707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6-4D99-AF03-07492B6F34BE}"/>
            </c:ext>
          </c:extLst>
        </c:ser>
        <c:ser>
          <c:idx val="5"/>
          <c:order val="5"/>
          <c:tx>
            <c:strRef>
              <c:f>Ábra_Éves!$C$55</c:f>
              <c:strCache>
                <c:ptCount val="1"/>
                <c:pt idx="0">
                  <c:v>2022.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c:spPr>
          <c:invertIfNegative val="0"/>
          <c:cat>
            <c:strRef>
              <c:f>Ábra_Éves!$D$44:$J$44</c:f>
              <c:strCache>
                <c:ptCount val="7"/>
                <c:pt idx="0">
                  <c:v>Pénzpiaci és rövid kötvényalapok</c:v>
                </c:pt>
                <c:pt idx="1">
                  <c:v>Kötvény
 alapok</c:v>
                </c:pt>
                <c:pt idx="2">
                  <c:v>Vegyes 
alapok</c:v>
                </c:pt>
                <c:pt idx="3">
                  <c:v>Tőkevédett 
alapok</c:v>
                </c:pt>
                <c:pt idx="4">
                  <c:v>Részvény 
alapok </c:v>
                </c:pt>
                <c:pt idx="5">
                  <c:v>Abszolút
hozamú alapok</c:v>
                </c:pt>
                <c:pt idx="6">
                  <c:v>Ingatlan
alapok</c:v>
                </c:pt>
              </c:strCache>
            </c:strRef>
          </c:cat>
          <c:val>
            <c:numRef>
              <c:f>Ábra_Éves!$D$55:$J$55</c:f>
              <c:numCache>
                <c:formatCode>#\ ##0.0</c:formatCode>
                <c:ptCount val="7"/>
                <c:pt idx="0">
                  <c:v>1278.2568005669696</c:v>
                </c:pt>
                <c:pt idx="1">
                  <c:v>-5.9940000169581378</c:v>
                </c:pt>
                <c:pt idx="2">
                  <c:v>63.339814999736006</c:v>
                </c:pt>
                <c:pt idx="3">
                  <c:v>-25.553454470873149</c:v>
                </c:pt>
                <c:pt idx="4">
                  <c:v>-33.094705443932384</c:v>
                </c:pt>
                <c:pt idx="5">
                  <c:v>-67.715237119926073</c:v>
                </c:pt>
                <c:pt idx="6">
                  <c:v>261.24940806743223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E6-4D99-AF03-07492B6F3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45578112"/>
        <c:axId val="45579648"/>
      </c:barChart>
      <c:catAx>
        <c:axId val="4557811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45579648"/>
        <c:crosses val="autoZero"/>
        <c:auto val="1"/>
        <c:lblAlgn val="ctr"/>
        <c:lblOffset val="100"/>
        <c:noMultiLvlLbl val="0"/>
      </c:catAx>
      <c:valAx>
        <c:axId val="45579648"/>
        <c:scaling>
          <c:orientation val="minMax"/>
          <c:max val="1400"/>
          <c:min val="-600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3.175E-2"/>
              <c:y val="2.1757407407407385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5578112"/>
        <c:crosses val="autoZero"/>
        <c:crossBetween val="between"/>
        <c:majorUnit val="200"/>
      </c:valAx>
      <c:spPr>
        <a:ln w="3175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8.8610279618748025E-2"/>
          <c:y val="0.93840079365079365"/>
          <c:w val="0.83753857693316414"/>
          <c:h val="5.1665674603174602E-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26666666666672E-2"/>
          <c:y val="8.4666666666666668E-2"/>
          <c:w val="0.86154666666666679"/>
          <c:h val="0.54851971326164872"/>
        </c:manualLayout>
      </c:layout>
      <c:areaChart>
        <c:grouping val="stacked"/>
        <c:varyColors val="0"/>
        <c:ser>
          <c:idx val="0"/>
          <c:order val="0"/>
          <c:tx>
            <c:strRef>
              <c:f>'1.2.'!$D$7</c:f>
              <c:strCache>
                <c:ptCount val="1"/>
                <c:pt idx="0">
                  <c:v>Sáv alapja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'1.2.'!$C$8:$C$153</c:f>
              <c:strCache>
                <c:ptCount val="146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 VI.</c:v>
                </c:pt>
                <c:pt idx="114">
                  <c:v>2020. VII.</c:v>
                </c:pt>
                <c:pt idx="115">
                  <c:v>2020 VIII.</c:v>
                </c:pt>
                <c:pt idx="116">
                  <c:v>2020 IX.</c:v>
                </c:pt>
                <c:pt idx="117">
                  <c:v>2020 X</c:v>
                </c:pt>
                <c:pt idx="118">
                  <c:v>2020 XI.</c:v>
                </c:pt>
                <c:pt idx="119">
                  <c:v>2020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 III.</c:v>
                </c:pt>
                <c:pt idx="135">
                  <c:v>2022 IV.</c:v>
                </c:pt>
                <c:pt idx="136">
                  <c:v>2022 V.</c:v>
                </c:pt>
                <c:pt idx="137">
                  <c:v>2022 VI.</c:v>
                </c:pt>
                <c:pt idx="138">
                  <c:v>2022 VII.</c:v>
                </c:pt>
                <c:pt idx="139">
                  <c:v>2022 VIII.</c:v>
                </c:pt>
                <c:pt idx="140">
                  <c:v>2022 IX.</c:v>
                </c:pt>
                <c:pt idx="141">
                  <c:v>2022 X.</c:v>
                </c:pt>
                <c:pt idx="142">
                  <c:v>2022 XI.</c:v>
                </c:pt>
                <c:pt idx="143">
                  <c:v>2022 XII.</c:v>
                </c:pt>
                <c:pt idx="144">
                  <c:v>2023 I.</c:v>
                </c:pt>
                <c:pt idx="145">
                  <c:v>2023 II.</c:v>
                </c:pt>
              </c:strCache>
            </c:strRef>
          </c:cat>
          <c:val>
            <c:numRef>
              <c:f>'1.2.'!$D$8:$D$153</c:f>
              <c:numCache>
                <c:formatCode>General</c:formatCode>
                <c:ptCount val="146"/>
                <c:pt idx="0">
                  <c:v>4.7</c:v>
                </c:pt>
                <c:pt idx="1">
                  <c:v>4.7</c:v>
                </c:pt>
                <c:pt idx="2">
                  <c:v>4.7</c:v>
                </c:pt>
                <c:pt idx="3">
                  <c:v>4.7</c:v>
                </c:pt>
                <c:pt idx="4">
                  <c:v>4.8</c:v>
                </c:pt>
                <c:pt idx="5">
                  <c:v>4.5</c:v>
                </c:pt>
                <c:pt idx="6">
                  <c:v>4.5</c:v>
                </c:pt>
                <c:pt idx="7">
                  <c:v>4.4000000000000004</c:v>
                </c:pt>
                <c:pt idx="8">
                  <c:v>4.4000000000000004</c:v>
                </c:pt>
                <c:pt idx="9">
                  <c:v>4.8</c:v>
                </c:pt>
                <c:pt idx="10">
                  <c:v>4.8</c:v>
                </c:pt>
                <c:pt idx="11">
                  <c:v>4.9000000000000004</c:v>
                </c:pt>
                <c:pt idx="12">
                  <c:v>4.4000000000000004</c:v>
                </c:pt>
                <c:pt idx="13">
                  <c:v>4.9000000000000004</c:v>
                </c:pt>
                <c:pt idx="14">
                  <c:v>4.7</c:v>
                </c:pt>
                <c:pt idx="15">
                  <c:v>4.9000000000000004</c:v>
                </c:pt>
                <c:pt idx="16">
                  <c:v>5.0999999999999996</c:v>
                </c:pt>
                <c:pt idx="17">
                  <c:v>5.0999999999999996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5.0999999999999996</c:v>
                </c:pt>
                <c:pt idx="25">
                  <c:v>5.0999999999999996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4.9000000000000004</c:v>
                </c:pt>
                <c:pt idx="30">
                  <c:v>4.9000000000000004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4.8</c:v>
                </c:pt>
                <c:pt idx="34">
                  <c:v>4.8</c:v>
                </c:pt>
                <c:pt idx="35">
                  <c:v>4.9000000000000004</c:v>
                </c:pt>
                <c:pt idx="36">
                  <c:v>4.8</c:v>
                </c:pt>
                <c:pt idx="37">
                  <c:v>4.8</c:v>
                </c:pt>
                <c:pt idx="38">
                  <c:v>4.8</c:v>
                </c:pt>
                <c:pt idx="39">
                  <c:v>4.8</c:v>
                </c:pt>
                <c:pt idx="40">
                  <c:v>4.7</c:v>
                </c:pt>
                <c:pt idx="41">
                  <c:v>4.7</c:v>
                </c:pt>
                <c:pt idx="42">
                  <c:v>4.7</c:v>
                </c:pt>
                <c:pt idx="43">
                  <c:v>4.7</c:v>
                </c:pt>
                <c:pt idx="44">
                  <c:v>4.7</c:v>
                </c:pt>
                <c:pt idx="45">
                  <c:v>4.7</c:v>
                </c:pt>
                <c:pt idx="46">
                  <c:v>4.5999999999999996</c:v>
                </c:pt>
                <c:pt idx="47">
                  <c:v>4.5999999999999996</c:v>
                </c:pt>
                <c:pt idx="48">
                  <c:v>4.5</c:v>
                </c:pt>
                <c:pt idx="49">
                  <c:v>4.5</c:v>
                </c:pt>
                <c:pt idx="50">
                  <c:v>4.5</c:v>
                </c:pt>
                <c:pt idx="51">
                  <c:v>4.4000000000000004</c:v>
                </c:pt>
                <c:pt idx="52">
                  <c:v>4.4000000000000004</c:v>
                </c:pt>
                <c:pt idx="53">
                  <c:v>4.4000000000000004</c:v>
                </c:pt>
                <c:pt idx="54">
                  <c:v>4.3</c:v>
                </c:pt>
                <c:pt idx="55">
                  <c:v>4.3</c:v>
                </c:pt>
                <c:pt idx="56">
                  <c:v>4.3</c:v>
                </c:pt>
                <c:pt idx="57">
                  <c:v>4.3</c:v>
                </c:pt>
                <c:pt idx="58">
                  <c:v>4.2</c:v>
                </c:pt>
                <c:pt idx="59">
                  <c:v>4.2</c:v>
                </c:pt>
                <c:pt idx="60">
                  <c:v>4.2</c:v>
                </c:pt>
                <c:pt idx="61">
                  <c:v>4.0999999999999996</c:v>
                </c:pt>
                <c:pt idx="62">
                  <c:v>4</c:v>
                </c:pt>
                <c:pt idx="63">
                  <c:v>4</c:v>
                </c:pt>
                <c:pt idx="64">
                  <c:v>3.9</c:v>
                </c:pt>
                <c:pt idx="65">
                  <c:v>4</c:v>
                </c:pt>
                <c:pt idx="66">
                  <c:v>3.9</c:v>
                </c:pt>
                <c:pt idx="67">
                  <c:v>3.7</c:v>
                </c:pt>
                <c:pt idx="68">
                  <c:v>3.8</c:v>
                </c:pt>
                <c:pt idx="69">
                  <c:v>3.8</c:v>
                </c:pt>
                <c:pt idx="70">
                  <c:v>3.6</c:v>
                </c:pt>
                <c:pt idx="71">
                  <c:v>3.6</c:v>
                </c:pt>
                <c:pt idx="72">
                  <c:v>3.4</c:v>
                </c:pt>
                <c:pt idx="73">
                  <c:v>3.3</c:v>
                </c:pt>
                <c:pt idx="74">
                  <c:v>3.3</c:v>
                </c:pt>
                <c:pt idx="75">
                  <c:v>3.3</c:v>
                </c:pt>
                <c:pt idx="76">
                  <c:v>3</c:v>
                </c:pt>
                <c:pt idx="77">
                  <c:v>2.9</c:v>
                </c:pt>
                <c:pt idx="78">
                  <c:v>2.9</c:v>
                </c:pt>
                <c:pt idx="79">
                  <c:v>2.7</c:v>
                </c:pt>
                <c:pt idx="80">
                  <c:v>2.7</c:v>
                </c:pt>
                <c:pt idx="81">
                  <c:v>2.7</c:v>
                </c:pt>
                <c:pt idx="82">
                  <c:v>2.4</c:v>
                </c:pt>
                <c:pt idx="83">
                  <c:v>2.2999999999999998</c:v>
                </c:pt>
                <c:pt idx="84">
                  <c:v>2.6</c:v>
                </c:pt>
                <c:pt idx="85">
                  <c:v>2.2999999999999998</c:v>
                </c:pt>
                <c:pt idx="86">
                  <c:v>2.1</c:v>
                </c:pt>
                <c:pt idx="87">
                  <c:v>2.2999999999999998</c:v>
                </c:pt>
                <c:pt idx="88">
                  <c:v>2.2000000000000002</c:v>
                </c:pt>
                <c:pt idx="89">
                  <c:v>2.2999999999999998</c:v>
                </c:pt>
                <c:pt idx="90">
                  <c:v>2.2999999999999998</c:v>
                </c:pt>
                <c:pt idx="91">
                  <c:v>2.4</c:v>
                </c:pt>
                <c:pt idx="92">
                  <c:v>2.2000000000000002</c:v>
                </c:pt>
                <c:pt idx="93">
                  <c:v>2.1</c:v>
                </c:pt>
                <c:pt idx="94">
                  <c:v>1.9</c:v>
                </c:pt>
                <c:pt idx="95">
                  <c:v>2.2000000000000002</c:v>
                </c:pt>
                <c:pt idx="96">
                  <c:v>2.1</c:v>
                </c:pt>
                <c:pt idx="97">
                  <c:v>1.7</c:v>
                </c:pt>
                <c:pt idx="98">
                  <c:v>2.1</c:v>
                </c:pt>
                <c:pt idx="99">
                  <c:v>2.1</c:v>
                </c:pt>
                <c:pt idx="100">
                  <c:v>2.1</c:v>
                </c:pt>
                <c:pt idx="101">
                  <c:v>1.8</c:v>
                </c:pt>
                <c:pt idx="102">
                  <c:v>2.1</c:v>
                </c:pt>
                <c:pt idx="103">
                  <c:v>2.1</c:v>
                </c:pt>
                <c:pt idx="104">
                  <c:v>2</c:v>
                </c:pt>
                <c:pt idx="105">
                  <c:v>2.2000000000000002</c:v>
                </c:pt>
                <c:pt idx="106">
                  <c:v>2.2000000000000002</c:v>
                </c:pt>
                <c:pt idx="107">
                  <c:v>1.9</c:v>
                </c:pt>
                <c:pt idx="108">
                  <c:v>2</c:v>
                </c:pt>
                <c:pt idx="109">
                  <c:v>1.8</c:v>
                </c:pt>
                <c:pt idx="110">
                  <c:v>1.8</c:v>
                </c:pt>
                <c:pt idx="111">
                  <c:v>2.2000000000000002</c:v>
                </c:pt>
                <c:pt idx="112">
                  <c:v>2.5</c:v>
                </c:pt>
                <c:pt idx="113">
                  <c:v>2.6</c:v>
                </c:pt>
                <c:pt idx="114">
                  <c:v>3</c:v>
                </c:pt>
                <c:pt idx="115">
                  <c:v>2.8</c:v>
                </c:pt>
                <c:pt idx="116">
                  <c:v>2.8</c:v>
                </c:pt>
                <c:pt idx="117">
                  <c:v>3.2</c:v>
                </c:pt>
                <c:pt idx="118">
                  <c:v>3</c:v>
                </c:pt>
                <c:pt idx="119">
                  <c:v>3</c:v>
                </c:pt>
                <c:pt idx="120">
                  <c:v>3.3</c:v>
                </c:pt>
                <c:pt idx="121">
                  <c:v>3.2</c:v>
                </c:pt>
                <c:pt idx="122">
                  <c:v>3.3</c:v>
                </c:pt>
                <c:pt idx="123">
                  <c:v>3.3</c:v>
                </c:pt>
                <c:pt idx="124">
                  <c:v>3.1</c:v>
                </c:pt>
                <c:pt idx="125">
                  <c:v>2.8</c:v>
                </c:pt>
                <c:pt idx="126">
                  <c:v>2.7</c:v>
                </c:pt>
                <c:pt idx="127">
                  <c:v>2.8</c:v>
                </c:pt>
                <c:pt idx="128">
                  <c:v>2.6</c:v>
                </c:pt>
                <c:pt idx="129">
                  <c:v>2.5</c:v>
                </c:pt>
                <c:pt idx="130">
                  <c:v>2.2000000000000002</c:v>
                </c:pt>
                <c:pt idx="131">
                  <c:v>2.2000000000000002</c:v>
                </c:pt>
                <c:pt idx="132">
                  <c:v>2.2999999999999998</c:v>
                </c:pt>
                <c:pt idx="133">
                  <c:v>2.5</c:v>
                </c:pt>
                <c:pt idx="134">
                  <c:v>2.2999999999999998</c:v>
                </c:pt>
                <c:pt idx="135">
                  <c:v>2.5</c:v>
                </c:pt>
                <c:pt idx="136">
                  <c:v>2.4</c:v>
                </c:pt>
                <c:pt idx="137">
                  <c:v>2.4</c:v>
                </c:pt>
                <c:pt idx="138">
                  <c:v>2.4</c:v>
                </c:pt>
                <c:pt idx="139">
                  <c:v>2.4</c:v>
                </c:pt>
                <c:pt idx="140">
                  <c:v>2.2999999999999998</c:v>
                </c:pt>
                <c:pt idx="141">
                  <c:v>2.2000000000000002</c:v>
                </c:pt>
                <c:pt idx="142">
                  <c:v>2.7</c:v>
                </c:pt>
                <c:pt idx="143">
                  <c:v>2.2999999999999998</c:v>
                </c:pt>
                <c:pt idx="144">
                  <c:v>2.5</c:v>
                </c:pt>
                <c:pt idx="14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A-4197-87D7-2701CE6E627A}"/>
            </c:ext>
          </c:extLst>
        </c:ser>
        <c:ser>
          <c:idx val="1"/>
          <c:order val="1"/>
          <c:tx>
            <c:strRef>
              <c:f>'1.2.'!$E$7</c:f>
              <c:strCache>
                <c:ptCount val="1"/>
                <c:pt idx="0">
                  <c:v>EU sáv</c:v>
                </c:pt>
              </c:strCache>
            </c:strRef>
          </c:tx>
          <c:spPr>
            <a:solidFill>
              <a:srgbClr val="A4BEF0"/>
            </a:solidFill>
            <a:ln>
              <a:noFill/>
            </a:ln>
            <a:effectLst/>
          </c:spPr>
          <c:cat>
            <c:strRef>
              <c:f>'1.2.'!$C$8:$C$153</c:f>
              <c:strCache>
                <c:ptCount val="146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 VI.</c:v>
                </c:pt>
                <c:pt idx="114">
                  <c:v>2020. VII.</c:v>
                </c:pt>
                <c:pt idx="115">
                  <c:v>2020 VIII.</c:v>
                </c:pt>
                <c:pt idx="116">
                  <c:v>2020 IX.</c:v>
                </c:pt>
                <c:pt idx="117">
                  <c:v>2020 X</c:v>
                </c:pt>
                <c:pt idx="118">
                  <c:v>2020 XI.</c:v>
                </c:pt>
                <c:pt idx="119">
                  <c:v>2020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 III.</c:v>
                </c:pt>
                <c:pt idx="135">
                  <c:v>2022 IV.</c:v>
                </c:pt>
                <c:pt idx="136">
                  <c:v>2022 V.</c:v>
                </c:pt>
                <c:pt idx="137">
                  <c:v>2022 VI.</c:v>
                </c:pt>
                <c:pt idx="138">
                  <c:v>2022 VII.</c:v>
                </c:pt>
                <c:pt idx="139">
                  <c:v>2022 VIII.</c:v>
                </c:pt>
                <c:pt idx="140">
                  <c:v>2022 IX.</c:v>
                </c:pt>
                <c:pt idx="141">
                  <c:v>2022 X.</c:v>
                </c:pt>
                <c:pt idx="142">
                  <c:v>2022 XI.</c:v>
                </c:pt>
                <c:pt idx="143">
                  <c:v>2022 XII.</c:v>
                </c:pt>
                <c:pt idx="144">
                  <c:v>2023 I.</c:v>
                </c:pt>
                <c:pt idx="145">
                  <c:v>2023 II.</c:v>
                </c:pt>
              </c:strCache>
            </c:strRef>
          </c:cat>
          <c:val>
            <c:numRef>
              <c:f>'1.2.'!$E$8:$E$153</c:f>
              <c:numCache>
                <c:formatCode>General</c:formatCode>
                <c:ptCount val="146"/>
                <c:pt idx="0">
                  <c:v>15.7</c:v>
                </c:pt>
                <c:pt idx="1">
                  <c:v>15.8</c:v>
                </c:pt>
                <c:pt idx="2">
                  <c:v>15.900000000000002</c:v>
                </c:pt>
                <c:pt idx="3">
                  <c:v>15.900000000000002</c:v>
                </c:pt>
                <c:pt idx="4">
                  <c:v>15.899999999999999</c:v>
                </c:pt>
                <c:pt idx="5">
                  <c:v>16.5</c:v>
                </c:pt>
                <c:pt idx="6">
                  <c:v>16.899999999999999</c:v>
                </c:pt>
                <c:pt idx="7">
                  <c:v>17.299999999999997</c:v>
                </c:pt>
                <c:pt idx="8">
                  <c:v>17.700000000000003</c:v>
                </c:pt>
                <c:pt idx="9">
                  <c:v>17.599999999999998</c:v>
                </c:pt>
                <c:pt idx="10">
                  <c:v>17.899999999999999</c:v>
                </c:pt>
                <c:pt idx="11">
                  <c:v>18.100000000000001</c:v>
                </c:pt>
                <c:pt idx="12">
                  <c:v>18.899999999999999</c:v>
                </c:pt>
                <c:pt idx="13">
                  <c:v>18.700000000000003</c:v>
                </c:pt>
                <c:pt idx="14">
                  <c:v>19.2</c:v>
                </c:pt>
                <c:pt idx="15">
                  <c:v>19.299999999999997</c:v>
                </c:pt>
                <c:pt idx="16">
                  <c:v>19.5</c:v>
                </c:pt>
                <c:pt idx="17">
                  <c:v>20.100000000000001</c:v>
                </c:pt>
                <c:pt idx="18">
                  <c:v>20.399999999999999</c:v>
                </c:pt>
                <c:pt idx="19">
                  <c:v>21</c:v>
                </c:pt>
                <c:pt idx="20">
                  <c:v>21.5</c:v>
                </c:pt>
                <c:pt idx="21">
                  <c:v>21.2</c:v>
                </c:pt>
                <c:pt idx="22">
                  <c:v>22</c:v>
                </c:pt>
                <c:pt idx="23">
                  <c:v>21.8</c:v>
                </c:pt>
                <c:pt idx="24">
                  <c:v>22.200000000000003</c:v>
                </c:pt>
                <c:pt idx="25">
                  <c:v>22.200000000000003</c:v>
                </c:pt>
                <c:pt idx="26">
                  <c:v>22.6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23.200000000000003</c:v>
                </c:pt>
                <c:pt idx="31">
                  <c:v>23.1</c:v>
                </c:pt>
                <c:pt idx="32">
                  <c:v>23.200000000000003</c:v>
                </c:pt>
                <c:pt idx="33">
                  <c:v>22.9</c:v>
                </c:pt>
                <c:pt idx="34">
                  <c:v>23.2</c:v>
                </c:pt>
                <c:pt idx="35">
                  <c:v>22.799999999999997</c:v>
                </c:pt>
                <c:pt idx="36">
                  <c:v>22.4</c:v>
                </c:pt>
                <c:pt idx="37">
                  <c:v>22.8</c:v>
                </c:pt>
                <c:pt idx="38">
                  <c:v>22.4</c:v>
                </c:pt>
                <c:pt idx="39">
                  <c:v>22.3</c:v>
                </c:pt>
                <c:pt idx="40">
                  <c:v>22.6</c:v>
                </c:pt>
                <c:pt idx="41">
                  <c:v>22</c:v>
                </c:pt>
                <c:pt idx="42">
                  <c:v>21.6</c:v>
                </c:pt>
                <c:pt idx="43">
                  <c:v>21.6</c:v>
                </c:pt>
                <c:pt idx="44">
                  <c:v>21.5</c:v>
                </c:pt>
                <c:pt idx="45">
                  <c:v>21.3</c:v>
                </c:pt>
                <c:pt idx="46">
                  <c:v>21.200000000000003</c:v>
                </c:pt>
                <c:pt idx="47">
                  <c:v>21.299999999999997</c:v>
                </c:pt>
                <c:pt idx="48">
                  <c:v>21.2</c:v>
                </c:pt>
                <c:pt idx="49">
                  <c:v>21.3</c:v>
                </c:pt>
                <c:pt idx="50">
                  <c:v>21.6</c:v>
                </c:pt>
                <c:pt idx="51">
                  <c:v>21</c:v>
                </c:pt>
                <c:pt idx="52">
                  <c:v>20.299999999999997</c:v>
                </c:pt>
                <c:pt idx="53">
                  <c:v>20.700000000000003</c:v>
                </c:pt>
                <c:pt idx="54">
                  <c:v>20.7</c:v>
                </c:pt>
                <c:pt idx="55">
                  <c:v>19.899999999999999</c:v>
                </c:pt>
                <c:pt idx="56">
                  <c:v>20.599999999999998</c:v>
                </c:pt>
                <c:pt idx="57">
                  <c:v>20.5</c:v>
                </c:pt>
                <c:pt idx="58">
                  <c:v>20</c:v>
                </c:pt>
                <c:pt idx="59">
                  <c:v>20</c:v>
                </c:pt>
                <c:pt idx="60">
                  <c:v>20.5</c:v>
                </c:pt>
                <c:pt idx="61">
                  <c:v>20</c:v>
                </c:pt>
                <c:pt idx="62">
                  <c:v>20.2</c:v>
                </c:pt>
                <c:pt idx="63">
                  <c:v>19.899999999999999</c:v>
                </c:pt>
                <c:pt idx="64">
                  <c:v>20</c:v>
                </c:pt>
                <c:pt idx="65">
                  <c:v>19.600000000000001</c:v>
                </c:pt>
                <c:pt idx="66">
                  <c:v>19.900000000000002</c:v>
                </c:pt>
                <c:pt idx="67">
                  <c:v>20.2</c:v>
                </c:pt>
                <c:pt idx="68">
                  <c:v>19.5</c:v>
                </c:pt>
                <c:pt idx="69">
                  <c:v>19.899999999999999</c:v>
                </c:pt>
                <c:pt idx="70">
                  <c:v>20.2</c:v>
                </c:pt>
                <c:pt idx="71">
                  <c:v>20.099999999999998</c:v>
                </c:pt>
                <c:pt idx="72">
                  <c:v>20.100000000000001</c:v>
                </c:pt>
                <c:pt idx="73">
                  <c:v>19.8</c:v>
                </c:pt>
                <c:pt idx="74">
                  <c:v>19.2</c:v>
                </c:pt>
                <c:pt idx="75">
                  <c:v>18.8</c:v>
                </c:pt>
                <c:pt idx="76">
                  <c:v>19.100000000000001</c:v>
                </c:pt>
                <c:pt idx="77">
                  <c:v>18.5</c:v>
                </c:pt>
                <c:pt idx="78">
                  <c:v>18.3</c:v>
                </c:pt>
                <c:pt idx="79">
                  <c:v>18.400000000000002</c:v>
                </c:pt>
                <c:pt idx="80">
                  <c:v>18.400000000000002</c:v>
                </c:pt>
                <c:pt idx="81">
                  <c:v>18.400000000000002</c:v>
                </c:pt>
                <c:pt idx="82">
                  <c:v>19</c:v>
                </c:pt>
                <c:pt idx="83">
                  <c:v>18.899999999999999</c:v>
                </c:pt>
                <c:pt idx="84">
                  <c:v>18.2</c:v>
                </c:pt>
                <c:pt idx="85">
                  <c:v>19</c:v>
                </c:pt>
                <c:pt idx="86">
                  <c:v>18.5</c:v>
                </c:pt>
                <c:pt idx="87">
                  <c:v>17.8</c:v>
                </c:pt>
                <c:pt idx="88">
                  <c:v>17.5</c:v>
                </c:pt>
                <c:pt idx="89">
                  <c:v>17.2</c:v>
                </c:pt>
                <c:pt idx="90">
                  <c:v>17</c:v>
                </c:pt>
                <c:pt idx="91">
                  <c:v>17</c:v>
                </c:pt>
                <c:pt idx="92">
                  <c:v>17</c:v>
                </c:pt>
                <c:pt idx="93">
                  <c:v>16.899999999999999</c:v>
                </c:pt>
                <c:pt idx="94">
                  <c:v>17.3</c:v>
                </c:pt>
                <c:pt idx="95">
                  <c:v>16.8</c:v>
                </c:pt>
                <c:pt idx="96">
                  <c:v>17.2</c:v>
                </c:pt>
                <c:pt idx="97">
                  <c:v>17.600000000000001</c:v>
                </c:pt>
                <c:pt idx="98">
                  <c:v>16.799999999999997</c:v>
                </c:pt>
                <c:pt idx="99">
                  <c:v>16</c:v>
                </c:pt>
                <c:pt idx="100">
                  <c:v>15.500000000000002</c:v>
                </c:pt>
                <c:pt idx="101">
                  <c:v>15.599999999999998</c:v>
                </c:pt>
                <c:pt idx="102">
                  <c:v>15.500000000000002</c:v>
                </c:pt>
                <c:pt idx="103">
                  <c:v>15.299999999999999</c:v>
                </c:pt>
                <c:pt idx="104">
                  <c:v>15.399999999999999</c:v>
                </c:pt>
                <c:pt idx="105">
                  <c:v>14.900000000000002</c:v>
                </c:pt>
                <c:pt idx="106">
                  <c:v>14.8</c:v>
                </c:pt>
                <c:pt idx="107">
                  <c:v>15.1</c:v>
                </c:pt>
                <c:pt idx="108">
                  <c:v>14.5</c:v>
                </c:pt>
                <c:pt idx="109">
                  <c:v>14.599999999999998</c:v>
                </c:pt>
                <c:pt idx="110">
                  <c:v>15.2</c:v>
                </c:pt>
                <c:pt idx="111">
                  <c:v>16</c:v>
                </c:pt>
                <c:pt idx="112">
                  <c:v>17.100000000000001</c:v>
                </c:pt>
                <c:pt idx="113">
                  <c:v>17.799999999999997</c:v>
                </c:pt>
                <c:pt idx="114">
                  <c:v>14.399999999999999</c:v>
                </c:pt>
                <c:pt idx="115">
                  <c:v>14.2</c:v>
                </c:pt>
                <c:pt idx="116">
                  <c:v>14.2</c:v>
                </c:pt>
                <c:pt idx="117">
                  <c:v>14.400000000000002</c:v>
                </c:pt>
                <c:pt idx="118">
                  <c:v>14.5</c:v>
                </c:pt>
                <c:pt idx="119">
                  <c:v>13.8</c:v>
                </c:pt>
                <c:pt idx="120">
                  <c:v>13</c:v>
                </c:pt>
                <c:pt idx="121">
                  <c:v>12.600000000000001</c:v>
                </c:pt>
                <c:pt idx="122">
                  <c:v>13.8</c:v>
                </c:pt>
                <c:pt idx="123">
                  <c:v>13.899999999999999</c:v>
                </c:pt>
                <c:pt idx="124">
                  <c:v>12.5</c:v>
                </c:pt>
                <c:pt idx="125">
                  <c:v>12.600000000000001</c:v>
                </c:pt>
                <c:pt idx="126">
                  <c:v>12.399999999999999</c:v>
                </c:pt>
                <c:pt idx="127">
                  <c:v>12</c:v>
                </c:pt>
                <c:pt idx="128">
                  <c:v>11.700000000000001</c:v>
                </c:pt>
                <c:pt idx="129">
                  <c:v>11.3</c:v>
                </c:pt>
                <c:pt idx="130">
                  <c:v>11.2</c:v>
                </c:pt>
                <c:pt idx="131">
                  <c:v>11.100000000000001</c:v>
                </c:pt>
                <c:pt idx="132">
                  <c:v>11.3</c:v>
                </c:pt>
                <c:pt idx="133">
                  <c:v>10.7</c:v>
                </c:pt>
                <c:pt idx="134">
                  <c:v>10.899999999999999</c:v>
                </c:pt>
                <c:pt idx="135">
                  <c:v>10.4</c:v>
                </c:pt>
                <c:pt idx="136">
                  <c:v>10.299999999999999</c:v>
                </c:pt>
                <c:pt idx="137">
                  <c:v>10.199999999999999</c:v>
                </c:pt>
                <c:pt idx="138">
                  <c:v>10.199999999999999</c:v>
                </c:pt>
                <c:pt idx="139">
                  <c:v>10.299999999999999</c:v>
                </c:pt>
                <c:pt idx="140">
                  <c:v>10.600000000000001</c:v>
                </c:pt>
                <c:pt idx="141">
                  <c:v>10.7</c:v>
                </c:pt>
                <c:pt idx="142">
                  <c:v>10.3</c:v>
                </c:pt>
                <c:pt idx="143">
                  <c:v>10.7</c:v>
                </c:pt>
                <c:pt idx="144">
                  <c:v>10.5</c:v>
                </c:pt>
                <c:pt idx="145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9A-4197-87D7-2701CE6E6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566224"/>
        <c:axId val="2084567208"/>
      </c:areaChart>
      <c:lineChart>
        <c:grouping val="standard"/>
        <c:varyColors val="0"/>
        <c:ser>
          <c:idx val="2"/>
          <c:order val="2"/>
          <c:tx>
            <c:strRef>
              <c:f>'1.2.'!$F$7</c:f>
              <c:strCache>
                <c:ptCount val="1"/>
                <c:pt idx="0">
                  <c:v>EU-27</c:v>
                </c:pt>
              </c:strCache>
            </c:strRef>
          </c:tx>
          <c:spPr>
            <a:ln w="28575" cap="rnd">
              <a:solidFill>
                <a:srgbClr val="009EE0"/>
              </a:solidFill>
              <a:round/>
            </a:ln>
            <a:effectLst/>
          </c:spPr>
          <c:marker>
            <c:symbol val="none"/>
          </c:marker>
          <c:cat>
            <c:strRef>
              <c:f>'1.2.'!$C$8:$C$153</c:f>
              <c:strCache>
                <c:ptCount val="146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 VI.</c:v>
                </c:pt>
                <c:pt idx="114">
                  <c:v>2020. VII.</c:v>
                </c:pt>
                <c:pt idx="115">
                  <c:v>2020 VIII.</c:v>
                </c:pt>
                <c:pt idx="116">
                  <c:v>2020 IX.</c:v>
                </c:pt>
                <c:pt idx="117">
                  <c:v>2020 X</c:v>
                </c:pt>
                <c:pt idx="118">
                  <c:v>2020 XI.</c:v>
                </c:pt>
                <c:pt idx="119">
                  <c:v>2020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 III.</c:v>
                </c:pt>
                <c:pt idx="135">
                  <c:v>2022 IV.</c:v>
                </c:pt>
                <c:pt idx="136">
                  <c:v>2022 V.</c:v>
                </c:pt>
                <c:pt idx="137">
                  <c:v>2022 VI.</c:v>
                </c:pt>
                <c:pt idx="138">
                  <c:v>2022 VII.</c:v>
                </c:pt>
                <c:pt idx="139">
                  <c:v>2022 VIII.</c:v>
                </c:pt>
                <c:pt idx="140">
                  <c:v>2022 IX.</c:v>
                </c:pt>
                <c:pt idx="141">
                  <c:v>2022 X.</c:v>
                </c:pt>
                <c:pt idx="142">
                  <c:v>2022 XI.</c:v>
                </c:pt>
                <c:pt idx="143">
                  <c:v>2022 XII.</c:v>
                </c:pt>
                <c:pt idx="144">
                  <c:v>2023 I.</c:v>
                </c:pt>
                <c:pt idx="145">
                  <c:v>2023 II.</c:v>
                </c:pt>
              </c:strCache>
            </c:strRef>
          </c:cat>
          <c:val>
            <c:numRef>
              <c:f>'1.2.'!$F$8:$F$153</c:f>
              <c:numCache>
                <c:formatCode>General</c:formatCode>
                <c:ptCount val="146"/>
                <c:pt idx="0">
                  <c:v>10</c:v>
                </c:pt>
                <c:pt idx="1">
                  <c:v>9.9</c:v>
                </c:pt>
                <c:pt idx="2">
                  <c:v>9.9</c:v>
                </c:pt>
                <c:pt idx="3">
                  <c:v>9.9</c:v>
                </c:pt>
                <c:pt idx="4">
                  <c:v>9.9</c:v>
                </c:pt>
                <c:pt idx="5">
                  <c:v>9.9</c:v>
                </c:pt>
                <c:pt idx="6">
                  <c:v>10</c:v>
                </c:pt>
                <c:pt idx="7">
                  <c:v>10.1</c:v>
                </c:pt>
                <c:pt idx="8">
                  <c:v>10.199999999999999</c:v>
                </c:pt>
                <c:pt idx="9">
                  <c:v>10.3</c:v>
                </c:pt>
                <c:pt idx="10">
                  <c:v>10.4</c:v>
                </c:pt>
                <c:pt idx="11">
                  <c:v>10.5</c:v>
                </c:pt>
                <c:pt idx="12">
                  <c:v>10.6</c:v>
                </c:pt>
                <c:pt idx="13">
                  <c:v>10.7</c:v>
                </c:pt>
                <c:pt idx="14">
                  <c:v>10.8</c:v>
                </c:pt>
                <c:pt idx="15">
                  <c:v>10.9</c:v>
                </c:pt>
                <c:pt idx="16">
                  <c:v>11</c:v>
                </c:pt>
                <c:pt idx="17">
                  <c:v>11</c:v>
                </c:pt>
                <c:pt idx="18">
                  <c:v>11.1</c:v>
                </c:pt>
                <c:pt idx="19">
                  <c:v>11.2</c:v>
                </c:pt>
                <c:pt idx="20">
                  <c:v>11.2</c:v>
                </c:pt>
                <c:pt idx="21">
                  <c:v>11.4</c:v>
                </c:pt>
                <c:pt idx="22">
                  <c:v>11.5</c:v>
                </c:pt>
                <c:pt idx="23">
                  <c:v>11.5</c:v>
                </c:pt>
                <c:pt idx="24">
                  <c:v>11.7</c:v>
                </c:pt>
                <c:pt idx="25">
                  <c:v>11.7</c:v>
                </c:pt>
                <c:pt idx="26">
                  <c:v>11.7</c:v>
                </c:pt>
                <c:pt idx="27">
                  <c:v>11.7</c:v>
                </c:pt>
                <c:pt idx="28">
                  <c:v>11.6</c:v>
                </c:pt>
                <c:pt idx="29">
                  <c:v>11.6</c:v>
                </c:pt>
                <c:pt idx="30">
                  <c:v>11.5</c:v>
                </c:pt>
                <c:pt idx="31">
                  <c:v>11.5</c:v>
                </c:pt>
                <c:pt idx="32">
                  <c:v>11.5</c:v>
                </c:pt>
                <c:pt idx="33">
                  <c:v>11.5</c:v>
                </c:pt>
                <c:pt idx="34">
                  <c:v>11.5</c:v>
                </c:pt>
                <c:pt idx="35">
                  <c:v>11.4</c:v>
                </c:pt>
                <c:pt idx="36">
                  <c:v>11.4</c:v>
                </c:pt>
                <c:pt idx="37">
                  <c:v>11.4</c:v>
                </c:pt>
                <c:pt idx="38">
                  <c:v>11.3</c:v>
                </c:pt>
                <c:pt idx="39">
                  <c:v>11.2</c:v>
                </c:pt>
                <c:pt idx="40">
                  <c:v>11.1</c:v>
                </c:pt>
                <c:pt idx="41">
                  <c:v>11</c:v>
                </c:pt>
                <c:pt idx="42">
                  <c:v>10.9</c:v>
                </c:pt>
                <c:pt idx="43">
                  <c:v>10.8</c:v>
                </c:pt>
                <c:pt idx="44">
                  <c:v>10.8</c:v>
                </c:pt>
                <c:pt idx="45">
                  <c:v>10.8</c:v>
                </c:pt>
                <c:pt idx="46">
                  <c:v>10.9</c:v>
                </c:pt>
                <c:pt idx="47">
                  <c:v>10.7</c:v>
                </c:pt>
                <c:pt idx="48">
                  <c:v>10.6</c:v>
                </c:pt>
                <c:pt idx="49">
                  <c:v>10.6</c:v>
                </c:pt>
                <c:pt idx="50">
                  <c:v>10.5</c:v>
                </c:pt>
                <c:pt idx="51">
                  <c:v>10.4</c:v>
                </c:pt>
                <c:pt idx="52">
                  <c:v>10.3</c:v>
                </c:pt>
                <c:pt idx="53">
                  <c:v>10.3</c:v>
                </c:pt>
                <c:pt idx="54">
                  <c:v>10.1</c:v>
                </c:pt>
                <c:pt idx="55">
                  <c:v>10</c:v>
                </c:pt>
                <c:pt idx="56">
                  <c:v>9.9</c:v>
                </c:pt>
                <c:pt idx="57">
                  <c:v>9.9</c:v>
                </c:pt>
                <c:pt idx="58">
                  <c:v>9.8000000000000007</c:v>
                </c:pt>
                <c:pt idx="59">
                  <c:v>9.8000000000000007</c:v>
                </c:pt>
                <c:pt idx="60">
                  <c:v>9.6999999999999993</c:v>
                </c:pt>
                <c:pt idx="61">
                  <c:v>9.6</c:v>
                </c:pt>
                <c:pt idx="62">
                  <c:v>9.5</c:v>
                </c:pt>
                <c:pt idx="63">
                  <c:v>9.4</c:v>
                </c:pt>
                <c:pt idx="64">
                  <c:v>9.4</c:v>
                </c:pt>
                <c:pt idx="65">
                  <c:v>9.3000000000000007</c:v>
                </c:pt>
                <c:pt idx="66">
                  <c:v>9.1999999999999993</c:v>
                </c:pt>
                <c:pt idx="67">
                  <c:v>9.1</c:v>
                </c:pt>
                <c:pt idx="68">
                  <c:v>9.1</c:v>
                </c:pt>
                <c:pt idx="69">
                  <c:v>9</c:v>
                </c:pt>
                <c:pt idx="70">
                  <c:v>9</c:v>
                </c:pt>
                <c:pt idx="71">
                  <c:v>8.8000000000000007</c:v>
                </c:pt>
                <c:pt idx="72">
                  <c:v>8.6999999999999993</c:v>
                </c:pt>
                <c:pt idx="73">
                  <c:v>8.6999999999999993</c:v>
                </c:pt>
                <c:pt idx="74">
                  <c:v>8.6</c:v>
                </c:pt>
                <c:pt idx="75">
                  <c:v>8.4</c:v>
                </c:pt>
                <c:pt idx="76">
                  <c:v>8.4</c:v>
                </c:pt>
                <c:pt idx="77">
                  <c:v>8.3000000000000007</c:v>
                </c:pt>
                <c:pt idx="78">
                  <c:v>8.1999999999999993</c:v>
                </c:pt>
                <c:pt idx="79">
                  <c:v>8.1999999999999993</c:v>
                </c:pt>
                <c:pt idx="80">
                  <c:v>8.1</c:v>
                </c:pt>
                <c:pt idx="81">
                  <c:v>8</c:v>
                </c:pt>
                <c:pt idx="82">
                  <c:v>7.9</c:v>
                </c:pt>
                <c:pt idx="83">
                  <c:v>7.8</c:v>
                </c:pt>
                <c:pt idx="84">
                  <c:v>7.8</c:v>
                </c:pt>
                <c:pt idx="85">
                  <c:v>7.7</c:v>
                </c:pt>
                <c:pt idx="86">
                  <c:v>7.6</c:v>
                </c:pt>
                <c:pt idx="87">
                  <c:v>7.6</c:v>
                </c:pt>
                <c:pt idx="88">
                  <c:v>7.4</c:v>
                </c:pt>
                <c:pt idx="89">
                  <c:v>7.4</c:v>
                </c:pt>
                <c:pt idx="90">
                  <c:v>7.3</c:v>
                </c:pt>
                <c:pt idx="91">
                  <c:v>7.2</c:v>
                </c:pt>
                <c:pt idx="92">
                  <c:v>7.2</c:v>
                </c:pt>
                <c:pt idx="93">
                  <c:v>7.2</c:v>
                </c:pt>
                <c:pt idx="94">
                  <c:v>7.1</c:v>
                </c:pt>
                <c:pt idx="95">
                  <c:v>7.1</c:v>
                </c:pt>
                <c:pt idx="96">
                  <c:v>7.1</c:v>
                </c:pt>
                <c:pt idx="97">
                  <c:v>7</c:v>
                </c:pt>
                <c:pt idx="98">
                  <c:v>7</c:v>
                </c:pt>
                <c:pt idx="99">
                  <c:v>6.9</c:v>
                </c:pt>
                <c:pt idx="100">
                  <c:v>6.8</c:v>
                </c:pt>
                <c:pt idx="101">
                  <c:v>6.7</c:v>
                </c:pt>
                <c:pt idx="102">
                  <c:v>6.8</c:v>
                </c:pt>
                <c:pt idx="103">
                  <c:v>6.7</c:v>
                </c:pt>
                <c:pt idx="104">
                  <c:v>6.7</c:v>
                </c:pt>
                <c:pt idx="105">
                  <c:v>6.7</c:v>
                </c:pt>
                <c:pt idx="106">
                  <c:v>6.7</c:v>
                </c:pt>
                <c:pt idx="107">
                  <c:v>6.7</c:v>
                </c:pt>
                <c:pt idx="108">
                  <c:v>6.7</c:v>
                </c:pt>
                <c:pt idx="109">
                  <c:v>6.6</c:v>
                </c:pt>
                <c:pt idx="110">
                  <c:v>6.5</c:v>
                </c:pt>
                <c:pt idx="111">
                  <c:v>6.8</c:v>
                </c:pt>
                <c:pt idx="112">
                  <c:v>7</c:v>
                </c:pt>
                <c:pt idx="113">
                  <c:v>7.4</c:v>
                </c:pt>
                <c:pt idx="114">
                  <c:v>7.7</c:v>
                </c:pt>
                <c:pt idx="115">
                  <c:v>7.8</c:v>
                </c:pt>
                <c:pt idx="116">
                  <c:v>7.7</c:v>
                </c:pt>
                <c:pt idx="117">
                  <c:v>7.6</c:v>
                </c:pt>
                <c:pt idx="118">
                  <c:v>7.4</c:v>
                </c:pt>
                <c:pt idx="119">
                  <c:v>7.5</c:v>
                </c:pt>
                <c:pt idx="120">
                  <c:v>7.5</c:v>
                </c:pt>
                <c:pt idx="121">
                  <c:v>7.5</c:v>
                </c:pt>
                <c:pt idx="122">
                  <c:v>7.5</c:v>
                </c:pt>
                <c:pt idx="123">
                  <c:v>7.5</c:v>
                </c:pt>
                <c:pt idx="124">
                  <c:v>7.3</c:v>
                </c:pt>
                <c:pt idx="125">
                  <c:v>7.1</c:v>
                </c:pt>
                <c:pt idx="126">
                  <c:v>7</c:v>
                </c:pt>
                <c:pt idx="127">
                  <c:v>6.9</c:v>
                </c:pt>
                <c:pt idx="128">
                  <c:v>6.7</c:v>
                </c:pt>
                <c:pt idx="129">
                  <c:v>6.6</c:v>
                </c:pt>
                <c:pt idx="130">
                  <c:v>6.5</c:v>
                </c:pt>
                <c:pt idx="131">
                  <c:v>6.4</c:v>
                </c:pt>
                <c:pt idx="132">
                  <c:v>6.3</c:v>
                </c:pt>
                <c:pt idx="133">
                  <c:v>6.2</c:v>
                </c:pt>
                <c:pt idx="134">
                  <c:v>6.2</c:v>
                </c:pt>
                <c:pt idx="135">
                  <c:v>6.1</c:v>
                </c:pt>
                <c:pt idx="136">
                  <c:v>6.1</c:v>
                </c:pt>
                <c:pt idx="137">
                  <c:v>6.1</c:v>
                </c:pt>
                <c:pt idx="138">
                  <c:v>6.1</c:v>
                </c:pt>
                <c:pt idx="139">
                  <c:v>6.1</c:v>
                </c:pt>
                <c:pt idx="140">
                  <c:v>6.1</c:v>
                </c:pt>
                <c:pt idx="141">
                  <c:v>6.1</c:v>
                </c:pt>
                <c:pt idx="142">
                  <c:v>6.1</c:v>
                </c:pt>
                <c:pt idx="143">
                  <c:v>6.1</c:v>
                </c:pt>
                <c:pt idx="144">
                  <c:v>6.1</c:v>
                </c:pt>
                <c:pt idx="14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9A-4197-87D7-2701CE6E627A}"/>
            </c:ext>
          </c:extLst>
        </c:ser>
        <c:ser>
          <c:idx val="3"/>
          <c:order val="3"/>
          <c:tx>
            <c:strRef>
              <c:f>'1.2.'!$G$7</c:f>
              <c:strCache>
                <c:ptCount val="1"/>
                <c:pt idx="0">
                  <c:v>EA</c:v>
                </c:pt>
              </c:strCache>
            </c:strRef>
          </c:tx>
          <c:spPr>
            <a:ln w="28575" cap="rnd">
              <a:solidFill>
                <a:srgbClr val="0C2148"/>
              </a:solidFill>
              <a:round/>
            </a:ln>
            <a:effectLst/>
          </c:spPr>
          <c:marker>
            <c:symbol val="none"/>
          </c:marker>
          <c:cat>
            <c:strRef>
              <c:f>'1.2.'!$C$8:$C$153</c:f>
              <c:strCache>
                <c:ptCount val="146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 VI.</c:v>
                </c:pt>
                <c:pt idx="114">
                  <c:v>2020. VII.</c:v>
                </c:pt>
                <c:pt idx="115">
                  <c:v>2020 VIII.</c:v>
                </c:pt>
                <c:pt idx="116">
                  <c:v>2020 IX.</c:v>
                </c:pt>
                <c:pt idx="117">
                  <c:v>2020 X</c:v>
                </c:pt>
                <c:pt idx="118">
                  <c:v>2020 XI.</c:v>
                </c:pt>
                <c:pt idx="119">
                  <c:v>2020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 III.</c:v>
                </c:pt>
                <c:pt idx="135">
                  <c:v>2022 IV.</c:v>
                </c:pt>
                <c:pt idx="136">
                  <c:v>2022 V.</c:v>
                </c:pt>
                <c:pt idx="137">
                  <c:v>2022 VI.</c:v>
                </c:pt>
                <c:pt idx="138">
                  <c:v>2022 VII.</c:v>
                </c:pt>
                <c:pt idx="139">
                  <c:v>2022 VIII.</c:v>
                </c:pt>
                <c:pt idx="140">
                  <c:v>2022 IX.</c:v>
                </c:pt>
                <c:pt idx="141">
                  <c:v>2022 X.</c:v>
                </c:pt>
                <c:pt idx="142">
                  <c:v>2022 XI.</c:v>
                </c:pt>
                <c:pt idx="143">
                  <c:v>2022 XII.</c:v>
                </c:pt>
                <c:pt idx="144">
                  <c:v>2023 I.</c:v>
                </c:pt>
                <c:pt idx="145">
                  <c:v>2023 II.</c:v>
                </c:pt>
              </c:strCache>
            </c:strRef>
          </c:cat>
          <c:val>
            <c:numRef>
              <c:f>'1.2.'!$G$8:$G$153</c:f>
              <c:numCache>
                <c:formatCode>General</c:formatCode>
                <c:ptCount val="146"/>
                <c:pt idx="0">
                  <c:v>10.199999999999999</c:v>
                </c:pt>
                <c:pt idx="1">
                  <c:v>10.1</c:v>
                </c:pt>
                <c:pt idx="2">
                  <c:v>10.1</c:v>
                </c:pt>
                <c:pt idx="3">
                  <c:v>10</c:v>
                </c:pt>
                <c:pt idx="4">
                  <c:v>10.1</c:v>
                </c:pt>
                <c:pt idx="5">
                  <c:v>10.1</c:v>
                </c:pt>
                <c:pt idx="6">
                  <c:v>10.199999999999999</c:v>
                </c:pt>
                <c:pt idx="7">
                  <c:v>10.3</c:v>
                </c:pt>
                <c:pt idx="8">
                  <c:v>10.5</c:v>
                </c:pt>
                <c:pt idx="9">
                  <c:v>10.6</c:v>
                </c:pt>
                <c:pt idx="10">
                  <c:v>10.7</c:v>
                </c:pt>
                <c:pt idx="11">
                  <c:v>10.8</c:v>
                </c:pt>
                <c:pt idx="12">
                  <c:v>10.9</c:v>
                </c:pt>
                <c:pt idx="13">
                  <c:v>11</c:v>
                </c:pt>
                <c:pt idx="14">
                  <c:v>11.2</c:v>
                </c:pt>
                <c:pt idx="15">
                  <c:v>11.3</c:v>
                </c:pt>
                <c:pt idx="16">
                  <c:v>11.4</c:v>
                </c:pt>
                <c:pt idx="17">
                  <c:v>11.5</c:v>
                </c:pt>
                <c:pt idx="18">
                  <c:v>11.5</c:v>
                </c:pt>
                <c:pt idx="19">
                  <c:v>11.6</c:v>
                </c:pt>
                <c:pt idx="20">
                  <c:v>11.7</c:v>
                </c:pt>
                <c:pt idx="21">
                  <c:v>11.9</c:v>
                </c:pt>
                <c:pt idx="22">
                  <c:v>12</c:v>
                </c:pt>
                <c:pt idx="23">
                  <c:v>12</c:v>
                </c:pt>
                <c:pt idx="24">
                  <c:v>12.2</c:v>
                </c:pt>
                <c:pt idx="25">
                  <c:v>12.2</c:v>
                </c:pt>
                <c:pt idx="26">
                  <c:v>12.2</c:v>
                </c:pt>
                <c:pt idx="27">
                  <c:v>12.2</c:v>
                </c:pt>
                <c:pt idx="28">
                  <c:v>12.2</c:v>
                </c:pt>
                <c:pt idx="29">
                  <c:v>12.2</c:v>
                </c:pt>
                <c:pt idx="30">
                  <c:v>12.1</c:v>
                </c:pt>
                <c:pt idx="31">
                  <c:v>12.1</c:v>
                </c:pt>
                <c:pt idx="32">
                  <c:v>12.1</c:v>
                </c:pt>
                <c:pt idx="33">
                  <c:v>12.1</c:v>
                </c:pt>
                <c:pt idx="34">
                  <c:v>12.1</c:v>
                </c:pt>
                <c:pt idx="35">
                  <c:v>12</c:v>
                </c:pt>
                <c:pt idx="36">
                  <c:v>12.1</c:v>
                </c:pt>
                <c:pt idx="37">
                  <c:v>12</c:v>
                </c:pt>
                <c:pt idx="38">
                  <c:v>11.9</c:v>
                </c:pt>
                <c:pt idx="39">
                  <c:v>11.8</c:v>
                </c:pt>
                <c:pt idx="40">
                  <c:v>11.8</c:v>
                </c:pt>
                <c:pt idx="41">
                  <c:v>11.6</c:v>
                </c:pt>
                <c:pt idx="42">
                  <c:v>11.7</c:v>
                </c:pt>
                <c:pt idx="43">
                  <c:v>11.5</c:v>
                </c:pt>
                <c:pt idx="44">
                  <c:v>11.6</c:v>
                </c:pt>
                <c:pt idx="45">
                  <c:v>11.6</c:v>
                </c:pt>
                <c:pt idx="46">
                  <c:v>11.6</c:v>
                </c:pt>
                <c:pt idx="47">
                  <c:v>11.5</c:v>
                </c:pt>
                <c:pt idx="48">
                  <c:v>11.4</c:v>
                </c:pt>
                <c:pt idx="49">
                  <c:v>11.4</c:v>
                </c:pt>
                <c:pt idx="50">
                  <c:v>11.3</c:v>
                </c:pt>
                <c:pt idx="51">
                  <c:v>11.2</c:v>
                </c:pt>
                <c:pt idx="52">
                  <c:v>11.1</c:v>
                </c:pt>
                <c:pt idx="53">
                  <c:v>11.1</c:v>
                </c:pt>
                <c:pt idx="54">
                  <c:v>10.8</c:v>
                </c:pt>
                <c:pt idx="55">
                  <c:v>10.7</c:v>
                </c:pt>
                <c:pt idx="56">
                  <c:v>10.7</c:v>
                </c:pt>
                <c:pt idx="57">
                  <c:v>10.7</c:v>
                </c:pt>
                <c:pt idx="58">
                  <c:v>10.6</c:v>
                </c:pt>
                <c:pt idx="59">
                  <c:v>10.6</c:v>
                </c:pt>
                <c:pt idx="60">
                  <c:v>10.5</c:v>
                </c:pt>
                <c:pt idx="61">
                  <c:v>10.5</c:v>
                </c:pt>
                <c:pt idx="62">
                  <c:v>10.3</c:v>
                </c:pt>
                <c:pt idx="63">
                  <c:v>10.3</c:v>
                </c:pt>
                <c:pt idx="64">
                  <c:v>10.199999999999999</c:v>
                </c:pt>
                <c:pt idx="65">
                  <c:v>10.199999999999999</c:v>
                </c:pt>
                <c:pt idx="66">
                  <c:v>10</c:v>
                </c:pt>
                <c:pt idx="67">
                  <c:v>10</c:v>
                </c:pt>
                <c:pt idx="68">
                  <c:v>9.9</c:v>
                </c:pt>
                <c:pt idx="69">
                  <c:v>9.9</c:v>
                </c:pt>
                <c:pt idx="70">
                  <c:v>9.9</c:v>
                </c:pt>
                <c:pt idx="71">
                  <c:v>9.6999999999999993</c:v>
                </c:pt>
                <c:pt idx="72">
                  <c:v>9.6999999999999993</c:v>
                </c:pt>
                <c:pt idx="73">
                  <c:v>9.6</c:v>
                </c:pt>
                <c:pt idx="74">
                  <c:v>9.5</c:v>
                </c:pt>
                <c:pt idx="75">
                  <c:v>9.3000000000000007</c:v>
                </c:pt>
                <c:pt idx="76">
                  <c:v>9.3000000000000007</c:v>
                </c:pt>
                <c:pt idx="77">
                  <c:v>9.1</c:v>
                </c:pt>
                <c:pt idx="78">
                  <c:v>9.1</c:v>
                </c:pt>
                <c:pt idx="79">
                  <c:v>9</c:v>
                </c:pt>
                <c:pt idx="80">
                  <c:v>8.9</c:v>
                </c:pt>
                <c:pt idx="81">
                  <c:v>8.8000000000000007</c:v>
                </c:pt>
                <c:pt idx="82">
                  <c:v>8.6999999999999993</c:v>
                </c:pt>
                <c:pt idx="83">
                  <c:v>8.6999999999999993</c:v>
                </c:pt>
                <c:pt idx="84">
                  <c:v>8.6999999999999993</c:v>
                </c:pt>
                <c:pt idx="85">
                  <c:v>8.6</c:v>
                </c:pt>
                <c:pt idx="86">
                  <c:v>8.5</c:v>
                </c:pt>
                <c:pt idx="87">
                  <c:v>8.4</c:v>
                </c:pt>
                <c:pt idx="88">
                  <c:v>8.3000000000000007</c:v>
                </c:pt>
                <c:pt idx="89">
                  <c:v>8.1999999999999993</c:v>
                </c:pt>
                <c:pt idx="90">
                  <c:v>8.1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7.9</c:v>
                </c:pt>
                <c:pt idx="95">
                  <c:v>7.9</c:v>
                </c:pt>
                <c:pt idx="96">
                  <c:v>7.8</c:v>
                </c:pt>
                <c:pt idx="97">
                  <c:v>7.8</c:v>
                </c:pt>
                <c:pt idx="98">
                  <c:v>7.7</c:v>
                </c:pt>
                <c:pt idx="99">
                  <c:v>7.7</c:v>
                </c:pt>
                <c:pt idx="100">
                  <c:v>7.6</c:v>
                </c:pt>
                <c:pt idx="101">
                  <c:v>7.5</c:v>
                </c:pt>
                <c:pt idx="102">
                  <c:v>7.5</c:v>
                </c:pt>
                <c:pt idx="103">
                  <c:v>7.5</c:v>
                </c:pt>
                <c:pt idx="104">
                  <c:v>7.5</c:v>
                </c:pt>
                <c:pt idx="105">
                  <c:v>7.4</c:v>
                </c:pt>
                <c:pt idx="106">
                  <c:v>7.5</c:v>
                </c:pt>
                <c:pt idx="107">
                  <c:v>7.5</c:v>
                </c:pt>
                <c:pt idx="108">
                  <c:v>7.5</c:v>
                </c:pt>
                <c:pt idx="109">
                  <c:v>7.4</c:v>
                </c:pt>
                <c:pt idx="110">
                  <c:v>7.2</c:v>
                </c:pt>
                <c:pt idx="111">
                  <c:v>7.4</c:v>
                </c:pt>
                <c:pt idx="112">
                  <c:v>7.6</c:v>
                </c:pt>
                <c:pt idx="113">
                  <c:v>8.1</c:v>
                </c:pt>
                <c:pt idx="114">
                  <c:v>8.5</c:v>
                </c:pt>
                <c:pt idx="115">
                  <c:v>8.6</c:v>
                </c:pt>
                <c:pt idx="116">
                  <c:v>8.6</c:v>
                </c:pt>
                <c:pt idx="117">
                  <c:v>8.4</c:v>
                </c:pt>
                <c:pt idx="118">
                  <c:v>8.1999999999999993</c:v>
                </c:pt>
                <c:pt idx="119">
                  <c:v>8.1999999999999993</c:v>
                </c:pt>
                <c:pt idx="120">
                  <c:v>8.1999999999999993</c:v>
                </c:pt>
                <c:pt idx="121">
                  <c:v>8.1999999999999993</c:v>
                </c:pt>
                <c:pt idx="122">
                  <c:v>8.1999999999999993</c:v>
                </c:pt>
                <c:pt idx="123">
                  <c:v>8.1999999999999993</c:v>
                </c:pt>
                <c:pt idx="124">
                  <c:v>8</c:v>
                </c:pt>
                <c:pt idx="125">
                  <c:v>7.8</c:v>
                </c:pt>
                <c:pt idx="126">
                  <c:v>7.7</c:v>
                </c:pt>
                <c:pt idx="127">
                  <c:v>7.5</c:v>
                </c:pt>
                <c:pt idx="128">
                  <c:v>7.4</c:v>
                </c:pt>
                <c:pt idx="129">
                  <c:v>7.3</c:v>
                </c:pt>
                <c:pt idx="130">
                  <c:v>7.1</c:v>
                </c:pt>
                <c:pt idx="131">
                  <c:v>7</c:v>
                </c:pt>
                <c:pt idx="132">
                  <c:v>6.9</c:v>
                </c:pt>
                <c:pt idx="133">
                  <c:v>6.8</c:v>
                </c:pt>
                <c:pt idx="134">
                  <c:v>6.8</c:v>
                </c:pt>
                <c:pt idx="135">
                  <c:v>6.7</c:v>
                </c:pt>
                <c:pt idx="136">
                  <c:v>6.7</c:v>
                </c:pt>
                <c:pt idx="137">
                  <c:v>6.7</c:v>
                </c:pt>
                <c:pt idx="138">
                  <c:v>6.7</c:v>
                </c:pt>
                <c:pt idx="139">
                  <c:v>6.7</c:v>
                </c:pt>
                <c:pt idx="140">
                  <c:v>6.7</c:v>
                </c:pt>
                <c:pt idx="141">
                  <c:v>6.7</c:v>
                </c:pt>
                <c:pt idx="142">
                  <c:v>6.7</c:v>
                </c:pt>
                <c:pt idx="143">
                  <c:v>6.7</c:v>
                </c:pt>
                <c:pt idx="144">
                  <c:v>6.6</c:v>
                </c:pt>
                <c:pt idx="145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9A-4197-87D7-2701CE6E627A}"/>
            </c:ext>
          </c:extLst>
        </c:ser>
        <c:ser>
          <c:idx val="4"/>
          <c:order val="4"/>
          <c:tx>
            <c:strRef>
              <c:f>'1.2.'!$H$7</c:f>
              <c:strCache>
                <c:ptCount val="1"/>
                <c:pt idx="0">
                  <c:v>HU</c:v>
                </c:pt>
              </c:strCache>
            </c:strRef>
          </c:tx>
          <c:spPr>
            <a:ln w="28575" cap="rnd">
              <a:solidFill>
                <a:srgbClr val="DA0000"/>
              </a:solidFill>
              <a:round/>
            </a:ln>
            <a:effectLst/>
          </c:spPr>
          <c:marker>
            <c:symbol val="none"/>
          </c:marker>
          <c:cat>
            <c:strRef>
              <c:f>'1.2.'!$C$8:$C$153</c:f>
              <c:strCache>
                <c:ptCount val="146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 VI.</c:v>
                </c:pt>
                <c:pt idx="114">
                  <c:v>2020. VII.</c:v>
                </c:pt>
                <c:pt idx="115">
                  <c:v>2020 VIII.</c:v>
                </c:pt>
                <c:pt idx="116">
                  <c:v>2020 IX.</c:v>
                </c:pt>
                <c:pt idx="117">
                  <c:v>2020 X</c:v>
                </c:pt>
                <c:pt idx="118">
                  <c:v>2020 XI.</c:v>
                </c:pt>
                <c:pt idx="119">
                  <c:v>2020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 III.</c:v>
                </c:pt>
                <c:pt idx="135">
                  <c:v>2022 IV.</c:v>
                </c:pt>
                <c:pt idx="136">
                  <c:v>2022 V.</c:v>
                </c:pt>
                <c:pt idx="137">
                  <c:v>2022 VI.</c:v>
                </c:pt>
                <c:pt idx="138">
                  <c:v>2022 VII.</c:v>
                </c:pt>
                <c:pt idx="139">
                  <c:v>2022 VIII.</c:v>
                </c:pt>
                <c:pt idx="140">
                  <c:v>2022 IX.</c:v>
                </c:pt>
                <c:pt idx="141">
                  <c:v>2022 X.</c:v>
                </c:pt>
                <c:pt idx="142">
                  <c:v>2022 XI.</c:v>
                </c:pt>
                <c:pt idx="143">
                  <c:v>2022 XII.</c:v>
                </c:pt>
                <c:pt idx="144">
                  <c:v>2023 I.</c:v>
                </c:pt>
                <c:pt idx="145">
                  <c:v>2023 II.</c:v>
                </c:pt>
              </c:strCache>
            </c:strRef>
          </c:cat>
          <c:val>
            <c:numRef>
              <c:f>'1.2.'!$H$8:$H$153</c:f>
              <c:numCache>
                <c:formatCode>0.0</c:formatCode>
                <c:ptCount val="146"/>
                <c:pt idx="0">
                  <c:v>10.865799609342318</c:v>
                </c:pt>
                <c:pt idx="1">
                  <c:v>10.956224185338057</c:v>
                </c:pt>
                <c:pt idx="2">
                  <c:v>10.83664288342219</c:v>
                </c:pt>
                <c:pt idx="3">
                  <c:v>10.692531691964719</c:v>
                </c:pt>
                <c:pt idx="4">
                  <c:v>10.690988720286173</c:v>
                </c:pt>
                <c:pt idx="5">
                  <c:v>10.669364356469615</c:v>
                </c:pt>
                <c:pt idx="6">
                  <c:v>10.492101409184542</c:v>
                </c:pt>
                <c:pt idx="7">
                  <c:v>10.571545520774722</c:v>
                </c:pt>
                <c:pt idx="8">
                  <c:v>10.561785956757962</c:v>
                </c:pt>
                <c:pt idx="9">
                  <c:v>10.651761342472307</c:v>
                </c:pt>
                <c:pt idx="10">
                  <c:v>10.518926988658892</c:v>
                </c:pt>
                <c:pt idx="11">
                  <c:v>10.740044067175534</c:v>
                </c:pt>
                <c:pt idx="12">
                  <c:v>11.014762048171599</c:v>
                </c:pt>
                <c:pt idx="13">
                  <c:v>11.087870361957172</c:v>
                </c:pt>
                <c:pt idx="14">
                  <c:v>11.083965035556989</c:v>
                </c:pt>
                <c:pt idx="15">
                  <c:v>11.003599879569139</c:v>
                </c:pt>
                <c:pt idx="16">
                  <c:v>10.855649347049996</c:v>
                </c:pt>
                <c:pt idx="17">
                  <c:v>10.57641507403768</c:v>
                </c:pt>
                <c:pt idx="18">
                  <c:v>10.324082472266404</c:v>
                </c:pt>
                <c:pt idx="19">
                  <c:v>10.221751929820689</c:v>
                </c:pt>
                <c:pt idx="20">
                  <c:v>10.301798229197347</c:v>
                </c:pt>
                <c:pt idx="21">
                  <c:v>10.486564341807988</c:v>
                </c:pt>
                <c:pt idx="22">
                  <c:v>10.5927480673134</c:v>
                </c:pt>
                <c:pt idx="23">
                  <c:v>10.605008683529174</c:v>
                </c:pt>
                <c:pt idx="24">
                  <c:v>10.90377839530213</c:v>
                </c:pt>
                <c:pt idx="25">
                  <c:v>10.65742537361696</c:v>
                </c:pt>
                <c:pt idx="26">
                  <c:v>10.398982109304134</c:v>
                </c:pt>
                <c:pt idx="27">
                  <c:v>9.9850781474417012</c:v>
                </c:pt>
                <c:pt idx="28">
                  <c:v>10.078846191618814</c:v>
                </c:pt>
                <c:pt idx="29">
                  <c:v>9.8962091998548871</c:v>
                </c:pt>
                <c:pt idx="30">
                  <c:v>9.7283885806318704</c:v>
                </c:pt>
                <c:pt idx="31">
                  <c:v>9.7351318429937077</c:v>
                </c:pt>
                <c:pt idx="32">
                  <c:v>9.3834916255832752</c:v>
                </c:pt>
                <c:pt idx="33">
                  <c:v>9.379002705210544</c:v>
                </c:pt>
                <c:pt idx="34">
                  <c:v>8.9165607169941339</c:v>
                </c:pt>
                <c:pt idx="35">
                  <c:v>8.5047259431771369</c:v>
                </c:pt>
                <c:pt idx="36">
                  <c:v>7.9138875625964218</c:v>
                </c:pt>
                <c:pt idx="37">
                  <c:v>7.5574117719450156</c:v>
                </c:pt>
                <c:pt idx="38">
                  <c:v>7.6622788815588709</c:v>
                </c:pt>
                <c:pt idx="39">
                  <c:v>7.8119942994228717</c:v>
                </c:pt>
                <c:pt idx="40">
                  <c:v>8.0370680137734549</c:v>
                </c:pt>
                <c:pt idx="41">
                  <c:v>7.9585908262309273</c:v>
                </c:pt>
                <c:pt idx="42">
                  <c:v>7.5828671753398309</c:v>
                </c:pt>
                <c:pt idx="43">
                  <c:v>7.1203197216662293</c:v>
                </c:pt>
                <c:pt idx="44">
                  <c:v>7.1038847882582177</c:v>
                </c:pt>
                <c:pt idx="45">
                  <c:v>6.9845259154261878</c:v>
                </c:pt>
                <c:pt idx="46">
                  <c:v>7.1294216729858908</c:v>
                </c:pt>
                <c:pt idx="47">
                  <c:v>7.214253773990718</c:v>
                </c:pt>
                <c:pt idx="48">
                  <c:v>7.2853181014193797</c:v>
                </c:pt>
                <c:pt idx="49">
                  <c:v>7.3419864203312439</c:v>
                </c:pt>
                <c:pt idx="50">
                  <c:v>7.1464229023210653</c:v>
                </c:pt>
                <c:pt idx="51">
                  <c:v>6.9353177398391468</c:v>
                </c:pt>
                <c:pt idx="52">
                  <c:v>6.763704466221486</c:v>
                </c:pt>
                <c:pt idx="53">
                  <c:v>6.7521658510712772</c:v>
                </c:pt>
                <c:pt idx="54">
                  <c:v>6.4600678537236096</c:v>
                </c:pt>
                <c:pt idx="55">
                  <c:v>6.3860877079079721</c:v>
                </c:pt>
                <c:pt idx="56">
                  <c:v>6.2017678257067228</c:v>
                </c:pt>
                <c:pt idx="57">
                  <c:v>6.2513979305224421</c:v>
                </c:pt>
                <c:pt idx="58">
                  <c:v>6.1367358441285882</c:v>
                </c:pt>
                <c:pt idx="59">
                  <c:v>5.9650468988943706</c:v>
                </c:pt>
                <c:pt idx="60">
                  <c:v>5.771214974182092</c:v>
                </c:pt>
                <c:pt idx="61">
                  <c:v>5.6019876574711853</c:v>
                </c:pt>
                <c:pt idx="62">
                  <c:v>5.5271007365661822</c:v>
                </c:pt>
                <c:pt idx="63">
                  <c:v>5.3055216903941176</c:v>
                </c:pt>
                <c:pt idx="64">
                  <c:v>5.0458342994344996</c:v>
                </c:pt>
                <c:pt idx="65">
                  <c:v>4.8659927863628747</c:v>
                </c:pt>
                <c:pt idx="66">
                  <c:v>4.8417969253956654</c:v>
                </c:pt>
                <c:pt idx="67">
                  <c:v>4.7980386951451752</c:v>
                </c:pt>
                <c:pt idx="68">
                  <c:v>4.6399970558704968</c:v>
                </c:pt>
                <c:pt idx="69">
                  <c:v>4.562181651725326</c:v>
                </c:pt>
                <c:pt idx="70">
                  <c:v>4.2646795957106134</c:v>
                </c:pt>
                <c:pt idx="71">
                  <c:v>4.2413647683048215</c:v>
                </c:pt>
                <c:pt idx="72">
                  <c:v>4.0977110394558673</c:v>
                </c:pt>
                <c:pt idx="73">
                  <c:v>4.2412708395682479</c:v>
                </c:pt>
                <c:pt idx="74">
                  <c:v>4.3210001991416549</c:v>
                </c:pt>
                <c:pt idx="75">
                  <c:v>4.3069607581325506</c:v>
                </c:pt>
                <c:pt idx="76">
                  <c:v>4.1850841501374418</c:v>
                </c:pt>
                <c:pt idx="77">
                  <c:v>4.2043248179684198</c:v>
                </c:pt>
                <c:pt idx="78">
                  <c:v>4.0760433977606887</c:v>
                </c:pt>
                <c:pt idx="79">
                  <c:v>4.0361010102909214</c:v>
                </c:pt>
                <c:pt idx="80">
                  <c:v>3.8574431576528192</c:v>
                </c:pt>
                <c:pt idx="81">
                  <c:v>3.8444188512812123</c:v>
                </c:pt>
                <c:pt idx="82">
                  <c:v>3.7209571863588029</c:v>
                </c:pt>
                <c:pt idx="83">
                  <c:v>3.678316874393913</c:v>
                </c:pt>
                <c:pt idx="84">
                  <c:v>3.590257144240474</c:v>
                </c:pt>
                <c:pt idx="85">
                  <c:v>3.6311761431914262</c:v>
                </c:pt>
                <c:pt idx="86">
                  <c:v>3.6141434000055224</c:v>
                </c:pt>
                <c:pt idx="87">
                  <c:v>3.5827084200941584</c:v>
                </c:pt>
                <c:pt idx="88">
                  <c:v>3.5075402687640547</c:v>
                </c:pt>
                <c:pt idx="89">
                  <c:v>3.5206679602439861</c:v>
                </c:pt>
                <c:pt idx="90">
                  <c:v>3.6489961820139789</c:v>
                </c:pt>
                <c:pt idx="91">
                  <c:v>3.70805423052827</c:v>
                </c:pt>
                <c:pt idx="92">
                  <c:v>3.6594921005529284</c:v>
                </c:pt>
                <c:pt idx="93">
                  <c:v>3.5521605362218112</c:v>
                </c:pt>
                <c:pt idx="94">
                  <c:v>3.5752169466847654</c:v>
                </c:pt>
                <c:pt idx="95">
                  <c:v>3.5023818188945408</c:v>
                </c:pt>
                <c:pt idx="96">
                  <c:v>3.3942465851919832</c:v>
                </c:pt>
                <c:pt idx="97">
                  <c:v>3.2971098503629088</c:v>
                </c:pt>
                <c:pt idx="98">
                  <c:v>3.3185730795478623</c:v>
                </c:pt>
                <c:pt idx="99">
                  <c:v>3.2979807999503072</c:v>
                </c:pt>
                <c:pt idx="100">
                  <c:v>3.3440427577033467</c:v>
                </c:pt>
                <c:pt idx="101">
                  <c:v>3.2680424512957007</c:v>
                </c:pt>
                <c:pt idx="102">
                  <c:v>3.3431305732064605</c:v>
                </c:pt>
                <c:pt idx="103">
                  <c:v>3.3416414704541335</c:v>
                </c:pt>
                <c:pt idx="104">
                  <c:v>3.4507545380693134</c:v>
                </c:pt>
                <c:pt idx="105">
                  <c:v>3.3812069286225119</c:v>
                </c:pt>
                <c:pt idx="106">
                  <c:v>3.3821199882206527</c:v>
                </c:pt>
                <c:pt idx="107">
                  <c:v>3.2766309871547779</c:v>
                </c:pt>
                <c:pt idx="108">
                  <c:v>3.4022023988170775</c:v>
                </c:pt>
                <c:pt idx="109">
                  <c:v>3.4318728764585313</c:v>
                </c:pt>
                <c:pt idx="110">
                  <c:v>3.5366740327924484</c:v>
                </c:pt>
                <c:pt idx="111">
                  <c:v>3.6486904319072369</c:v>
                </c:pt>
                <c:pt idx="112">
                  <c:v>4.9589820778947251</c:v>
                </c:pt>
                <c:pt idx="113">
                  <c:v>5.0042514966488003</c:v>
                </c:pt>
                <c:pt idx="114">
                  <c:v>4.2467778569058332</c:v>
                </c:pt>
                <c:pt idx="115">
                  <c:v>4.1718886257425973</c:v>
                </c:pt>
                <c:pt idx="116">
                  <c:v>4.2909489356028789</c:v>
                </c:pt>
                <c:pt idx="117">
                  <c:v>4.1628230049076329</c:v>
                </c:pt>
                <c:pt idx="118">
                  <c:v>4.2658643678023891</c:v>
                </c:pt>
                <c:pt idx="119">
                  <c:v>4.3707034745000009</c:v>
                </c:pt>
                <c:pt idx="120">
                  <c:v>4.4000000000000004</c:v>
                </c:pt>
                <c:pt idx="121">
                  <c:v>4.3390219876729761</c:v>
                </c:pt>
                <c:pt idx="122">
                  <c:v>4.1348130062089217</c:v>
                </c:pt>
                <c:pt idx="123">
                  <c:v>4.1558446272962124</c:v>
                </c:pt>
                <c:pt idx="124">
                  <c:v>4.1077572664742945</c:v>
                </c:pt>
                <c:pt idx="125">
                  <c:v>4.1493757419335209</c:v>
                </c:pt>
                <c:pt idx="126">
                  <c:v>3.9</c:v>
                </c:pt>
                <c:pt idx="127">
                  <c:v>4.1158195112291072</c:v>
                </c:pt>
                <c:pt idx="128">
                  <c:v>3.9563269247200155</c:v>
                </c:pt>
                <c:pt idx="129">
                  <c:v>3.9443708358926743</c:v>
                </c:pt>
                <c:pt idx="130">
                  <c:v>3.8116536967032433</c:v>
                </c:pt>
                <c:pt idx="131">
                  <c:v>3.6766613875685339</c:v>
                </c:pt>
                <c:pt idx="132">
                  <c:v>3.8865113481801905</c:v>
                </c:pt>
                <c:pt idx="133">
                  <c:v>3.6660999474871048</c:v>
                </c:pt>
                <c:pt idx="134">
                  <c:v>3.545501368129095</c:v>
                </c:pt>
                <c:pt idx="135">
                  <c:v>3.5645380637401107</c:v>
                </c:pt>
                <c:pt idx="136">
                  <c:v>3.6212393030913512</c:v>
                </c:pt>
                <c:pt idx="137">
                  <c:v>3.3724418932630984</c:v>
                </c:pt>
                <c:pt idx="138">
                  <c:v>3.5606276290653454</c:v>
                </c:pt>
                <c:pt idx="139">
                  <c:v>3.6923672064920532</c:v>
                </c:pt>
                <c:pt idx="140">
                  <c:v>3.7469018261967464</c:v>
                </c:pt>
                <c:pt idx="141">
                  <c:v>3.6878562149301564</c:v>
                </c:pt>
                <c:pt idx="142">
                  <c:v>3.9342265175137348</c:v>
                </c:pt>
                <c:pt idx="143">
                  <c:v>3.8704353513299656</c:v>
                </c:pt>
                <c:pt idx="144">
                  <c:v>3.6713488378741141</c:v>
                </c:pt>
                <c:pt idx="145">
                  <c:v>3.8628827937557575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9A-4197-87D7-2701CE6E6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809480"/>
        <c:axId val="2104806200"/>
      </c:lineChart>
      <c:catAx>
        <c:axId val="208456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4567208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208456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6.2088888888888888E-2"/>
              <c:y val="1.25470370370370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4566224"/>
        <c:crosses val="autoZero"/>
        <c:crossBetween val="between"/>
      </c:valAx>
      <c:valAx>
        <c:axId val="2104806200"/>
        <c:scaling>
          <c:orientation val="minMax"/>
          <c:max val="3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88784488888888891"/>
              <c:y val="7.843333333333334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04809480"/>
        <c:crosses val="max"/>
        <c:crossBetween val="between"/>
      </c:valAx>
      <c:catAx>
        <c:axId val="2104809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4806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4941791791791792"/>
          <c:y val="0.88902553763440872"/>
          <c:w val="0.70752027027027031"/>
          <c:h val="0.10528449820788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20340501792117E-2"/>
          <c:y val="0.11288672182821119"/>
          <c:w val="0.86701317204301076"/>
          <c:h val="0.66281008668242714"/>
        </c:manualLayout>
      </c:layout>
      <c:areaChart>
        <c:grouping val="stacked"/>
        <c:varyColors val="0"/>
        <c:ser>
          <c:idx val="0"/>
          <c:order val="0"/>
          <c:tx>
            <c:strRef>
              <c:f>Szektor!$B$56</c:f>
              <c:strCache>
                <c:ptCount val="1"/>
                <c:pt idx="0">
                  <c:v>Ingatlan</c:v>
                </c:pt>
              </c:strCache>
            </c:strRef>
          </c:tx>
          <c:spPr>
            <a:solidFill>
              <a:srgbClr val="202653"/>
            </a:solidFill>
            <a:ln>
              <a:solidFill>
                <a:schemeClr val="bg1"/>
              </a:solidFill>
            </a:ln>
          </c:spPr>
          <c:cat>
            <c:strRef>
              <c:f>Szektor!$T$55:$AM$55</c:f>
              <c:strCache>
                <c:ptCount val="20"/>
                <c:pt idx="0">
                  <c:v>2018.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2019.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2020.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2021.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2022.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</c:strCache>
            </c:strRef>
          </c:cat>
          <c:val>
            <c:numRef>
              <c:f>Szektor!$T$56:$AM$56</c:f>
              <c:numCache>
                <c:formatCode>#,##0</c:formatCode>
                <c:ptCount val="20"/>
                <c:pt idx="0">
                  <c:v>541841.41531499999</c:v>
                </c:pt>
                <c:pt idx="1">
                  <c:v>563374.55740336597</c:v>
                </c:pt>
                <c:pt idx="2">
                  <c:v>668756.82212245022</c:v>
                </c:pt>
                <c:pt idx="3">
                  <c:v>752008.10127633275</c:v>
                </c:pt>
                <c:pt idx="4">
                  <c:v>766529.60882498405</c:v>
                </c:pt>
                <c:pt idx="5">
                  <c:v>782380.90591849654</c:v>
                </c:pt>
                <c:pt idx="6">
                  <c:v>884378.73086160305</c:v>
                </c:pt>
                <c:pt idx="7">
                  <c:v>871974.33224790567</c:v>
                </c:pt>
                <c:pt idx="8">
                  <c:v>957152.82557899994</c:v>
                </c:pt>
                <c:pt idx="9">
                  <c:v>951359.46905899979</c:v>
                </c:pt>
                <c:pt idx="10">
                  <c:v>955554.89226699993</c:v>
                </c:pt>
                <c:pt idx="11" formatCode="_-* #\ ##0\ _H_U_F_-;\-* #\ ##0\ _H_U_F_-;_-* &quot;-&quot;??\ _H_U_F_-;_-@_-">
                  <c:v>957992.84026900004</c:v>
                </c:pt>
                <c:pt idx="12" formatCode="_-* #\ ##0\ _H_U_F_-;\-* #\ ##0\ _H_U_F_-;_-* &quot;-&quot;??\ _H_U_F_-;_-@_-">
                  <c:v>957992.84026900004</c:v>
                </c:pt>
                <c:pt idx="13">
                  <c:v>931009.60066600004</c:v>
                </c:pt>
                <c:pt idx="14">
                  <c:v>958681.68390800001</c:v>
                </c:pt>
                <c:pt idx="15">
                  <c:v>979350.39636700007</c:v>
                </c:pt>
                <c:pt idx="16">
                  <c:v>987065.75770700013</c:v>
                </c:pt>
                <c:pt idx="17">
                  <c:v>1050709.313357</c:v>
                </c:pt>
                <c:pt idx="18">
                  <c:v>1093092.8955239998</c:v>
                </c:pt>
                <c:pt idx="19">
                  <c:v>1056966.2340170001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9-4338-8F17-083DAB81F4EB}"/>
            </c:ext>
          </c:extLst>
        </c:ser>
        <c:ser>
          <c:idx val="1"/>
          <c:order val="1"/>
          <c:tx>
            <c:strRef>
              <c:f>Szektor!$B$57</c:f>
              <c:strCache>
                <c:ptCount val="1"/>
                <c:pt idx="0">
                  <c:v>Likvid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cat>
            <c:strRef>
              <c:f>Szektor!$T$55:$AM$55</c:f>
              <c:strCache>
                <c:ptCount val="20"/>
                <c:pt idx="0">
                  <c:v>2018.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2019.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2020.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2021.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2022.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</c:strCache>
            </c:strRef>
          </c:cat>
          <c:val>
            <c:numRef>
              <c:f>Szektor!$T$57:$AM$57</c:f>
              <c:numCache>
                <c:formatCode>#,##0</c:formatCode>
                <c:ptCount val="20"/>
                <c:pt idx="0">
                  <c:v>532220.40912628837</c:v>
                </c:pt>
                <c:pt idx="1">
                  <c:v>603300.22939635266</c:v>
                </c:pt>
                <c:pt idx="2">
                  <c:v>597076.69425130635</c:v>
                </c:pt>
                <c:pt idx="3">
                  <c:v>663583.13680042652</c:v>
                </c:pt>
                <c:pt idx="4">
                  <c:v>711392.71073240822</c:v>
                </c:pt>
                <c:pt idx="5">
                  <c:v>679448.3800180658</c:v>
                </c:pt>
                <c:pt idx="6">
                  <c:v>520370.46772300103</c:v>
                </c:pt>
                <c:pt idx="7">
                  <c:v>550098.03068459546</c:v>
                </c:pt>
                <c:pt idx="8">
                  <c:v>417849.4457937018</c:v>
                </c:pt>
                <c:pt idx="9">
                  <c:v>419414.02960662637</c:v>
                </c:pt>
                <c:pt idx="10">
                  <c:v>476337.7911494032</c:v>
                </c:pt>
                <c:pt idx="11">
                  <c:v>557066.23143696995</c:v>
                </c:pt>
                <c:pt idx="12">
                  <c:v>557066.23143696995</c:v>
                </c:pt>
                <c:pt idx="13">
                  <c:v>582685.2208174502</c:v>
                </c:pt>
                <c:pt idx="14">
                  <c:v>564018.51102417253</c:v>
                </c:pt>
                <c:pt idx="15">
                  <c:v>553274.37538440002</c:v>
                </c:pt>
                <c:pt idx="16">
                  <c:v>529121.56282840075</c:v>
                </c:pt>
                <c:pt idx="17">
                  <c:v>531179.42775024613</c:v>
                </c:pt>
                <c:pt idx="18">
                  <c:v>521126.65197496186</c:v>
                </c:pt>
                <c:pt idx="19">
                  <c:v>542344.07442696346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9-4338-8F17-083DAB81F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089216"/>
        <c:axId val="352090752"/>
      </c:areaChart>
      <c:lineChart>
        <c:grouping val="standard"/>
        <c:varyColors val="0"/>
        <c:ser>
          <c:idx val="2"/>
          <c:order val="2"/>
          <c:tx>
            <c:strRef>
              <c:f>Szektor!$B$58</c:f>
              <c:strCache>
                <c:ptCount val="1"/>
                <c:pt idx="0">
                  <c:v>Ingatlan-arány (jobb tg.)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Szektor!$T$55:$AM$55</c:f>
              <c:strCache>
                <c:ptCount val="20"/>
                <c:pt idx="0">
                  <c:v>2018.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2019.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2020.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2021.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2022.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</c:strCache>
            </c:strRef>
          </c:cat>
          <c:val>
            <c:numRef>
              <c:f>Szektor!$T$58:$AM$58</c:f>
              <c:numCache>
                <c:formatCode>0%</c:formatCode>
                <c:ptCount val="20"/>
                <c:pt idx="0">
                  <c:v>0.50447879534016415</c:v>
                </c:pt>
                <c:pt idx="1">
                  <c:v>0.48288911681098984</c:v>
                </c:pt>
                <c:pt idx="2">
                  <c:v>0.52831341046984071</c:v>
                </c:pt>
                <c:pt idx="3">
                  <c:v>0.53123252041176861</c:v>
                </c:pt>
                <c:pt idx="4">
                  <c:v>0.51865351695516992</c:v>
                </c:pt>
                <c:pt idx="5">
                  <c:v>0.53520675324084921</c:v>
                </c:pt>
                <c:pt idx="6">
                  <c:v>0.62956343506206269</c:v>
                </c:pt>
                <c:pt idx="7">
                  <c:v>0.61317156213469992</c:v>
                </c:pt>
                <c:pt idx="8">
                  <c:v>0.69610999596636924</c:v>
                </c:pt>
                <c:pt idx="9">
                  <c:v>0.69403112183383819</c:v>
                </c:pt>
                <c:pt idx="10">
                  <c:v>0.66733694733819571</c:v>
                </c:pt>
                <c:pt idx="11">
                  <c:v>0.63231385373660154</c:v>
                </c:pt>
                <c:pt idx="12">
                  <c:v>0.63231385373660154</c:v>
                </c:pt>
                <c:pt idx="13">
                  <c:v>0.61505766383846949</c:v>
                </c:pt>
                <c:pt idx="14">
                  <c:v>0.62959319707101224</c:v>
                </c:pt>
                <c:pt idx="15">
                  <c:v>0.63900206653181768</c:v>
                </c:pt>
                <c:pt idx="16">
                  <c:v>0.65101834340524911</c:v>
                </c:pt>
                <c:pt idx="17">
                  <c:v>0.66421189180571194</c:v>
                </c:pt>
                <c:pt idx="18">
                  <c:v>0.67716494774060643</c:v>
                </c:pt>
                <c:pt idx="19">
                  <c:v>0.66088877714129601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49-4338-8F17-083DAB81F4EB}"/>
            </c:ext>
          </c:extLst>
        </c:ser>
        <c:ser>
          <c:idx val="3"/>
          <c:order val="3"/>
          <c:tx>
            <c:strRef>
              <c:f>Szektor!$B$59</c:f>
              <c:strCache>
                <c:ptCount val="1"/>
                <c:pt idx="0">
                  <c:v>Likvid-arány (jobb tg.)</c:v>
                </c:pt>
              </c:strCache>
            </c:strRef>
          </c:tx>
          <c:spPr>
            <a:ln w="47625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Szektor!$T$55:$AM$55</c:f>
              <c:strCache>
                <c:ptCount val="20"/>
                <c:pt idx="0">
                  <c:v>2018. 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2019. 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2020. 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2021. 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2022. 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</c:strCache>
            </c:strRef>
          </c:cat>
          <c:val>
            <c:numRef>
              <c:f>Szektor!$T$59:$AM$59</c:f>
              <c:numCache>
                <c:formatCode>0%</c:formatCode>
                <c:ptCount val="20"/>
                <c:pt idx="0">
                  <c:v>0.44592765156984981</c:v>
                </c:pt>
                <c:pt idx="1">
                  <c:v>0.46998527389550399</c:v>
                </c:pt>
                <c:pt idx="2">
                  <c:v>0.42220460398168275</c:v>
                </c:pt>
                <c:pt idx="3">
                  <c:v>0.3897809053472665</c:v>
                </c:pt>
                <c:pt idx="4">
                  <c:v>0.44660907888304502</c:v>
                </c:pt>
                <c:pt idx="5">
                  <c:v>0.41029136936722777</c:v>
                </c:pt>
                <c:pt idx="6">
                  <c:v>0.35442876431137749</c:v>
                </c:pt>
                <c:pt idx="7">
                  <c:v>0.35870104355513227</c:v>
                </c:pt>
                <c:pt idx="8">
                  <c:v>0.34074931593025071</c:v>
                </c:pt>
                <c:pt idx="9">
                  <c:v>0.32786372469245928</c:v>
                </c:pt>
                <c:pt idx="10">
                  <c:v>0.32074396504855229</c:v>
                </c:pt>
                <c:pt idx="11">
                  <c:v>0.3507467710473709</c:v>
                </c:pt>
                <c:pt idx="12">
                  <c:v>0.35186443150915475</c:v>
                </c:pt>
                <c:pt idx="13">
                  <c:v>0.35025754711402812</c:v>
                </c:pt>
                <c:pt idx="14">
                  <c:v>0.34862138699057321</c:v>
                </c:pt>
                <c:pt idx="15">
                  <c:v>0.34551511528205842</c:v>
                </c:pt>
                <c:pt idx="16">
                  <c:v>0.32773382981718979</c:v>
                </c:pt>
                <c:pt idx="17">
                  <c:v>0.31788623525179255</c:v>
                </c:pt>
                <c:pt idx="18">
                  <c:v>0.3147456151582298</c:v>
                </c:pt>
                <c:pt idx="19">
                  <c:v>0.29397859385739933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49-4338-8F17-083DAB81F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103040"/>
        <c:axId val="352101504"/>
      </c:lineChart>
      <c:catAx>
        <c:axId val="35208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352090752"/>
        <c:crosses val="autoZero"/>
        <c:auto val="1"/>
        <c:lblAlgn val="ctr"/>
        <c:lblOffset val="100"/>
        <c:noMultiLvlLbl val="0"/>
      </c:catAx>
      <c:valAx>
        <c:axId val="35209075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8.3672839506172859E-3"/>
              <c:y val="4.420390070921985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52089216"/>
        <c:crosses val="autoZero"/>
        <c:crossBetween val="midCat"/>
        <c:dispUnits>
          <c:builtInUnit val="thousands"/>
        </c:dispUnits>
      </c:valAx>
      <c:valAx>
        <c:axId val="352101504"/>
        <c:scaling>
          <c:orientation val="minMax"/>
          <c:max val="0.8"/>
        </c:scaling>
        <c:delete val="0"/>
        <c:axPos val="r"/>
        <c:numFmt formatCode="0%" sourceLinked="1"/>
        <c:majorTickMark val="out"/>
        <c:minorTickMark val="none"/>
        <c:tickLblPos val="nextTo"/>
        <c:crossAx val="352103040"/>
        <c:crosses val="max"/>
        <c:crossBetween val="between"/>
        <c:majorUnit val="0.1"/>
      </c:valAx>
      <c:catAx>
        <c:axId val="352103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2101504"/>
        <c:crossesAt val="0"/>
        <c:auto val="1"/>
        <c:lblAlgn val="ctr"/>
        <c:lblOffset val="100"/>
        <c:noMultiLvlLbl val="0"/>
      </c:catAx>
      <c:spPr>
        <a:noFill/>
        <a:ln w="3175">
          <a:noFill/>
        </a:ln>
      </c:spPr>
    </c:plotArea>
    <c:legend>
      <c:legendPos val="r"/>
      <c:layout>
        <c:manualLayout>
          <c:xMode val="edge"/>
          <c:yMode val="edge"/>
          <c:x val="9.9604797979797974E-2"/>
          <c:y val="0.91068685185185183"/>
          <c:w val="0.79970377781891977"/>
          <c:h val="8.9313148148148142E-2"/>
        </c:manualLayout>
      </c:layout>
      <c:overlay val="0"/>
      <c:spPr>
        <a:noFill/>
        <a:ln w="3175">
          <a:noFill/>
        </a:ln>
      </c:spPr>
    </c:legend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17361111111121E-2"/>
          <c:y val="9.6667037037037024E-2"/>
          <c:w val="0.78355125000000003"/>
          <c:h val="0.73152629629629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Ábra1_Éves!$E$8</c:f>
              <c:strCache>
                <c:ptCount val="1"/>
                <c:pt idx="0">
                  <c:v>Adózott eredmény szektor összesen</c:v>
                </c:pt>
              </c:strCache>
            </c:strRef>
          </c:tx>
          <c:spPr>
            <a:solidFill>
              <a:srgbClr val="002060"/>
            </a:solidFill>
            <a:ln w="317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3.5277777777777777E-3"/>
                  <c:y val="6.3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59-4E3C-8B22-135C777EF1CA}"/>
                </c:ext>
              </c:extLst>
            </c:dLbl>
            <c:dLbl>
              <c:idx val="1"/>
              <c:layout>
                <c:manualLayout>
                  <c:x val="-3.5277777777778102E-3"/>
                  <c:y val="6.114814814814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59-4E3C-8B22-135C777EF1CA}"/>
                </c:ext>
              </c:extLst>
            </c:dLbl>
            <c:dLbl>
              <c:idx val="2"/>
              <c:layout>
                <c:manualLayout>
                  <c:x val="0"/>
                  <c:y val="5.6444444444444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59-4E3C-8B22-135C777EF1CA}"/>
                </c:ext>
              </c:extLst>
            </c:dLbl>
            <c:dLbl>
              <c:idx val="3"/>
              <c:layout>
                <c:manualLayout>
                  <c:x val="-3.5277777777777777E-3"/>
                  <c:y val="6.114814814814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59-4E3C-8B22-135C777EF1CA}"/>
                </c:ext>
              </c:extLst>
            </c:dLbl>
            <c:dLbl>
              <c:idx val="4"/>
              <c:layout>
                <c:manualLayout>
                  <c:x val="-3.5277777777776484E-3"/>
                  <c:y val="0.1175925925925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59-4E3C-8B22-135C777EF1CA}"/>
                </c:ext>
              </c:extLst>
            </c:dLbl>
            <c:dLbl>
              <c:idx val="5"/>
              <c:layout>
                <c:manualLayout>
                  <c:x val="-3.5277777777777777E-3"/>
                  <c:y val="6.5851851851851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59-4E3C-8B22-135C777EF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Ábra1_Éves!$D$19:$D$24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Ábra1_Éves!$E$19:$E$24</c:f>
              <c:numCache>
                <c:formatCode>#\ ##0.0</c:formatCode>
                <c:ptCount val="6"/>
                <c:pt idx="0">
                  <c:v>26.486073412320007</c:v>
                </c:pt>
                <c:pt idx="1">
                  <c:v>25.711598049930014</c:v>
                </c:pt>
                <c:pt idx="2">
                  <c:v>46.497741608059997</c:v>
                </c:pt>
                <c:pt idx="3">
                  <c:v>45.871763719999997</c:v>
                </c:pt>
                <c:pt idx="4">
                  <c:v>45.955459779999984</c:v>
                </c:pt>
                <c:pt idx="5">
                  <c:v>41.505900649999987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59-4E3C-8B22-135C777EF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588928"/>
        <c:axId val="162595200"/>
      </c:barChart>
      <c:lineChart>
        <c:grouping val="standard"/>
        <c:varyColors val="0"/>
        <c:ser>
          <c:idx val="2"/>
          <c:order val="1"/>
          <c:tx>
            <c:strRef>
              <c:f>Ábra1_Éves!$H$8</c:f>
              <c:strCache>
                <c:ptCount val="1"/>
                <c:pt idx="0">
                  <c:v>Adózott eredmény medián (jobb tg.)</c:v>
                </c:pt>
              </c:strCache>
            </c:strRef>
          </c:tx>
          <c:spPr>
            <a:ln w="9525">
              <a:solidFill>
                <a:srgbClr val="FF0000"/>
              </a:solidFill>
            </a:ln>
          </c:spPr>
          <c:marker>
            <c:symbol val="triangl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Ábra1_Éves!$D$19:$D$24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Ábra1_Éves!$H$19:$H$24</c:f>
              <c:numCache>
                <c:formatCode>0</c:formatCode>
                <c:ptCount val="6"/>
                <c:pt idx="0">
                  <c:v>154.39100000000002</c:v>
                </c:pt>
                <c:pt idx="1">
                  <c:v>108.1785</c:v>
                </c:pt>
                <c:pt idx="2">
                  <c:v>150.881</c:v>
                </c:pt>
                <c:pt idx="3">
                  <c:v>359.10450000000003</c:v>
                </c:pt>
                <c:pt idx="4">
                  <c:v>453.1875</c:v>
                </c:pt>
                <c:pt idx="5">
                  <c:v>268.85550000000001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459-4E3C-8B22-135C777EF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603392"/>
        <c:axId val="162597120"/>
      </c:lineChart>
      <c:catAx>
        <c:axId val="16258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595200"/>
        <c:crosses val="autoZero"/>
        <c:auto val="1"/>
        <c:lblAlgn val="ctr"/>
        <c:lblOffset val="100"/>
        <c:noMultiLvlLbl val="0"/>
      </c:catAx>
      <c:valAx>
        <c:axId val="16259520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1.5875E-2"/>
              <c:y val="1.025129629629629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62588928"/>
        <c:crosses val="autoZero"/>
        <c:crossBetween val="between"/>
        <c:majorUnit val="10"/>
      </c:valAx>
      <c:valAx>
        <c:axId val="162597120"/>
        <c:scaling>
          <c:orientation val="minMax"/>
          <c:max val="5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Millió Ft</a:t>
                </a:r>
              </a:p>
            </c:rich>
          </c:tx>
          <c:layout>
            <c:manualLayout>
              <c:xMode val="edge"/>
              <c:yMode val="edge"/>
              <c:x val="0.88430652777777763"/>
              <c:y val="1.4955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62603392"/>
        <c:crosses val="max"/>
        <c:crossBetween val="between"/>
        <c:majorUnit val="100"/>
      </c:valAx>
      <c:catAx>
        <c:axId val="16260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597120"/>
        <c:crosses val="autoZero"/>
        <c:auto val="1"/>
        <c:lblAlgn val="ctr"/>
        <c:lblOffset val="100"/>
        <c:noMultiLvlLbl val="0"/>
      </c:catAx>
      <c:spPr>
        <a:ln w="3175"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2.4410277777777781E-2"/>
          <c:y val="0.89961981481481479"/>
          <c:w val="0.92680083333333318"/>
          <c:h val="8.3917222222222226E-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97797797797803E-2"/>
          <c:y val="9.8578853046595E-2"/>
          <c:w val="0.87471993893846878"/>
          <c:h val="0.49448387096774205"/>
        </c:manualLayout>
      </c:layout>
      <c:areaChart>
        <c:grouping val="stacked"/>
        <c:varyColors val="0"/>
        <c:ser>
          <c:idx val="0"/>
          <c:order val="0"/>
          <c:tx>
            <c:strRef>
              <c:f>'1.3.'!$D$7</c:f>
              <c:strCache>
                <c:ptCount val="1"/>
                <c:pt idx="0">
                  <c:v>Sáv alapja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'1.3.'!$C$8:$C$154</c:f>
              <c:strCache>
                <c:ptCount val="147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2020. VI.</c:v>
                </c:pt>
                <c:pt idx="114">
                  <c:v>2020. VII.</c:v>
                </c:pt>
                <c:pt idx="115">
                  <c:v>2020. VIII.</c:v>
                </c:pt>
                <c:pt idx="116">
                  <c:v>2020. IX.</c:v>
                </c:pt>
                <c:pt idx="117">
                  <c:v>2020. X.</c:v>
                </c:pt>
                <c:pt idx="118">
                  <c:v>2020. XI.</c:v>
                </c:pt>
                <c:pt idx="119">
                  <c:v>2020.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2021.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2022. III.</c:v>
                </c:pt>
                <c:pt idx="135">
                  <c:v>2022. IV.</c:v>
                </c:pt>
                <c:pt idx="136">
                  <c:v>2022. V.</c:v>
                </c:pt>
                <c:pt idx="137">
                  <c:v>2022. VI.</c:v>
                </c:pt>
                <c:pt idx="138">
                  <c:v>2022. VII.</c:v>
                </c:pt>
                <c:pt idx="139">
                  <c:v>2022. VIII.</c:v>
                </c:pt>
                <c:pt idx="140">
                  <c:v>2022. IX.</c:v>
                </c:pt>
                <c:pt idx="141">
                  <c:v>2022. X.</c:v>
                </c:pt>
                <c:pt idx="142">
                  <c:v>2022. XI.</c:v>
                </c:pt>
                <c:pt idx="143">
                  <c:v>2022. XII.</c:v>
                </c:pt>
                <c:pt idx="144">
                  <c:v>2023. I.</c:v>
                </c:pt>
                <c:pt idx="145">
                  <c:v>2023. II.</c:v>
                </c:pt>
                <c:pt idx="146">
                  <c:v>2023. III.</c:v>
                </c:pt>
              </c:strCache>
            </c:strRef>
          </c:cat>
          <c:val>
            <c:numRef>
              <c:f>'1.3.'!$D$8:$D$154</c:f>
              <c:numCache>
                <c:formatCode>0.0</c:formatCode>
                <c:ptCount val="147"/>
                <c:pt idx="0">
                  <c:v>0.3</c:v>
                </c:pt>
                <c:pt idx="1">
                  <c:v>0.9</c:v>
                </c:pt>
                <c:pt idx="2">
                  <c:v>1.2</c:v>
                </c:pt>
                <c:pt idx="3">
                  <c:v>1.5</c:v>
                </c:pt>
                <c:pt idx="4">
                  <c:v>1.2</c:v>
                </c:pt>
                <c:pt idx="5">
                  <c:v>1.1000000000000001</c:v>
                </c:pt>
                <c:pt idx="6">
                  <c:v>1</c:v>
                </c:pt>
                <c:pt idx="7">
                  <c:v>1</c:v>
                </c:pt>
                <c:pt idx="8">
                  <c:v>1.4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0.4</c:v>
                </c:pt>
                <c:pt idx="12">
                  <c:v>0.8</c:v>
                </c:pt>
                <c:pt idx="13">
                  <c:v>1</c:v>
                </c:pt>
                <c:pt idx="14">
                  <c:v>1.1000000000000001</c:v>
                </c:pt>
                <c:pt idx="15">
                  <c:v>1</c:v>
                </c:pt>
                <c:pt idx="16">
                  <c:v>0.9</c:v>
                </c:pt>
                <c:pt idx="17">
                  <c:v>0.9</c:v>
                </c:pt>
                <c:pt idx="18">
                  <c:v>0.7</c:v>
                </c:pt>
                <c:pt idx="19">
                  <c:v>0.9</c:v>
                </c:pt>
                <c:pt idx="20">
                  <c:v>0.3</c:v>
                </c:pt>
                <c:pt idx="21">
                  <c:v>0.9</c:v>
                </c:pt>
                <c:pt idx="22">
                  <c:v>0.4</c:v>
                </c:pt>
                <c:pt idx="23">
                  <c:v>0.3</c:v>
                </c:pt>
                <c:pt idx="24">
                  <c:v>0</c:v>
                </c:pt>
                <c:pt idx="25">
                  <c:v>0.1</c:v>
                </c:pt>
                <c:pt idx="26">
                  <c:v>-0.2</c:v>
                </c:pt>
                <c:pt idx="27">
                  <c:v>-0.6</c:v>
                </c:pt>
                <c:pt idx="28">
                  <c:v>-0.3</c:v>
                </c:pt>
                <c:pt idx="29">
                  <c:v>-0.2</c:v>
                </c:pt>
                <c:pt idx="30">
                  <c:v>-0.5</c:v>
                </c:pt>
                <c:pt idx="31">
                  <c:v>-1</c:v>
                </c:pt>
                <c:pt idx="32">
                  <c:v>-1.3</c:v>
                </c:pt>
                <c:pt idx="33">
                  <c:v>-1.9</c:v>
                </c:pt>
                <c:pt idx="34">
                  <c:v>-2.9</c:v>
                </c:pt>
                <c:pt idx="35">
                  <c:v>-1.8</c:v>
                </c:pt>
                <c:pt idx="36">
                  <c:v>-1.6</c:v>
                </c:pt>
                <c:pt idx="37">
                  <c:v>-2.1</c:v>
                </c:pt>
                <c:pt idx="38">
                  <c:v>-2</c:v>
                </c:pt>
                <c:pt idx="39">
                  <c:v>-1.6</c:v>
                </c:pt>
                <c:pt idx="40">
                  <c:v>-2.1</c:v>
                </c:pt>
                <c:pt idx="41">
                  <c:v>-1.8</c:v>
                </c:pt>
                <c:pt idx="42">
                  <c:v>-1.1000000000000001</c:v>
                </c:pt>
                <c:pt idx="43">
                  <c:v>-1</c:v>
                </c:pt>
                <c:pt idx="44">
                  <c:v>-1.4</c:v>
                </c:pt>
                <c:pt idx="45">
                  <c:v>-1.8</c:v>
                </c:pt>
                <c:pt idx="46">
                  <c:v>-1.9</c:v>
                </c:pt>
                <c:pt idx="47">
                  <c:v>-2.5</c:v>
                </c:pt>
                <c:pt idx="48">
                  <c:v>-2.8</c:v>
                </c:pt>
                <c:pt idx="49">
                  <c:v>-1.9</c:v>
                </c:pt>
                <c:pt idx="50">
                  <c:v>-1.9</c:v>
                </c:pt>
                <c:pt idx="51">
                  <c:v>-1.8</c:v>
                </c:pt>
                <c:pt idx="52">
                  <c:v>-1.7</c:v>
                </c:pt>
                <c:pt idx="53">
                  <c:v>-2.1</c:v>
                </c:pt>
                <c:pt idx="54">
                  <c:v>-2.4</c:v>
                </c:pt>
                <c:pt idx="55">
                  <c:v>-1.9</c:v>
                </c:pt>
                <c:pt idx="56">
                  <c:v>-1.9</c:v>
                </c:pt>
                <c:pt idx="57">
                  <c:v>-1.8</c:v>
                </c:pt>
                <c:pt idx="58">
                  <c:v>-1.5</c:v>
                </c:pt>
                <c:pt idx="59">
                  <c:v>-0.9</c:v>
                </c:pt>
                <c:pt idx="60">
                  <c:v>-1.5</c:v>
                </c:pt>
                <c:pt idx="61">
                  <c:v>-2.2000000000000002</c:v>
                </c:pt>
                <c:pt idx="62">
                  <c:v>-2.4</c:v>
                </c:pt>
                <c:pt idx="63">
                  <c:v>-2.6</c:v>
                </c:pt>
                <c:pt idx="64">
                  <c:v>-3</c:v>
                </c:pt>
                <c:pt idx="65">
                  <c:v>-2</c:v>
                </c:pt>
                <c:pt idx="66">
                  <c:v>-1.1000000000000001</c:v>
                </c:pt>
                <c:pt idx="67">
                  <c:v>-1.5</c:v>
                </c:pt>
                <c:pt idx="68">
                  <c:v>-1.1000000000000001</c:v>
                </c:pt>
                <c:pt idx="69">
                  <c:v>-1</c:v>
                </c:pt>
                <c:pt idx="70">
                  <c:v>-0.8</c:v>
                </c:pt>
                <c:pt idx="71">
                  <c:v>-0.5</c:v>
                </c:pt>
                <c:pt idx="72">
                  <c:v>0.2</c:v>
                </c:pt>
                <c:pt idx="73">
                  <c:v>0.3</c:v>
                </c:pt>
                <c:pt idx="74">
                  <c:v>0.4</c:v>
                </c:pt>
                <c:pt idx="75">
                  <c:v>0.6</c:v>
                </c:pt>
                <c:pt idx="76">
                  <c:v>0</c:v>
                </c:pt>
                <c:pt idx="77">
                  <c:v>-0.6</c:v>
                </c:pt>
                <c:pt idx="78">
                  <c:v>-0.2</c:v>
                </c:pt>
                <c:pt idx="79">
                  <c:v>0.4</c:v>
                </c:pt>
                <c:pt idx="80">
                  <c:v>0.1</c:v>
                </c:pt>
                <c:pt idx="81">
                  <c:v>0.4</c:v>
                </c:pt>
                <c:pt idx="82">
                  <c:v>0.2</c:v>
                </c:pt>
                <c:pt idx="83">
                  <c:v>-0.4</c:v>
                </c:pt>
                <c:pt idx="84">
                  <c:v>-1.5</c:v>
                </c:pt>
                <c:pt idx="85">
                  <c:v>-0.4</c:v>
                </c:pt>
                <c:pt idx="86">
                  <c:v>-0.4</c:v>
                </c:pt>
                <c:pt idx="87">
                  <c:v>-0.3</c:v>
                </c:pt>
                <c:pt idx="88">
                  <c:v>0.7</c:v>
                </c:pt>
                <c:pt idx="89">
                  <c:v>0.7</c:v>
                </c:pt>
                <c:pt idx="90">
                  <c:v>0.8</c:v>
                </c:pt>
                <c:pt idx="91">
                  <c:v>0.8</c:v>
                </c:pt>
                <c:pt idx="92">
                  <c:v>0.5</c:v>
                </c:pt>
                <c:pt idx="93">
                  <c:v>0.7</c:v>
                </c:pt>
                <c:pt idx="94">
                  <c:v>0.7</c:v>
                </c:pt>
                <c:pt idx="95">
                  <c:v>0.6</c:v>
                </c:pt>
                <c:pt idx="96">
                  <c:v>0.5</c:v>
                </c:pt>
                <c:pt idx="97">
                  <c:v>0.7</c:v>
                </c:pt>
                <c:pt idx="98">
                  <c:v>0.8</c:v>
                </c:pt>
                <c:pt idx="99">
                  <c:v>0.8</c:v>
                </c:pt>
                <c:pt idx="100">
                  <c:v>0.2</c:v>
                </c:pt>
                <c:pt idx="101">
                  <c:v>0.2</c:v>
                </c:pt>
                <c:pt idx="102">
                  <c:v>-0.7</c:v>
                </c:pt>
                <c:pt idx="103">
                  <c:v>-0.1</c:v>
                </c:pt>
                <c:pt idx="104">
                  <c:v>-0.5</c:v>
                </c:pt>
                <c:pt idx="105">
                  <c:v>-0.5</c:v>
                </c:pt>
                <c:pt idx="106">
                  <c:v>0.2</c:v>
                </c:pt>
                <c:pt idx="107">
                  <c:v>0.4</c:v>
                </c:pt>
                <c:pt idx="108">
                  <c:v>0.4</c:v>
                </c:pt>
                <c:pt idx="109">
                  <c:v>0.2</c:v>
                </c:pt>
                <c:pt idx="110">
                  <c:v>0.1</c:v>
                </c:pt>
                <c:pt idx="111">
                  <c:v>-1.3</c:v>
                </c:pt>
                <c:pt idx="112">
                  <c:v>-1.8</c:v>
                </c:pt>
                <c:pt idx="113">
                  <c:v>-2.2000000000000002</c:v>
                </c:pt>
                <c:pt idx="114">
                  <c:v>-2.1</c:v>
                </c:pt>
                <c:pt idx="115">
                  <c:v>-2.9</c:v>
                </c:pt>
                <c:pt idx="116">
                  <c:v>-2.2999999999999998</c:v>
                </c:pt>
                <c:pt idx="117">
                  <c:v>-2</c:v>
                </c:pt>
                <c:pt idx="118">
                  <c:v>-2.1</c:v>
                </c:pt>
                <c:pt idx="119">
                  <c:v>-2.4</c:v>
                </c:pt>
                <c:pt idx="120">
                  <c:v>-2.4</c:v>
                </c:pt>
                <c:pt idx="121">
                  <c:v>-1.9</c:v>
                </c:pt>
                <c:pt idx="122">
                  <c:v>-2</c:v>
                </c:pt>
                <c:pt idx="123">
                  <c:v>-1.1000000000000001</c:v>
                </c:pt>
                <c:pt idx="124">
                  <c:v>-1.2</c:v>
                </c:pt>
                <c:pt idx="125">
                  <c:v>-0.6</c:v>
                </c:pt>
                <c:pt idx="126">
                  <c:v>0.3</c:v>
                </c:pt>
                <c:pt idx="127">
                  <c:v>0.4</c:v>
                </c:pt>
                <c:pt idx="128">
                  <c:v>0.7</c:v>
                </c:pt>
                <c:pt idx="129">
                  <c:v>1.4</c:v>
                </c:pt>
                <c:pt idx="130">
                  <c:v>2.4</c:v>
                </c:pt>
                <c:pt idx="131">
                  <c:v>2.6</c:v>
                </c:pt>
                <c:pt idx="132">
                  <c:v>3.3</c:v>
                </c:pt>
                <c:pt idx="133">
                  <c:v>4.2</c:v>
                </c:pt>
                <c:pt idx="134">
                  <c:v>4.5</c:v>
                </c:pt>
                <c:pt idx="135">
                  <c:v>5.4</c:v>
                </c:pt>
                <c:pt idx="136">
                  <c:v>5.8</c:v>
                </c:pt>
                <c:pt idx="137">
                  <c:v>6.1</c:v>
                </c:pt>
                <c:pt idx="138">
                  <c:v>6.8</c:v>
                </c:pt>
                <c:pt idx="139">
                  <c:v>6.6</c:v>
                </c:pt>
                <c:pt idx="140">
                  <c:v>6.2</c:v>
                </c:pt>
                <c:pt idx="141">
                  <c:v>7.1</c:v>
                </c:pt>
                <c:pt idx="142">
                  <c:v>6.7</c:v>
                </c:pt>
                <c:pt idx="143">
                  <c:v>5.5</c:v>
                </c:pt>
                <c:pt idx="144">
                  <c:v>5.8</c:v>
                </c:pt>
                <c:pt idx="145">
                  <c:v>4.8</c:v>
                </c:pt>
                <c:pt idx="146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B-4F12-91AF-A5AC3EFCC4F0}"/>
            </c:ext>
          </c:extLst>
        </c:ser>
        <c:ser>
          <c:idx val="1"/>
          <c:order val="1"/>
          <c:tx>
            <c:strRef>
              <c:f>'1.3.'!$E$7</c:f>
              <c:strCache>
                <c:ptCount val="1"/>
                <c:pt idx="0">
                  <c:v>EU sáv</c:v>
                </c:pt>
              </c:strCache>
            </c:strRef>
          </c:tx>
          <c:spPr>
            <a:solidFill>
              <a:srgbClr val="A4BEF0"/>
            </a:solidFill>
            <a:ln>
              <a:noFill/>
            </a:ln>
            <a:effectLst/>
          </c:spPr>
          <c:cat>
            <c:strRef>
              <c:f>'1.3.'!$C$8:$C$154</c:f>
              <c:strCache>
                <c:ptCount val="147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2020. VI.</c:v>
                </c:pt>
                <c:pt idx="114">
                  <c:v>2020. VII.</c:v>
                </c:pt>
                <c:pt idx="115">
                  <c:v>2020. VIII.</c:v>
                </c:pt>
                <c:pt idx="116">
                  <c:v>2020. IX.</c:v>
                </c:pt>
                <c:pt idx="117">
                  <c:v>2020. X.</c:v>
                </c:pt>
                <c:pt idx="118">
                  <c:v>2020. XI.</c:v>
                </c:pt>
                <c:pt idx="119">
                  <c:v>2020.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2021.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2022. III.</c:v>
                </c:pt>
                <c:pt idx="135">
                  <c:v>2022. IV.</c:v>
                </c:pt>
                <c:pt idx="136">
                  <c:v>2022. V.</c:v>
                </c:pt>
                <c:pt idx="137">
                  <c:v>2022. VI.</c:v>
                </c:pt>
                <c:pt idx="138">
                  <c:v>2022. VII.</c:v>
                </c:pt>
                <c:pt idx="139">
                  <c:v>2022. VIII.</c:v>
                </c:pt>
                <c:pt idx="140">
                  <c:v>2022. IX.</c:v>
                </c:pt>
                <c:pt idx="141">
                  <c:v>2022. X.</c:v>
                </c:pt>
                <c:pt idx="142">
                  <c:v>2022. XI.</c:v>
                </c:pt>
                <c:pt idx="143">
                  <c:v>2022. XII.</c:v>
                </c:pt>
                <c:pt idx="144">
                  <c:v>2023. I.</c:v>
                </c:pt>
                <c:pt idx="145">
                  <c:v>2023. II.</c:v>
                </c:pt>
                <c:pt idx="146">
                  <c:v>2023. III.</c:v>
                </c:pt>
              </c:strCache>
            </c:strRef>
          </c:cat>
          <c:val>
            <c:numRef>
              <c:f>'1.3.'!$E$8:$E$154</c:f>
              <c:numCache>
                <c:formatCode>0.0</c:formatCode>
                <c:ptCount val="147"/>
                <c:pt idx="0">
                  <c:v>6.7</c:v>
                </c:pt>
                <c:pt idx="1">
                  <c:v>6.6999999999999993</c:v>
                </c:pt>
                <c:pt idx="2">
                  <c:v>6.8</c:v>
                </c:pt>
                <c:pt idx="3">
                  <c:v>6.9</c:v>
                </c:pt>
                <c:pt idx="4">
                  <c:v>7.3</c:v>
                </c:pt>
                <c:pt idx="5">
                  <c:v>6.9</c:v>
                </c:pt>
                <c:pt idx="6">
                  <c:v>4.3</c:v>
                </c:pt>
                <c:pt idx="7">
                  <c:v>4.5999999999999996</c:v>
                </c:pt>
                <c:pt idx="8">
                  <c:v>4</c:v>
                </c:pt>
                <c:pt idx="9">
                  <c:v>3.6</c:v>
                </c:pt>
                <c:pt idx="10">
                  <c:v>3.6999999999999997</c:v>
                </c:pt>
                <c:pt idx="11">
                  <c:v>4.1999999999999993</c:v>
                </c:pt>
                <c:pt idx="12">
                  <c:v>3.9000000000000004</c:v>
                </c:pt>
                <c:pt idx="13">
                  <c:v>3.4000000000000004</c:v>
                </c:pt>
                <c:pt idx="14">
                  <c:v>3.6</c:v>
                </c:pt>
                <c:pt idx="15">
                  <c:v>3.3</c:v>
                </c:pt>
                <c:pt idx="16">
                  <c:v>3.1999999999999997</c:v>
                </c:pt>
                <c:pt idx="17">
                  <c:v>3.5000000000000004</c:v>
                </c:pt>
                <c:pt idx="18">
                  <c:v>3.5</c:v>
                </c:pt>
                <c:pt idx="19">
                  <c:v>3.6</c:v>
                </c:pt>
                <c:pt idx="20">
                  <c:v>5.1000000000000005</c:v>
                </c:pt>
                <c:pt idx="21">
                  <c:v>4.0999999999999996</c:v>
                </c:pt>
                <c:pt idx="22">
                  <c:v>4</c:v>
                </c:pt>
                <c:pt idx="23">
                  <c:v>4.3</c:v>
                </c:pt>
                <c:pt idx="24">
                  <c:v>5.0999999999999996</c:v>
                </c:pt>
                <c:pt idx="25">
                  <c:v>4.8000000000000007</c:v>
                </c:pt>
                <c:pt idx="26">
                  <c:v>4.6000000000000005</c:v>
                </c:pt>
                <c:pt idx="27">
                  <c:v>5</c:v>
                </c:pt>
                <c:pt idx="28">
                  <c:v>4.7</c:v>
                </c:pt>
                <c:pt idx="29">
                  <c:v>4.7</c:v>
                </c:pt>
                <c:pt idx="30">
                  <c:v>4.5</c:v>
                </c:pt>
                <c:pt idx="31">
                  <c:v>4.5999999999999996</c:v>
                </c:pt>
                <c:pt idx="32">
                  <c:v>3.9000000000000004</c:v>
                </c:pt>
                <c:pt idx="33">
                  <c:v>4.0999999999999996</c:v>
                </c:pt>
                <c:pt idx="34">
                  <c:v>5</c:v>
                </c:pt>
                <c:pt idx="35">
                  <c:v>3.8</c:v>
                </c:pt>
                <c:pt idx="36">
                  <c:v>3.5</c:v>
                </c:pt>
                <c:pt idx="37">
                  <c:v>3.7</c:v>
                </c:pt>
                <c:pt idx="38">
                  <c:v>3.5</c:v>
                </c:pt>
                <c:pt idx="39">
                  <c:v>3.2</c:v>
                </c:pt>
                <c:pt idx="40">
                  <c:v>3.6</c:v>
                </c:pt>
                <c:pt idx="41">
                  <c:v>3.5</c:v>
                </c:pt>
                <c:pt idx="42">
                  <c:v>2.8</c:v>
                </c:pt>
                <c:pt idx="43">
                  <c:v>2.5</c:v>
                </c:pt>
                <c:pt idx="44">
                  <c:v>3.2</c:v>
                </c:pt>
                <c:pt idx="45">
                  <c:v>3.6</c:v>
                </c:pt>
                <c:pt idx="46">
                  <c:v>3.4</c:v>
                </c:pt>
                <c:pt idx="47">
                  <c:v>3.5</c:v>
                </c:pt>
                <c:pt idx="48">
                  <c:v>3.5999999999999996</c:v>
                </c:pt>
                <c:pt idx="49">
                  <c:v>2.5999999999999996</c:v>
                </c:pt>
                <c:pt idx="50">
                  <c:v>2.8</c:v>
                </c:pt>
                <c:pt idx="51">
                  <c:v>3.2</c:v>
                </c:pt>
                <c:pt idx="52">
                  <c:v>3.3</c:v>
                </c:pt>
                <c:pt idx="53">
                  <c:v>3.2</c:v>
                </c:pt>
                <c:pt idx="54">
                  <c:v>3.7</c:v>
                </c:pt>
                <c:pt idx="55">
                  <c:v>3.3</c:v>
                </c:pt>
                <c:pt idx="56">
                  <c:v>3.5</c:v>
                </c:pt>
                <c:pt idx="57">
                  <c:v>3.4000000000000004</c:v>
                </c:pt>
                <c:pt idx="58">
                  <c:v>2.9</c:v>
                </c:pt>
                <c:pt idx="59">
                  <c:v>2.4</c:v>
                </c:pt>
                <c:pt idx="60">
                  <c:v>3.3</c:v>
                </c:pt>
                <c:pt idx="61">
                  <c:v>3.3000000000000003</c:v>
                </c:pt>
                <c:pt idx="62">
                  <c:v>4</c:v>
                </c:pt>
                <c:pt idx="63">
                  <c:v>4.0999999999999996</c:v>
                </c:pt>
                <c:pt idx="64">
                  <c:v>4.5999999999999996</c:v>
                </c:pt>
                <c:pt idx="65">
                  <c:v>3.8</c:v>
                </c:pt>
                <c:pt idx="66">
                  <c:v>3.1</c:v>
                </c:pt>
                <c:pt idx="67">
                  <c:v>3.5</c:v>
                </c:pt>
                <c:pt idx="68">
                  <c:v>2.9000000000000004</c:v>
                </c:pt>
                <c:pt idx="69">
                  <c:v>2.9</c:v>
                </c:pt>
                <c:pt idx="70">
                  <c:v>2.5</c:v>
                </c:pt>
                <c:pt idx="71">
                  <c:v>2.9</c:v>
                </c:pt>
                <c:pt idx="72">
                  <c:v>2.9</c:v>
                </c:pt>
                <c:pt idx="73">
                  <c:v>3.1</c:v>
                </c:pt>
                <c:pt idx="74">
                  <c:v>2.9</c:v>
                </c:pt>
                <c:pt idx="75">
                  <c:v>3</c:v>
                </c:pt>
                <c:pt idx="76">
                  <c:v>3.5</c:v>
                </c:pt>
                <c:pt idx="77">
                  <c:v>4.0999999999999996</c:v>
                </c:pt>
                <c:pt idx="78">
                  <c:v>4.3</c:v>
                </c:pt>
                <c:pt idx="79">
                  <c:v>4.1999999999999993</c:v>
                </c:pt>
                <c:pt idx="80">
                  <c:v>4.5</c:v>
                </c:pt>
                <c:pt idx="81">
                  <c:v>3.8000000000000003</c:v>
                </c:pt>
                <c:pt idx="82">
                  <c:v>4.3</c:v>
                </c:pt>
                <c:pt idx="83">
                  <c:v>4.2</c:v>
                </c:pt>
                <c:pt idx="84">
                  <c:v>5.0999999999999996</c:v>
                </c:pt>
                <c:pt idx="85">
                  <c:v>4.2</c:v>
                </c:pt>
                <c:pt idx="86">
                  <c:v>4.4000000000000004</c:v>
                </c:pt>
                <c:pt idx="87">
                  <c:v>4.5999999999999996</c:v>
                </c:pt>
                <c:pt idx="88">
                  <c:v>3.8999999999999995</c:v>
                </c:pt>
                <c:pt idx="89">
                  <c:v>4</c:v>
                </c:pt>
                <c:pt idx="90">
                  <c:v>3.5</c:v>
                </c:pt>
                <c:pt idx="91">
                  <c:v>3.9000000000000004</c:v>
                </c:pt>
                <c:pt idx="92">
                  <c:v>4.2</c:v>
                </c:pt>
                <c:pt idx="93">
                  <c:v>3.8</c:v>
                </c:pt>
                <c:pt idx="94">
                  <c:v>2.5</c:v>
                </c:pt>
                <c:pt idx="95">
                  <c:v>2.6999999999999997</c:v>
                </c:pt>
                <c:pt idx="96">
                  <c:v>2.7</c:v>
                </c:pt>
                <c:pt idx="97">
                  <c:v>3.3</c:v>
                </c:pt>
                <c:pt idx="98">
                  <c:v>3.4000000000000004</c:v>
                </c:pt>
                <c:pt idx="99">
                  <c:v>3.6000000000000005</c:v>
                </c:pt>
                <c:pt idx="100">
                  <c:v>4.2</c:v>
                </c:pt>
                <c:pt idx="101">
                  <c:v>3.6999999999999997</c:v>
                </c:pt>
                <c:pt idx="102">
                  <c:v>4.8</c:v>
                </c:pt>
                <c:pt idx="103">
                  <c:v>4.1999999999999993</c:v>
                </c:pt>
                <c:pt idx="104">
                  <c:v>4</c:v>
                </c:pt>
                <c:pt idx="105">
                  <c:v>3.7</c:v>
                </c:pt>
                <c:pt idx="106">
                  <c:v>3.5999999999999996</c:v>
                </c:pt>
                <c:pt idx="107">
                  <c:v>3.6</c:v>
                </c:pt>
                <c:pt idx="108">
                  <c:v>3.5</c:v>
                </c:pt>
                <c:pt idx="109">
                  <c:v>3.8999999999999995</c:v>
                </c:pt>
                <c:pt idx="110">
                  <c:v>3.8</c:v>
                </c:pt>
                <c:pt idx="111">
                  <c:v>4.5999999999999996</c:v>
                </c:pt>
                <c:pt idx="112">
                  <c:v>5.2</c:v>
                </c:pt>
                <c:pt idx="113">
                  <c:v>6</c:v>
                </c:pt>
                <c:pt idx="114">
                  <c:v>5.8000000000000007</c:v>
                </c:pt>
                <c:pt idx="115">
                  <c:v>6.6</c:v>
                </c:pt>
                <c:pt idx="116">
                  <c:v>6.1</c:v>
                </c:pt>
                <c:pt idx="117">
                  <c:v>5.8</c:v>
                </c:pt>
                <c:pt idx="118">
                  <c:v>5.8000000000000007</c:v>
                </c:pt>
                <c:pt idx="119">
                  <c:v>5.8</c:v>
                </c:pt>
                <c:pt idx="120">
                  <c:v>6</c:v>
                </c:pt>
                <c:pt idx="121">
                  <c:v>5.5</c:v>
                </c:pt>
                <c:pt idx="122">
                  <c:v>6.4</c:v>
                </c:pt>
                <c:pt idx="123">
                  <c:v>6.1999999999999993</c:v>
                </c:pt>
                <c:pt idx="124">
                  <c:v>5.8</c:v>
                </c:pt>
                <c:pt idx="125">
                  <c:v>4.6999999999999993</c:v>
                </c:pt>
                <c:pt idx="126">
                  <c:v>4.6000000000000005</c:v>
                </c:pt>
                <c:pt idx="127">
                  <c:v>4.5999999999999996</c:v>
                </c:pt>
                <c:pt idx="128">
                  <c:v>5.7</c:v>
                </c:pt>
                <c:pt idx="129">
                  <c:v>6.7999999999999989</c:v>
                </c:pt>
                <c:pt idx="130">
                  <c:v>6.9</c:v>
                </c:pt>
                <c:pt idx="131">
                  <c:v>9.4</c:v>
                </c:pt>
                <c:pt idx="132">
                  <c:v>9</c:v>
                </c:pt>
                <c:pt idx="133">
                  <c:v>9.8000000000000007</c:v>
                </c:pt>
                <c:pt idx="134">
                  <c:v>11.1</c:v>
                </c:pt>
                <c:pt idx="135">
                  <c:v>13.700000000000001</c:v>
                </c:pt>
                <c:pt idx="136">
                  <c:v>14.3</c:v>
                </c:pt>
                <c:pt idx="137">
                  <c:v>15.9</c:v>
                </c:pt>
                <c:pt idx="138">
                  <c:v>16.399999999999999</c:v>
                </c:pt>
                <c:pt idx="139">
                  <c:v>18.600000000000001</c:v>
                </c:pt>
                <c:pt idx="140">
                  <c:v>17.900000000000002</c:v>
                </c:pt>
                <c:pt idx="141">
                  <c:v>15.4</c:v>
                </c:pt>
                <c:pt idx="142">
                  <c:v>15</c:v>
                </c:pt>
                <c:pt idx="143">
                  <c:v>15.2</c:v>
                </c:pt>
                <c:pt idx="144">
                  <c:v>15.599999999999998</c:v>
                </c:pt>
                <c:pt idx="145">
                  <c:v>15.3</c:v>
                </c:pt>
                <c:pt idx="146">
                  <c:v>14.299999999999999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B-4F12-91AF-A5AC3EFCC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566224"/>
        <c:axId val="2084567208"/>
      </c:areaChart>
      <c:lineChart>
        <c:grouping val="standard"/>
        <c:varyColors val="0"/>
        <c:ser>
          <c:idx val="2"/>
          <c:order val="2"/>
          <c:tx>
            <c:strRef>
              <c:f>'1.3.'!$F$7</c:f>
              <c:strCache>
                <c:ptCount val="1"/>
                <c:pt idx="0">
                  <c:v>Mindenkori EU</c:v>
                </c:pt>
              </c:strCache>
            </c:strRef>
          </c:tx>
          <c:spPr>
            <a:ln w="28575" cap="rnd">
              <a:solidFill>
                <a:srgbClr val="009EE0"/>
              </a:solidFill>
              <a:round/>
            </a:ln>
            <a:effectLst/>
          </c:spPr>
          <c:marker>
            <c:symbol val="none"/>
          </c:marker>
          <c:cat>
            <c:strRef>
              <c:f>'1.3.'!$C$8:$C$154</c:f>
              <c:strCache>
                <c:ptCount val="147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2020. VI.</c:v>
                </c:pt>
                <c:pt idx="114">
                  <c:v>2020. VII.</c:v>
                </c:pt>
                <c:pt idx="115">
                  <c:v>2020. VIII.</c:v>
                </c:pt>
                <c:pt idx="116">
                  <c:v>2020. IX.</c:v>
                </c:pt>
                <c:pt idx="117">
                  <c:v>2020. X.</c:v>
                </c:pt>
                <c:pt idx="118">
                  <c:v>2020. XI.</c:v>
                </c:pt>
                <c:pt idx="119">
                  <c:v>2020.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2021.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2022. III.</c:v>
                </c:pt>
                <c:pt idx="135">
                  <c:v>2022. IV.</c:v>
                </c:pt>
                <c:pt idx="136">
                  <c:v>2022. V.</c:v>
                </c:pt>
                <c:pt idx="137">
                  <c:v>2022. VI.</c:v>
                </c:pt>
                <c:pt idx="138">
                  <c:v>2022. VII.</c:v>
                </c:pt>
                <c:pt idx="139">
                  <c:v>2022. VIII.</c:v>
                </c:pt>
                <c:pt idx="140">
                  <c:v>2022. IX.</c:v>
                </c:pt>
                <c:pt idx="141">
                  <c:v>2022. X.</c:v>
                </c:pt>
                <c:pt idx="142">
                  <c:v>2022. XI.</c:v>
                </c:pt>
                <c:pt idx="143">
                  <c:v>2022. XII.</c:v>
                </c:pt>
                <c:pt idx="144">
                  <c:v>2023. I.</c:v>
                </c:pt>
                <c:pt idx="145">
                  <c:v>2023. II.</c:v>
                </c:pt>
                <c:pt idx="146">
                  <c:v>2023. III.</c:v>
                </c:pt>
              </c:strCache>
            </c:strRef>
          </c:cat>
          <c:val>
            <c:numRef>
              <c:f>'1.3.'!$F$8:$F$154</c:f>
              <c:numCache>
                <c:formatCode>0.0</c:formatCode>
                <c:ptCount val="147"/>
                <c:pt idx="0">
                  <c:v>2.7</c:v>
                </c:pt>
                <c:pt idx="1">
                  <c:v>2.9</c:v>
                </c:pt>
                <c:pt idx="2">
                  <c:v>3.1</c:v>
                </c:pt>
                <c:pt idx="3">
                  <c:v>3.3</c:v>
                </c:pt>
                <c:pt idx="4">
                  <c:v>3.2</c:v>
                </c:pt>
                <c:pt idx="5">
                  <c:v>3.1</c:v>
                </c:pt>
                <c:pt idx="6">
                  <c:v>2.9</c:v>
                </c:pt>
                <c:pt idx="7">
                  <c:v>3</c:v>
                </c:pt>
                <c:pt idx="8">
                  <c:v>3.3</c:v>
                </c:pt>
                <c:pt idx="9">
                  <c:v>3.3</c:v>
                </c:pt>
                <c:pt idx="10">
                  <c:v>3.3</c:v>
                </c:pt>
                <c:pt idx="11">
                  <c:v>3</c:v>
                </c:pt>
                <c:pt idx="12">
                  <c:v>2.9</c:v>
                </c:pt>
                <c:pt idx="13">
                  <c:v>2.9</c:v>
                </c:pt>
                <c:pt idx="14">
                  <c:v>2.9</c:v>
                </c:pt>
                <c:pt idx="15">
                  <c:v>2.7</c:v>
                </c:pt>
                <c:pt idx="16">
                  <c:v>2.6</c:v>
                </c:pt>
                <c:pt idx="17">
                  <c:v>2.5</c:v>
                </c:pt>
                <c:pt idx="18">
                  <c:v>2.5</c:v>
                </c:pt>
                <c:pt idx="19">
                  <c:v>2.7</c:v>
                </c:pt>
                <c:pt idx="20">
                  <c:v>2.7</c:v>
                </c:pt>
                <c:pt idx="21">
                  <c:v>2.7</c:v>
                </c:pt>
                <c:pt idx="22">
                  <c:v>2.4</c:v>
                </c:pt>
                <c:pt idx="23">
                  <c:v>2.2999999999999998</c:v>
                </c:pt>
                <c:pt idx="24">
                  <c:v>2.1</c:v>
                </c:pt>
                <c:pt idx="25">
                  <c:v>2</c:v>
                </c:pt>
                <c:pt idx="26">
                  <c:v>1.9</c:v>
                </c:pt>
                <c:pt idx="27">
                  <c:v>1.4</c:v>
                </c:pt>
                <c:pt idx="28">
                  <c:v>1.6</c:v>
                </c:pt>
                <c:pt idx="29">
                  <c:v>1.7</c:v>
                </c:pt>
                <c:pt idx="30">
                  <c:v>1.7</c:v>
                </c:pt>
                <c:pt idx="31">
                  <c:v>1.5</c:v>
                </c:pt>
                <c:pt idx="32">
                  <c:v>1.3</c:v>
                </c:pt>
                <c:pt idx="33">
                  <c:v>0.9</c:v>
                </c:pt>
                <c:pt idx="34">
                  <c:v>1</c:v>
                </c:pt>
                <c:pt idx="35">
                  <c:v>1</c:v>
                </c:pt>
                <c:pt idx="36">
                  <c:v>0.9</c:v>
                </c:pt>
                <c:pt idx="37">
                  <c:v>0.8</c:v>
                </c:pt>
                <c:pt idx="38">
                  <c:v>0.6</c:v>
                </c:pt>
                <c:pt idx="39">
                  <c:v>0.8</c:v>
                </c:pt>
                <c:pt idx="40">
                  <c:v>0.6</c:v>
                </c:pt>
                <c:pt idx="41">
                  <c:v>0.7</c:v>
                </c:pt>
                <c:pt idx="42">
                  <c:v>0.5</c:v>
                </c:pt>
                <c:pt idx="43">
                  <c:v>0.5</c:v>
                </c:pt>
                <c:pt idx="44">
                  <c:v>0.4</c:v>
                </c:pt>
                <c:pt idx="45">
                  <c:v>0.5</c:v>
                </c:pt>
                <c:pt idx="46">
                  <c:v>0.4</c:v>
                </c:pt>
                <c:pt idx="47">
                  <c:v>-0.1</c:v>
                </c:pt>
                <c:pt idx="48">
                  <c:v>-0.5</c:v>
                </c:pt>
                <c:pt idx="49">
                  <c:v>-0.3</c:v>
                </c:pt>
                <c:pt idx="50">
                  <c:v>-0.1</c:v>
                </c:pt>
                <c:pt idx="51">
                  <c:v>0.1</c:v>
                </c:pt>
                <c:pt idx="52">
                  <c:v>0.5</c:v>
                </c:pt>
                <c:pt idx="53">
                  <c:v>0.3</c:v>
                </c:pt>
                <c:pt idx="54">
                  <c:v>0.4</c:v>
                </c:pt>
                <c:pt idx="55">
                  <c:v>0.3</c:v>
                </c:pt>
                <c:pt idx="56">
                  <c:v>0.1</c:v>
                </c:pt>
                <c:pt idx="57">
                  <c:v>0.2</c:v>
                </c:pt>
                <c:pt idx="58">
                  <c:v>0.1</c:v>
                </c:pt>
                <c:pt idx="59">
                  <c:v>0.2</c:v>
                </c:pt>
                <c:pt idx="60">
                  <c:v>0.3</c:v>
                </c:pt>
                <c:pt idx="61">
                  <c:v>-0.1</c:v>
                </c:pt>
                <c:pt idx="62">
                  <c:v>0</c:v>
                </c:pt>
                <c:pt idx="63">
                  <c:v>-0.2</c:v>
                </c:pt>
                <c:pt idx="64">
                  <c:v>-0.1</c:v>
                </c:pt>
                <c:pt idx="65">
                  <c:v>0.1</c:v>
                </c:pt>
                <c:pt idx="66">
                  <c:v>0.2</c:v>
                </c:pt>
                <c:pt idx="67">
                  <c:v>0.2</c:v>
                </c:pt>
                <c:pt idx="68">
                  <c:v>0.4</c:v>
                </c:pt>
                <c:pt idx="69">
                  <c:v>0.5</c:v>
                </c:pt>
                <c:pt idx="70">
                  <c:v>0.6</c:v>
                </c:pt>
                <c:pt idx="71">
                  <c:v>1.1000000000000001</c:v>
                </c:pt>
                <c:pt idx="72">
                  <c:v>1.7</c:v>
                </c:pt>
                <c:pt idx="73">
                  <c:v>2</c:v>
                </c:pt>
                <c:pt idx="74">
                  <c:v>1.7</c:v>
                </c:pt>
                <c:pt idx="75">
                  <c:v>2</c:v>
                </c:pt>
                <c:pt idx="76">
                  <c:v>1.6</c:v>
                </c:pt>
                <c:pt idx="77">
                  <c:v>1.5</c:v>
                </c:pt>
                <c:pt idx="78">
                  <c:v>1.5</c:v>
                </c:pt>
                <c:pt idx="79">
                  <c:v>1.7</c:v>
                </c:pt>
                <c:pt idx="80">
                  <c:v>1.8</c:v>
                </c:pt>
                <c:pt idx="81">
                  <c:v>1.7</c:v>
                </c:pt>
                <c:pt idx="82">
                  <c:v>1.8</c:v>
                </c:pt>
                <c:pt idx="83">
                  <c:v>1.6</c:v>
                </c:pt>
                <c:pt idx="84">
                  <c:v>1.6</c:v>
                </c:pt>
                <c:pt idx="85">
                  <c:v>1.4</c:v>
                </c:pt>
                <c:pt idx="86">
                  <c:v>1.6</c:v>
                </c:pt>
                <c:pt idx="87">
                  <c:v>1.5</c:v>
                </c:pt>
                <c:pt idx="88">
                  <c:v>2</c:v>
                </c:pt>
                <c:pt idx="89">
                  <c:v>2.1</c:v>
                </c:pt>
                <c:pt idx="90">
                  <c:v>2.2000000000000002</c:v>
                </c:pt>
                <c:pt idx="91">
                  <c:v>2.2000000000000002</c:v>
                </c:pt>
                <c:pt idx="92">
                  <c:v>2.2000000000000002</c:v>
                </c:pt>
                <c:pt idx="93">
                  <c:v>2.2999999999999998</c:v>
                </c:pt>
                <c:pt idx="94">
                  <c:v>2</c:v>
                </c:pt>
                <c:pt idx="95">
                  <c:v>1.6</c:v>
                </c:pt>
                <c:pt idx="96">
                  <c:v>1.5</c:v>
                </c:pt>
                <c:pt idx="97">
                  <c:v>1.6</c:v>
                </c:pt>
                <c:pt idx="98">
                  <c:v>1.6</c:v>
                </c:pt>
                <c:pt idx="99">
                  <c:v>1.9</c:v>
                </c:pt>
                <c:pt idx="100">
                  <c:v>1.6</c:v>
                </c:pt>
                <c:pt idx="101">
                  <c:v>1.6</c:v>
                </c:pt>
                <c:pt idx="102">
                  <c:v>1.4</c:v>
                </c:pt>
                <c:pt idx="103">
                  <c:v>1.4</c:v>
                </c:pt>
                <c:pt idx="104">
                  <c:v>1.2</c:v>
                </c:pt>
                <c:pt idx="105">
                  <c:v>1.1000000000000001</c:v>
                </c:pt>
                <c:pt idx="106">
                  <c:v>1.3</c:v>
                </c:pt>
                <c:pt idx="107">
                  <c:v>1.6</c:v>
                </c:pt>
                <c:pt idx="108">
                  <c:v>1.7</c:v>
                </c:pt>
                <c:pt idx="109">
                  <c:v>1.6</c:v>
                </c:pt>
                <c:pt idx="110">
                  <c:v>1.2</c:v>
                </c:pt>
                <c:pt idx="111">
                  <c:v>0.7</c:v>
                </c:pt>
                <c:pt idx="112">
                  <c:v>0.6</c:v>
                </c:pt>
                <c:pt idx="113">
                  <c:v>0.8</c:v>
                </c:pt>
                <c:pt idx="114">
                  <c:v>0.9</c:v>
                </c:pt>
                <c:pt idx="115">
                  <c:v>0.4</c:v>
                </c:pt>
                <c:pt idx="116">
                  <c:v>0.3</c:v>
                </c:pt>
                <c:pt idx="117">
                  <c:v>0.3</c:v>
                </c:pt>
                <c:pt idx="118">
                  <c:v>0.2</c:v>
                </c:pt>
                <c:pt idx="119">
                  <c:v>0.3</c:v>
                </c:pt>
                <c:pt idx="120">
                  <c:v>1.2</c:v>
                </c:pt>
                <c:pt idx="121">
                  <c:v>1.3</c:v>
                </c:pt>
                <c:pt idx="122" formatCode="General">
                  <c:v>1.7</c:v>
                </c:pt>
                <c:pt idx="123" formatCode="General">
                  <c:v>2</c:v>
                </c:pt>
                <c:pt idx="124" formatCode="General">
                  <c:v>2.2999999999999998</c:v>
                </c:pt>
                <c:pt idx="125" formatCode="General">
                  <c:v>2.2000000000000002</c:v>
                </c:pt>
                <c:pt idx="126" formatCode="General">
                  <c:v>2.5</c:v>
                </c:pt>
                <c:pt idx="127" formatCode="General">
                  <c:v>3.2</c:v>
                </c:pt>
                <c:pt idx="128" formatCode="General">
                  <c:v>3.6</c:v>
                </c:pt>
                <c:pt idx="129" formatCode="General">
                  <c:v>4.4000000000000004</c:v>
                </c:pt>
                <c:pt idx="130" formatCode="General">
                  <c:v>5.2</c:v>
                </c:pt>
                <c:pt idx="131" formatCode="General">
                  <c:v>5.3</c:v>
                </c:pt>
                <c:pt idx="132" formatCode="General">
                  <c:v>5.6</c:v>
                </c:pt>
                <c:pt idx="133" formatCode="General">
                  <c:v>6.2</c:v>
                </c:pt>
                <c:pt idx="134" formatCode="General">
                  <c:v>7.8</c:v>
                </c:pt>
                <c:pt idx="135" formatCode="General">
                  <c:v>8.1</c:v>
                </c:pt>
                <c:pt idx="136" formatCode="General">
                  <c:v>8.8000000000000007</c:v>
                </c:pt>
                <c:pt idx="137" formatCode="General">
                  <c:v>9.6</c:v>
                </c:pt>
                <c:pt idx="138" formatCode="General">
                  <c:v>9.8000000000000007</c:v>
                </c:pt>
                <c:pt idx="139" formatCode="General">
                  <c:v>10.1</c:v>
                </c:pt>
                <c:pt idx="140" formatCode="General">
                  <c:v>10.9</c:v>
                </c:pt>
                <c:pt idx="141" formatCode="General">
                  <c:v>11.5</c:v>
                </c:pt>
                <c:pt idx="142" formatCode="General">
                  <c:v>11.1</c:v>
                </c:pt>
                <c:pt idx="143" formatCode="General">
                  <c:v>10.4</c:v>
                </c:pt>
                <c:pt idx="144" formatCode="General">
                  <c:v>10</c:v>
                </c:pt>
                <c:pt idx="145" formatCode="General">
                  <c:v>9.9</c:v>
                </c:pt>
                <c:pt idx="146" formatCode="General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1B-4F12-91AF-A5AC3EFCC4F0}"/>
            </c:ext>
          </c:extLst>
        </c:ser>
        <c:ser>
          <c:idx val="3"/>
          <c:order val="3"/>
          <c:tx>
            <c:strRef>
              <c:f>'1.3.'!$G$7</c:f>
              <c:strCache>
                <c:ptCount val="1"/>
                <c:pt idx="0">
                  <c:v>Mindenkori EA</c:v>
                </c:pt>
              </c:strCache>
            </c:strRef>
          </c:tx>
          <c:spPr>
            <a:ln w="28575" cap="rnd">
              <a:solidFill>
                <a:srgbClr val="0C2148"/>
              </a:solidFill>
              <a:round/>
            </a:ln>
            <a:effectLst/>
          </c:spPr>
          <c:marker>
            <c:symbol val="none"/>
          </c:marker>
          <c:cat>
            <c:strRef>
              <c:f>'1.3.'!$C$8:$C$154</c:f>
              <c:strCache>
                <c:ptCount val="147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2020. VI.</c:v>
                </c:pt>
                <c:pt idx="114">
                  <c:v>2020. VII.</c:v>
                </c:pt>
                <c:pt idx="115">
                  <c:v>2020. VIII.</c:v>
                </c:pt>
                <c:pt idx="116">
                  <c:v>2020. IX.</c:v>
                </c:pt>
                <c:pt idx="117">
                  <c:v>2020. X.</c:v>
                </c:pt>
                <c:pt idx="118">
                  <c:v>2020. XI.</c:v>
                </c:pt>
                <c:pt idx="119">
                  <c:v>2020.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2021.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2022. III.</c:v>
                </c:pt>
                <c:pt idx="135">
                  <c:v>2022. IV.</c:v>
                </c:pt>
                <c:pt idx="136">
                  <c:v>2022. V.</c:v>
                </c:pt>
                <c:pt idx="137">
                  <c:v>2022. VI.</c:v>
                </c:pt>
                <c:pt idx="138">
                  <c:v>2022. VII.</c:v>
                </c:pt>
                <c:pt idx="139">
                  <c:v>2022. VIII.</c:v>
                </c:pt>
                <c:pt idx="140">
                  <c:v>2022. IX.</c:v>
                </c:pt>
                <c:pt idx="141">
                  <c:v>2022. X.</c:v>
                </c:pt>
                <c:pt idx="142">
                  <c:v>2022. XI.</c:v>
                </c:pt>
                <c:pt idx="143">
                  <c:v>2022. XII.</c:v>
                </c:pt>
                <c:pt idx="144">
                  <c:v>2023. I.</c:v>
                </c:pt>
                <c:pt idx="145">
                  <c:v>2023. II.</c:v>
                </c:pt>
                <c:pt idx="146">
                  <c:v>2023. III.</c:v>
                </c:pt>
              </c:strCache>
            </c:strRef>
          </c:cat>
          <c:val>
            <c:numRef>
              <c:f>'1.3.'!$G$8:$G$154</c:f>
              <c:numCache>
                <c:formatCode>0.0</c:formatCode>
                <c:ptCount val="147"/>
                <c:pt idx="0">
                  <c:v>2.2999999999999998</c:v>
                </c:pt>
                <c:pt idx="1">
                  <c:v>2.4</c:v>
                </c:pt>
                <c:pt idx="2">
                  <c:v>2.7</c:v>
                </c:pt>
                <c:pt idx="3">
                  <c:v>2.8</c:v>
                </c:pt>
                <c:pt idx="4">
                  <c:v>2.7</c:v>
                </c:pt>
                <c:pt idx="5">
                  <c:v>2.7</c:v>
                </c:pt>
                <c:pt idx="6">
                  <c:v>2.6</c:v>
                </c:pt>
                <c:pt idx="7">
                  <c:v>2.5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2.8</c:v>
                </c:pt>
                <c:pt idx="12">
                  <c:v>2.7</c:v>
                </c:pt>
                <c:pt idx="13">
                  <c:v>2.7</c:v>
                </c:pt>
                <c:pt idx="14">
                  <c:v>2.7</c:v>
                </c:pt>
                <c:pt idx="15">
                  <c:v>2.6</c:v>
                </c:pt>
                <c:pt idx="16">
                  <c:v>2.4</c:v>
                </c:pt>
                <c:pt idx="17">
                  <c:v>2.4</c:v>
                </c:pt>
                <c:pt idx="18">
                  <c:v>2.4</c:v>
                </c:pt>
                <c:pt idx="19">
                  <c:v>2.6</c:v>
                </c:pt>
                <c:pt idx="20">
                  <c:v>2.6</c:v>
                </c:pt>
                <c:pt idx="21">
                  <c:v>2.5</c:v>
                </c:pt>
                <c:pt idx="22">
                  <c:v>2.2000000000000002</c:v>
                </c:pt>
                <c:pt idx="23">
                  <c:v>2.2000000000000002</c:v>
                </c:pt>
                <c:pt idx="24">
                  <c:v>2</c:v>
                </c:pt>
                <c:pt idx="25">
                  <c:v>1.9</c:v>
                </c:pt>
                <c:pt idx="26">
                  <c:v>1.7</c:v>
                </c:pt>
                <c:pt idx="27">
                  <c:v>1.2</c:v>
                </c:pt>
                <c:pt idx="28">
                  <c:v>1.4</c:v>
                </c:pt>
                <c:pt idx="29">
                  <c:v>1.6</c:v>
                </c:pt>
                <c:pt idx="30">
                  <c:v>1.6</c:v>
                </c:pt>
                <c:pt idx="31">
                  <c:v>1.3</c:v>
                </c:pt>
                <c:pt idx="32">
                  <c:v>1.1000000000000001</c:v>
                </c:pt>
                <c:pt idx="33">
                  <c:v>0.7</c:v>
                </c:pt>
                <c:pt idx="34">
                  <c:v>0.9</c:v>
                </c:pt>
                <c:pt idx="35">
                  <c:v>0.8</c:v>
                </c:pt>
                <c:pt idx="36">
                  <c:v>0.8</c:v>
                </c:pt>
                <c:pt idx="37">
                  <c:v>0.7</c:v>
                </c:pt>
                <c:pt idx="38">
                  <c:v>0.5</c:v>
                </c:pt>
                <c:pt idx="39">
                  <c:v>0.7</c:v>
                </c:pt>
                <c:pt idx="40">
                  <c:v>0.5</c:v>
                </c:pt>
                <c:pt idx="41">
                  <c:v>0.5</c:v>
                </c:pt>
                <c:pt idx="42">
                  <c:v>0.4</c:v>
                </c:pt>
                <c:pt idx="43">
                  <c:v>0.4</c:v>
                </c:pt>
                <c:pt idx="44">
                  <c:v>0.3</c:v>
                </c:pt>
                <c:pt idx="45">
                  <c:v>0.4</c:v>
                </c:pt>
                <c:pt idx="46">
                  <c:v>0.3</c:v>
                </c:pt>
                <c:pt idx="47">
                  <c:v>-0.2</c:v>
                </c:pt>
                <c:pt idx="48">
                  <c:v>-0.6</c:v>
                </c:pt>
                <c:pt idx="49">
                  <c:v>-0.3</c:v>
                </c:pt>
                <c:pt idx="50">
                  <c:v>-0.1</c:v>
                </c:pt>
                <c:pt idx="51">
                  <c:v>0.2</c:v>
                </c:pt>
                <c:pt idx="52">
                  <c:v>0.6</c:v>
                </c:pt>
                <c:pt idx="53">
                  <c:v>0.5</c:v>
                </c:pt>
                <c:pt idx="54">
                  <c:v>0.5</c:v>
                </c:pt>
                <c:pt idx="55">
                  <c:v>0.4</c:v>
                </c:pt>
                <c:pt idx="56">
                  <c:v>0.2</c:v>
                </c:pt>
                <c:pt idx="57">
                  <c:v>0.4</c:v>
                </c:pt>
                <c:pt idx="58">
                  <c:v>0.1</c:v>
                </c:pt>
                <c:pt idx="59">
                  <c:v>0.3</c:v>
                </c:pt>
                <c:pt idx="60">
                  <c:v>0.3</c:v>
                </c:pt>
                <c:pt idx="61">
                  <c:v>-0.1</c:v>
                </c:pt>
                <c:pt idx="62">
                  <c:v>0</c:v>
                </c:pt>
                <c:pt idx="63">
                  <c:v>-0.3</c:v>
                </c:pt>
                <c:pt idx="64">
                  <c:v>-0.1</c:v>
                </c:pt>
                <c:pt idx="65">
                  <c:v>0</c:v>
                </c:pt>
                <c:pt idx="66">
                  <c:v>0.2</c:v>
                </c:pt>
                <c:pt idx="67">
                  <c:v>0.2</c:v>
                </c:pt>
                <c:pt idx="68">
                  <c:v>0.4</c:v>
                </c:pt>
                <c:pt idx="69">
                  <c:v>0.5</c:v>
                </c:pt>
                <c:pt idx="70">
                  <c:v>0.6</c:v>
                </c:pt>
                <c:pt idx="71">
                  <c:v>1.1000000000000001</c:v>
                </c:pt>
                <c:pt idx="72">
                  <c:v>1.7</c:v>
                </c:pt>
                <c:pt idx="73">
                  <c:v>2</c:v>
                </c:pt>
                <c:pt idx="74">
                  <c:v>1.5</c:v>
                </c:pt>
                <c:pt idx="75">
                  <c:v>1.9</c:v>
                </c:pt>
                <c:pt idx="76">
                  <c:v>1.4</c:v>
                </c:pt>
                <c:pt idx="77">
                  <c:v>1.3</c:v>
                </c:pt>
                <c:pt idx="78">
                  <c:v>1.3</c:v>
                </c:pt>
                <c:pt idx="79">
                  <c:v>1.5</c:v>
                </c:pt>
                <c:pt idx="80">
                  <c:v>1.6</c:v>
                </c:pt>
                <c:pt idx="81">
                  <c:v>1.4</c:v>
                </c:pt>
                <c:pt idx="82">
                  <c:v>1.5</c:v>
                </c:pt>
                <c:pt idx="83">
                  <c:v>1.3</c:v>
                </c:pt>
                <c:pt idx="84">
                  <c:v>1.3</c:v>
                </c:pt>
                <c:pt idx="85">
                  <c:v>1.1000000000000001</c:v>
                </c:pt>
                <c:pt idx="86">
                  <c:v>1.4</c:v>
                </c:pt>
                <c:pt idx="87">
                  <c:v>1.2</c:v>
                </c:pt>
                <c:pt idx="88">
                  <c:v>2</c:v>
                </c:pt>
                <c:pt idx="89">
                  <c:v>2</c:v>
                </c:pt>
                <c:pt idx="90">
                  <c:v>2.2000000000000002</c:v>
                </c:pt>
                <c:pt idx="91">
                  <c:v>2.1</c:v>
                </c:pt>
                <c:pt idx="92">
                  <c:v>2.1</c:v>
                </c:pt>
                <c:pt idx="93">
                  <c:v>2.2999999999999998</c:v>
                </c:pt>
                <c:pt idx="94">
                  <c:v>1.9</c:v>
                </c:pt>
                <c:pt idx="95">
                  <c:v>1.5</c:v>
                </c:pt>
                <c:pt idx="96">
                  <c:v>1.4</c:v>
                </c:pt>
                <c:pt idx="97">
                  <c:v>1.5</c:v>
                </c:pt>
                <c:pt idx="98">
                  <c:v>1.4</c:v>
                </c:pt>
                <c:pt idx="99">
                  <c:v>1.7</c:v>
                </c:pt>
                <c:pt idx="100">
                  <c:v>1.2</c:v>
                </c:pt>
                <c:pt idx="101">
                  <c:v>1.3</c:v>
                </c:pt>
                <c:pt idx="102">
                  <c:v>1</c:v>
                </c:pt>
                <c:pt idx="103">
                  <c:v>1</c:v>
                </c:pt>
                <c:pt idx="104">
                  <c:v>0.8</c:v>
                </c:pt>
                <c:pt idx="105">
                  <c:v>0.7</c:v>
                </c:pt>
                <c:pt idx="106">
                  <c:v>1</c:v>
                </c:pt>
                <c:pt idx="107">
                  <c:v>1.3</c:v>
                </c:pt>
                <c:pt idx="108">
                  <c:v>1.4</c:v>
                </c:pt>
                <c:pt idx="109">
                  <c:v>1.2</c:v>
                </c:pt>
                <c:pt idx="110">
                  <c:v>0.7</c:v>
                </c:pt>
                <c:pt idx="111">
                  <c:v>0.3</c:v>
                </c:pt>
                <c:pt idx="112">
                  <c:v>0.1</c:v>
                </c:pt>
                <c:pt idx="113">
                  <c:v>0.3</c:v>
                </c:pt>
                <c:pt idx="114">
                  <c:v>0.4</c:v>
                </c:pt>
                <c:pt idx="115">
                  <c:v>-0.2</c:v>
                </c:pt>
                <c:pt idx="116">
                  <c:v>-0.3</c:v>
                </c:pt>
                <c:pt idx="117">
                  <c:v>-0.3</c:v>
                </c:pt>
                <c:pt idx="118">
                  <c:v>-0.3</c:v>
                </c:pt>
                <c:pt idx="119">
                  <c:v>-0.3</c:v>
                </c:pt>
                <c:pt idx="120">
                  <c:v>0.9</c:v>
                </c:pt>
                <c:pt idx="121">
                  <c:v>0.9</c:v>
                </c:pt>
                <c:pt idx="122" formatCode="General">
                  <c:v>1.3</c:v>
                </c:pt>
                <c:pt idx="123" formatCode="General">
                  <c:v>1.6</c:v>
                </c:pt>
                <c:pt idx="124" formatCode="General">
                  <c:v>2</c:v>
                </c:pt>
                <c:pt idx="125" formatCode="General">
                  <c:v>1.9</c:v>
                </c:pt>
                <c:pt idx="126" formatCode="General">
                  <c:v>2.2000000000000002</c:v>
                </c:pt>
                <c:pt idx="127" formatCode="General">
                  <c:v>3</c:v>
                </c:pt>
                <c:pt idx="128" formatCode="General">
                  <c:v>3.4</c:v>
                </c:pt>
                <c:pt idx="129" formatCode="General">
                  <c:v>4.0999999999999996</c:v>
                </c:pt>
                <c:pt idx="130" formatCode="General">
                  <c:v>4.9000000000000004</c:v>
                </c:pt>
                <c:pt idx="131" formatCode="General">
                  <c:v>5</c:v>
                </c:pt>
                <c:pt idx="132" formatCode="General">
                  <c:v>5.0999999999999996</c:v>
                </c:pt>
                <c:pt idx="133" formatCode="General">
                  <c:v>5.9</c:v>
                </c:pt>
                <c:pt idx="134" formatCode="General">
                  <c:v>7.4</c:v>
                </c:pt>
                <c:pt idx="135" formatCode="General">
                  <c:v>7.4</c:v>
                </c:pt>
                <c:pt idx="136" formatCode="General">
                  <c:v>8.1</c:v>
                </c:pt>
                <c:pt idx="137" formatCode="General">
                  <c:v>8.6</c:v>
                </c:pt>
                <c:pt idx="138" formatCode="General">
                  <c:v>8.9</c:v>
                </c:pt>
                <c:pt idx="139" formatCode="General">
                  <c:v>9.1</c:v>
                </c:pt>
                <c:pt idx="140" formatCode="General">
                  <c:v>9.9</c:v>
                </c:pt>
                <c:pt idx="141" formatCode="General">
                  <c:v>10.6</c:v>
                </c:pt>
                <c:pt idx="142" formatCode="General">
                  <c:v>10.1</c:v>
                </c:pt>
                <c:pt idx="143" formatCode="General">
                  <c:v>9.1999999999999993</c:v>
                </c:pt>
                <c:pt idx="144" formatCode="General">
                  <c:v>8.6</c:v>
                </c:pt>
                <c:pt idx="145" formatCode="General">
                  <c:v>8.5</c:v>
                </c:pt>
                <c:pt idx="146" formatCode="General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1B-4F12-91AF-A5AC3EFCC4F0}"/>
            </c:ext>
          </c:extLst>
        </c:ser>
        <c:ser>
          <c:idx val="4"/>
          <c:order val="4"/>
          <c:tx>
            <c:strRef>
              <c:f>'1.3.'!$H$7</c:f>
              <c:strCache>
                <c:ptCount val="1"/>
                <c:pt idx="0">
                  <c:v>Magyarország</c:v>
                </c:pt>
              </c:strCache>
            </c:strRef>
          </c:tx>
          <c:spPr>
            <a:ln w="28575" cap="rnd">
              <a:solidFill>
                <a:srgbClr val="DA0000"/>
              </a:solidFill>
              <a:round/>
            </a:ln>
            <a:effectLst/>
          </c:spPr>
          <c:marker>
            <c:symbol val="none"/>
          </c:marker>
          <c:cat>
            <c:strRef>
              <c:f>'1.3.'!$C$8:$C$154</c:f>
              <c:strCache>
                <c:ptCount val="147"/>
                <c:pt idx="0">
                  <c:v>2011. I.</c:v>
                </c:pt>
                <c:pt idx="1">
                  <c:v>2011. II.</c:v>
                </c:pt>
                <c:pt idx="2">
                  <c:v>2011. III.</c:v>
                </c:pt>
                <c:pt idx="3">
                  <c:v>2011. IV.</c:v>
                </c:pt>
                <c:pt idx="4">
                  <c:v>2011. V.</c:v>
                </c:pt>
                <c:pt idx="5">
                  <c:v>2011. VI.</c:v>
                </c:pt>
                <c:pt idx="6">
                  <c:v>2011. VII.</c:v>
                </c:pt>
                <c:pt idx="7">
                  <c:v>2011. VIII.</c:v>
                </c:pt>
                <c:pt idx="8">
                  <c:v>2011. IX.</c:v>
                </c:pt>
                <c:pt idx="9">
                  <c:v>2011. X.</c:v>
                </c:pt>
                <c:pt idx="10">
                  <c:v>2011. XI.</c:v>
                </c:pt>
                <c:pt idx="11">
                  <c:v>2011. XII.</c:v>
                </c:pt>
                <c:pt idx="12">
                  <c:v>2012. I.</c:v>
                </c:pt>
                <c:pt idx="13">
                  <c:v>2012. II.</c:v>
                </c:pt>
                <c:pt idx="14">
                  <c:v>2012. III.</c:v>
                </c:pt>
                <c:pt idx="15">
                  <c:v>2012. IV.</c:v>
                </c:pt>
                <c:pt idx="16">
                  <c:v>2012. V.</c:v>
                </c:pt>
                <c:pt idx="17">
                  <c:v>2012. VI.</c:v>
                </c:pt>
                <c:pt idx="18">
                  <c:v>2012. VII.</c:v>
                </c:pt>
                <c:pt idx="19">
                  <c:v>2012. VIII.</c:v>
                </c:pt>
                <c:pt idx="20">
                  <c:v>2012. IX.</c:v>
                </c:pt>
                <c:pt idx="21">
                  <c:v>2012. X.</c:v>
                </c:pt>
                <c:pt idx="22">
                  <c:v>2012. XI.</c:v>
                </c:pt>
                <c:pt idx="23">
                  <c:v>2012. XII.</c:v>
                </c:pt>
                <c:pt idx="24">
                  <c:v>2013. I.</c:v>
                </c:pt>
                <c:pt idx="25">
                  <c:v>2013. II.</c:v>
                </c:pt>
                <c:pt idx="26">
                  <c:v>2013. III.</c:v>
                </c:pt>
                <c:pt idx="27">
                  <c:v>2013. IV.</c:v>
                </c:pt>
                <c:pt idx="28">
                  <c:v>2013. V.</c:v>
                </c:pt>
                <c:pt idx="29">
                  <c:v>2013. VI.</c:v>
                </c:pt>
                <c:pt idx="30">
                  <c:v>2013. VII.</c:v>
                </c:pt>
                <c:pt idx="31">
                  <c:v>2013. VIII.</c:v>
                </c:pt>
                <c:pt idx="32">
                  <c:v>2013. IX.</c:v>
                </c:pt>
                <c:pt idx="33">
                  <c:v>2013. X.</c:v>
                </c:pt>
                <c:pt idx="34">
                  <c:v>2013. XI.</c:v>
                </c:pt>
                <c:pt idx="35">
                  <c:v>2013. XII.</c:v>
                </c:pt>
                <c:pt idx="36">
                  <c:v>2014. I.</c:v>
                </c:pt>
                <c:pt idx="37">
                  <c:v>2014. II.</c:v>
                </c:pt>
                <c:pt idx="38">
                  <c:v>2014. III.</c:v>
                </c:pt>
                <c:pt idx="39">
                  <c:v>2014. IV.</c:v>
                </c:pt>
                <c:pt idx="40">
                  <c:v>2014. V.</c:v>
                </c:pt>
                <c:pt idx="41">
                  <c:v>2014. VI.</c:v>
                </c:pt>
                <c:pt idx="42">
                  <c:v>2014. VII.</c:v>
                </c:pt>
                <c:pt idx="43">
                  <c:v>2014. VIII.</c:v>
                </c:pt>
                <c:pt idx="44">
                  <c:v>2014. IX.</c:v>
                </c:pt>
                <c:pt idx="45">
                  <c:v>2014. X.</c:v>
                </c:pt>
                <c:pt idx="46">
                  <c:v>2014. XI.</c:v>
                </c:pt>
                <c:pt idx="47">
                  <c:v>2014. XII.</c:v>
                </c:pt>
                <c:pt idx="48">
                  <c:v>2015. I.</c:v>
                </c:pt>
                <c:pt idx="49">
                  <c:v>2015. II.</c:v>
                </c:pt>
                <c:pt idx="50">
                  <c:v>2015. III.</c:v>
                </c:pt>
                <c:pt idx="51">
                  <c:v>2015. IV.</c:v>
                </c:pt>
                <c:pt idx="52">
                  <c:v>2015. V.</c:v>
                </c:pt>
                <c:pt idx="53">
                  <c:v>2015. VI.</c:v>
                </c:pt>
                <c:pt idx="54">
                  <c:v>2015. VII.</c:v>
                </c:pt>
                <c:pt idx="55">
                  <c:v>2015. VIII.</c:v>
                </c:pt>
                <c:pt idx="56">
                  <c:v>2015. IX.</c:v>
                </c:pt>
                <c:pt idx="57">
                  <c:v>2015. X.</c:v>
                </c:pt>
                <c:pt idx="58">
                  <c:v>2015. XI.</c:v>
                </c:pt>
                <c:pt idx="59">
                  <c:v>2015. XII.</c:v>
                </c:pt>
                <c:pt idx="60">
                  <c:v>2016. I.</c:v>
                </c:pt>
                <c:pt idx="61">
                  <c:v>2016. II.</c:v>
                </c:pt>
                <c:pt idx="62">
                  <c:v>2016. III.</c:v>
                </c:pt>
                <c:pt idx="63">
                  <c:v>2016. IV.</c:v>
                </c:pt>
                <c:pt idx="64">
                  <c:v>2016. V.</c:v>
                </c:pt>
                <c:pt idx="65">
                  <c:v>2016. VI.</c:v>
                </c:pt>
                <c:pt idx="66">
                  <c:v>2016. VII.</c:v>
                </c:pt>
                <c:pt idx="67">
                  <c:v>2016. VIII.</c:v>
                </c:pt>
                <c:pt idx="68">
                  <c:v>2016. IX.</c:v>
                </c:pt>
                <c:pt idx="69">
                  <c:v>2016. X.</c:v>
                </c:pt>
                <c:pt idx="70">
                  <c:v>2016. XI.</c:v>
                </c:pt>
                <c:pt idx="71">
                  <c:v>2016. XII.</c:v>
                </c:pt>
                <c:pt idx="72">
                  <c:v>2017. I.</c:v>
                </c:pt>
                <c:pt idx="73">
                  <c:v>2017. II.</c:v>
                </c:pt>
                <c:pt idx="74">
                  <c:v>2017. III.</c:v>
                </c:pt>
                <c:pt idx="75">
                  <c:v>2017. IV.</c:v>
                </c:pt>
                <c:pt idx="76">
                  <c:v>2017. V.</c:v>
                </c:pt>
                <c:pt idx="77">
                  <c:v>2017. VI.</c:v>
                </c:pt>
                <c:pt idx="78">
                  <c:v>2017. VII.</c:v>
                </c:pt>
                <c:pt idx="79">
                  <c:v>2017. VIII.</c:v>
                </c:pt>
                <c:pt idx="80">
                  <c:v>2017. IX.</c:v>
                </c:pt>
                <c:pt idx="81">
                  <c:v>2017. X.</c:v>
                </c:pt>
                <c:pt idx="82">
                  <c:v>2017. XI.</c:v>
                </c:pt>
                <c:pt idx="83">
                  <c:v>2017. XII.</c:v>
                </c:pt>
                <c:pt idx="84">
                  <c:v>2018. I.</c:v>
                </c:pt>
                <c:pt idx="85">
                  <c:v>2018. II.</c:v>
                </c:pt>
                <c:pt idx="86">
                  <c:v>2018. III.</c:v>
                </c:pt>
                <c:pt idx="87">
                  <c:v>2018. IV.</c:v>
                </c:pt>
                <c:pt idx="88">
                  <c:v>2018. V.</c:v>
                </c:pt>
                <c:pt idx="89">
                  <c:v>2018. VI.</c:v>
                </c:pt>
                <c:pt idx="90">
                  <c:v>2018. VII.</c:v>
                </c:pt>
                <c:pt idx="91">
                  <c:v>2018. VIII.</c:v>
                </c:pt>
                <c:pt idx="92">
                  <c:v>2018. IX.</c:v>
                </c:pt>
                <c:pt idx="93">
                  <c:v>2018. X.</c:v>
                </c:pt>
                <c:pt idx="94">
                  <c:v>2018. XI.</c:v>
                </c:pt>
                <c:pt idx="95">
                  <c:v>2018. XII.</c:v>
                </c:pt>
                <c:pt idx="96">
                  <c:v>2019. I.</c:v>
                </c:pt>
                <c:pt idx="97">
                  <c:v>2019. II.</c:v>
                </c:pt>
                <c:pt idx="98">
                  <c:v>2019. III.</c:v>
                </c:pt>
                <c:pt idx="99">
                  <c:v>2019. IV.</c:v>
                </c:pt>
                <c:pt idx="100">
                  <c:v>2019. V.</c:v>
                </c:pt>
                <c:pt idx="101">
                  <c:v>2019. VI.</c:v>
                </c:pt>
                <c:pt idx="102">
                  <c:v>2019. VII.</c:v>
                </c:pt>
                <c:pt idx="103">
                  <c:v>2019. VIII.</c:v>
                </c:pt>
                <c:pt idx="104">
                  <c:v>2019. IX.</c:v>
                </c:pt>
                <c:pt idx="105">
                  <c:v>2019. X.</c:v>
                </c:pt>
                <c:pt idx="106">
                  <c:v>2019. XI.</c:v>
                </c:pt>
                <c:pt idx="107">
                  <c:v>2019. XII.</c:v>
                </c:pt>
                <c:pt idx="108">
                  <c:v>2020. I.</c:v>
                </c:pt>
                <c:pt idx="109">
                  <c:v>2020. II.</c:v>
                </c:pt>
                <c:pt idx="110">
                  <c:v>2020. III.</c:v>
                </c:pt>
                <c:pt idx="111">
                  <c:v>2020. IV.</c:v>
                </c:pt>
                <c:pt idx="112">
                  <c:v>2020. V.</c:v>
                </c:pt>
                <c:pt idx="113">
                  <c:v>2020. VI.</c:v>
                </c:pt>
                <c:pt idx="114">
                  <c:v>2020. VII.</c:v>
                </c:pt>
                <c:pt idx="115">
                  <c:v>2020. VIII.</c:v>
                </c:pt>
                <c:pt idx="116">
                  <c:v>2020. IX.</c:v>
                </c:pt>
                <c:pt idx="117">
                  <c:v>2020. X.</c:v>
                </c:pt>
                <c:pt idx="118">
                  <c:v>2020. XI.</c:v>
                </c:pt>
                <c:pt idx="119">
                  <c:v>2020. XII.</c:v>
                </c:pt>
                <c:pt idx="120">
                  <c:v>2021. I.</c:v>
                </c:pt>
                <c:pt idx="121">
                  <c:v>2021. II.</c:v>
                </c:pt>
                <c:pt idx="122">
                  <c:v>2021. III.</c:v>
                </c:pt>
                <c:pt idx="123">
                  <c:v>2021. IV.</c:v>
                </c:pt>
                <c:pt idx="124">
                  <c:v>2021. V.</c:v>
                </c:pt>
                <c:pt idx="125">
                  <c:v>2021. VI.</c:v>
                </c:pt>
                <c:pt idx="126">
                  <c:v>2021. VII.</c:v>
                </c:pt>
                <c:pt idx="127">
                  <c:v>2021. VIII.</c:v>
                </c:pt>
                <c:pt idx="128">
                  <c:v>2021. IX.</c:v>
                </c:pt>
                <c:pt idx="129">
                  <c:v>2021. X.</c:v>
                </c:pt>
                <c:pt idx="130">
                  <c:v>2021. XI.</c:v>
                </c:pt>
                <c:pt idx="131">
                  <c:v>2021. XII.</c:v>
                </c:pt>
                <c:pt idx="132">
                  <c:v>2022. I.</c:v>
                </c:pt>
                <c:pt idx="133">
                  <c:v>2022. II.</c:v>
                </c:pt>
                <c:pt idx="134">
                  <c:v>2022. III.</c:v>
                </c:pt>
                <c:pt idx="135">
                  <c:v>2022. IV.</c:v>
                </c:pt>
                <c:pt idx="136">
                  <c:v>2022. V.</c:v>
                </c:pt>
                <c:pt idx="137">
                  <c:v>2022. VI.</c:v>
                </c:pt>
                <c:pt idx="138">
                  <c:v>2022. VII.</c:v>
                </c:pt>
                <c:pt idx="139">
                  <c:v>2022. VIII.</c:v>
                </c:pt>
                <c:pt idx="140">
                  <c:v>2022. IX.</c:v>
                </c:pt>
                <c:pt idx="141">
                  <c:v>2022. X.</c:v>
                </c:pt>
                <c:pt idx="142">
                  <c:v>2022. XI.</c:v>
                </c:pt>
                <c:pt idx="143">
                  <c:v>2022. XII.</c:v>
                </c:pt>
                <c:pt idx="144">
                  <c:v>2023. I.</c:v>
                </c:pt>
                <c:pt idx="145">
                  <c:v>2023. II.</c:v>
                </c:pt>
                <c:pt idx="146">
                  <c:v>2023. III.</c:v>
                </c:pt>
              </c:strCache>
            </c:strRef>
          </c:cat>
          <c:val>
            <c:numRef>
              <c:f>'1.3.'!$H$8:$H$154</c:f>
              <c:numCache>
                <c:formatCode>0.0</c:formatCode>
                <c:ptCount val="147"/>
                <c:pt idx="0">
                  <c:v>4</c:v>
                </c:pt>
                <c:pt idx="1">
                  <c:v>4.2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3.9</c:v>
                </c:pt>
                <c:pt idx="5">
                  <c:v>3.5</c:v>
                </c:pt>
                <c:pt idx="6">
                  <c:v>3.1</c:v>
                </c:pt>
                <c:pt idx="7">
                  <c:v>3.5</c:v>
                </c:pt>
                <c:pt idx="8">
                  <c:v>3.7</c:v>
                </c:pt>
                <c:pt idx="9">
                  <c:v>3.8</c:v>
                </c:pt>
                <c:pt idx="10">
                  <c:v>4.3</c:v>
                </c:pt>
                <c:pt idx="11">
                  <c:v>4.0999999999999996</c:v>
                </c:pt>
                <c:pt idx="12">
                  <c:v>5.6</c:v>
                </c:pt>
                <c:pt idx="13">
                  <c:v>5.8</c:v>
                </c:pt>
                <c:pt idx="14">
                  <c:v>5.5</c:v>
                </c:pt>
                <c:pt idx="15">
                  <c:v>5.6</c:v>
                </c:pt>
                <c:pt idx="16">
                  <c:v>5.4</c:v>
                </c:pt>
                <c:pt idx="17">
                  <c:v>5.6</c:v>
                </c:pt>
                <c:pt idx="18">
                  <c:v>5.7</c:v>
                </c:pt>
                <c:pt idx="19">
                  <c:v>6</c:v>
                </c:pt>
                <c:pt idx="20">
                  <c:v>6.4</c:v>
                </c:pt>
                <c:pt idx="21">
                  <c:v>6</c:v>
                </c:pt>
                <c:pt idx="22">
                  <c:v>5.3</c:v>
                </c:pt>
                <c:pt idx="23">
                  <c:v>5.0999999999999996</c:v>
                </c:pt>
                <c:pt idx="24">
                  <c:v>2.8</c:v>
                </c:pt>
                <c:pt idx="25">
                  <c:v>2.9</c:v>
                </c:pt>
                <c:pt idx="26">
                  <c:v>2.2999999999999998</c:v>
                </c:pt>
                <c:pt idx="27">
                  <c:v>1.8</c:v>
                </c:pt>
                <c:pt idx="28">
                  <c:v>1.8</c:v>
                </c:pt>
                <c:pt idx="29">
                  <c:v>2</c:v>
                </c:pt>
                <c:pt idx="30">
                  <c:v>1.8</c:v>
                </c:pt>
                <c:pt idx="31">
                  <c:v>1.6</c:v>
                </c:pt>
                <c:pt idx="32">
                  <c:v>1.6</c:v>
                </c:pt>
                <c:pt idx="33">
                  <c:v>1.1000000000000001</c:v>
                </c:pt>
                <c:pt idx="34">
                  <c:v>0.4</c:v>
                </c:pt>
                <c:pt idx="35">
                  <c:v>0.6</c:v>
                </c:pt>
                <c:pt idx="36">
                  <c:v>0.8</c:v>
                </c:pt>
                <c:pt idx="37">
                  <c:v>0.3</c:v>
                </c:pt>
                <c:pt idx="38">
                  <c:v>0.2</c:v>
                </c:pt>
                <c:pt idx="39">
                  <c:v>-0.2</c:v>
                </c:pt>
                <c:pt idx="40">
                  <c:v>0</c:v>
                </c:pt>
                <c:pt idx="41">
                  <c:v>-0.1</c:v>
                </c:pt>
                <c:pt idx="42">
                  <c:v>0.5</c:v>
                </c:pt>
                <c:pt idx="43">
                  <c:v>0.3</c:v>
                </c:pt>
                <c:pt idx="44">
                  <c:v>-0.5</c:v>
                </c:pt>
                <c:pt idx="45">
                  <c:v>-0.3</c:v>
                </c:pt>
                <c:pt idx="46">
                  <c:v>0.1</c:v>
                </c:pt>
                <c:pt idx="47">
                  <c:v>-0.8</c:v>
                </c:pt>
                <c:pt idx="48">
                  <c:v>-1.4</c:v>
                </c:pt>
                <c:pt idx="49">
                  <c:v>-0.9</c:v>
                </c:pt>
                <c:pt idx="50">
                  <c:v>-0.5</c:v>
                </c:pt>
                <c:pt idx="51">
                  <c:v>0</c:v>
                </c:pt>
                <c:pt idx="52">
                  <c:v>0.6</c:v>
                </c:pt>
                <c:pt idx="53">
                  <c:v>0.7</c:v>
                </c:pt>
                <c:pt idx="54">
                  <c:v>0.5</c:v>
                </c:pt>
                <c:pt idx="55">
                  <c:v>0.1</c:v>
                </c:pt>
                <c:pt idx="56">
                  <c:v>-0.1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</c:v>
                </c:pt>
                <c:pt idx="61">
                  <c:v>0.3</c:v>
                </c:pt>
                <c:pt idx="62">
                  <c:v>-0.2</c:v>
                </c:pt>
                <c:pt idx="63">
                  <c:v>0.3</c:v>
                </c:pt>
                <c:pt idx="64">
                  <c:v>-0.1</c:v>
                </c:pt>
                <c:pt idx="65">
                  <c:v>-0.1</c:v>
                </c:pt>
                <c:pt idx="66">
                  <c:v>-0.3</c:v>
                </c:pt>
                <c:pt idx="67">
                  <c:v>-0.1</c:v>
                </c:pt>
                <c:pt idx="68">
                  <c:v>0.7</c:v>
                </c:pt>
                <c:pt idx="69">
                  <c:v>1.1000000000000001</c:v>
                </c:pt>
                <c:pt idx="70">
                  <c:v>1.1000000000000001</c:v>
                </c:pt>
                <c:pt idx="71">
                  <c:v>1.8</c:v>
                </c:pt>
                <c:pt idx="72">
                  <c:v>2.4</c:v>
                </c:pt>
                <c:pt idx="73">
                  <c:v>2.9</c:v>
                </c:pt>
                <c:pt idx="74">
                  <c:v>2.7</c:v>
                </c:pt>
                <c:pt idx="75">
                  <c:v>2.2999999999999998</c:v>
                </c:pt>
                <c:pt idx="76">
                  <c:v>2.1</c:v>
                </c:pt>
                <c:pt idx="77">
                  <c:v>2</c:v>
                </c:pt>
                <c:pt idx="78">
                  <c:v>2.2000000000000002</c:v>
                </c:pt>
                <c:pt idx="79">
                  <c:v>2.7</c:v>
                </c:pt>
                <c:pt idx="80">
                  <c:v>2.5</c:v>
                </c:pt>
                <c:pt idx="81">
                  <c:v>2.2000000000000002</c:v>
                </c:pt>
                <c:pt idx="82">
                  <c:v>2.6</c:v>
                </c:pt>
                <c:pt idx="83">
                  <c:v>2.2000000000000002</c:v>
                </c:pt>
                <c:pt idx="84">
                  <c:v>2.1</c:v>
                </c:pt>
                <c:pt idx="85">
                  <c:v>1.9</c:v>
                </c:pt>
                <c:pt idx="86">
                  <c:v>2</c:v>
                </c:pt>
                <c:pt idx="87">
                  <c:v>2.4</c:v>
                </c:pt>
                <c:pt idx="88">
                  <c:v>2.9</c:v>
                </c:pt>
                <c:pt idx="89">
                  <c:v>3.2</c:v>
                </c:pt>
                <c:pt idx="90">
                  <c:v>3.4</c:v>
                </c:pt>
                <c:pt idx="91">
                  <c:v>3.4</c:v>
                </c:pt>
                <c:pt idx="92">
                  <c:v>3.7</c:v>
                </c:pt>
                <c:pt idx="93">
                  <c:v>3.9</c:v>
                </c:pt>
                <c:pt idx="94">
                  <c:v>3.2</c:v>
                </c:pt>
                <c:pt idx="95">
                  <c:v>2.8</c:v>
                </c:pt>
                <c:pt idx="96">
                  <c:v>2.8</c:v>
                </c:pt>
                <c:pt idx="97">
                  <c:v>3.2</c:v>
                </c:pt>
                <c:pt idx="98">
                  <c:v>3.8</c:v>
                </c:pt>
                <c:pt idx="99">
                  <c:v>3.9</c:v>
                </c:pt>
                <c:pt idx="100">
                  <c:v>4</c:v>
                </c:pt>
                <c:pt idx="101">
                  <c:v>3.4</c:v>
                </c:pt>
                <c:pt idx="102">
                  <c:v>3.3</c:v>
                </c:pt>
                <c:pt idx="103">
                  <c:v>3.2</c:v>
                </c:pt>
                <c:pt idx="104">
                  <c:v>2.9</c:v>
                </c:pt>
                <c:pt idx="105">
                  <c:v>3</c:v>
                </c:pt>
                <c:pt idx="106">
                  <c:v>3.4</c:v>
                </c:pt>
                <c:pt idx="107">
                  <c:v>4.0999999999999996</c:v>
                </c:pt>
                <c:pt idx="108">
                  <c:v>4.7</c:v>
                </c:pt>
                <c:pt idx="109">
                  <c:v>4.4000000000000004</c:v>
                </c:pt>
                <c:pt idx="110">
                  <c:v>3.9</c:v>
                </c:pt>
                <c:pt idx="111">
                  <c:v>2.5</c:v>
                </c:pt>
                <c:pt idx="112">
                  <c:v>2.2000000000000002</c:v>
                </c:pt>
                <c:pt idx="113">
                  <c:v>2.9</c:v>
                </c:pt>
                <c:pt idx="114">
                  <c:v>3.9</c:v>
                </c:pt>
                <c:pt idx="115">
                  <c:v>4</c:v>
                </c:pt>
                <c:pt idx="116">
                  <c:v>3.4</c:v>
                </c:pt>
                <c:pt idx="117">
                  <c:v>3</c:v>
                </c:pt>
                <c:pt idx="118">
                  <c:v>2.8</c:v>
                </c:pt>
                <c:pt idx="119">
                  <c:v>2.8</c:v>
                </c:pt>
                <c:pt idx="120">
                  <c:v>2.9</c:v>
                </c:pt>
                <c:pt idx="121">
                  <c:v>3.3</c:v>
                </c:pt>
                <c:pt idx="122" formatCode="General">
                  <c:v>3.9</c:v>
                </c:pt>
                <c:pt idx="123" formatCode="General">
                  <c:v>5.2</c:v>
                </c:pt>
                <c:pt idx="124" formatCode="General">
                  <c:v>5.3</c:v>
                </c:pt>
                <c:pt idx="125" formatCode="General">
                  <c:v>5.3</c:v>
                </c:pt>
                <c:pt idx="126" formatCode="General">
                  <c:v>4.7</c:v>
                </c:pt>
                <c:pt idx="127" formatCode="General">
                  <c:v>4.9000000000000004</c:v>
                </c:pt>
                <c:pt idx="128" formatCode="General">
                  <c:v>5.5</c:v>
                </c:pt>
                <c:pt idx="129" formatCode="General">
                  <c:v>6.6</c:v>
                </c:pt>
                <c:pt idx="130" formatCode="General">
                  <c:v>7.5</c:v>
                </c:pt>
                <c:pt idx="131" formatCode="General">
                  <c:v>7.4</c:v>
                </c:pt>
                <c:pt idx="132" formatCode="General">
                  <c:v>7.9</c:v>
                </c:pt>
                <c:pt idx="133" formatCode="General">
                  <c:v>8.4</c:v>
                </c:pt>
                <c:pt idx="134" formatCode="General">
                  <c:v>8.6</c:v>
                </c:pt>
                <c:pt idx="135" formatCode="General">
                  <c:v>9.6</c:v>
                </c:pt>
                <c:pt idx="136" formatCode="General">
                  <c:v>10.8</c:v>
                </c:pt>
                <c:pt idx="137" formatCode="General">
                  <c:v>12.6</c:v>
                </c:pt>
                <c:pt idx="138" formatCode="General">
                  <c:v>14.7</c:v>
                </c:pt>
                <c:pt idx="139" formatCode="General">
                  <c:v>18.600000000000001</c:v>
                </c:pt>
                <c:pt idx="140" formatCode="General">
                  <c:v>20.7</c:v>
                </c:pt>
                <c:pt idx="141" formatCode="General">
                  <c:v>21.9</c:v>
                </c:pt>
                <c:pt idx="142" formatCode="General">
                  <c:v>23.1</c:v>
                </c:pt>
                <c:pt idx="143" formatCode="General">
                  <c:v>25</c:v>
                </c:pt>
                <c:pt idx="144" formatCode="General">
                  <c:v>26.2</c:v>
                </c:pt>
                <c:pt idx="145" formatCode="General">
                  <c:v>25.8</c:v>
                </c:pt>
                <c:pt idx="146" formatCode="General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D1B-4F12-91AF-A5AC3EFCC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809480"/>
        <c:axId val="2104806200"/>
      </c:lineChart>
      <c:catAx>
        <c:axId val="208456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4567208"/>
        <c:crosses val="autoZero"/>
        <c:auto val="1"/>
        <c:lblAlgn val="ctr"/>
        <c:lblOffset val="100"/>
        <c:tickLblSkip val="12"/>
        <c:noMultiLvlLbl val="0"/>
      </c:catAx>
      <c:valAx>
        <c:axId val="2084567208"/>
        <c:scaling>
          <c:orientation val="minMax"/>
          <c:max val="3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5.0799999999999998E-2"/>
              <c:y val="1.25470370370370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4566224"/>
        <c:crosses val="autoZero"/>
        <c:crossBetween val="midCat"/>
        <c:majorUnit val="5"/>
      </c:valAx>
      <c:valAx>
        <c:axId val="2104806200"/>
        <c:scaling>
          <c:orientation val="minMax"/>
          <c:max val="30"/>
          <c:min val="-5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88897747747747746"/>
              <c:y val="7.843189964157705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04809480"/>
        <c:crosses val="max"/>
        <c:crossBetween val="between"/>
        <c:majorUnit val="5"/>
      </c:valAx>
      <c:catAx>
        <c:axId val="2104809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4806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5040040040040038E-2"/>
          <c:y val="0.84665501792114695"/>
          <c:w val="0.98263263263263279"/>
          <c:h val="0.15334498207885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982264957264964E-2"/>
          <c:y val="7.9827083333333326E-2"/>
          <c:w val="0.83817649572649566"/>
          <c:h val="0.64051837606837603"/>
        </c:manualLayout>
      </c:layout>
      <c:areaChart>
        <c:grouping val="stacked"/>
        <c:varyColors val="0"/>
        <c:ser>
          <c:idx val="0"/>
          <c:order val="0"/>
          <c:tx>
            <c:strRef>
              <c:f>'1.6.'!$E$9</c:f>
              <c:strCache>
                <c:ptCount val="1"/>
                <c:pt idx="0">
                  <c:v>Készpénz</c:v>
                </c:pt>
              </c:strCache>
            </c:strRef>
          </c:tx>
          <c:spPr>
            <a:solidFill>
              <a:srgbClr val="0C2148"/>
            </a:solidFill>
            <a:ln w="3175">
              <a:solidFill>
                <a:schemeClr val="tx1"/>
              </a:solidFill>
            </a:ln>
          </c:spPr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'1.6.'!$E$10:$E$16</c:f>
              <c:numCache>
                <c:formatCode>#,##0</c:formatCode>
                <c:ptCount val="7"/>
                <c:pt idx="0">
                  <c:v>3762.261</c:v>
                </c:pt>
                <c:pt idx="1">
                  <c:v>4102.2579999999998</c:v>
                </c:pt>
                <c:pt idx="2">
                  <c:v>4812.5950000000003</c:v>
                </c:pt>
                <c:pt idx="3">
                  <c:v>5192.0519999999997</c:v>
                </c:pt>
                <c:pt idx="4">
                  <c:v>5997.3980000000001</c:v>
                </c:pt>
                <c:pt idx="5">
                  <c:v>6258.915</c:v>
                </c:pt>
                <c:pt idx="6">
                  <c:v>6798.5730000000003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3-4B2E-84A9-70FEB968E871}"/>
            </c:ext>
          </c:extLst>
        </c:ser>
        <c:ser>
          <c:idx val="1"/>
          <c:order val="1"/>
          <c:tx>
            <c:strRef>
              <c:f>'1.6.'!$F$9</c:f>
              <c:strCache>
                <c:ptCount val="1"/>
                <c:pt idx="0">
                  <c:v>Betétek</c:v>
                </c:pt>
              </c:strCache>
            </c:strRef>
          </c:tx>
          <c:spPr>
            <a:solidFill>
              <a:srgbClr val="009EE0"/>
            </a:solidFill>
            <a:ln w="3175">
              <a:solidFill>
                <a:schemeClr val="tx1"/>
              </a:solidFill>
            </a:ln>
          </c:spPr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'1.6.'!$F$10:$F$16</c:f>
              <c:numCache>
                <c:formatCode>#,##0</c:formatCode>
                <c:ptCount val="7"/>
                <c:pt idx="0">
                  <c:v>8204.7379999999994</c:v>
                </c:pt>
                <c:pt idx="1">
                  <c:v>8569.7839999999997</c:v>
                </c:pt>
                <c:pt idx="2">
                  <c:v>9742.280999999999</c:v>
                </c:pt>
                <c:pt idx="3">
                  <c:v>10455.955</c:v>
                </c:pt>
                <c:pt idx="4">
                  <c:v>12423.642</c:v>
                </c:pt>
                <c:pt idx="5">
                  <c:v>14209.151999999998</c:v>
                </c:pt>
                <c:pt idx="6">
                  <c:v>14795.959000000001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B3-4B2E-84A9-70FEB968E871}"/>
            </c:ext>
          </c:extLst>
        </c:ser>
        <c:ser>
          <c:idx val="2"/>
          <c:order val="2"/>
          <c:tx>
            <c:strRef>
              <c:f>'1.6.'!$G$9</c:f>
              <c:strCache>
                <c:ptCount val="1"/>
                <c:pt idx="0">
                  <c:v>Hitelviszonyt megtestesítő értékpapírok</c:v>
                </c:pt>
              </c:strCache>
            </c:strRef>
          </c:tx>
          <c:spPr>
            <a:solidFill>
              <a:srgbClr val="53CBFF"/>
            </a:solidFill>
            <a:ln w="3175">
              <a:solidFill>
                <a:schemeClr val="tx1"/>
              </a:solidFill>
            </a:ln>
          </c:spPr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'1.6.'!$G$10:$G$16</c:f>
              <c:numCache>
                <c:formatCode>#,##0</c:formatCode>
                <c:ptCount val="7"/>
                <c:pt idx="0">
                  <c:v>4530.4350000000004</c:v>
                </c:pt>
                <c:pt idx="1">
                  <c:v>5306.5519999999997</c:v>
                </c:pt>
                <c:pt idx="2">
                  <c:v>6017.348</c:v>
                </c:pt>
                <c:pt idx="3">
                  <c:v>8334.6779999999999</c:v>
                </c:pt>
                <c:pt idx="4">
                  <c:v>9393.2810000000009</c:v>
                </c:pt>
                <c:pt idx="5">
                  <c:v>10302.514999999999</c:v>
                </c:pt>
                <c:pt idx="6">
                  <c:v>10659.563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B3-4B2E-84A9-70FEB968E871}"/>
            </c:ext>
          </c:extLst>
        </c:ser>
        <c:ser>
          <c:idx val="7"/>
          <c:order val="3"/>
          <c:tx>
            <c:strRef>
              <c:f>'1.6.'!$H$9</c:f>
              <c:strCache>
                <c:ptCount val="1"/>
                <c:pt idx="0">
                  <c:v>Nyújtott hitelek</c:v>
                </c:pt>
              </c:strCache>
            </c:strRef>
          </c:tx>
          <c:spPr>
            <a:solidFill>
              <a:srgbClr val="A9D08E"/>
            </a:solidFill>
            <a:ln w="3175">
              <a:solidFill>
                <a:schemeClr val="tx1"/>
              </a:solidFill>
            </a:ln>
          </c:spPr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'1.6.'!$H$10:$H$16</c:f>
              <c:numCache>
                <c:formatCode>#,##0</c:formatCode>
                <c:ptCount val="7"/>
                <c:pt idx="0">
                  <c:v>1656.7</c:v>
                </c:pt>
                <c:pt idx="1">
                  <c:v>1757.8969999999999</c:v>
                </c:pt>
                <c:pt idx="2">
                  <c:v>1908.0139999999999</c:v>
                </c:pt>
                <c:pt idx="3">
                  <c:v>2158.6759999999999</c:v>
                </c:pt>
                <c:pt idx="4">
                  <c:v>2351.6610000000001</c:v>
                </c:pt>
                <c:pt idx="5">
                  <c:v>2579.7950000000001</c:v>
                </c:pt>
                <c:pt idx="6">
                  <c:v>3141.944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B3-4B2E-84A9-70FEB968E871}"/>
            </c:ext>
          </c:extLst>
        </c:ser>
        <c:ser>
          <c:idx val="3"/>
          <c:order val="4"/>
          <c:tx>
            <c:strRef>
              <c:f>'1.6.'!$I$9</c:f>
              <c:strCache>
                <c:ptCount val="1"/>
                <c:pt idx="0">
                  <c:v>Befektetési jegyek</c:v>
                </c:pt>
              </c:strCache>
            </c:strRef>
          </c:tx>
          <c:spPr>
            <a:solidFill>
              <a:srgbClr val="E57200"/>
            </a:solidFill>
            <a:ln w="3175">
              <a:solidFill>
                <a:schemeClr val="tx1"/>
              </a:solidFill>
            </a:ln>
          </c:spPr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'1.6.'!$I$10:$I$16</c:f>
              <c:numCache>
                <c:formatCode>#,##0</c:formatCode>
                <c:ptCount val="7"/>
                <c:pt idx="0">
                  <c:v>4111.8969999999999</c:v>
                </c:pt>
                <c:pt idx="1">
                  <c:v>4290.8459999999995</c:v>
                </c:pt>
                <c:pt idx="2">
                  <c:v>4280.7309999999998</c:v>
                </c:pt>
                <c:pt idx="3">
                  <c:v>4214.7889999999998</c:v>
                </c:pt>
                <c:pt idx="4">
                  <c:v>4546.5169999999998</c:v>
                </c:pt>
                <c:pt idx="5">
                  <c:v>5608.1189999999997</c:v>
                </c:pt>
                <c:pt idx="6">
                  <c:v>6754.6049999999996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3-4B2E-84A9-70FEB968E871}"/>
            </c:ext>
          </c:extLst>
        </c:ser>
        <c:ser>
          <c:idx val="4"/>
          <c:order val="5"/>
          <c:tx>
            <c:strRef>
              <c:f>'1.6.'!$J$9</c:f>
              <c:strCache>
                <c:ptCount val="1"/>
                <c:pt idx="0">
                  <c:v>Részvények</c:v>
                </c:pt>
              </c:strCache>
            </c:strRef>
          </c:tx>
          <c:spPr>
            <a:solidFill>
              <a:srgbClr val="DA0000"/>
            </a:solidFill>
            <a:ln w="3175">
              <a:solidFill>
                <a:schemeClr val="tx1"/>
              </a:solidFill>
            </a:ln>
          </c:spPr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'1.6.'!$J$10:$J$16</c:f>
              <c:numCache>
                <c:formatCode>#,##0</c:formatCode>
                <c:ptCount val="7"/>
                <c:pt idx="0">
                  <c:v>2098.415</c:v>
                </c:pt>
                <c:pt idx="1">
                  <c:v>2524.0340000000001</c:v>
                </c:pt>
                <c:pt idx="2">
                  <c:v>2681.4639999999999</c:v>
                </c:pt>
                <c:pt idx="3">
                  <c:v>3068.596</c:v>
                </c:pt>
                <c:pt idx="4">
                  <c:v>4092.0509999999999</c:v>
                </c:pt>
                <c:pt idx="5">
                  <c:v>4504.5770000000002</c:v>
                </c:pt>
                <c:pt idx="6">
                  <c:v>4764.3510000000006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B3-4B2E-84A9-70FEB968E871}"/>
            </c:ext>
          </c:extLst>
        </c:ser>
        <c:ser>
          <c:idx val="6"/>
          <c:order val="6"/>
          <c:tx>
            <c:strRef>
              <c:f>'1.6.'!$K$9</c:f>
              <c:strCache>
                <c:ptCount val="1"/>
                <c:pt idx="0">
                  <c:v>Élet bizttech. és önk. pénztári tartalék</c:v>
                </c:pt>
              </c:strCache>
            </c:strRef>
          </c:tx>
          <c:spPr>
            <a:pattFill prst="wdDnDiag">
              <a:fgClr>
                <a:srgbClr val="E57200"/>
              </a:fgClr>
              <a:bgClr>
                <a:srgbClr val="DA0000"/>
              </a:bgClr>
            </a:pattFill>
            <a:ln w="3175">
              <a:solidFill>
                <a:schemeClr val="tx1"/>
              </a:solidFill>
            </a:ln>
          </c:spPr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'1.6.'!$K$10:$K$16</c:f>
              <c:numCache>
                <c:formatCode>#,##0</c:formatCode>
                <c:ptCount val="7"/>
                <c:pt idx="0">
                  <c:v>3316.6350000000002</c:v>
                </c:pt>
                <c:pt idx="1">
                  <c:v>3528.3409999999999</c:v>
                </c:pt>
                <c:pt idx="2">
                  <c:v>3548.5810000000001</c:v>
                </c:pt>
                <c:pt idx="3">
                  <c:v>3848.0280000000002</c:v>
                </c:pt>
                <c:pt idx="4">
                  <c:v>4115.1390000000001</c:v>
                </c:pt>
                <c:pt idx="5">
                  <c:v>4395.2560000000003</c:v>
                </c:pt>
                <c:pt idx="6">
                  <c:v>4227.1279999999997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B3-4B2E-84A9-70FEB968E871}"/>
            </c:ext>
          </c:extLst>
        </c:ser>
        <c:ser>
          <c:idx val="5"/>
          <c:order val="7"/>
          <c:tx>
            <c:strRef>
              <c:f>'1.6.'!$L$9</c:f>
              <c:strCache>
                <c:ptCount val="1"/>
                <c:pt idx="0">
                  <c:v>Egyéb részesedések</c:v>
                </c:pt>
              </c:strCache>
            </c:strRef>
          </c:tx>
          <c:spPr>
            <a:solidFill>
              <a:srgbClr val="BFBFBF"/>
            </a:solidFill>
            <a:ln w="3175">
              <a:solidFill>
                <a:schemeClr val="tx1"/>
              </a:solidFill>
            </a:ln>
          </c:spPr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'1.6.'!$L$10:$L$16</c:f>
              <c:numCache>
                <c:formatCode>#,##0</c:formatCode>
                <c:ptCount val="7"/>
                <c:pt idx="0">
                  <c:v>12749.353999999999</c:v>
                </c:pt>
                <c:pt idx="1">
                  <c:v>14207.385</c:v>
                </c:pt>
                <c:pt idx="2">
                  <c:v>16210.017</c:v>
                </c:pt>
                <c:pt idx="3">
                  <c:v>18084.582999999999</c:v>
                </c:pt>
                <c:pt idx="4">
                  <c:v>19862.449000000001</c:v>
                </c:pt>
                <c:pt idx="5">
                  <c:v>23238.36</c:v>
                </c:pt>
                <c:pt idx="6">
                  <c:v>26784.616999999998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B3-4B2E-84A9-70FEB968E871}"/>
            </c:ext>
          </c:extLst>
        </c:ser>
        <c:ser>
          <c:idx val="9"/>
          <c:order val="8"/>
          <c:tx>
            <c:strRef>
              <c:f>'1.6.'!$M$9</c:f>
              <c:strCache>
                <c:ptCount val="1"/>
                <c:pt idx="0">
                  <c:v>Lakásállomány</c:v>
                </c:pt>
              </c:strCache>
            </c:strRef>
          </c:tx>
          <c:spPr>
            <a:solidFill>
              <a:srgbClr val="48A0AE"/>
            </a:solidFill>
            <a:ln w="3175">
              <a:solidFill>
                <a:schemeClr val="tx1"/>
              </a:solidFill>
            </a:ln>
          </c:spPr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'1.6.'!$M$10:$M$16</c:f>
              <c:numCache>
                <c:formatCode>#,##0</c:formatCode>
                <c:ptCount val="7"/>
                <c:pt idx="0">
                  <c:v>34311</c:v>
                </c:pt>
                <c:pt idx="1">
                  <c:v>36737</c:v>
                </c:pt>
                <c:pt idx="2">
                  <c:v>40615</c:v>
                </c:pt>
                <c:pt idx="3">
                  <c:v>44733</c:v>
                </c:pt>
                <c:pt idx="4">
                  <c:v>48482</c:v>
                </c:pt>
                <c:pt idx="5">
                  <c:v>59099.558000000005</c:v>
                </c:pt>
                <c:pt idx="6">
                  <c:v>70121.62556700001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B3-4B2E-84A9-70FEB968E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049472"/>
        <c:axId val="317051264"/>
      </c:areaChart>
      <c:lineChart>
        <c:grouping val="standard"/>
        <c:varyColors val="0"/>
        <c:ser>
          <c:idx val="8"/>
          <c:order val="9"/>
          <c:tx>
            <c:strRef>
              <c:f>'1.6.'!$N$9</c:f>
              <c:strCache>
                <c:ptCount val="1"/>
                <c:pt idx="0">
                  <c:v>Összesen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957881136950904E-2"/>
                  <c:y val="4.2674731182795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B3-4B2E-84A9-70FEB968E871}"/>
                </c:ext>
              </c:extLst>
            </c:dLbl>
            <c:dLbl>
              <c:idx val="6"/>
              <c:layout>
                <c:manualLayout>
                  <c:x val="-6.4595219638243009E-2"/>
                  <c:y val="-1.1379928315412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B3-4B2E-84A9-70FEB968E871}"/>
                </c:ext>
              </c:extLst>
            </c:dLbl>
            <c:numFmt formatCode="#,##0" sourceLinked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'1.6.'!$D$10:$D$16</c:f>
              <c:numCache>
                <c:formatCode>yyyy</c:formatCode>
                <c:ptCount val="7"/>
                <c:pt idx="0">
                  <c:v>42735</c:v>
                </c:pt>
                <c:pt idx="1">
                  <c:v>43100</c:v>
                </c:pt>
                <c:pt idx="2">
                  <c:v>43465</c:v>
                </c:pt>
                <c:pt idx="3">
                  <c:v>43830</c:v>
                </c:pt>
                <c:pt idx="4">
                  <c:v>44196</c:v>
                </c:pt>
                <c:pt idx="5">
                  <c:v>44561</c:v>
                </c:pt>
                <c:pt idx="6">
                  <c:v>44926</c:v>
                </c:pt>
              </c:numCache>
            </c:numRef>
          </c:cat>
          <c:val>
            <c:numRef>
              <c:f>'1.6.'!$N$10:$N$16</c:f>
              <c:numCache>
                <c:formatCode>#,##0</c:formatCode>
                <c:ptCount val="7"/>
                <c:pt idx="0">
                  <c:v>74741.434999999998</c:v>
                </c:pt>
                <c:pt idx="1">
                  <c:v>81024.096999999994</c:v>
                </c:pt>
                <c:pt idx="2">
                  <c:v>89816.031000000003</c:v>
                </c:pt>
                <c:pt idx="3">
                  <c:v>100090.35700000002</c:v>
                </c:pt>
                <c:pt idx="4">
                  <c:v>111264.13799999999</c:v>
                </c:pt>
                <c:pt idx="5">
                  <c:v>130196.247</c:v>
                </c:pt>
                <c:pt idx="6">
                  <c:v>148048.365567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4B3-4B2E-84A9-70FEB968E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2009240"/>
        <c:axId val="1012007600"/>
      </c:lineChart>
      <c:dateAx>
        <c:axId val="3170494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9525">
            <a:solidFill>
              <a:schemeClr val="tx1"/>
            </a:solidFill>
          </a:ln>
        </c:spPr>
        <c:crossAx val="317051264"/>
        <c:crosses val="autoZero"/>
        <c:auto val="1"/>
        <c:lblOffset val="100"/>
        <c:baseTimeUnit val="days"/>
        <c:majorUnit val="365"/>
        <c:majorTimeUnit val="days"/>
      </c:dateAx>
      <c:valAx>
        <c:axId val="317051264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rgbClr val="0C2148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5.1940067340067342E-2"/>
              <c:y val="1.0305555555555556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crossAx val="317049472"/>
        <c:crosses val="autoZero"/>
        <c:crossBetween val="between"/>
      </c:valAx>
      <c:valAx>
        <c:axId val="101200760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1012009240"/>
        <c:crosses val="max"/>
        <c:crossBetween val="between"/>
      </c:valAx>
      <c:dateAx>
        <c:axId val="101200924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0.8981186868686869"/>
              <c:y val="5.8761904761904758E-3"/>
            </c:manualLayout>
          </c:layout>
          <c:overlay val="0"/>
        </c:title>
        <c:numFmt formatCode="yyyy" sourceLinked="1"/>
        <c:majorTickMark val="out"/>
        <c:minorTickMark val="none"/>
        <c:tickLblPos val="nextTo"/>
        <c:crossAx val="1012007600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1.3657744107744108E-2"/>
          <c:y val="0.80433306878306876"/>
          <c:w val="0.97308461538461544"/>
          <c:h val="0.18229206349206351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947023069484734E-2"/>
          <c:y val="7.0103418803418804E-2"/>
          <c:w val="0.86217329741677029"/>
          <c:h val="0.679814957264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'2.1. (v2)'!$D$7</c:f>
              <c:strCache>
                <c:ptCount val="1"/>
                <c:pt idx="0">
                  <c:v>Élet ág (díjbevétel)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" sourceLinked="0"/>
            <c:spPr>
              <a:solidFill>
                <a:srgbClr val="E572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'2.1. (v2)'!$C$13:$C$18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  <c:extLst/>
            </c:numRef>
          </c:cat>
          <c:val>
            <c:numRef>
              <c:f>'2.1. (v2)'!$D$13:$D$18</c:f>
              <c:numCache>
                <c:formatCode>#,##0</c:formatCode>
                <c:ptCount val="6"/>
                <c:pt idx="0">
                  <c:v>460808935994</c:v>
                </c:pt>
                <c:pt idx="1">
                  <c:v>476787939237</c:v>
                </c:pt>
                <c:pt idx="2">
                  <c:v>509904978000</c:v>
                </c:pt>
                <c:pt idx="3">
                  <c:v>530410589000</c:v>
                </c:pt>
                <c:pt idx="4">
                  <c:v>602782721000</c:v>
                </c:pt>
                <c:pt idx="5">
                  <c:v>608937689000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F79-4283-B4A7-EFA52F1ADC07}"/>
            </c:ext>
          </c:extLst>
        </c:ser>
        <c:ser>
          <c:idx val="1"/>
          <c:order val="1"/>
          <c:tx>
            <c:strRef>
              <c:f>'2.1. (v2)'!$E$7</c:f>
              <c:strCache>
                <c:ptCount val="1"/>
                <c:pt idx="0">
                  <c:v>Nem-élet ág (díjbevétel)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79-4283-B4A7-EFA52F1ADC07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79-4283-B4A7-EFA52F1ADC07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9-4283-B4A7-EFA52F1ADC07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79-4283-B4A7-EFA52F1ADC07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9-4283-B4A7-EFA52F1ADC07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79-4283-B4A7-EFA52F1ADC07}"/>
                </c:ext>
              </c:extLst>
            </c:dLbl>
            <c:numFmt formatCode="#,##0" sourceLinked="0"/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'2.1. (v2)'!$C$13:$C$18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  <c:extLst/>
            </c:numRef>
          </c:cat>
          <c:val>
            <c:numRef>
              <c:f>'2.1. (v2)'!$E$13:$E$18</c:f>
              <c:numCache>
                <c:formatCode>#,##0</c:formatCode>
                <c:ptCount val="6"/>
                <c:pt idx="0">
                  <c:v>495196578664.33002</c:v>
                </c:pt>
                <c:pt idx="1">
                  <c:v>547397276886.02002</c:v>
                </c:pt>
                <c:pt idx="2">
                  <c:v>640490495080.12</c:v>
                </c:pt>
                <c:pt idx="3">
                  <c:v>673746336892.57996</c:v>
                </c:pt>
                <c:pt idx="4">
                  <c:v>726811646543.55005</c:v>
                </c:pt>
                <c:pt idx="5">
                  <c:v>818986901314.85999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BF79-4283-B4A7-EFA52F1ADC07}"/>
            </c:ext>
          </c:extLst>
        </c:ser>
        <c:ser>
          <c:idx val="2"/>
          <c:order val="2"/>
          <c:tx>
            <c:strRef>
              <c:f>'2.1. (v2)'!$F$7</c:f>
              <c:strCache>
                <c:ptCount val="1"/>
                <c:pt idx="0">
                  <c:v>Fiókok (élet és nem-élet megszolgált díj)</c:v>
                </c:pt>
              </c:strCache>
            </c:strRef>
          </c:tx>
          <c:spPr>
            <a:solidFill>
              <a:srgbClr val="C6E0B4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'2.1. (v2)'!$C$13:$C$18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  <c:extLst/>
            </c:numRef>
          </c:cat>
          <c:val>
            <c:numRef>
              <c:f>'2.1. (v2)'!$F$13:$F$18</c:f>
              <c:numCache>
                <c:formatCode>#,##0</c:formatCode>
                <c:ptCount val="6"/>
                <c:pt idx="0">
                  <c:v>53631000000</c:v>
                </c:pt>
                <c:pt idx="1">
                  <c:v>43124000000</c:v>
                </c:pt>
                <c:pt idx="2">
                  <c:v>79187000000</c:v>
                </c:pt>
                <c:pt idx="3">
                  <c:v>81020000000.000122</c:v>
                </c:pt>
                <c:pt idx="4">
                  <c:v>96597000000</c:v>
                </c:pt>
                <c:pt idx="5">
                  <c:v>118108000000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BF79-4283-B4A7-EFA52F1AD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495168"/>
        <c:axId val="315496704"/>
      </c:barChart>
      <c:lineChart>
        <c:grouping val="standard"/>
        <c:varyColors val="0"/>
        <c:ser>
          <c:idx val="5"/>
          <c:order val="3"/>
          <c:tx>
            <c:strRef>
              <c:f>'2.1. (v2)'!$H$7</c:f>
              <c:strCache>
                <c:ptCount val="1"/>
                <c:pt idx="0">
                  <c:v>Feliratok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756459544454033E-2"/>
                  <c:y val="-5.9795919804942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79-4283-B4A7-EFA52F1ADC07}"/>
                </c:ext>
              </c:extLst>
            </c:dLbl>
            <c:dLbl>
              <c:idx val="1"/>
              <c:layout>
                <c:manualLayout>
                  <c:x val="-3.375642361111119E-2"/>
                  <c:y val="-6.7222807017543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79-4283-B4A7-EFA52F1ADC07}"/>
                </c:ext>
              </c:extLst>
            </c:dLbl>
            <c:dLbl>
              <c:idx val="2"/>
              <c:layout>
                <c:manualLayout>
                  <c:x val="-4.1837152777777858E-2"/>
                  <c:y val="-6.7222807017543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79-4283-B4A7-EFA52F1ADC07}"/>
                </c:ext>
              </c:extLst>
            </c:dLbl>
            <c:dLbl>
              <c:idx val="3"/>
              <c:layout>
                <c:manualLayout>
                  <c:x val="-4.419027777777778E-2"/>
                  <c:y val="-7.0936257309941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79-4283-B4A7-EFA52F1ADC07}"/>
                </c:ext>
              </c:extLst>
            </c:dLbl>
            <c:dLbl>
              <c:idx val="4"/>
              <c:layout>
                <c:manualLayout>
                  <c:x val="-4.0776388888889049E-2"/>
                  <c:y val="-7.8363157894736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79-4283-B4A7-EFA52F1ADC07}"/>
                </c:ext>
              </c:extLst>
            </c:dLbl>
            <c:dLbl>
              <c:idx val="5"/>
              <c:layout>
                <c:manualLayout>
                  <c:x val="-4.3068912949260914E-2"/>
                  <c:y val="-8.598945278674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79-4283-B4A7-EFA52F1ADC07}"/>
                </c:ext>
              </c:extLst>
            </c:dLbl>
            <c:numFmt formatCode="#,##0" sourceLinked="0"/>
            <c:spPr>
              <a:solidFill>
                <a:srgbClr val="FFCD61"/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'2.1. (v2)'!$C$13:$C$18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  <c:extLst/>
            </c:numRef>
          </c:cat>
          <c:val>
            <c:numRef>
              <c:f>'2.1. (v2)'!$H$13:$H$18</c:f>
              <c:numCache>
                <c:formatCode>#,##0</c:formatCode>
                <c:ptCount val="6"/>
                <c:pt idx="0">
                  <c:v>956005514658.33008</c:v>
                </c:pt>
                <c:pt idx="1">
                  <c:v>1024185216123.02</c:v>
                </c:pt>
                <c:pt idx="2">
                  <c:v>1150395473080.1201</c:v>
                </c:pt>
                <c:pt idx="3">
                  <c:v>1204156925892.5801</c:v>
                </c:pt>
                <c:pt idx="4">
                  <c:v>1329594367543.55</c:v>
                </c:pt>
                <c:pt idx="5">
                  <c:v>1427924590314.8599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BF79-4283-B4A7-EFA52F1ADC07}"/>
            </c:ext>
          </c:extLst>
        </c:ser>
        <c:ser>
          <c:idx val="3"/>
          <c:order val="5"/>
          <c:tx>
            <c:strRef>
              <c:f>'2.1. (v2)'!$G$7</c:f>
              <c:strCache>
                <c:ptCount val="1"/>
                <c:pt idx="0">
                  <c:v>BSZJ - Tap. trend (GDP-1,2%) (fiókok nélkül)</c:v>
                </c:pt>
              </c:strCache>
            </c:strRef>
          </c:tx>
          <c:spPr>
            <a:ln>
              <a:solidFill>
                <a:srgbClr val="AC5600"/>
              </a:solidFill>
            </a:ln>
          </c:spPr>
          <c:marker>
            <c:symbol val="diamond"/>
            <c:size val="10"/>
            <c:spPr>
              <a:solidFill>
                <a:srgbClr val="AC5600"/>
              </a:solidFill>
              <a:ln>
                <a:noFill/>
              </a:ln>
            </c:spPr>
          </c:marker>
          <c:cat>
            <c:numRef>
              <c:f>'2.1. (v2)'!$C$13:$C$18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  <c:extLst/>
            </c:numRef>
          </c:cat>
          <c:val>
            <c:numRef>
              <c:f>'2.1. (v2)'!$G$13:$G$18</c:f>
              <c:numCache>
                <c:formatCode>#,##0</c:formatCode>
                <c:ptCount val="6"/>
                <c:pt idx="0">
                  <c:v>953006285651.97559</c:v>
                </c:pt>
                <c:pt idx="1">
                  <c:v>1041309205367.9948</c:v>
                </c:pt>
                <c:pt idx="2">
                  <c:v>1128119251317.3118</c:v>
                </c:pt>
                <c:pt idx="3">
                  <c:v>1125449150501.5879</c:v>
                </c:pt>
                <c:pt idx="4">
                  <c:v>1311654302608.3945</c:v>
                </c:pt>
                <c:pt idx="5">
                  <c:v>1431447388710.7407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BF79-4283-B4A7-EFA52F1ADC07}"/>
            </c:ext>
          </c:extLst>
        </c:ser>
        <c:ser>
          <c:idx val="6"/>
          <c:order val="6"/>
          <c:tx>
            <c:strRef>
              <c:f>'2.1. (v2)'!$M$7</c:f>
              <c:strCache>
                <c:ptCount val="1"/>
                <c:pt idx="0">
                  <c:v>Díjbevétel + fiókok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662312052659841E-2"/>
                  <c:y val="-0.10890974181714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F79-4283-B4A7-EFA52F1ADC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F79-4283-B4A7-EFA52F1ADC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F79-4283-B4A7-EFA52F1ADC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F79-4283-B4A7-EFA52F1ADC07}"/>
                </c:ext>
              </c:extLst>
            </c:dLbl>
            <c:dLbl>
              <c:idx val="4"/>
              <c:layout>
                <c:manualLayout>
                  <c:x val="-4.0562783328520619E-2"/>
                  <c:y val="-0.106378289698872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F79-4283-B4A7-EFA52F1ADC07}"/>
                </c:ext>
              </c:extLst>
            </c:dLbl>
            <c:dLbl>
              <c:idx val="5"/>
              <c:layout>
                <c:manualLayout>
                  <c:x val="-4.3324160206718469E-2"/>
                  <c:y val="-9.8752016129032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F79-4283-B4A7-EFA52F1ADC07}"/>
                </c:ext>
              </c:extLst>
            </c:dLbl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2017</c:v>
              </c:pt>
              <c:pt idx="1">
                <c:v>2018</c:v>
              </c:pt>
              <c:pt idx="2">
                <c:v>2019</c:v>
              </c:pt>
              <c:pt idx="3">
                <c:v>2020</c:v>
              </c:pt>
              <c:pt idx="4">
                <c:v>2021</c:v>
              </c:pt>
              <c:pt idx="5">
                <c:v>2022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'2.1. (v2)'!$M$13:$M$18</c:f>
              <c:numCache>
                <c:formatCode>#,##0</c:formatCode>
                <c:ptCount val="6"/>
                <c:pt idx="0">
                  <c:v>1009636514658.3301</c:v>
                </c:pt>
                <c:pt idx="1">
                  <c:v>1067309216123.02</c:v>
                </c:pt>
                <c:pt idx="2">
                  <c:v>1229582473080.1201</c:v>
                </c:pt>
                <c:pt idx="3">
                  <c:v>1285176925892.5801</c:v>
                </c:pt>
                <c:pt idx="4">
                  <c:v>1426191367543.55</c:v>
                </c:pt>
                <c:pt idx="5">
                  <c:v>1546032590314.8599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7-BF79-4283-B4A7-EFA52F1AD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495168"/>
        <c:axId val="315496704"/>
      </c:lineChart>
      <c:lineChart>
        <c:grouping val="standard"/>
        <c:varyColors val="0"/>
        <c:ser>
          <c:idx val="4"/>
          <c:order val="4"/>
          <c:tx>
            <c:strRef>
              <c:f>'2.1. (v2)'!$I$7</c:f>
              <c:strCache>
                <c:ptCount val="1"/>
                <c:pt idx="0">
                  <c:v>Penetráció a fiókok nélkül (j.t.)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dLbls>
            <c:numFmt formatCode="#,##0.00" sourceLinked="0"/>
            <c:spPr>
              <a:solidFill>
                <a:schemeClr val="accent3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'2.1. (v2)'!$C$13:$C$18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  <c:extLst/>
            </c:numRef>
          </c:cat>
          <c:val>
            <c:numRef>
              <c:f>'2.1. (v2)'!$I$13:$I$18</c:f>
              <c:numCache>
                <c:formatCode>0.00</c:formatCode>
                <c:ptCount val="6"/>
                <c:pt idx="0">
                  <c:v>2.5456388716645635</c:v>
                </c:pt>
                <c:pt idx="1">
                  <c:v>2.3625354749912919</c:v>
                </c:pt>
                <c:pt idx="2">
                  <c:v>2.4213725761564744</c:v>
                </c:pt>
                <c:pt idx="3">
                  <c:v>2.5294288376832124</c:v>
                </c:pt>
                <c:pt idx="4">
                  <c:v>2.41542439499512</c:v>
                </c:pt>
                <c:pt idx="5" formatCode="General">
                  <c:v>2.1509099527239668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8-BF79-4283-B4A7-EFA52F1AD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517568"/>
        <c:axId val="315515648"/>
      </c:lineChart>
      <c:catAx>
        <c:axId val="31549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15496704"/>
        <c:crosses val="autoZero"/>
        <c:auto val="1"/>
        <c:lblAlgn val="ctr"/>
        <c:lblOffset val="100"/>
        <c:noMultiLvlLbl val="0"/>
      </c:catAx>
      <c:valAx>
        <c:axId val="315496704"/>
        <c:scaling>
          <c:orientation val="minMax"/>
          <c:max val="1800000000000"/>
        </c:scaling>
        <c:delete val="0"/>
        <c:axPos val="l"/>
        <c:majorGridlines>
          <c:spPr>
            <a:ln w="6350">
              <a:solidFill>
                <a:srgbClr val="0C2148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6.3660937499999987E-2"/>
              <c:y val="1.3490643274853801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15495168"/>
        <c:crosses val="autoZero"/>
        <c:crossBetween val="between"/>
        <c:dispUnits>
          <c:builtInUnit val="billions"/>
        </c:dispUnits>
      </c:valAx>
      <c:valAx>
        <c:axId val="315515648"/>
        <c:scaling>
          <c:orientation val="minMax"/>
          <c:max val="9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215024856396975"/>
              <c:y val="6.7599350978799827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15517568"/>
        <c:crosses val="max"/>
        <c:crossBetween val="between"/>
      </c:valAx>
      <c:catAx>
        <c:axId val="31551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551564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9564987080103359E-2"/>
          <c:y val="0.81972155017921144"/>
          <c:w val="0.96827015503875968"/>
          <c:h val="0.11170083721958068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400"/>
      </a:pPr>
      <a:endParaRPr lang="hu-H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67147856517933E-2"/>
          <c:y val="6.5231481481481488E-2"/>
          <c:w val="0.82961570428696418"/>
          <c:h val="0.64458624551971322"/>
        </c:manualLayout>
      </c:layout>
      <c:areaChart>
        <c:grouping val="stacked"/>
        <c:varyColors val="0"/>
        <c:ser>
          <c:idx val="0"/>
          <c:order val="0"/>
          <c:tx>
            <c:strRef>
              <c:f>'2.4. (2023_v2)'!$D$8</c:f>
              <c:strCache>
                <c:ptCount val="1"/>
                <c:pt idx="0">
                  <c:v>Készpénz és betét</c:v>
                </c:pt>
              </c:strCache>
            </c:strRef>
          </c:tx>
          <c:spPr>
            <a:solidFill>
              <a:srgbClr val="0C2148"/>
            </a:solidFill>
            <a:ln>
              <a:solidFill>
                <a:schemeClr val="tx1"/>
              </a:solidFill>
            </a:ln>
            <a:effectLst/>
          </c:spPr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(2023_v2)'!$E$8:$N$8</c:f>
              <c:numCache>
                <c:formatCode>#,##0</c:formatCode>
                <c:ptCount val="10"/>
                <c:pt idx="0">
                  <c:v>114386620480.10954</c:v>
                </c:pt>
                <c:pt idx="1">
                  <c:v>137021033601.18645</c:v>
                </c:pt>
                <c:pt idx="2">
                  <c:v>123836870364.84395</c:v>
                </c:pt>
                <c:pt idx="3">
                  <c:v>116425723588</c:v>
                </c:pt>
                <c:pt idx="4">
                  <c:v>187210099396.26379</c:v>
                </c:pt>
                <c:pt idx="5">
                  <c:v>233509214597.20523</c:v>
                </c:pt>
                <c:pt idx="6">
                  <c:v>277199555423.89575</c:v>
                </c:pt>
                <c:pt idx="7">
                  <c:v>292971866567.54071</c:v>
                </c:pt>
                <c:pt idx="8">
                  <c:v>220166048975.62961</c:v>
                </c:pt>
                <c:pt idx="9">
                  <c:v>260632133000.79642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D-4CE4-BEA6-CC1B4D248942}"/>
            </c:ext>
          </c:extLst>
        </c:ser>
        <c:ser>
          <c:idx val="1"/>
          <c:order val="1"/>
          <c:tx>
            <c:strRef>
              <c:f>'2.4. (2023_v2)'!$D$9</c:f>
              <c:strCache>
                <c:ptCount val="1"/>
                <c:pt idx="0">
                  <c:v>Állampapír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chemeClr val="tx1"/>
              </a:solidFill>
            </a:ln>
            <a:effectLst/>
          </c:spPr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(2023_v2)'!$E$9:$N$9</c:f>
              <c:numCache>
                <c:formatCode>#,##0</c:formatCode>
                <c:ptCount val="10"/>
                <c:pt idx="0">
                  <c:v>1299832389726.2861</c:v>
                </c:pt>
                <c:pt idx="1">
                  <c:v>1344332787831.5071</c:v>
                </c:pt>
                <c:pt idx="2">
                  <c:v>1447926715563.6846</c:v>
                </c:pt>
                <c:pt idx="3">
                  <c:v>1591021726584</c:v>
                </c:pt>
                <c:pt idx="4">
                  <c:v>1435147093039.1428</c:v>
                </c:pt>
                <c:pt idx="5">
                  <c:v>1374620904983.9832</c:v>
                </c:pt>
                <c:pt idx="6">
                  <c:v>1280897665061.3706</c:v>
                </c:pt>
                <c:pt idx="7">
                  <c:v>1207624387924.4985</c:v>
                </c:pt>
                <c:pt idx="8">
                  <c:v>1265250837835.7075</c:v>
                </c:pt>
                <c:pt idx="9">
                  <c:v>1300474668406.6907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7D-4CE4-BEA6-CC1B4D248942}"/>
            </c:ext>
          </c:extLst>
        </c:ser>
        <c:ser>
          <c:idx val="2"/>
          <c:order val="2"/>
          <c:tx>
            <c:strRef>
              <c:f>'2.4. (2023_v2)'!$D$10</c:f>
              <c:strCache>
                <c:ptCount val="1"/>
                <c:pt idx="0">
                  <c:v>Vállalati kötv. és strukturált kötv.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(2023_v2)'!$E$10:$N$10</c:f>
              <c:numCache>
                <c:formatCode>#,##0</c:formatCode>
                <c:ptCount val="10"/>
                <c:pt idx="0">
                  <c:v>187944667539.6741</c:v>
                </c:pt>
                <c:pt idx="1">
                  <c:v>151175184028.41568</c:v>
                </c:pt>
                <c:pt idx="2">
                  <c:v>130632057647.88913</c:v>
                </c:pt>
                <c:pt idx="3">
                  <c:v>117525996354</c:v>
                </c:pt>
                <c:pt idx="4">
                  <c:v>100198375080.86081</c:v>
                </c:pt>
                <c:pt idx="5">
                  <c:v>92610799267.209686</c:v>
                </c:pt>
                <c:pt idx="6">
                  <c:v>94377790065.942581</c:v>
                </c:pt>
                <c:pt idx="7">
                  <c:v>95235444151.63147</c:v>
                </c:pt>
                <c:pt idx="8">
                  <c:v>100095627527.97681</c:v>
                </c:pt>
                <c:pt idx="9">
                  <c:v>106530175703.03412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7D-4CE4-BEA6-CC1B4D248942}"/>
            </c:ext>
          </c:extLst>
        </c:ser>
        <c:ser>
          <c:idx val="3"/>
          <c:order val="3"/>
          <c:tx>
            <c:strRef>
              <c:f>'2.4. (2023_v2)'!$D$11</c:f>
              <c:strCache>
                <c:ptCount val="1"/>
                <c:pt idx="0">
                  <c:v>Befektetési jegyek</c:v>
                </c:pt>
              </c:strCache>
            </c:strRef>
          </c:tx>
          <c:spPr>
            <a:solidFill>
              <a:srgbClr val="E57200"/>
            </a:solidFill>
            <a:ln>
              <a:solidFill>
                <a:schemeClr val="tx1"/>
              </a:solidFill>
            </a:ln>
            <a:effectLst/>
          </c:spPr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(2023_v2)'!$E$11:$N$11</c:f>
              <c:numCache>
                <c:formatCode>#,##0</c:formatCode>
                <c:ptCount val="10"/>
                <c:pt idx="0">
                  <c:v>924046406218.54065</c:v>
                </c:pt>
                <c:pt idx="1">
                  <c:v>879139398132.41748</c:v>
                </c:pt>
                <c:pt idx="2">
                  <c:v>1030690000729.0159</c:v>
                </c:pt>
                <c:pt idx="3">
                  <c:v>1130925149206</c:v>
                </c:pt>
                <c:pt idx="4">
                  <c:v>1271933562986.3787</c:v>
                </c:pt>
                <c:pt idx="5">
                  <c:v>1168069394602.9397</c:v>
                </c:pt>
                <c:pt idx="6">
                  <c:v>1119859697843.7815</c:v>
                </c:pt>
                <c:pt idx="7">
                  <c:v>1128458230365.9358</c:v>
                </c:pt>
                <c:pt idx="8">
                  <c:v>1132853335827.8779</c:v>
                </c:pt>
                <c:pt idx="9">
                  <c:v>1162027041119.4377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7D-4CE4-BEA6-CC1B4D248942}"/>
            </c:ext>
          </c:extLst>
        </c:ser>
        <c:ser>
          <c:idx val="4"/>
          <c:order val="4"/>
          <c:tx>
            <c:strRef>
              <c:f>'2.4. (2023_v2)'!$D$12</c:f>
              <c:strCache>
                <c:ptCount val="1"/>
                <c:pt idx="0">
                  <c:v>Részvény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tx1"/>
              </a:solidFill>
            </a:ln>
            <a:effectLst/>
          </c:spPr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(2023_v2)'!$E$12:$N$12</c:f>
              <c:numCache>
                <c:formatCode>#,##0</c:formatCode>
                <c:ptCount val="10"/>
                <c:pt idx="0">
                  <c:v>106851799474.23087</c:v>
                </c:pt>
                <c:pt idx="1">
                  <c:v>109682541110.35907</c:v>
                </c:pt>
                <c:pt idx="2">
                  <c:v>124958043882.66019</c:v>
                </c:pt>
                <c:pt idx="3">
                  <c:v>126407041812</c:v>
                </c:pt>
                <c:pt idx="4">
                  <c:v>150265704056.18976</c:v>
                </c:pt>
                <c:pt idx="5">
                  <c:v>147019871875.52853</c:v>
                </c:pt>
                <c:pt idx="6">
                  <c:v>134159150267.71922</c:v>
                </c:pt>
                <c:pt idx="7">
                  <c:v>135698947320.72737</c:v>
                </c:pt>
                <c:pt idx="8">
                  <c:v>136832092738.52585</c:v>
                </c:pt>
                <c:pt idx="9">
                  <c:v>130964130871.4847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7D-4CE4-BEA6-CC1B4D248942}"/>
            </c:ext>
          </c:extLst>
        </c:ser>
        <c:ser>
          <c:idx val="5"/>
          <c:order val="5"/>
          <c:tx>
            <c:strRef>
              <c:f>'2.4. (2023_v2)'!$D$13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tx1"/>
              </a:solidFill>
            </a:ln>
            <a:effectLst/>
          </c:spPr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(2023_v2)'!$E$13:$N$13</c:f>
              <c:numCache>
                <c:formatCode>#,##0</c:formatCode>
                <c:ptCount val="10"/>
                <c:pt idx="0">
                  <c:v>28817904551.939587</c:v>
                </c:pt>
                <c:pt idx="1">
                  <c:v>32547155069.50177</c:v>
                </c:pt>
                <c:pt idx="2">
                  <c:v>46006656038.601509</c:v>
                </c:pt>
                <c:pt idx="3">
                  <c:v>67247383343</c:v>
                </c:pt>
                <c:pt idx="4">
                  <c:v>51994660756.68734</c:v>
                </c:pt>
                <c:pt idx="5">
                  <c:v>54416930468.393631</c:v>
                </c:pt>
                <c:pt idx="6">
                  <c:v>54752264171.43959</c:v>
                </c:pt>
                <c:pt idx="7">
                  <c:v>54619784822.961456</c:v>
                </c:pt>
                <c:pt idx="8">
                  <c:v>59083745193.9328</c:v>
                </c:pt>
                <c:pt idx="9">
                  <c:v>63929046238.637756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7D-4CE4-BEA6-CC1B4D248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6400376"/>
        <c:axId val="1006400704"/>
      </c:areaChart>
      <c:lineChart>
        <c:grouping val="standard"/>
        <c:varyColors val="0"/>
        <c:ser>
          <c:idx val="9"/>
          <c:order val="9"/>
          <c:tx>
            <c:strRef>
              <c:f>'2.4. (2023_v2)'!$D$17</c:f>
              <c:strCache>
                <c:ptCount val="1"/>
                <c:pt idx="0">
                  <c:v>Összesen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7198681350398212E-2"/>
                  <c:y val="-5.262796841083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27D-4CE4-BEA6-CC1B4D24894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7D-4CE4-BEA6-CC1B4D24894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7D-4CE4-BEA6-CC1B4D248942}"/>
                </c:ext>
              </c:extLst>
            </c:dLbl>
            <c:dLbl>
              <c:idx val="9"/>
              <c:layout>
                <c:manualLayout>
                  <c:x val="-5.4994317720594099E-2"/>
                  <c:y val="-8.1006550312991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27D-4CE4-BEA6-CC1B4D248942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(2023_v2)'!$E$17:$N$17</c:f>
              <c:numCache>
                <c:formatCode>#,##0</c:formatCode>
                <c:ptCount val="10"/>
                <c:pt idx="0">
                  <c:v>2661879787990.7808</c:v>
                </c:pt>
                <c:pt idx="1">
                  <c:v>2653898099773.3877</c:v>
                </c:pt>
                <c:pt idx="2">
                  <c:v>2904050344226.6953</c:v>
                </c:pt>
                <c:pt idx="3">
                  <c:v>3149553020887</c:v>
                </c:pt>
                <c:pt idx="4">
                  <c:v>3196749495315.5239</c:v>
                </c:pt>
                <c:pt idx="5">
                  <c:v>3070247115795.2598</c:v>
                </c:pt>
                <c:pt idx="6">
                  <c:v>2961246122834.1489</c:v>
                </c:pt>
                <c:pt idx="7">
                  <c:v>2914608661153.2954</c:v>
                </c:pt>
                <c:pt idx="8">
                  <c:v>2914281688099.6504</c:v>
                </c:pt>
                <c:pt idx="9">
                  <c:v>3024557195340.0815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27D-4CE4-BEA6-CC1B4D248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400376"/>
        <c:axId val="1006400704"/>
      </c:lineChart>
      <c:lineChart>
        <c:grouping val="standard"/>
        <c:varyColors val="0"/>
        <c:ser>
          <c:idx val="6"/>
          <c:order val="6"/>
          <c:tx>
            <c:strRef>
              <c:f>'2.4. (2023_v2)'!$D$14</c:f>
              <c:strCache>
                <c:ptCount val="1"/>
                <c:pt idx="0">
                  <c:v>Állampapír arány (j. t.)</c:v>
                </c:pt>
              </c:strCache>
            </c:strRef>
          </c:tx>
          <c:spPr>
            <a:ln w="15875" cap="rnd">
              <a:solidFill>
                <a:srgbClr val="009EE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7D-4CE4-BEA6-CC1B4D248942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7D-4CE4-BEA6-CC1B4D24894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7D-4CE4-BEA6-CC1B4D248942}"/>
                </c:ext>
              </c:extLst>
            </c:dLbl>
            <c:numFmt formatCode="#,##0.0" sourceLinked="0"/>
            <c:spPr>
              <a:solidFill>
                <a:srgbClr val="009EE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(2023_v2)'!$E$14:$N$14</c:f>
              <c:numCache>
                <c:formatCode>#,##0</c:formatCode>
                <c:ptCount val="10"/>
                <c:pt idx="0">
                  <c:v>48.831370807598169</c:v>
                </c:pt>
                <c:pt idx="1">
                  <c:v>50.655026579441675</c:v>
                </c:pt>
                <c:pt idx="2">
                  <c:v>49.858871022748936</c:v>
                </c:pt>
                <c:pt idx="3">
                  <c:v>50.51579433757</c:v>
                </c:pt>
                <c:pt idx="4">
                  <c:v>44.893949154983495</c:v>
                </c:pt>
                <c:pt idx="5">
                  <c:v>44.772321351987557</c:v>
                </c:pt>
                <c:pt idx="6">
                  <c:v>43.255359802225733</c:v>
                </c:pt>
                <c:pt idx="7">
                  <c:v>41.433500284962712</c:v>
                </c:pt>
                <c:pt idx="8">
                  <c:v>43.415529905784581</c:v>
                </c:pt>
                <c:pt idx="9">
                  <c:v>42.997192131473817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27D-4CE4-BEA6-CC1B4D248942}"/>
            </c:ext>
          </c:extLst>
        </c:ser>
        <c:ser>
          <c:idx val="7"/>
          <c:order val="7"/>
          <c:tx>
            <c:strRef>
              <c:f>'2.4. (2023_v2)'!$D$15</c:f>
              <c:strCache>
                <c:ptCount val="1"/>
                <c:pt idx="0">
                  <c:v>Befektetési jegyek arány (j. t.)</c:v>
                </c:pt>
              </c:strCache>
            </c:strRef>
          </c:tx>
          <c:spPr>
            <a:ln w="15875" cap="rnd">
              <a:solidFill>
                <a:srgbClr val="F6A8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559900808583733E-2"/>
                  <c:y val="4.1124327956989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7D-4CE4-BEA6-CC1B4D248942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7D-4CE4-BEA6-CC1B4D24894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27D-4CE4-BEA6-CC1B4D248942}"/>
                </c:ext>
              </c:extLst>
            </c:dLbl>
            <c:numFmt formatCode="#,##0.0" sourceLinked="0"/>
            <c:spPr>
              <a:solidFill>
                <a:srgbClr val="F6A8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(2023_v2)'!$E$15:$N$15</c:f>
              <c:numCache>
                <c:formatCode>#,##0</c:formatCode>
                <c:ptCount val="10"/>
                <c:pt idx="0">
                  <c:v>34.714054721307384</c:v>
                </c:pt>
                <c:pt idx="1">
                  <c:v>33.126343404348709</c:v>
                </c:pt>
                <c:pt idx="2">
                  <c:v>35.491464628980907</c:v>
                </c:pt>
                <c:pt idx="3">
                  <c:v>35.907480893511064</c:v>
                </c:pt>
                <c:pt idx="4">
                  <c:v>39.788340151464915</c:v>
                </c:pt>
                <c:pt idx="5">
                  <c:v>38.044800647923893</c:v>
                </c:pt>
                <c:pt idx="6">
                  <c:v>37.817177343299868</c:v>
                </c:pt>
                <c:pt idx="7">
                  <c:v>38.717315480679687</c:v>
                </c:pt>
                <c:pt idx="8">
                  <c:v>38.872472089909429</c:v>
                </c:pt>
                <c:pt idx="9">
                  <c:v>38.419741009023284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27D-4CE4-BEA6-CC1B4D248942}"/>
            </c:ext>
          </c:extLst>
        </c:ser>
        <c:ser>
          <c:idx val="8"/>
          <c:order val="8"/>
          <c:tx>
            <c:strRef>
              <c:f>'2.4. (2023_v2)'!$D$16</c:f>
              <c:strCache>
                <c:ptCount val="1"/>
                <c:pt idx="0">
                  <c:v>Részvény arány (j. t.)</c:v>
                </c:pt>
              </c:strCache>
            </c:strRef>
          </c:tx>
          <c:spPr>
            <a:ln w="15875" cap="rnd">
              <a:solidFill>
                <a:srgbClr val="DA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27D-4CE4-BEA6-CC1B4D248942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27D-4CE4-BEA6-CC1B4D248942}"/>
                </c:ext>
              </c:extLst>
            </c:dLbl>
            <c:numFmt formatCode="#,##0.0" sourceLinked="0"/>
            <c:spPr>
              <a:solidFill>
                <a:srgbClr val="DA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'2.4. (2023_v2)'!$E$7:$N$7</c:f>
              <c:numCache>
                <c:formatCode>m/d/yyyy</c:formatCode>
                <c:ptCount val="10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  <c:pt idx="3">
                  <c:v>44196</c:v>
                </c:pt>
                <c:pt idx="4">
                  <c:v>44561</c:v>
                </c:pt>
                <c:pt idx="5">
                  <c:v>44651</c:v>
                </c:pt>
                <c:pt idx="6">
                  <c:v>44742</c:v>
                </c:pt>
                <c:pt idx="7">
                  <c:v>44834</c:v>
                </c:pt>
                <c:pt idx="8">
                  <c:v>44926</c:v>
                </c:pt>
                <c:pt idx="9">
                  <c:v>45016</c:v>
                </c:pt>
              </c:numCache>
            </c:numRef>
          </c:cat>
          <c:val>
            <c:numRef>
              <c:f>'2.4. (2023_v2)'!$E$16:$N$16</c:f>
              <c:numCache>
                <c:formatCode>#,##0</c:formatCode>
                <c:ptCount val="10"/>
                <c:pt idx="0">
                  <c:v>4.0141481954331191</c:v>
                </c:pt>
                <c:pt idx="1">
                  <c:v>4.1328844208345714</c:v>
                </c:pt>
                <c:pt idx="2">
                  <c:v>4.3028883480301587</c:v>
                </c:pt>
                <c:pt idx="3">
                  <c:v>4.0134914692244275</c:v>
                </c:pt>
                <c:pt idx="4">
                  <c:v>4.7005780176515932</c:v>
                </c:pt>
                <c:pt idx="5">
                  <c:v>4.7885354608483119</c:v>
                </c:pt>
                <c:pt idx="6">
                  <c:v>4.5304964431432744</c:v>
                </c:pt>
                <c:pt idx="7">
                  <c:v>4.6558204924510171</c:v>
                </c:pt>
                <c:pt idx="8">
                  <c:v>4.6952253550943306</c:v>
                </c:pt>
                <c:pt idx="9">
                  <c:v>4.3300265927607651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27D-4CE4-BEA6-CC1B4D248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81647"/>
        <c:axId val="66588535"/>
      </c:lineChart>
      <c:dateAx>
        <c:axId val="1006400376"/>
        <c:scaling>
          <c:orientation val="minMax"/>
          <c:max val="45016"/>
          <c:min val="43100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6400704"/>
        <c:crosses val="autoZero"/>
        <c:auto val="1"/>
        <c:lblOffset val="100"/>
        <c:baseTimeUnit val="months"/>
        <c:majorUnit val="1"/>
        <c:majorTimeUnit val="years"/>
      </c:dateAx>
      <c:valAx>
        <c:axId val="100640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8.0555555555555561E-2"/>
              <c:y val="1.588291046952464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6400376"/>
        <c:crosses val="autoZero"/>
        <c:crossBetween val="midCat"/>
        <c:dispUnits>
          <c:builtInUnit val="billions"/>
        </c:dispUnits>
      </c:valAx>
      <c:valAx>
        <c:axId val="66588535"/>
        <c:scaling>
          <c:orientation val="minMax"/>
          <c:max val="7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0701312335958006"/>
              <c:y val="1.588291046952464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581647"/>
        <c:crosses val="max"/>
        <c:crossBetween val="between"/>
      </c:valAx>
      <c:dateAx>
        <c:axId val="6658164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6588535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41445914621497E-2"/>
          <c:y val="0.79776612187592433"/>
          <c:w val="0.96717104111985996"/>
          <c:h val="0.1956200452001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0206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98703703703706E-2"/>
          <c:y val="7.4148161641451771E-2"/>
          <c:w val="0.88775037037037041"/>
          <c:h val="0.59520407706093192"/>
        </c:manualLayout>
      </c:layout>
      <c:areaChart>
        <c:grouping val="stacked"/>
        <c:varyColors val="0"/>
        <c:ser>
          <c:idx val="1"/>
          <c:order val="6"/>
          <c:tx>
            <c:strRef>
              <c:f>'2.18.'!$J$5</c:f>
              <c:strCache>
                <c:ptCount val="1"/>
                <c:pt idx="0">
                  <c:v>Célsáv alja</c:v>
                </c:pt>
              </c:strCache>
            </c:strRef>
          </c:tx>
          <c:spPr>
            <a:noFill/>
            <a:ln>
              <a:noFill/>
            </a:ln>
          </c:spPr>
          <c:cat>
            <c:numRef>
              <c:f>'2.18.'!$C$6:$C$21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'2.18.'!$J$6:$J$21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6-4AB6-AF8A-3FB9C28C5196}"/>
            </c:ext>
          </c:extLst>
        </c:ser>
        <c:ser>
          <c:idx val="6"/>
          <c:order val="7"/>
          <c:tx>
            <c:strRef>
              <c:f>'2.18.'!$K$5</c:f>
              <c:strCache>
                <c:ptCount val="1"/>
                <c:pt idx="0">
                  <c:v>Célsáv - ROE (jobb t.)</c:v>
                </c:pt>
              </c:strCache>
            </c:strRef>
          </c:tx>
          <c:spPr>
            <a:solidFill>
              <a:srgbClr val="C6E0B4"/>
            </a:solidFill>
          </c:spPr>
          <c:cat>
            <c:numRef>
              <c:f>'2.18.'!$C$6:$C$21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'2.18.'!$K$6:$K$21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6-4AB6-AF8A-3FB9C28C5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982528"/>
        <c:axId val="332980608"/>
      </c:areaChart>
      <c:barChart>
        <c:barDir val="col"/>
        <c:grouping val="stacked"/>
        <c:varyColors val="0"/>
        <c:ser>
          <c:idx val="2"/>
          <c:order val="1"/>
          <c:tx>
            <c:strRef>
              <c:f>'2.18.'!$E$5</c:f>
              <c:strCache>
                <c:ptCount val="1"/>
                <c:pt idx="0">
                  <c:v>Nem-élet biztosítástechnikai eredmény</c:v>
                </c:pt>
              </c:strCache>
            </c:strRef>
          </c:tx>
          <c:spPr>
            <a:solidFill>
              <a:srgbClr val="009EE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'2.18.'!$C$6:$C$21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'2.18.'!$E$6:$E$21</c:f>
              <c:numCache>
                <c:formatCode>#,##0</c:formatCode>
                <c:ptCount val="16"/>
                <c:pt idx="0">
                  <c:v>11818888000</c:v>
                </c:pt>
                <c:pt idx="1">
                  <c:v>5407081000</c:v>
                </c:pt>
                <c:pt idx="2">
                  <c:v>29175870500</c:v>
                </c:pt>
                <c:pt idx="3">
                  <c:v>10991329000</c:v>
                </c:pt>
                <c:pt idx="4">
                  <c:v>27292701000</c:v>
                </c:pt>
                <c:pt idx="5">
                  <c:v>18547821524</c:v>
                </c:pt>
                <c:pt idx="6">
                  <c:v>-5277238000</c:v>
                </c:pt>
                <c:pt idx="7">
                  <c:v>-2064519000</c:v>
                </c:pt>
                <c:pt idx="8">
                  <c:v>7114090000</c:v>
                </c:pt>
                <c:pt idx="9">
                  <c:v>24185567268.32</c:v>
                </c:pt>
                <c:pt idx="10">
                  <c:v>27555582090.220001</c:v>
                </c:pt>
                <c:pt idx="11">
                  <c:v>36182059412.020004</c:v>
                </c:pt>
                <c:pt idx="12">
                  <c:v>37692016842</c:v>
                </c:pt>
                <c:pt idx="13">
                  <c:v>49512501592</c:v>
                </c:pt>
                <c:pt idx="14">
                  <c:v>59526512493.049957</c:v>
                </c:pt>
                <c:pt idx="15">
                  <c:v>30965820093.635372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6-4AB6-AF8A-3FB9C28C5196}"/>
            </c:ext>
          </c:extLst>
        </c:ser>
        <c:ser>
          <c:idx val="3"/>
          <c:order val="2"/>
          <c:tx>
            <c:strRef>
              <c:f>'2.18.'!$F$5</c:f>
              <c:strCache>
                <c:ptCount val="1"/>
                <c:pt idx="0">
                  <c:v>Élet biztosítástechnikai eredmény</c:v>
                </c:pt>
              </c:strCache>
            </c:strRef>
          </c:tx>
          <c:spPr>
            <a:solidFill>
              <a:srgbClr val="E572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'2.18.'!$C$6:$C$21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'2.18.'!$F$6:$F$21</c:f>
              <c:numCache>
                <c:formatCode>#,##0</c:formatCode>
                <c:ptCount val="16"/>
                <c:pt idx="0">
                  <c:v>19307662000</c:v>
                </c:pt>
                <c:pt idx="1">
                  <c:v>16845791000</c:v>
                </c:pt>
                <c:pt idx="2">
                  <c:v>16034539000</c:v>
                </c:pt>
                <c:pt idx="3">
                  <c:v>12737306331.469999</c:v>
                </c:pt>
                <c:pt idx="4">
                  <c:v>9072118869.4899998</c:v>
                </c:pt>
                <c:pt idx="5">
                  <c:v>15763394018</c:v>
                </c:pt>
                <c:pt idx="6">
                  <c:v>14736297000</c:v>
                </c:pt>
                <c:pt idx="7">
                  <c:v>16965999903</c:v>
                </c:pt>
                <c:pt idx="8">
                  <c:v>20346882000</c:v>
                </c:pt>
                <c:pt idx="9">
                  <c:v>21514050286</c:v>
                </c:pt>
                <c:pt idx="10">
                  <c:v>24086981730</c:v>
                </c:pt>
                <c:pt idx="11">
                  <c:v>26683737581</c:v>
                </c:pt>
                <c:pt idx="12">
                  <c:v>27795744745</c:v>
                </c:pt>
                <c:pt idx="13">
                  <c:v>27113399000</c:v>
                </c:pt>
                <c:pt idx="14">
                  <c:v>22560087037.950043</c:v>
                </c:pt>
                <c:pt idx="15">
                  <c:v>20975487245.364628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6-4AB6-AF8A-3FB9C28C5196}"/>
            </c:ext>
          </c:extLst>
        </c:ser>
        <c:ser>
          <c:idx val="4"/>
          <c:order val="3"/>
          <c:tx>
            <c:strRef>
              <c:f>'2.18.'!$G$5</c:f>
              <c:strCache>
                <c:ptCount val="1"/>
                <c:pt idx="0">
                  <c:v>Nem biztosítástechnikai elszámolások</c:v>
                </c:pt>
              </c:strCache>
            </c:strRef>
          </c:tx>
          <c:spPr>
            <a:solidFill>
              <a:srgbClr val="FFCB6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'2.18.'!$C$6:$C$21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'2.18.'!$G$6:$G$21</c:f>
              <c:numCache>
                <c:formatCode>#,##0</c:formatCode>
                <c:ptCount val="16"/>
                <c:pt idx="0">
                  <c:v>38330722000</c:v>
                </c:pt>
                <c:pt idx="1">
                  <c:v>52284659000</c:v>
                </c:pt>
                <c:pt idx="2">
                  <c:v>34565655000</c:v>
                </c:pt>
                <c:pt idx="3">
                  <c:v>-16670961000</c:v>
                </c:pt>
                <c:pt idx="4">
                  <c:v>-12500318000</c:v>
                </c:pt>
                <c:pt idx="5">
                  <c:v>-15254535273</c:v>
                </c:pt>
                <c:pt idx="6">
                  <c:v>23395408000</c:v>
                </c:pt>
                <c:pt idx="7">
                  <c:v>21725299841</c:v>
                </c:pt>
                <c:pt idx="8">
                  <c:v>22241703000</c:v>
                </c:pt>
                <c:pt idx="9">
                  <c:v>11143448000.68</c:v>
                </c:pt>
                <c:pt idx="10">
                  <c:v>17176022972.780001</c:v>
                </c:pt>
                <c:pt idx="11">
                  <c:v>14398476334.98</c:v>
                </c:pt>
                <c:pt idx="12">
                  <c:v>9508210080</c:v>
                </c:pt>
                <c:pt idx="13">
                  <c:v>11284484418</c:v>
                </c:pt>
                <c:pt idx="14">
                  <c:v>6969377261</c:v>
                </c:pt>
                <c:pt idx="15">
                  <c:v>-12539817606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56-4AB6-AF8A-3FB9C28C5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2972416"/>
        <c:axId val="332973952"/>
      </c:barChart>
      <c:lineChart>
        <c:grouping val="standard"/>
        <c:varyColors val="0"/>
        <c:ser>
          <c:idx val="0"/>
          <c:order val="0"/>
          <c:tx>
            <c:strRef>
              <c:f>'2.18.'!$D$5</c:f>
              <c:strCache>
                <c:ptCount val="1"/>
                <c:pt idx="0">
                  <c:v>Adózott eredmény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548235"/>
              </a:solidFill>
              <a:ln>
                <a:noFill/>
              </a:ln>
            </c:spPr>
          </c:marker>
          <c:cat>
            <c:numRef>
              <c:f>'2.18.'!$C$6:$C$21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'2.18.'!$D$6:$D$21</c:f>
              <c:numCache>
                <c:formatCode>#,##0</c:formatCode>
                <c:ptCount val="16"/>
                <c:pt idx="0">
                  <c:v>55905704000</c:v>
                </c:pt>
                <c:pt idx="1">
                  <c:v>62907811000</c:v>
                </c:pt>
                <c:pt idx="2">
                  <c:v>66181559500</c:v>
                </c:pt>
                <c:pt idx="3">
                  <c:v>1939925331.4700003</c:v>
                </c:pt>
                <c:pt idx="4">
                  <c:v>16790202869.489998</c:v>
                </c:pt>
                <c:pt idx="5">
                  <c:v>13015354269</c:v>
                </c:pt>
                <c:pt idx="6">
                  <c:v>27475717000</c:v>
                </c:pt>
                <c:pt idx="7">
                  <c:v>32449355744</c:v>
                </c:pt>
                <c:pt idx="8">
                  <c:v>45012469000</c:v>
                </c:pt>
                <c:pt idx="9">
                  <c:v>51617285877</c:v>
                </c:pt>
                <c:pt idx="10">
                  <c:v>64695338540</c:v>
                </c:pt>
                <c:pt idx="11">
                  <c:v>72252816357</c:v>
                </c:pt>
                <c:pt idx="12">
                  <c:v>69955972206</c:v>
                </c:pt>
                <c:pt idx="13">
                  <c:v>83222881409</c:v>
                </c:pt>
                <c:pt idx="14">
                  <c:v>83100239861</c:v>
                </c:pt>
                <c:pt idx="15">
                  <c:v>35838245143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56-4AB6-AF8A-3FB9C28C5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972416"/>
        <c:axId val="332973952"/>
      </c:lineChart>
      <c:lineChart>
        <c:grouping val="standard"/>
        <c:varyColors val="0"/>
        <c:ser>
          <c:idx val="5"/>
          <c:order val="4"/>
          <c:tx>
            <c:strRef>
              <c:f>'2.18.'!$H$5</c:f>
              <c:strCache>
                <c:ptCount val="1"/>
                <c:pt idx="0">
                  <c:v>ROE (jobb t.)</c:v>
                </c:pt>
              </c:strCache>
            </c:strRef>
          </c:tx>
          <c:spPr>
            <a:ln w="25400">
              <a:solidFill>
                <a:srgbClr val="DA0000"/>
              </a:solidFill>
              <a:prstDash val="solid"/>
            </a:ln>
          </c:spPr>
          <c:marker>
            <c:symbol val="none"/>
          </c:marker>
          <c:dLbls>
            <c:numFmt formatCode="0.0" sourceLinked="0"/>
            <c:spPr>
              <a:solidFill>
                <a:srgbClr val="DA0000">
                  <a:alpha val="75000"/>
                </a:srgbClr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'2.18.'!$C$6:$C$21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'2.18.'!$H$6:$H$21</c:f>
              <c:numCache>
                <c:formatCode>0.0</c:formatCode>
                <c:ptCount val="16"/>
                <c:pt idx="0">
                  <c:v>21.772802481251148</c:v>
                </c:pt>
                <c:pt idx="1">
                  <c:v>23.270479864941144</c:v>
                </c:pt>
                <c:pt idx="2">
                  <c:v>24.103477827364291</c:v>
                </c:pt>
                <c:pt idx="3">
                  <c:v>0.75467926603309354</c:v>
                </c:pt>
                <c:pt idx="4">
                  <c:v>6.7898433168118899</c:v>
                </c:pt>
                <c:pt idx="5">
                  <c:v>5.4093450527493419</c:v>
                </c:pt>
                <c:pt idx="6">
                  <c:v>11.464018614092938</c:v>
                </c:pt>
                <c:pt idx="7">
                  <c:v>14.652059306319904</c:v>
                </c:pt>
                <c:pt idx="8">
                  <c:v>20.695600520809023</c:v>
                </c:pt>
                <c:pt idx="9">
                  <c:v>19.455481711135544</c:v>
                </c:pt>
                <c:pt idx="10">
                  <c:v>24.375106636228931</c:v>
                </c:pt>
                <c:pt idx="11">
                  <c:v>23.820978209087961</c:v>
                </c:pt>
                <c:pt idx="12">
                  <c:v>22.821501920401353</c:v>
                </c:pt>
                <c:pt idx="13" formatCode="#,##0">
                  <c:v>24.112133640801908</c:v>
                </c:pt>
                <c:pt idx="14" formatCode="#,##0">
                  <c:v>21.332371120588537</c:v>
                </c:pt>
                <c:pt idx="15">
                  <c:v>9.5251087251701048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56-4AB6-AF8A-3FB9C28C5196}"/>
            </c:ext>
          </c:extLst>
        </c:ser>
        <c:ser>
          <c:idx val="7"/>
          <c:order val="5"/>
          <c:tx>
            <c:strRef>
              <c:f>'2.18.'!$I$5</c:f>
              <c:strCache>
                <c:ptCount val="1"/>
                <c:pt idx="0">
                  <c:v>S2-ROE (jobb t.)</c:v>
                </c:pt>
              </c:strCache>
            </c:strRef>
          </c:tx>
          <c:spPr>
            <a:ln w="19050">
              <a:solidFill>
                <a:srgbClr val="A40000"/>
              </a:solidFill>
              <a:prstDash val="dash"/>
            </a:ln>
          </c:spPr>
          <c:marker>
            <c:symbol val="none"/>
          </c:marker>
          <c:dLbls>
            <c:spPr>
              <a:solidFill>
                <a:srgbClr val="A40000">
                  <a:alpha val="75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'2.18.'!$C$6:$C$21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'2.18.'!$I$6:$I$21</c:f>
              <c:numCache>
                <c:formatCode>General</c:formatCode>
                <c:ptCount val="16"/>
                <c:pt idx="6" formatCode="0.0">
                  <c:v>6.6196082977597808</c:v>
                </c:pt>
                <c:pt idx="7" formatCode="0.0">
                  <c:v>7.9584199149080579</c:v>
                </c:pt>
                <c:pt idx="8" formatCode="0.0">
                  <c:v>10.270718539141431</c:v>
                </c:pt>
                <c:pt idx="9" formatCode="0.0">
                  <c:v>10.650732214295868</c:v>
                </c:pt>
                <c:pt idx="10" formatCode="0.0">
                  <c:v>12.173857192609423</c:v>
                </c:pt>
                <c:pt idx="11" formatCode="0.0">
                  <c:v>13.42991807179714</c:v>
                </c:pt>
                <c:pt idx="12" formatCode="0.0">
                  <c:v>12.226105814172403</c:v>
                </c:pt>
                <c:pt idx="13" formatCode="#,##0">
                  <c:v>12.688985817902656</c:v>
                </c:pt>
                <c:pt idx="14" formatCode="#,##0">
                  <c:v>12.62090862483932</c:v>
                </c:pt>
                <c:pt idx="15" formatCode="0.0">
                  <c:v>5.667259575124624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B56-4AB6-AF8A-3FB9C28C5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982528"/>
        <c:axId val="332980608"/>
      </c:lineChart>
      <c:catAx>
        <c:axId val="3329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/>
            </a:pPr>
            <a:endParaRPr lang="hu-HU"/>
          </a:p>
        </c:txPr>
        <c:crossAx val="332973952"/>
        <c:crossesAt val="0"/>
        <c:auto val="1"/>
        <c:lblAlgn val="ctr"/>
        <c:lblOffset val="100"/>
        <c:noMultiLvlLbl val="0"/>
      </c:catAx>
      <c:valAx>
        <c:axId val="332973952"/>
        <c:scaling>
          <c:orientation val="minMax"/>
          <c:max val="120000000000"/>
          <c:min val="-20000000000"/>
        </c:scaling>
        <c:delete val="0"/>
        <c:axPos val="l"/>
        <c:majorGridlines>
          <c:spPr>
            <a:ln w="6350">
              <a:solidFill>
                <a:srgbClr val="0C2148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3.166709401709402E-2"/>
              <c:y val="1.519347826086956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2972416"/>
        <c:crosses val="autoZero"/>
        <c:crossBetween val="between"/>
        <c:majorUnit val="20000000000"/>
        <c:dispUnits>
          <c:builtInUnit val="billions"/>
        </c:dispUnits>
      </c:valAx>
      <c:valAx>
        <c:axId val="332980608"/>
        <c:scaling>
          <c:orientation val="minMax"/>
          <c:max val="30"/>
          <c:min val="-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2571722222222219"/>
              <c:y val="1.494920634920635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2982528"/>
        <c:crosses val="max"/>
        <c:crossBetween val="between"/>
      </c:valAx>
      <c:catAx>
        <c:axId val="33298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298060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2088703703703707E-2"/>
          <c:y val="0.78808671497584537"/>
          <c:w val="0.90287796296296297"/>
          <c:h val="0.19350748792270531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0"/>
    <c:dispBlanksAs val="span"/>
    <c:showDLblsOverMax val="0"/>
  </c:chart>
  <c:spPr>
    <a:noFill/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821870649198E-2"/>
          <c:y val="0.10075851851851853"/>
          <c:w val="0.82785651793525805"/>
          <c:h val="0.6526292592592593"/>
        </c:manualLayout>
      </c:layout>
      <c:barChart>
        <c:barDir val="col"/>
        <c:grouping val="stacked"/>
        <c:varyColors val="0"/>
        <c:ser>
          <c:idx val="3"/>
          <c:order val="1"/>
          <c:tx>
            <c:strRef>
              <c:f>'2.20.'!$D$6</c:f>
              <c:strCache>
                <c:ptCount val="1"/>
                <c:pt idx="0">
                  <c:v>Tőkeszükséglet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'2.20.'!$C$7:$C$28</c:f>
              <c:strCache>
                <c:ptCount val="22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  <c:pt idx="7">
                  <c:v>D1</c:v>
                </c:pt>
                <c:pt idx="9">
                  <c:v>2016</c:v>
                </c:pt>
                <c:pt idx="11">
                  <c:v>2017</c:v>
                </c:pt>
                <c:pt idx="13">
                  <c:v>2018</c:v>
                </c:pt>
                <c:pt idx="15">
                  <c:v>2019</c:v>
                </c:pt>
                <c:pt idx="17">
                  <c:v>2020</c:v>
                </c:pt>
                <c:pt idx="19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'2.20.'!$D$7:$D$28</c:f>
              <c:numCache>
                <c:formatCode>General</c:formatCode>
                <c:ptCount val="22"/>
                <c:pt idx="0" formatCode="#,##0">
                  <c:v>111191699550.371</c:v>
                </c:pt>
                <c:pt idx="2" formatCode="#,##0">
                  <c:v>110373989794.32001</c:v>
                </c:pt>
                <c:pt idx="4" formatCode="#,##0">
                  <c:v>114017372424.74199</c:v>
                </c:pt>
                <c:pt idx="6" formatCode="#,##0">
                  <c:v>113656267883.96698</c:v>
                </c:pt>
                <c:pt idx="7" formatCode="#,##0">
                  <c:v>214585504546.94501</c:v>
                </c:pt>
                <c:pt idx="9" formatCode="#,##0">
                  <c:v>225310332794.68188</c:v>
                </c:pt>
                <c:pt idx="11" formatCode="#,##0">
                  <c:v>238095258969.32352</c:v>
                </c:pt>
                <c:pt idx="13" formatCode="#,##0">
                  <c:v>249381108895.68393</c:v>
                </c:pt>
                <c:pt idx="15" formatCode="#,##0">
                  <c:v>280884054046.12842</c:v>
                </c:pt>
                <c:pt idx="17" formatCode="#,##0">
                  <c:v>301164896728.89325</c:v>
                </c:pt>
                <c:pt idx="19" formatCode="#,##0">
                  <c:v>337275964387.66229</c:v>
                </c:pt>
                <c:pt idx="21" formatCode="#,##0">
                  <c:v>367551413918.65814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B-4821-AF26-3E27A227002B}"/>
            </c:ext>
          </c:extLst>
        </c:ser>
        <c:ser>
          <c:idx val="4"/>
          <c:order val="2"/>
          <c:tx>
            <c:strRef>
              <c:f>'2.20.'!$E$6</c:f>
              <c:strCache>
                <c:ptCount val="1"/>
                <c:pt idx="0">
                  <c:v>Tőketöbblet</c:v>
                </c:pt>
              </c:strCache>
            </c:strRef>
          </c:tx>
          <c:spPr>
            <a:solidFill>
              <a:srgbClr val="0C2148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'2.20.'!$C$7:$C$28</c:f>
              <c:strCache>
                <c:ptCount val="22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  <c:pt idx="7">
                  <c:v>D1</c:v>
                </c:pt>
                <c:pt idx="9">
                  <c:v>2016</c:v>
                </c:pt>
                <c:pt idx="11">
                  <c:v>2017</c:v>
                </c:pt>
                <c:pt idx="13">
                  <c:v>2018</c:v>
                </c:pt>
                <c:pt idx="15">
                  <c:v>2019</c:v>
                </c:pt>
                <c:pt idx="17">
                  <c:v>2020</c:v>
                </c:pt>
                <c:pt idx="19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'2.20.'!$E$7:$E$28</c:f>
              <c:numCache>
                <c:formatCode>General</c:formatCode>
                <c:ptCount val="22"/>
                <c:pt idx="0" formatCode="#,##0">
                  <c:v>98384379466.199005</c:v>
                </c:pt>
                <c:pt idx="2" formatCode="#,##0">
                  <c:v>97798004384.679993</c:v>
                </c:pt>
                <c:pt idx="4" formatCode="#,##0">
                  <c:v>78969599375.257996</c:v>
                </c:pt>
                <c:pt idx="6" formatCode="#,##0">
                  <c:v>78001312898.833008</c:v>
                </c:pt>
                <c:pt idx="7" formatCode="#,##0">
                  <c:v>223674660294.09021</c:v>
                </c:pt>
                <c:pt idx="9" formatCode="#,##0">
                  <c:v>259325698216.56702</c:v>
                </c:pt>
                <c:pt idx="11" formatCode="#,##0">
                  <c:v>293333174241.43921</c:v>
                </c:pt>
                <c:pt idx="13" formatCode="#,##0">
                  <c:v>288617827290.91193</c:v>
                </c:pt>
                <c:pt idx="15" formatCode="#,##0">
                  <c:v>291301180314.49365</c:v>
                </c:pt>
                <c:pt idx="17" formatCode="#,##0">
                  <c:v>361202188342.49487</c:v>
                </c:pt>
                <c:pt idx="19" formatCode="#,##0">
                  <c:v>321157135250.26477</c:v>
                </c:pt>
                <c:pt idx="21" formatCode="#,##0">
                  <c:v>264822040445.51584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B-4821-AF26-3E27A2270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20362368"/>
        <c:axId val="320363904"/>
      </c:barChart>
      <c:lineChart>
        <c:grouping val="standard"/>
        <c:varyColors val="0"/>
        <c:ser>
          <c:idx val="2"/>
          <c:order val="0"/>
          <c:tx>
            <c:strRef>
              <c:f>'2.20.'!$F$6</c:f>
              <c:strCache>
                <c:ptCount val="1"/>
                <c:pt idx="0">
                  <c:v>Tőkefeltöltöttség (j.t.)</c:v>
                </c:pt>
              </c:strCache>
            </c:strRef>
          </c:tx>
          <c:spPr>
            <a:ln w="31750">
              <a:solidFill>
                <a:srgbClr val="009EE0"/>
              </a:solidFill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2-994B-4821-AF26-3E27A227002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3-994B-4821-AF26-3E27A227002B}"/>
              </c:ext>
            </c:extLst>
          </c:dPt>
          <c:dLbls>
            <c:numFmt formatCode="#,##0" sourceLinked="0"/>
            <c:spPr>
              <a:solidFill>
                <a:srgbClr val="009EE0">
                  <a:alpha val="89000"/>
                </a:srgbClr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'2.20.'!$C$7:$C$28</c:f>
              <c:strCache>
                <c:ptCount val="22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  <c:pt idx="6">
                  <c:v>2015</c:v>
                </c:pt>
                <c:pt idx="7">
                  <c:v>D1</c:v>
                </c:pt>
                <c:pt idx="9">
                  <c:v>2016</c:v>
                </c:pt>
                <c:pt idx="11">
                  <c:v>2017</c:v>
                </c:pt>
                <c:pt idx="13">
                  <c:v>2018</c:v>
                </c:pt>
                <c:pt idx="15">
                  <c:v>2019</c:v>
                </c:pt>
                <c:pt idx="17">
                  <c:v>2020</c:v>
                </c:pt>
                <c:pt idx="19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'2.20.'!$F$7:$F$28</c:f>
              <c:numCache>
                <c:formatCode>General</c:formatCode>
                <c:ptCount val="22"/>
                <c:pt idx="0" formatCode="0.0">
                  <c:v>188.48176605271678</c:v>
                </c:pt>
                <c:pt idx="2" formatCode="0.0">
                  <c:v>188.60602445098237</c:v>
                </c:pt>
                <c:pt idx="4" formatCode="0.0">
                  <c:v>169.26102373336352</c:v>
                </c:pt>
                <c:pt idx="6" formatCode="0.0">
                  <c:v>168.62913445166566</c:v>
                </c:pt>
                <c:pt idx="7" formatCode="0.0">
                  <c:v>204.23568020884505</c:v>
                </c:pt>
                <c:pt idx="9" formatCode="0.0">
                  <c:v>215.09711738470614</c:v>
                </c:pt>
                <c:pt idx="11" formatCode="0.0">
                  <c:v>223.19992238032452</c:v>
                </c:pt>
                <c:pt idx="13" formatCode="0.0">
                  <c:v>215.73363698997778</c:v>
                </c:pt>
                <c:pt idx="15" formatCode="0.0">
                  <c:v>203.70869265033269</c:v>
                </c:pt>
                <c:pt idx="17" formatCode="0.0">
                  <c:v>219.93502306068788</c:v>
                </c:pt>
                <c:pt idx="19" formatCode="#,##0">
                  <c:v>195.22087820083416</c:v>
                </c:pt>
                <c:pt idx="21" formatCode="#,##0">
                  <c:v>172.05033919530044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4B-4821-AF26-3E27A2270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389120"/>
        <c:axId val="320382848"/>
      </c:lineChart>
      <c:catAx>
        <c:axId val="32036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320363904"/>
        <c:crosses val="autoZero"/>
        <c:auto val="1"/>
        <c:lblAlgn val="ctr"/>
        <c:lblOffset val="100"/>
        <c:noMultiLvlLbl val="0"/>
      </c:catAx>
      <c:valAx>
        <c:axId val="320363904"/>
        <c:scaling>
          <c:orientation val="minMax"/>
          <c:max val="700000000000"/>
        </c:scaling>
        <c:delete val="0"/>
        <c:axPos val="l"/>
        <c:majorGridlines>
          <c:spPr>
            <a:ln w="6350">
              <a:solidFill>
                <a:schemeClr val="tx2"/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Mrd Ft</a:t>
                </a:r>
              </a:p>
            </c:rich>
          </c:tx>
          <c:layout>
            <c:manualLayout>
              <c:xMode val="edge"/>
              <c:yMode val="edge"/>
              <c:x val="6.8230982905982909E-2"/>
              <c:y val="1.607814814814815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0362368"/>
        <c:crosses val="autoZero"/>
        <c:crossBetween val="between"/>
        <c:majorUnit val="100000000000"/>
        <c:dispUnits>
          <c:builtInUnit val="billions"/>
        </c:dispUnits>
      </c:valAx>
      <c:valAx>
        <c:axId val="320382848"/>
        <c:scaling>
          <c:orientation val="minMax"/>
          <c:max val="35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89415790598290601"/>
              <c:y val="1.24766666666666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0389120"/>
        <c:crosses val="max"/>
        <c:crossBetween val="between"/>
        <c:majorUnit val="50"/>
      </c:valAx>
      <c:catAx>
        <c:axId val="32038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038284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>
        <c:manualLayout>
          <c:xMode val="edge"/>
          <c:yMode val="edge"/>
          <c:x val="5.3098550724637684E-2"/>
          <c:y val="0.89657133333333328"/>
          <c:w val="0.89288526839112714"/>
          <c:h val="6.9296819797799156E-2"/>
        </c:manualLayout>
      </c:layout>
      <c:overlay val="0"/>
      <c:spPr>
        <a:ln>
          <a:noFill/>
        </a:ln>
      </c:spPr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span"/>
    <c:showDLblsOverMax val="0"/>
  </c:chart>
  <c:spPr>
    <a:noFill/>
    <a:ln>
      <a:noFill/>
    </a:ln>
  </c:spPr>
  <c:txPr>
    <a:bodyPr rot="0"/>
    <a:lstStyle/>
    <a:p>
      <a:pPr>
        <a:defRPr sz="1400"/>
      </a:pPr>
      <a:endParaRPr lang="hu-H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0.14421</cdr:x>
      <cdr:y>0.01691</cdr:y>
    </cdr:from>
    <cdr:to>
      <cdr:x>0.88397</cdr:x>
      <cdr:y>0.22081</cdr:y>
    </cdr:to>
    <cdr:grpSp>
      <cdr:nvGrpSpPr>
        <cdr:cNvPr id="14" name="Csoportba foglalás 13">
          <a:extLst xmlns:a="http://schemas.openxmlformats.org/drawingml/2006/main">
            <a:ext uri="{FF2B5EF4-FFF2-40B4-BE49-F238E27FC236}">
              <a16:creationId xmlns:a16="http://schemas.microsoft.com/office/drawing/2014/main" id="{15E42DAB-3990-4D37-AFBA-C399975FEB24}"/>
            </a:ext>
          </a:extLst>
        </cdr:cNvPr>
        <cdr:cNvGrpSpPr/>
      </cdr:nvGrpSpPr>
      <cdr:grpSpPr>
        <a:xfrm xmlns:a="http://schemas.openxmlformats.org/drawingml/2006/main">
          <a:off x="1116185" y="75486"/>
          <a:ext cx="5725743" cy="910210"/>
          <a:chOff x="1434457" y="82859"/>
          <a:chExt cx="3768332" cy="602393"/>
        </a:xfrm>
      </cdr:grpSpPr>
      <cdr:cxnSp macro="">
        <cdr:nvCxnSpPr>
          <cdr:cNvPr id="11" name="Straight Arrow Connector 10">
            <a:extLst xmlns:a="http://schemas.openxmlformats.org/drawingml/2006/main">
              <a:ext uri="{FF2B5EF4-FFF2-40B4-BE49-F238E27FC236}">
                <a16:creationId xmlns:a16="http://schemas.microsoft.com/office/drawing/2014/main" id="{E4B2D52A-627E-49FD-9AB5-2483D3267881}"/>
              </a:ext>
            </a:extLst>
          </cdr:cNvPr>
          <cdr:cNvCxnSpPr/>
        </cdr:nvCxnSpPr>
        <cdr:spPr>
          <a:xfrm xmlns:a="http://schemas.openxmlformats.org/drawingml/2006/main" flipV="1">
            <a:off x="1434457" y="82859"/>
            <a:ext cx="3768332" cy="602393"/>
          </a:xfrm>
          <a:prstGeom xmlns:a="http://schemas.openxmlformats.org/drawingml/2006/main" prst="straightConnector1">
            <a:avLst/>
          </a:prstGeom>
          <a:ln xmlns:a="http://schemas.openxmlformats.org/drawingml/2006/main" w="31750">
            <a:solidFill>
              <a:srgbClr val="70AD47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grpSp>
        <cdr:nvGrpSpPr>
          <cdr:cNvPr id="13" name="Csoportba foglalás 12">
            <a:extLst xmlns:a="http://schemas.openxmlformats.org/drawingml/2006/main">
              <a:ext uri="{FF2B5EF4-FFF2-40B4-BE49-F238E27FC236}">
                <a16:creationId xmlns:a16="http://schemas.microsoft.com/office/drawing/2014/main" id="{AE310AD1-40C1-4D97-B341-31BB31AE892A}"/>
              </a:ext>
            </a:extLst>
          </cdr:cNvPr>
          <cdr:cNvGrpSpPr/>
        </cdr:nvGrpSpPr>
        <cdr:grpSpPr>
          <a:xfrm xmlns:a="http://schemas.openxmlformats.org/drawingml/2006/main">
            <a:off x="2732162" y="271790"/>
            <a:ext cx="656327" cy="152756"/>
            <a:chOff x="2732167" y="271794"/>
            <a:chExt cx="656327" cy="152756"/>
          </a:xfrm>
        </cdr:grpSpPr>
        <cdr:sp macro="" textlink="">
          <cdr:nvSpPr>
            <cdr:cNvPr id="18" name="TextBox 1"/>
            <cdr:cNvSpPr txBox="1"/>
          </cdr:nvSpPr>
          <cdr:spPr>
            <a:xfrm xmlns:a="http://schemas.openxmlformats.org/drawingml/2006/main">
              <a:off x="2732167" y="271794"/>
              <a:ext cx="656327" cy="152756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wrap="square" rtlCol="0" anchor="ctr">
              <a:noAutofit/>
            </a:bodyPr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/>
              <a:r>
                <a:rPr lang="hu-HU" sz="1400" b="1" dirty="0" err="1">
                  <a:solidFill>
                    <a:srgbClr val="548235"/>
                  </a:solidFill>
                </a:rPr>
                <a:t>+7,4%/év</a:t>
              </a:r>
            </a:p>
          </cdr:txBody>
        </cdr:sp>
      </cdr:grpSp>
    </cdr:grpSp>
  </cdr:relSizeAnchor>
  <cdr:relSizeAnchor xmlns:cdr="http://schemas.openxmlformats.org/drawingml/2006/chartDrawing">
    <cdr:from>
      <cdr:x>0.0831</cdr:x>
      <cdr:y>0.94387</cdr:y>
    </cdr:from>
    <cdr:to>
      <cdr:x>0.11684</cdr:x>
      <cdr:y>0.96435</cdr:y>
    </cdr:to>
    <cdr:sp macro="" textlink="">
      <cdr:nvSpPr>
        <cdr:cNvPr id="21" name="Rectangle 20">
          <a:extLst xmlns:a="http://schemas.openxmlformats.org/drawingml/2006/main">
            <a:ext uri="{FF2B5EF4-FFF2-40B4-BE49-F238E27FC236}">
              <a16:creationId xmlns:a16="http://schemas.microsoft.com/office/drawing/2014/main" id="{6AAB8EB4-31CF-4264-9B99-D85DD27075A2}"/>
            </a:ext>
          </a:extLst>
        </cdr:cNvPr>
        <cdr:cNvSpPr/>
      </cdr:nvSpPr>
      <cdr:spPr>
        <a:xfrm xmlns:a="http://schemas.openxmlformats.org/drawingml/2006/main">
          <a:off x="643165" y="4213432"/>
          <a:ext cx="261178" cy="91440"/>
        </a:xfrm>
        <a:prstGeom xmlns:a="http://schemas.openxmlformats.org/drawingml/2006/main" prst="rect">
          <a:avLst/>
        </a:prstGeom>
        <a:solidFill xmlns:a="http://schemas.openxmlformats.org/drawingml/2006/main">
          <a:srgbClr val="FFCB6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0.10711</cdr:x>
      <cdr:y>0.9225</cdr:y>
    </cdr:from>
    <cdr:to>
      <cdr:x>0.46099</cdr:x>
      <cdr:y>0.98455</cdr:y>
    </cdr:to>
    <cdr:sp macro="" textlink="">
      <cdr:nvSpPr>
        <cdr:cNvPr id="22" name="TextBox 3">
          <a:extLst xmlns:a="http://schemas.openxmlformats.org/drawingml/2006/main">
            <a:ext uri="{FF2B5EF4-FFF2-40B4-BE49-F238E27FC236}">
              <a16:creationId xmlns:a16="http://schemas.microsoft.com/office/drawing/2014/main" id="{878C3D23-59AD-4AA5-8F24-01D15BBE6C68}"/>
            </a:ext>
          </a:extLst>
        </cdr:cNvPr>
        <cdr:cNvSpPr txBox="1"/>
      </cdr:nvSpPr>
      <cdr:spPr>
        <a:xfrm xmlns:a="http://schemas.openxmlformats.org/drawingml/2006/main">
          <a:off x="829020" y="4118031"/>
          <a:ext cx="273903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dirty="0"/>
            <a:t>Díjbevétel összesen (fiókok nélkül)</a:t>
          </a:r>
        </a:p>
      </cdr:txBody>
    </cdr:sp>
  </cdr:relSizeAnchor>
  <cdr:relSizeAnchor xmlns:cdr="http://schemas.openxmlformats.org/drawingml/2006/chartDrawing">
    <cdr:from>
      <cdr:x>0.08331</cdr:x>
      <cdr:y>0.90205</cdr:y>
    </cdr:from>
    <cdr:to>
      <cdr:x>0.11659</cdr:x>
      <cdr:y>0.92296</cdr:y>
    </cdr:to>
    <cdr:sp macro="" textlink="">
      <cdr:nvSpPr>
        <cdr:cNvPr id="6" name="Rectangle 20">
          <a:extLst xmlns:a="http://schemas.openxmlformats.org/drawingml/2006/main">
            <a:ext uri="{FF2B5EF4-FFF2-40B4-BE49-F238E27FC236}">
              <a16:creationId xmlns:a16="http://schemas.microsoft.com/office/drawing/2014/main" id="{1280DF51-7421-3714-BA64-DB08D17DF2B7}"/>
            </a:ext>
          </a:extLst>
        </cdr:cNvPr>
        <cdr:cNvSpPr/>
      </cdr:nvSpPr>
      <cdr:spPr>
        <a:xfrm xmlns:a="http://schemas.openxmlformats.org/drawingml/2006/main">
          <a:off x="644790" y="4026742"/>
          <a:ext cx="257648" cy="933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0.85211</cdr:x>
      <cdr:y>0.71998</cdr:y>
    </cdr:from>
    <cdr:to>
      <cdr:x>0.96496</cdr:x>
      <cdr:y>0.78663</cdr:y>
    </cdr:to>
    <cdr:sp macro="" textlink="">
      <cdr:nvSpPr>
        <cdr:cNvPr id="2" name="Téglalap 1">
          <a:extLst xmlns:a="http://schemas.openxmlformats.org/drawingml/2006/main">
            <a:ext uri="{FF2B5EF4-FFF2-40B4-BE49-F238E27FC236}">
              <a16:creationId xmlns:a16="http://schemas.microsoft.com/office/drawing/2014/main" id="{006A002B-15B7-E527-0EA5-412D1A09C92E}"/>
            </a:ext>
          </a:extLst>
        </cdr:cNvPr>
        <cdr:cNvSpPr/>
      </cdr:nvSpPr>
      <cdr:spPr>
        <a:xfrm xmlns:a="http://schemas.openxmlformats.org/drawingml/2006/main">
          <a:off x="7557942" y="3222059"/>
          <a:ext cx="1000961" cy="2982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hu-HU" sz="1400" dirty="0">
              <a:solidFill>
                <a:srgbClr val="002060"/>
              </a:solidFill>
            </a:rPr>
            <a:t>2022 23Q1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0.34866</cdr:x>
      <cdr:y>0.09757</cdr:y>
    </cdr:from>
    <cdr:to>
      <cdr:x>0.34944</cdr:x>
      <cdr:y>0.7509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038F1995-C099-4A42-8321-2C0CFFB2EAC9}"/>
            </a:ext>
          </a:extLst>
        </cdr:cNvPr>
        <cdr:cNvCxnSpPr/>
      </cdr:nvCxnSpPr>
      <cdr:spPr>
        <a:xfrm xmlns:a="http://schemas.openxmlformats.org/drawingml/2006/main" flipH="1" flipV="1">
          <a:off x="1631708" y="263430"/>
          <a:ext cx="3650" cy="176399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0.52294</cdr:x>
      <cdr:y>0.09786</cdr:y>
    </cdr:from>
    <cdr:to>
      <cdr:x>0.7342</cdr:x>
      <cdr:y>0.18345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2447357" y="264228"/>
          <a:ext cx="988697" cy="231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 err="1">
              <a:solidFill>
                <a:srgbClr val="DA0000"/>
              </a:solidFill>
            </a:rPr>
            <a:t>Szolvencia</a:t>
          </a:r>
          <a:r>
            <a:rPr lang="hu-HU" sz="1400" b="1" dirty="0">
              <a:solidFill>
                <a:srgbClr val="DA0000"/>
              </a:solidFill>
            </a:rPr>
            <a:t> II</a:t>
          </a:r>
        </a:p>
      </cdr:txBody>
    </cdr:sp>
  </cdr:relSizeAnchor>
  <cdr:relSizeAnchor xmlns:cdr="http://schemas.openxmlformats.org/drawingml/2006/chartDrawing">
    <cdr:from>
      <cdr:x>0.13618</cdr:x>
      <cdr:y>0.10562</cdr:y>
    </cdr:from>
    <cdr:to>
      <cdr:x>0.35679</cdr:x>
      <cdr:y>0.18345</cdr:y>
    </cdr:to>
    <cdr:sp macro="" textlink="">
      <cdr:nvSpPr>
        <cdr:cNvPr id="10" name="TextBox 2"/>
        <cdr:cNvSpPr txBox="1"/>
      </cdr:nvSpPr>
      <cdr:spPr>
        <a:xfrm xmlns:a="http://schemas.openxmlformats.org/drawingml/2006/main">
          <a:off x="637338" y="285168"/>
          <a:ext cx="1032455" cy="2101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 err="1">
              <a:solidFill>
                <a:srgbClr val="DA0000"/>
              </a:solidFill>
            </a:rPr>
            <a:t>Szolvencia</a:t>
          </a:r>
          <a:r>
            <a:rPr lang="hu-HU" sz="1400" b="1" dirty="0">
              <a:solidFill>
                <a:srgbClr val="DA0000"/>
              </a:solidFill>
            </a:rPr>
            <a:t> I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0.10323</cdr:x>
      <cdr:y>0.10829</cdr:y>
    </cdr:from>
    <cdr:to>
      <cdr:x>0.56699</cdr:x>
      <cdr:y>0.31779</cdr:y>
    </cdr:to>
    <cdr:grpSp>
      <cdr:nvGrpSpPr>
        <cdr:cNvPr id="4" name="Csoportba foglalás 3">
          <a:extLst xmlns:a="http://schemas.openxmlformats.org/drawingml/2006/main">
            <a:ext uri="{FF2B5EF4-FFF2-40B4-BE49-F238E27FC236}">
              <a16:creationId xmlns:a16="http://schemas.microsoft.com/office/drawing/2014/main" id="{9DC92190-733A-40B0-B9B8-0D640490AA9C}"/>
            </a:ext>
          </a:extLst>
        </cdr:cNvPr>
        <cdr:cNvGrpSpPr/>
      </cdr:nvGrpSpPr>
      <cdr:grpSpPr>
        <a:xfrm xmlns:a="http://schemas.openxmlformats.org/drawingml/2006/main">
          <a:off x="390209" y="473121"/>
          <a:ext cx="1753013" cy="915308"/>
          <a:chOff x="2953113" y="353429"/>
          <a:chExt cx="2537968" cy="685765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7D07C1DF-B48F-445B-8E4A-4EA711D49526}"/>
              </a:ext>
            </a:extLst>
          </cdr:cNvPr>
          <cdr:cNvCxnSpPr/>
        </cdr:nvCxnSpPr>
        <cdr:spPr>
          <a:xfrm xmlns:a="http://schemas.openxmlformats.org/drawingml/2006/main" flipV="1">
            <a:off x="3071835" y="353429"/>
            <a:ext cx="2419246" cy="685765"/>
          </a:xfrm>
          <a:prstGeom xmlns:a="http://schemas.openxmlformats.org/drawingml/2006/main" prst="straightConnector1">
            <a:avLst/>
          </a:prstGeom>
          <a:ln xmlns:a="http://schemas.openxmlformats.org/drawingml/2006/main" w="25400">
            <a:solidFill>
              <a:schemeClr val="accent6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" name="TextBox 3"/>
          <cdr:cNvSpPr txBox="1"/>
        </cdr:nvSpPr>
        <cdr:spPr>
          <a:xfrm xmlns:a="http://schemas.openxmlformats.org/drawingml/2006/main" rot="20909442">
            <a:off x="2953113" y="587922"/>
            <a:ext cx="1370193" cy="23320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hu-HU" sz="1400" b="1" dirty="0" err="1">
                <a:solidFill>
                  <a:srgbClr val="548235"/>
                </a:solidFill>
              </a:rPr>
              <a:t>+9,7%/év</a:t>
            </a:r>
          </a:p>
        </cdr:txBody>
      </cdr:sp>
    </cdr:grpSp>
  </cdr:relSizeAnchor>
  <cdr:relSizeAnchor xmlns:cdr="http://schemas.openxmlformats.org/drawingml/2006/chartDrawing">
    <cdr:from>
      <cdr:x>0.58977</cdr:x>
      <cdr:y>0.09802</cdr:y>
    </cdr:from>
    <cdr:to>
      <cdr:x>0.64922</cdr:x>
      <cdr:y>0.15389</cdr:y>
    </cdr:to>
    <cdr:cxnSp macro="">
      <cdr:nvCxnSpPr>
        <cdr:cNvPr id="10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1FEC67B-716E-4528-9704-38DA52868C08}"/>
            </a:ext>
          </a:extLst>
        </cdr:cNvPr>
        <cdr:cNvCxnSpPr/>
      </cdr:nvCxnSpPr>
      <cdr:spPr>
        <a:xfrm xmlns:a="http://schemas.openxmlformats.org/drawingml/2006/main">
          <a:off x="2229327" y="441543"/>
          <a:ext cx="224721" cy="251666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0.52632</cdr:x>
      <cdr:y>0.03918</cdr:y>
    </cdr:from>
    <cdr:to>
      <cdr:x>0.66331</cdr:x>
      <cdr:y>0.08905</cdr:y>
    </cdr:to>
    <cdr:sp macro="" textlink="">
      <cdr:nvSpPr>
        <cdr:cNvPr id="15" name="TextBox 3">
          <a:extLst xmlns:a="http://schemas.openxmlformats.org/drawingml/2006/main">
            <a:ext uri="{FF2B5EF4-FFF2-40B4-BE49-F238E27FC236}">
              <a16:creationId xmlns:a16="http://schemas.microsoft.com/office/drawing/2014/main" id="{4795DC58-F3CD-41E0-86C2-7E9B76212EEE}"/>
            </a:ext>
          </a:extLst>
        </cdr:cNvPr>
        <cdr:cNvSpPr txBox="1"/>
      </cdr:nvSpPr>
      <cdr:spPr>
        <a:xfrm xmlns:a="http://schemas.openxmlformats.org/drawingml/2006/main" rot="1357093">
          <a:off x="1989507" y="176475"/>
          <a:ext cx="517822" cy="2246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 err="1">
              <a:solidFill>
                <a:schemeClr val="accent3"/>
              </a:solidFill>
            </a:rPr>
            <a:t>-6,8%</a:t>
          </a:r>
        </a:p>
      </cdr:txBody>
    </cdr:sp>
  </cdr:relSizeAnchor>
  <cdr:relSizeAnchor xmlns:cdr="http://schemas.openxmlformats.org/drawingml/2006/chartDrawing">
    <cdr:from>
      <cdr:x>0.63919</cdr:x>
      <cdr:y>0.05517</cdr:y>
    </cdr:from>
    <cdr:to>
      <cdr:x>0.85713</cdr:x>
      <cdr:y>0.13284</cdr:y>
    </cdr:to>
    <cdr:cxnSp macro="">
      <cdr:nvCxnSpPr>
        <cdr:cNvPr id="1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D9801CF-E5EA-4ECA-AE01-B62AA7B11C43}"/>
            </a:ext>
          </a:extLst>
        </cdr:cNvPr>
        <cdr:cNvCxnSpPr/>
      </cdr:nvCxnSpPr>
      <cdr:spPr>
        <a:xfrm xmlns:a="http://schemas.openxmlformats.org/drawingml/2006/main" flipV="1">
          <a:off x="2416138" y="241039"/>
          <a:ext cx="823813" cy="33934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0.65036</cdr:x>
      <cdr:y>0.00961</cdr:y>
    </cdr:from>
    <cdr:to>
      <cdr:x>0.86576</cdr:x>
      <cdr:y>0.06975</cdr:y>
    </cdr:to>
    <cdr:sp macro="" textlink="">
      <cdr:nvSpPr>
        <cdr:cNvPr id="18" name="TextBox 3">
          <a:extLst xmlns:a="http://schemas.openxmlformats.org/drawingml/2006/main">
            <a:ext uri="{FF2B5EF4-FFF2-40B4-BE49-F238E27FC236}">
              <a16:creationId xmlns:a16="http://schemas.microsoft.com/office/drawing/2014/main" id="{4E0AE291-F14D-4990-819E-A1B3DE91FF64}"/>
            </a:ext>
          </a:extLst>
        </cdr:cNvPr>
        <cdr:cNvSpPr txBox="1"/>
      </cdr:nvSpPr>
      <cdr:spPr>
        <a:xfrm xmlns:a="http://schemas.openxmlformats.org/drawingml/2006/main" rot="21227157">
          <a:off x="2458346" y="43271"/>
          <a:ext cx="814212" cy="2709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 err="1">
              <a:solidFill>
                <a:srgbClr val="548235"/>
              </a:solidFill>
            </a:rPr>
            <a:t>+4,9%/év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</cdr:x>
      <cdr:y>0.29122</cdr:y>
    </cdr:from>
    <cdr:to>
      <cdr:x>0.861</cdr:x>
      <cdr:y>0.36634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5D5C144C-2C80-47B5-A3E5-BEC62221B590}"/>
            </a:ext>
          </a:extLst>
        </cdr:cNvPr>
        <cdr:cNvCxnSpPr/>
      </cdr:nvCxnSpPr>
      <cdr:spPr>
        <a:xfrm xmlns:a="http://schemas.openxmlformats.org/drawingml/2006/main" flipV="1">
          <a:off x="2993144" y="1272225"/>
          <a:ext cx="269004" cy="328167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6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0.67055</cdr:x>
      <cdr:y>0.25826</cdr:y>
    </cdr:from>
    <cdr:to>
      <cdr:x>0.86161</cdr:x>
      <cdr:y>0.30692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403BB07-C92A-47E1-9983-EAD3785C95E4}"/>
            </a:ext>
          </a:extLst>
        </cdr:cNvPr>
        <cdr:cNvSpPr txBox="1"/>
      </cdr:nvSpPr>
      <cdr:spPr>
        <a:xfrm xmlns:a="http://schemas.openxmlformats.org/drawingml/2006/main">
          <a:off x="2540562" y="1128209"/>
          <a:ext cx="723887" cy="2125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 err="1">
              <a:solidFill>
                <a:schemeClr val="accent6"/>
              </a:solidFill>
            </a:rPr>
            <a:t>+16,0%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0.87948</cdr:x>
      <cdr:y>0.71242</cdr:y>
    </cdr:from>
    <cdr:to>
      <cdr:x>0.99435</cdr:x>
      <cdr:y>0.79468</cdr:y>
    </cdr:to>
    <cdr:sp macro="" textlink="">
      <cdr:nvSpPr>
        <cdr:cNvPr id="2" name="Téglalap 1">
          <a:extLst xmlns:a="http://schemas.openxmlformats.org/drawingml/2006/main">
            <a:ext uri="{FF2B5EF4-FFF2-40B4-BE49-F238E27FC236}">
              <a16:creationId xmlns:a16="http://schemas.microsoft.com/office/drawing/2014/main" id="{4B0345F4-E6ED-6844-9A53-074226D0AA3C}"/>
            </a:ext>
          </a:extLst>
        </cdr:cNvPr>
        <cdr:cNvSpPr/>
      </cdr:nvSpPr>
      <cdr:spPr>
        <a:xfrm xmlns:a="http://schemas.openxmlformats.org/drawingml/2006/main">
          <a:off x="7818841" y="3222179"/>
          <a:ext cx="1021252" cy="3720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hu-HU" sz="1400" dirty="0">
              <a:solidFill>
                <a:srgbClr val="002060"/>
              </a:solidFill>
            </a:rPr>
            <a:t>2022 23Q1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1.64115E-5</cdr:x>
      <cdr:y>2.71465E-6</cdr:y>
    </cdr:from>
    <cdr:to>
      <cdr:x>1.64115E-5</cdr:x>
      <cdr:y>2.71465E-6</cdr:y>
    </cdr:to>
    <cdr:grpSp>
      <cdr:nvGrpSpPr>
        <cdr:cNvPr id="13" name="Csoportba foglalás 12">
          <a:extLst xmlns:a="http://schemas.openxmlformats.org/drawingml/2006/main">
            <a:ext uri="{FF2B5EF4-FFF2-40B4-BE49-F238E27FC236}">
              <a16:creationId xmlns:a16="http://schemas.microsoft.com/office/drawing/2014/main" id="{7C46A270-351B-45A7-B5FA-E5D51A6A7578}"/>
            </a:ext>
          </a:extLst>
        </cdr:cNvPr>
        <cdr:cNvGrpSpPr/>
      </cdr:nvGrpSpPr>
      <cdr:grpSpPr>
        <a:xfrm xmlns:a="http://schemas.openxmlformats.org/drawingml/2006/main">
          <a:off x="70" y="13"/>
          <a:ext cx="0" cy="0"/>
          <a:chOff x="70" y="13"/>
          <a:chExt cx="0" cy="0"/>
        </a:xfrm>
      </cdr:grpSpPr>
    </cdr:grp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grpSp>
      <cdr:nvGrpSpPr>
        <cdr:cNvPr id="14" name="Csoportba foglalás 13">
          <a:extLst xmlns:a="http://schemas.openxmlformats.org/drawingml/2006/main">
            <a:ext uri="{FF2B5EF4-FFF2-40B4-BE49-F238E27FC236}">
              <a16:creationId xmlns:a16="http://schemas.microsoft.com/office/drawing/2014/main" id="{8917047E-7A01-4F22-A6FB-82F7943406E0}"/>
            </a:ext>
          </a:extLst>
        </cdr:cNvPr>
        <cdr:cNvGrpSpPr/>
      </cdr:nvGrpSpPr>
      <cdr:grpSpPr>
        <a:xfrm xmlns:a="http://schemas.openxmlformats.org/drawingml/2006/main">
          <a:off x="0" y="0"/>
          <a:ext cx="0" cy="0"/>
          <a:chOff x="0" y="0"/>
          <a:chExt cx="0" cy="0"/>
        </a:xfrm>
      </cdr:grpSpPr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0.88577</cdr:x>
      <cdr:y>0.00667</cdr:y>
    </cdr:from>
    <cdr:to>
      <cdr:x>0.99123</cdr:x>
      <cdr:y>0.16154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3EBA0FD3-A790-F3B5-3C8B-44FE7C070A4B}"/>
            </a:ext>
          </a:extLst>
        </cdr:cNvPr>
        <cdr:cNvSpPr txBox="1"/>
      </cdr:nvSpPr>
      <cdr:spPr>
        <a:xfrm xmlns:a="http://schemas.openxmlformats.org/drawingml/2006/main">
          <a:off x="4910480" y="17461"/>
          <a:ext cx="584637" cy="4054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900" b="0" i="0" baseline="0">
              <a:effectLst/>
              <a:latin typeface="+mn-lt"/>
              <a:ea typeface="+mn-ea"/>
              <a:cs typeface="+mn-cs"/>
            </a:rPr>
            <a:t>Mrd Ft</a:t>
          </a:r>
          <a:endParaRPr lang="hu-HU" sz="900" b="0">
            <a:effectLst/>
          </a:endParaRPr>
        </a:p>
        <a:p xmlns:a="http://schemas.openxmlformats.org/drawingml/2006/main">
          <a:endParaRPr lang="hu-HU" sz="1100" b="0" dirty="0" err="1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0.92764</cdr:x>
      <cdr:y>0</cdr:y>
    </cdr:from>
    <cdr:to>
      <cdr:x>0.97329</cdr:x>
      <cdr:y>0.07159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DF3977BB-93EC-E4D9-8024-75620FD207CD}"/>
            </a:ext>
          </a:extLst>
        </cdr:cNvPr>
        <cdr:cNvSpPr txBox="1"/>
      </cdr:nvSpPr>
      <cdr:spPr>
        <a:xfrm xmlns:a="http://schemas.openxmlformats.org/drawingml/2006/main">
          <a:off x="5344258" y="0"/>
          <a:ext cx="26303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hu-HU" sz="1100" dirty="0" err="1"/>
            <a:t>%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43:03.9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2023. 06. 09.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53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55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346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2021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387058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59749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608033"/>
            <a:ext cx="5967920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7ABCB6B-A2E4-457A-A272-39FCE5D2A5AC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1" name="Kép 9">
            <a:extLst>
              <a:ext uri="{FF2B5EF4-FFF2-40B4-BE49-F238E27FC236}">
                <a16:creationId xmlns:a16="http://schemas.microsoft.com/office/drawing/2014/main" id="{0FE6F3DD-01C5-4130-84E0-73D25A58A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7A33E6-4CE2-41FA-9762-EBF01744E1A5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54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73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32" r:id="rId4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E75A7B-0D47-46BE-A8CE-003801D81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1372" y="400113"/>
            <a:ext cx="4710877" cy="341632"/>
          </a:xfrm>
        </p:spPr>
        <p:txBody>
          <a:bodyPr/>
          <a:lstStyle/>
          <a:p>
            <a:r>
              <a:rPr lang="hu-HU" sz="1800" dirty="0"/>
              <a:t>Sajtótájékoztató, 2023. június 12.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8068714-137C-25C6-34FD-5DC2E983A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750" y="114300"/>
            <a:ext cx="4839521" cy="918457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u-HU" sz="1600" b="1" dirty="0"/>
              <a:t>Szeniczey Gergő	</a:t>
            </a:r>
            <a:r>
              <a:rPr lang="hu-HU" sz="1600" dirty="0"/>
              <a:t>| Ügyvezető igazgató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u-HU" sz="1600" b="1" dirty="0"/>
              <a:t>Dr. Laki Gábor	</a:t>
            </a:r>
            <a:r>
              <a:rPr lang="hu-HU" sz="1600" dirty="0"/>
              <a:t>| Igazgató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u-HU" sz="1600" b="1" dirty="0"/>
              <a:t>Nagy Koppány	</a:t>
            </a:r>
            <a:r>
              <a:rPr lang="hu-HU" sz="1600" dirty="0"/>
              <a:t>| Igazgató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D96A7E-5DF4-92B3-114C-404886C2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2211388"/>
            <a:ext cx="11083925" cy="2098675"/>
          </a:xfrm>
        </p:spPr>
        <p:txBody>
          <a:bodyPr/>
          <a:lstStyle/>
          <a:p>
            <a:r>
              <a:rPr lang="hu-HU" sz="3600" dirty="0"/>
              <a:t>Biztosítási, pénztári, tőkepiaci kockázati és fogyasztóvédelmi jelentés 2023</a:t>
            </a:r>
          </a:p>
        </p:txBody>
      </p:sp>
    </p:spTree>
    <p:extLst>
      <p:ext uri="{BB962C8B-B14F-4D97-AF65-F5344CB8AC3E}">
        <p14:creationId xmlns:p14="http://schemas.microsoft.com/office/powerpoint/2010/main" val="119584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FDFFE54-232A-A32A-7B61-34346C3F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67" y="310448"/>
            <a:ext cx="9159433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Európai és hazai fogyasztói kockázatok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C7770CE-53C2-A521-BC15-A098C21BA8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47137" y="6319777"/>
            <a:ext cx="1973842" cy="366200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EIOPA</a:t>
            </a:r>
            <a:r>
              <a:rPr lang="hu-HU" dirty="0"/>
              <a:t>, MNB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1D883B5D-C908-6467-7DC3-C3926103E182}"/>
                  </a:ext>
                </a:extLst>
              </p14:cNvPr>
              <p14:cNvContentPartPr/>
              <p14:nvPr/>
            </p14:nvContentPartPr>
            <p14:xfrm>
              <a:off x="904231" y="3092861"/>
              <a:ext cx="270" cy="270"/>
            </p14:xfrm>
          </p:contentPart>
        </mc:Choice>
        <mc:Fallback xmlns=""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1D883B5D-C908-6467-7DC3-C3926103E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731" y="3079361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5">
            <a:extLst>
              <a:ext uri="{FF2B5EF4-FFF2-40B4-BE49-F238E27FC236}">
                <a16:creationId xmlns:a16="http://schemas.microsoft.com/office/drawing/2014/main" id="{C1C8B23F-11A5-7607-BC6B-99368E652D55}"/>
              </a:ext>
            </a:extLst>
          </p:cNvPr>
          <p:cNvSpPr txBox="1"/>
          <p:nvPr/>
        </p:nvSpPr>
        <p:spPr>
          <a:xfrm>
            <a:off x="3740774" y="5589629"/>
            <a:ext cx="339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hu-HU" sz="1600" i="1" spc="100" dirty="0">
                <a:solidFill>
                  <a:srgbClr val="0C2148"/>
                </a:solidFill>
                <a:latin typeface="Calibri"/>
              </a:rPr>
              <a:t>Hőtérkép az </a:t>
            </a:r>
            <a:r>
              <a:rPr lang="hu-HU" sz="1600" i="1" spc="100" dirty="0" err="1">
                <a:solidFill>
                  <a:srgbClr val="0C2148"/>
                </a:solidFill>
                <a:latin typeface="Calibri"/>
              </a:rPr>
              <a:t>EIOPA</a:t>
            </a:r>
            <a:r>
              <a:rPr lang="hu-HU" sz="1600" i="1" spc="100" dirty="0">
                <a:solidFill>
                  <a:srgbClr val="0C2148"/>
                </a:solidFill>
                <a:latin typeface="Calibri"/>
              </a:rPr>
              <a:t> fogyasztói trendeket bemutató jelentéséről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0B947CF-98E0-0631-29B1-6AC6E733A2EC}"/>
              </a:ext>
            </a:extLst>
          </p:cNvPr>
          <p:cNvSpPr txBox="1"/>
          <p:nvPr/>
        </p:nvSpPr>
        <p:spPr>
          <a:xfrm>
            <a:off x="7639769" y="5589629"/>
            <a:ext cx="3392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hu-HU" sz="1600" i="1" spc="100" dirty="0">
                <a:solidFill>
                  <a:srgbClr val="0C2148"/>
                </a:solidFill>
                <a:latin typeface="Calibri"/>
              </a:rPr>
              <a:t>Hőtérkép a hazai fogyasztókat érintő kockázatokról</a:t>
            </a:r>
          </a:p>
          <a:p>
            <a:pPr algn="r" defTabSz="457200"/>
            <a:endParaRPr lang="hu-HU" sz="1600" i="1" spc="100" dirty="0">
              <a:solidFill>
                <a:srgbClr val="0C2148"/>
              </a:solidFill>
              <a:latin typeface="Calibri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E473E37-983E-80E3-F406-B82938625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947" y="940799"/>
            <a:ext cx="4039200" cy="469192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346CAEB-4A6F-7EDB-60B8-F683AB7D1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146" y="991467"/>
            <a:ext cx="4039201" cy="450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150A46F-0B04-BC6B-04D2-5023EA44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348" y="2722647"/>
            <a:ext cx="6644488" cy="1412694"/>
          </a:xfrm>
        </p:spPr>
        <p:txBody>
          <a:bodyPr/>
          <a:lstStyle/>
          <a:p>
            <a:r>
              <a:rPr lang="hu-HU" sz="4000" b="1" dirty="0"/>
              <a:t>pénztári piac és kockázatai</a:t>
            </a:r>
          </a:p>
        </p:txBody>
      </p:sp>
    </p:spTree>
    <p:extLst>
      <p:ext uri="{BB962C8B-B14F-4D97-AF65-F5344CB8AC3E}">
        <p14:creationId xmlns:p14="http://schemas.microsoft.com/office/powerpoint/2010/main" val="355790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ECB5C82-20AC-C916-3AA5-44B6FFC3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728" y="310448"/>
            <a:ext cx="9053271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Nőttek a tagdíjbefizetések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C204606-5EC2-9EF4-DAB0-C583C5A909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61445" y="6338674"/>
            <a:ext cx="1610011" cy="34730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CFF29-4078-20CD-6087-D7F93CB712AC}"/>
              </a:ext>
            </a:extLst>
          </p:cNvPr>
          <p:cNvSpPr txBox="1"/>
          <p:nvPr/>
        </p:nvSpPr>
        <p:spPr>
          <a:xfrm>
            <a:off x="3138728" y="5261456"/>
            <a:ext cx="4280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/>
            <a:r>
              <a:rPr lang="hu-HU" sz="1600" i="1" spc="75" dirty="0">
                <a:solidFill>
                  <a:srgbClr val="0C2148"/>
                </a:solidFill>
                <a:latin typeface="Calibri"/>
              </a:rPr>
              <a:t>Az önkéntes nyugdíjpénztári fedezeti tartalékon jóváírt tagdíjbevételek befizetők szerinti megoszlása és az adójóváírások alakulása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691D353-41FA-43CE-208C-0AC854032B24}"/>
              </a:ext>
            </a:extLst>
          </p:cNvPr>
          <p:cNvSpPr txBox="1"/>
          <p:nvPr/>
        </p:nvSpPr>
        <p:spPr>
          <a:xfrm>
            <a:off x="7432941" y="5261456"/>
            <a:ext cx="4094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hu-HU" sz="1600" i="1" spc="100" dirty="0">
                <a:solidFill>
                  <a:srgbClr val="0C2148"/>
                </a:solidFill>
                <a:latin typeface="Calibri"/>
              </a:rPr>
              <a:t>Az egészség- és önsegélyező pénztári fedezeti tartalékon jóváírt tagdíjbevételek befizetők szerinti megoszlása és</a:t>
            </a:r>
            <a:r>
              <a:rPr lang="hu-HU" sz="1600" i="1" spc="75" dirty="0">
                <a:solidFill>
                  <a:srgbClr val="0C2148"/>
                </a:solidFill>
                <a:latin typeface="Calibri"/>
              </a:rPr>
              <a:t> az adójóváírások alakulása</a:t>
            </a:r>
            <a:endParaRPr lang="hu-HU" sz="1600" i="1" spc="100" dirty="0">
              <a:solidFill>
                <a:srgbClr val="0C2148"/>
              </a:solidFill>
              <a:latin typeface="Calibri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CA95083-A4A7-D7C6-806D-66C03D429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533688"/>
              </p:ext>
            </p:extLst>
          </p:nvPr>
        </p:nvGraphicFramePr>
        <p:xfrm>
          <a:off x="3651560" y="892442"/>
          <a:ext cx="3779999" cy="43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93BDF9A-305B-D676-A7CD-3EA8AAC4A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493570"/>
              </p:ext>
            </p:extLst>
          </p:nvPr>
        </p:nvGraphicFramePr>
        <p:xfrm>
          <a:off x="7763841" y="892888"/>
          <a:ext cx="3788793" cy="4368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55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488C879-975B-2045-89F8-A3DCECC7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760" y="310448"/>
            <a:ext cx="8890299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eszközleértékelődés a pénztári tartalékokat is csökkentette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7A3E924-CED2-A98A-1DEA-4F9BF08B24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50995" y="6319779"/>
            <a:ext cx="2551067" cy="377774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3820033-F59F-DF33-9FBF-E0517FB07C6D}"/>
              </a:ext>
            </a:extLst>
          </p:cNvPr>
          <p:cNvSpPr txBox="1"/>
          <p:nvPr/>
        </p:nvSpPr>
        <p:spPr>
          <a:xfrm>
            <a:off x="3159761" y="5524005"/>
            <a:ext cx="889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sz="1600" i="1" spc="75" dirty="0">
                <a:solidFill>
                  <a:srgbClr val="0C2148"/>
                </a:solidFill>
                <a:latin typeface="Calibri"/>
              </a:rPr>
              <a:t>Az önkéntes nyugdíjpénztári befektetések eszközcsoportok szerinti megoszlása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A25382C-746B-37C7-A871-45D321B9E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168225"/>
              </p:ext>
            </p:extLst>
          </p:nvPr>
        </p:nvGraphicFramePr>
        <p:xfrm>
          <a:off x="3159760" y="998677"/>
          <a:ext cx="8890300" cy="439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108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B91E163-3F9D-0EBF-18FB-DB656D51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867" y="310448"/>
            <a:ext cx="9113134" cy="612000"/>
          </a:xfrm>
        </p:spPr>
        <p:txBody>
          <a:bodyPr>
            <a:noAutofit/>
          </a:bodyPr>
          <a:lstStyle/>
          <a:p>
            <a:pPr algn="ctr"/>
            <a:r>
              <a:rPr lang="hu-HU" sz="2300" dirty="0"/>
              <a:t>Negatív Nyugdíjpénztári hozam (Q4-től korrekció)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69A7A4-130A-3637-A464-1531CA50C2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95881" y="6270344"/>
            <a:ext cx="1874147" cy="454546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69C540F-F5CE-05AA-68AA-9107E846988A}"/>
              </a:ext>
            </a:extLst>
          </p:cNvPr>
          <p:cNvSpPr txBox="1"/>
          <p:nvPr/>
        </p:nvSpPr>
        <p:spPr>
          <a:xfrm>
            <a:off x="3217834" y="5576880"/>
            <a:ext cx="397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/>
            <a:r>
              <a:rPr lang="hu-HU" sz="1600" i="1" spc="75" dirty="0">
                <a:solidFill>
                  <a:srgbClr val="0C2148"/>
                </a:solidFill>
                <a:latin typeface="Calibri"/>
              </a:rPr>
              <a:t>Önkéntes nyugdíjpénztári fedezeti tartalék tagdíjbevétele, hozamtömege és átlagos éves nettó hozamrátájának alakulása</a:t>
            </a: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24E28E00-C94B-69A1-31AB-03526A3986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007173"/>
              </p:ext>
            </p:extLst>
          </p:nvPr>
        </p:nvGraphicFramePr>
        <p:xfrm>
          <a:off x="3197075" y="918029"/>
          <a:ext cx="4241533" cy="464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5">
            <a:extLst>
              <a:ext uri="{FF2B5EF4-FFF2-40B4-BE49-F238E27FC236}">
                <a16:creationId xmlns:a16="http://schemas.microsoft.com/office/drawing/2014/main" id="{3F506B44-1F63-7F35-DA00-EF91FA4EA0BE}"/>
              </a:ext>
            </a:extLst>
          </p:cNvPr>
          <p:cNvSpPr txBox="1"/>
          <p:nvPr/>
        </p:nvSpPr>
        <p:spPr>
          <a:xfrm>
            <a:off x="8175526" y="5560687"/>
            <a:ext cx="358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hu-HU" sz="1600" i="1" spc="100" dirty="0">
                <a:solidFill>
                  <a:srgbClr val="0C2148"/>
                </a:solidFill>
                <a:latin typeface="Calibri"/>
              </a:rPr>
              <a:t>Az önkéntes nyugdíjpénztári szektor hosszú távú kumulált nettó hozama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75741F2-6038-22B7-8220-FB0E20DF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816" y="941878"/>
            <a:ext cx="4243184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BCE5335-8EA8-F6C4-DF70-027DED5F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67" y="310448"/>
            <a:ext cx="9159433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veszteség mellett is magas nyugdíjpénztári tartalékok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9CF6E3-7C89-041D-51A8-AF6410086E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39711" y="6333042"/>
            <a:ext cx="1631745" cy="352935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7EBA538-B2DC-4403-DA32-0AF765EF654A}"/>
              </a:ext>
            </a:extLst>
          </p:cNvPr>
          <p:cNvSpPr txBox="1"/>
          <p:nvPr/>
        </p:nvSpPr>
        <p:spPr>
          <a:xfrm>
            <a:off x="7588190" y="5502045"/>
            <a:ext cx="386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/>
            <a:r>
              <a:rPr lang="hu-HU" sz="1600" i="1" spc="75" dirty="0">
                <a:solidFill>
                  <a:srgbClr val="0C2148"/>
                </a:solidFill>
                <a:latin typeface="Calibri"/>
              </a:rPr>
              <a:t>Az önkéntes egészség-és önsegélyező pénztárak működési eredményének alakulása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AB1CC55-FC7F-BA7A-2C37-2AE1BC7D4250}"/>
              </a:ext>
            </a:extLst>
          </p:cNvPr>
          <p:cNvSpPr txBox="1"/>
          <p:nvPr/>
        </p:nvSpPr>
        <p:spPr>
          <a:xfrm>
            <a:off x="3639400" y="5536669"/>
            <a:ext cx="373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hu-HU" sz="1600" i="1" spc="100" dirty="0">
                <a:solidFill>
                  <a:srgbClr val="0C2148"/>
                </a:solidFill>
                <a:latin typeface="Calibri"/>
              </a:rPr>
              <a:t>Az önkéntes nyugdíjpénztárak működési eredményének alakulása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10AAA23-3E79-ED9F-0D8A-4897F0F8F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20455"/>
              </p:ext>
            </p:extLst>
          </p:nvPr>
        </p:nvGraphicFramePr>
        <p:xfrm>
          <a:off x="3592966" y="995706"/>
          <a:ext cx="3780000" cy="453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AA2F37A-39DC-C85B-8B3B-225C110A8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614090"/>
              </p:ext>
            </p:extLst>
          </p:nvPr>
        </p:nvGraphicFramePr>
        <p:xfrm>
          <a:off x="7588190" y="1026740"/>
          <a:ext cx="3780000" cy="45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28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AA409-D74D-84FE-492A-58FC2636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348" y="3061201"/>
            <a:ext cx="6644488" cy="735586"/>
          </a:xfrm>
        </p:spPr>
        <p:txBody>
          <a:bodyPr/>
          <a:lstStyle/>
          <a:p>
            <a:r>
              <a:rPr lang="hu-HU" sz="4000" b="1" dirty="0"/>
              <a:t>közvetítői kockázatok</a:t>
            </a:r>
          </a:p>
        </p:txBody>
      </p:sp>
    </p:spTree>
    <p:extLst>
      <p:ext uri="{BB962C8B-B14F-4D97-AF65-F5344CB8AC3E}">
        <p14:creationId xmlns:p14="http://schemas.microsoft.com/office/powerpoint/2010/main" val="278198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2">
            <a:extLst>
              <a:ext uri="{FF2B5EF4-FFF2-40B4-BE49-F238E27FC236}">
                <a16:creationId xmlns:a16="http://schemas.microsoft.com/office/drawing/2014/main" id="{1EECFA68-0F8D-D5DD-3AE0-9DBFF633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16" y="310448"/>
            <a:ext cx="9054084" cy="612000"/>
          </a:xfrm>
        </p:spPr>
        <p:txBody>
          <a:bodyPr>
            <a:noAutofit/>
          </a:bodyPr>
          <a:lstStyle/>
          <a:p>
            <a:pPr algn="ctr"/>
            <a:r>
              <a:rPr lang="hu-H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CSÖKKENŐ LÉTSZÁM MELLETT HATÉKONYABB MŰKÖDÉS</a:t>
            </a:r>
            <a:endParaRPr lang="hu-HU" sz="2300" dirty="0"/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5907EDDB-E65A-B19C-5CEB-D46ED03290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39193" y="6289815"/>
            <a:ext cx="2118591" cy="430887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5448078-C771-1508-132A-9E9EAEA13329}"/>
              </a:ext>
            </a:extLst>
          </p:cNvPr>
          <p:cNvSpPr txBox="1"/>
          <p:nvPr/>
        </p:nvSpPr>
        <p:spPr>
          <a:xfrm>
            <a:off x="3466961" y="6146985"/>
            <a:ext cx="7158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>
                <a:solidFill>
                  <a:schemeClr val="tx2"/>
                </a:solidFill>
              </a:rPr>
              <a:t>Megjegyzés: Az egy közvetítőre eső szerződési érték és darabszám a többes ügynökök és alkusz természetes személyek számára van vetítve.</a:t>
            </a:r>
          </a:p>
        </p:txBody>
      </p:sp>
      <p:sp>
        <p:nvSpPr>
          <p:cNvPr id="9" name="Szövegdoboz 1">
            <a:extLst>
              <a:ext uri="{FF2B5EF4-FFF2-40B4-BE49-F238E27FC236}">
                <a16:creationId xmlns:a16="http://schemas.microsoft.com/office/drawing/2014/main" id="{804FA462-F687-FBF7-5440-CC4E5FB1AEC6}"/>
              </a:ext>
            </a:extLst>
          </p:cNvPr>
          <p:cNvSpPr txBox="1"/>
          <p:nvPr/>
        </p:nvSpPr>
        <p:spPr>
          <a:xfrm>
            <a:off x="3055716" y="5526915"/>
            <a:ext cx="889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spc="100" dirty="0">
                <a:solidFill>
                  <a:schemeClr val="tx2"/>
                </a:solidFill>
              </a:rPr>
              <a:t>Az alkusz és többes ügynök biztosításközvetítő természetes személyek száma és értékesítési adatai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71EB9CD-D593-D7F2-615A-2DC4CC03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18" y="748746"/>
            <a:ext cx="9054084" cy="48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2">
            <a:extLst>
              <a:ext uri="{FF2B5EF4-FFF2-40B4-BE49-F238E27FC236}">
                <a16:creationId xmlns:a16="http://schemas.microsoft.com/office/drawing/2014/main" id="{D81E4BCB-B171-8FE6-3B08-B5662D18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142" y="310448"/>
            <a:ext cx="9147857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ÚJRA 80% FELETT A NEM-ÉLET ARÁNY</a:t>
            </a:r>
            <a:endParaRPr lang="hu-HU" sz="2400" dirty="0"/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6C4F774F-4CE0-AF12-AB81-93E976D51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16483" y="6301390"/>
            <a:ext cx="1705438" cy="430887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ADD1692-CDA9-F3F0-F243-A2563BA53948}"/>
              </a:ext>
            </a:extLst>
          </p:cNvPr>
          <p:cNvSpPr txBox="1"/>
          <p:nvPr/>
        </p:nvSpPr>
        <p:spPr>
          <a:xfrm>
            <a:off x="3835782" y="5771226"/>
            <a:ext cx="6991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100" i="1" dirty="0"/>
              <a:t>Megjegyzés: Az ábrán látható adatok a tárgyévben közvetített szerződések (új szerzés) biztosítási díjait tartalmazza. (Ezáltal értelemszerűen az elő (záró) állományban lévő szerződések biztosítási díjait nem tartalmazza.)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14D86C3-FC97-7B89-4A87-452D3C195308}"/>
              </a:ext>
            </a:extLst>
          </p:cNvPr>
          <p:cNvSpPr txBox="1">
            <a:spLocks/>
          </p:cNvSpPr>
          <p:nvPr/>
        </p:nvSpPr>
        <p:spPr>
          <a:xfrm>
            <a:off x="3044142" y="5148489"/>
            <a:ext cx="9007181" cy="3139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Az alkuszok és többes ügynökök által közvetített biztosítási díjak alakulása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CC5F7F8-FBD3-F0A3-89F2-24F216AA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56" y="653887"/>
            <a:ext cx="7521877" cy="44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2F1B959-4340-5321-9C81-6D264FAE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16" y="310448"/>
            <a:ext cx="9146443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MEGTÖRT AZ ÉVEK ÓTA TARTÓ STABIL LAKOSSÁGI NÖVEKEDÉS</a:t>
            </a:r>
            <a:endParaRPr lang="hu-HU" sz="28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EA585D3-00F9-8CF0-242A-3B2B464A20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54370" y="6316644"/>
            <a:ext cx="2557077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FD6D724-5ECF-AF6B-B6C8-D4D249C1EE2D}"/>
              </a:ext>
            </a:extLst>
          </p:cNvPr>
          <p:cNvSpPr txBox="1">
            <a:spLocks/>
          </p:cNvSpPr>
          <p:nvPr/>
        </p:nvSpPr>
        <p:spPr>
          <a:xfrm>
            <a:off x="3055716" y="5560196"/>
            <a:ext cx="9136284" cy="3139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Közvetített hitel- és lízingadatok, valamint természetes személy közvetítők száma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862B78F-7D4B-9F63-095A-7AAD44E565E9}"/>
              </a:ext>
            </a:extLst>
          </p:cNvPr>
          <p:cNvSpPr txBox="1"/>
          <p:nvPr/>
        </p:nvSpPr>
        <p:spPr>
          <a:xfrm>
            <a:off x="3706999" y="5979332"/>
            <a:ext cx="678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i="1" dirty="0">
                <a:solidFill>
                  <a:schemeClr val="tx2"/>
                </a:solidFill>
              </a:rPr>
              <a:t>Megjegyzés: A pénzpiaci közvetítő természetes személy létszámában tapasztalható kiugró csökkenést egy kiterjedt fiókhálózattal rendelkező többes kiemelt közvetítő tevékenységi forma váltása okozza.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9407B61-9029-8166-0962-5D5F0C9D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454" y="631577"/>
            <a:ext cx="8310372" cy="48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5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DD751-AA3D-46DF-95AF-BA22B9CC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465" y="3061202"/>
            <a:ext cx="5278471" cy="735586"/>
          </a:xfrm>
        </p:spPr>
        <p:txBody>
          <a:bodyPr/>
          <a:lstStyle/>
          <a:p>
            <a:r>
              <a:rPr lang="hu-HU" sz="4000" b="1" dirty="0" err="1"/>
              <a:t>Makrokörnyezet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202092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B0C7A0D-8827-9A4B-8BE9-9C869ED0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948" y="2045539"/>
            <a:ext cx="6644488" cy="2766911"/>
          </a:xfrm>
        </p:spPr>
        <p:txBody>
          <a:bodyPr/>
          <a:lstStyle/>
          <a:p>
            <a:r>
              <a:rPr lang="hu-HU" sz="4000" b="1" dirty="0"/>
              <a:t>Nem bankcsoporthoz tartozó pénzügyi vállalkozások kockázatai</a:t>
            </a:r>
          </a:p>
        </p:txBody>
      </p:sp>
    </p:spTree>
    <p:extLst>
      <p:ext uri="{BB962C8B-B14F-4D97-AF65-F5344CB8AC3E}">
        <p14:creationId xmlns:p14="http://schemas.microsoft.com/office/powerpoint/2010/main" val="3664714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2">
            <a:extLst>
              <a:ext uri="{FF2B5EF4-FFF2-40B4-BE49-F238E27FC236}">
                <a16:creationId xmlns:a16="http://schemas.microsoft.com/office/drawing/2014/main" id="{1BD2A985-00BB-CA55-9930-8DD19C94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284" y="310448"/>
            <a:ext cx="9038716" cy="612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sz="2400" dirty="0"/>
              <a:t>A SAJÁT TŐKE NÖVEKEDÉSE MELLETT A SZEKTORRA TOVÁBBRA IS JELLEMZŐ A KÜLSŐ FORRÁSBEVONÁS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5CDE1AA-6D08-63A2-287A-23BDFB870B8B}"/>
              </a:ext>
            </a:extLst>
          </p:cNvPr>
          <p:cNvSpPr txBox="1"/>
          <p:nvPr/>
        </p:nvSpPr>
        <p:spPr>
          <a:xfrm>
            <a:off x="3059723" y="5758982"/>
            <a:ext cx="9132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dirty="0"/>
              <a:t>Pénzügyi szolgáltatási tevékenységek finanszírozási forrásainak bemutatása</a:t>
            </a:r>
          </a:p>
        </p:txBody>
      </p:sp>
      <p:graphicFrame>
        <p:nvGraphicFramePr>
          <p:cNvPr id="8" name="Saját tőke">
            <a:extLst>
              <a:ext uri="{FF2B5EF4-FFF2-40B4-BE49-F238E27FC236}">
                <a16:creationId xmlns:a16="http://schemas.microsoft.com/office/drawing/2014/main" id="{E915823B-0EAF-4321-2F3D-39D3E9C66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52302"/>
              </p:ext>
            </p:extLst>
          </p:nvPr>
        </p:nvGraphicFramePr>
        <p:xfrm>
          <a:off x="3153284" y="1194412"/>
          <a:ext cx="8303288" cy="435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015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2">
            <a:extLst>
              <a:ext uri="{FF2B5EF4-FFF2-40B4-BE49-F238E27FC236}">
                <a16:creationId xmlns:a16="http://schemas.microsoft.com/office/drawing/2014/main" id="{2558D6EF-EE20-DD2D-55C0-74FEB06D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66" y="339634"/>
            <a:ext cx="9159433" cy="5595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hu-HU" sz="2400" dirty="0"/>
              <a:t>FOLYAMATOSAN NÖVEKVŐ KÖVETELÉSÁLLOMÁNY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9CAB87C-8E1E-BA50-4642-7561B58C0AFF}"/>
              </a:ext>
            </a:extLst>
          </p:cNvPr>
          <p:cNvSpPr/>
          <p:nvPr/>
        </p:nvSpPr>
        <p:spPr>
          <a:xfrm rot="10800000" flipV="1">
            <a:off x="3032566" y="5693516"/>
            <a:ext cx="9159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Bruttó követelésállomány alakulása, tevékenységenként </a:t>
            </a:r>
          </a:p>
        </p:txBody>
      </p:sp>
      <p:graphicFrame>
        <p:nvGraphicFramePr>
          <p:cNvPr id="8" name="Diagram 2">
            <a:extLst>
              <a:ext uri="{FF2B5EF4-FFF2-40B4-BE49-F238E27FC236}">
                <a16:creationId xmlns:a16="http://schemas.microsoft.com/office/drawing/2014/main" id="{1261EFEC-AD06-AC2B-98DA-73840C353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762911"/>
              </p:ext>
            </p:extLst>
          </p:nvPr>
        </p:nvGraphicFramePr>
        <p:xfrm>
          <a:off x="3399684" y="1276141"/>
          <a:ext cx="8159261" cy="402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292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2">
            <a:extLst>
              <a:ext uri="{FF2B5EF4-FFF2-40B4-BE49-F238E27FC236}">
                <a16:creationId xmlns:a16="http://schemas.microsoft.com/office/drawing/2014/main" id="{4C8F50DB-AF29-FFAE-F1D6-735F134B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290" y="310448"/>
            <a:ext cx="9124709" cy="61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hu-HU" sz="2400" dirty="0"/>
              <a:t>Jövedelmezőség csökkenése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5A74470-F5EA-895B-1B1F-B36DCBD76C20}"/>
              </a:ext>
            </a:extLst>
          </p:cNvPr>
          <p:cNvSpPr/>
          <p:nvPr/>
        </p:nvSpPr>
        <p:spPr>
          <a:xfrm rot="10800000" flipV="1">
            <a:off x="3067288" y="5937153"/>
            <a:ext cx="9124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</a:rPr>
              <a:t>Főbb jövedelmezőségi mutatók alakulása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1551ED3-2255-A932-AE47-B6E202D3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028" y="1578704"/>
            <a:ext cx="5742930" cy="370059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804A359-B3C3-EBD4-8989-5E00EA5C5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926628"/>
              </p:ext>
            </p:extLst>
          </p:nvPr>
        </p:nvGraphicFramePr>
        <p:xfrm>
          <a:off x="3871192" y="1188553"/>
          <a:ext cx="7286595" cy="458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274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26A0AB-6784-1202-A04E-D0099AB3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535" y="3061201"/>
            <a:ext cx="6644488" cy="735586"/>
          </a:xfrm>
        </p:spPr>
        <p:txBody>
          <a:bodyPr/>
          <a:lstStyle/>
          <a:p>
            <a:r>
              <a:rPr lang="hu-HU" sz="4000" b="1" dirty="0"/>
              <a:t>Tőkepiac és kockázatai</a:t>
            </a:r>
          </a:p>
        </p:txBody>
      </p:sp>
    </p:spTree>
    <p:extLst>
      <p:ext uri="{BB962C8B-B14F-4D97-AF65-F5344CB8AC3E}">
        <p14:creationId xmlns:p14="http://schemas.microsoft.com/office/powerpoint/2010/main" val="4207521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319D97A-BB36-4AA2-1935-DA707B8E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954" y="4103277"/>
            <a:ext cx="8827335" cy="192678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F9F7471-378D-ECCC-3E1B-7BE1F023B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954" y="1180119"/>
            <a:ext cx="8827335" cy="283593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21B9EF1-FA5C-5454-A039-91FB749D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67" y="310448"/>
            <a:ext cx="9159433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Vegyes folyamatok a tőkepiacon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942B83-A971-1E3B-6B32-2F627C8592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47680" y="6312822"/>
            <a:ext cx="1913143" cy="388920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410169C4-8B87-486F-B4A3-91D42602FA3F}"/>
              </a:ext>
            </a:extLst>
          </p:cNvPr>
          <p:cNvSpPr/>
          <p:nvPr/>
        </p:nvSpPr>
        <p:spPr>
          <a:xfrm>
            <a:off x="9349439" y="2059623"/>
            <a:ext cx="180000" cy="180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D9CBFA26-7EEA-5F18-9ADA-1A36E3291758}"/>
              </a:ext>
            </a:extLst>
          </p:cNvPr>
          <p:cNvSpPr/>
          <p:nvPr/>
        </p:nvSpPr>
        <p:spPr>
          <a:xfrm>
            <a:off x="10567894" y="2385562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20FCB59E-D874-D342-165E-B9C086DAADF1}"/>
              </a:ext>
            </a:extLst>
          </p:cNvPr>
          <p:cNvSpPr/>
          <p:nvPr/>
        </p:nvSpPr>
        <p:spPr>
          <a:xfrm>
            <a:off x="11727734" y="5364571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A9A2B1B5-CBAD-CA85-9737-06E81CA1ECFE}"/>
              </a:ext>
            </a:extLst>
          </p:cNvPr>
          <p:cNvSpPr/>
          <p:nvPr/>
        </p:nvSpPr>
        <p:spPr>
          <a:xfrm>
            <a:off x="11727734" y="5047688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felfelé mutató 13">
            <a:extLst>
              <a:ext uri="{FF2B5EF4-FFF2-40B4-BE49-F238E27FC236}">
                <a16:creationId xmlns:a16="http://schemas.microsoft.com/office/drawing/2014/main" id="{DA11E7EF-49E7-7651-28CB-661274B1736F}"/>
              </a:ext>
            </a:extLst>
          </p:cNvPr>
          <p:cNvSpPr/>
          <p:nvPr/>
        </p:nvSpPr>
        <p:spPr>
          <a:xfrm>
            <a:off x="9361162" y="3025165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Nyíl: felfelé mutató 14">
            <a:extLst>
              <a:ext uri="{FF2B5EF4-FFF2-40B4-BE49-F238E27FC236}">
                <a16:creationId xmlns:a16="http://schemas.microsoft.com/office/drawing/2014/main" id="{B71BBD47-0B30-181D-F68A-EC296A66299B}"/>
              </a:ext>
            </a:extLst>
          </p:cNvPr>
          <p:cNvSpPr/>
          <p:nvPr/>
        </p:nvSpPr>
        <p:spPr>
          <a:xfrm>
            <a:off x="11727734" y="3025165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D3F2A8C6-2F14-F57C-9AC3-42FEB28E5213}"/>
              </a:ext>
            </a:extLst>
          </p:cNvPr>
          <p:cNvSpPr/>
          <p:nvPr/>
        </p:nvSpPr>
        <p:spPr>
          <a:xfrm>
            <a:off x="11727734" y="2707108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EB2AAC47-4449-6942-B01C-1FFC3FEE26ED}"/>
              </a:ext>
            </a:extLst>
          </p:cNvPr>
          <p:cNvSpPr/>
          <p:nvPr/>
        </p:nvSpPr>
        <p:spPr>
          <a:xfrm>
            <a:off x="10567894" y="2682489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Nyíl: felfelé mutató 17">
            <a:extLst>
              <a:ext uri="{FF2B5EF4-FFF2-40B4-BE49-F238E27FC236}">
                <a16:creationId xmlns:a16="http://schemas.microsoft.com/office/drawing/2014/main" id="{D644ECC2-EA71-CD35-D74F-DE0D6D591B31}"/>
              </a:ext>
            </a:extLst>
          </p:cNvPr>
          <p:cNvSpPr/>
          <p:nvPr/>
        </p:nvSpPr>
        <p:spPr>
          <a:xfrm>
            <a:off x="10567894" y="3025165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Nyíl: felfelé mutató 18">
            <a:extLst>
              <a:ext uri="{FF2B5EF4-FFF2-40B4-BE49-F238E27FC236}">
                <a16:creationId xmlns:a16="http://schemas.microsoft.com/office/drawing/2014/main" id="{06740A12-2FED-778D-C830-B0DA3437C1DB}"/>
              </a:ext>
            </a:extLst>
          </p:cNvPr>
          <p:cNvSpPr/>
          <p:nvPr/>
        </p:nvSpPr>
        <p:spPr>
          <a:xfrm>
            <a:off x="10567894" y="3377447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Nyíl: felfelé mutató 19">
            <a:extLst>
              <a:ext uri="{FF2B5EF4-FFF2-40B4-BE49-F238E27FC236}">
                <a16:creationId xmlns:a16="http://schemas.microsoft.com/office/drawing/2014/main" id="{971D09E4-4687-6340-7165-23C4351958AE}"/>
              </a:ext>
            </a:extLst>
          </p:cNvPr>
          <p:cNvSpPr/>
          <p:nvPr/>
        </p:nvSpPr>
        <p:spPr>
          <a:xfrm>
            <a:off x="10567894" y="3679225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Nyíl: lefelé mutató 20">
            <a:extLst>
              <a:ext uri="{FF2B5EF4-FFF2-40B4-BE49-F238E27FC236}">
                <a16:creationId xmlns:a16="http://schemas.microsoft.com/office/drawing/2014/main" id="{D664D808-936D-FE35-7E30-367EFFCCEF9D}"/>
              </a:ext>
            </a:extLst>
          </p:cNvPr>
          <p:cNvSpPr/>
          <p:nvPr/>
        </p:nvSpPr>
        <p:spPr>
          <a:xfrm>
            <a:off x="9349439" y="2393632"/>
            <a:ext cx="180000" cy="180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Nyíl: lefelé mutató 21">
            <a:extLst>
              <a:ext uri="{FF2B5EF4-FFF2-40B4-BE49-F238E27FC236}">
                <a16:creationId xmlns:a16="http://schemas.microsoft.com/office/drawing/2014/main" id="{DDBEADD2-5EC1-5864-B531-733571158FB2}"/>
              </a:ext>
            </a:extLst>
          </p:cNvPr>
          <p:cNvSpPr/>
          <p:nvPr/>
        </p:nvSpPr>
        <p:spPr>
          <a:xfrm>
            <a:off x="10567894" y="2059623"/>
            <a:ext cx="180000" cy="180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yíl: felfelé mutató 22">
            <a:extLst>
              <a:ext uri="{FF2B5EF4-FFF2-40B4-BE49-F238E27FC236}">
                <a16:creationId xmlns:a16="http://schemas.microsoft.com/office/drawing/2014/main" id="{9ECB5566-B54F-9902-64E4-9A2B9D79FF19}"/>
              </a:ext>
            </a:extLst>
          </p:cNvPr>
          <p:cNvSpPr/>
          <p:nvPr/>
        </p:nvSpPr>
        <p:spPr>
          <a:xfrm>
            <a:off x="11727734" y="2385562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yíl: lefelé mutató 23">
            <a:extLst>
              <a:ext uri="{FF2B5EF4-FFF2-40B4-BE49-F238E27FC236}">
                <a16:creationId xmlns:a16="http://schemas.microsoft.com/office/drawing/2014/main" id="{2A972ACD-8050-A1FE-E3C8-EC612903CFF3}"/>
              </a:ext>
            </a:extLst>
          </p:cNvPr>
          <p:cNvSpPr/>
          <p:nvPr/>
        </p:nvSpPr>
        <p:spPr>
          <a:xfrm>
            <a:off x="11727734" y="2060147"/>
            <a:ext cx="180000" cy="180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felfelé mutató 24">
            <a:extLst>
              <a:ext uri="{FF2B5EF4-FFF2-40B4-BE49-F238E27FC236}">
                <a16:creationId xmlns:a16="http://schemas.microsoft.com/office/drawing/2014/main" id="{96F409FE-7E08-D55D-7C9F-C823523865E3}"/>
              </a:ext>
            </a:extLst>
          </p:cNvPr>
          <p:cNvSpPr/>
          <p:nvPr/>
        </p:nvSpPr>
        <p:spPr>
          <a:xfrm>
            <a:off x="9361162" y="2668052"/>
            <a:ext cx="180000" cy="180000"/>
          </a:xfrm>
          <a:prstGeom prst="upArrow">
            <a:avLst/>
          </a:prstGeom>
          <a:solidFill>
            <a:srgbClr val="1DB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yíl: lefelé mutató 25">
            <a:extLst>
              <a:ext uri="{FF2B5EF4-FFF2-40B4-BE49-F238E27FC236}">
                <a16:creationId xmlns:a16="http://schemas.microsoft.com/office/drawing/2014/main" id="{AFEC64B7-6A5D-A127-C6A7-5F798ADF215E}"/>
              </a:ext>
            </a:extLst>
          </p:cNvPr>
          <p:cNvSpPr/>
          <p:nvPr/>
        </p:nvSpPr>
        <p:spPr>
          <a:xfrm>
            <a:off x="11719921" y="4789077"/>
            <a:ext cx="180000" cy="180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Nyíl: lefelé mutató 26">
            <a:extLst>
              <a:ext uri="{FF2B5EF4-FFF2-40B4-BE49-F238E27FC236}">
                <a16:creationId xmlns:a16="http://schemas.microsoft.com/office/drawing/2014/main" id="{36169B0B-956E-4DE0-61B5-5654407976D8}"/>
              </a:ext>
            </a:extLst>
          </p:cNvPr>
          <p:cNvSpPr/>
          <p:nvPr/>
        </p:nvSpPr>
        <p:spPr>
          <a:xfrm>
            <a:off x="11719921" y="5733488"/>
            <a:ext cx="180000" cy="1800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711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338AABE-B74D-EB9D-3438-435FA5FC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17" y="310448"/>
            <a:ext cx="9136284" cy="612000"/>
          </a:xfrm>
        </p:spPr>
        <p:txBody>
          <a:bodyPr>
            <a:noAutofit/>
          </a:bodyPr>
          <a:lstStyle/>
          <a:p>
            <a:pPr algn="ctr"/>
            <a:r>
              <a:rPr lang="hu-HU" sz="2300" dirty="0"/>
              <a:t>JELENTŐSEN NÖVEKEDETT a származtatott forgalom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DCC2F6C-0BB4-FAB5-0B9B-E740AD0B6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9096" y="6313118"/>
            <a:ext cx="3969579" cy="369333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146424C-341E-DDB0-E2FE-6263747B694C}"/>
              </a:ext>
            </a:extLst>
          </p:cNvPr>
          <p:cNvSpPr txBox="1">
            <a:spLocks/>
          </p:cNvSpPr>
          <p:nvPr/>
        </p:nvSpPr>
        <p:spPr>
          <a:xfrm>
            <a:off x="3269955" y="5690676"/>
            <a:ext cx="4525880" cy="3670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Azonnali tőkepiaci forgalom alakulása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CF0563E-CEF0-14CD-D3A4-171728AD1339}"/>
              </a:ext>
            </a:extLst>
          </p:cNvPr>
          <p:cNvSpPr txBox="1">
            <a:spLocks/>
          </p:cNvSpPr>
          <p:nvPr/>
        </p:nvSpPr>
        <p:spPr>
          <a:xfrm>
            <a:off x="7677834" y="5653016"/>
            <a:ext cx="4342287" cy="3670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származtatott tőkepiaci forgalom alakulása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3A16AD2-AB07-FDF0-8ECC-34A0AAF21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852285"/>
              </p:ext>
            </p:extLst>
          </p:nvPr>
        </p:nvGraphicFramePr>
        <p:xfrm>
          <a:off x="3188675" y="987230"/>
          <a:ext cx="452588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DC1CBEB-C474-2572-B413-E181120E3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995815"/>
              </p:ext>
            </p:extLst>
          </p:nvPr>
        </p:nvGraphicFramePr>
        <p:xfrm>
          <a:off x="7596554" y="949570"/>
          <a:ext cx="4342287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515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F159F0FF-BD56-3CE5-B360-F8CBEE90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143" y="304630"/>
            <a:ext cx="9147857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Bővülő azonnali tőzsdei forgalom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67EC8A-7644-2FDB-42AB-C8CD0EFEE5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74537" y="6322305"/>
            <a:ext cx="3969579" cy="369333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F9817C2-A1B8-FAF2-E0C1-BFEA11B04684}"/>
              </a:ext>
            </a:extLst>
          </p:cNvPr>
          <p:cNvSpPr txBox="1">
            <a:spLocks/>
          </p:cNvSpPr>
          <p:nvPr/>
        </p:nvSpPr>
        <p:spPr>
          <a:xfrm>
            <a:off x="3044143" y="5616521"/>
            <a:ext cx="9147857" cy="6120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Azonnali tőzsdei tőkepiac: forgalom és koncentráció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00BD5C4-05E9-FDA0-DDFD-1EBF3EC2B3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570626"/>
              </p:ext>
            </p:extLst>
          </p:nvPr>
        </p:nvGraphicFramePr>
        <p:xfrm>
          <a:off x="3165231" y="947043"/>
          <a:ext cx="8923601" cy="482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872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25E945D-5B01-9658-F786-934D9CCF6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535752"/>
              </p:ext>
            </p:extLst>
          </p:nvPr>
        </p:nvGraphicFramePr>
        <p:xfrm>
          <a:off x="3165230" y="916798"/>
          <a:ext cx="8903011" cy="491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75DAB368-1FA2-50E6-CA5B-9E5BFDA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0" y="310448"/>
            <a:ext cx="8903011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Volatilitás mellett növekvő forgalom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49DEB6D-C53F-F77B-9C2D-80F4C6657302}"/>
              </a:ext>
            </a:extLst>
          </p:cNvPr>
          <p:cNvSpPr txBox="1">
            <a:spLocks/>
          </p:cNvSpPr>
          <p:nvPr/>
        </p:nvSpPr>
        <p:spPr>
          <a:xfrm>
            <a:off x="3059723" y="5837009"/>
            <a:ext cx="9132277" cy="41049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BÉT - forgalom és kapitalizáció alakulása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DEFCCD-2ABD-3A0A-6AA4-75C5BC87DA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85007" y="6328532"/>
            <a:ext cx="3969579" cy="369333"/>
          </a:xfrm>
        </p:spPr>
        <p:txBody>
          <a:bodyPr/>
          <a:lstStyle/>
          <a:p>
            <a:r>
              <a:rPr lang="hu-HU" sz="1400" dirty="0"/>
              <a:t>Forrás | BÉT, MNB</a:t>
            </a: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5F8D5605-EE24-AC9B-BD69-C0066B7D54E2}"/>
              </a:ext>
            </a:extLst>
          </p:cNvPr>
          <p:cNvCxnSpPr>
            <a:cxnSpLocks/>
          </p:cNvCxnSpPr>
          <p:nvPr/>
        </p:nvCxnSpPr>
        <p:spPr>
          <a:xfrm>
            <a:off x="3764961" y="3842118"/>
            <a:ext cx="1782399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1AA0C661-E422-85FA-98BB-1F665F239996}"/>
              </a:ext>
            </a:extLst>
          </p:cNvPr>
          <p:cNvCxnSpPr>
            <a:cxnSpLocks/>
          </p:cNvCxnSpPr>
          <p:nvPr/>
        </p:nvCxnSpPr>
        <p:spPr>
          <a:xfrm>
            <a:off x="5534186" y="3568490"/>
            <a:ext cx="188007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61448B07-D90F-0420-DAF1-4A8B8DEB4CA6}"/>
              </a:ext>
            </a:extLst>
          </p:cNvPr>
          <p:cNvCxnSpPr>
            <a:cxnSpLocks/>
          </p:cNvCxnSpPr>
          <p:nvPr/>
        </p:nvCxnSpPr>
        <p:spPr>
          <a:xfrm>
            <a:off x="7417074" y="3585808"/>
            <a:ext cx="1814833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62BD2C2-163B-119F-EF74-2010BFDB9502}"/>
              </a:ext>
            </a:extLst>
          </p:cNvPr>
          <p:cNvCxnSpPr>
            <a:cxnSpLocks/>
          </p:cNvCxnSpPr>
          <p:nvPr/>
        </p:nvCxnSpPr>
        <p:spPr>
          <a:xfrm>
            <a:off x="9250379" y="3416090"/>
            <a:ext cx="1814831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39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4FE1D75-3358-C497-441D-A101698B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440" y="310448"/>
            <a:ext cx="9101559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Változatlan top3 mezőny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EE3F07E-1F1E-3F37-81CE-E03D84C89C9A}"/>
              </a:ext>
            </a:extLst>
          </p:cNvPr>
          <p:cNvSpPr txBox="1">
            <a:spLocks/>
          </p:cNvSpPr>
          <p:nvPr/>
        </p:nvSpPr>
        <p:spPr>
          <a:xfrm>
            <a:off x="3090440" y="5685693"/>
            <a:ext cx="9101560" cy="46837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Kibocsátók tőzsdei forgalma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7FC9C70-31BA-7A37-04F8-581AB5F17E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50284" y="6327687"/>
            <a:ext cx="3969579" cy="369333"/>
          </a:xfrm>
        </p:spPr>
        <p:txBody>
          <a:bodyPr/>
          <a:lstStyle/>
          <a:p>
            <a:r>
              <a:rPr lang="hu-HU" sz="1400" dirty="0"/>
              <a:t>Forrás | BÉT, MNB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43DC64-0D14-B51A-465A-4C5336AE6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548919"/>
              </p:ext>
            </p:extLst>
          </p:nvPr>
        </p:nvGraphicFramePr>
        <p:xfrm>
          <a:off x="3090441" y="758991"/>
          <a:ext cx="910156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67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2">
            <a:extLst>
              <a:ext uri="{FF2B5EF4-FFF2-40B4-BE49-F238E27FC236}">
                <a16:creationId xmlns:a16="http://schemas.microsoft.com/office/drawing/2014/main" id="{47078AA8-D178-B401-0ED1-87CF387C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16" y="310448"/>
            <a:ext cx="9110497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Drasztikusan változott a </a:t>
            </a:r>
            <a:r>
              <a:rPr lang="hu-HU" sz="2400" dirty="0" err="1"/>
              <a:t>makrokörnyezet</a:t>
            </a:r>
            <a:endParaRPr lang="hu-HU" sz="2400" dirty="0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729103D3-0B70-A427-DFE6-AE6AF4FD15E3}"/>
              </a:ext>
            </a:extLst>
          </p:cNvPr>
          <p:cNvSpPr txBox="1"/>
          <p:nvPr/>
        </p:nvSpPr>
        <p:spPr>
          <a:xfrm>
            <a:off x="8052800" y="5733352"/>
            <a:ext cx="3430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hu-HU" sz="1600" i="1" spc="100" dirty="0">
                <a:solidFill>
                  <a:srgbClr val="002060"/>
                </a:solidFill>
                <a:latin typeface="Calibri"/>
              </a:rPr>
              <a:t>A forint kockázatmentes hozamgörbéjének elmozdulása</a:t>
            </a:r>
          </a:p>
        </p:txBody>
      </p:sp>
      <p:graphicFrame>
        <p:nvGraphicFramePr>
          <p:cNvPr id="18" name="Chart 1">
            <a:extLst>
              <a:ext uri="{FF2B5EF4-FFF2-40B4-BE49-F238E27FC236}">
                <a16:creationId xmlns:a16="http://schemas.microsoft.com/office/drawing/2014/main" id="{A26E329F-6FE6-3F8E-7EE5-502983196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379040"/>
              </p:ext>
            </p:extLst>
          </p:nvPr>
        </p:nvGraphicFramePr>
        <p:xfrm>
          <a:off x="7477125" y="3548519"/>
          <a:ext cx="39960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69AF6A1-6716-BEA1-4862-ABC1837A6B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29153" y="6335213"/>
            <a:ext cx="1685398" cy="36933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EIOPA</a:t>
            </a:r>
            <a:r>
              <a:rPr lang="hu-HU" dirty="0"/>
              <a:t>, MNB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AB08F21-7A93-9B16-35EA-F7989C8F29E1}"/>
              </a:ext>
            </a:extLst>
          </p:cNvPr>
          <p:cNvSpPr txBox="1"/>
          <p:nvPr/>
        </p:nvSpPr>
        <p:spPr>
          <a:xfrm>
            <a:off x="5023875" y="3033785"/>
            <a:ext cx="2358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600" i="1" spc="100" dirty="0">
                <a:solidFill>
                  <a:srgbClr val="002060"/>
                </a:solidFill>
                <a:latin typeface="Calibri"/>
              </a:rPr>
              <a:t>A GDP éves változása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9E6A1AB2-04C0-4687-562B-E080C2F4C4D6}"/>
              </a:ext>
            </a:extLst>
          </p:cNvPr>
          <p:cNvSpPr txBox="1"/>
          <p:nvPr/>
        </p:nvSpPr>
        <p:spPr>
          <a:xfrm>
            <a:off x="7558261" y="3034770"/>
            <a:ext cx="37665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600" i="1" spc="100" dirty="0">
                <a:solidFill>
                  <a:srgbClr val="002060"/>
                </a:solidFill>
                <a:latin typeface="Calibri"/>
              </a:rPr>
              <a:t>Munkanélküliségi ráták az Európai Unióban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E0F756BA-FE3B-7D06-5C51-A1E52A271325}"/>
              </a:ext>
            </a:extLst>
          </p:cNvPr>
          <p:cNvSpPr txBox="1"/>
          <p:nvPr/>
        </p:nvSpPr>
        <p:spPr>
          <a:xfrm>
            <a:off x="3951733" y="5780519"/>
            <a:ext cx="3430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600" i="1" spc="100" dirty="0">
                <a:solidFill>
                  <a:srgbClr val="002060"/>
                </a:solidFill>
                <a:latin typeface="Calibri"/>
              </a:rPr>
              <a:t>A harmonizált fogyasztóiár-index éves változása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AF6233ED-A7A5-0581-15D8-623E0DEA6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552464"/>
              </p:ext>
            </p:extLst>
          </p:nvPr>
        </p:nvGraphicFramePr>
        <p:xfrm>
          <a:off x="3399987" y="846767"/>
          <a:ext cx="400582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1">
            <a:extLst>
              <a:ext uri="{FF2B5EF4-FFF2-40B4-BE49-F238E27FC236}">
                <a16:creationId xmlns:a16="http://schemas.microsoft.com/office/drawing/2014/main" id="{AD75120D-67F7-D129-BBE1-EB7697675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951064"/>
              </p:ext>
            </p:extLst>
          </p:nvPr>
        </p:nvGraphicFramePr>
        <p:xfrm>
          <a:off x="7486950" y="846891"/>
          <a:ext cx="39960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1">
            <a:extLst>
              <a:ext uri="{FF2B5EF4-FFF2-40B4-BE49-F238E27FC236}">
                <a16:creationId xmlns:a16="http://schemas.microsoft.com/office/drawing/2014/main" id="{5636DBF5-DD52-B7FE-F562-AB26C9F1A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007089"/>
              </p:ext>
            </p:extLst>
          </p:nvPr>
        </p:nvGraphicFramePr>
        <p:xfrm>
          <a:off x="3490950" y="3548519"/>
          <a:ext cx="39960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8311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F3F3C68-FFFC-EB39-C066-AD6D46C9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275" y="240610"/>
            <a:ext cx="9090725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ügyfélértékpapírok állománya </a:t>
            </a:r>
            <a:r>
              <a:rPr lang="hu-HU" sz="2400" dirty="0" err="1"/>
              <a:t>stabIL</a:t>
            </a:r>
            <a:endParaRPr lang="hu-HU" sz="2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9E5CECC-2114-1D0D-9A1C-BC732525A6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9093" y="6315045"/>
            <a:ext cx="3969579" cy="369333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03057EE-38BE-C91F-6DCE-AEBFB1345CCF}"/>
              </a:ext>
            </a:extLst>
          </p:cNvPr>
          <p:cNvSpPr txBox="1">
            <a:spLocks/>
          </p:cNvSpPr>
          <p:nvPr/>
        </p:nvSpPr>
        <p:spPr>
          <a:xfrm>
            <a:off x="3101275" y="5928769"/>
            <a:ext cx="8926602" cy="4073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Ügyfélértékpapírok és vezetett értékpapírszámlák alakulása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4E6DFB-BE9E-ACD4-EC01-A95616B3E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203227"/>
              </p:ext>
            </p:extLst>
          </p:nvPr>
        </p:nvGraphicFramePr>
        <p:xfrm>
          <a:off x="3101275" y="852610"/>
          <a:ext cx="9090725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297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6099F68-2EE1-E97B-0D05-175FA245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813" y="310448"/>
            <a:ext cx="9153187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Bővülő adózott eredmény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05B7542-86EB-B216-8DC0-70DD5133A5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10663" y="6322123"/>
            <a:ext cx="3969579" cy="369333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68B28C9-B5E7-4797-49C8-B9917D86E543}"/>
              </a:ext>
            </a:extLst>
          </p:cNvPr>
          <p:cNvSpPr txBox="1">
            <a:spLocks/>
          </p:cNvSpPr>
          <p:nvPr/>
        </p:nvSpPr>
        <p:spPr>
          <a:xfrm>
            <a:off x="3038813" y="5719517"/>
            <a:ext cx="9153187" cy="45764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Befektetési vállalkozások jövedelmezősége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EF2546B-0714-A039-E0EA-9522A043E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417326"/>
              </p:ext>
            </p:extLst>
          </p:nvPr>
        </p:nvGraphicFramePr>
        <p:xfrm>
          <a:off x="3159887" y="860423"/>
          <a:ext cx="8821687" cy="50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77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6D9C1CE-6DDC-96DD-4633-59853B81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992" y="310448"/>
            <a:ext cx="9171008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SZEKTORSZINTEN MEGFELELŐ TŐKEELLÁTOTTSÁG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465291A-85D4-580F-55C1-773D0BDB08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22243" y="6310549"/>
            <a:ext cx="1905629" cy="368043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33D7A84-9223-093E-94F5-9FF2EC13510F}"/>
              </a:ext>
            </a:extLst>
          </p:cNvPr>
          <p:cNvSpPr txBox="1">
            <a:spLocks/>
          </p:cNvSpPr>
          <p:nvPr/>
        </p:nvSpPr>
        <p:spPr>
          <a:xfrm>
            <a:off x="3020992" y="5612822"/>
            <a:ext cx="9171008" cy="45764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BEFEKTETÉSI VÁLLALKOZÁSOK TŐKÉJE ÉS TŐKEMEGFELELÉSI MUTATÓJA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BC75593-53AD-1FB5-7DE3-25A3E1691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578730"/>
              </p:ext>
            </p:extLst>
          </p:nvPr>
        </p:nvGraphicFramePr>
        <p:xfrm>
          <a:off x="3113586" y="954191"/>
          <a:ext cx="8914286" cy="485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956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639C4B3-740B-251E-97CD-44428096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256" y="310448"/>
            <a:ext cx="9098743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befektetési alapkezelők által kezelt vagyon 13.154 mrd Forint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FDC363B-FD1E-E1B8-FAE0-BB821BADAB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43817" y="6312800"/>
            <a:ext cx="3969579" cy="369333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57A23D8-00EC-1CFC-3687-82E292103E60}"/>
              </a:ext>
            </a:extLst>
          </p:cNvPr>
          <p:cNvSpPr txBox="1">
            <a:spLocks/>
          </p:cNvSpPr>
          <p:nvPr/>
        </p:nvSpPr>
        <p:spPr>
          <a:xfrm>
            <a:off x="3032567" y="5969873"/>
            <a:ext cx="9159432" cy="39735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befektetési alapkezelők által kezelt vagyon és befektetési alapok száma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E810DE-0810-FEF2-1743-AAABB72B3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110395"/>
              </p:ext>
            </p:extLst>
          </p:nvPr>
        </p:nvGraphicFramePr>
        <p:xfrm>
          <a:off x="3032567" y="800591"/>
          <a:ext cx="9098742" cy="514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767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67437DA-630A-AD54-C4E3-C0DD844B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142" y="310448"/>
            <a:ext cx="9141478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nettó eszközérték növekedett a pénzpiaci és rövid kötvény alapok Miatt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F0ACD5-E94E-8CB8-8A98-1FD69267F3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22333" y="6313330"/>
            <a:ext cx="2139118" cy="369333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0718BCD-1942-3A28-AD67-9A2390D554AA}"/>
              </a:ext>
            </a:extLst>
          </p:cNvPr>
          <p:cNvSpPr txBox="1">
            <a:spLocks/>
          </p:cNvSpPr>
          <p:nvPr/>
        </p:nvSpPr>
        <p:spPr>
          <a:xfrm>
            <a:off x="3044143" y="5642947"/>
            <a:ext cx="9141478" cy="36933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befektetési alapok befektetési politika szerinti megbontása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FAD660-19D7-8A93-A7B1-5CBCD6A102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267271"/>
              </p:ext>
            </p:extLst>
          </p:nvPr>
        </p:nvGraphicFramePr>
        <p:xfrm>
          <a:off x="3159890" y="782947"/>
          <a:ext cx="8877782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286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0F7AA23-A289-9409-5600-4529192D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290" y="330898"/>
            <a:ext cx="9116325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Tőkebeáramlás a befektetési alapoknál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029E71-324D-0750-E47F-97DA3299CC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46625" y="6329218"/>
            <a:ext cx="2291995" cy="360949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4C23B0-BAA0-4764-DC3B-04079AEF58FA}"/>
              </a:ext>
            </a:extLst>
          </p:cNvPr>
          <p:cNvSpPr txBox="1">
            <a:spLocks/>
          </p:cNvSpPr>
          <p:nvPr/>
        </p:nvSpPr>
        <p:spPr>
          <a:xfrm>
            <a:off x="3029238" y="5625756"/>
            <a:ext cx="9154377" cy="5145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befektetési alapok nettó tőkeáramlása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EF5F310-41CD-C755-C8F3-ECEDF408D6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183148"/>
              </p:ext>
            </p:extLst>
          </p:nvPr>
        </p:nvGraphicFramePr>
        <p:xfrm>
          <a:off x="3067290" y="765755"/>
          <a:ext cx="9116325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064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407A8C3-B129-B465-0A3E-A1B972DC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291" y="310448"/>
            <a:ext cx="9124709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Nyilvános ingatlanalapok állománya </a:t>
            </a:r>
            <a:br>
              <a:rPr lang="hu-HU" sz="2400" dirty="0"/>
            </a:br>
            <a:r>
              <a:rPr lang="hu-HU" sz="2400" dirty="0"/>
              <a:t>4,3%-kal növekedett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4D2C0B3-AD96-7415-5472-074675FEE8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62359" y="6305307"/>
            <a:ext cx="1458621" cy="385627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7794F7E-D863-7355-858D-09905BBA567C}"/>
              </a:ext>
            </a:extLst>
          </p:cNvPr>
          <p:cNvSpPr txBox="1">
            <a:spLocks/>
          </p:cNvSpPr>
          <p:nvPr/>
        </p:nvSpPr>
        <p:spPr>
          <a:xfrm>
            <a:off x="3060616" y="5730194"/>
            <a:ext cx="8953906" cy="75635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sz="1800" dirty="0"/>
              <a:t>Nyilvános ingatlanalapok befektetései és az ingatlanok aránya a nettó eszközértékhez képest</a:t>
            </a:r>
          </a:p>
        </p:txBody>
      </p:sp>
      <p:graphicFrame>
        <p:nvGraphicFramePr>
          <p:cNvPr id="9" name="Chart 5">
            <a:extLst>
              <a:ext uri="{FF2B5EF4-FFF2-40B4-BE49-F238E27FC236}">
                <a16:creationId xmlns:a16="http://schemas.microsoft.com/office/drawing/2014/main" id="{F3B0F839-E5B0-272A-3512-4C5D215792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29776"/>
              </p:ext>
            </p:extLst>
          </p:nvPr>
        </p:nvGraphicFramePr>
        <p:xfrm>
          <a:off x="3310359" y="916495"/>
          <a:ext cx="8704163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289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7DD9E57-4DD1-5D92-83B9-9BF5F5F0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15" y="310448"/>
            <a:ext cx="9136285" cy="612000"/>
          </a:xfrm>
        </p:spPr>
        <p:txBody>
          <a:bodyPr>
            <a:noAutofit/>
          </a:bodyPr>
          <a:lstStyle/>
          <a:p>
            <a:pPr algn="ctr"/>
            <a:r>
              <a:rPr lang="hu-HU" sz="2200" dirty="0"/>
              <a:t>MAGAS JÖVEDELMEZŐSÉG a befektetési alapkezelési szektorban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3E4A9E-69A5-3847-F38D-C76B6DA11F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7524" y="6317460"/>
            <a:ext cx="2241092" cy="378494"/>
          </a:xfrm>
        </p:spPr>
        <p:txBody>
          <a:bodyPr/>
          <a:lstStyle/>
          <a:p>
            <a:r>
              <a:rPr lang="hu-HU" sz="1400" dirty="0"/>
              <a:t>Forrás | MNB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FACEDB8-FD1C-EA23-D7C0-9AD2A84CDEB6}"/>
              </a:ext>
            </a:extLst>
          </p:cNvPr>
          <p:cNvSpPr txBox="1">
            <a:spLocks/>
          </p:cNvSpPr>
          <p:nvPr/>
        </p:nvSpPr>
        <p:spPr>
          <a:xfrm>
            <a:off x="3066043" y="5797043"/>
            <a:ext cx="9125957" cy="52041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indent="0" algn="ctr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cap="all" spc="113" baseline="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/>
              <a:t>A befektetési alapkezelők jövedelmezősége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2D66F5F-3C9F-9E4C-C78A-A1FE2353E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541824"/>
              </p:ext>
            </p:extLst>
          </p:nvPr>
        </p:nvGraphicFramePr>
        <p:xfrm>
          <a:off x="3055715" y="926404"/>
          <a:ext cx="9136285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8750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0413E4-E1CF-3C1F-20D4-9024CB06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153" y="2788664"/>
            <a:ext cx="6230467" cy="1280672"/>
          </a:xfrm>
        </p:spPr>
        <p:txBody>
          <a:bodyPr/>
          <a:lstStyle/>
          <a:p>
            <a:r>
              <a:rPr lang="hu-HU" sz="3600" b="1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50138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81C8E9CE-801D-00B2-6735-26511E97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67" y="318965"/>
            <a:ext cx="9159433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a háztartási vagyon másfélszerese </a:t>
            </a:r>
            <a:br>
              <a:rPr lang="hu-HU" sz="2400" dirty="0"/>
            </a:br>
            <a:r>
              <a:rPr lang="hu-HU" sz="2400" dirty="0"/>
              <a:t>a covid előttinek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BC936A-D65A-F10F-05E6-3F655A0467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61152" y="6337326"/>
            <a:ext cx="1539172" cy="369333"/>
          </a:xfrm>
        </p:spPr>
        <p:txBody>
          <a:bodyPr/>
          <a:lstStyle/>
          <a:p>
            <a:r>
              <a:rPr lang="hu-HU" dirty="0"/>
              <a:t>Forrás | KSH, MNB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02467D5-2278-5B9E-90F3-07A01697DFEF}"/>
              </a:ext>
            </a:extLst>
          </p:cNvPr>
          <p:cNvSpPr txBox="1"/>
          <p:nvPr/>
        </p:nvSpPr>
        <p:spPr>
          <a:xfrm>
            <a:off x="3032567" y="5541438"/>
            <a:ext cx="915943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hu-HU" sz="1800" i="1" spc="100" dirty="0">
                <a:solidFill>
                  <a:srgbClr val="0C2148"/>
                </a:solidFill>
                <a:latin typeface="Calibri"/>
              </a:rPr>
              <a:t>Háztartások bruttó vagyonának alakulása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A23E2E4-6995-0554-8232-13640A2044F7}"/>
              </a:ext>
            </a:extLst>
          </p:cNvPr>
          <p:cNvSpPr txBox="1"/>
          <p:nvPr/>
        </p:nvSpPr>
        <p:spPr>
          <a:xfrm>
            <a:off x="3826819" y="6021289"/>
            <a:ext cx="5134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1200" i="1" dirty="0">
                <a:solidFill>
                  <a:srgbClr val="0C2148"/>
                </a:solidFill>
                <a:latin typeface="Calibri"/>
              </a:rPr>
              <a:t>Megjegyzés: A 2021. és 2022. évi lakásállomány adatok MNB becslések.</a:t>
            </a:r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CBBADCAF-22F3-AE8F-C4A4-94E4EA7BF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124855"/>
              </p:ext>
            </p:extLst>
          </p:nvPr>
        </p:nvGraphicFramePr>
        <p:xfrm>
          <a:off x="3683304" y="1051419"/>
          <a:ext cx="774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23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F9D31BF-9817-2519-A8EA-E80C62D9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2" y="2608263"/>
            <a:ext cx="5967413" cy="1581150"/>
          </a:xfrm>
        </p:spPr>
        <p:txBody>
          <a:bodyPr/>
          <a:lstStyle/>
          <a:p>
            <a:r>
              <a:rPr lang="hu-HU" sz="4000" b="1" dirty="0"/>
              <a:t>biztosítási piac és kockázatai</a:t>
            </a:r>
          </a:p>
        </p:txBody>
      </p:sp>
    </p:spTree>
    <p:extLst>
      <p:ext uri="{BB962C8B-B14F-4D97-AF65-F5344CB8AC3E}">
        <p14:creationId xmlns:p14="http://schemas.microsoft.com/office/powerpoint/2010/main" val="225010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FF2F810-E603-5C59-A1D8-EE1635C9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599" y="259648"/>
            <a:ext cx="9123819" cy="612000"/>
          </a:xfrm>
        </p:spPr>
        <p:txBody>
          <a:bodyPr>
            <a:noAutofit/>
          </a:bodyPr>
          <a:lstStyle/>
          <a:p>
            <a:pPr algn="ctr"/>
            <a:r>
              <a:rPr lang="hu-HU" sz="2600" dirty="0"/>
              <a:t>Dinamikusan növekvő díjbevétel </a:t>
            </a:r>
            <a:endParaRPr lang="hu-HU" sz="2600" dirty="0">
              <a:solidFill>
                <a:srgbClr val="002060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7C2C46-3CD3-4961-B217-F7B5162A64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5888" y="6265844"/>
            <a:ext cx="2247531" cy="482197"/>
          </a:xfrm>
        </p:spPr>
        <p:txBody>
          <a:bodyPr/>
          <a:lstStyle/>
          <a:p>
            <a:r>
              <a:rPr lang="hu-HU" dirty="0"/>
              <a:t>Forrás | KSH, MNB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1C2EB80-6B23-7D4A-93FC-7FAE5FE9F066}"/>
              </a:ext>
            </a:extLst>
          </p:cNvPr>
          <p:cNvSpPr txBox="1"/>
          <p:nvPr/>
        </p:nvSpPr>
        <p:spPr>
          <a:xfrm>
            <a:off x="3029599" y="5392091"/>
            <a:ext cx="912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i="1" spc="100" dirty="0">
                <a:solidFill>
                  <a:srgbClr val="0C2148"/>
                </a:solidFill>
                <a:latin typeface="Calibri"/>
              </a:rPr>
              <a:t>A bruttó díjbevétel és a penetráció alakulása a biztosítási szektorban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FBF4D19-D393-8469-535F-0DAC237B7B12}"/>
              </a:ext>
            </a:extLst>
          </p:cNvPr>
          <p:cNvSpPr txBox="1"/>
          <p:nvPr/>
        </p:nvSpPr>
        <p:spPr>
          <a:xfrm>
            <a:off x="3820815" y="5943027"/>
            <a:ext cx="42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1200" i="1" dirty="0">
                <a:solidFill>
                  <a:srgbClr val="0C2148"/>
                </a:solidFill>
                <a:latin typeface="Calibri"/>
              </a:rPr>
              <a:t>Megjegyzés: Az élet és nem-élet ág esetében a bruttó díjbevétel, míg a fióktelepeknél a bruttó megszolgált díj látható. </a:t>
            </a:r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B995DFD1-56D3-C2DD-30F9-DE7745D0C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034460"/>
              </p:ext>
            </p:extLst>
          </p:nvPr>
        </p:nvGraphicFramePr>
        <p:xfrm>
          <a:off x="3524783" y="989051"/>
          <a:ext cx="7740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03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7536AA8-4794-C595-2801-3A91EABE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840" y="310448"/>
            <a:ext cx="9154159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Általános eszközleértékelődés, majd korrekció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1ACE0B-D41C-C3AC-9D47-FAEC633CD5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34364" y="6328220"/>
            <a:ext cx="2231571" cy="369332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7354C4A-8CCB-6205-F70D-DFC279ED1C1F}"/>
              </a:ext>
            </a:extLst>
          </p:cNvPr>
          <p:cNvSpPr txBox="1"/>
          <p:nvPr/>
        </p:nvSpPr>
        <p:spPr>
          <a:xfrm>
            <a:off x="3037840" y="5624572"/>
            <a:ext cx="915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i="1" spc="100" dirty="0">
                <a:solidFill>
                  <a:srgbClr val="0C2148"/>
                </a:solidFill>
                <a:latin typeface="Calibri"/>
              </a:rPr>
              <a:t>A hazai biztosítók eszközösszetételének alakulása </a:t>
            </a:r>
          </a:p>
        </p:txBody>
      </p:sp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9F3E6AAD-9D63-A9F6-83CB-0A1614A1C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621251"/>
              </p:ext>
            </p:extLst>
          </p:nvPr>
        </p:nvGraphicFramePr>
        <p:xfrm>
          <a:off x="3037840" y="922448"/>
          <a:ext cx="8869680" cy="480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04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2">
            <a:extLst>
              <a:ext uri="{FF2B5EF4-FFF2-40B4-BE49-F238E27FC236}">
                <a16:creationId xmlns:a16="http://schemas.microsoft.com/office/drawing/2014/main" id="{51E7AE16-6833-4EB9-3FD0-8B1ABAAB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67" y="310448"/>
            <a:ext cx="9159433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Továbbra is eredményes a szektor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3800CEBD-71CF-DC72-0943-F6ABE9C18B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66745" y="6293494"/>
            <a:ext cx="1805651" cy="431397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752FEF89-D8F5-7EDB-905A-B1B6948611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416311"/>
              </p:ext>
            </p:extLst>
          </p:nvPr>
        </p:nvGraphicFramePr>
        <p:xfrm>
          <a:off x="3548704" y="897423"/>
          <a:ext cx="77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5">
            <a:extLst>
              <a:ext uri="{FF2B5EF4-FFF2-40B4-BE49-F238E27FC236}">
                <a16:creationId xmlns:a16="http://schemas.microsoft.com/office/drawing/2014/main" id="{65D4F114-DEA5-8A0B-317B-73CD827CD611}"/>
              </a:ext>
            </a:extLst>
          </p:cNvPr>
          <p:cNvSpPr txBox="1"/>
          <p:nvPr/>
        </p:nvSpPr>
        <p:spPr>
          <a:xfrm>
            <a:off x="3032568" y="5153202"/>
            <a:ext cx="903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i="1" spc="100" dirty="0">
                <a:solidFill>
                  <a:srgbClr val="0C2148"/>
                </a:solidFill>
                <a:latin typeface="Calibri"/>
              </a:rPr>
              <a:t>A hazai biztosítási szektor jövedelmezősége és annak összetétele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6FE0827-833B-8464-2296-7AADABC307E3}"/>
              </a:ext>
            </a:extLst>
          </p:cNvPr>
          <p:cNvSpPr txBox="1"/>
          <p:nvPr/>
        </p:nvSpPr>
        <p:spPr>
          <a:xfrm>
            <a:off x="3492370" y="5637878"/>
            <a:ext cx="645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hu-HU" sz="1200" i="1" dirty="0">
                <a:solidFill>
                  <a:srgbClr val="0C2148"/>
                </a:solidFill>
                <a:latin typeface="Calibri"/>
              </a:rPr>
              <a:t>Megjegyzés: A szektorszintű </a:t>
            </a:r>
            <a:r>
              <a:rPr lang="hu-HU" sz="1200" i="1" dirty="0" err="1">
                <a:solidFill>
                  <a:srgbClr val="0C2148"/>
                </a:solidFill>
                <a:latin typeface="Calibri"/>
              </a:rPr>
              <a:t>ROE</a:t>
            </a:r>
            <a:r>
              <a:rPr lang="hu-HU" sz="1200" i="1" dirty="0">
                <a:solidFill>
                  <a:srgbClr val="0C2148"/>
                </a:solidFill>
                <a:latin typeface="Calibri"/>
              </a:rPr>
              <a:t> értékek (2022 kivételével) az éves auditált adatszolgáltatás alapján kerültek kiszámításra, ahol a saját tőke nem tartalmazza a tárgyévi osztalékot. S2-ROE mutató esetében az adózott eredményt a rendelkezésre álló szavatoló tőkéhez viszonyítottuk (2013-14. becslés).</a:t>
            </a:r>
          </a:p>
        </p:txBody>
      </p:sp>
    </p:spTree>
    <p:extLst>
      <p:ext uri="{BB962C8B-B14F-4D97-AF65-F5344CB8AC3E}">
        <p14:creationId xmlns:p14="http://schemas.microsoft.com/office/powerpoint/2010/main" val="253890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D576BE-D4F8-4BD8-0EC1-717225D91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602913"/>
              </p:ext>
            </p:extLst>
          </p:nvPr>
        </p:nvGraphicFramePr>
        <p:xfrm>
          <a:off x="3412974" y="913613"/>
          <a:ext cx="77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558526CA-C2C6-0FA3-72E2-B4B7EB06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142" y="310448"/>
            <a:ext cx="9061746" cy="61200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nagyot mentett a tőkepuffer ajánlás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6E7D8B-B686-719D-8EF7-70A42CEF1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21631" y="6328220"/>
            <a:ext cx="1769741" cy="369332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3713987-70A8-BF00-2CF3-0F583DFF166D}"/>
              </a:ext>
            </a:extLst>
          </p:cNvPr>
          <p:cNvSpPr txBox="1"/>
          <p:nvPr/>
        </p:nvSpPr>
        <p:spPr>
          <a:xfrm>
            <a:off x="3044142" y="5092936"/>
            <a:ext cx="906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hu-HU" i="1" spc="75" dirty="0">
                <a:solidFill>
                  <a:srgbClr val="0C2148"/>
                </a:solidFill>
                <a:latin typeface="Calibri"/>
              </a:rPr>
              <a:t>Szektorszintű tőkefeltöltöttség alakulása</a:t>
            </a:r>
          </a:p>
        </p:txBody>
      </p:sp>
      <p:sp>
        <p:nvSpPr>
          <p:cNvPr id="10" name="Szövegdoboz 8">
            <a:extLst>
              <a:ext uri="{FF2B5EF4-FFF2-40B4-BE49-F238E27FC236}">
                <a16:creationId xmlns:a16="http://schemas.microsoft.com/office/drawing/2014/main" id="{53E466F1-3084-6D0F-79EB-23C49DB2F957}"/>
              </a:ext>
            </a:extLst>
          </p:cNvPr>
          <p:cNvSpPr txBox="1"/>
          <p:nvPr/>
        </p:nvSpPr>
        <p:spPr>
          <a:xfrm>
            <a:off x="3484432" y="5631460"/>
            <a:ext cx="654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/>
            <a:r>
              <a:rPr lang="hu-HU" sz="1200" i="1" dirty="0">
                <a:solidFill>
                  <a:srgbClr val="0C2148"/>
                </a:solidFill>
                <a:latin typeface="Calibri"/>
              </a:rPr>
              <a:t>Megjegyzés: A szavatolótőke-szükséglet kiszámítását csak évente egyszer kell elvégezni, így a friss szavatolótőke-szükséglet értéke majd a 2022. év végére vonatkozó éves adatszolgáltatásban jelenik meg. Ennek következtében az ábrán szereplő feltöltöttség értékek is kismértékben változhatnak.</a:t>
            </a:r>
          </a:p>
        </p:txBody>
      </p:sp>
    </p:spTree>
    <p:extLst>
      <p:ext uri="{BB962C8B-B14F-4D97-AF65-F5344CB8AC3E}">
        <p14:creationId xmlns:p14="http://schemas.microsoft.com/office/powerpoint/2010/main" val="123765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9814</TotalTime>
  <Words>979</Words>
  <Application>Microsoft Office PowerPoint</Application>
  <PresentationFormat>Widescreen</PresentationFormat>
  <Paragraphs>269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1_MNB téma 16_9 új</vt:lpstr>
      <vt:lpstr>Biztosítási, pénztári, tőkepiaci kockázati és fogyasztóvédelmi jelentés 2023</vt:lpstr>
      <vt:lpstr>Makrokörnyezet</vt:lpstr>
      <vt:lpstr>Drasztikusan változott a makrokörnyezet</vt:lpstr>
      <vt:lpstr>a háztartási vagyon másfélszerese  a covid előttinek</vt:lpstr>
      <vt:lpstr>biztosítási piac és kockázatai</vt:lpstr>
      <vt:lpstr>Dinamikusan növekvő díjbevétel </vt:lpstr>
      <vt:lpstr>Általános eszközleértékelődés, majd korrekció</vt:lpstr>
      <vt:lpstr>Továbbra is eredményes a szektor</vt:lpstr>
      <vt:lpstr>nagyot mentett a tőkepuffer ajánlás</vt:lpstr>
      <vt:lpstr>Európai és hazai fogyasztói kockázatok</vt:lpstr>
      <vt:lpstr>pénztári piac és kockázatai</vt:lpstr>
      <vt:lpstr>Nőttek a tagdíjbefizetések</vt:lpstr>
      <vt:lpstr>eszközleértékelődés a pénztári tartalékokat is csökkentette</vt:lpstr>
      <vt:lpstr>Negatív Nyugdíjpénztári hozam (Q4-től korrekció)</vt:lpstr>
      <vt:lpstr>veszteség mellett is magas nyugdíjpénztári tartalékok </vt:lpstr>
      <vt:lpstr>közvetítői kockázatok</vt:lpstr>
      <vt:lpstr>CSÖKKENŐ LÉTSZÁM MELLETT HATÉKONYABB MŰKÖDÉS</vt:lpstr>
      <vt:lpstr>ÚJRA 80% FELETT A NEM-ÉLET ARÁNY</vt:lpstr>
      <vt:lpstr>MEGTÖRT AZ ÉVEK ÓTA TARTÓ STABIL LAKOSSÁGI NÖVEKEDÉS</vt:lpstr>
      <vt:lpstr>Nem bankcsoporthoz tartozó pénzügyi vállalkozások kockázatai</vt:lpstr>
      <vt:lpstr>A SAJÁT TŐKE NÖVEKEDÉSE MELLETT A SZEKTORRA TOVÁBBRA IS JELLEMZŐ A KÜLSŐ FORRÁSBEVONÁS</vt:lpstr>
      <vt:lpstr>FOLYAMATOSAN NÖVEKVŐ KÖVETELÉSÁLLOMÁNY</vt:lpstr>
      <vt:lpstr>Jövedelmezőség csökkenése</vt:lpstr>
      <vt:lpstr>Tőkepiac és kockázatai</vt:lpstr>
      <vt:lpstr>Vegyes folyamatok a tőkepiacon</vt:lpstr>
      <vt:lpstr>JELENTŐSEN NÖVEKEDETT a származtatott forgalom</vt:lpstr>
      <vt:lpstr>Bővülő azonnali tőzsdei forgalom </vt:lpstr>
      <vt:lpstr>Volatilitás mellett növekvő forgalom</vt:lpstr>
      <vt:lpstr>Változatlan top3 mezőny</vt:lpstr>
      <vt:lpstr>ügyfélértékpapírok állománya stabIL</vt:lpstr>
      <vt:lpstr>Bővülő adózott eredmény</vt:lpstr>
      <vt:lpstr>SZEKTORSZINTEN MEGFELELŐ TŐKEELLÁTOTTSÁG</vt:lpstr>
      <vt:lpstr>befektetési alapkezelők által kezelt vagyon 13.154 mrd Forint</vt:lpstr>
      <vt:lpstr>nettó eszközérték növekedett a pénzpiaci és rövid kötvény alapok Miatt</vt:lpstr>
      <vt:lpstr>Tőkebeáramlás a befektetési alapoknál</vt:lpstr>
      <vt:lpstr>Nyilvános ingatlanalapok állománya  4,3%-kal növekedett</vt:lpstr>
      <vt:lpstr>MAGAS JÖVEDELMEZŐSÉG a befektetési alapkezelési szektorban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nemzeti bank felsőoktatást támogató tevékenysége</dc:title>
  <dc:creator>Kővári Zsombor</dc:creator>
  <cp:lastModifiedBy>Pintér Ágnes Anna Dr.</cp:lastModifiedBy>
  <cp:revision>399</cp:revision>
  <dcterms:created xsi:type="dcterms:W3CDTF">2018-07-16T14:04:03Z</dcterms:created>
  <dcterms:modified xsi:type="dcterms:W3CDTF">2023-06-09T08:34:49Z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cstothg@mnb.hu</vt:lpwstr>
  </property>
  <property fmtid="{D5CDD505-2E9C-101B-9397-08002B2CF9AE}" pid="6" name="MSIP_Label_b0d11092-50c9-4e74-84b5-b1af078dc3d0_SetDate">
    <vt:lpwstr>2018-10-08T09:02:49.9987900+02:00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  <property fmtid="{D5CDD505-2E9C-101B-9397-08002B2CF9AE}" pid="11" name="Érvényességi idő">
    <vt:filetime>2025-03-24T13:23:43Z</vt:filetime>
  </property>
  <property fmtid="{D5CDD505-2E9C-101B-9397-08002B2CF9AE}" pid="12" name="Érvényességet beállító">
    <vt:lpwstr>balazsj</vt:lpwstr>
  </property>
  <property fmtid="{D5CDD505-2E9C-101B-9397-08002B2CF9AE}" pid="13" name="Érvényességi idő első beállítása">
    <vt:filetime>2020-03-24T13:23:45Z</vt:filetime>
  </property>
</Properties>
</file>