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4547" r:id="rId2"/>
  </p:sldMasterIdLst>
  <p:notesMasterIdLst>
    <p:notesMasterId r:id="rId27"/>
  </p:notesMasterIdLst>
  <p:handoutMasterIdLst>
    <p:handoutMasterId r:id="rId28"/>
  </p:handoutMasterIdLst>
  <p:sldIdLst>
    <p:sldId id="577" r:id="rId3"/>
    <p:sldId id="584" r:id="rId4"/>
    <p:sldId id="585" r:id="rId5"/>
    <p:sldId id="586" r:id="rId6"/>
    <p:sldId id="589" r:id="rId7"/>
    <p:sldId id="578" r:id="rId8"/>
    <p:sldId id="579" r:id="rId9"/>
    <p:sldId id="580" r:id="rId10"/>
    <p:sldId id="581" r:id="rId11"/>
    <p:sldId id="593" r:id="rId12"/>
    <p:sldId id="594" r:id="rId13"/>
    <p:sldId id="583" r:id="rId14"/>
    <p:sldId id="556" r:id="rId15"/>
    <p:sldId id="591" r:id="rId16"/>
    <p:sldId id="563" r:id="rId17"/>
    <p:sldId id="592" r:id="rId18"/>
    <p:sldId id="565" r:id="rId19"/>
    <p:sldId id="564" r:id="rId20"/>
    <p:sldId id="566" r:id="rId21"/>
    <p:sldId id="542" r:id="rId22"/>
    <p:sldId id="545" r:id="rId23"/>
    <p:sldId id="547" r:id="rId24"/>
    <p:sldId id="576" r:id="rId25"/>
    <p:sldId id="527" r:id="rId26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7" autoAdjust="0"/>
    <p:restoredTop sz="93545" autoAdjust="0"/>
  </p:normalViewPr>
  <p:slideViewPr>
    <p:cSldViewPr>
      <p:cViewPr varScale="1">
        <p:scale>
          <a:sx n="36" d="100"/>
          <a:sy n="36" d="100"/>
        </p:scale>
        <p:origin x="-110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ABE7DE5-CDE9-44D7-B527-6E602220E9E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908593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3AD8D9E-E2D4-4B65-9EFF-1F155CD78D5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70960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hu-HU" smtClean="0">
              <a:latin typeface="Arial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20513DD-F5E6-4BC3-82E8-AE128C024D7B}" type="slidenum">
              <a:rPr lang="en-US" altLang="hu-HU" smtClean="0">
                <a:latin typeface="Arial" charset="0"/>
              </a:rPr>
              <a:pPr eaLnBrk="1" hangingPunct="1"/>
              <a:t>10</a:t>
            </a:fld>
            <a:endParaRPr lang="en-US" altLang="hu-H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hu-HU" smtClean="0">
              <a:latin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FBAA51F-E91B-4CB6-A857-5B8FD6336DB6}" type="slidenum">
              <a:rPr lang="en-US" altLang="hu-HU" smtClean="0">
                <a:latin typeface="Arial" charset="0"/>
              </a:rPr>
              <a:pPr eaLnBrk="1" hangingPunct="1"/>
              <a:t>11</a:t>
            </a:fld>
            <a:endParaRPr lang="en-US" altLang="hu-H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5" name="Picture 21" descr="EN Logo za PP templ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196975"/>
            <a:ext cx="3959225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EN traka za PP templ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3733800"/>
            <a:ext cx="7772400" cy="984250"/>
          </a:xfrm>
        </p:spPr>
        <p:txBody>
          <a:bodyPr/>
          <a:lstStyle>
            <a:lvl1pPr>
              <a:defRPr sz="4300"/>
            </a:lvl1pPr>
          </a:lstStyle>
          <a:p>
            <a:r>
              <a:rPr lang="hr-HR"/>
              <a:t>Click to edit Master title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25538" y="5257800"/>
            <a:ext cx="68580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hr-HR"/>
              <a:t>Click to edit Master subtitle or name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38764-75C9-435D-BC78-B194BD53B5C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762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3BB8D-2141-4A1F-9E64-D0C49299849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0153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56388" y="381000"/>
            <a:ext cx="2065337" cy="57499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46788" cy="57499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F90D3-F846-4644-AE9B-DA2F4A45B37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77304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229600" cy="9906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26C47-9C98-427C-8A65-551E10A54E8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002466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5" name="Picture 21" descr="EN Logo za PP templ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196975"/>
            <a:ext cx="3959225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EN traka za PP templ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3733800"/>
            <a:ext cx="7772400" cy="984250"/>
          </a:xfrm>
        </p:spPr>
        <p:txBody>
          <a:bodyPr/>
          <a:lstStyle>
            <a:lvl1pPr>
              <a:defRPr sz="4300"/>
            </a:lvl1pPr>
          </a:lstStyle>
          <a:p>
            <a:r>
              <a:rPr lang="hr-HR"/>
              <a:t>Click to edit Master title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25538" y="5257800"/>
            <a:ext cx="68580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hr-HR"/>
              <a:t>Click to edit Master subtitle or name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7501D-951A-45F4-92E4-D08C94D5F1C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15202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D8170-5EAB-4C4D-AD0C-382EE886818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87660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8662D-5250-4375-A9C9-820BCEC8576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153693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0AB8B-EA02-43B9-9F3C-FF21759B00A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885554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46E45-5CBA-467C-985F-50BF82A0C3C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92581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D75B6-8D6E-43E9-BB10-39A6129431E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588087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0D265-8E42-4C37-B2D8-B4D3E2A80CD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53524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B5440-425A-41D0-8224-38C76B9C798C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524995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D1E59-EE51-485D-88FF-DCB4428B5E1C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800800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462E-196A-4F5A-8E73-F0E5071ECF8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440510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581F9-A897-4BA3-A7FB-BB17FD8BE9B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959728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56388" y="381000"/>
            <a:ext cx="2065337" cy="57499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46788" cy="57499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6D94B-C09B-4E2A-8970-B12FC9EC73E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122646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229600" cy="9906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BBE90-F93A-4361-A606-E1088D12B4C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4855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FE266-5B38-4967-8E06-59D70A03EF0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3221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9C97C-2C48-4FAF-ADDF-1CED9141AE8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52824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D4887-CE2A-4F78-BAFB-D2C1C0EEE59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80440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20EB2-FC58-4399-A719-C37FA9C7902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77798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EEC3A-91FC-4E57-8B92-4657C5D2537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46372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53871-FB14-4B3B-BFCE-2B73892340F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10916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7C7B4-2806-49A6-AA03-1C75F381321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16040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2125" y="3810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hu-H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hu-HU" smtClean="0"/>
              <a:t>Click to edit Master text styles</a:t>
            </a:r>
          </a:p>
          <a:p>
            <a:pPr lvl="1"/>
            <a:r>
              <a:rPr lang="hr-HR" altLang="hu-HU" smtClean="0"/>
              <a:t>Second level</a:t>
            </a:r>
          </a:p>
          <a:p>
            <a:pPr lvl="2"/>
            <a:r>
              <a:rPr lang="hr-HR" altLang="hu-HU" smtClean="0"/>
              <a:t>Third level</a:t>
            </a:r>
          </a:p>
          <a:p>
            <a:pPr lvl="3"/>
            <a:r>
              <a:rPr lang="hr-HR" altLang="hu-HU" smtClean="0"/>
              <a:t>Fourth level</a:t>
            </a:r>
          </a:p>
          <a:p>
            <a:pPr lvl="4"/>
            <a:r>
              <a:rPr lang="hr-HR" altLang="hu-HU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B51B806-A9C6-480C-AB78-401131E33AD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1032" name="Picture 13" descr="EN traka za PP templat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027" r:id="rId1"/>
    <p:sldLayoutId id="2147489005" r:id="rId2"/>
    <p:sldLayoutId id="2147489006" r:id="rId3"/>
    <p:sldLayoutId id="2147489007" r:id="rId4"/>
    <p:sldLayoutId id="2147489008" r:id="rId5"/>
    <p:sldLayoutId id="2147489009" r:id="rId6"/>
    <p:sldLayoutId id="2147489010" r:id="rId7"/>
    <p:sldLayoutId id="2147489011" r:id="rId8"/>
    <p:sldLayoutId id="2147489012" r:id="rId9"/>
    <p:sldLayoutId id="2147489013" r:id="rId10"/>
    <p:sldLayoutId id="2147489014" r:id="rId11"/>
    <p:sldLayoutId id="214748901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p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n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p"/>
        <a:defRPr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6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2125" y="3810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hu-HU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hu-HU" smtClean="0"/>
              <a:t>Click to edit Master text styles</a:t>
            </a:r>
          </a:p>
          <a:p>
            <a:pPr lvl="1"/>
            <a:r>
              <a:rPr lang="hr-HR" altLang="hu-HU" smtClean="0"/>
              <a:t>Second level</a:t>
            </a:r>
          </a:p>
          <a:p>
            <a:pPr lvl="2"/>
            <a:r>
              <a:rPr lang="hr-HR" altLang="hu-HU" smtClean="0"/>
              <a:t>Third level</a:t>
            </a:r>
          </a:p>
          <a:p>
            <a:pPr lvl="3"/>
            <a:r>
              <a:rPr lang="hr-HR" altLang="hu-HU" smtClean="0"/>
              <a:t>Fourth level</a:t>
            </a:r>
          </a:p>
          <a:p>
            <a:pPr lvl="4"/>
            <a:r>
              <a:rPr lang="hr-HR" altLang="hu-HU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3E46B13-ED5B-4960-B5BB-57B2FC5C569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2056" name="Picture 13" descr="EN traka za PP templat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028" r:id="rId1"/>
    <p:sldLayoutId id="2147489016" r:id="rId2"/>
    <p:sldLayoutId id="2147489017" r:id="rId3"/>
    <p:sldLayoutId id="2147489018" r:id="rId4"/>
    <p:sldLayoutId id="2147489019" r:id="rId5"/>
    <p:sldLayoutId id="2147489020" r:id="rId6"/>
    <p:sldLayoutId id="2147489021" r:id="rId7"/>
    <p:sldLayoutId id="2147489022" r:id="rId8"/>
    <p:sldLayoutId id="2147489023" r:id="rId9"/>
    <p:sldLayoutId id="2147489024" r:id="rId10"/>
    <p:sldLayoutId id="2147489025" r:id="rId11"/>
    <p:sldLayoutId id="214748902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p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n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p"/>
        <a:defRPr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6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hu-HU" b="1" smtClean="0"/>
              <a:t>Outline</a:t>
            </a:r>
          </a:p>
        </p:txBody>
      </p:sp>
      <p:sp>
        <p:nvSpPr>
          <p:cNvPr id="512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2950" cy="4530725"/>
          </a:xfrm>
        </p:spPr>
        <p:txBody>
          <a:bodyPr/>
          <a:lstStyle/>
          <a:p>
            <a:r>
              <a:rPr lang="hr-HR" altLang="hu-HU" smtClean="0"/>
              <a:t>Does ‘globalisation’ affect monetary policy?</a:t>
            </a:r>
          </a:p>
          <a:p>
            <a:endParaRPr lang="hr-HR" altLang="hu-HU" smtClean="0"/>
          </a:p>
          <a:p>
            <a:r>
              <a:rPr lang="hr-HR" altLang="hu-HU" smtClean="0"/>
              <a:t>Unconventional monetary policy (UMP) – small open economy perspective</a:t>
            </a:r>
          </a:p>
          <a:p>
            <a:endParaRPr lang="hr-HR" altLang="hu-HU" smtClean="0"/>
          </a:p>
          <a:p>
            <a:r>
              <a:rPr lang="hr-HR" altLang="hu-HU" smtClean="0"/>
              <a:t>What do we know about deflation?</a:t>
            </a:r>
          </a:p>
          <a:p>
            <a:endParaRPr lang="hr-HR" altLang="hu-HU" smtClean="0"/>
          </a:p>
          <a:p>
            <a:r>
              <a:rPr lang="hr-HR" altLang="hu-HU" smtClean="0"/>
              <a:t>A few thoughts on the ‘new’ central banking paradigm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9750" y="373063"/>
            <a:ext cx="8229600" cy="895350"/>
          </a:xfrm>
        </p:spPr>
        <p:txBody>
          <a:bodyPr/>
          <a:lstStyle/>
          <a:p>
            <a:r>
              <a:rPr lang="hr-HR" altLang="hu-HU" sz="2800" b="1" smtClean="0"/>
              <a:t>Countercyclical </a:t>
            </a:r>
            <a:br>
              <a:rPr lang="hr-HR" altLang="hu-HU" sz="2800" b="1" smtClean="0"/>
            </a:br>
            <a:r>
              <a:rPr lang="hr-HR" altLang="hu-HU" sz="2800" b="1" smtClean="0"/>
              <a:t>monetary policy post crisis -  </a:t>
            </a:r>
            <a:r>
              <a:rPr lang="en-GB" altLang="hu-HU" sz="2800" b="1" smtClean="0"/>
              <a:t>high</a:t>
            </a:r>
            <a:r>
              <a:rPr lang="hr-HR" altLang="hu-HU" sz="2800" b="1" smtClean="0"/>
              <a:t>(</a:t>
            </a:r>
            <a:r>
              <a:rPr lang="en-GB" altLang="hu-HU" sz="2800" b="1" smtClean="0"/>
              <a:t>est</a:t>
            </a:r>
            <a:r>
              <a:rPr lang="hr-HR" altLang="hu-HU" sz="2800" b="1" smtClean="0"/>
              <a:t>)</a:t>
            </a:r>
            <a:r>
              <a:rPr lang="en-GB" altLang="hu-HU" sz="2800" b="1" smtClean="0"/>
              <a:t> cumulative growth of corporate lending</a:t>
            </a:r>
            <a:r>
              <a:rPr lang="hr-HR" altLang="hu-HU" sz="2800" b="1" smtClean="0"/>
              <a:t>...</a:t>
            </a:r>
            <a:endParaRPr lang="en-GB" altLang="hu-HU" sz="2800" b="1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20675" y="1643063"/>
            <a:ext cx="8348663" cy="49688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hu-HU" sz="1600" b="1" smtClean="0"/>
              <a:t>    </a:t>
            </a:r>
            <a:r>
              <a:rPr lang="en-GB" altLang="hu-HU" sz="1400" b="1" smtClean="0"/>
              <a:t>Changes of loans to enterprises, in % (8/2008 – 3/2014)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hu-HU" sz="1900" smtClean="0"/>
              <a:t> </a:t>
            </a:r>
          </a:p>
          <a:p>
            <a:pPr>
              <a:lnSpc>
                <a:spcPct val="80000"/>
              </a:lnSpc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hu-HU" sz="6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hu-HU" sz="1100" smtClean="0"/>
              <a:t>Note: EU15 = Finland, Ireland, Sweden  and United Kingdom (north), Austria, Belgium, France,  Germany and Netherlands,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hu-HU" sz="1100" smtClean="0"/>
              <a:t>(continental), Greeece, Italy, Portugal  and Spain (south). EU 12 = Estonia, Latvia(north) Czech Republic, Hungary, Poland,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hu-HU" sz="1100" smtClean="0"/>
              <a:t>Slovakia and Slovenia(continental), Bulgaria and Romania (south)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hu-HU" sz="1100" smtClean="0"/>
              <a:t>Source: ECB and national central banks</a:t>
            </a:r>
            <a:endParaRPr lang="en-GB" altLang="hu-HU" sz="1100" b="1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78664C9-F7B1-48C3-9349-D18D01A3AE4E}" type="slidenum">
              <a:rPr lang="en-GB" altLang="hu-HU" smtClean="0"/>
              <a:pPr eaLnBrk="1" hangingPunct="1"/>
              <a:t>10</a:t>
            </a:fld>
            <a:endParaRPr lang="en-GB" altLang="hu-HU" smtClean="0"/>
          </a:p>
        </p:txBody>
      </p:sp>
      <p:pic>
        <p:nvPicPr>
          <p:cNvPr id="1434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89138"/>
            <a:ext cx="75057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kstniOkvir 12"/>
          <p:cNvSpPr txBox="1">
            <a:spLocks noChangeArrowheads="1"/>
          </p:cNvSpPr>
          <p:nvPr/>
        </p:nvSpPr>
        <p:spPr bwMode="auto">
          <a:xfrm>
            <a:off x="1908175" y="5229225"/>
            <a:ext cx="4714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altLang="hu-HU" sz="800">
                <a:latin typeface="Arial" charset="0"/>
                <a:cs typeface="Arial" charset="0"/>
              </a:rPr>
              <a:t>EU 15</a:t>
            </a:r>
          </a:p>
          <a:p>
            <a:pPr eaLnBrk="1" hangingPunct="1"/>
            <a:r>
              <a:rPr lang="en-GB" altLang="hu-HU" sz="800">
                <a:latin typeface="Arial" charset="0"/>
                <a:cs typeface="Arial" charset="0"/>
              </a:rPr>
              <a:t>north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038225"/>
          </a:xfrm>
        </p:spPr>
        <p:txBody>
          <a:bodyPr/>
          <a:lstStyle/>
          <a:p>
            <a:r>
              <a:rPr lang="hr-HR" altLang="hu-HU" sz="2800" b="1" smtClean="0"/>
              <a:t>...and the second strongest GDP decline</a:t>
            </a:r>
            <a:endParaRPr lang="en-US" altLang="hu-HU" sz="28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84313"/>
            <a:ext cx="8534400" cy="4795837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hr-HR" sz="6400" b="1" dirty="0" smtClean="0"/>
              <a:t>Real </a:t>
            </a:r>
            <a:r>
              <a:rPr lang="hr-HR" sz="6400" b="1" dirty="0" err="1" smtClean="0"/>
              <a:t>gross</a:t>
            </a:r>
            <a:r>
              <a:rPr lang="hr-HR" sz="6400" b="1" dirty="0" smtClean="0"/>
              <a:t> </a:t>
            </a:r>
            <a:r>
              <a:rPr lang="hr-HR" sz="6400" b="1" dirty="0" err="1" smtClean="0"/>
              <a:t>domestic</a:t>
            </a:r>
            <a:r>
              <a:rPr lang="hr-HR" sz="6400" b="1" dirty="0" smtClean="0"/>
              <a:t> </a:t>
            </a:r>
            <a:r>
              <a:rPr lang="hr-HR" sz="6400" b="1" dirty="0" err="1" smtClean="0"/>
              <a:t>product</a:t>
            </a:r>
            <a:r>
              <a:rPr lang="hr-HR" sz="6400" b="1" dirty="0" smtClean="0"/>
              <a:t>,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6400" dirty="0" smtClean="0"/>
              <a:t>(GDP change, </a:t>
            </a:r>
            <a:r>
              <a:rPr lang="hr-HR" sz="6400" dirty="0" err="1" smtClean="0"/>
              <a:t>average</a:t>
            </a:r>
            <a:r>
              <a:rPr lang="hr-HR" sz="6400" dirty="0" smtClean="0"/>
              <a:t> 2009-2013)</a:t>
            </a: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sz="1000" dirty="0" smtClean="0"/>
          </a:p>
          <a:p>
            <a:pPr>
              <a:buFont typeface="Wingdings" pitchFamily="2" charset="2"/>
              <a:buNone/>
              <a:defRPr/>
            </a:pPr>
            <a:endParaRPr lang="en-US" sz="1000" dirty="0" smtClean="0"/>
          </a:p>
          <a:p>
            <a:pPr>
              <a:buFont typeface="Wingdings" pitchFamily="2" charset="2"/>
              <a:buNone/>
              <a:defRPr/>
            </a:pPr>
            <a:endParaRPr lang="en-US" sz="1000" dirty="0" smtClean="0"/>
          </a:p>
          <a:p>
            <a:pPr>
              <a:buFont typeface="Wingdings" pitchFamily="2" charset="2"/>
              <a:buNone/>
              <a:defRPr/>
            </a:pPr>
            <a:endParaRPr lang="hr-HR" sz="1400" dirty="0" smtClean="0"/>
          </a:p>
          <a:p>
            <a:pPr>
              <a:buFont typeface="Wingdings" pitchFamily="2" charset="2"/>
              <a:buNone/>
              <a:defRPr/>
            </a:pPr>
            <a:endParaRPr lang="hr-HR" sz="1400" dirty="0" smtClean="0"/>
          </a:p>
          <a:p>
            <a:pPr>
              <a:buFont typeface="Wingdings" pitchFamily="2" charset="2"/>
              <a:buNone/>
              <a:defRPr/>
            </a:pPr>
            <a:endParaRPr lang="hr-HR" sz="1400" dirty="0" smtClean="0"/>
          </a:p>
          <a:p>
            <a:pPr>
              <a:buFont typeface="Wingdings" pitchFamily="2" charset="2"/>
              <a:buNone/>
              <a:defRPr/>
            </a:pPr>
            <a:endParaRPr lang="hr-HR" sz="1400" dirty="0" smtClean="0"/>
          </a:p>
          <a:p>
            <a:pPr>
              <a:buFont typeface="Wingdings" pitchFamily="2" charset="2"/>
              <a:buNone/>
              <a:defRPr/>
            </a:pPr>
            <a:endParaRPr lang="hr-HR" sz="1400" dirty="0" smtClean="0"/>
          </a:p>
          <a:p>
            <a:pPr>
              <a:buFont typeface="Wingdings" pitchFamily="2" charset="2"/>
              <a:buNone/>
              <a:defRPr/>
            </a:pPr>
            <a:endParaRPr lang="hr-HR" sz="1400" dirty="0" smtClean="0"/>
          </a:p>
          <a:p>
            <a:pPr>
              <a:buFont typeface="Wingdings" pitchFamily="2" charset="2"/>
              <a:buNone/>
              <a:defRPr/>
            </a:pPr>
            <a:endParaRPr lang="hr-HR" sz="1800" dirty="0" smtClean="0"/>
          </a:p>
          <a:p>
            <a:pPr>
              <a:buFont typeface="Wingdings" pitchFamily="2" charset="2"/>
              <a:buNone/>
              <a:defRPr/>
            </a:pPr>
            <a:endParaRPr lang="hr-HR" sz="1800" dirty="0" smtClean="0"/>
          </a:p>
          <a:p>
            <a:pPr>
              <a:buFont typeface="Wingdings" pitchFamily="2" charset="2"/>
              <a:buNone/>
              <a:defRPr/>
            </a:pPr>
            <a:endParaRPr lang="hr-HR" sz="2000" dirty="0" smtClean="0"/>
          </a:p>
          <a:p>
            <a:pPr>
              <a:buFont typeface="Wingdings" pitchFamily="2" charset="2"/>
              <a:buNone/>
              <a:defRPr/>
            </a:pPr>
            <a:endParaRPr lang="hr-HR" sz="2000" dirty="0" smtClean="0"/>
          </a:p>
          <a:p>
            <a:pPr>
              <a:buFont typeface="Wingdings" pitchFamily="2" charset="2"/>
              <a:buNone/>
              <a:defRPr/>
            </a:pPr>
            <a:endParaRPr lang="hr-HR" sz="2000" dirty="0" smtClean="0"/>
          </a:p>
          <a:p>
            <a:pPr>
              <a:buFont typeface="Wingdings" pitchFamily="2" charset="2"/>
              <a:buNone/>
              <a:defRPr/>
            </a:pPr>
            <a:endParaRPr lang="hr-HR" sz="2000" dirty="0" smtClean="0"/>
          </a:p>
          <a:p>
            <a:pPr>
              <a:buFont typeface="Wingdings" pitchFamily="2" charset="2"/>
              <a:buNone/>
              <a:defRPr/>
            </a:pPr>
            <a:endParaRPr lang="hr-HR" sz="2000" dirty="0" smtClean="0"/>
          </a:p>
          <a:p>
            <a:pPr>
              <a:buFont typeface="Wingdings" pitchFamily="2" charset="2"/>
              <a:buNone/>
              <a:defRPr/>
            </a:pPr>
            <a:endParaRPr lang="hr-HR" sz="2000" dirty="0" smtClean="0"/>
          </a:p>
          <a:p>
            <a:pPr>
              <a:buFont typeface="Wingdings" pitchFamily="2" charset="2"/>
              <a:buNone/>
              <a:defRPr/>
            </a:pPr>
            <a:endParaRPr lang="hr-HR" sz="2000" dirty="0" smtClean="0"/>
          </a:p>
          <a:p>
            <a:pPr>
              <a:buFont typeface="Wingdings" pitchFamily="2" charset="2"/>
              <a:buNone/>
              <a:defRPr/>
            </a:pPr>
            <a:endParaRPr lang="hr-HR" sz="2800" dirty="0" smtClean="0"/>
          </a:p>
          <a:p>
            <a:pPr>
              <a:buFont typeface="Wingdings" pitchFamily="2" charset="2"/>
              <a:buNone/>
              <a:defRPr/>
            </a:pPr>
            <a:endParaRPr lang="hr-HR" sz="2800" dirty="0" smtClean="0"/>
          </a:p>
          <a:p>
            <a:pPr>
              <a:buFont typeface="Wingdings" pitchFamily="2" charset="2"/>
              <a:buNone/>
              <a:defRPr/>
            </a:pPr>
            <a:endParaRPr lang="hr-HR" sz="2800" dirty="0" smtClean="0"/>
          </a:p>
          <a:p>
            <a:pPr>
              <a:buFont typeface="Wingdings" pitchFamily="2" charset="2"/>
              <a:buNone/>
              <a:defRPr/>
            </a:pPr>
            <a:endParaRPr lang="hr-HR" sz="2800" dirty="0" smtClean="0"/>
          </a:p>
          <a:p>
            <a:pPr>
              <a:buFont typeface="Wingdings" pitchFamily="2" charset="2"/>
              <a:buNone/>
              <a:defRPr/>
            </a:pPr>
            <a:endParaRPr lang="hr-HR" sz="2800" dirty="0" smtClean="0"/>
          </a:p>
          <a:p>
            <a:pPr>
              <a:buFont typeface="Wingdings" pitchFamily="2" charset="2"/>
              <a:buNone/>
              <a:defRPr/>
            </a:pPr>
            <a:endParaRPr lang="hr-HR" sz="2800" dirty="0" smtClean="0"/>
          </a:p>
          <a:p>
            <a:pPr>
              <a:buFont typeface="Wingdings" pitchFamily="2" charset="2"/>
              <a:buNone/>
              <a:defRPr/>
            </a:pPr>
            <a:endParaRPr lang="hr-HR" sz="2800" dirty="0" smtClean="0"/>
          </a:p>
          <a:p>
            <a:pPr>
              <a:buFont typeface="Wingdings" pitchFamily="2" charset="2"/>
              <a:buNone/>
              <a:defRPr/>
            </a:pPr>
            <a:endParaRPr lang="hr-HR" sz="3400" dirty="0" smtClean="0"/>
          </a:p>
          <a:p>
            <a:pPr>
              <a:buFont typeface="Wingdings" pitchFamily="2" charset="2"/>
              <a:buNone/>
              <a:defRPr/>
            </a:pPr>
            <a:endParaRPr lang="hr-HR" sz="3400" dirty="0" smtClean="0"/>
          </a:p>
          <a:p>
            <a:pPr>
              <a:buFont typeface="Wingdings" pitchFamily="2" charset="2"/>
              <a:buNone/>
              <a:defRPr/>
            </a:pPr>
            <a:endParaRPr lang="hr-HR" sz="3400" dirty="0" smtClean="0"/>
          </a:p>
          <a:p>
            <a:pPr>
              <a:buFont typeface="Wingdings" pitchFamily="2" charset="2"/>
              <a:buNone/>
              <a:defRPr/>
            </a:pPr>
            <a:endParaRPr lang="hr-HR" sz="3400" dirty="0" smtClean="0"/>
          </a:p>
          <a:p>
            <a:pPr>
              <a:buFont typeface="Wingdings" pitchFamily="2" charset="2"/>
              <a:buNone/>
              <a:defRPr/>
            </a:pPr>
            <a:endParaRPr lang="hr-HR" sz="3400" dirty="0" smtClean="0"/>
          </a:p>
          <a:p>
            <a:pPr>
              <a:buFont typeface="Wingdings" pitchFamily="2" charset="2"/>
              <a:buNone/>
              <a:defRPr/>
            </a:pPr>
            <a:endParaRPr lang="hr-HR" sz="3400" dirty="0" smtClean="0"/>
          </a:p>
          <a:p>
            <a:pPr>
              <a:buFont typeface="Wingdings" pitchFamily="2" charset="2"/>
              <a:buNone/>
              <a:defRPr/>
            </a:pPr>
            <a:endParaRPr lang="hr-HR" sz="3400" dirty="0" smtClean="0"/>
          </a:p>
          <a:p>
            <a:pPr>
              <a:buFont typeface="Wingdings" pitchFamily="2" charset="2"/>
              <a:buNone/>
              <a:defRPr/>
            </a:pPr>
            <a:r>
              <a:rPr lang="hr-HR" sz="4400" dirty="0" smtClean="0"/>
              <a:t>Note : </a:t>
            </a:r>
            <a:r>
              <a:rPr lang="en-US" sz="4400" dirty="0" smtClean="0"/>
              <a:t>EU15 </a:t>
            </a:r>
            <a:r>
              <a:rPr lang="hr-HR" sz="4400" dirty="0" smtClean="0"/>
              <a:t>= </a:t>
            </a:r>
            <a:r>
              <a:rPr lang="hr-HR" sz="4400" dirty="0" err="1" smtClean="0"/>
              <a:t>Denmark</a:t>
            </a:r>
            <a:r>
              <a:rPr lang="hr-HR" sz="4400" dirty="0" smtClean="0"/>
              <a:t>, </a:t>
            </a:r>
            <a:r>
              <a:rPr lang="hr-HR" sz="4400" dirty="0" err="1" smtClean="0"/>
              <a:t>Finland</a:t>
            </a:r>
            <a:r>
              <a:rPr lang="hr-HR" sz="4400" dirty="0" smtClean="0"/>
              <a:t>, Ireland, </a:t>
            </a:r>
            <a:r>
              <a:rPr lang="hr-HR" sz="4400" dirty="0" err="1" smtClean="0"/>
              <a:t>Sweden</a:t>
            </a:r>
            <a:r>
              <a:rPr lang="hr-HR" sz="4400" dirty="0" smtClean="0"/>
              <a:t> </a:t>
            </a:r>
            <a:r>
              <a:rPr lang="hr-HR" sz="4400" dirty="0" err="1" smtClean="0"/>
              <a:t>and</a:t>
            </a:r>
            <a:r>
              <a:rPr lang="hr-HR" sz="4400" dirty="0" smtClean="0"/>
              <a:t> United </a:t>
            </a:r>
            <a:r>
              <a:rPr lang="hr-HR" sz="4400" dirty="0" err="1" smtClean="0"/>
              <a:t>Kingdom</a:t>
            </a:r>
            <a:r>
              <a:rPr lang="hr-HR" sz="4400" dirty="0" smtClean="0"/>
              <a:t> (north), </a:t>
            </a:r>
            <a:r>
              <a:rPr lang="hr-HR" sz="4400" dirty="0" err="1" smtClean="0"/>
              <a:t>Austria</a:t>
            </a:r>
            <a:r>
              <a:rPr lang="hr-HR" sz="4400" dirty="0" smtClean="0"/>
              <a:t>, </a:t>
            </a:r>
            <a:r>
              <a:rPr lang="hr-HR" sz="4400" dirty="0" err="1" smtClean="0"/>
              <a:t>Belgium</a:t>
            </a:r>
            <a:r>
              <a:rPr lang="hr-HR" sz="4400" dirty="0" smtClean="0"/>
              <a:t>, France, </a:t>
            </a:r>
            <a:r>
              <a:rPr lang="hr-HR" sz="4400" dirty="0" err="1" smtClean="0"/>
              <a:t>Germany</a:t>
            </a:r>
            <a:r>
              <a:rPr lang="hr-HR" sz="4400" dirty="0" smtClean="0"/>
              <a:t> </a:t>
            </a:r>
            <a:r>
              <a:rPr lang="hr-HR" sz="4400" dirty="0" err="1" smtClean="0"/>
              <a:t>and</a:t>
            </a:r>
            <a:r>
              <a:rPr lang="hr-HR" sz="4400" dirty="0" smtClean="0"/>
              <a:t> </a:t>
            </a:r>
            <a:r>
              <a:rPr lang="hr-HR" sz="4400" dirty="0" err="1" smtClean="0"/>
              <a:t>Netherlands</a:t>
            </a:r>
            <a:r>
              <a:rPr lang="hr-HR" sz="4400" dirty="0" smtClean="0"/>
              <a:t>, (</a:t>
            </a:r>
            <a:r>
              <a:rPr lang="hr-HR" sz="4400" dirty="0" err="1" smtClean="0"/>
              <a:t>continental</a:t>
            </a:r>
            <a:r>
              <a:rPr lang="hr-HR" sz="4400" dirty="0" smtClean="0"/>
              <a:t>), </a:t>
            </a:r>
            <a:r>
              <a:rPr lang="hr-HR" sz="4400" dirty="0" err="1" smtClean="0"/>
              <a:t>Greece</a:t>
            </a:r>
            <a:r>
              <a:rPr lang="hr-HR" sz="4400" dirty="0" smtClean="0"/>
              <a:t>, </a:t>
            </a:r>
            <a:r>
              <a:rPr lang="hr-HR" sz="4400" dirty="0" err="1" smtClean="0"/>
              <a:t>Italy</a:t>
            </a:r>
            <a:r>
              <a:rPr lang="hr-HR" sz="4400" dirty="0" smtClean="0"/>
              <a:t>, Portugal </a:t>
            </a:r>
            <a:r>
              <a:rPr lang="hr-HR" sz="4400" dirty="0" err="1" smtClean="0"/>
              <a:t>and</a:t>
            </a:r>
            <a:r>
              <a:rPr lang="hr-HR" sz="4400" dirty="0" smtClean="0"/>
              <a:t> </a:t>
            </a:r>
            <a:r>
              <a:rPr lang="hr-HR" sz="4400" dirty="0" err="1" smtClean="0"/>
              <a:t>Spain</a:t>
            </a:r>
            <a:r>
              <a:rPr lang="hr-HR" sz="4400" dirty="0" smtClean="0"/>
              <a:t> (</a:t>
            </a:r>
            <a:r>
              <a:rPr lang="hr-HR" sz="4400" dirty="0" err="1" smtClean="0"/>
              <a:t>south</a:t>
            </a:r>
            <a:r>
              <a:rPr lang="hr-HR" sz="4400" dirty="0" smtClean="0"/>
              <a:t>). EU 12 = Estonija, </a:t>
            </a:r>
            <a:r>
              <a:rPr lang="hr-HR" sz="4400" dirty="0" err="1" smtClean="0"/>
              <a:t>Lithuania</a:t>
            </a:r>
            <a:r>
              <a:rPr lang="hr-HR" sz="4400" dirty="0" smtClean="0"/>
              <a:t>, </a:t>
            </a:r>
            <a:r>
              <a:rPr lang="hr-HR" sz="4400" dirty="0" err="1" smtClean="0"/>
              <a:t>Latvia</a:t>
            </a:r>
            <a:r>
              <a:rPr lang="hr-HR" sz="4400" dirty="0" smtClean="0"/>
              <a:t> (north), </a:t>
            </a:r>
            <a:r>
              <a:rPr lang="hr-HR" sz="4400" dirty="0" err="1" smtClean="0"/>
              <a:t>Czech</a:t>
            </a:r>
            <a:r>
              <a:rPr lang="hr-HR" sz="4400" dirty="0" smtClean="0"/>
              <a:t> </a:t>
            </a:r>
            <a:r>
              <a:rPr lang="hr-HR" sz="4400" dirty="0" err="1" smtClean="0"/>
              <a:t>Republic</a:t>
            </a:r>
            <a:r>
              <a:rPr lang="hr-HR" sz="4400" dirty="0" smtClean="0"/>
              <a:t>, </a:t>
            </a:r>
            <a:r>
              <a:rPr lang="hr-HR" sz="4400" dirty="0" err="1" smtClean="0"/>
              <a:t>Hungary</a:t>
            </a:r>
            <a:r>
              <a:rPr lang="hr-HR" sz="4400" dirty="0" smtClean="0"/>
              <a:t>, </a:t>
            </a:r>
            <a:r>
              <a:rPr lang="hr-HR" sz="4400" dirty="0" err="1" smtClean="0"/>
              <a:t>Poland</a:t>
            </a:r>
            <a:r>
              <a:rPr lang="hr-HR" sz="4400" dirty="0" smtClean="0"/>
              <a:t>, </a:t>
            </a:r>
            <a:r>
              <a:rPr lang="hr-HR" sz="4400" dirty="0" err="1" smtClean="0"/>
              <a:t>Slovakia</a:t>
            </a:r>
            <a:r>
              <a:rPr lang="hr-HR" sz="4400" dirty="0" smtClean="0"/>
              <a:t> </a:t>
            </a:r>
            <a:r>
              <a:rPr lang="hr-HR" sz="4400" dirty="0" err="1" smtClean="0"/>
              <a:t>and</a:t>
            </a:r>
            <a:r>
              <a:rPr lang="hr-HR" sz="4400" dirty="0" smtClean="0"/>
              <a:t> </a:t>
            </a:r>
            <a:r>
              <a:rPr lang="hr-HR" sz="4400" dirty="0" err="1" smtClean="0"/>
              <a:t>Slovenia</a:t>
            </a:r>
            <a:r>
              <a:rPr lang="hr-HR" sz="4400" dirty="0" smtClean="0"/>
              <a:t>(</a:t>
            </a:r>
            <a:r>
              <a:rPr lang="hr-HR" sz="4400" dirty="0" err="1" smtClean="0"/>
              <a:t>continental</a:t>
            </a:r>
            <a:r>
              <a:rPr lang="hr-HR" sz="4400" dirty="0" smtClean="0"/>
              <a:t>), </a:t>
            </a:r>
            <a:r>
              <a:rPr lang="hr-HR" sz="4400" dirty="0" err="1" smtClean="0"/>
              <a:t>Bulgaria</a:t>
            </a:r>
            <a:r>
              <a:rPr lang="hr-HR" sz="4400" dirty="0" smtClean="0"/>
              <a:t> </a:t>
            </a:r>
            <a:r>
              <a:rPr lang="hr-HR" sz="4400" dirty="0" err="1" smtClean="0"/>
              <a:t>and</a:t>
            </a:r>
            <a:r>
              <a:rPr lang="hr-HR" sz="4400" dirty="0" smtClean="0"/>
              <a:t> </a:t>
            </a:r>
            <a:r>
              <a:rPr lang="hr-HR" sz="4400" dirty="0" err="1" smtClean="0"/>
              <a:t>Romania</a:t>
            </a:r>
            <a:r>
              <a:rPr lang="hr-HR" sz="4400" dirty="0" smtClean="0"/>
              <a:t> (</a:t>
            </a:r>
            <a:r>
              <a:rPr lang="hr-HR" sz="4400" dirty="0" err="1" smtClean="0"/>
              <a:t>south</a:t>
            </a:r>
            <a:r>
              <a:rPr lang="hr-HR" sz="4400" dirty="0" smtClean="0"/>
              <a:t>)</a:t>
            </a:r>
            <a:endParaRPr lang="en-US" sz="4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hr-HR" sz="4000" dirty="0" err="1" smtClean="0"/>
              <a:t>Source</a:t>
            </a:r>
            <a:r>
              <a:rPr lang="hr-HR" sz="4000" dirty="0" smtClean="0"/>
              <a:t>:Eurostat</a:t>
            </a:r>
            <a:endParaRPr lang="hr-HR" sz="4000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2D60FE5-D98C-4E32-BC68-7B8B09582805}" type="slidenum">
              <a:rPr lang="en-US" altLang="hu-HU" smtClean="0"/>
              <a:pPr eaLnBrk="1" hangingPunct="1"/>
              <a:t>11</a:t>
            </a:fld>
            <a:endParaRPr lang="en-US" altLang="hu-HU" smtClean="0"/>
          </a:p>
        </p:txBody>
      </p:sp>
      <p:pic>
        <p:nvPicPr>
          <p:cNvPr id="15365" name="Picture 6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989138"/>
            <a:ext cx="7678738" cy="359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/>
          <p:cNvSpPr>
            <a:spLocks noGrp="1"/>
          </p:cNvSpPr>
          <p:nvPr>
            <p:ph type="title"/>
          </p:nvPr>
        </p:nvSpPr>
        <p:spPr>
          <a:xfrm>
            <a:off x="107950" y="381000"/>
            <a:ext cx="8928100" cy="815975"/>
          </a:xfrm>
        </p:spPr>
        <p:txBody>
          <a:bodyPr/>
          <a:lstStyle/>
          <a:p>
            <a:r>
              <a:rPr lang="hr-HR" altLang="hu-HU" b="1" smtClean="0"/>
              <a:t>Broadening of Central Banks’ Mandate – Lessons Based on CNB’s Pre-Crisis Experience</a:t>
            </a:r>
            <a:endParaRPr lang="hr-HR" altLang="hu-HU" sz="2400" b="1" smtClean="0"/>
          </a:p>
        </p:txBody>
      </p:sp>
      <p:sp>
        <p:nvSpPr>
          <p:cNvPr id="16387" name="Rezervirano mjesto sadržaja 2"/>
          <p:cNvSpPr>
            <a:spLocks noGrp="1"/>
          </p:cNvSpPr>
          <p:nvPr>
            <p:ph idx="1"/>
          </p:nvPr>
        </p:nvSpPr>
        <p:spPr>
          <a:xfrm>
            <a:off x="107950" y="1484313"/>
            <a:ext cx="8567738" cy="5113337"/>
          </a:xfrm>
        </p:spPr>
        <p:txBody>
          <a:bodyPr/>
          <a:lstStyle/>
          <a:p>
            <a:r>
              <a:rPr lang="en-US" altLang="hu-HU" sz="2000" smtClean="0"/>
              <a:t>Taking care about financial stability and external vulnerabilities</a:t>
            </a:r>
          </a:p>
          <a:p>
            <a:pPr lvl="1"/>
            <a:r>
              <a:rPr lang="hr-HR" altLang="hu-HU" sz="1600" smtClean="0"/>
              <a:t>hardly </a:t>
            </a:r>
            <a:r>
              <a:rPr lang="en-US" altLang="hu-HU" sz="1600" smtClean="0"/>
              <a:t>possible to make clear separation among policy instruments in relation to goals</a:t>
            </a:r>
          </a:p>
          <a:p>
            <a:pPr lvl="2"/>
            <a:r>
              <a:rPr lang="en-US" altLang="hu-HU" sz="1400" smtClean="0"/>
              <a:t>synergy among various policy tools (monetary </a:t>
            </a:r>
            <a:r>
              <a:rPr lang="hr-HR" altLang="hu-HU" sz="1400" smtClean="0"/>
              <a:t>/</a:t>
            </a:r>
            <a:r>
              <a:rPr lang="en-US" altLang="hu-HU" sz="1400" smtClean="0"/>
              <a:t> macroprudential / microprudential)</a:t>
            </a:r>
            <a:endParaRPr lang="hr-HR" altLang="hu-HU" sz="1400" smtClean="0"/>
          </a:p>
          <a:p>
            <a:pPr lvl="2"/>
            <a:r>
              <a:rPr lang="en-US" altLang="hu-HU" sz="1400" smtClean="0"/>
              <a:t>banks’ supervision at the central bank help</a:t>
            </a:r>
            <a:r>
              <a:rPr lang="hr-HR" altLang="hu-HU" sz="1400" smtClean="0"/>
              <a:t>s</a:t>
            </a:r>
            <a:endParaRPr lang="en-US" altLang="hu-HU" sz="1400" smtClean="0"/>
          </a:p>
          <a:p>
            <a:pPr lvl="4"/>
            <a:endParaRPr lang="en-US" altLang="hu-HU" sz="1000" smtClean="0"/>
          </a:p>
          <a:p>
            <a:pPr lvl="1"/>
            <a:r>
              <a:rPr lang="hr-HR" altLang="hu-HU" sz="1600" smtClean="0"/>
              <a:t>before the crisis C</a:t>
            </a:r>
            <a:r>
              <a:rPr lang="en-US" altLang="hu-HU" sz="1600" smtClean="0"/>
              <a:t>NB was heavily criticized for its measures</a:t>
            </a:r>
          </a:p>
          <a:p>
            <a:pPr lvl="2"/>
            <a:r>
              <a:rPr lang="en-US" altLang="hu-HU" sz="1400" smtClean="0"/>
              <a:t>intrinsic problem – financial stability is difficult to measure, but crises are evident </a:t>
            </a:r>
          </a:p>
          <a:p>
            <a:pPr lvl="2"/>
            <a:r>
              <a:rPr lang="en-US" altLang="hu-HU" sz="1400" smtClean="0"/>
              <a:t>without crises defending unpopular measures may become increasingly difficult</a:t>
            </a:r>
          </a:p>
          <a:p>
            <a:pPr lvl="2"/>
            <a:r>
              <a:rPr lang="en-US" altLang="hu-HU" sz="1400" smtClean="0"/>
              <a:t>in a way the global financial crisis helped </a:t>
            </a:r>
            <a:r>
              <a:rPr lang="hr-HR" altLang="hu-HU" sz="1400" smtClean="0"/>
              <a:t>C</a:t>
            </a:r>
            <a:r>
              <a:rPr lang="en-US" altLang="hu-HU" sz="1400" smtClean="0"/>
              <a:t>NB to prove its success on financial stability front</a:t>
            </a:r>
          </a:p>
          <a:p>
            <a:pPr lvl="4"/>
            <a:endParaRPr lang="en-US" altLang="hu-HU" sz="1000" smtClean="0"/>
          </a:p>
          <a:p>
            <a:pPr lvl="1"/>
            <a:r>
              <a:rPr lang="en-US" altLang="hu-HU" sz="1600" smtClean="0"/>
              <a:t>important to resist pressures and stick to long-term policy goals</a:t>
            </a:r>
          </a:p>
          <a:p>
            <a:pPr lvl="4"/>
            <a:endParaRPr lang="en-US" altLang="hu-HU" sz="1000" smtClean="0"/>
          </a:p>
          <a:p>
            <a:pPr lvl="1"/>
            <a:r>
              <a:rPr lang="hr-HR" altLang="hu-HU" sz="1600" b="1" smtClean="0"/>
              <a:t>however, neither </a:t>
            </a:r>
            <a:r>
              <a:rPr lang="en-US" altLang="hu-HU" sz="1600" b="1" smtClean="0"/>
              <a:t>monetary </a:t>
            </a:r>
            <a:r>
              <a:rPr lang="hr-HR" altLang="hu-HU" sz="1600" b="1" smtClean="0"/>
              <a:t>nor macroprudential </a:t>
            </a:r>
            <a:r>
              <a:rPr lang="en-US" altLang="hu-HU" sz="1600" b="1" smtClean="0"/>
              <a:t>policy can resolve </a:t>
            </a:r>
            <a:r>
              <a:rPr lang="hr-HR" altLang="hu-HU" sz="1600" b="1" smtClean="0"/>
              <a:t>key</a:t>
            </a:r>
            <a:r>
              <a:rPr lang="en-US" altLang="hu-HU" sz="1600" b="1" smtClean="0"/>
              <a:t> problems</a:t>
            </a:r>
          </a:p>
          <a:p>
            <a:pPr lvl="2"/>
            <a:r>
              <a:rPr lang="hr-HR" altLang="hu-HU" sz="1400" b="1" smtClean="0"/>
              <a:t>C</a:t>
            </a:r>
            <a:r>
              <a:rPr lang="en-US" altLang="hu-HU" sz="1400" b="1" smtClean="0"/>
              <a:t>NB’s success in reducing external vulnerabilities was limited</a:t>
            </a:r>
          </a:p>
          <a:p>
            <a:pPr lvl="2"/>
            <a:r>
              <a:rPr lang="hr-HR" altLang="hu-HU" sz="1400" b="1" smtClean="0"/>
              <a:t>only if </a:t>
            </a:r>
            <a:r>
              <a:rPr lang="en-US" altLang="hu-HU" sz="1400" b="1" smtClean="0"/>
              <a:t>all policies </a:t>
            </a:r>
            <a:r>
              <a:rPr lang="hr-HR" altLang="hu-HU" sz="1400" b="1" smtClean="0"/>
              <a:t>(fiscal, institutional, structural) play </a:t>
            </a:r>
            <a:r>
              <a:rPr lang="en-US" altLang="hu-HU" sz="1400" b="1" smtClean="0"/>
              <a:t>together</a:t>
            </a:r>
            <a:r>
              <a:rPr lang="hr-HR" altLang="hu-HU" sz="1400" b="1" smtClean="0"/>
              <a:t> it will be possible to create sustainable growth</a:t>
            </a:r>
            <a:endParaRPr lang="en-US" altLang="hu-HU" sz="1400" b="1" smtClean="0"/>
          </a:p>
          <a:p>
            <a:pPr lvl="4"/>
            <a:endParaRPr lang="en-US" altLang="hu-HU" sz="1000" b="1" smtClean="0"/>
          </a:p>
          <a:p>
            <a:pPr lvl="1"/>
            <a:r>
              <a:rPr lang="hr-HR" altLang="hu-HU" sz="1600" b="1" smtClean="0"/>
              <a:t>C</a:t>
            </a:r>
            <a:r>
              <a:rPr lang="en-US" altLang="hu-HU" sz="1600" b="1" smtClean="0"/>
              <a:t>NB’s success on financial stability front </a:t>
            </a:r>
            <a:r>
              <a:rPr lang="hr-HR" altLang="hu-HU" sz="1600" b="1" smtClean="0"/>
              <a:t>and in countercyclical monetary policy </a:t>
            </a:r>
            <a:r>
              <a:rPr lang="en-US" altLang="hu-HU" sz="1600" b="1" smtClean="0"/>
              <a:t>made other policy makers more lenient to push forward strong structural and fiscal reforms</a:t>
            </a:r>
            <a:r>
              <a:rPr lang="hr-HR" altLang="hu-HU" sz="1600" b="1" smtClean="0"/>
              <a:t> </a:t>
            </a:r>
            <a:r>
              <a:rPr lang="en-US" altLang="hu-HU" sz="1600" b="1" smtClean="0"/>
              <a:t>after the strike of the crisis</a:t>
            </a:r>
            <a:endParaRPr lang="en-US" altLang="hu-HU" sz="1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en-GB" altLang="hu-HU" sz="2800" b="1" smtClean="0"/>
              <a:t>...</a:t>
            </a:r>
            <a:r>
              <a:rPr lang="hr-HR" altLang="hu-HU" sz="2800" b="1" smtClean="0"/>
              <a:t>current issue - CNB’s main objective is mainly externaly driven..</a:t>
            </a:r>
            <a:endParaRPr lang="en-GB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17411" name="Pravokutnik 3"/>
          <p:cNvSpPr>
            <a:spLocks noChangeArrowheads="1"/>
          </p:cNvSpPr>
          <p:nvPr/>
        </p:nvSpPr>
        <p:spPr bwMode="auto">
          <a:xfrm>
            <a:off x="323850" y="1557338"/>
            <a:ext cx="820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altLang="hu-HU" sz="1400" b="1"/>
              <a:t>Inflation decomposition into baseline projection and domestic and external shocks in a small open economy (Croatia)</a:t>
            </a:r>
            <a:endParaRPr lang="hr-HR" altLang="hu-HU" sz="1400"/>
          </a:p>
        </p:txBody>
      </p:sp>
      <p:pic>
        <p:nvPicPr>
          <p:cNvPr id="17412" name="Slika 4" descr="box 4 dav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813752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7"/>
          <p:cNvSpPr txBox="1">
            <a:spLocks noChangeArrowheads="1"/>
          </p:cNvSpPr>
          <p:nvPr/>
        </p:nvSpPr>
        <p:spPr bwMode="gray">
          <a:xfrm>
            <a:off x="179388" y="5373688"/>
            <a:ext cx="87137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1600">
                <a:solidFill>
                  <a:srgbClr val="4D4D4D"/>
                </a:solidFill>
                <a:latin typeface="Life L2" pitchFamily="18" charset="-18"/>
              </a:rPr>
              <a:t>Strong negative external shocks of prices of food raw materials and oil are primary causes of recent low inflation rates</a:t>
            </a:r>
            <a:endParaRPr lang="en-US" altLang="en-US" sz="16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1600">
                <a:solidFill>
                  <a:srgbClr val="4D4D4D"/>
                </a:solidFill>
                <a:latin typeface="Life L2" pitchFamily="18" charset="-18"/>
              </a:rPr>
              <a:t>Unfavourable trends in the external  </a:t>
            </a:r>
            <a:r>
              <a:rPr lang="hr-HR" altLang="en-US" sz="1600">
                <a:solidFill>
                  <a:srgbClr val="4D4D4D"/>
                </a:solidFill>
                <a:latin typeface="Life L2" pitchFamily="18" charset="-18"/>
              </a:rPr>
              <a:t>real </a:t>
            </a:r>
            <a:r>
              <a:rPr lang="en-GB" altLang="en-US" sz="1600">
                <a:solidFill>
                  <a:srgbClr val="4D4D4D"/>
                </a:solidFill>
                <a:latin typeface="Life L2" pitchFamily="18" charset="-18"/>
              </a:rPr>
              <a:t>sector and domestic negative GDP gap contribute to deflationary pressures to a much smaller extent</a:t>
            </a:r>
            <a:endParaRPr lang="hr-HR" altLang="en-US" sz="16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17414" name="Rezervirano mjesto broja slajd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45F7227-36C5-490F-8204-D314641DDEF9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13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en-US" altLang="hu-HU" sz="2800" b="1" smtClean="0"/>
              <a:t>What </a:t>
            </a:r>
            <a:r>
              <a:rPr lang="hr-HR" altLang="hu-HU" sz="2800" b="1" smtClean="0"/>
              <a:t>do we know about </a:t>
            </a:r>
            <a:r>
              <a:rPr lang="en-US" altLang="hu-HU" sz="2800" b="1" smtClean="0"/>
              <a:t>deflation</a:t>
            </a:r>
            <a:r>
              <a:rPr lang="hr-HR" altLang="hu-HU" sz="2800" b="1" smtClean="0"/>
              <a:t> in Croatia</a:t>
            </a:r>
            <a:r>
              <a:rPr lang="en-US" altLang="hu-HU" sz="2800" b="1" smtClean="0"/>
              <a:t>?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gray">
          <a:xfrm>
            <a:off x="395288" y="1773238"/>
            <a:ext cx="8424862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Deflation pressure is coming from a fall of food and energy prices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If the food and energy prices were at their five year average (2008-2013), inflation would have been at 2 per cent in 2014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Inflation diffusion index shows that 20-30 per cent of the prices decline monthly  - in line with the average of the last five years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No deflationary expectations in real sector – no indication that consumers are postponing purchases of durable consumer goods due to expectations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Indebtedness and debt service ratio for the household sector are declining in spite of the mild increase of real interest rates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Decline in commodity, primarily energy prices, produces a significant positive terms of trade shock for the Croatian economy</a:t>
            </a:r>
            <a:endParaRPr lang="hr-HR" altLang="hu-HU"/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18436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77940A1-4C52-40EB-914E-7E86FFDD80DD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14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en-US" altLang="hu-HU" sz="2800" b="1" smtClean="0"/>
              <a:t>What </a:t>
            </a:r>
            <a:r>
              <a:rPr lang="hr-HR" altLang="hu-HU" sz="2800" b="1" smtClean="0"/>
              <a:t>do we know about </a:t>
            </a:r>
            <a:r>
              <a:rPr lang="en-US" altLang="hu-HU" sz="2800" b="1" smtClean="0"/>
              <a:t>deflation</a:t>
            </a:r>
            <a:r>
              <a:rPr lang="hr-HR" altLang="hu-HU" sz="2800" b="1" smtClean="0"/>
              <a:t> in general</a:t>
            </a:r>
            <a:r>
              <a:rPr lang="en-US" altLang="hu-HU" sz="2800" b="1" smtClean="0"/>
              <a:t>?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gray">
          <a:xfrm>
            <a:off x="395288" y="1773238"/>
            <a:ext cx="8424862" cy="40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Not much, too few episodes, almost no recent ones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Histori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cal example of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a ‘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good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’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 deflation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: 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deflation associated with broad productivity increases during the classical gold standard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and industrial revolution 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in the late 19th century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S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tudy by Atkenson, A. and Kehoe P.J. (2004) finds that deflation and depression do seem to have been linked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only 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during the 1930s (Great Depression), but in the rest of the data for 17 countries and more than 100 years, there is virtually no evidence of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such a link</a:t>
            </a: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They find many more 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periods of deflation with reasonable growth than with depression and many more periods of depression with inflation than with deflation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1961A26-5260-4E45-8F0C-16FDB679B281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15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9600" cy="671512"/>
          </a:xfrm>
        </p:spPr>
        <p:txBody>
          <a:bodyPr lIns="0" tIns="0" rIns="0" bIns="0"/>
          <a:lstStyle/>
          <a:p>
            <a:pPr eaLnBrk="1" hangingPunct="1"/>
            <a:r>
              <a:rPr lang="hr-HR" altLang="hu-HU" sz="2800" b="1" smtClean="0">
                <a:solidFill>
                  <a:srgbClr val="5F5F5F"/>
                </a:solidFill>
              </a:rPr>
              <a:t>Is there any parallel between </a:t>
            </a:r>
            <a:br>
              <a:rPr lang="hr-HR" altLang="hu-HU" sz="2800" b="1" smtClean="0">
                <a:solidFill>
                  <a:srgbClr val="5F5F5F"/>
                </a:solidFill>
              </a:rPr>
            </a:br>
            <a:r>
              <a:rPr lang="hr-HR" altLang="hu-HU" sz="2800" b="1" smtClean="0">
                <a:solidFill>
                  <a:srgbClr val="5F5F5F"/>
                </a:solidFill>
              </a:rPr>
              <a:t>late 19th c. and early 21st?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20483" name="Text Box 7"/>
          <p:cNvSpPr txBox="1">
            <a:spLocks noChangeArrowheads="1"/>
          </p:cNvSpPr>
          <p:nvPr/>
        </p:nvSpPr>
        <p:spPr bwMode="gray">
          <a:xfrm>
            <a:off x="395288" y="1412875"/>
            <a:ext cx="8280400" cy="52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All through the late 19 century, deflation co-existed with growth due to:</a:t>
            </a:r>
          </a:p>
          <a:p>
            <a:pPr lvl="3" eaLnBrk="1" hangingPunct="1">
              <a:spcBef>
                <a:spcPts val="6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>
                <a:solidFill>
                  <a:srgbClr val="4D4D4D"/>
                </a:solidFill>
                <a:latin typeface="Life L2" pitchFamily="18" charset="-18"/>
              </a:rPr>
              <a:t>Rapid productivity growth</a:t>
            </a:r>
            <a:endParaRPr lang="hr-HR" altLang="en-US">
              <a:solidFill>
                <a:srgbClr val="4D4D4D"/>
              </a:solidFill>
              <a:latin typeface="Life L2" pitchFamily="18" charset="-18"/>
            </a:endParaRPr>
          </a:p>
          <a:p>
            <a:pPr lvl="3" eaLnBrk="1" hangingPunct="1">
              <a:spcBef>
                <a:spcPts val="6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>
                <a:solidFill>
                  <a:srgbClr val="4D4D4D"/>
                </a:solidFill>
                <a:latin typeface="Life L2" pitchFamily="18" charset="-18"/>
              </a:rPr>
              <a:t>Deep workforce pool </a:t>
            </a:r>
          </a:p>
          <a:p>
            <a:pPr lvl="3" eaLnBrk="1" hangingPunct="1">
              <a:spcBef>
                <a:spcPts val="6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>
                <a:solidFill>
                  <a:srgbClr val="4D4D4D"/>
                </a:solidFill>
                <a:latin typeface="Life L2" pitchFamily="18" charset="-18"/>
              </a:rPr>
              <a:t>Re</a:t>
            </a:r>
            <a:r>
              <a:rPr lang="hr-HR" altLang="en-US">
                <a:solidFill>
                  <a:srgbClr val="4D4D4D"/>
                </a:solidFill>
                <a:latin typeface="Life L2" pitchFamily="18" charset="-18"/>
              </a:rPr>
              <a:t>a</a:t>
            </a:r>
            <a:r>
              <a:rPr lang="en-US" altLang="en-US">
                <a:solidFill>
                  <a:srgbClr val="4D4D4D"/>
                </a:solidFill>
                <a:latin typeface="Life L2" pitchFamily="18" charset="-18"/>
              </a:rPr>
              <a:t>location of productive resources away from agriculture</a:t>
            </a:r>
            <a:r>
              <a:rPr lang="hr-HR" altLang="en-US">
                <a:solidFill>
                  <a:srgbClr val="4D4D4D"/>
                </a:solidFill>
                <a:latin typeface="Life L2" pitchFamily="18" charset="-18"/>
              </a:rPr>
              <a:t> during the industrial revolution</a:t>
            </a:r>
            <a:r>
              <a:rPr lang="en-US" altLang="en-US">
                <a:solidFill>
                  <a:srgbClr val="4D4D4D"/>
                </a:solidFill>
                <a:latin typeface="Life L2" pitchFamily="18" charset="-18"/>
              </a:rPr>
              <a:t> 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Until productivity gain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s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were exhausted and workforce became scarce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and i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nflation and wage pressures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re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appeared without any outside interventions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Over the last 15 years b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road productivity gains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in emerging economies transmit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ed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globally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World i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s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closed economy –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unexploited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pools of workforce and potential productivity increases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were unlocked over the last 25 years</a:t>
            </a: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When that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gets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depleted, will inflation and wage pressures similarly reappear? </a:t>
            </a:r>
          </a:p>
        </p:txBody>
      </p:sp>
      <p:sp>
        <p:nvSpPr>
          <p:cNvPr id="20484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C5D057B-FA58-4956-9104-FFA91AD91FDC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16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en-US" altLang="hu-HU" sz="2800" b="1" smtClean="0">
                <a:solidFill>
                  <a:srgbClr val="5F5F5F"/>
                </a:solidFill>
              </a:rPr>
              <a:t>What </a:t>
            </a:r>
            <a:r>
              <a:rPr lang="hr-HR" altLang="hu-HU" sz="2800" b="1" smtClean="0">
                <a:solidFill>
                  <a:srgbClr val="5F5F5F"/>
                </a:solidFill>
              </a:rPr>
              <a:t>do </a:t>
            </a:r>
            <a:r>
              <a:rPr lang="en-US" altLang="hu-HU" sz="2800" b="1" smtClean="0">
                <a:solidFill>
                  <a:srgbClr val="5F5F5F"/>
                </a:solidFill>
              </a:rPr>
              <a:t>we know about </a:t>
            </a:r>
            <a:r>
              <a:rPr lang="hr-HR" altLang="hu-HU" sz="2800" b="1" smtClean="0">
                <a:solidFill>
                  <a:srgbClr val="5F5F5F"/>
                </a:solidFill>
              </a:rPr>
              <a:t>“</a:t>
            </a:r>
            <a:r>
              <a:rPr lang="en-US" altLang="hu-HU" sz="2800" b="1" smtClean="0">
                <a:solidFill>
                  <a:srgbClr val="5F5F5F"/>
                </a:solidFill>
              </a:rPr>
              <a:t>bad</a:t>
            </a:r>
            <a:r>
              <a:rPr lang="hr-HR" altLang="hu-HU" sz="2800" b="1" smtClean="0">
                <a:solidFill>
                  <a:srgbClr val="5F5F5F"/>
                </a:solidFill>
              </a:rPr>
              <a:t>”</a:t>
            </a:r>
            <a:r>
              <a:rPr lang="en-US" altLang="hu-HU" sz="2800" b="1" smtClean="0">
                <a:solidFill>
                  <a:srgbClr val="5F5F5F"/>
                </a:solidFill>
              </a:rPr>
              <a:t> deflation</a:t>
            </a:r>
            <a:r>
              <a:rPr lang="hr-HR" altLang="hu-HU" sz="2800" b="1" smtClean="0">
                <a:solidFill>
                  <a:srgbClr val="5F5F5F"/>
                </a:solidFill>
              </a:rPr>
              <a:t>?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21507" name="Text Box 7"/>
          <p:cNvSpPr txBox="1">
            <a:spLocks noChangeArrowheads="1"/>
          </p:cNvSpPr>
          <p:nvPr/>
        </p:nvSpPr>
        <p:spPr bwMode="gray">
          <a:xfrm>
            <a:off x="539750" y="1700213"/>
            <a:ext cx="7991475" cy="400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6842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ts val="12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Theory</a:t>
            </a:r>
          </a:p>
          <a:p>
            <a:pPr lvl="3" eaLnBrk="1" hangingPunct="1">
              <a:spcBef>
                <a:spcPts val="1200"/>
              </a:spcBef>
              <a:spcAft>
                <a:spcPts val="12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Declining long-term inflation expectations are indicator of the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‘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bad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’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deflation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3" eaLnBrk="1" hangingPunct="1">
              <a:spcBef>
                <a:spcPts val="1200"/>
              </a:spcBef>
              <a:spcAft>
                <a:spcPts val="12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A prolonged period of low inflation rates might destabilise inflation expectations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3" eaLnBrk="1" hangingPunct="1">
              <a:spcBef>
                <a:spcPts val="1200"/>
              </a:spcBef>
              <a:spcAft>
                <a:spcPts val="12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The monetary 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policy should response 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if a temporary shock is spreading through the economy and inducing downward shift in the long-term inflation expectations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ts val="12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More indebted you are, more likely deflation will be ‘bad’ for you</a:t>
            </a: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8BEB48D-0C11-4759-8E6D-B7BCA0B87447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17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92150"/>
            <a:ext cx="8589963" cy="671513"/>
          </a:xfrm>
        </p:spPr>
        <p:txBody>
          <a:bodyPr lIns="0" tIns="0" rIns="0" bIns="0"/>
          <a:lstStyle/>
          <a:p>
            <a:pPr eaLnBrk="1" hangingPunct="1"/>
            <a:endParaRPr lang="en-US" altLang="hu-HU" sz="2500" b="1" smtClean="0">
              <a:solidFill>
                <a:srgbClr val="5F5F5F"/>
              </a:solidFill>
            </a:endParaRPr>
          </a:p>
        </p:txBody>
      </p:sp>
      <p:sp>
        <p:nvSpPr>
          <p:cNvPr id="22531" name="Text Box 7"/>
          <p:cNvSpPr txBox="1">
            <a:spLocks noChangeArrowheads="1"/>
          </p:cNvSpPr>
          <p:nvPr/>
        </p:nvSpPr>
        <p:spPr bwMode="gray">
          <a:xfrm>
            <a:off x="395288" y="2060575"/>
            <a:ext cx="8424862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6842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However, in the monetary union, due to the lack of exchange rate instrument, some deflation is necessary to adjust – ‘internal devaluation’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Debt-deflation paradox?</a:t>
            </a:r>
          </a:p>
          <a:p>
            <a:pPr lvl="3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More indebted you are, more likely you’ll need to deflate in order to increase competitiveness, while, at the same time, you’ll need more inflation to keep debt sustainable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Deflation could be relative, but can you rely on others to inflate as much as you need to have a positive inflation rate (say between 1-2%)?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That’s more of a structural/institutional issue. Therefore, unlikely. </a:t>
            </a:r>
          </a:p>
          <a:p>
            <a:pPr lvl="2" eaLnBrk="1" hangingPunct="1"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hr-HR" altLang="en-US" sz="14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22532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FB728A9-7A3A-4A90-9EE9-4F504A52D23D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18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52438"/>
            <a:ext cx="8229600" cy="673100"/>
          </a:xfrm>
        </p:spPr>
        <p:txBody>
          <a:bodyPr lIns="0" tIns="0" rIns="0" bIns="0"/>
          <a:lstStyle/>
          <a:p>
            <a:pPr eaLnBrk="1" hangingPunct="1"/>
            <a:r>
              <a:rPr lang="hr-HR" altLang="hu-HU" sz="2800" b="1" smtClean="0"/>
              <a:t>Financial stability issue – </a:t>
            </a:r>
            <a:br>
              <a:rPr lang="hr-HR" altLang="hu-HU" sz="2800" b="1" smtClean="0"/>
            </a:br>
            <a:r>
              <a:rPr lang="hr-HR" altLang="hu-HU" sz="2800" b="1" smtClean="0"/>
              <a:t>s</a:t>
            </a:r>
            <a:r>
              <a:rPr lang="en-US" altLang="hu-HU" sz="2800" b="1" smtClean="0"/>
              <a:t>torm under the calm surface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700213"/>
            <a:ext cx="5688012" cy="428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zervirano mjesto broja slajd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BF59A62-9469-421F-AC4A-FFCBE11CFB0A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19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hr-HR" altLang="en-US" sz="2800" b="1" smtClean="0"/>
              <a:t>How much does increasing globalisation </a:t>
            </a:r>
            <a:br>
              <a:rPr lang="hr-HR" altLang="en-US" sz="2800" b="1" smtClean="0"/>
            </a:br>
            <a:r>
              <a:rPr lang="hr-HR" altLang="en-US" sz="2800" b="1" smtClean="0"/>
              <a:t>affect monetary policy?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gray">
          <a:xfrm>
            <a:off x="250825" y="1196975"/>
            <a:ext cx="8509000" cy="564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en-US" altLang="en-US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Global economy has become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increasingly 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interconnected</a:t>
            </a: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Evidence of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a global financial cycle? (H. Rey)</a:t>
            </a: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Global pool of liquidity through interconnected financial sector leads to m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onetary policy spill-overs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Avenues for shock propagation and amplification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are 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more open than ever before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– in CEE also thru banking system integration</a:t>
            </a: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Financial fragility leakages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To what extent has globalisation moderated inflation pressures?</a:t>
            </a: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6148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98838E9-A764-4326-9105-49593B836010}" type="slidenum">
              <a:rPr lang="hr-HR" altLang="en-US" smtClean="0"/>
              <a:pPr eaLnBrk="1" hangingPunct="1"/>
              <a:t>2</a:t>
            </a:fld>
            <a:endParaRPr lang="hr-H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hr-HR" altLang="hu-HU" sz="2800" b="1" smtClean="0">
                <a:solidFill>
                  <a:srgbClr val="5F5F5F"/>
                </a:solidFill>
              </a:rPr>
              <a:t>New paradigm –</a:t>
            </a:r>
            <a:br>
              <a:rPr lang="hr-HR" altLang="hu-HU" sz="2800" b="1" smtClean="0">
                <a:solidFill>
                  <a:srgbClr val="5F5F5F"/>
                </a:solidFill>
              </a:rPr>
            </a:br>
            <a:r>
              <a:rPr lang="hr-HR" altLang="hu-HU" sz="2800" b="1" smtClean="0">
                <a:solidFill>
                  <a:srgbClr val="5F5F5F"/>
                </a:solidFill>
              </a:rPr>
              <a:t> CB’s should look after financial stability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24579" name="Text Box 7"/>
          <p:cNvSpPr txBox="1">
            <a:spLocks noChangeArrowheads="1"/>
          </p:cNvSpPr>
          <p:nvPr/>
        </p:nvSpPr>
        <p:spPr bwMode="gray">
          <a:xfrm>
            <a:off x="323850" y="1989138"/>
            <a:ext cx="8315325" cy="438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lnSpc>
                <a:spcPct val="150000"/>
              </a:lnSpc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Low inflation did not insure financial stability</a:t>
            </a:r>
          </a:p>
          <a:p>
            <a:pPr lvl="2" eaLnBrk="1" hangingPunct="1">
              <a:lnSpc>
                <a:spcPct val="150000"/>
              </a:lnSpc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P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redictor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s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of financial crises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: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lending boom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(historicaly good one), asset prices boom?</a:t>
            </a:r>
          </a:p>
          <a:p>
            <a:pPr lvl="2" eaLnBrk="1" hangingPunct="1">
              <a:lnSpc>
                <a:spcPct val="150000"/>
              </a:lnSpc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Global monetary policy stance was inappropriate, and supervision was in many cases inadequate</a:t>
            </a: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Lesson from the crisis: Imbalances can build up with seemingly low inflation and neutral output gap calculated by standard methodology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,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as asset prices were not included in the calculation of the output gap</a:t>
            </a:r>
          </a:p>
        </p:txBody>
      </p:sp>
      <p:sp>
        <p:nvSpPr>
          <p:cNvPr id="24580" name="Rezervirano mjesto broja slajd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F9A0CBC-F655-4734-9BC2-091DC394C5FA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20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762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hr-HR" altLang="hu-HU" sz="2800" b="1" smtClean="0"/>
              <a:t/>
            </a:r>
            <a:br>
              <a:rPr lang="hr-HR" altLang="hu-HU" sz="2800" b="1" smtClean="0"/>
            </a:br>
            <a:r>
              <a:rPr lang="hr-HR" altLang="hu-HU" sz="2800" b="1" smtClean="0"/>
              <a:t>However, still more questions than answers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gray">
          <a:xfrm>
            <a:off x="323850" y="1700213"/>
            <a:ext cx="84963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6842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How to reconcile f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inancial stability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with ‘classic’ monetary policy goals? Who 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“plays the second fiddle”? (Eg. Bank of England Financial Stability Comm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ttee can suspend MPC decisions in Funding for Lending Program)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Monetary policy still 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mainly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concerned with price stability, asset prices not explicitly included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, however they get closely monitored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Some important, still open, questions: </a:t>
            </a:r>
          </a:p>
          <a:p>
            <a:pPr lvl="3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how much should central banks worry about the asset price inflation? It seems that CB policies have more direct impact on asset prices than on CPIs?</a:t>
            </a:r>
          </a:p>
          <a:p>
            <a:pPr lvl="3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could unconventional monetary policy do more harm than good by trying to push thru the closed door (structural conditions in the economy that limit productivity/GDP growth)?</a:t>
            </a:r>
          </a:p>
        </p:txBody>
      </p:sp>
      <p:sp>
        <p:nvSpPr>
          <p:cNvPr id="25604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21560F3-3B57-42BC-9CEF-398AE6716A97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21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671513"/>
          </a:xfrm>
        </p:spPr>
        <p:txBody>
          <a:bodyPr lIns="0" tIns="0" rIns="0" bIns="0"/>
          <a:lstStyle/>
          <a:p>
            <a:pPr eaLnBrk="1" hangingPunct="1"/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gray">
          <a:xfrm>
            <a:off x="323850" y="1700213"/>
            <a:ext cx="8496300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It might have little effect on sustainable GDP growth, while, on the other hand, much more effect on pricing and risk assesment in financial markets. If risks get overly mis-priced, that might create difficult conditions for exit strategy.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Is monetary policy already overstretched? 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Could that endanger central bank independence?</a:t>
            </a: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Do we properly measure inflation and output gaps?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Is there a case for new monetary policy targets, i.e. ‘path dependent’ ones?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Is it time for some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old medicine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like capital controls, particularly for small open economies exposed to global monetary cycles?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26628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6B6AD1F-5F4A-4388-92E4-CB54A047BF9F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22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229600" cy="936625"/>
          </a:xfrm>
        </p:spPr>
        <p:txBody>
          <a:bodyPr lIns="0" tIns="0" rIns="0" bIns="0"/>
          <a:lstStyle/>
          <a:p>
            <a:pPr marL="342900" indent="-342900" eaLnBrk="1" hangingPunct="1"/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hr-HR" altLang="en-US" sz="2800" b="1" smtClean="0"/>
              <a:t/>
            </a:r>
            <a:br>
              <a:rPr lang="hr-HR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hr-HR" altLang="en-US" sz="2800" b="1" smtClean="0"/>
              <a:t>So, is there a New Paradigm appearing?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27651" name="Text Box 7"/>
          <p:cNvSpPr txBox="1">
            <a:spLocks noChangeArrowheads="1"/>
          </p:cNvSpPr>
          <p:nvPr/>
        </p:nvSpPr>
        <p:spPr bwMode="gray">
          <a:xfrm>
            <a:off x="395288" y="1700213"/>
            <a:ext cx="8280400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Except when it comes to financial stabilty, which is now widely accepted as a new goal of central banking policies, there are still too many open questions that need answers before one can build a New Paradigm.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Actualy, given all uncertainities, it seems that </a:t>
            </a:r>
            <a:r>
              <a:rPr lang="hr-HR" altLang="en-US" sz="2000" b="1">
                <a:solidFill>
                  <a:srgbClr val="4D4D4D"/>
                </a:solidFill>
                <a:latin typeface="Life L2" pitchFamily="18" charset="-18"/>
              </a:rPr>
              <a:t>today’s monetary policy is even more an art than a science, than was the case before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.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And, as usual, when it comes to the art – the beauty is in the eye of beholder...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...until we get better evidence</a:t>
            </a: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27652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9DD5AF4-6266-4073-B4FC-0FED25D93F96}" type="slidenum">
              <a:rPr lang="hr-HR" altLang="en-US" smtClean="0">
                <a:solidFill>
                  <a:srgbClr val="000000"/>
                </a:solidFill>
              </a:rPr>
              <a:pPr eaLnBrk="1" hangingPunct="1"/>
              <a:t>23</a:t>
            </a:fld>
            <a:endParaRPr lang="hr-HR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altLang="hu-HU" smtClean="0"/>
          </a:p>
          <a:p>
            <a:endParaRPr lang="hr-HR" altLang="hu-HU" smtClean="0"/>
          </a:p>
          <a:p>
            <a:endParaRPr lang="hr-HR" altLang="hu-HU" smtClean="0"/>
          </a:p>
          <a:p>
            <a:pPr algn="ctr">
              <a:buFont typeface="Wingdings" pitchFamily="2" charset="2"/>
              <a:buNone/>
            </a:pPr>
            <a:r>
              <a:rPr lang="hr-HR" altLang="hu-HU" sz="4000" smtClean="0"/>
              <a:t>Thank you!</a:t>
            </a:r>
          </a:p>
        </p:txBody>
      </p:sp>
      <p:sp>
        <p:nvSpPr>
          <p:cNvPr id="28675" name="Rezervirano mjesto broja slajda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564CD10-3696-4B6F-9CA9-2ACB2EF7EAB2}" type="slidenum">
              <a:rPr lang="hr-HR" altLang="en-US" smtClean="0"/>
              <a:pPr eaLnBrk="1" hangingPunct="1"/>
              <a:t>24</a:t>
            </a:fld>
            <a:endParaRPr lang="hr-H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hr-HR" altLang="en-US" sz="2800" b="1" smtClean="0"/>
              <a:t>Great moderation of inflation?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gray">
          <a:xfrm>
            <a:off x="250825" y="1989138"/>
            <a:ext cx="8509000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Globalization and increased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trade integration have reduced barriers to market access 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Globalization has led to the relocation of production → the relative price of tradable goods declines → their fall has contributed to low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er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overall inflation</a:t>
            </a: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More intense global competition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 </a:t>
            </a: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prevents firms from raising prices and puts downward pressures on wages in many sectors;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Broad productivity gains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, or</a:t>
            </a: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lnSpc>
                <a:spcPct val="150000"/>
              </a:lnSpc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Cyclical conditions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?</a:t>
            </a:r>
            <a:endParaRPr lang="hr-HR" altLang="en-US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hr-HR" altLang="en-US" sz="16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7172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BB5133C-B2F1-40D5-B476-7CE38193252E}" type="slidenum">
              <a:rPr lang="hr-HR" altLang="en-US" smtClean="0"/>
              <a:pPr eaLnBrk="1" hangingPunct="1"/>
              <a:t>3</a:t>
            </a:fld>
            <a:endParaRPr lang="hr-H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921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hr-HR" altLang="en-US" sz="2800" b="1" smtClean="0"/>
              <a:t>Last 15 years have seen </a:t>
            </a:r>
            <a:br>
              <a:rPr lang="hr-HR" altLang="en-US" sz="2800" b="1" smtClean="0"/>
            </a:br>
            <a:r>
              <a:rPr lang="hr-HR" altLang="en-US" sz="2800" b="1" smtClean="0"/>
              <a:t>b</a:t>
            </a:r>
            <a:r>
              <a:rPr lang="en-US" altLang="en-US" sz="2800" b="1" smtClean="0"/>
              <a:t>road productivity gains</a:t>
            </a:r>
            <a:r>
              <a:rPr lang="hr-HR" altLang="en-US" sz="2800" b="1" smtClean="0"/>
              <a:t> in EM</a:t>
            </a:r>
            <a:endParaRPr lang="en-US" altLang="hu-HU" sz="2800" b="1" smtClean="0">
              <a:solidFill>
                <a:srgbClr val="5F5F5F"/>
              </a:solidFill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00200"/>
            <a:ext cx="799147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250825" y="6237288"/>
            <a:ext cx="27368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Clr>
                <a:srgbClr val="3783FF"/>
              </a:buClr>
              <a:buSzPct val="123000"/>
            </a:pPr>
            <a:r>
              <a:rPr lang="en-GB" altLang="en-US" sz="1000">
                <a:latin typeface="Life L2" pitchFamily="18" charset="-18"/>
              </a:rPr>
              <a:t>Source: </a:t>
            </a:r>
            <a:r>
              <a:rPr lang="en-US" altLang="en-US" sz="1000">
                <a:latin typeface="Life L2" pitchFamily="18" charset="-18"/>
              </a:rPr>
              <a:t>The Conference Board</a:t>
            </a:r>
            <a:r>
              <a:rPr lang="hr-HR" altLang="en-US" sz="1000">
                <a:latin typeface="Life L2" pitchFamily="18" charset="-18"/>
              </a:rPr>
              <a:t>.</a:t>
            </a:r>
            <a:endParaRPr lang="en-GB" altLang="en-US" sz="1000">
              <a:latin typeface="Life L2" pitchFamily="18" charset="-18"/>
            </a:endParaRPr>
          </a:p>
        </p:txBody>
      </p:sp>
      <p:sp>
        <p:nvSpPr>
          <p:cNvPr id="8197" name="Rezervirano mjesto broja slajd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65CFA3C-4275-4833-8307-56369625BB08}" type="slidenum">
              <a:rPr lang="hr-HR" altLang="en-US" smtClean="0"/>
              <a:pPr eaLnBrk="1" hangingPunct="1"/>
              <a:t>4</a:t>
            </a:fld>
            <a:endParaRPr lang="hr-H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671513"/>
          </a:xfrm>
        </p:spPr>
        <p:txBody>
          <a:bodyPr lIns="0" tIns="0" rIns="0" bIns="0"/>
          <a:lstStyle/>
          <a:p>
            <a:pPr eaLnBrk="1" hangingPunct="1"/>
            <a:r>
              <a:rPr lang="hr-HR" altLang="hu-HU" sz="2800" b="1" smtClean="0"/>
              <a:t>..monetary conditions are becoming more influenced by non-dometic factors</a:t>
            </a:r>
            <a:r>
              <a:rPr lang="en-GB" altLang="hu-HU" sz="2800" b="1" smtClean="0"/>
              <a:t>..</a:t>
            </a:r>
            <a:endParaRPr lang="en-GB" altLang="hu-HU" sz="2800" b="1" smtClean="0">
              <a:solidFill>
                <a:srgbClr val="5F5F5F"/>
              </a:solidFill>
            </a:endParaRP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gray">
          <a:xfrm>
            <a:off x="323850" y="1700213"/>
            <a:ext cx="85090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2270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684213" indent="-223838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lvl="2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Globalization may have reduced the strength of the cyclical response of inflation to output fluctuations 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3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prices of many items that are produced or consumed at home are increasingly determined by foreign demand and supply factors rather than local factors. 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3" eaLnBrk="1" hangingPunct="1">
              <a:spcBef>
                <a:spcPts val="12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Life L2" pitchFamily="18" charset="-18"/>
              </a:rPr>
              <a:t>financial integration allows for larger trade balance deficits or surpluses and, thereby, weakens the relationship between domestic output and demand</a:t>
            </a:r>
            <a:endParaRPr lang="hr-HR" altLang="en-US" sz="2000">
              <a:solidFill>
                <a:srgbClr val="4D4D4D"/>
              </a:solidFill>
              <a:latin typeface="Life L2" pitchFamily="18" charset="-18"/>
            </a:endParaRPr>
          </a:p>
          <a:p>
            <a:pPr lvl="2" eaLnBrk="1" hangingPunct="1"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International capital flows transmit monetary conditions globally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,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 even under floating exchange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-</a:t>
            </a:r>
            <a:r>
              <a:rPr lang="en-US" altLang="en-US" sz="2000">
                <a:solidFill>
                  <a:srgbClr val="4D4D4D"/>
                </a:solidFill>
                <a:latin typeface="Life L2" pitchFamily="18" charset="-18"/>
              </a:rPr>
              <a:t>rate regime</a:t>
            </a: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s</a:t>
            </a:r>
          </a:p>
          <a:p>
            <a:pPr lvl="2" eaLnBrk="1" hangingPunct="1"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r>
              <a:rPr lang="hr-HR" altLang="en-US" sz="2000">
                <a:solidFill>
                  <a:srgbClr val="4D4D4D"/>
                </a:solidFill>
                <a:latin typeface="Life L2" pitchFamily="18" charset="-18"/>
              </a:rPr>
              <a:t>More of an issue for small open economies, than for a few big ones</a:t>
            </a:r>
          </a:p>
          <a:p>
            <a:pPr lvl="2" eaLnBrk="1" hangingPunct="1">
              <a:spcBef>
                <a:spcPct val="25000"/>
              </a:spcBef>
              <a:spcAft>
                <a:spcPct val="25000"/>
              </a:spcAft>
              <a:buClr>
                <a:srgbClr val="DC241F"/>
              </a:buClr>
              <a:buSzPct val="100000"/>
              <a:buFont typeface="Wingdings" pitchFamily="2" charset="2"/>
              <a:buChar char="§"/>
            </a:pPr>
            <a:endParaRPr lang="en-US" altLang="en-US" sz="2000">
              <a:solidFill>
                <a:srgbClr val="4D4D4D"/>
              </a:solidFill>
              <a:latin typeface="Life L2" pitchFamily="18" charset="-18"/>
            </a:endParaRPr>
          </a:p>
        </p:txBody>
      </p:sp>
      <p:sp>
        <p:nvSpPr>
          <p:cNvPr id="9220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1E1E92C-0ECF-42B0-9641-1E73CB0B00CA}" type="slidenum">
              <a:rPr lang="hr-HR" altLang="en-US" smtClean="0"/>
              <a:pPr eaLnBrk="1" hangingPunct="1"/>
              <a:t>5</a:t>
            </a:fld>
            <a:endParaRPr lang="hr-H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229600" cy="815975"/>
          </a:xfrm>
        </p:spPr>
        <p:txBody>
          <a:bodyPr/>
          <a:lstStyle/>
          <a:p>
            <a:r>
              <a:rPr lang="hr-HR" altLang="hu-HU" b="1" smtClean="0"/>
              <a:t>UMP – Small Open Economy Perspective</a:t>
            </a:r>
          </a:p>
        </p:txBody>
      </p:sp>
      <p:sp>
        <p:nvSpPr>
          <p:cNvPr id="10243" name="Rezervirano mjesto sadržaja 2"/>
          <p:cNvSpPr>
            <a:spLocks noGrp="1"/>
          </p:cNvSpPr>
          <p:nvPr>
            <p:ph idx="1"/>
          </p:nvPr>
        </p:nvSpPr>
        <p:spPr>
          <a:xfrm>
            <a:off x="179388" y="1412875"/>
            <a:ext cx="8713787" cy="5300663"/>
          </a:xfrm>
        </p:spPr>
        <p:txBody>
          <a:bodyPr/>
          <a:lstStyle/>
          <a:p>
            <a:r>
              <a:rPr lang="en-US" altLang="hu-HU" smtClean="0"/>
              <a:t>Is it possible to run countercyclical monetary policy in a small open economy with </a:t>
            </a:r>
            <a:r>
              <a:rPr lang="hr-HR" altLang="hu-HU" smtClean="0"/>
              <a:t>stable exchange rate </a:t>
            </a:r>
            <a:r>
              <a:rPr lang="en-US" altLang="hu-HU" smtClean="0"/>
              <a:t>regime?</a:t>
            </a:r>
          </a:p>
          <a:p>
            <a:pPr lvl="1"/>
            <a:r>
              <a:rPr lang="en-US" altLang="hu-HU" smtClean="0"/>
              <a:t>According to conventional wisdom – NO!</a:t>
            </a:r>
            <a:r>
              <a:rPr lang="hr-HR" altLang="hu-HU" smtClean="0"/>
              <a:t> </a:t>
            </a:r>
            <a:endParaRPr lang="en-US" altLang="hu-HU" smtClean="0"/>
          </a:p>
          <a:p>
            <a:pPr lvl="1"/>
            <a:r>
              <a:rPr lang="en-US" altLang="hu-HU" smtClean="0"/>
              <a:t>But, in real life</a:t>
            </a:r>
            <a:r>
              <a:rPr lang="hr-HR" altLang="hu-HU" smtClean="0"/>
              <a:t> – YES </a:t>
            </a:r>
            <a:r>
              <a:rPr lang="en-US" altLang="hu-HU" smtClean="0"/>
              <a:t>– financial market imperfections limit </a:t>
            </a:r>
            <a:r>
              <a:rPr lang="hr-HR" altLang="hu-HU" smtClean="0"/>
              <a:t>perfect </a:t>
            </a:r>
            <a:r>
              <a:rPr lang="en-US" altLang="hu-HU" smtClean="0"/>
              <a:t>capital</a:t>
            </a:r>
            <a:r>
              <a:rPr lang="hr-HR" altLang="hu-HU" smtClean="0"/>
              <a:t> mobility, so can CBs, behaviour of economic agents is path dependent...</a:t>
            </a:r>
            <a:endParaRPr lang="en-US" altLang="hu-HU" smtClean="0"/>
          </a:p>
          <a:p>
            <a:pPr lvl="3"/>
            <a:r>
              <a:rPr lang="en-US" altLang="hu-HU" smtClean="0"/>
              <a:t>central banks can widen their space for maneuver</a:t>
            </a:r>
            <a:r>
              <a:rPr lang="hr-HR" altLang="hu-HU" smtClean="0"/>
              <a:t> </a:t>
            </a:r>
            <a:r>
              <a:rPr lang="en-US" altLang="hu-HU" smtClean="0"/>
              <a:t>with the use of unconve</a:t>
            </a:r>
            <a:r>
              <a:rPr lang="hr-HR" altLang="hu-HU" smtClean="0"/>
              <a:t>n</a:t>
            </a:r>
            <a:r>
              <a:rPr lang="en-US" altLang="hu-HU" smtClean="0"/>
              <a:t>tional monetary policy </a:t>
            </a:r>
            <a:r>
              <a:rPr lang="hr-HR" altLang="hu-HU" smtClean="0"/>
              <a:t>and/or macroprudential </a:t>
            </a:r>
            <a:r>
              <a:rPr lang="en-US" altLang="hu-HU" smtClean="0"/>
              <a:t>measures</a:t>
            </a:r>
          </a:p>
          <a:p>
            <a:pPr lvl="3"/>
            <a:endParaRPr lang="hr-HR" altLang="hu-HU" smtClean="0"/>
          </a:p>
          <a:p>
            <a:r>
              <a:rPr lang="hr-HR" altLang="hu-HU" smtClean="0"/>
              <a:t>What have we learned from the crisis</a:t>
            </a:r>
          </a:p>
          <a:p>
            <a:pPr lvl="1"/>
            <a:r>
              <a:rPr lang="hr-HR" altLang="hu-HU" smtClean="0"/>
              <a:t>It is absolutely critical to act in time</a:t>
            </a:r>
          </a:p>
          <a:p>
            <a:pPr lvl="1"/>
            <a:r>
              <a:rPr lang="hr-HR" altLang="hu-HU" smtClean="0"/>
              <a:t>It is impossible to make-up for a delay, but better to act at any time than not to act at all</a:t>
            </a:r>
          </a:p>
          <a:p>
            <a:pPr lvl="1"/>
            <a:r>
              <a:rPr lang="hr-HR" altLang="hu-HU" smtClean="0"/>
              <a:t>In order to act in time, one should often try to think out of the box (reading from history helps)</a:t>
            </a:r>
          </a:p>
          <a:p>
            <a:pPr lvl="1"/>
            <a:endParaRPr lang="en-US" altLang="hu-HU" smtClean="0"/>
          </a:p>
          <a:p>
            <a:pPr lvl="1"/>
            <a:endParaRPr lang="hr-HR" altLang="hu-HU" smtClean="0"/>
          </a:p>
          <a:p>
            <a:endParaRPr lang="hr-HR" alt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>
          <a:xfrm>
            <a:off x="107950" y="381000"/>
            <a:ext cx="8856663" cy="990600"/>
          </a:xfrm>
        </p:spPr>
        <p:txBody>
          <a:bodyPr/>
          <a:lstStyle/>
          <a:p>
            <a:r>
              <a:rPr lang="hr-HR" altLang="hu-HU" b="1" smtClean="0"/>
              <a:t/>
            </a:r>
            <a:br>
              <a:rPr lang="hr-HR" altLang="hu-HU" b="1" smtClean="0"/>
            </a:br>
            <a:r>
              <a:rPr lang="hr-HR" altLang="hu-HU" b="1" smtClean="0"/>
              <a:t/>
            </a:r>
            <a:br>
              <a:rPr lang="hr-HR" altLang="hu-HU" b="1" smtClean="0"/>
            </a:br>
            <a:r>
              <a:rPr lang="hr-HR" altLang="hu-HU" b="1" smtClean="0"/>
              <a:t/>
            </a:r>
            <a:br>
              <a:rPr lang="hr-HR" altLang="hu-HU" b="1" smtClean="0"/>
            </a:br>
            <a:r>
              <a:rPr lang="hr-HR" altLang="hu-HU" b="1" smtClean="0"/>
              <a:t/>
            </a:r>
            <a:br>
              <a:rPr lang="hr-HR" altLang="hu-HU" b="1" smtClean="0"/>
            </a:br>
            <a:r>
              <a:rPr lang="hr-HR" altLang="hu-HU" b="1" smtClean="0"/>
              <a:t/>
            </a:r>
            <a:br>
              <a:rPr lang="hr-HR" altLang="hu-HU" b="1" smtClean="0"/>
            </a:br>
            <a:r>
              <a:rPr lang="hr-HR" altLang="hu-HU" b="1" smtClean="0"/>
              <a:t/>
            </a:r>
            <a:br>
              <a:rPr lang="hr-HR" altLang="hu-HU" b="1" smtClean="0"/>
            </a:br>
            <a:r>
              <a:rPr lang="hr-HR" altLang="hu-HU" b="1" smtClean="0"/>
              <a:t/>
            </a:r>
            <a:br>
              <a:rPr lang="hr-HR" altLang="hu-HU" b="1" smtClean="0"/>
            </a:br>
            <a:r>
              <a:rPr lang="hr-HR" altLang="hu-HU" b="1" smtClean="0"/>
              <a:t>(Unconventional) Monetary Policy</a:t>
            </a:r>
            <a:br>
              <a:rPr lang="hr-HR" altLang="hu-HU" b="1" smtClean="0"/>
            </a:br>
            <a:r>
              <a:rPr lang="hr-HR" altLang="hu-HU" b="1" smtClean="0"/>
              <a:t>- pre-crisis -</a:t>
            </a:r>
          </a:p>
        </p:txBody>
      </p:sp>
      <p:sp>
        <p:nvSpPr>
          <p:cNvPr id="11267" name="Rezervirano mjesto sadržaja 2"/>
          <p:cNvSpPr>
            <a:spLocks noGrp="1"/>
          </p:cNvSpPr>
          <p:nvPr>
            <p:ph sz="half" idx="1"/>
          </p:nvPr>
        </p:nvSpPr>
        <p:spPr>
          <a:xfrm>
            <a:off x="179388" y="1600200"/>
            <a:ext cx="4392612" cy="4530725"/>
          </a:xfrm>
        </p:spPr>
        <p:txBody>
          <a:bodyPr/>
          <a:lstStyle/>
          <a:p>
            <a:r>
              <a:rPr lang="hr-HR" altLang="hu-HU" sz="1800" b="1" smtClean="0"/>
              <a:t>U(M)P i</a:t>
            </a:r>
            <a:r>
              <a:rPr lang="en-US" altLang="hu-HU" sz="1800" b="1" smtClean="0"/>
              <a:t>n the pre-crisis period</a:t>
            </a:r>
            <a:endParaRPr lang="hr-HR" altLang="hu-HU" sz="1800" b="1" smtClean="0"/>
          </a:p>
          <a:p>
            <a:pPr lvl="1"/>
            <a:r>
              <a:rPr lang="hr-HR" altLang="hu-HU" sz="1400" smtClean="0"/>
              <a:t>CNB – </a:t>
            </a:r>
            <a:r>
              <a:rPr lang="en-US" altLang="hu-HU" sz="1400" smtClean="0"/>
              <a:t>one of those central banks </a:t>
            </a:r>
            <a:r>
              <a:rPr lang="hr-HR" altLang="hu-HU" sz="1400" smtClean="0"/>
              <a:t>that acted early to take</a:t>
            </a:r>
            <a:r>
              <a:rPr lang="en-US" altLang="hu-HU" sz="1400" smtClean="0"/>
              <a:t> care about financial stability and external vulnerabilities</a:t>
            </a:r>
            <a:r>
              <a:rPr lang="hr-HR" altLang="hu-HU" sz="1400" smtClean="0"/>
              <a:t> build-up</a:t>
            </a:r>
          </a:p>
          <a:p>
            <a:pPr lvl="3"/>
            <a:endParaRPr lang="hr-HR" altLang="hu-HU" sz="800" smtClean="0"/>
          </a:p>
          <a:p>
            <a:pPr lvl="1">
              <a:buFont typeface="Wingdings" pitchFamily="2" charset="2"/>
              <a:buChar char="Ø"/>
            </a:pPr>
            <a:r>
              <a:rPr lang="en-US" altLang="hu-HU" sz="1400" smtClean="0"/>
              <a:t>use of UMP</a:t>
            </a:r>
            <a:r>
              <a:rPr lang="hr-HR" altLang="hu-HU" sz="1400" smtClean="0"/>
              <a:t> and macroprudential measures</a:t>
            </a:r>
            <a:r>
              <a:rPr lang="en-US" altLang="hu-HU" sz="1400" smtClean="0"/>
              <a:t> to fight against excessive capital inflows (</a:t>
            </a:r>
            <a:r>
              <a:rPr lang="hr-HR" altLang="hu-HU" sz="1400" smtClean="0"/>
              <a:t>capital inflow tax, high fx </a:t>
            </a:r>
            <a:r>
              <a:rPr lang="en-US" altLang="hu-HU" sz="1400" smtClean="0"/>
              <a:t>liquidity requirements,</a:t>
            </a:r>
            <a:r>
              <a:rPr lang="hr-HR" altLang="hu-HU" sz="1400" smtClean="0"/>
              <a:t>tax on credit growth</a:t>
            </a:r>
            <a:r>
              <a:rPr lang="en-US" altLang="hu-HU" sz="1400" smtClean="0"/>
              <a:t>, increasing risk-weights for </a:t>
            </a:r>
            <a:r>
              <a:rPr lang="hr-HR" altLang="hu-HU" sz="1400" smtClean="0"/>
              <a:t>lending to </a:t>
            </a:r>
            <a:r>
              <a:rPr lang="en-US" altLang="hu-HU" sz="1400" smtClean="0"/>
              <a:t>unhedged borrowers</a:t>
            </a:r>
            <a:r>
              <a:rPr lang="hr-HR" altLang="hu-HU" sz="1400" smtClean="0"/>
              <a:t>...</a:t>
            </a:r>
            <a:r>
              <a:rPr lang="en-US" altLang="hu-HU" sz="1400" smtClean="0"/>
              <a:t>)</a:t>
            </a:r>
          </a:p>
          <a:p>
            <a:pPr lvl="3">
              <a:buFont typeface="Wingdings" pitchFamily="2" charset="2"/>
              <a:buChar char="Ø"/>
            </a:pPr>
            <a:endParaRPr lang="en-US" altLang="hu-HU" sz="800" smtClean="0"/>
          </a:p>
          <a:p>
            <a:pPr lvl="1">
              <a:buFont typeface="Wingdings" pitchFamily="2" charset="2"/>
              <a:buChar char="Ø"/>
            </a:pPr>
            <a:r>
              <a:rPr lang="en-US" altLang="hu-HU" sz="1400" smtClean="0"/>
              <a:t>success in moderating banks’ credit growth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hu-HU" sz="1400" smtClean="0"/>
              <a:t>success in curbing banks’ foreign indebtness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hu-HU" sz="1400" smtClean="0"/>
              <a:t>creation of sizeable f/x liquidity buffers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hu-HU" sz="1400" smtClean="0"/>
              <a:t>doubling of banks’ Tier 1 capital</a:t>
            </a:r>
          </a:p>
          <a:p>
            <a:pPr lvl="1">
              <a:buFont typeface="Wingdings" pitchFamily="2" charset="2"/>
              <a:buChar char="Ø"/>
            </a:pPr>
            <a:endParaRPr lang="en-US" altLang="hu-HU" sz="1400" smtClean="0"/>
          </a:p>
          <a:p>
            <a:pPr lvl="1">
              <a:buFont typeface="Wingdings" pitchFamily="2" charset="2"/>
              <a:buChar char="Ø"/>
            </a:pPr>
            <a:r>
              <a:rPr lang="hr-HR" altLang="hu-HU" sz="1400" smtClean="0"/>
              <a:t>significant, although limited,</a:t>
            </a:r>
            <a:r>
              <a:rPr lang="en-US" altLang="hu-HU" sz="1400" smtClean="0"/>
              <a:t> impact on curbing overall external vulnerabilities</a:t>
            </a:r>
          </a:p>
          <a:p>
            <a:endParaRPr lang="hr-HR" altLang="hu-HU" smtClean="0"/>
          </a:p>
        </p:txBody>
      </p:sp>
      <p:pic>
        <p:nvPicPr>
          <p:cNvPr id="112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005263"/>
            <a:ext cx="4248150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Content Placeholder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700213"/>
            <a:ext cx="4248150" cy="2305050"/>
          </a:xfrm>
          <a:noFill/>
        </p:spPr>
      </p:pic>
      <p:sp>
        <p:nvSpPr>
          <p:cNvPr id="8" name="Pravokutnik 14"/>
          <p:cNvSpPr/>
          <p:nvPr/>
        </p:nvSpPr>
        <p:spPr>
          <a:xfrm>
            <a:off x="4716463" y="1412875"/>
            <a:ext cx="4176712" cy="265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92075" eaLnBrk="0" hangingPunct="0">
              <a:lnSpc>
                <a:spcPct val="80000"/>
              </a:lnSpc>
              <a:buClr>
                <a:srgbClr val="3783FF"/>
              </a:buClr>
              <a:buSzPct val="123000"/>
              <a:defRPr/>
            </a:pPr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itchFamily="18" charset="-18"/>
              </a:rPr>
              <a:t>Bank </a:t>
            </a:r>
            <a:r>
              <a:rPr lang="hr-H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itchFamily="18" charset="-18"/>
              </a:rPr>
              <a:t>(</a:t>
            </a:r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itchFamily="18" charset="-18"/>
              </a:rPr>
              <a:t>regulatory</a:t>
            </a:r>
            <a:r>
              <a:rPr lang="hr-H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itchFamily="18" charset="-18"/>
              </a:rPr>
              <a:t>)</a:t>
            </a:r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itchFamily="18" charset="-18"/>
              </a:rPr>
              <a:t> capital adequacy ratio (CAR)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>
          <a:xfrm>
            <a:off x="107950" y="381000"/>
            <a:ext cx="8856663" cy="990600"/>
          </a:xfrm>
        </p:spPr>
        <p:txBody>
          <a:bodyPr/>
          <a:lstStyle/>
          <a:p>
            <a:r>
              <a:rPr lang="hr-HR" altLang="hu-HU" b="1" smtClean="0"/>
              <a:t>(Unconventional) Monetary Policy</a:t>
            </a:r>
            <a:br>
              <a:rPr lang="hr-HR" altLang="hu-HU" b="1" smtClean="0"/>
            </a:br>
            <a:r>
              <a:rPr lang="hr-HR" altLang="hu-HU" b="1" smtClean="0"/>
              <a:t>- post crisis -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0" y="1557338"/>
            <a:ext cx="4495800" cy="4967287"/>
          </a:xfrm>
        </p:spPr>
        <p:txBody>
          <a:bodyPr/>
          <a:lstStyle/>
          <a:p>
            <a:pPr>
              <a:defRPr/>
            </a:pPr>
            <a:r>
              <a:rPr lang="en-US" sz="1800" b="1" dirty="0" smtClean="0"/>
              <a:t>U</a:t>
            </a:r>
            <a:r>
              <a:rPr lang="hr-HR" sz="1800" b="1" dirty="0" smtClean="0"/>
              <a:t>(</a:t>
            </a:r>
            <a:r>
              <a:rPr lang="en-US" sz="1800" b="1" dirty="0" smtClean="0"/>
              <a:t>M</a:t>
            </a:r>
            <a:r>
              <a:rPr lang="hr-HR" sz="1800" b="1" dirty="0" smtClean="0"/>
              <a:t>)</a:t>
            </a:r>
            <a:r>
              <a:rPr lang="en-US" sz="1800" b="1" dirty="0" smtClean="0"/>
              <a:t>P in the post-crisis period</a:t>
            </a:r>
          </a:p>
          <a:p>
            <a:pPr lvl="1">
              <a:defRPr/>
            </a:pPr>
            <a:r>
              <a:rPr lang="en-US" sz="1400" dirty="0" smtClean="0"/>
              <a:t>At the strike of the crisis, critical objectives  were:</a:t>
            </a:r>
          </a:p>
          <a:p>
            <a:pPr lvl="2">
              <a:defRPr/>
            </a:pPr>
            <a:r>
              <a:rPr lang="en-US" sz="1200" dirty="0" smtClean="0"/>
              <a:t>to preserve confidence</a:t>
            </a:r>
            <a:r>
              <a:rPr lang="hr-HR" sz="1200" dirty="0" smtClean="0"/>
              <a:t> </a:t>
            </a:r>
            <a:r>
              <a:rPr lang="en-US" sz="1200" dirty="0" smtClean="0"/>
              <a:t>(exchange rate stability)</a:t>
            </a:r>
          </a:p>
          <a:p>
            <a:pPr lvl="2">
              <a:defRPr/>
            </a:pPr>
            <a:r>
              <a:rPr lang="en-US" sz="1200" dirty="0" smtClean="0"/>
              <a:t>to facilitate refinancing of all domestic sectors, since foreign market</a:t>
            </a:r>
            <a:r>
              <a:rPr lang="hr-HR" sz="1200" dirty="0" smtClean="0"/>
              <a:t>s</a:t>
            </a:r>
            <a:r>
              <a:rPr lang="en-US" sz="1200" dirty="0" smtClean="0"/>
              <a:t> were effectively temporary closed (</a:t>
            </a:r>
            <a:r>
              <a:rPr lang="en-US" sz="1200" dirty="0" err="1" smtClean="0"/>
              <a:t>LOLR</a:t>
            </a:r>
            <a:r>
              <a:rPr lang="en-US" sz="1200" dirty="0" smtClean="0"/>
              <a:t>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1400" dirty="0" smtClean="0"/>
              <a:t>huge relaxation of</a:t>
            </a:r>
            <a:r>
              <a:rPr lang="hr-HR" sz="1400" dirty="0" smtClean="0"/>
              <a:t> </a:t>
            </a:r>
            <a:r>
              <a:rPr lang="hr-HR" sz="1400" dirty="0" err="1" smtClean="0"/>
              <a:t>domestic</a:t>
            </a:r>
            <a:r>
              <a:rPr lang="hr-HR" sz="1400" dirty="0" smtClean="0"/>
              <a:t> </a:t>
            </a:r>
            <a:r>
              <a:rPr lang="hr-HR" sz="1400" dirty="0" err="1" smtClean="0"/>
              <a:t>currency</a:t>
            </a:r>
            <a:r>
              <a:rPr lang="hr-HR" sz="1400" dirty="0" smtClean="0"/>
              <a:t> </a:t>
            </a:r>
            <a:r>
              <a:rPr lang="hr-HR" sz="1400" dirty="0" err="1" smtClean="0"/>
              <a:t>and</a:t>
            </a:r>
            <a:r>
              <a:rPr lang="hr-HR" sz="1400" dirty="0" smtClean="0"/>
              <a:t> </a:t>
            </a:r>
            <a:r>
              <a:rPr lang="en-US" sz="1400" dirty="0" smtClean="0"/>
              <a:t> f/x liquidity </a:t>
            </a:r>
            <a:r>
              <a:rPr lang="hr-HR" sz="1400" dirty="0" smtClean="0"/>
              <a:t>(</a:t>
            </a:r>
            <a:r>
              <a:rPr lang="en-US" sz="1400" dirty="0" smtClean="0"/>
              <a:t>approx. 1</a:t>
            </a:r>
            <a:r>
              <a:rPr lang="hr-HR" sz="1400" dirty="0" smtClean="0"/>
              <a:t>3</a:t>
            </a:r>
            <a:r>
              <a:rPr lang="en-US" sz="1400" dirty="0" smtClean="0"/>
              <a:t> percent of GDP)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1400" dirty="0" smtClean="0"/>
              <a:t>possible thanks to</a:t>
            </a:r>
            <a:r>
              <a:rPr lang="hr-HR" sz="1400" dirty="0" smtClean="0"/>
              <a:t> </a:t>
            </a:r>
            <a:r>
              <a:rPr lang="hr-HR" sz="1400" dirty="0" err="1" smtClean="0"/>
              <a:t>the</a:t>
            </a:r>
            <a:r>
              <a:rPr lang="hr-HR" sz="1400" dirty="0" smtClean="0"/>
              <a:t> </a:t>
            </a:r>
            <a:r>
              <a:rPr lang="en-US" sz="1400" dirty="0" smtClean="0"/>
              <a:t>pre-crisis creation of buffers</a:t>
            </a:r>
          </a:p>
          <a:p>
            <a:pPr lvl="2">
              <a:buFont typeface="Wingdings" pitchFamily="2" charset="2"/>
              <a:buNone/>
              <a:defRPr/>
            </a:pPr>
            <a:endParaRPr lang="en-US" sz="1000" dirty="0" smtClean="0"/>
          </a:p>
          <a:p>
            <a:pPr lvl="1">
              <a:defRPr/>
            </a:pPr>
            <a:r>
              <a:rPr lang="en-US" sz="1400" dirty="0" smtClean="0"/>
              <a:t>After initial strike, objective turned to facilitate credit activity</a:t>
            </a:r>
            <a:endParaRPr lang="en-US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1400" dirty="0" smtClean="0"/>
              <a:t>creation of structural excess liquidity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1400" dirty="0" smtClean="0"/>
              <a:t>corporate lending programs to banks syndicated with </a:t>
            </a:r>
            <a:r>
              <a:rPr lang="en-US" sz="1400" dirty="0" err="1" smtClean="0"/>
              <a:t>HBOR</a:t>
            </a:r>
            <a:r>
              <a:rPr lang="en-US" sz="1400" dirty="0" smtClean="0"/>
              <a:t> – 2010-14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/>
              <a:t>(the</a:t>
            </a:r>
            <a:r>
              <a:rPr lang="hr-HR" sz="1400" dirty="0" smtClean="0"/>
              <a:t> </a:t>
            </a:r>
            <a:r>
              <a:rPr lang="hr-HR" sz="1400" dirty="0" err="1" smtClean="0"/>
              <a:t>early</a:t>
            </a:r>
            <a:r>
              <a:rPr lang="en-US" sz="1400" dirty="0" smtClean="0"/>
              <a:t> Croatian version of Funding for Lending)</a:t>
            </a:r>
          </a:p>
          <a:p>
            <a:pPr lvl="2">
              <a:defRPr/>
            </a:pPr>
            <a:r>
              <a:rPr lang="en-US" sz="1200" dirty="0" smtClean="0"/>
              <a:t>incorporates risk sharing element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1400" dirty="0" smtClean="0"/>
              <a:t>corporate lending </a:t>
            </a:r>
            <a:r>
              <a:rPr lang="en-US" sz="1400" dirty="0" err="1" smtClean="0"/>
              <a:t>programme</a:t>
            </a:r>
            <a:r>
              <a:rPr lang="en-US" sz="1400" dirty="0" smtClean="0"/>
              <a:t> to banks without </a:t>
            </a:r>
            <a:r>
              <a:rPr lang="en-US" sz="1400" dirty="0" err="1" smtClean="0"/>
              <a:t>HBOR</a:t>
            </a:r>
            <a:r>
              <a:rPr lang="en-US" sz="1400" dirty="0" smtClean="0"/>
              <a:t> – from </a:t>
            </a:r>
            <a:r>
              <a:rPr lang="hr-HR" sz="1400" dirty="0" err="1" smtClean="0"/>
              <a:t>November</a:t>
            </a:r>
            <a:r>
              <a:rPr lang="en-US" sz="1400" dirty="0" smtClean="0"/>
              <a:t>-2013</a:t>
            </a:r>
            <a:endParaRPr lang="en-US" sz="14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hr-HR" dirty="0"/>
          </a:p>
        </p:txBody>
      </p:sp>
      <p:pic>
        <p:nvPicPr>
          <p:cNvPr id="12292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005263"/>
            <a:ext cx="4006850" cy="2520950"/>
          </a:xfrm>
          <a:noFill/>
        </p:spPr>
      </p:pic>
      <p:pic>
        <p:nvPicPr>
          <p:cNvPr id="1229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412875"/>
            <a:ext cx="382905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/>
          <p:cNvSpPr>
            <a:spLocks noGrp="1"/>
          </p:cNvSpPr>
          <p:nvPr>
            <p:ph type="title"/>
          </p:nvPr>
        </p:nvSpPr>
        <p:spPr>
          <a:xfrm>
            <a:off x="0" y="404813"/>
            <a:ext cx="9036050" cy="792162"/>
          </a:xfrm>
        </p:spPr>
        <p:txBody>
          <a:bodyPr/>
          <a:lstStyle/>
          <a:p>
            <a:r>
              <a:rPr lang="hr-HR" altLang="hu-HU" b="1" smtClean="0"/>
              <a:t>Pre and post crisis</a:t>
            </a:r>
          </a:p>
        </p:txBody>
      </p:sp>
      <p:pic>
        <p:nvPicPr>
          <p:cNvPr id="1331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557338"/>
            <a:ext cx="7485062" cy="4895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Life L2"/>
        <a:ea typeface=""/>
        <a:cs typeface=""/>
      </a:majorFont>
      <a:minorFont>
        <a:latin typeface="Life L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Life L2"/>
        <a:ea typeface=""/>
        <a:cs typeface=""/>
      </a:majorFont>
      <a:minorFont>
        <a:latin typeface="Life L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7890</TotalTime>
  <Words>2014</Words>
  <Application>Microsoft Office PowerPoint</Application>
  <PresentationFormat>Diavetítés a képernyőre (4:3 oldalarány)</PresentationFormat>
  <Paragraphs>241</Paragraphs>
  <Slides>24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30" baseType="lpstr">
      <vt:lpstr>Verdana</vt:lpstr>
      <vt:lpstr>Arial</vt:lpstr>
      <vt:lpstr>Life L2</vt:lpstr>
      <vt:lpstr>Wingdings</vt:lpstr>
      <vt:lpstr>Level</vt:lpstr>
      <vt:lpstr>1_Level</vt:lpstr>
      <vt:lpstr>Outline</vt:lpstr>
      <vt:lpstr>How much does increasing globalisation  affect monetary policy?</vt:lpstr>
      <vt:lpstr>Great moderation of inflation?</vt:lpstr>
      <vt:lpstr>Last 15 years have seen  broad productivity gains in EM</vt:lpstr>
      <vt:lpstr>..monetary conditions are becoming more influenced by non-dometic factors..</vt:lpstr>
      <vt:lpstr>UMP – Small Open Economy Perspective</vt:lpstr>
      <vt:lpstr>       (Unconventional) Monetary Policy - pre-crisis -</vt:lpstr>
      <vt:lpstr>(Unconventional) Monetary Policy - post crisis -</vt:lpstr>
      <vt:lpstr>Pre and post crisis</vt:lpstr>
      <vt:lpstr>Countercyclical  monetary policy post crisis -  high(est) cumulative growth of corporate lending...</vt:lpstr>
      <vt:lpstr>...and the second strongest GDP decline</vt:lpstr>
      <vt:lpstr>Broadening of Central Banks’ Mandate – Lessons Based on CNB’s Pre-Crisis Experience</vt:lpstr>
      <vt:lpstr>...current issue - CNB’s main objective is mainly externaly driven..</vt:lpstr>
      <vt:lpstr>What do we know about deflation in Croatia?</vt:lpstr>
      <vt:lpstr>What do we know about deflation in general?</vt:lpstr>
      <vt:lpstr>Is there any parallel between  late 19th c. and early 21st?</vt:lpstr>
      <vt:lpstr>What do we know about “bad” deflation?</vt:lpstr>
      <vt:lpstr>PowerPoint bemutató</vt:lpstr>
      <vt:lpstr>Financial stability issue –  storm under the calm surface</vt:lpstr>
      <vt:lpstr>New paradigm –  CB’s should look after financial stability</vt:lpstr>
      <vt:lpstr> However, still more questions than answers</vt:lpstr>
      <vt:lpstr>PowerPoint bemutató</vt:lpstr>
      <vt:lpstr>              So, is there a New Paradigm appearing?</vt:lpstr>
      <vt:lpstr>PowerPoint bemutató</vt:lpstr>
    </vt:vector>
  </TitlesOfParts>
  <Company>HNB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Romana Sinković</dc:creator>
  <cp:lastModifiedBy>Egressy Dóra</cp:lastModifiedBy>
  <cp:revision>941</cp:revision>
  <cp:lastPrinted>2014-12-16T16:12:40Z</cp:lastPrinted>
  <dcterms:created xsi:type="dcterms:W3CDTF">2004-06-09T08:54:16Z</dcterms:created>
  <dcterms:modified xsi:type="dcterms:W3CDTF">2015-02-03T10:13:08Z</dcterms:modified>
</cp:coreProperties>
</file>