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8" r:id="rId14"/>
    <p:sldId id="267" r:id="rId15"/>
    <p:sldId id="269" r:id="rId16"/>
    <p:sldId id="289" r:id="rId17"/>
    <p:sldId id="287" r:id="rId1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B59"/>
    <a:srgbClr val="FFFF96"/>
    <a:srgbClr val="005400"/>
    <a:srgbClr val="FFFFCC"/>
    <a:srgbClr val="FFFFE7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5E90D-FB13-4F24-B1AA-3485CCDB7E17}" type="datetimeFigureOut">
              <a:rPr lang="sl-SI" smtClean="0"/>
              <a:pPr/>
              <a:t>3.2.2015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D3497-8E43-45DE-8E53-0EDE423E99D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7117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1187624" y="2060848"/>
            <a:ext cx="6840760" cy="1542033"/>
          </a:xfrm>
        </p:spPr>
        <p:txBody>
          <a:bodyPr>
            <a:normAutofit/>
          </a:bodyPr>
          <a:lstStyle>
            <a:lvl1pPr>
              <a:defRPr sz="32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sl-SI" dirty="0" smtClean="0"/>
              <a:t>Naslov predstavitve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 hasCustomPrompt="1"/>
          </p:nvPr>
        </p:nvSpPr>
        <p:spPr>
          <a:xfrm>
            <a:off x="1223628" y="3886200"/>
            <a:ext cx="669674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dirty="0" smtClean="0"/>
              <a:t>Podnaslov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CCF0-ABEC-427C-951A-5E1A8B7E6A8A}" type="datetimeFigureOut">
              <a:rPr lang="sl-SI" smtClean="0"/>
              <a:pPr/>
              <a:t>3.2.2015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F16C-6435-45AE-A183-50FD0DC0A7CD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8" name="Raven konektor 7"/>
          <p:cNvCxnSpPr/>
          <p:nvPr userDrawn="1"/>
        </p:nvCxnSpPr>
        <p:spPr>
          <a:xfrm>
            <a:off x="251520" y="1124744"/>
            <a:ext cx="8640960" cy="0"/>
          </a:xfrm>
          <a:prstGeom prst="line">
            <a:avLst/>
          </a:prstGeom>
          <a:ln w="254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 descr="atla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9872" y="1196752"/>
            <a:ext cx="1470382" cy="2736304"/>
          </a:xfrm>
          <a:prstGeom prst="rect">
            <a:avLst/>
          </a:prstGeom>
        </p:spPr>
      </p:pic>
      <p:pic>
        <p:nvPicPr>
          <p:cNvPr id="11" name="Slika 10" descr="atla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52320" y="1196752"/>
            <a:ext cx="1470382" cy="2736304"/>
          </a:xfrm>
          <a:prstGeom prst="rect">
            <a:avLst/>
          </a:prstGeom>
        </p:spPr>
      </p:pic>
      <p:cxnSp>
        <p:nvCxnSpPr>
          <p:cNvPr id="12" name="Raven konektor 11"/>
          <p:cNvCxnSpPr/>
          <p:nvPr userDrawn="1"/>
        </p:nvCxnSpPr>
        <p:spPr>
          <a:xfrm>
            <a:off x="251520" y="6525344"/>
            <a:ext cx="8604000" cy="0"/>
          </a:xfrm>
          <a:prstGeom prst="line">
            <a:avLst/>
          </a:prstGeom>
          <a:ln w="50800">
            <a:solidFill>
              <a:srgbClr val="0054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P:\Izdajanje publikacij\PUBLICISTIKA Primož\CGP-Banka Slovenije\CGP-BS2007\ES-logotipi\logoBSes-slovenski\JPG-slo\lg-EM-col-evsis-slo.jpg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3246730" y="260648"/>
            <a:ext cx="2650541" cy="75712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CCF0-ABEC-427C-951A-5E1A8B7E6A8A}" type="datetimeFigureOut">
              <a:rPr lang="sl-SI" smtClean="0"/>
              <a:pPr/>
              <a:t>3.2.2015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F16C-6435-45AE-A183-50FD0DC0A7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CCF0-ABEC-427C-951A-5E1A8B7E6A8A}" type="datetimeFigureOut">
              <a:rPr lang="sl-SI" smtClean="0"/>
              <a:pPr/>
              <a:t>3.2.2015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F16C-6435-45AE-A183-50FD0DC0A7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6635080" cy="850106"/>
          </a:xfrm>
        </p:spPr>
        <p:txBody>
          <a:bodyPr anchor="b">
            <a:normAutofit/>
          </a:bodyPr>
          <a:lstStyle>
            <a:lvl1pPr algn="l">
              <a:defRPr sz="28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sl-SI" dirty="0" smtClean="0"/>
              <a:t>Naslov diapozitiva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7" name="PoljeZBesedilom 6"/>
          <p:cNvSpPr txBox="1"/>
          <p:nvPr userDrawn="1"/>
        </p:nvSpPr>
        <p:spPr>
          <a:xfrm>
            <a:off x="7812360" y="63093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1415CD0-B8E9-424B-A622-DD87BF242138}" type="slidenum">
              <a:rPr lang="sl-SI" smtClean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pPr algn="r"/>
              <a:t>‹#›</a:t>
            </a:fld>
            <a:endParaRPr lang="sl-SI" dirty="0">
              <a:solidFill>
                <a:srgbClr val="0054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Raven konektor 7"/>
          <p:cNvCxnSpPr/>
          <p:nvPr userDrawn="1"/>
        </p:nvCxnSpPr>
        <p:spPr>
          <a:xfrm>
            <a:off x="251520" y="1124744"/>
            <a:ext cx="8640960" cy="0"/>
          </a:xfrm>
          <a:prstGeom prst="line">
            <a:avLst/>
          </a:prstGeom>
          <a:ln w="254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lg-CM-col-evsis-sl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452320" y="174872"/>
            <a:ext cx="1368000" cy="877864"/>
          </a:xfrm>
          <a:prstGeom prst="rect">
            <a:avLst/>
          </a:prstGeom>
          <a:noFill/>
        </p:spPr>
      </p:pic>
      <p:cxnSp>
        <p:nvCxnSpPr>
          <p:cNvPr id="13" name="Raven konektor 12"/>
          <p:cNvCxnSpPr/>
          <p:nvPr userDrawn="1"/>
        </p:nvCxnSpPr>
        <p:spPr>
          <a:xfrm>
            <a:off x="251520" y="6525344"/>
            <a:ext cx="8100000" cy="0"/>
          </a:xfrm>
          <a:prstGeom prst="line">
            <a:avLst/>
          </a:prstGeom>
          <a:ln w="50800">
            <a:solidFill>
              <a:srgbClr val="0054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CCF0-ABEC-427C-951A-5E1A8B7E6A8A}" type="datetimeFigureOut">
              <a:rPr lang="sl-SI" smtClean="0"/>
              <a:pPr/>
              <a:t>3.2.2015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F16C-6435-45AE-A183-50FD0DC0A7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CCF0-ABEC-427C-951A-5E1A8B7E6A8A}" type="datetimeFigureOut">
              <a:rPr lang="sl-SI" smtClean="0"/>
              <a:pPr/>
              <a:t>3.2.2015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F16C-6435-45AE-A183-50FD0DC0A7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CCF0-ABEC-427C-951A-5E1A8B7E6A8A}" type="datetimeFigureOut">
              <a:rPr lang="sl-SI" smtClean="0"/>
              <a:pPr/>
              <a:t>3.2.2015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F16C-6435-45AE-A183-50FD0DC0A7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CCF0-ABEC-427C-951A-5E1A8B7E6A8A}" type="datetimeFigureOut">
              <a:rPr lang="sl-SI" smtClean="0"/>
              <a:pPr/>
              <a:t>3.2.2015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F16C-6435-45AE-A183-50FD0DC0A7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CCF0-ABEC-427C-951A-5E1A8B7E6A8A}" type="datetimeFigureOut">
              <a:rPr lang="sl-SI" smtClean="0"/>
              <a:pPr/>
              <a:t>3.2.2015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F16C-6435-45AE-A183-50FD0DC0A7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CCF0-ABEC-427C-951A-5E1A8B7E6A8A}" type="datetimeFigureOut">
              <a:rPr lang="sl-SI" smtClean="0"/>
              <a:pPr/>
              <a:t>3.2.2015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F16C-6435-45AE-A183-50FD0DC0A7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CCF0-ABEC-427C-951A-5E1A8B7E6A8A}" type="datetimeFigureOut">
              <a:rPr lang="sl-SI" smtClean="0"/>
              <a:pPr/>
              <a:t>3.2.2015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F16C-6435-45AE-A183-50FD0DC0A7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5CCF0-ABEC-427C-951A-5E1A8B7E6A8A}" type="datetimeFigureOut">
              <a:rPr lang="sl-SI" smtClean="0"/>
              <a:pPr/>
              <a:t>3.2.2015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1F16C-6435-45AE-A183-50FD0DC0A7CD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vsebine 2"/>
          <p:cNvSpPr txBox="1">
            <a:spLocks/>
          </p:cNvSpPr>
          <p:nvPr/>
        </p:nvSpPr>
        <p:spPr>
          <a:xfrm>
            <a:off x="685800" y="1196752"/>
            <a:ext cx="7772400" cy="5127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Lamfalussy</a:t>
            </a: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sl-SI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Lectures</a:t>
            </a: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sl-SI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Conference</a:t>
            </a:r>
            <a:endParaRPr kumimoji="0" lang="sl-SI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l-SI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On the effectiveness of non-standard monetary policy measures in Slovenia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Boštjan Jazbec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Banka Slovenije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Budapest</a:t>
            </a:r>
            <a:r>
              <a:rPr kumimoji="0" lang="sl-SI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2 </a:t>
            </a:r>
            <a:r>
              <a:rPr kumimoji="0" lang="sl-SI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February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dirty="0" err="1" smtClean="0"/>
              <a:t>Slovenian</a:t>
            </a:r>
            <a:r>
              <a:rPr lang="sl-SI" sz="2000" dirty="0" smtClean="0"/>
              <a:t> </a:t>
            </a:r>
            <a:r>
              <a:rPr lang="sl-SI" sz="2000" dirty="0" err="1" smtClean="0"/>
              <a:t>banks</a:t>
            </a:r>
            <a:r>
              <a:rPr lang="sl-SI" sz="2000" dirty="0" smtClean="0"/>
              <a:t> </a:t>
            </a:r>
            <a:r>
              <a:rPr lang="sl-SI" sz="2000" dirty="0" err="1" smtClean="0"/>
              <a:t>keep</a:t>
            </a:r>
            <a:r>
              <a:rPr lang="sl-SI" sz="2000" dirty="0" smtClean="0"/>
              <a:t> </a:t>
            </a:r>
            <a:r>
              <a:rPr lang="sl-SI" sz="2000" dirty="0" err="1" smtClean="0"/>
              <a:t>their</a:t>
            </a:r>
            <a:r>
              <a:rPr lang="sl-SI" sz="2000" dirty="0" smtClean="0"/>
              <a:t> </a:t>
            </a:r>
            <a:r>
              <a:rPr lang="sl-SI" sz="2000" dirty="0" err="1" smtClean="0"/>
              <a:t>credit</a:t>
            </a:r>
            <a:r>
              <a:rPr lang="sl-SI" sz="2000" dirty="0" smtClean="0"/>
              <a:t> </a:t>
            </a:r>
            <a:r>
              <a:rPr lang="sl-SI" sz="2000" dirty="0" err="1" smtClean="0"/>
              <a:t>standards</a:t>
            </a:r>
            <a:r>
              <a:rPr lang="sl-SI" sz="2000" dirty="0" smtClean="0"/>
              <a:t> </a:t>
            </a:r>
            <a:r>
              <a:rPr lang="sl-SI" sz="2000" dirty="0" err="1" smtClean="0"/>
              <a:t>tightened</a:t>
            </a:r>
            <a:r>
              <a:rPr lang="sl-SI" sz="2000" dirty="0" smtClean="0"/>
              <a:t>.</a:t>
            </a:r>
            <a:br>
              <a:rPr lang="sl-SI" sz="2000" dirty="0" smtClean="0"/>
            </a:br>
            <a:endParaRPr lang="sl-SI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6542" y="1340768"/>
            <a:ext cx="933054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 fontScale="90000"/>
          </a:bodyPr>
          <a:lstStyle/>
          <a:p>
            <a:r>
              <a:rPr lang="sl-SI" sz="2000" dirty="0" smtClean="0"/>
              <a:t>In </a:t>
            </a:r>
            <a:r>
              <a:rPr lang="sl-SI" sz="2000" dirty="0" err="1" smtClean="0"/>
              <a:t>Slovenia</a:t>
            </a:r>
            <a:r>
              <a:rPr lang="sl-SI" sz="2000" dirty="0" smtClean="0"/>
              <a:t>, </a:t>
            </a:r>
            <a:r>
              <a:rPr lang="sl-SI" sz="2000" dirty="0" err="1" smtClean="0"/>
              <a:t>there</a:t>
            </a:r>
            <a:r>
              <a:rPr lang="sl-SI" sz="2000" dirty="0" smtClean="0"/>
              <a:t> is </a:t>
            </a:r>
            <a:r>
              <a:rPr lang="sl-SI" sz="2000" dirty="0" err="1" smtClean="0"/>
              <a:t>an</a:t>
            </a:r>
            <a:r>
              <a:rPr lang="sl-SI" sz="2000" dirty="0" smtClean="0"/>
              <a:t> </a:t>
            </a:r>
            <a:r>
              <a:rPr lang="sl-SI" sz="2000" dirty="0" err="1" smtClean="0"/>
              <a:t>increased</a:t>
            </a:r>
            <a:r>
              <a:rPr lang="sl-SI" sz="2000" dirty="0" smtClean="0"/>
              <a:t> </a:t>
            </a:r>
            <a:r>
              <a:rPr lang="sl-SI" sz="2000" dirty="0" err="1" smtClean="0"/>
              <a:t>recourse</a:t>
            </a:r>
            <a:r>
              <a:rPr lang="sl-SI" sz="2000" dirty="0" smtClean="0"/>
              <a:t> </a:t>
            </a:r>
            <a:r>
              <a:rPr lang="sl-SI" sz="2000" dirty="0" err="1" smtClean="0"/>
              <a:t>of</a:t>
            </a:r>
            <a:r>
              <a:rPr lang="sl-SI" sz="2000" dirty="0" smtClean="0"/>
              <a:t> </a:t>
            </a:r>
            <a:r>
              <a:rPr lang="sl-SI" sz="2000" dirty="0" err="1" smtClean="0"/>
              <a:t>private</a:t>
            </a:r>
            <a:r>
              <a:rPr lang="sl-SI" sz="2000" dirty="0" smtClean="0"/>
              <a:t> (</a:t>
            </a:r>
            <a:r>
              <a:rPr lang="sl-SI" sz="2000" dirty="0" err="1" smtClean="0"/>
              <a:t>viable</a:t>
            </a:r>
            <a:r>
              <a:rPr lang="sl-SI" sz="2000" dirty="0" smtClean="0"/>
              <a:t>, </a:t>
            </a:r>
            <a:r>
              <a:rPr lang="sl-SI" sz="2000" dirty="0" err="1" smtClean="0"/>
              <a:t>mostly</a:t>
            </a:r>
            <a:r>
              <a:rPr lang="sl-SI" sz="2000" dirty="0" smtClean="0"/>
              <a:t> </a:t>
            </a:r>
            <a:r>
              <a:rPr lang="sl-SI" sz="2000" dirty="0" err="1" smtClean="0"/>
              <a:t>export</a:t>
            </a:r>
            <a:r>
              <a:rPr lang="sl-SI" sz="2000" dirty="0" smtClean="0"/>
              <a:t> </a:t>
            </a:r>
            <a:r>
              <a:rPr lang="sl-SI" sz="2000" dirty="0" err="1" smtClean="0"/>
              <a:t>oriented</a:t>
            </a:r>
            <a:r>
              <a:rPr lang="sl-SI" sz="2000" dirty="0" smtClean="0"/>
              <a:t> </a:t>
            </a:r>
            <a:r>
              <a:rPr lang="sl-SI" sz="2000" dirty="0" err="1" smtClean="0"/>
              <a:t>corporate</a:t>
            </a:r>
            <a:r>
              <a:rPr lang="sl-SI" sz="2000" dirty="0" smtClean="0"/>
              <a:t>) </a:t>
            </a:r>
            <a:r>
              <a:rPr lang="sl-SI" sz="2000" dirty="0" err="1" smtClean="0"/>
              <a:t>sector</a:t>
            </a:r>
            <a:r>
              <a:rPr lang="sl-SI" sz="2000" dirty="0" smtClean="0"/>
              <a:t> to </a:t>
            </a:r>
            <a:r>
              <a:rPr lang="sl-SI" sz="2000" dirty="0" err="1" smtClean="0"/>
              <a:t>funding</a:t>
            </a:r>
            <a:r>
              <a:rPr lang="sl-SI" sz="2000" dirty="0" smtClean="0"/>
              <a:t> </a:t>
            </a:r>
            <a:r>
              <a:rPr lang="sl-SI" sz="2000" dirty="0" err="1" smtClean="0"/>
              <a:t>from</a:t>
            </a:r>
            <a:r>
              <a:rPr lang="sl-SI" sz="2000" dirty="0" smtClean="0"/>
              <a:t> </a:t>
            </a:r>
            <a:r>
              <a:rPr lang="sl-SI" sz="2000" dirty="0" err="1" smtClean="0"/>
              <a:t>abroad</a:t>
            </a:r>
            <a:r>
              <a:rPr lang="sl-SI" sz="2000" dirty="0" smtClean="0"/>
              <a:t>.</a:t>
            </a:r>
            <a:endParaRPr lang="sl-SI" sz="20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7308304" y="1524000"/>
            <a:ext cx="1835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share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foreign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held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securities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liabilites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corporate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sector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reached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1.6% in 2014,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compared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to 0.6% in 2008.</a:t>
            </a:r>
            <a:endParaRPr lang="sl-SI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769" y="1196752"/>
            <a:ext cx="7173057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Why additional non-standard monetary policy measures may not be </a:t>
            </a:r>
            <a:r>
              <a:rPr lang="sl-SI" sz="2000" dirty="0" err="1" smtClean="0"/>
              <a:t>effective</a:t>
            </a:r>
            <a:r>
              <a:rPr lang="sl-SI" sz="2000" dirty="0" smtClean="0"/>
              <a:t> </a:t>
            </a:r>
            <a:r>
              <a:rPr lang="en-US" sz="2000" dirty="0" smtClean="0"/>
              <a:t>in Slovenia?</a:t>
            </a:r>
            <a:endParaRPr lang="sl-SI" sz="2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en-GB" sz="1900" dirty="0" smtClean="0"/>
              <a:t>ABS and covered bond</a:t>
            </a:r>
            <a:r>
              <a:rPr lang="sl-SI" sz="1900" dirty="0" smtClean="0"/>
              <a:t> </a:t>
            </a:r>
            <a:r>
              <a:rPr lang="sl-SI" sz="1900" dirty="0" err="1" smtClean="0"/>
              <a:t>programmes</a:t>
            </a:r>
            <a:r>
              <a:rPr lang="en-GB" sz="1900" dirty="0" smtClean="0"/>
              <a:t> </a:t>
            </a:r>
            <a:r>
              <a:rPr lang="sl-SI" sz="1900" dirty="0" err="1" smtClean="0"/>
              <a:t>face</a:t>
            </a:r>
            <a:r>
              <a:rPr lang="sl-SI" sz="1900" dirty="0" smtClean="0"/>
              <a:t> </a:t>
            </a:r>
            <a:r>
              <a:rPr lang="sl-SI" sz="1900" dirty="0" err="1" smtClean="0"/>
              <a:t>obstacles</a:t>
            </a:r>
            <a:r>
              <a:rPr lang="sl-SI" sz="1900" dirty="0" smtClean="0"/>
              <a:t> in </a:t>
            </a:r>
            <a:r>
              <a:rPr lang="sl-SI" sz="1900" dirty="0" err="1" smtClean="0"/>
              <a:t>Slovenia</a:t>
            </a:r>
            <a:endParaRPr lang="en-GB" sz="1900" dirty="0" smtClean="0"/>
          </a:p>
          <a:p>
            <a:pPr marL="542925" lvl="2" indent="-190500" algn="just">
              <a:spcBef>
                <a:spcPct val="0"/>
              </a:spcBef>
              <a:spcAft>
                <a:spcPts val="1200"/>
              </a:spcAft>
            </a:pPr>
            <a:r>
              <a:rPr lang="en-GB" sz="1700" dirty="0" smtClean="0"/>
              <a:t>ABS/covered bonds do not exist owing to small amounts of underlying assets, first mover disadvantage, to smaller extent also due to remaining legal uncertainty and tax issues</a:t>
            </a:r>
            <a:r>
              <a:rPr lang="sl-SI" sz="1700" dirty="0" smtClean="0"/>
              <a:t>.</a:t>
            </a:r>
            <a:endParaRPr lang="en-GB" sz="1700" dirty="0" smtClean="0"/>
          </a:p>
          <a:p>
            <a:pPr marL="542925" lvl="2" indent="-190500" algn="just">
              <a:spcBef>
                <a:spcPct val="0"/>
              </a:spcBef>
              <a:spcAft>
                <a:spcPts val="1200"/>
              </a:spcAft>
            </a:pPr>
            <a:r>
              <a:rPr lang="en-GB" sz="1700" dirty="0" smtClean="0"/>
              <a:t>Diversification of risks by means of securitisation is weaker, because the pool of underlying assets that can be securitised is small</a:t>
            </a:r>
            <a:r>
              <a:rPr lang="sl-SI" sz="1700" dirty="0" smtClean="0"/>
              <a:t>.</a:t>
            </a:r>
            <a:endParaRPr lang="en-GB" sz="1700" dirty="0" smtClean="0"/>
          </a:p>
          <a:p>
            <a:pPr marL="542925" lvl="2" indent="-190500" algn="just">
              <a:spcBef>
                <a:spcPct val="0"/>
              </a:spcBef>
              <a:spcAft>
                <a:spcPts val="1200"/>
              </a:spcAft>
            </a:pPr>
            <a:r>
              <a:rPr lang="en-GB" sz="1700" dirty="0" smtClean="0"/>
              <a:t>Banks which are losing their best clients magnify these problems as they may not have sufficient volume of eligible loans</a:t>
            </a:r>
            <a:r>
              <a:rPr lang="sl-SI" sz="1700" dirty="0" smtClean="0"/>
              <a:t>.</a:t>
            </a:r>
            <a:endParaRPr lang="en-GB" sz="1700" dirty="0" smtClean="0"/>
          </a:p>
          <a:p>
            <a:pPr algn="just">
              <a:spcAft>
                <a:spcPts val="1200"/>
              </a:spcAft>
            </a:pPr>
            <a:r>
              <a:rPr lang="en-GB" sz="1900" dirty="0" smtClean="0"/>
              <a:t>QE – </a:t>
            </a:r>
            <a:r>
              <a:rPr lang="sl-SI" sz="1900" dirty="0" err="1" smtClean="0"/>
              <a:t>the</a:t>
            </a:r>
            <a:r>
              <a:rPr lang="sl-SI" sz="1900" dirty="0" smtClean="0"/>
              <a:t> </a:t>
            </a:r>
            <a:r>
              <a:rPr lang="sl-SI" sz="1900" dirty="0" err="1" smtClean="0"/>
              <a:t>effect</a:t>
            </a:r>
            <a:r>
              <a:rPr lang="sl-SI" sz="1900" dirty="0" smtClean="0"/>
              <a:t> </a:t>
            </a:r>
            <a:r>
              <a:rPr lang="sl-SI" sz="1900" dirty="0" err="1" smtClean="0"/>
              <a:t>of</a:t>
            </a:r>
            <a:r>
              <a:rPr lang="sl-SI" sz="1900" dirty="0" smtClean="0"/>
              <a:t> </a:t>
            </a:r>
            <a:r>
              <a:rPr lang="en-GB" sz="1900" dirty="0" smtClean="0"/>
              <a:t>bond purchases </a:t>
            </a:r>
            <a:r>
              <a:rPr lang="sl-SI" sz="1900" dirty="0" err="1" smtClean="0"/>
              <a:t>may</a:t>
            </a:r>
            <a:r>
              <a:rPr lang="sl-SI" sz="1900" dirty="0" smtClean="0"/>
              <a:t> </a:t>
            </a:r>
            <a:r>
              <a:rPr lang="sl-SI" sz="1900" dirty="0" err="1" smtClean="0"/>
              <a:t>be</a:t>
            </a:r>
            <a:r>
              <a:rPr lang="sl-SI" sz="1900" dirty="0" smtClean="0"/>
              <a:t> </a:t>
            </a:r>
            <a:r>
              <a:rPr lang="sl-SI" sz="1900" dirty="0" err="1" smtClean="0"/>
              <a:t>limited</a:t>
            </a:r>
            <a:r>
              <a:rPr lang="sl-SI" sz="1900" dirty="0" smtClean="0"/>
              <a:t> in </a:t>
            </a:r>
            <a:r>
              <a:rPr lang="sl-SI" sz="1900" dirty="0" err="1" smtClean="0"/>
              <a:t>Slovenia</a:t>
            </a:r>
            <a:endParaRPr lang="en-GB" sz="1900" dirty="0" smtClean="0"/>
          </a:p>
          <a:p>
            <a:pPr marL="542925" lvl="2" indent="-180975" algn="just">
              <a:spcAft>
                <a:spcPts val="1200"/>
              </a:spcAft>
            </a:pPr>
            <a:r>
              <a:rPr lang="en-GB" sz="1700" dirty="0" smtClean="0"/>
              <a:t>It does not ensure that banks will pass the </a:t>
            </a:r>
            <a:r>
              <a:rPr lang="sl-SI" sz="1700" dirty="0" smtClean="0"/>
              <a:t>- </a:t>
            </a:r>
            <a:r>
              <a:rPr lang="en-GB" sz="1700" dirty="0" smtClean="0"/>
              <a:t>yet additional p</a:t>
            </a:r>
            <a:r>
              <a:rPr lang="sl-SI" sz="1700" dirty="0" err="1" smtClean="0"/>
              <a:t>rovision</a:t>
            </a:r>
            <a:r>
              <a:rPr lang="en-GB" sz="1700" dirty="0" smtClean="0"/>
              <a:t> of </a:t>
            </a:r>
            <a:r>
              <a:rPr lang="sl-SI" sz="1700" dirty="0" smtClean="0"/>
              <a:t>- </a:t>
            </a:r>
            <a:r>
              <a:rPr lang="en-GB" sz="1700" dirty="0" smtClean="0"/>
              <a:t>liquidity </a:t>
            </a:r>
            <a:r>
              <a:rPr lang="sl-SI" sz="1700" dirty="0" smtClean="0"/>
              <a:t>in</a:t>
            </a:r>
            <a:r>
              <a:rPr lang="en-GB" sz="1700" dirty="0" smtClean="0"/>
              <a:t>to the private sector</a:t>
            </a:r>
            <a:r>
              <a:rPr lang="sl-SI" sz="1700" dirty="0" smtClean="0"/>
              <a:t>. </a:t>
            </a:r>
            <a:r>
              <a:rPr lang="en-GB" sz="1700" dirty="0" smtClean="0"/>
              <a:t>Although yield curves are </a:t>
            </a:r>
            <a:r>
              <a:rPr lang="sl-SI" sz="1700" dirty="0" err="1" smtClean="0"/>
              <a:t>flatter</a:t>
            </a:r>
            <a:r>
              <a:rPr lang="en-GB" sz="1700" dirty="0" smtClean="0"/>
              <a:t>, these effects are not expected to be transmitted to loan</a:t>
            </a:r>
            <a:r>
              <a:rPr lang="sl-SI" sz="1700" dirty="0" smtClean="0"/>
              <a:t> </a:t>
            </a:r>
            <a:r>
              <a:rPr lang="sl-SI" sz="1700" dirty="0" err="1" smtClean="0"/>
              <a:t>pricing</a:t>
            </a:r>
            <a:r>
              <a:rPr lang="en-GB" sz="1700" dirty="0" smtClean="0"/>
              <a:t> conditions</a:t>
            </a:r>
            <a:r>
              <a:rPr lang="sl-SI" sz="1700" dirty="0" smtClean="0"/>
              <a:t>.</a:t>
            </a:r>
            <a:endParaRPr lang="en-GB" sz="1700" dirty="0" smtClean="0"/>
          </a:p>
          <a:p>
            <a:pPr marL="542925" lvl="2" indent="-180975" algn="just">
              <a:spcAft>
                <a:spcPts val="1200"/>
              </a:spcAft>
            </a:pPr>
            <a:r>
              <a:rPr lang="en-GB" sz="1700" dirty="0" smtClean="0"/>
              <a:t>It does not guarantee that banks will be willing to sell bonds at all – given that they are risk-averse and faced with very low-yield (or negative-yield) alternative assets</a:t>
            </a:r>
            <a:r>
              <a:rPr lang="sl-SI" sz="1700" dirty="0" smtClean="0"/>
              <a:t>.</a:t>
            </a:r>
            <a:endParaRPr lang="en-GB" sz="1700" dirty="0" smtClean="0"/>
          </a:p>
          <a:p>
            <a:pPr marL="542925" lvl="2" indent="-180975" algn="just">
              <a:spcAft>
                <a:spcPts val="1200"/>
              </a:spcAft>
            </a:pPr>
            <a:r>
              <a:rPr lang="en-GB" sz="1700" dirty="0" smtClean="0"/>
              <a:t>It is expected that the main effect will be an indirect one via spill-</a:t>
            </a:r>
            <a:r>
              <a:rPr lang="en-GB" sz="1700" dirty="0" err="1" smtClean="0"/>
              <a:t>overs</a:t>
            </a:r>
            <a:r>
              <a:rPr lang="en-GB" sz="1700" dirty="0" smtClean="0"/>
              <a:t> from other countries, where the above issues are </a:t>
            </a:r>
            <a:r>
              <a:rPr lang="sl-SI" sz="1700" dirty="0" err="1" smtClean="0"/>
              <a:t>less</a:t>
            </a:r>
            <a:r>
              <a:rPr lang="en-GB" sz="1700" dirty="0" smtClean="0"/>
              <a:t> relevant</a:t>
            </a:r>
          </a:p>
          <a:p>
            <a:endParaRPr lang="en-GB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Summary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algn="just">
              <a:spcBef>
                <a:spcPct val="0"/>
              </a:spcBef>
              <a:spcAft>
                <a:spcPts val="1200"/>
              </a:spcAft>
            </a:pPr>
            <a:r>
              <a:rPr lang="en-GB" dirty="0" smtClean="0"/>
              <a:t>The decoupling of real and financial cycle</a:t>
            </a:r>
            <a:r>
              <a:rPr lang="sl-SI" dirty="0" smtClean="0"/>
              <a:t>s</a:t>
            </a:r>
            <a:r>
              <a:rPr lang="en-GB" dirty="0" smtClean="0"/>
              <a:t> is </a:t>
            </a:r>
            <a:r>
              <a:rPr lang="sl-SI" dirty="0" err="1" smtClean="0"/>
              <a:t>symptomatic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a </a:t>
            </a:r>
            <a:r>
              <a:rPr lang="en-GB" dirty="0" smtClean="0"/>
              <a:t>balance-sheet recession, which impairs the effectiveness of monetary policy.</a:t>
            </a:r>
            <a:r>
              <a:rPr lang="sl-SI" dirty="0" smtClean="0"/>
              <a:t> </a:t>
            </a:r>
            <a:r>
              <a:rPr lang="en-GB" dirty="0" smtClean="0"/>
              <a:t>Credit continues to decline</a:t>
            </a:r>
            <a:r>
              <a:rPr lang="sl-SI" dirty="0" smtClean="0"/>
              <a:t>, </a:t>
            </a:r>
            <a:r>
              <a:rPr lang="sl-SI" dirty="0" err="1" smtClean="0"/>
              <a:t>while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economy</a:t>
            </a:r>
            <a:r>
              <a:rPr lang="sl-SI" dirty="0" smtClean="0"/>
              <a:t> is back on a </a:t>
            </a:r>
            <a:r>
              <a:rPr lang="sl-SI" dirty="0" err="1" smtClean="0"/>
              <a:t>growth</a:t>
            </a:r>
            <a:r>
              <a:rPr lang="sl-SI" dirty="0" smtClean="0"/>
              <a:t> </a:t>
            </a:r>
            <a:r>
              <a:rPr lang="sl-SI" dirty="0" err="1" smtClean="0"/>
              <a:t>path</a:t>
            </a:r>
            <a:r>
              <a:rPr lang="en-GB" dirty="0" smtClean="0"/>
              <a:t>. </a:t>
            </a:r>
            <a:r>
              <a:rPr lang="en-GB" b="1" dirty="0" smtClean="0"/>
              <a:t>The </a:t>
            </a:r>
            <a:r>
              <a:rPr lang="sl-SI" b="1" dirty="0" smtClean="0"/>
              <a:t> </a:t>
            </a:r>
            <a:r>
              <a:rPr lang="sl-SI" b="1" dirty="0" err="1" smtClean="0"/>
              <a:t>economic</a:t>
            </a:r>
            <a:r>
              <a:rPr lang="sl-SI" b="1" dirty="0" smtClean="0"/>
              <a:t> </a:t>
            </a:r>
            <a:r>
              <a:rPr lang="en-GB" b="1" dirty="0" smtClean="0"/>
              <a:t>recovery is "domestic credit</a:t>
            </a:r>
            <a:r>
              <a:rPr lang="sl-SI" b="1" dirty="0" smtClean="0"/>
              <a:t>-</a:t>
            </a:r>
            <a:r>
              <a:rPr lang="en-GB" b="1" dirty="0" smtClean="0"/>
              <a:t>less", but not "funding</a:t>
            </a:r>
            <a:r>
              <a:rPr lang="sl-SI" b="1" dirty="0" smtClean="0"/>
              <a:t>-</a:t>
            </a:r>
            <a:r>
              <a:rPr lang="en-GB" b="1" dirty="0" smtClean="0"/>
              <a:t>less".</a:t>
            </a:r>
          </a:p>
          <a:p>
            <a:pPr marL="457200" indent="-457200" algn="just">
              <a:spcBef>
                <a:spcPct val="0"/>
              </a:spcBef>
              <a:spcAft>
                <a:spcPts val="1200"/>
              </a:spcAft>
            </a:pPr>
            <a:endParaRPr lang="en-GB" dirty="0" smtClean="0"/>
          </a:p>
          <a:p>
            <a:pPr marL="457200" indent="-457200" algn="just">
              <a:spcBef>
                <a:spcPct val="0"/>
              </a:spcBef>
              <a:spcAft>
                <a:spcPts val="1200"/>
              </a:spcAft>
            </a:pPr>
            <a:r>
              <a:rPr lang="sl-SI" dirty="0" smtClean="0"/>
              <a:t>M</a:t>
            </a:r>
            <a:r>
              <a:rPr lang="en-GB" dirty="0" smtClean="0"/>
              <a:t>ain impediments to more </a:t>
            </a:r>
            <a:r>
              <a:rPr lang="sl-SI" dirty="0" err="1" smtClean="0"/>
              <a:t>effective</a:t>
            </a:r>
            <a:r>
              <a:rPr lang="sl-SI" dirty="0" smtClean="0"/>
              <a:t> </a:t>
            </a:r>
            <a:r>
              <a:rPr lang="en-GB" dirty="0" smtClean="0"/>
              <a:t>non-standard </a:t>
            </a:r>
            <a:r>
              <a:rPr lang="sl-SI" dirty="0" err="1" smtClean="0"/>
              <a:t>monetary</a:t>
            </a:r>
            <a:r>
              <a:rPr lang="sl-SI" dirty="0" smtClean="0"/>
              <a:t> </a:t>
            </a:r>
            <a:r>
              <a:rPr lang="sl-SI" dirty="0" err="1" smtClean="0"/>
              <a:t>policy</a:t>
            </a:r>
            <a:r>
              <a:rPr lang="sl-SI" dirty="0" smtClean="0"/>
              <a:t> </a:t>
            </a:r>
            <a:r>
              <a:rPr lang="en-GB" dirty="0" smtClean="0"/>
              <a:t>measures rest with risk</a:t>
            </a:r>
            <a:r>
              <a:rPr lang="sl-SI" dirty="0" smtClean="0"/>
              <a:t>-</a:t>
            </a:r>
            <a:r>
              <a:rPr lang="en-GB" dirty="0" smtClean="0"/>
              <a:t>averse domestic banking system as well as with the undeveloped market </a:t>
            </a:r>
            <a:r>
              <a:rPr lang="sl-SI" dirty="0" err="1" smtClean="0"/>
              <a:t>for</a:t>
            </a:r>
            <a:r>
              <a:rPr lang="en-GB" dirty="0" smtClean="0"/>
              <a:t> alternative instruments that would support </a:t>
            </a:r>
            <a:r>
              <a:rPr lang="sl-SI" dirty="0" err="1" smtClean="0"/>
              <a:t>these</a:t>
            </a:r>
            <a:r>
              <a:rPr lang="en-GB" dirty="0" smtClean="0"/>
              <a:t> measures.</a:t>
            </a:r>
          </a:p>
          <a:p>
            <a:pPr marL="457200" indent="-457200" algn="just">
              <a:spcBef>
                <a:spcPct val="0"/>
              </a:spcBef>
              <a:spcAft>
                <a:spcPts val="1200"/>
              </a:spcAft>
            </a:pPr>
            <a:endParaRPr lang="en-GB" dirty="0" smtClean="0"/>
          </a:p>
          <a:p>
            <a:pPr marL="457200" indent="-457200" algn="just">
              <a:spcBef>
                <a:spcPct val="0"/>
              </a:spcBef>
              <a:spcAft>
                <a:spcPts val="1200"/>
              </a:spcAft>
            </a:pPr>
            <a:r>
              <a:rPr lang="en-GB" dirty="0" smtClean="0"/>
              <a:t>In small open economies, and especially in a country with boom-bust legacy, </a:t>
            </a:r>
            <a:r>
              <a:rPr lang="sl-SI" dirty="0" err="1" smtClean="0"/>
              <a:t>spill</a:t>
            </a:r>
            <a:r>
              <a:rPr lang="sl-SI" dirty="0" smtClean="0"/>
              <a:t>-</a:t>
            </a:r>
            <a:r>
              <a:rPr lang="sl-SI" dirty="0" err="1" smtClean="0"/>
              <a:t>overs</a:t>
            </a:r>
            <a:r>
              <a:rPr lang="sl-SI" dirty="0" smtClean="0"/>
              <a:t> </a:t>
            </a:r>
            <a:r>
              <a:rPr lang="en-GB" dirty="0" smtClean="0"/>
              <a:t>of non-standard monetary policy measures </a:t>
            </a:r>
            <a:r>
              <a:rPr lang="sl-SI" dirty="0" err="1" smtClean="0"/>
              <a:t>complement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could</a:t>
            </a:r>
            <a:r>
              <a:rPr lang="sl-SI" dirty="0" smtClean="0"/>
              <a:t> </a:t>
            </a:r>
            <a:r>
              <a:rPr lang="sl-SI" dirty="0" err="1" smtClean="0"/>
              <a:t>even</a:t>
            </a:r>
            <a:r>
              <a:rPr lang="sl-SI" dirty="0" smtClean="0"/>
              <a:t> </a:t>
            </a:r>
            <a:r>
              <a:rPr lang="en-GB" dirty="0" smtClean="0"/>
              <a:t>dominate the</a:t>
            </a:r>
            <a:r>
              <a:rPr lang="sl-SI" dirty="0" smtClean="0"/>
              <a:t>ir</a:t>
            </a:r>
            <a:r>
              <a:rPr lang="en-GB" dirty="0" smtClean="0"/>
              <a:t> direct effects.</a:t>
            </a:r>
          </a:p>
          <a:p>
            <a:pPr marL="457200" indent="-457200" algn="just">
              <a:spcBef>
                <a:spcPct val="0"/>
              </a:spcBef>
              <a:spcAft>
                <a:spcPts val="1200"/>
              </a:spcAft>
            </a:pPr>
            <a:endParaRPr lang="sl-SI" dirty="0" smtClean="0"/>
          </a:p>
          <a:p>
            <a:pPr marL="457200" indent="-457200" algn="just">
              <a:spcBef>
                <a:spcPct val="0"/>
              </a:spcBef>
              <a:spcAft>
                <a:spcPts val="1200"/>
              </a:spcAft>
            </a:pPr>
            <a:r>
              <a:rPr lang="sl-SI" dirty="0" err="1" smtClean="0"/>
              <a:t>Monetary</a:t>
            </a:r>
            <a:r>
              <a:rPr lang="sl-SI" dirty="0" smtClean="0"/>
              <a:t> </a:t>
            </a:r>
            <a:r>
              <a:rPr lang="sl-SI" dirty="0" err="1" smtClean="0"/>
              <a:t>policy</a:t>
            </a:r>
            <a:r>
              <a:rPr lang="sl-SI" dirty="0" smtClean="0"/>
              <a:t> </a:t>
            </a:r>
            <a:r>
              <a:rPr lang="sl-SI" dirty="0" err="1" smtClean="0"/>
              <a:t>could</a:t>
            </a:r>
            <a:r>
              <a:rPr lang="sl-SI" dirty="0" smtClean="0"/>
              <a:t> </a:t>
            </a:r>
            <a:r>
              <a:rPr lang="sl-SI" dirty="0" err="1" smtClean="0"/>
              <a:t>be</a:t>
            </a:r>
            <a:r>
              <a:rPr lang="sl-SI" dirty="0" smtClean="0"/>
              <a:t> </a:t>
            </a:r>
            <a:r>
              <a:rPr lang="sl-SI" dirty="0" err="1" smtClean="0"/>
              <a:t>effective</a:t>
            </a:r>
            <a:r>
              <a:rPr lang="sl-SI" dirty="0" smtClean="0"/>
              <a:t> in </a:t>
            </a:r>
            <a:r>
              <a:rPr lang="sl-SI" dirty="0" err="1" smtClean="0"/>
              <a:t>providing</a:t>
            </a:r>
            <a:r>
              <a:rPr lang="sl-SI" dirty="0" smtClean="0"/>
              <a:t> </a:t>
            </a:r>
            <a:r>
              <a:rPr lang="sl-SI" dirty="0" err="1" smtClean="0"/>
              <a:t>liquidity</a:t>
            </a:r>
            <a:r>
              <a:rPr lang="sl-SI" dirty="0" smtClean="0"/>
              <a:t>, </a:t>
            </a:r>
            <a:r>
              <a:rPr lang="sl-SI" dirty="0" err="1" smtClean="0"/>
              <a:t>but</a:t>
            </a:r>
            <a:r>
              <a:rPr lang="sl-SI" dirty="0" smtClean="0"/>
              <a:t> is not </a:t>
            </a:r>
            <a:r>
              <a:rPr lang="sl-SI" dirty="0" err="1" smtClean="0"/>
              <a:t>able</a:t>
            </a:r>
            <a:r>
              <a:rPr lang="sl-SI" dirty="0" smtClean="0"/>
              <a:t> to </a:t>
            </a:r>
            <a:r>
              <a:rPr lang="sl-SI" dirty="0" err="1" smtClean="0"/>
              <a:t>repair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impaired</a:t>
            </a:r>
            <a:r>
              <a:rPr lang="sl-SI" dirty="0" smtClean="0"/>
              <a:t> </a:t>
            </a:r>
            <a:r>
              <a:rPr lang="sl-SI" dirty="0" err="1" smtClean="0"/>
              <a:t>transmission</a:t>
            </a:r>
            <a:r>
              <a:rPr lang="sl-SI" dirty="0" smtClean="0"/>
              <a:t> </a:t>
            </a:r>
            <a:r>
              <a:rPr lang="sl-SI" dirty="0" err="1" smtClean="0"/>
              <a:t>channels</a:t>
            </a:r>
            <a:r>
              <a:rPr lang="sl-SI" dirty="0" smtClean="0"/>
              <a:t> </a:t>
            </a:r>
            <a:r>
              <a:rPr lang="sl-SI" dirty="0" err="1" smtClean="0"/>
              <a:t>without</a:t>
            </a:r>
            <a:r>
              <a:rPr lang="sl-SI" dirty="0" smtClean="0"/>
              <a:t> </a:t>
            </a:r>
            <a:r>
              <a:rPr lang="sl-SI" dirty="0" err="1" smtClean="0"/>
              <a:t>assistance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other</a:t>
            </a:r>
            <a:r>
              <a:rPr lang="sl-SI" dirty="0" smtClean="0"/>
              <a:t> </a:t>
            </a:r>
            <a:r>
              <a:rPr lang="sl-SI" dirty="0" err="1" smtClean="0"/>
              <a:t>policies</a:t>
            </a:r>
            <a:r>
              <a:rPr lang="sl-SI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vsebine 2"/>
          <p:cNvSpPr txBox="1">
            <a:spLocks/>
          </p:cNvSpPr>
          <p:nvPr/>
        </p:nvSpPr>
        <p:spPr>
          <a:xfrm>
            <a:off x="685800" y="1196752"/>
            <a:ext cx="7772400" cy="5127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Lamfalussy</a:t>
            </a: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sl-SI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Lectures</a:t>
            </a: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sl-SI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Conference</a:t>
            </a:r>
            <a:endParaRPr kumimoji="0" lang="sl-SI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l-SI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On the effectiveness of non-standard monetary policy measures in Slovenia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Boštjan Jazbec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Banka Slovenije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Budapest</a:t>
            </a:r>
            <a:r>
              <a:rPr kumimoji="0" lang="sl-SI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2 </a:t>
            </a:r>
            <a:r>
              <a:rPr kumimoji="0" lang="sl-SI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February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Summary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algn="just">
              <a:spcBef>
                <a:spcPct val="0"/>
              </a:spcBef>
              <a:spcAft>
                <a:spcPts val="1200"/>
              </a:spcAft>
            </a:pPr>
            <a:r>
              <a:rPr lang="en-GB" dirty="0" smtClean="0"/>
              <a:t>The decoupling of real and financial cycle</a:t>
            </a:r>
            <a:r>
              <a:rPr lang="sl-SI" dirty="0" smtClean="0"/>
              <a:t>s</a:t>
            </a:r>
            <a:r>
              <a:rPr lang="en-GB" dirty="0" smtClean="0"/>
              <a:t> is </a:t>
            </a:r>
            <a:r>
              <a:rPr lang="sl-SI" dirty="0" err="1" smtClean="0"/>
              <a:t>symptomatic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a </a:t>
            </a:r>
            <a:r>
              <a:rPr lang="en-GB" dirty="0" smtClean="0"/>
              <a:t>balance-sheet recession, which impairs the effectiveness of monetary policy.</a:t>
            </a:r>
            <a:r>
              <a:rPr lang="sl-SI" dirty="0" smtClean="0"/>
              <a:t> </a:t>
            </a:r>
            <a:r>
              <a:rPr lang="en-GB" dirty="0" smtClean="0"/>
              <a:t>Credit continues to decline</a:t>
            </a:r>
            <a:r>
              <a:rPr lang="sl-SI" dirty="0" smtClean="0"/>
              <a:t>, </a:t>
            </a:r>
            <a:r>
              <a:rPr lang="sl-SI" dirty="0" err="1" smtClean="0"/>
              <a:t>while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economy</a:t>
            </a:r>
            <a:r>
              <a:rPr lang="sl-SI" dirty="0" smtClean="0"/>
              <a:t> is back on a </a:t>
            </a:r>
            <a:r>
              <a:rPr lang="sl-SI" dirty="0" err="1" smtClean="0"/>
              <a:t>growth</a:t>
            </a:r>
            <a:r>
              <a:rPr lang="sl-SI" dirty="0" smtClean="0"/>
              <a:t> </a:t>
            </a:r>
            <a:r>
              <a:rPr lang="sl-SI" dirty="0" err="1" smtClean="0"/>
              <a:t>path</a:t>
            </a:r>
            <a:r>
              <a:rPr lang="en-GB" dirty="0" smtClean="0"/>
              <a:t>. </a:t>
            </a:r>
            <a:r>
              <a:rPr lang="en-GB" b="1" dirty="0" smtClean="0"/>
              <a:t>The </a:t>
            </a:r>
            <a:r>
              <a:rPr lang="sl-SI" b="1" dirty="0" smtClean="0"/>
              <a:t> </a:t>
            </a:r>
            <a:r>
              <a:rPr lang="sl-SI" b="1" dirty="0" err="1" smtClean="0"/>
              <a:t>economic</a:t>
            </a:r>
            <a:r>
              <a:rPr lang="sl-SI" b="1" dirty="0" smtClean="0"/>
              <a:t> </a:t>
            </a:r>
            <a:r>
              <a:rPr lang="en-GB" b="1" dirty="0" smtClean="0"/>
              <a:t>recovery is "domestic credit</a:t>
            </a:r>
            <a:r>
              <a:rPr lang="sl-SI" b="1" dirty="0" smtClean="0"/>
              <a:t>-</a:t>
            </a:r>
            <a:r>
              <a:rPr lang="en-GB" b="1" dirty="0" smtClean="0"/>
              <a:t>less", but not "funding</a:t>
            </a:r>
            <a:r>
              <a:rPr lang="sl-SI" b="1" dirty="0" smtClean="0"/>
              <a:t>-</a:t>
            </a:r>
            <a:r>
              <a:rPr lang="en-GB" b="1" dirty="0" smtClean="0"/>
              <a:t>less".</a:t>
            </a:r>
          </a:p>
          <a:p>
            <a:pPr marL="457200" indent="-457200" algn="just">
              <a:spcBef>
                <a:spcPct val="0"/>
              </a:spcBef>
              <a:spcAft>
                <a:spcPts val="1200"/>
              </a:spcAft>
            </a:pPr>
            <a:endParaRPr lang="en-GB" dirty="0" smtClean="0"/>
          </a:p>
          <a:p>
            <a:pPr marL="457200" indent="-457200" algn="just">
              <a:spcBef>
                <a:spcPct val="0"/>
              </a:spcBef>
              <a:spcAft>
                <a:spcPts val="1200"/>
              </a:spcAft>
            </a:pPr>
            <a:r>
              <a:rPr lang="sl-SI" dirty="0" smtClean="0"/>
              <a:t>M</a:t>
            </a:r>
            <a:r>
              <a:rPr lang="en-GB" dirty="0" smtClean="0"/>
              <a:t>ain impediments to more </a:t>
            </a:r>
            <a:r>
              <a:rPr lang="sl-SI" dirty="0" err="1" smtClean="0"/>
              <a:t>effective</a:t>
            </a:r>
            <a:r>
              <a:rPr lang="sl-SI" dirty="0" smtClean="0"/>
              <a:t> </a:t>
            </a:r>
            <a:r>
              <a:rPr lang="en-GB" dirty="0" smtClean="0"/>
              <a:t>non-standard </a:t>
            </a:r>
            <a:r>
              <a:rPr lang="sl-SI" dirty="0" err="1" smtClean="0"/>
              <a:t>monetary</a:t>
            </a:r>
            <a:r>
              <a:rPr lang="sl-SI" dirty="0" smtClean="0"/>
              <a:t> </a:t>
            </a:r>
            <a:r>
              <a:rPr lang="sl-SI" dirty="0" err="1" smtClean="0"/>
              <a:t>policy</a:t>
            </a:r>
            <a:r>
              <a:rPr lang="sl-SI" dirty="0" smtClean="0"/>
              <a:t> </a:t>
            </a:r>
            <a:r>
              <a:rPr lang="en-GB" dirty="0" smtClean="0"/>
              <a:t>measures rest with risk</a:t>
            </a:r>
            <a:r>
              <a:rPr lang="sl-SI" dirty="0" smtClean="0"/>
              <a:t>-</a:t>
            </a:r>
            <a:r>
              <a:rPr lang="en-GB" dirty="0" smtClean="0"/>
              <a:t>averse domestic banking system as well as with the undeveloped market </a:t>
            </a:r>
            <a:r>
              <a:rPr lang="sl-SI" dirty="0" err="1" smtClean="0"/>
              <a:t>for</a:t>
            </a:r>
            <a:r>
              <a:rPr lang="en-GB" dirty="0" smtClean="0"/>
              <a:t> alternative instruments that would support </a:t>
            </a:r>
            <a:r>
              <a:rPr lang="sl-SI" dirty="0" err="1" smtClean="0"/>
              <a:t>these</a:t>
            </a:r>
            <a:r>
              <a:rPr lang="en-GB" dirty="0" smtClean="0"/>
              <a:t> measures.</a:t>
            </a:r>
          </a:p>
          <a:p>
            <a:pPr marL="457200" indent="-457200" algn="just">
              <a:spcBef>
                <a:spcPct val="0"/>
              </a:spcBef>
              <a:spcAft>
                <a:spcPts val="1200"/>
              </a:spcAft>
            </a:pPr>
            <a:endParaRPr lang="en-GB" dirty="0" smtClean="0"/>
          </a:p>
          <a:p>
            <a:pPr marL="457200" indent="-457200" algn="just">
              <a:spcBef>
                <a:spcPct val="0"/>
              </a:spcBef>
              <a:spcAft>
                <a:spcPts val="1200"/>
              </a:spcAft>
            </a:pPr>
            <a:r>
              <a:rPr lang="en-GB" dirty="0" smtClean="0"/>
              <a:t>In small open economies, and especially in a country with boom-bust legacy, </a:t>
            </a:r>
            <a:r>
              <a:rPr lang="sl-SI" dirty="0" err="1" smtClean="0"/>
              <a:t>spill</a:t>
            </a:r>
            <a:r>
              <a:rPr lang="sl-SI" dirty="0" smtClean="0"/>
              <a:t>-</a:t>
            </a:r>
            <a:r>
              <a:rPr lang="sl-SI" dirty="0" err="1" smtClean="0"/>
              <a:t>overs</a:t>
            </a:r>
            <a:r>
              <a:rPr lang="sl-SI" dirty="0" smtClean="0"/>
              <a:t> </a:t>
            </a:r>
            <a:r>
              <a:rPr lang="en-GB" dirty="0" smtClean="0"/>
              <a:t>of non-standard monetary policy measures </a:t>
            </a:r>
            <a:r>
              <a:rPr lang="sl-SI" dirty="0" err="1" smtClean="0"/>
              <a:t>complement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could</a:t>
            </a:r>
            <a:r>
              <a:rPr lang="sl-SI" dirty="0" smtClean="0"/>
              <a:t> </a:t>
            </a:r>
            <a:r>
              <a:rPr lang="sl-SI" dirty="0" err="1" smtClean="0"/>
              <a:t>even</a:t>
            </a:r>
            <a:r>
              <a:rPr lang="sl-SI" dirty="0" smtClean="0"/>
              <a:t> </a:t>
            </a:r>
            <a:r>
              <a:rPr lang="en-GB" dirty="0" smtClean="0"/>
              <a:t>dominate the</a:t>
            </a:r>
            <a:r>
              <a:rPr lang="sl-SI" dirty="0" smtClean="0"/>
              <a:t>ir</a:t>
            </a:r>
            <a:r>
              <a:rPr lang="en-GB" dirty="0" smtClean="0"/>
              <a:t> direct effects.</a:t>
            </a:r>
          </a:p>
          <a:p>
            <a:pPr marL="457200" indent="-457200" algn="just">
              <a:spcBef>
                <a:spcPct val="0"/>
              </a:spcBef>
              <a:spcAft>
                <a:spcPts val="1200"/>
              </a:spcAft>
            </a:pPr>
            <a:endParaRPr lang="sl-SI" dirty="0" smtClean="0"/>
          </a:p>
          <a:p>
            <a:pPr marL="457200" indent="-457200" algn="just">
              <a:spcBef>
                <a:spcPct val="0"/>
              </a:spcBef>
              <a:spcAft>
                <a:spcPts val="1200"/>
              </a:spcAft>
            </a:pPr>
            <a:r>
              <a:rPr lang="sl-SI" dirty="0" err="1" smtClean="0"/>
              <a:t>Monetary</a:t>
            </a:r>
            <a:r>
              <a:rPr lang="sl-SI" dirty="0" smtClean="0"/>
              <a:t> </a:t>
            </a:r>
            <a:r>
              <a:rPr lang="sl-SI" dirty="0" err="1" smtClean="0"/>
              <a:t>policy</a:t>
            </a:r>
            <a:r>
              <a:rPr lang="sl-SI" dirty="0" smtClean="0"/>
              <a:t> </a:t>
            </a:r>
            <a:r>
              <a:rPr lang="sl-SI" dirty="0" err="1" smtClean="0"/>
              <a:t>could</a:t>
            </a:r>
            <a:r>
              <a:rPr lang="sl-SI" dirty="0" smtClean="0"/>
              <a:t> </a:t>
            </a:r>
            <a:r>
              <a:rPr lang="sl-SI" dirty="0" err="1" smtClean="0"/>
              <a:t>be</a:t>
            </a:r>
            <a:r>
              <a:rPr lang="sl-SI" dirty="0" smtClean="0"/>
              <a:t> </a:t>
            </a:r>
            <a:r>
              <a:rPr lang="sl-SI" dirty="0" err="1" smtClean="0"/>
              <a:t>effective</a:t>
            </a:r>
            <a:r>
              <a:rPr lang="sl-SI" dirty="0" smtClean="0"/>
              <a:t> in </a:t>
            </a:r>
            <a:r>
              <a:rPr lang="sl-SI" dirty="0" err="1" smtClean="0"/>
              <a:t>providing</a:t>
            </a:r>
            <a:r>
              <a:rPr lang="sl-SI" dirty="0" smtClean="0"/>
              <a:t> </a:t>
            </a:r>
            <a:r>
              <a:rPr lang="sl-SI" dirty="0" err="1" smtClean="0"/>
              <a:t>liquidity</a:t>
            </a:r>
            <a:r>
              <a:rPr lang="sl-SI" dirty="0" smtClean="0"/>
              <a:t>, </a:t>
            </a:r>
            <a:r>
              <a:rPr lang="sl-SI" dirty="0" err="1" smtClean="0"/>
              <a:t>but</a:t>
            </a:r>
            <a:r>
              <a:rPr lang="sl-SI" dirty="0" smtClean="0"/>
              <a:t> is not </a:t>
            </a:r>
            <a:r>
              <a:rPr lang="sl-SI" dirty="0" err="1" smtClean="0"/>
              <a:t>able</a:t>
            </a:r>
            <a:r>
              <a:rPr lang="sl-SI" dirty="0" smtClean="0"/>
              <a:t> to </a:t>
            </a:r>
            <a:r>
              <a:rPr lang="sl-SI" dirty="0" err="1" smtClean="0"/>
              <a:t>repair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impaired</a:t>
            </a:r>
            <a:r>
              <a:rPr lang="sl-SI" dirty="0" smtClean="0"/>
              <a:t> </a:t>
            </a:r>
            <a:r>
              <a:rPr lang="sl-SI" dirty="0" err="1" smtClean="0"/>
              <a:t>transmission</a:t>
            </a:r>
            <a:r>
              <a:rPr lang="sl-SI" dirty="0" smtClean="0"/>
              <a:t> </a:t>
            </a:r>
            <a:r>
              <a:rPr lang="sl-SI" dirty="0" err="1" smtClean="0"/>
              <a:t>channels</a:t>
            </a:r>
            <a:r>
              <a:rPr lang="sl-SI" dirty="0" smtClean="0"/>
              <a:t> </a:t>
            </a:r>
            <a:r>
              <a:rPr lang="sl-SI" dirty="0" err="1" smtClean="0"/>
              <a:t>without</a:t>
            </a:r>
            <a:r>
              <a:rPr lang="sl-SI" dirty="0" smtClean="0"/>
              <a:t> </a:t>
            </a:r>
            <a:r>
              <a:rPr lang="sl-SI" dirty="0" err="1" smtClean="0"/>
              <a:t>assistance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other</a:t>
            </a:r>
            <a:r>
              <a:rPr lang="sl-SI" dirty="0" smtClean="0"/>
              <a:t> </a:t>
            </a:r>
            <a:r>
              <a:rPr lang="sl-SI" dirty="0" err="1" smtClean="0"/>
              <a:t>policies</a:t>
            </a:r>
            <a:r>
              <a:rPr lang="sl-SI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056784" cy="850106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decoupling of real and financial cycles </a:t>
            </a:r>
            <a:r>
              <a:rPr lang="sl-SI" sz="2000" dirty="0" smtClean="0"/>
              <a:t>in </a:t>
            </a:r>
            <a:r>
              <a:rPr lang="sl-SI" sz="2000" dirty="0" err="1" smtClean="0"/>
              <a:t>Slovenia</a:t>
            </a:r>
            <a:r>
              <a:rPr lang="sl-SI" sz="2000" dirty="0" smtClean="0"/>
              <a:t> is </a:t>
            </a:r>
            <a:r>
              <a:rPr lang="en-US" sz="2000" dirty="0" smtClean="0"/>
              <a:t>related to balance-sheet recession </a:t>
            </a:r>
            <a:r>
              <a:rPr lang="sl-SI" sz="2000" dirty="0" err="1" smtClean="0"/>
              <a:t>and</a:t>
            </a:r>
            <a:r>
              <a:rPr lang="sl-SI" sz="2000" dirty="0" smtClean="0"/>
              <a:t> to</a:t>
            </a:r>
            <a:r>
              <a:rPr lang="en-US" sz="2000" dirty="0" smtClean="0"/>
              <a:t> unsustainable model of debt-financed economic growth </a:t>
            </a:r>
            <a:r>
              <a:rPr lang="sl-SI" sz="2000" dirty="0" err="1" smtClean="0"/>
              <a:t>during</a:t>
            </a:r>
            <a:r>
              <a:rPr lang="sl-SI" sz="2000" dirty="0" smtClean="0"/>
              <a:t> </a:t>
            </a:r>
            <a:r>
              <a:rPr lang="en-US" sz="2000" dirty="0" smtClean="0"/>
              <a:t>the pre-crisis</a:t>
            </a:r>
            <a:r>
              <a:rPr lang="sl-SI" sz="2000" dirty="0" smtClean="0"/>
              <a:t> period.</a:t>
            </a:r>
            <a:endParaRPr lang="sl-SI" sz="20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497" y="1196752"/>
            <a:ext cx="7963912" cy="519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The contraction of loans to private sector </a:t>
            </a:r>
            <a:r>
              <a:rPr lang="sl-SI" sz="2000" dirty="0" smtClean="0"/>
              <a:t>in </a:t>
            </a:r>
            <a:r>
              <a:rPr lang="sl-SI" sz="2000" dirty="0" err="1" smtClean="0"/>
              <a:t>Slovenia</a:t>
            </a:r>
            <a:r>
              <a:rPr lang="sl-SI" sz="2000" dirty="0" smtClean="0"/>
              <a:t> </a:t>
            </a:r>
            <a:r>
              <a:rPr lang="en-US" sz="2000" dirty="0" smtClean="0"/>
              <a:t>persists. Hence, the </a:t>
            </a:r>
            <a:r>
              <a:rPr lang="sl-SI" sz="2000" dirty="0" err="1" smtClean="0"/>
              <a:t>economic</a:t>
            </a:r>
            <a:r>
              <a:rPr lang="sl-SI" sz="2000" dirty="0" smtClean="0"/>
              <a:t> </a:t>
            </a:r>
            <a:r>
              <a:rPr lang="en-US" sz="2000" dirty="0" smtClean="0"/>
              <a:t>recovery is a "domestic credit-less",  but not a "funding-less" </a:t>
            </a:r>
            <a:r>
              <a:rPr lang="sl-SI" sz="2000" dirty="0" smtClean="0"/>
              <a:t>one.</a:t>
            </a:r>
            <a:endParaRPr lang="sl-SI" sz="2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6165304"/>
            <a:ext cx="8229600" cy="360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1600" dirty="0" err="1" smtClean="0"/>
              <a:t>Source</a:t>
            </a:r>
            <a:r>
              <a:rPr lang="sl-SI" sz="1600" dirty="0" smtClean="0"/>
              <a:t>: Bank </a:t>
            </a:r>
            <a:r>
              <a:rPr lang="sl-SI" sz="1600" dirty="0" err="1" smtClean="0"/>
              <a:t>of</a:t>
            </a:r>
            <a:r>
              <a:rPr lang="sl-SI" sz="1600" dirty="0" smtClean="0"/>
              <a:t> </a:t>
            </a:r>
            <a:r>
              <a:rPr lang="sl-SI" sz="1600" dirty="0" err="1" smtClean="0"/>
              <a:t>Slovenia</a:t>
            </a:r>
            <a:r>
              <a:rPr lang="sl-SI" sz="1600" dirty="0" smtClean="0"/>
              <a:t>.</a:t>
            </a:r>
            <a:endParaRPr lang="sl-SI" sz="1600" dirty="0" smtClean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69898"/>
            <a:ext cx="7948042" cy="498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Monetary policy </a:t>
            </a:r>
            <a:r>
              <a:rPr lang="sl-SI" sz="2000" dirty="0" err="1" smtClean="0"/>
              <a:t>was</a:t>
            </a:r>
            <a:r>
              <a:rPr lang="sl-SI" sz="2000" dirty="0" smtClean="0"/>
              <a:t> </a:t>
            </a:r>
            <a:r>
              <a:rPr lang="sl-SI" sz="2000" dirty="0" err="1" smtClean="0"/>
              <a:t>eff</a:t>
            </a:r>
            <a:r>
              <a:rPr lang="en-US" sz="2000" dirty="0" err="1" smtClean="0"/>
              <a:t>ective</a:t>
            </a:r>
            <a:r>
              <a:rPr lang="en-US" sz="2000" dirty="0" smtClean="0"/>
              <a:t> in filling the liquidity</a:t>
            </a:r>
            <a:r>
              <a:rPr lang="sl-SI" sz="2000" dirty="0" smtClean="0"/>
              <a:t> </a:t>
            </a:r>
            <a:r>
              <a:rPr lang="en-US" sz="2000" dirty="0" smtClean="0"/>
              <a:t>/</a:t>
            </a:r>
            <a:r>
              <a:rPr lang="sl-SI" sz="2000" dirty="0" smtClean="0"/>
              <a:t> </a:t>
            </a:r>
            <a:r>
              <a:rPr lang="en-US" sz="2000" dirty="0" smtClean="0"/>
              <a:t>funding gap of bank</a:t>
            </a:r>
            <a:r>
              <a:rPr lang="sl-SI" sz="2000" dirty="0" smtClean="0"/>
              <a:t>ing </a:t>
            </a:r>
            <a:r>
              <a:rPr lang="sl-SI" sz="2000" dirty="0" err="1" smtClean="0"/>
              <a:t>sector</a:t>
            </a:r>
            <a:r>
              <a:rPr lang="en-US" sz="2000" dirty="0" smtClean="0"/>
              <a:t> after shut down </a:t>
            </a:r>
            <a:r>
              <a:rPr lang="sl-SI" sz="2000" dirty="0" err="1" smtClean="0"/>
              <a:t>of</a:t>
            </a:r>
            <a:r>
              <a:rPr lang="sl-SI" sz="2000" dirty="0" smtClean="0"/>
              <a:t> </a:t>
            </a:r>
            <a:r>
              <a:rPr lang="en-US" sz="2000" dirty="0" smtClean="0"/>
              <a:t>wholesale markets via </a:t>
            </a:r>
            <a:r>
              <a:rPr lang="sl-SI" sz="2000" dirty="0" smtClean="0"/>
              <a:t>FRFA, </a:t>
            </a:r>
            <a:r>
              <a:rPr lang="sl-SI" sz="2000" dirty="0" err="1" smtClean="0"/>
              <a:t>and</a:t>
            </a:r>
            <a:r>
              <a:rPr lang="sl-SI" sz="2000" dirty="0" smtClean="0"/>
              <a:t> </a:t>
            </a:r>
            <a:r>
              <a:rPr lang="sl-SI" sz="2000" dirty="0" err="1" smtClean="0"/>
              <a:t>later</a:t>
            </a:r>
            <a:r>
              <a:rPr lang="sl-SI" sz="2000" dirty="0" smtClean="0"/>
              <a:t> on </a:t>
            </a:r>
            <a:r>
              <a:rPr lang="en-US" sz="2000" dirty="0" smtClean="0"/>
              <a:t>VLTROs and TLTROs.</a:t>
            </a:r>
            <a:endParaRPr lang="sl-SI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7338" y="980728"/>
            <a:ext cx="6029325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53137"/>
            <a:ext cx="8712968" cy="1501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PoljeZBesedilom 5"/>
          <p:cNvSpPr txBox="1"/>
          <p:nvPr/>
        </p:nvSpPr>
        <p:spPr>
          <a:xfrm>
            <a:off x="179512" y="6165304"/>
            <a:ext cx="6697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err="1" smtClean="0"/>
              <a:t>Source</a:t>
            </a:r>
            <a:r>
              <a:rPr lang="sl-SI" sz="1600" dirty="0" smtClean="0"/>
              <a:t>: ECB, Bank </a:t>
            </a:r>
            <a:r>
              <a:rPr lang="sl-SI" sz="1600" dirty="0" err="1" smtClean="0"/>
              <a:t>of</a:t>
            </a:r>
            <a:r>
              <a:rPr lang="sl-SI" sz="1600" dirty="0" smtClean="0"/>
              <a:t> </a:t>
            </a:r>
            <a:r>
              <a:rPr lang="sl-SI" sz="1600" dirty="0" err="1" smtClean="0"/>
              <a:t>Slovenia</a:t>
            </a:r>
            <a:r>
              <a:rPr lang="sl-SI" sz="1600" dirty="0" smtClean="0"/>
              <a:t>. Bank </a:t>
            </a:r>
            <a:r>
              <a:rPr lang="sl-SI" sz="1600" dirty="0" err="1" smtClean="0"/>
              <a:t>of</a:t>
            </a:r>
            <a:r>
              <a:rPr lang="sl-SI" sz="1600" dirty="0" smtClean="0"/>
              <a:t> </a:t>
            </a:r>
            <a:r>
              <a:rPr lang="sl-SI" sz="1600" dirty="0" err="1" smtClean="0"/>
              <a:t>Slovenia</a:t>
            </a:r>
            <a:r>
              <a:rPr lang="sl-SI" sz="1600" dirty="0" smtClean="0"/>
              <a:t> </a:t>
            </a:r>
            <a:r>
              <a:rPr lang="sl-SI" sz="1600" dirty="0" err="1" smtClean="0"/>
              <a:t>calculations</a:t>
            </a:r>
            <a:r>
              <a:rPr lang="sl-SI" sz="1600" dirty="0" smtClean="0"/>
              <a:t>.</a:t>
            </a:r>
            <a:endParaRPr lang="sl-SI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dirty="0" err="1" smtClean="0"/>
              <a:t>Excess</a:t>
            </a:r>
            <a:r>
              <a:rPr lang="sl-SI" sz="2000" dirty="0" smtClean="0"/>
              <a:t> </a:t>
            </a:r>
            <a:r>
              <a:rPr lang="sl-SI" sz="2000" dirty="0" err="1" smtClean="0"/>
              <a:t>liquidity</a:t>
            </a:r>
            <a:r>
              <a:rPr lang="sl-SI" sz="2000" dirty="0" smtClean="0"/>
              <a:t> </a:t>
            </a:r>
            <a:r>
              <a:rPr lang="en-GB" sz="2000" dirty="0" smtClean="0"/>
              <a:t>had </a:t>
            </a:r>
            <a:r>
              <a:rPr lang="sl-SI" sz="2000" dirty="0" smtClean="0"/>
              <a:t>no </a:t>
            </a:r>
            <a:r>
              <a:rPr lang="en-GB" sz="2000" dirty="0" smtClean="0"/>
              <a:t>effect on bank lending rates </a:t>
            </a:r>
            <a:r>
              <a:rPr lang="sl-SI" sz="2000" dirty="0" smtClean="0"/>
              <a:t>in </a:t>
            </a:r>
            <a:r>
              <a:rPr lang="sl-SI" sz="2000" dirty="0" err="1" smtClean="0"/>
              <a:t>Slovenia</a:t>
            </a:r>
            <a:r>
              <a:rPr lang="sl-SI" sz="2000" dirty="0" smtClean="0"/>
              <a:t> </a:t>
            </a:r>
            <a:r>
              <a:rPr lang="en-GB" sz="2000" dirty="0" smtClean="0"/>
              <a:t>– not even for prime borrowers</a:t>
            </a:r>
            <a:r>
              <a:rPr lang="sl-SI" sz="2000" dirty="0" smtClean="0"/>
              <a:t>.</a:t>
            </a:r>
            <a:endParaRPr lang="sl-SI" sz="20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3915"/>
            <a:ext cx="7606918" cy="4971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oljeZBesedilom 4"/>
          <p:cNvSpPr txBox="1"/>
          <p:nvPr/>
        </p:nvSpPr>
        <p:spPr>
          <a:xfrm>
            <a:off x="755576" y="6237312"/>
            <a:ext cx="6048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err="1" smtClean="0"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: ECB, Bank </a:t>
            </a:r>
            <a:r>
              <a:rPr lang="sl-SI" sz="16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600" dirty="0" err="1" smtClean="0">
                <a:latin typeface="Times New Roman" pitchFamily="18" charset="0"/>
                <a:cs typeface="Times New Roman" pitchFamily="18" charset="0"/>
              </a:rPr>
              <a:t>Slovenia</a:t>
            </a: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. Bank </a:t>
            </a:r>
            <a:r>
              <a:rPr lang="sl-SI" sz="16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600" dirty="0" err="1" smtClean="0">
                <a:latin typeface="Times New Roman" pitchFamily="18" charset="0"/>
                <a:cs typeface="Times New Roman" pitchFamily="18" charset="0"/>
              </a:rPr>
              <a:t>Slovenia</a:t>
            </a: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600" dirty="0" err="1" smtClean="0">
                <a:latin typeface="Times New Roman" pitchFamily="18" charset="0"/>
                <a:cs typeface="Times New Roman" pitchFamily="18" charset="0"/>
              </a:rPr>
              <a:t>calculations</a:t>
            </a:r>
            <a:endParaRPr lang="sl-SI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Why has there been no impact on lending interest rates</a:t>
            </a:r>
            <a:r>
              <a:rPr lang="sl-SI" sz="2400" dirty="0" smtClean="0"/>
              <a:t> in </a:t>
            </a:r>
            <a:r>
              <a:rPr lang="sl-SI" sz="2400" dirty="0" err="1" smtClean="0"/>
              <a:t>Slovenia</a:t>
            </a:r>
            <a:r>
              <a:rPr lang="en-US" sz="2400" dirty="0" smtClean="0"/>
              <a:t>?</a:t>
            </a:r>
            <a:endParaRPr lang="sl-SI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196752"/>
            <a:ext cx="7172325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grada vsebine 2"/>
          <p:cNvSpPr>
            <a:spLocks noGrp="1"/>
          </p:cNvSpPr>
          <p:nvPr>
            <p:ph idx="1"/>
          </p:nvPr>
        </p:nvSpPr>
        <p:spPr>
          <a:xfrm>
            <a:off x="6588224" y="1484784"/>
            <a:ext cx="2403376" cy="4611216"/>
          </a:xfrm>
        </p:spPr>
        <p:txBody>
          <a:bodyPr/>
          <a:lstStyle/>
          <a:p>
            <a:r>
              <a:rPr lang="sl-SI" sz="2400" dirty="0" err="1" smtClean="0"/>
              <a:t>High</a:t>
            </a:r>
            <a:r>
              <a:rPr lang="sl-SI" sz="2400" dirty="0" smtClean="0"/>
              <a:t> </a:t>
            </a:r>
            <a:r>
              <a:rPr lang="sl-SI" sz="2400" dirty="0" err="1" smtClean="0"/>
              <a:t>level</a:t>
            </a:r>
            <a:r>
              <a:rPr lang="sl-SI" sz="2400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</a:t>
            </a:r>
            <a:r>
              <a:rPr lang="sl-SI" sz="2400" dirty="0" err="1" smtClean="0"/>
              <a:t>NPLs</a:t>
            </a:r>
            <a:endParaRPr lang="sl-SI" sz="2400" dirty="0" smtClean="0"/>
          </a:p>
          <a:p>
            <a:endParaRPr lang="sl-SI" sz="2400" dirty="0" smtClean="0"/>
          </a:p>
          <a:p>
            <a:r>
              <a:rPr lang="sl-SI" sz="2400" dirty="0" err="1" smtClean="0"/>
              <a:t>High</a:t>
            </a:r>
            <a:r>
              <a:rPr lang="sl-SI" sz="2400" dirty="0" smtClean="0"/>
              <a:t> </a:t>
            </a:r>
            <a:r>
              <a:rPr lang="sl-SI" sz="2400" dirty="0" err="1" smtClean="0"/>
              <a:t>leverage</a:t>
            </a:r>
            <a:r>
              <a:rPr lang="sl-SI" sz="2400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a part </a:t>
            </a:r>
            <a:r>
              <a:rPr lang="sl-SI" sz="2400" dirty="0" err="1" smtClean="0"/>
              <a:t>of</a:t>
            </a:r>
            <a:r>
              <a:rPr lang="sl-SI" sz="2400" dirty="0" smtClean="0"/>
              <a:t> </a:t>
            </a:r>
            <a:r>
              <a:rPr lang="sl-SI" sz="2400" dirty="0" err="1" smtClean="0"/>
              <a:t>the</a:t>
            </a:r>
            <a:r>
              <a:rPr lang="sl-SI" sz="2400" dirty="0" smtClean="0"/>
              <a:t> </a:t>
            </a:r>
            <a:r>
              <a:rPr lang="sl-SI" sz="2400" dirty="0" err="1" smtClean="0"/>
              <a:t>corporate</a:t>
            </a:r>
            <a:r>
              <a:rPr lang="sl-SI" sz="2400" dirty="0" smtClean="0"/>
              <a:t> </a:t>
            </a:r>
            <a:r>
              <a:rPr lang="sl-SI" sz="2400" dirty="0" err="1" smtClean="0"/>
              <a:t>sector</a:t>
            </a:r>
            <a:endParaRPr lang="sl-S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6635080" cy="936104"/>
          </a:xfrm>
        </p:spPr>
        <p:txBody>
          <a:bodyPr>
            <a:noAutofit/>
          </a:bodyPr>
          <a:lstStyle/>
          <a:p>
            <a:r>
              <a:rPr lang="sl-SI" sz="2000" dirty="0" smtClean="0"/>
              <a:t>In </a:t>
            </a:r>
            <a:r>
              <a:rPr lang="sl-SI" sz="2000" dirty="0" err="1" smtClean="0"/>
              <a:t>Slovenia</a:t>
            </a:r>
            <a:r>
              <a:rPr lang="sl-SI" sz="2000" dirty="0" smtClean="0"/>
              <a:t>, b</a:t>
            </a:r>
            <a:r>
              <a:rPr lang="en-US" sz="2000" dirty="0" err="1" smtClean="0"/>
              <a:t>anks</a:t>
            </a:r>
            <a:r>
              <a:rPr lang="en-US" sz="2000" dirty="0" smtClean="0"/>
              <a:t> have been deleveraging since the beginning of the crisis, notwithstanding the non-standard monetary </a:t>
            </a:r>
            <a:r>
              <a:rPr lang="sl-SI" sz="2000" dirty="0" err="1" smtClean="0"/>
              <a:t>policy</a:t>
            </a:r>
            <a:r>
              <a:rPr lang="sl-SI" sz="2000" dirty="0" smtClean="0"/>
              <a:t> </a:t>
            </a:r>
            <a:r>
              <a:rPr lang="en-US" sz="2000" dirty="0" smtClean="0"/>
              <a:t>measures</a:t>
            </a:r>
            <a:r>
              <a:rPr lang="sl-SI" sz="2000" dirty="0" smtClean="0"/>
              <a:t>.</a:t>
            </a:r>
            <a:endParaRPr lang="sl-SI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107" y="1196752"/>
            <a:ext cx="7934325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6923112" cy="936104"/>
          </a:xfrm>
        </p:spPr>
        <p:txBody>
          <a:bodyPr>
            <a:noAutofit/>
          </a:bodyPr>
          <a:lstStyle/>
          <a:p>
            <a:r>
              <a:rPr lang="en-US" sz="2000" dirty="0" smtClean="0"/>
              <a:t>Banks </a:t>
            </a:r>
            <a:r>
              <a:rPr lang="sl-SI" sz="2000" dirty="0" smtClean="0"/>
              <a:t>in </a:t>
            </a:r>
            <a:r>
              <a:rPr lang="sl-SI" sz="2000" dirty="0" err="1" smtClean="0"/>
              <a:t>Slovenia</a:t>
            </a:r>
            <a:r>
              <a:rPr lang="sl-SI" sz="2000" dirty="0" smtClean="0"/>
              <a:t> </a:t>
            </a:r>
            <a:r>
              <a:rPr lang="en-US" sz="2000" dirty="0" smtClean="0"/>
              <a:t>have been left with a high level of NPLs. They have not transferred the excess liquidity to the real sector of the economy and at the same time they deleveraged. </a:t>
            </a:r>
            <a:endParaRPr lang="sl-SI" sz="2000" dirty="0"/>
          </a:p>
        </p:txBody>
      </p:sp>
      <p:sp>
        <p:nvSpPr>
          <p:cNvPr id="4" name="Ograda vsebine 2"/>
          <p:cNvSpPr txBox="1">
            <a:spLocks/>
          </p:cNvSpPr>
          <p:nvPr/>
        </p:nvSpPr>
        <p:spPr>
          <a:xfrm>
            <a:off x="685800" y="1340768"/>
            <a:ext cx="7772400" cy="5060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Such a situation </a:t>
            </a:r>
            <a:r>
              <a:rPr kumimoji="0" lang="sl-S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required</a:t>
            </a:r>
            <a:r>
              <a:rPr kumimoji="0" lang="sl-S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decisive policy action which included a balance sheet-repair.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This was done </a:t>
            </a:r>
            <a:r>
              <a:rPr kumimoji="0" lang="sl-S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 </a:t>
            </a:r>
            <a:r>
              <a:rPr kumimoji="0" lang="sl-S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</a:t>
            </a:r>
            <a:r>
              <a:rPr kumimoji="0" lang="sl-S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sl-S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second</a:t>
            </a:r>
            <a:r>
              <a:rPr kumimoji="0" lang="sl-S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sl-S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half</a:t>
            </a:r>
            <a:r>
              <a:rPr kumimoji="0" lang="sl-S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sl-S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of</a:t>
            </a:r>
            <a:r>
              <a:rPr kumimoji="0" lang="sl-S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2013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by</a:t>
            </a:r>
            <a:r>
              <a:rPr kumimoji="0" lang="sl-S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 comprehensive review of the banking sector,</a:t>
            </a:r>
            <a:r>
              <a:rPr kumimoji="0" lang="sl-S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recapitalisation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of major banks and</a:t>
            </a:r>
            <a:r>
              <a:rPr kumimoji="0" lang="sl-S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transfer of NPLs to BAMC.</a:t>
            </a:r>
            <a:endParaRPr kumimoji="0" lang="sl-SI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So why are banks not lending </a:t>
            </a:r>
            <a:r>
              <a:rPr kumimoji="0" lang="sl-S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even</a:t>
            </a:r>
            <a:r>
              <a:rPr kumimoji="0" lang="sl-S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sl-S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kumimoji="0" lang="sl-SI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Strengthen</a:t>
            </a:r>
            <a:r>
              <a:rPr kumimoji="0" lang="sl-SI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ed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risk management practices in banks</a:t>
            </a:r>
            <a:endParaRPr kumimoji="0" lang="sl-SI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Stronger supervisory oversight</a:t>
            </a:r>
            <a:endParaRPr kumimoji="0" lang="sl-SI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re</a:t>
            </a:r>
            <a:r>
              <a:rPr kumimoji="0" lang="sl-SI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alities</a:t>
            </a: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of the private sector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Some parts of the corporate sector are still suffering from debt overhang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Corporate sector is still deleveraging</a:t>
            </a:r>
            <a:endParaRPr kumimoji="0" lang="sl-SI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Better clients are able to tap alternative sources of financing, mainly abroad - both by borrowing loans and by issuing bonds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l-SI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l-SI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71CCB20846484C8EE6351C600F17C0" ma:contentTypeVersion="0" ma:contentTypeDescription="Ustvari nov dokument." ma:contentTypeScope="" ma:versionID="9b003eb8c516baa33feb1cbdf9f7686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58b0a2f55f96360ddd24a77cb8737c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66C130-BCB6-415C-A4D3-A3C4C5C5ACBC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8F35CE3-1C06-4CDD-8E1D-C747DB4F92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3D3163-C692-4F98-8F42-912ACBAF6B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927</Words>
  <Application>Microsoft Office PowerPoint</Application>
  <PresentationFormat>Diavetítés a képernyőre (4:3 oldalarány)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Officeova tema</vt:lpstr>
      <vt:lpstr>PowerPoint bemutató</vt:lpstr>
      <vt:lpstr>Summary</vt:lpstr>
      <vt:lpstr>The decoupling of real and financial cycles in Slovenia is related to balance-sheet recession and to unsustainable model of debt-financed economic growth during the pre-crisis period.</vt:lpstr>
      <vt:lpstr>The contraction of loans to private sector in Slovenia persists. Hence, the economic recovery is a "domestic credit-less",  but not a "funding-less" one.</vt:lpstr>
      <vt:lpstr>Monetary policy was effective in filling the liquidity / funding gap of banking sector after shut down of wholesale markets via FRFA, and later on VLTROs and TLTROs.</vt:lpstr>
      <vt:lpstr>Excess liquidity had no effect on bank lending rates in Slovenia – not even for prime borrowers.</vt:lpstr>
      <vt:lpstr>Why has there been no impact on lending interest rates in Slovenia?</vt:lpstr>
      <vt:lpstr>In Slovenia, banks have been deleveraging since the beginning of the crisis, notwithstanding the non-standard monetary policy measures.</vt:lpstr>
      <vt:lpstr>Banks in Slovenia have been left with a high level of NPLs. They have not transferred the excess liquidity to the real sector of the economy and at the same time they deleveraged. </vt:lpstr>
      <vt:lpstr>Slovenian banks keep their credit standards tightened. </vt:lpstr>
      <vt:lpstr>In Slovenia, there is an increased recourse of private (viable, mostly export oriented corporate) sector to funding from abroad.</vt:lpstr>
      <vt:lpstr>Why additional non-standard monetary policy measures may not be effective in Slovenia?</vt:lpstr>
      <vt:lpstr>Summary</vt:lpstr>
      <vt:lpstr>PowerPoint bemutató</vt:lpstr>
    </vt:vector>
  </TitlesOfParts>
  <Company>Banka Slovenije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angleška predloga</dc:title>
  <dc:creator>Primož Kaučič</dc:creator>
  <cp:lastModifiedBy>Egressy Dóra</cp:lastModifiedBy>
  <cp:revision>29</cp:revision>
  <dcterms:created xsi:type="dcterms:W3CDTF">2014-11-24T11:47:20Z</dcterms:created>
  <dcterms:modified xsi:type="dcterms:W3CDTF">2015-02-03T10:09:57Z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0x0101008C71CCB20846484C8EE6351C600F17C0</vt:lpwstr>
  </property>
</Properties>
</file>