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Layouts/slideLayout30.xml" ContentType="application/vnd.openxmlformats-officedocument.presentationml.slideLayout+xml"/>
  <Override PartName="/ppt/notesMasters/notesMaster10.xml" ContentType="application/vnd.openxmlformats-officedocument.presentationml.notesMaster+xml"/>
  <Override PartName="/ppt/slideMasters/slideMaster10.xml" ContentType="application/vnd.openxmlformats-officedocument.presentationml.slideMaster+xml"/>
  <Override PartName="/ppt/theme/theme20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  <p:sldMasterId id="2147483808" r:id="rId5"/>
  </p:sldMasterIdLst>
  <p:notesMasterIdLst>
    <p:notesMasterId r:id="rId35"/>
  </p:notesMasterIdLst>
  <p:handoutMasterIdLst>
    <p:handoutMasterId r:id="rId36"/>
  </p:handoutMasterIdLst>
  <p:sldIdLst>
    <p:sldId id="287" r:id="rId6"/>
    <p:sldId id="337" r:id="rId7"/>
    <p:sldId id="338" r:id="rId8"/>
    <p:sldId id="292" r:id="rId9"/>
    <p:sldId id="339" r:id="rId10"/>
    <p:sldId id="293" r:id="rId11"/>
    <p:sldId id="340" r:id="rId12"/>
    <p:sldId id="314" r:id="rId13"/>
    <p:sldId id="315" r:id="rId14"/>
    <p:sldId id="318" r:id="rId15"/>
    <p:sldId id="317" r:id="rId16"/>
    <p:sldId id="319" r:id="rId17"/>
    <p:sldId id="320" r:id="rId18"/>
    <p:sldId id="321" r:id="rId19"/>
    <p:sldId id="336" r:id="rId20"/>
    <p:sldId id="322" r:id="rId21"/>
    <p:sldId id="341" r:id="rId22"/>
    <p:sldId id="323" r:id="rId23"/>
    <p:sldId id="324" r:id="rId24"/>
    <p:sldId id="326" r:id="rId25"/>
    <p:sldId id="325" r:id="rId26"/>
    <p:sldId id="327" r:id="rId27"/>
    <p:sldId id="342" r:id="rId28"/>
    <p:sldId id="328" r:id="rId29"/>
    <p:sldId id="343" r:id="rId30"/>
    <p:sldId id="329" r:id="rId31"/>
    <p:sldId id="344" r:id="rId32"/>
    <p:sldId id="330" r:id="rId33"/>
    <p:sldId id="307" r:id="rId3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zabóné Kovács Krisztina" initials="SKK" lastIdx="5" clrIdx="1">
    <p:extLst>
      <p:ext uri="{19B8F6BF-5375-455C-9EA6-DF929625EA0E}">
        <p15:presenceInfo xmlns:p15="http://schemas.microsoft.com/office/powerpoint/2012/main" userId="S-1-5-21-1939357022-314196924-328618392-33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1910" autoAdjust="0"/>
  </p:normalViewPr>
  <p:slideViewPr>
    <p:cSldViewPr>
      <p:cViewPr>
        <p:scale>
          <a:sx n="70" d="100"/>
          <a:sy n="70" d="100"/>
        </p:scale>
        <p:origin x="444" y="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D6DED8-4F97-41A7-A573-45126E16EC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193296-E177-45F8-A102-3D90A88E0150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II. Melléklet II. rész 3.2. fejezet C_07.00 táblák kitöltési előírásai</a:t>
          </a:r>
        </a:p>
      </dgm:t>
    </dgm:pt>
    <dgm:pt modelId="{81FA7DA3-4735-4188-B2B5-3D6584E1CA13}" type="sibTrans" cxnId="{C0021724-8C56-47AF-8422-58AEE227D7FC}">
      <dgm:prSet/>
      <dgm:spPr/>
      <dgm:t>
        <a:bodyPr/>
        <a:lstStyle/>
        <a:p>
          <a:endParaRPr lang="hu-HU"/>
        </a:p>
      </dgm:t>
    </dgm:pt>
    <dgm:pt modelId="{50757103-EBAE-4969-958C-FC80D92FA7FC}" type="parTrans" cxnId="{C0021724-8C56-47AF-8422-58AEE227D7FC}">
      <dgm:prSet/>
      <dgm:spPr/>
      <dgm:t>
        <a:bodyPr/>
        <a:lstStyle/>
        <a:p>
          <a:endParaRPr lang="hu-HU"/>
        </a:p>
      </dgm:t>
    </dgm:pt>
    <dgm:pt modelId="{D673418E-02BD-42AC-A830-266647CE4D41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ITS</a:t>
          </a:r>
          <a:endParaRPr lang="hu-HU" dirty="0"/>
        </a:p>
      </dgm:t>
    </dgm:pt>
    <dgm:pt modelId="{D134496E-AA45-437A-B13C-F6E4C9494022}" type="sibTrans" cxnId="{684959C8-05D4-4B56-B486-D8E9D442119C}">
      <dgm:prSet/>
      <dgm:spPr/>
      <dgm:t>
        <a:bodyPr/>
        <a:lstStyle/>
        <a:p>
          <a:endParaRPr lang="hu-HU"/>
        </a:p>
      </dgm:t>
    </dgm:pt>
    <dgm:pt modelId="{F370B3A1-FE14-41E7-A242-69170828801F}" type="parTrans" cxnId="{684959C8-05D4-4B56-B486-D8E9D442119C}">
      <dgm:prSet/>
      <dgm:spPr/>
      <dgm:t>
        <a:bodyPr/>
        <a:lstStyle/>
        <a:p>
          <a:endParaRPr lang="hu-HU"/>
        </a:p>
      </dgm:t>
    </dgm:pt>
    <dgm:pt modelId="{0688F694-270A-4447-BC89-4A9890A34F56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III. Rész – Az intézmények tőkekövetelménye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4AA0FB-D18C-44AE-B043-BE540CA74510}" type="sibTrans" cxnId="{3D832FBE-70CD-4662-9C91-1A9D3C3C18DE}">
      <dgm:prSet/>
      <dgm:spPr/>
      <dgm:t>
        <a:bodyPr/>
        <a:lstStyle/>
        <a:p>
          <a:endParaRPr lang="hu-HU"/>
        </a:p>
      </dgm:t>
    </dgm:pt>
    <dgm:pt modelId="{9F3912AA-4934-4FD3-9E90-269908B2DCAF}" type="parTrans" cxnId="{3D832FBE-70CD-4662-9C91-1A9D3C3C18DE}">
      <dgm:prSet/>
      <dgm:spPr/>
      <dgm:t>
        <a:bodyPr/>
        <a:lstStyle/>
        <a:p>
          <a:endParaRPr lang="hu-HU"/>
        </a:p>
      </dgm:t>
    </dgm:pt>
    <dgm:pt modelId="{5EB9705D-3A4F-4437-86DB-C4BFA1C3884A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CRR</a:t>
          </a:r>
          <a:endParaRPr lang="hu-HU" dirty="0"/>
        </a:p>
      </dgm:t>
    </dgm:pt>
    <dgm:pt modelId="{CE87DC4F-4E15-467F-B2DB-7C45313E3A98}" type="parTrans" cxnId="{19EAC27B-1211-4C81-94EF-D35D90C46B1C}">
      <dgm:prSet/>
      <dgm:spPr/>
      <dgm:t>
        <a:bodyPr/>
        <a:lstStyle/>
        <a:p>
          <a:endParaRPr lang="hu-HU"/>
        </a:p>
      </dgm:t>
    </dgm:pt>
    <dgm:pt modelId="{27C34E7F-1EA2-4EA2-9E65-7EE713E044AA}" type="sibTrans" cxnId="{19EAC27B-1211-4C81-94EF-D35D90C46B1C}">
      <dgm:prSet/>
      <dgm:spPr/>
      <dgm:t>
        <a:bodyPr/>
        <a:lstStyle/>
        <a:p>
          <a:endParaRPr lang="hu-HU"/>
        </a:p>
      </dgm:t>
    </dgm:pt>
    <dgm:pt modelId="{D2565843-40B9-4632-818B-736954872138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Q&amp;A</a:t>
          </a:r>
          <a:endParaRPr lang="hu-HU" dirty="0"/>
        </a:p>
      </dgm:t>
    </dgm:pt>
    <dgm:pt modelId="{DF9BA99B-61DC-4A40-AFA6-75450AE62E49}" type="sibTrans" cxnId="{A38BCE15-A95F-4E18-BBCD-0632E7265458}">
      <dgm:prSet/>
      <dgm:spPr/>
      <dgm:t>
        <a:bodyPr/>
        <a:lstStyle/>
        <a:p>
          <a:endParaRPr lang="hu-HU"/>
        </a:p>
      </dgm:t>
    </dgm:pt>
    <dgm:pt modelId="{DC82AF03-E90C-42FB-9CF4-59013F4FE433}" type="parTrans" cxnId="{A38BCE15-A95F-4E18-BBCD-0632E7265458}">
      <dgm:prSet/>
      <dgm:spPr/>
      <dgm:t>
        <a:bodyPr/>
        <a:lstStyle/>
        <a:p>
          <a:endParaRPr lang="hu-HU"/>
        </a:p>
      </dgm:t>
    </dgm:pt>
    <dgm:pt modelId="{05B19E09-5F70-420A-BCF6-8B58D75B5B1C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12C118-6CC4-4727-AA25-AD437D0BEB83}" type="sibTrans" cxnId="{2A2E6DFD-8528-4947-9000-F58ABF06610B}">
      <dgm:prSet/>
      <dgm:spPr/>
      <dgm:t>
        <a:bodyPr/>
        <a:lstStyle/>
        <a:p>
          <a:endParaRPr lang="hu-HU"/>
        </a:p>
      </dgm:t>
    </dgm:pt>
    <dgm:pt modelId="{5EE7E788-C2E0-4A66-ABC6-3933D6529105}" type="parTrans" cxnId="{2A2E6DFD-8528-4947-9000-F58ABF06610B}">
      <dgm:prSet/>
      <dgm:spPr/>
      <dgm:t>
        <a:bodyPr/>
        <a:lstStyle/>
        <a:p>
          <a:endParaRPr lang="hu-HU"/>
        </a:p>
      </dgm:t>
    </dgm:pt>
    <dgm:pt modelId="{E1D378B1-7E37-42B9-B3E3-8CDB8C6078DC}">
      <dgm:prSet custT="1"/>
      <dgm:spPr/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és MNB honlapján közzétett kérdések és válaszok, állásfoglalások</a:t>
          </a:r>
        </a:p>
      </dgm:t>
    </dgm:pt>
    <dgm:pt modelId="{9ABFF35E-2F71-49DA-AB3F-0A034D9B1E4E}" type="parTrans" cxnId="{981DAC23-ACD4-41F1-8EBB-A5D7C049D098}">
      <dgm:prSet/>
      <dgm:spPr/>
      <dgm:t>
        <a:bodyPr/>
        <a:lstStyle/>
        <a:p>
          <a:endParaRPr lang="hu-HU"/>
        </a:p>
      </dgm:t>
    </dgm:pt>
    <dgm:pt modelId="{844301A3-9C05-4349-AB9B-BDB4CED8AA66}" type="sibTrans" cxnId="{981DAC23-ACD4-41F1-8EBB-A5D7C049D098}">
      <dgm:prSet/>
      <dgm:spPr/>
      <dgm:t>
        <a:bodyPr/>
        <a:lstStyle/>
        <a:p>
          <a:endParaRPr lang="hu-HU"/>
        </a:p>
      </dgm:t>
    </dgm:pt>
    <dgm:pt modelId="{2999C9DE-CAA2-48EF-BDB4-C00603EC2D52}">
      <dgm:prSet custT="1"/>
      <dgm:spPr/>
      <dgm:t>
        <a:bodyPr/>
        <a:lstStyle/>
        <a:p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1080D3-B57A-456C-8E05-05A832F0EC7C}" type="parTrans" cxnId="{13E16465-76F7-47ED-958E-43DF86370F28}">
      <dgm:prSet/>
      <dgm:spPr/>
      <dgm:t>
        <a:bodyPr/>
        <a:lstStyle/>
        <a:p>
          <a:endParaRPr lang="hu-HU"/>
        </a:p>
      </dgm:t>
    </dgm:pt>
    <dgm:pt modelId="{AB991F4D-F88B-4ECE-A811-FDBA25FBF988}" type="sibTrans" cxnId="{13E16465-76F7-47ED-958E-43DF86370F28}">
      <dgm:prSet/>
      <dgm:spPr/>
      <dgm:t>
        <a:bodyPr/>
        <a:lstStyle/>
        <a:p>
          <a:endParaRPr lang="hu-HU"/>
        </a:p>
      </dgm:t>
    </dgm:pt>
    <dgm:pt modelId="{9117EB0A-4721-4D29-87EB-AEAD287CA0B2}" type="pres">
      <dgm:prSet presAssocID="{49D6DED8-4F97-41A7-A573-45126E16EC83}" presName="linearFlow" presStyleCnt="0">
        <dgm:presLayoutVars>
          <dgm:dir/>
          <dgm:animLvl val="lvl"/>
          <dgm:resizeHandles val="exact"/>
        </dgm:presLayoutVars>
      </dgm:prSet>
      <dgm:spPr/>
    </dgm:pt>
    <dgm:pt modelId="{3D461841-5F3E-45CB-AEDD-A3EEAF0DF9BC}" type="pres">
      <dgm:prSet presAssocID="{D2565843-40B9-4632-818B-736954872138}" presName="composite" presStyleCnt="0"/>
      <dgm:spPr/>
    </dgm:pt>
    <dgm:pt modelId="{31793848-D7B5-4DC9-99FE-6129CE378E57}" type="pres">
      <dgm:prSet presAssocID="{D2565843-40B9-4632-818B-736954872138}" presName="parentText" presStyleLbl="alignNode1" presStyleIdx="0" presStyleCnt="3" custLinFactY="100000" custLinFactNeighborX="0" custLinFactNeighborY="161881">
        <dgm:presLayoutVars>
          <dgm:chMax val="1"/>
          <dgm:bulletEnabled val="1"/>
        </dgm:presLayoutVars>
      </dgm:prSet>
      <dgm:spPr/>
    </dgm:pt>
    <dgm:pt modelId="{47BB3358-596E-44A6-945C-DAE35E9DB7A6}" type="pres">
      <dgm:prSet presAssocID="{D2565843-40B9-4632-818B-736954872138}" presName="descendantText" presStyleLbl="alignAcc1" presStyleIdx="0" presStyleCnt="3">
        <dgm:presLayoutVars>
          <dgm:bulletEnabled val="1"/>
        </dgm:presLayoutVars>
      </dgm:prSet>
      <dgm:spPr/>
    </dgm:pt>
    <dgm:pt modelId="{B4CB642D-EBB5-4C07-9F47-E59CBBDA3A86}" type="pres">
      <dgm:prSet presAssocID="{DF9BA99B-61DC-4A40-AFA6-75450AE62E49}" presName="sp" presStyleCnt="0"/>
      <dgm:spPr/>
    </dgm:pt>
    <dgm:pt modelId="{84E8C395-5B2D-4A01-83F0-9D7E9F5BFFBA}" type="pres">
      <dgm:prSet presAssocID="{D673418E-02BD-42AC-A830-266647CE4D41}" presName="composite" presStyleCnt="0"/>
      <dgm:spPr/>
    </dgm:pt>
    <dgm:pt modelId="{659EFBE3-3093-45A6-9559-6E404DD81FE7}" type="pres">
      <dgm:prSet presAssocID="{D673418E-02BD-42AC-A830-266647CE4D4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C8EDF7A-BC44-4DFA-87CB-523E03AE0E64}" type="pres">
      <dgm:prSet presAssocID="{D673418E-02BD-42AC-A830-266647CE4D41}" presName="descendantText" presStyleLbl="alignAcc1" presStyleIdx="1" presStyleCnt="3" custLinFactNeighborX="474">
        <dgm:presLayoutVars>
          <dgm:bulletEnabled val="1"/>
        </dgm:presLayoutVars>
      </dgm:prSet>
      <dgm:spPr/>
    </dgm:pt>
    <dgm:pt modelId="{28812243-0CDF-47D8-869A-64840ECE9452}" type="pres">
      <dgm:prSet presAssocID="{D134496E-AA45-437A-B13C-F6E4C9494022}" presName="sp" presStyleCnt="0"/>
      <dgm:spPr/>
    </dgm:pt>
    <dgm:pt modelId="{1102B4B8-6B56-41B4-87AE-0B1FB16E2CA6}" type="pres">
      <dgm:prSet presAssocID="{5EB9705D-3A4F-4437-86DB-C4BFA1C3884A}" presName="composite" presStyleCnt="0"/>
      <dgm:spPr/>
    </dgm:pt>
    <dgm:pt modelId="{D98530F3-42A5-44DE-8B05-D28B950901E7}" type="pres">
      <dgm:prSet presAssocID="{5EB9705D-3A4F-4437-86DB-C4BFA1C3884A}" presName="parentText" presStyleLbl="alignNode1" presStyleIdx="2" presStyleCnt="3" custLinFactY="-60537" custLinFactNeighborX="0" custLinFactNeighborY="-100000">
        <dgm:presLayoutVars>
          <dgm:chMax val="1"/>
          <dgm:bulletEnabled val="1"/>
        </dgm:presLayoutVars>
      </dgm:prSet>
      <dgm:spPr/>
    </dgm:pt>
    <dgm:pt modelId="{4FB87B0E-57C1-4E42-88B0-0263F7694D4C}" type="pres">
      <dgm:prSet presAssocID="{5EB9705D-3A4F-4437-86DB-C4BFA1C3884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38BCE15-A95F-4E18-BBCD-0632E7265458}" srcId="{49D6DED8-4F97-41A7-A573-45126E16EC83}" destId="{D2565843-40B9-4632-818B-736954872138}" srcOrd="0" destOrd="0" parTransId="{DC82AF03-E90C-42FB-9CF4-59013F4FE433}" sibTransId="{DF9BA99B-61DC-4A40-AFA6-75450AE62E49}"/>
    <dgm:cxn modelId="{62193D19-B9AF-4906-90B3-79C59ED874F4}" type="presOf" srcId="{0688F694-270A-4447-BC89-4A9890A34F56}" destId="{47BB3358-596E-44A6-945C-DAE35E9DB7A6}" srcOrd="0" destOrd="0" presId="urn:microsoft.com/office/officeart/2005/8/layout/chevron2"/>
    <dgm:cxn modelId="{436BCB22-3338-491E-8CBD-130D82AC34E0}" type="presOf" srcId="{05B19E09-5F70-420A-BCF6-8B58D75B5B1C}" destId="{4FB87B0E-57C1-4E42-88B0-0263F7694D4C}" srcOrd="0" destOrd="0" presId="urn:microsoft.com/office/officeart/2005/8/layout/chevron2"/>
    <dgm:cxn modelId="{981DAC23-ACD4-41F1-8EBB-A5D7C049D098}" srcId="{5EB9705D-3A4F-4437-86DB-C4BFA1C3884A}" destId="{E1D378B1-7E37-42B9-B3E3-8CDB8C6078DC}" srcOrd="1" destOrd="0" parTransId="{9ABFF35E-2F71-49DA-AB3F-0A034D9B1E4E}" sibTransId="{844301A3-9C05-4349-AB9B-BDB4CED8AA66}"/>
    <dgm:cxn modelId="{C0021724-8C56-47AF-8422-58AEE227D7FC}" srcId="{D673418E-02BD-42AC-A830-266647CE4D41}" destId="{BC193296-E177-45F8-A102-3D90A88E0150}" srcOrd="0" destOrd="0" parTransId="{50757103-EBAE-4969-958C-FC80D92FA7FC}" sibTransId="{81FA7DA3-4735-4188-B2B5-3D6584E1CA13}"/>
    <dgm:cxn modelId="{3683453F-4A68-4A47-88FF-7B91E415479E}" type="presOf" srcId="{E1D378B1-7E37-42B9-B3E3-8CDB8C6078DC}" destId="{4FB87B0E-57C1-4E42-88B0-0263F7694D4C}" srcOrd="0" destOrd="1" presId="urn:microsoft.com/office/officeart/2005/8/layout/chevron2"/>
    <dgm:cxn modelId="{13E16465-76F7-47ED-958E-43DF86370F28}" srcId="{5EB9705D-3A4F-4437-86DB-C4BFA1C3884A}" destId="{2999C9DE-CAA2-48EF-BDB4-C00603EC2D52}" srcOrd="2" destOrd="0" parTransId="{CF1080D3-B57A-456C-8E05-05A832F0EC7C}" sibTransId="{AB991F4D-F88B-4ECE-A811-FDBA25FBF988}"/>
    <dgm:cxn modelId="{19EAC27B-1211-4C81-94EF-D35D90C46B1C}" srcId="{49D6DED8-4F97-41A7-A573-45126E16EC83}" destId="{5EB9705D-3A4F-4437-86DB-C4BFA1C3884A}" srcOrd="2" destOrd="0" parTransId="{CE87DC4F-4E15-467F-B2DB-7C45313E3A98}" sibTransId="{27C34E7F-1EA2-4EA2-9E65-7EE713E044AA}"/>
    <dgm:cxn modelId="{8382C399-E836-450F-A915-D0EF2DB5C906}" type="presOf" srcId="{49D6DED8-4F97-41A7-A573-45126E16EC83}" destId="{9117EB0A-4721-4D29-87EB-AEAD287CA0B2}" srcOrd="0" destOrd="0" presId="urn:microsoft.com/office/officeart/2005/8/layout/chevron2"/>
    <dgm:cxn modelId="{D01652B2-CBE1-4805-A438-31343CB34D05}" type="presOf" srcId="{D673418E-02BD-42AC-A830-266647CE4D41}" destId="{659EFBE3-3093-45A6-9559-6E404DD81FE7}" srcOrd="0" destOrd="0" presId="urn:microsoft.com/office/officeart/2005/8/layout/chevron2"/>
    <dgm:cxn modelId="{3D832FBE-70CD-4662-9C91-1A9D3C3C18DE}" srcId="{D2565843-40B9-4632-818B-736954872138}" destId="{0688F694-270A-4447-BC89-4A9890A34F56}" srcOrd="0" destOrd="0" parTransId="{9F3912AA-4934-4FD3-9E90-269908B2DCAF}" sibTransId="{464AA0FB-D18C-44AE-B043-BE540CA74510}"/>
    <dgm:cxn modelId="{684959C8-05D4-4B56-B486-D8E9D442119C}" srcId="{49D6DED8-4F97-41A7-A573-45126E16EC83}" destId="{D673418E-02BD-42AC-A830-266647CE4D41}" srcOrd="1" destOrd="0" parTransId="{F370B3A1-FE14-41E7-A242-69170828801F}" sibTransId="{D134496E-AA45-437A-B13C-F6E4C9494022}"/>
    <dgm:cxn modelId="{E57A54D8-E154-4AE4-AEB9-76B53B5C8F95}" type="presOf" srcId="{BC193296-E177-45F8-A102-3D90A88E0150}" destId="{2C8EDF7A-BC44-4DFA-87CB-523E03AE0E64}" srcOrd="0" destOrd="0" presId="urn:microsoft.com/office/officeart/2005/8/layout/chevron2"/>
    <dgm:cxn modelId="{40E867DC-A05F-4717-A139-4D35798BA693}" type="presOf" srcId="{D2565843-40B9-4632-818B-736954872138}" destId="{31793848-D7B5-4DC9-99FE-6129CE378E57}" srcOrd="0" destOrd="0" presId="urn:microsoft.com/office/officeart/2005/8/layout/chevron2"/>
    <dgm:cxn modelId="{F8DFE5EC-607F-412D-9D92-A9ECC99C8CB2}" type="presOf" srcId="{5EB9705D-3A4F-4437-86DB-C4BFA1C3884A}" destId="{D98530F3-42A5-44DE-8B05-D28B950901E7}" srcOrd="0" destOrd="0" presId="urn:microsoft.com/office/officeart/2005/8/layout/chevron2"/>
    <dgm:cxn modelId="{75442CEE-8517-4834-AF10-3193C886244B}" type="presOf" srcId="{2999C9DE-CAA2-48EF-BDB4-C00603EC2D52}" destId="{4FB87B0E-57C1-4E42-88B0-0263F7694D4C}" srcOrd="0" destOrd="2" presId="urn:microsoft.com/office/officeart/2005/8/layout/chevron2"/>
    <dgm:cxn modelId="{2A2E6DFD-8528-4947-9000-F58ABF06610B}" srcId="{5EB9705D-3A4F-4437-86DB-C4BFA1C3884A}" destId="{05B19E09-5F70-420A-BCF6-8B58D75B5B1C}" srcOrd="0" destOrd="0" parTransId="{5EE7E788-C2E0-4A66-ABC6-3933D6529105}" sibTransId="{9412C118-6CC4-4727-AA25-AD437D0BEB83}"/>
    <dgm:cxn modelId="{288BB447-352F-4D66-9BA6-387E20F9138E}" type="presParOf" srcId="{9117EB0A-4721-4D29-87EB-AEAD287CA0B2}" destId="{3D461841-5F3E-45CB-AEDD-A3EEAF0DF9BC}" srcOrd="0" destOrd="0" presId="urn:microsoft.com/office/officeart/2005/8/layout/chevron2"/>
    <dgm:cxn modelId="{84728E41-D0EA-486C-9106-954625C02A2E}" type="presParOf" srcId="{3D461841-5F3E-45CB-AEDD-A3EEAF0DF9BC}" destId="{31793848-D7B5-4DC9-99FE-6129CE378E57}" srcOrd="0" destOrd="0" presId="urn:microsoft.com/office/officeart/2005/8/layout/chevron2"/>
    <dgm:cxn modelId="{4630F437-CD3A-4EAE-BA63-4827DB8A6CDE}" type="presParOf" srcId="{3D461841-5F3E-45CB-AEDD-A3EEAF0DF9BC}" destId="{47BB3358-596E-44A6-945C-DAE35E9DB7A6}" srcOrd="1" destOrd="0" presId="urn:microsoft.com/office/officeart/2005/8/layout/chevron2"/>
    <dgm:cxn modelId="{4A5A73BB-A836-4C15-A6C0-557CECFDD7A9}" type="presParOf" srcId="{9117EB0A-4721-4D29-87EB-AEAD287CA0B2}" destId="{B4CB642D-EBB5-4C07-9F47-E59CBBDA3A86}" srcOrd="1" destOrd="0" presId="urn:microsoft.com/office/officeart/2005/8/layout/chevron2"/>
    <dgm:cxn modelId="{211CB65C-DFED-46EB-B553-38BE78A7AC34}" type="presParOf" srcId="{9117EB0A-4721-4D29-87EB-AEAD287CA0B2}" destId="{84E8C395-5B2D-4A01-83F0-9D7E9F5BFFBA}" srcOrd="2" destOrd="0" presId="urn:microsoft.com/office/officeart/2005/8/layout/chevron2"/>
    <dgm:cxn modelId="{C7131AEF-C08F-4A28-8E23-22ED3BB73BC8}" type="presParOf" srcId="{84E8C395-5B2D-4A01-83F0-9D7E9F5BFFBA}" destId="{659EFBE3-3093-45A6-9559-6E404DD81FE7}" srcOrd="0" destOrd="0" presId="urn:microsoft.com/office/officeart/2005/8/layout/chevron2"/>
    <dgm:cxn modelId="{65ED4367-3BCB-4728-86B1-77FE5828ABC7}" type="presParOf" srcId="{84E8C395-5B2D-4A01-83F0-9D7E9F5BFFBA}" destId="{2C8EDF7A-BC44-4DFA-87CB-523E03AE0E64}" srcOrd="1" destOrd="0" presId="urn:microsoft.com/office/officeart/2005/8/layout/chevron2"/>
    <dgm:cxn modelId="{D85C7228-11AB-4217-B556-1E1ACE311338}" type="presParOf" srcId="{9117EB0A-4721-4D29-87EB-AEAD287CA0B2}" destId="{28812243-0CDF-47D8-869A-64840ECE9452}" srcOrd="3" destOrd="0" presId="urn:microsoft.com/office/officeart/2005/8/layout/chevron2"/>
    <dgm:cxn modelId="{33BE82CD-3676-4700-801A-ED6B5AB7C23B}" type="presParOf" srcId="{9117EB0A-4721-4D29-87EB-AEAD287CA0B2}" destId="{1102B4B8-6B56-41B4-87AE-0B1FB16E2CA6}" srcOrd="4" destOrd="0" presId="urn:microsoft.com/office/officeart/2005/8/layout/chevron2"/>
    <dgm:cxn modelId="{EACE3ACB-3C26-4170-AC7F-23B20F330345}" type="presParOf" srcId="{1102B4B8-6B56-41B4-87AE-0B1FB16E2CA6}" destId="{D98530F3-42A5-44DE-8B05-D28B950901E7}" srcOrd="0" destOrd="0" presId="urn:microsoft.com/office/officeart/2005/8/layout/chevron2"/>
    <dgm:cxn modelId="{CEBD1588-7A6F-4454-A47D-9DA527259822}" type="presParOf" srcId="{1102B4B8-6B56-41B4-87AE-0B1FB16E2CA6}" destId="{4FB87B0E-57C1-4E42-88B0-0263F7694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C00A26-789A-4681-BE05-7713EFD2FB31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</dgm:pt>
    <dgm:pt modelId="{0DDAA26E-9A3C-4B24-9A70-42E8B7A0605C}">
      <dgm:prSet phldrT="[Szöveg]"/>
      <dgm:spPr/>
      <dgm:t>
        <a:bodyPr/>
        <a:lstStyle/>
        <a:p>
          <a:pPr>
            <a:buNone/>
          </a:pPr>
          <a:r>
            <a:rPr lang="hu-HU" dirty="0">
              <a:solidFill>
                <a:schemeClr val="accent5"/>
              </a:solidFill>
            </a:rPr>
            <a:t>dokumentumoknak megfelelő és megbízható adatrögzítés</a:t>
          </a:r>
        </a:p>
      </dgm:t>
    </dgm:pt>
    <dgm:pt modelId="{DE7B4457-4667-4909-9E74-65AAEF71422D}" type="parTrans" cxnId="{6CE83D01-11BA-490D-9F13-6367D96AEBD0}">
      <dgm:prSet/>
      <dgm:spPr/>
      <dgm:t>
        <a:bodyPr/>
        <a:lstStyle/>
        <a:p>
          <a:endParaRPr lang="hu-HU"/>
        </a:p>
      </dgm:t>
    </dgm:pt>
    <dgm:pt modelId="{C5246056-64DE-48FD-B0B8-6C98209CF141}" type="sibTrans" cxnId="{6CE83D01-11BA-490D-9F13-6367D96AEBD0}">
      <dgm:prSet/>
      <dgm:spPr/>
      <dgm:t>
        <a:bodyPr/>
        <a:lstStyle/>
        <a:p>
          <a:endParaRPr lang="hu-HU"/>
        </a:p>
      </dgm:t>
    </dgm:pt>
    <dgm:pt modelId="{68FC6640-FAE5-4E7C-B66C-EB1DE2E1697C}">
      <dgm:prSet phldrT="[Szöveg]"/>
      <dgm:spPr/>
      <dgm:t>
        <a:bodyPr/>
        <a:lstStyle/>
        <a:p>
          <a:r>
            <a:rPr lang="hu-HU" dirty="0">
              <a:solidFill>
                <a:schemeClr val="accent5"/>
              </a:solidFill>
            </a:rPr>
            <a:t>az elismerhetőségi kritériumok erős IT háttértámogatása</a:t>
          </a:r>
        </a:p>
      </dgm:t>
    </dgm:pt>
    <dgm:pt modelId="{645750C0-A584-4F61-A288-76A4E61CB669}" type="parTrans" cxnId="{0E3BCFAE-D13A-4BFA-97AF-EB3F26C4576D}">
      <dgm:prSet/>
      <dgm:spPr/>
      <dgm:t>
        <a:bodyPr/>
        <a:lstStyle/>
        <a:p>
          <a:endParaRPr lang="hu-HU"/>
        </a:p>
      </dgm:t>
    </dgm:pt>
    <dgm:pt modelId="{799AFD25-7F60-445C-8442-6372A516E6B1}" type="sibTrans" cxnId="{0E3BCFAE-D13A-4BFA-97AF-EB3F26C4576D}">
      <dgm:prSet/>
      <dgm:spPr/>
      <dgm:t>
        <a:bodyPr/>
        <a:lstStyle/>
        <a:p>
          <a:endParaRPr lang="hu-HU"/>
        </a:p>
      </dgm:t>
    </dgm:pt>
    <dgm:pt modelId="{792923AC-105A-4C6F-AB22-7198F8848D94}">
      <dgm:prSet phldrT="[Szöveg]"/>
      <dgm:spPr/>
      <dgm:t>
        <a:bodyPr/>
        <a:lstStyle/>
        <a:p>
          <a:r>
            <a:rPr lang="hu-HU" dirty="0">
              <a:solidFill>
                <a:schemeClr val="accent5"/>
              </a:solidFill>
            </a:rPr>
            <a:t>hibátlan paraméterkészlet</a:t>
          </a:r>
        </a:p>
      </dgm:t>
    </dgm:pt>
    <dgm:pt modelId="{58B98B5F-55C6-4BF3-8A4A-743519580F6E}" type="parTrans" cxnId="{A7057994-82DA-4A85-9ACF-874197D5EB2C}">
      <dgm:prSet/>
      <dgm:spPr/>
      <dgm:t>
        <a:bodyPr/>
        <a:lstStyle/>
        <a:p>
          <a:endParaRPr lang="hu-HU"/>
        </a:p>
      </dgm:t>
    </dgm:pt>
    <dgm:pt modelId="{0F56E9C0-802B-4BEC-BF39-10ECCC63773C}" type="sibTrans" cxnId="{A7057994-82DA-4A85-9ACF-874197D5EB2C}">
      <dgm:prSet/>
      <dgm:spPr/>
      <dgm:t>
        <a:bodyPr/>
        <a:lstStyle/>
        <a:p>
          <a:endParaRPr lang="hu-HU"/>
        </a:p>
      </dgm:t>
    </dgm:pt>
    <dgm:pt modelId="{5FE521C0-161C-416A-BDCE-568C1A90EE2E}" type="pres">
      <dgm:prSet presAssocID="{A1C00A26-789A-4681-BE05-7713EFD2FB31}" presName="compositeShape" presStyleCnt="0">
        <dgm:presLayoutVars>
          <dgm:dir/>
          <dgm:resizeHandles/>
        </dgm:presLayoutVars>
      </dgm:prSet>
      <dgm:spPr/>
    </dgm:pt>
    <dgm:pt modelId="{CA2E72D4-F0B6-464D-AFC9-52D364F26CCF}" type="pres">
      <dgm:prSet presAssocID="{A1C00A26-789A-4681-BE05-7713EFD2FB31}" presName="pyramid" presStyleLbl="node1" presStyleIdx="0" presStyleCnt="1" custLinFactNeighborX="-359"/>
      <dgm:spPr/>
    </dgm:pt>
    <dgm:pt modelId="{446844EA-B913-4AFF-8F6C-1C48545FC00B}" type="pres">
      <dgm:prSet presAssocID="{A1C00A26-789A-4681-BE05-7713EFD2FB31}" presName="theList" presStyleCnt="0"/>
      <dgm:spPr/>
    </dgm:pt>
    <dgm:pt modelId="{E0E812F5-8F38-4444-979B-456E2360740B}" type="pres">
      <dgm:prSet presAssocID="{0DDAA26E-9A3C-4B24-9A70-42E8B7A0605C}" presName="aNode" presStyleLbl="fgAcc1" presStyleIdx="0" presStyleCnt="3" custScaleX="198187" custLinFactNeighborX="22012">
        <dgm:presLayoutVars>
          <dgm:bulletEnabled val="1"/>
        </dgm:presLayoutVars>
      </dgm:prSet>
      <dgm:spPr/>
    </dgm:pt>
    <dgm:pt modelId="{10CFD686-E65D-4A77-85E3-748A68535F47}" type="pres">
      <dgm:prSet presAssocID="{0DDAA26E-9A3C-4B24-9A70-42E8B7A0605C}" presName="aSpace" presStyleCnt="0"/>
      <dgm:spPr/>
    </dgm:pt>
    <dgm:pt modelId="{1C4FB645-31A1-4384-B7DE-DF45D992EFE5}" type="pres">
      <dgm:prSet presAssocID="{68FC6640-FAE5-4E7C-B66C-EB1DE2E1697C}" presName="aNode" presStyleLbl="fgAcc1" presStyleIdx="1" presStyleCnt="3" custScaleX="202639" custLinFactNeighborX="21586">
        <dgm:presLayoutVars>
          <dgm:bulletEnabled val="1"/>
        </dgm:presLayoutVars>
      </dgm:prSet>
      <dgm:spPr/>
    </dgm:pt>
    <dgm:pt modelId="{84C8BD57-7B44-46AB-9247-14ED2907D216}" type="pres">
      <dgm:prSet presAssocID="{68FC6640-FAE5-4E7C-B66C-EB1DE2E1697C}" presName="aSpace" presStyleCnt="0"/>
      <dgm:spPr/>
    </dgm:pt>
    <dgm:pt modelId="{8F348646-22E2-4D9B-98B3-4080D03C5F13}" type="pres">
      <dgm:prSet presAssocID="{792923AC-105A-4C6F-AB22-7198F8848D94}" presName="aNode" presStyleLbl="fgAcc1" presStyleIdx="2" presStyleCnt="3" custScaleX="203423" custLinFactNeighborX="21978">
        <dgm:presLayoutVars>
          <dgm:bulletEnabled val="1"/>
        </dgm:presLayoutVars>
      </dgm:prSet>
      <dgm:spPr/>
    </dgm:pt>
    <dgm:pt modelId="{450F6F7D-C49C-4581-84EB-43A3EDC29B88}" type="pres">
      <dgm:prSet presAssocID="{792923AC-105A-4C6F-AB22-7198F8848D94}" presName="aSpace" presStyleCnt="0"/>
      <dgm:spPr/>
    </dgm:pt>
  </dgm:ptLst>
  <dgm:cxnLst>
    <dgm:cxn modelId="{6CE83D01-11BA-490D-9F13-6367D96AEBD0}" srcId="{A1C00A26-789A-4681-BE05-7713EFD2FB31}" destId="{0DDAA26E-9A3C-4B24-9A70-42E8B7A0605C}" srcOrd="0" destOrd="0" parTransId="{DE7B4457-4667-4909-9E74-65AAEF71422D}" sibTransId="{C5246056-64DE-48FD-B0B8-6C98209CF141}"/>
    <dgm:cxn modelId="{2CA5BB1C-EBCF-4244-89BC-4D86A4AED8B9}" type="presOf" srcId="{0DDAA26E-9A3C-4B24-9A70-42E8B7A0605C}" destId="{E0E812F5-8F38-4444-979B-456E2360740B}" srcOrd="0" destOrd="0" presId="urn:microsoft.com/office/officeart/2005/8/layout/pyramid2"/>
    <dgm:cxn modelId="{3038E238-67BF-4591-858C-E9748741CE07}" type="presOf" srcId="{68FC6640-FAE5-4E7C-B66C-EB1DE2E1697C}" destId="{1C4FB645-31A1-4384-B7DE-DF45D992EFE5}" srcOrd="0" destOrd="0" presId="urn:microsoft.com/office/officeart/2005/8/layout/pyramid2"/>
    <dgm:cxn modelId="{22E56774-96DB-40F4-B036-081F914069F0}" type="presOf" srcId="{A1C00A26-789A-4681-BE05-7713EFD2FB31}" destId="{5FE521C0-161C-416A-BDCE-568C1A90EE2E}" srcOrd="0" destOrd="0" presId="urn:microsoft.com/office/officeart/2005/8/layout/pyramid2"/>
    <dgm:cxn modelId="{9D492E90-5268-44C2-B062-BE1DC13B0E0D}" type="presOf" srcId="{792923AC-105A-4C6F-AB22-7198F8848D94}" destId="{8F348646-22E2-4D9B-98B3-4080D03C5F13}" srcOrd="0" destOrd="0" presId="urn:microsoft.com/office/officeart/2005/8/layout/pyramid2"/>
    <dgm:cxn modelId="{A7057994-82DA-4A85-9ACF-874197D5EB2C}" srcId="{A1C00A26-789A-4681-BE05-7713EFD2FB31}" destId="{792923AC-105A-4C6F-AB22-7198F8848D94}" srcOrd="2" destOrd="0" parTransId="{58B98B5F-55C6-4BF3-8A4A-743519580F6E}" sibTransId="{0F56E9C0-802B-4BEC-BF39-10ECCC63773C}"/>
    <dgm:cxn modelId="{0E3BCFAE-D13A-4BFA-97AF-EB3F26C4576D}" srcId="{A1C00A26-789A-4681-BE05-7713EFD2FB31}" destId="{68FC6640-FAE5-4E7C-B66C-EB1DE2E1697C}" srcOrd="1" destOrd="0" parTransId="{645750C0-A584-4F61-A288-76A4E61CB669}" sibTransId="{799AFD25-7F60-445C-8442-6372A516E6B1}"/>
    <dgm:cxn modelId="{68D906D6-71EC-46B3-8CF8-0D47CA653F40}" type="presParOf" srcId="{5FE521C0-161C-416A-BDCE-568C1A90EE2E}" destId="{CA2E72D4-F0B6-464D-AFC9-52D364F26CCF}" srcOrd="0" destOrd="0" presId="urn:microsoft.com/office/officeart/2005/8/layout/pyramid2"/>
    <dgm:cxn modelId="{3D486A84-F423-4C2D-94F7-B8BB70351A95}" type="presParOf" srcId="{5FE521C0-161C-416A-BDCE-568C1A90EE2E}" destId="{446844EA-B913-4AFF-8F6C-1C48545FC00B}" srcOrd="1" destOrd="0" presId="urn:microsoft.com/office/officeart/2005/8/layout/pyramid2"/>
    <dgm:cxn modelId="{95AD781A-D4FD-4C80-A9D2-93C042BBC69C}" type="presParOf" srcId="{446844EA-B913-4AFF-8F6C-1C48545FC00B}" destId="{E0E812F5-8F38-4444-979B-456E2360740B}" srcOrd="0" destOrd="0" presId="urn:microsoft.com/office/officeart/2005/8/layout/pyramid2"/>
    <dgm:cxn modelId="{CEC95D15-E968-4690-ABFD-CFC235B24304}" type="presParOf" srcId="{446844EA-B913-4AFF-8F6C-1C48545FC00B}" destId="{10CFD686-E65D-4A77-85E3-748A68535F47}" srcOrd="1" destOrd="0" presId="urn:microsoft.com/office/officeart/2005/8/layout/pyramid2"/>
    <dgm:cxn modelId="{4AC0EA89-B5B6-433B-A531-518FF1852A9B}" type="presParOf" srcId="{446844EA-B913-4AFF-8F6C-1C48545FC00B}" destId="{1C4FB645-31A1-4384-B7DE-DF45D992EFE5}" srcOrd="2" destOrd="0" presId="urn:microsoft.com/office/officeart/2005/8/layout/pyramid2"/>
    <dgm:cxn modelId="{3422B5DC-A9C4-4581-A9DA-39A6D067C46B}" type="presParOf" srcId="{446844EA-B913-4AFF-8F6C-1C48545FC00B}" destId="{84C8BD57-7B44-46AB-9247-14ED2907D216}" srcOrd="3" destOrd="0" presId="urn:microsoft.com/office/officeart/2005/8/layout/pyramid2"/>
    <dgm:cxn modelId="{5AF71010-BA6F-4899-BB1F-3A1E9D08DFC4}" type="presParOf" srcId="{446844EA-B913-4AFF-8F6C-1C48545FC00B}" destId="{8F348646-22E2-4D9B-98B3-4080D03C5F13}" srcOrd="4" destOrd="0" presId="urn:microsoft.com/office/officeart/2005/8/layout/pyramid2"/>
    <dgm:cxn modelId="{B14E5990-CAD2-481C-9528-1E0C4E26E415}" type="presParOf" srcId="{446844EA-B913-4AFF-8F6C-1C48545FC00B}" destId="{450F6F7D-C49C-4581-84EB-43A3EDC29B8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18BF7675-7B11-47B0-ABBC-A13187F77257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1CF76F99-FF08-451F-BED9-6517D8B6B1C1}" type="parTrans" cxnId="{FB9F1785-4326-45FA-A209-38DC8C8EE5C1}">
      <dgm:prSet/>
      <dgm:spPr/>
      <dgm:t>
        <a:bodyPr/>
        <a:lstStyle/>
        <a:p>
          <a:endParaRPr lang="en-US"/>
        </a:p>
      </dgm:t>
    </dgm:pt>
    <dgm:pt modelId="{44EBD3FA-21EF-47B4-A007-AE3C56720F4B}" type="sibTrans" cxnId="{FB9F1785-4326-45FA-A209-38DC8C8EE5C1}">
      <dgm:prSet/>
      <dgm:spPr/>
      <dgm:t>
        <a:bodyPr/>
        <a:lstStyle/>
        <a:p>
          <a:endParaRPr lang="en-US"/>
        </a:p>
      </dgm:t>
    </dgm:pt>
    <dgm:pt modelId="{2349CDE2-4E95-4FA8-B8F5-3354EE1B730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gm:t>
    </dgm:pt>
    <dgm:pt modelId="{57455598-4A4D-402C-94C2-D90A3947C0F7}" type="parTrans" cxnId="{0489F28E-8F1E-4859-88D2-1D74D5B13682}">
      <dgm:prSet/>
      <dgm:spPr/>
      <dgm:t>
        <a:bodyPr/>
        <a:lstStyle/>
        <a:p>
          <a:endParaRPr lang="en-US"/>
        </a:p>
      </dgm:t>
    </dgm:pt>
    <dgm:pt modelId="{55EDAFD0-36CF-4455-9489-B75C93792C8D}" type="sibTrans" cxnId="{0489F28E-8F1E-4859-88D2-1D74D5B13682}">
      <dgm:prSet/>
      <dgm:spPr/>
      <dgm:t>
        <a:bodyPr/>
        <a:lstStyle/>
        <a:p>
          <a:endParaRPr lang="en-US"/>
        </a:p>
      </dgm:t>
    </dgm:pt>
    <dgm:pt modelId="{67F8F78F-038A-4EE0-A0DA-6B6FC0850EC0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gm:t>
    </dgm:pt>
    <dgm:pt modelId="{C6576BBD-6043-4845-9952-33FE258DE9EB}" type="parTrans" cxnId="{9F8785EE-181F-445D-AE23-222F172E07CF}">
      <dgm:prSet/>
      <dgm:spPr/>
      <dgm:t>
        <a:bodyPr/>
        <a:lstStyle/>
        <a:p>
          <a:endParaRPr lang="en-US"/>
        </a:p>
      </dgm:t>
    </dgm:pt>
    <dgm:pt modelId="{FBA93585-0837-4761-9CF6-AD1B95008E1A}" type="sibTrans" cxnId="{9F8785EE-181F-445D-AE23-222F172E07CF}">
      <dgm:prSet/>
      <dgm:spPr/>
      <dgm:t>
        <a:bodyPr/>
        <a:lstStyle/>
        <a:p>
          <a:endParaRPr lang="en-US"/>
        </a:p>
      </dgm:t>
    </dgm:pt>
    <dgm:pt modelId="{2133CDE5-2C93-445D-B40D-481701757CD2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gm:t>
    </dgm:pt>
    <dgm:pt modelId="{EFF61DB6-4D93-418C-8B3D-743F15A560D5}" type="parTrans" cxnId="{D88D6E40-4F04-48AE-ABAA-9B5D5B658DDE}">
      <dgm:prSet/>
      <dgm:spPr/>
      <dgm:t>
        <a:bodyPr/>
        <a:lstStyle/>
        <a:p>
          <a:endParaRPr lang="en-US"/>
        </a:p>
      </dgm:t>
    </dgm:pt>
    <dgm:pt modelId="{8E65DC04-B949-4206-B0E6-14C9E98C14E8}" type="sibTrans" cxnId="{D88D6E40-4F04-48AE-ABAA-9B5D5B658DDE}">
      <dgm:prSet/>
      <dgm:spPr/>
      <dgm:t>
        <a:bodyPr/>
        <a:lstStyle/>
        <a:p>
          <a:endParaRPr lang="en-US"/>
        </a:p>
      </dgm:t>
    </dgm:pt>
    <dgm:pt modelId="{DAFE9081-F9C6-4EB3-AE7C-CCD04127C77F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gm:t>
    </dgm:pt>
    <dgm:pt modelId="{00D3276C-5A8F-40F6-A261-ACD3A984D87B}" type="parTrans" cxnId="{698ACCF0-A40E-4468-9E2E-DD7F1CC0514B}">
      <dgm:prSet/>
      <dgm:spPr/>
      <dgm:t>
        <a:bodyPr/>
        <a:lstStyle/>
        <a:p>
          <a:endParaRPr lang="en-US"/>
        </a:p>
      </dgm:t>
    </dgm:pt>
    <dgm:pt modelId="{B57AA349-AE93-41FA-97A5-3C4911A18676}" type="sibTrans" cxnId="{698ACCF0-A40E-4468-9E2E-DD7F1CC0514B}">
      <dgm:prSet/>
      <dgm:spPr/>
      <dgm:t>
        <a:bodyPr/>
        <a:lstStyle/>
        <a:p>
          <a:endParaRPr lang="en-US"/>
        </a:p>
      </dgm:t>
    </dgm:pt>
    <dgm:pt modelId="{6D387549-345D-49E9-A5D5-3E795747AF91}">
      <dgm:prSet phldrT="[Text]"/>
      <dgm:spPr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gm:t>
    </dgm:pt>
    <dgm:pt modelId="{AB3660B1-B0EC-4E33-9AF8-BF75436639D3}" type="parTrans" cxnId="{8EAA222F-DAB3-4769-ACC3-C27C2312E67C}">
      <dgm:prSet/>
      <dgm:spPr/>
      <dgm:t>
        <a:bodyPr/>
        <a:lstStyle/>
        <a:p>
          <a:endParaRPr lang="en-US"/>
        </a:p>
      </dgm:t>
    </dgm:pt>
    <dgm:pt modelId="{6912E742-1FE6-453F-9367-ED67BC6C9023}" type="sibTrans" cxnId="{8EAA222F-DAB3-4769-ACC3-C27C2312E67C}">
      <dgm:prSet/>
      <dgm:spPr/>
      <dgm:t>
        <a:bodyPr/>
        <a:lstStyle/>
        <a:p>
          <a:endParaRPr lang="en-US"/>
        </a:p>
      </dgm:t>
    </dgm:pt>
    <dgm:pt modelId="{615A1AA4-3F1D-4F09-8D25-6F886E4DCDAE}">
      <dgm:prSet phldrT="[Text]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180000" tIns="0" rIns="360000" bIns="0" numCol="1" spcCol="1270" anchor="ctr" anchorCtr="0"/>
        <a:lstStyle/>
        <a:p>
          <a:pPr>
            <a:buNone/>
          </a:pPr>
          <a:r>
            <a:rPr lang="hu-HU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gm:t>
    </dgm:pt>
    <dgm:pt modelId="{557BBDEA-999F-4339-B8FB-822F86CE7FFF}" type="parTrans" cxnId="{C2449A9F-7FF1-4FCB-9AC6-55D547DA642A}">
      <dgm:prSet/>
      <dgm:spPr/>
      <dgm:t>
        <a:bodyPr/>
        <a:lstStyle/>
        <a:p>
          <a:endParaRPr lang="en-US"/>
        </a:p>
      </dgm:t>
    </dgm:pt>
    <dgm:pt modelId="{66B38DB2-AEAA-41A6-ACE4-C97C924BB207}" type="sibTrans" cxnId="{C2449A9F-7FF1-4FCB-9AC6-55D547DA642A}">
      <dgm:prSet/>
      <dgm:spPr/>
      <dgm:t>
        <a:bodyPr/>
        <a:lstStyle/>
        <a:p>
          <a:endParaRPr lang="en-US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6BF7810E-F05B-46CC-B2D7-E78034E252FD}" type="pres">
      <dgm:prSet presAssocID="{18BF7675-7B11-47B0-ABBC-A13187F77257}" presName="parentLin" presStyleCnt="0"/>
      <dgm:spPr/>
    </dgm:pt>
    <dgm:pt modelId="{7BA18981-4F94-4C24-8F2B-8D0137F3AACF}" type="pres">
      <dgm:prSet presAssocID="{18BF7675-7B11-47B0-ABBC-A13187F77257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4AC815B5-1257-48E4-B246-B58C94B743A4}" type="pres">
      <dgm:prSet presAssocID="{18BF7675-7B11-47B0-ABBC-A13187F77257}" presName="parentText" presStyleLbl="node1" presStyleIdx="0" presStyleCnt="7" custScaleX="155293" custLinFactNeighborX="-74859">
        <dgm:presLayoutVars>
          <dgm:chMax val="0"/>
          <dgm:bulletEnabled val="1"/>
        </dgm:presLayoutVars>
      </dgm:prSet>
      <dgm:spPr/>
    </dgm:pt>
    <dgm:pt modelId="{780D0792-51DF-4860-8D59-D4BC500E9E78}" type="pres">
      <dgm:prSet presAssocID="{18BF7675-7B11-47B0-ABBC-A13187F77257}" presName="negativeSpace" presStyleCnt="0"/>
      <dgm:spPr/>
    </dgm:pt>
    <dgm:pt modelId="{7653EEE0-69AE-42FB-93B8-235E529E55B3}" type="pres">
      <dgm:prSet presAssocID="{18BF7675-7B11-47B0-ABBC-A13187F77257}" presName="childText" presStyleLbl="conFgAcc1" presStyleIdx="0" presStyleCnt="7">
        <dgm:presLayoutVars>
          <dgm:bulletEnabled val="1"/>
        </dgm:presLayoutVars>
      </dgm:prSet>
      <dgm:spPr/>
    </dgm:pt>
    <dgm:pt modelId="{0A7BE986-F261-413B-9C93-27225EDD7377}" type="pres">
      <dgm:prSet presAssocID="{44EBD3FA-21EF-47B4-A007-AE3C56720F4B}" presName="spaceBetweenRectangles" presStyleCnt="0"/>
      <dgm:spPr/>
    </dgm:pt>
    <dgm:pt modelId="{A379934A-1B83-478D-BD43-48CD29073F45}" type="pres">
      <dgm:prSet presAssocID="{2349CDE2-4E95-4FA8-B8F5-3354EE1B730E}" presName="parentLin" presStyleCnt="0"/>
      <dgm:spPr/>
    </dgm:pt>
    <dgm:pt modelId="{76C2E836-5FF4-4DFC-9E93-FB3DFF548EE4}" type="pres">
      <dgm:prSet presAssocID="{2349CDE2-4E95-4FA8-B8F5-3354EE1B730E}" presName="parentLeftMargin" presStyleLbl="node1" presStyleIdx="0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8418997F-B330-4403-BB78-AE2501D6742B}" type="pres">
      <dgm:prSet presAssocID="{2349CDE2-4E95-4FA8-B8F5-3354EE1B730E}" presName="parentText" presStyleLbl="node1" presStyleIdx="1" presStyleCnt="7" custScaleX="155293" custLinFactNeighborX="-74859">
        <dgm:presLayoutVars>
          <dgm:chMax val="0"/>
          <dgm:bulletEnabled val="1"/>
        </dgm:presLayoutVars>
      </dgm:prSet>
      <dgm:spPr/>
    </dgm:pt>
    <dgm:pt modelId="{28EDE686-1CA3-4A3A-B94F-19B54EA06A3E}" type="pres">
      <dgm:prSet presAssocID="{2349CDE2-4E95-4FA8-B8F5-3354EE1B730E}" presName="negativeSpace" presStyleCnt="0"/>
      <dgm:spPr/>
    </dgm:pt>
    <dgm:pt modelId="{52FD1270-611B-4F68-8216-9FB01916507D}" type="pres">
      <dgm:prSet presAssocID="{2349CDE2-4E95-4FA8-B8F5-3354EE1B730E}" presName="childText" presStyleLbl="conFgAcc1" presStyleIdx="1" presStyleCnt="7">
        <dgm:presLayoutVars>
          <dgm:bulletEnabled val="1"/>
        </dgm:presLayoutVars>
      </dgm:prSet>
      <dgm:spPr/>
    </dgm:pt>
    <dgm:pt modelId="{FE11C6E5-F5CA-4630-945A-297900F254CA}" type="pres">
      <dgm:prSet presAssocID="{55EDAFD0-36CF-4455-9489-B75C93792C8D}" presName="spaceBetweenRectangles" presStyleCnt="0"/>
      <dgm:spPr/>
    </dgm:pt>
    <dgm:pt modelId="{8E72CD45-CE3B-4407-88FC-E4AF1424F326}" type="pres">
      <dgm:prSet presAssocID="{67F8F78F-038A-4EE0-A0DA-6B6FC0850EC0}" presName="parentLin" presStyleCnt="0"/>
      <dgm:spPr/>
    </dgm:pt>
    <dgm:pt modelId="{9D0A8CCE-3D79-420E-8610-B72833E4288B}" type="pres">
      <dgm:prSet presAssocID="{67F8F78F-038A-4EE0-A0DA-6B6FC0850EC0}" presName="parentLeftMargin" presStyleLbl="node1" presStyleIdx="1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D337B62-39C3-46F5-9FE2-06952504A02C}" type="pres">
      <dgm:prSet presAssocID="{67F8F78F-038A-4EE0-A0DA-6B6FC0850EC0}" presName="parentText" presStyleLbl="node1" presStyleIdx="2" presStyleCnt="7" custScaleX="155293" custLinFactNeighborX="-74859">
        <dgm:presLayoutVars>
          <dgm:chMax val="0"/>
          <dgm:bulletEnabled val="1"/>
        </dgm:presLayoutVars>
      </dgm:prSet>
      <dgm:spPr/>
    </dgm:pt>
    <dgm:pt modelId="{AC5D3392-F161-4105-81BF-832AC4EF2D87}" type="pres">
      <dgm:prSet presAssocID="{67F8F78F-038A-4EE0-A0DA-6B6FC0850EC0}" presName="negativeSpace" presStyleCnt="0"/>
      <dgm:spPr/>
    </dgm:pt>
    <dgm:pt modelId="{36DA3E08-0B18-4271-90AC-6A553C9AFEE2}" type="pres">
      <dgm:prSet presAssocID="{67F8F78F-038A-4EE0-A0DA-6B6FC0850EC0}" presName="childText" presStyleLbl="conFgAcc1" presStyleIdx="2" presStyleCnt="7">
        <dgm:presLayoutVars>
          <dgm:bulletEnabled val="1"/>
        </dgm:presLayoutVars>
      </dgm:prSet>
      <dgm:spPr/>
    </dgm:pt>
    <dgm:pt modelId="{FB02916C-E4F2-4112-A51C-BE744D11998A}" type="pres">
      <dgm:prSet presAssocID="{FBA93585-0837-4761-9CF6-AD1B95008E1A}" presName="spaceBetweenRectangles" presStyleCnt="0"/>
      <dgm:spPr/>
    </dgm:pt>
    <dgm:pt modelId="{C1B79342-92ED-4287-A1AE-07FDC8A1FFB7}" type="pres">
      <dgm:prSet presAssocID="{2133CDE5-2C93-445D-B40D-481701757CD2}" presName="parentLin" presStyleCnt="0"/>
      <dgm:spPr/>
    </dgm:pt>
    <dgm:pt modelId="{89DFB8C1-55C8-4AC7-8773-D1B38DFAD461}" type="pres">
      <dgm:prSet presAssocID="{2133CDE5-2C93-445D-B40D-481701757CD2}" presName="parentLeftMargin" presStyleLbl="node1" presStyleIdx="2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7017E703-D2DB-4DEB-A71A-03989CC9B61F}" type="pres">
      <dgm:prSet presAssocID="{2133CDE5-2C93-445D-B40D-481701757CD2}" presName="parentText" presStyleLbl="node1" presStyleIdx="3" presStyleCnt="7" custScaleX="155293" custLinFactNeighborX="-74859">
        <dgm:presLayoutVars>
          <dgm:chMax val="0"/>
          <dgm:bulletEnabled val="1"/>
        </dgm:presLayoutVars>
      </dgm:prSet>
      <dgm:spPr/>
    </dgm:pt>
    <dgm:pt modelId="{62F43FDC-53C2-4C38-A37B-B39556584485}" type="pres">
      <dgm:prSet presAssocID="{2133CDE5-2C93-445D-B40D-481701757CD2}" presName="negativeSpace" presStyleCnt="0"/>
      <dgm:spPr/>
    </dgm:pt>
    <dgm:pt modelId="{FF75F172-2F15-4512-B9B9-19B5FE197D33}" type="pres">
      <dgm:prSet presAssocID="{2133CDE5-2C93-445D-B40D-481701757CD2}" presName="childText" presStyleLbl="conFgAcc1" presStyleIdx="3" presStyleCnt="7">
        <dgm:presLayoutVars>
          <dgm:bulletEnabled val="1"/>
        </dgm:presLayoutVars>
      </dgm:prSet>
      <dgm:spPr/>
    </dgm:pt>
    <dgm:pt modelId="{C84643B7-35BD-4325-B875-EC0F2735C0F6}" type="pres">
      <dgm:prSet presAssocID="{8E65DC04-B949-4206-B0E6-14C9E98C14E8}" presName="spaceBetweenRectangles" presStyleCnt="0"/>
      <dgm:spPr/>
    </dgm:pt>
    <dgm:pt modelId="{022AA8A5-E358-4D49-ACF4-87B10BCF4704}" type="pres">
      <dgm:prSet presAssocID="{DAFE9081-F9C6-4EB3-AE7C-CCD04127C77F}" presName="parentLin" presStyleCnt="0"/>
      <dgm:spPr/>
    </dgm:pt>
    <dgm:pt modelId="{7CB82638-F585-48B5-9DCB-27E04E76F07B}" type="pres">
      <dgm:prSet presAssocID="{DAFE9081-F9C6-4EB3-AE7C-CCD04127C77F}" presName="parentLeftMargin" presStyleLbl="node1" presStyleIdx="3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5D5FF3C1-D023-4617-860C-401EAA9095FB}" type="pres">
      <dgm:prSet presAssocID="{DAFE9081-F9C6-4EB3-AE7C-CCD04127C77F}" presName="parentText" presStyleLbl="node1" presStyleIdx="4" presStyleCnt="7" custScaleX="155293" custLinFactNeighborX="-74859">
        <dgm:presLayoutVars>
          <dgm:chMax val="0"/>
          <dgm:bulletEnabled val="1"/>
        </dgm:presLayoutVars>
      </dgm:prSet>
      <dgm:spPr/>
    </dgm:pt>
    <dgm:pt modelId="{9C6D1A9D-8BCF-4A38-86D8-FD8C0553FCF5}" type="pres">
      <dgm:prSet presAssocID="{DAFE9081-F9C6-4EB3-AE7C-CCD04127C77F}" presName="negativeSpace" presStyleCnt="0"/>
      <dgm:spPr/>
    </dgm:pt>
    <dgm:pt modelId="{67B8FB9D-D563-4A35-8772-82BF16C917BD}" type="pres">
      <dgm:prSet presAssocID="{DAFE9081-F9C6-4EB3-AE7C-CCD04127C77F}" presName="childText" presStyleLbl="conFgAcc1" presStyleIdx="4" presStyleCnt="7">
        <dgm:presLayoutVars>
          <dgm:bulletEnabled val="1"/>
        </dgm:presLayoutVars>
      </dgm:prSet>
      <dgm:spPr/>
    </dgm:pt>
    <dgm:pt modelId="{2F1C74CE-8867-4947-A6B1-AED63D7E4C81}" type="pres">
      <dgm:prSet presAssocID="{B57AA349-AE93-41FA-97A5-3C4911A18676}" presName="spaceBetweenRectangles" presStyleCnt="0"/>
      <dgm:spPr/>
    </dgm:pt>
    <dgm:pt modelId="{2CFB46FA-E89E-44BF-BBBE-83A17453CB28}" type="pres">
      <dgm:prSet presAssocID="{6D387549-345D-49E9-A5D5-3E795747AF91}" presName="parentLin" presStyleCnt="0"/>
      <dgm:spPr/>
    </dgm:pt>
    <dgm:pt modelId="{97F04B93-6A14-44B1-8F48-D77AD736148C}" type="pres">
      <dgm:prSet presAssocID="{6D387549-345D-49E9-A5D5-3E795747AF91}" presName="parentLeftMargin" presStyleLbl="node1" presStyleIdx="4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1CD96CD9-6717-4E67-9B04-82794209E572}" type="pres">
      <dgm:prSet presAssocID="{6D387549-345D-49E9-A5D5-3E795747AF91}" presName="parentText" presStyleLbl="node1" presStyleIdx="5" presStyleCnt="7" custScaleX="155293" custLinFactNeighborX="-74859">
        <dgm:presLayoutVars>
          <dgm:chMax val="0"/>
          <dgm:bulletEnabled val="1"/>
        </dgm:presLayoutVars>
      </dgm:prSet>
      <dgm:spPr/>
    </dgm:pt>
    <dgm:pt modelId="{0D9D2368-9530-4A3C-B795-54C5B45D7F9F}" type="pres">
      <dgm:prSet presAssocID="{6D387549-345D-49E9-A5D5-3E795747AF91}" presName="negativeSpace" presStyleCnt="0"/>
      <dgm:spPr/>
    </dgm:pt>
    <dgm:pt modelId="{74395E87-D5D8-470E-BDCB-FC012A373B3B}" type="pres">
      <dgm:prSet presAssocID="{6D387549-345D-49E9-A5D5-3E795747AF91}" presName="childText" presStyleLbl="conFgAcc1" presStyleIdx="5" presStyleCnt="7">
        <dgm:presLayoutVars>
          <dgm:bulletEnabled val="1"/>
        </dgm:presLayoutVars>
      </dgm:prSet>
      <dgm:spPr/>
    </dgm:pt>
    <dgm:pt modelId="{C19AE651-FEE7-4F3C-9DA3-33D6DB967AFA}" type="pres">
      <dgm:prSet presAssocID="{6912E742-1FE6-453F-9367-ED67BC6C9023}" presName="spaceBetweenRectangles" presStyleCnt="0"/>
      <dgm:spPr/>
    </dgm:pt>
    <dgm:pt modelId="{B3A52302-CA75-4C1F-B8B2-D9CA9D31FCD3}" type="pres">
      <dgm:prSet presAssocID="{615A1AA4-3F1D-4F09-8D25-6F886E4DCDAE}" presName="parentLin" presStyleCnt="0"/>
      <dgm:spPr/>
    </dgm:pt>
    <dgm:pt modelId="{F48B5ABF-9532-4BD4-B092-37DEF2BE68BD}" type="pres">
      <dgm:prSet presAssocID="{615A1AA4-3F1D-4F09-8D25-6F886E4DCDAE}" presName="parentLeftMargin" presStyleLbl="node1" presStyleIdx="5" presStyleCnt="7" custScaleX="171899" custScaleY="100430" custLinFactX="-167" custLinFactNeighborX="-100000" custLinFactNeighborY="1923"/>
      <dgm:spPr>
        <a:prstGeom prst="roundRect">
          <a:avLst/>
        </a:prstGeom>
      </dgm:spPr>
    </dgm:pt>
    <dgm:pt modelId="{EB114504-540D-4961-BCBE-6211FCA57193}" type="pres">
      <dgm:prSet presAssocID="{615A1AA4-3F1D-4F09-8D25-6F886E4DCDAE}" presName="parentText" presStyleLbl="node1" presStyleIdx="6" presStyleCnt="7" custScaleX="155293" custLinFactNeighborX="-74859">
        <dgm:presLayoutVars>
          <dgm:chMax val="0"/>
          <dgm:bulletEnabled val="1"/>
        </dgm:presLayoutVars>
      </dgm:prSet>
      <dgm:spPr/>
    </dgm:pt>
    <dgm:pt modelId="{98A3B945-3F86-4F48-8FEE-18DB27A87D17}" type="pres">
      <dgm:prSet presAssocID="{615A1AA4-3F1D-4F09-8D25-6F886E4DCDAE}" presName="negativeSpace" presStyleCnt="0"/>
      <dgm:spPr/>
    </dgm:pt>
    <dgm:pt modelId="{718DC7A7-1043-415A-A847-AF991521901B}" type="pres">
      <dgm:prSet presAssocID="{615A1AA4-3F1D-4F09-8D25-6F886E4DCDA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6679D10E-E76C-4A67-8D32-C758A202831F}" type="presOf" srcId="{67F8F78F-038A-4EE0-A0DA-6B6FC0850EC0}" destId="{9D0A8CCE-3D79-420E-8610-B72833E4288B}" srcOrd="0" destOrd="0" presId="urn:microsoft.com/office/officeart/2005/8/layout/list1"/>
    <dgm:cxn modelId="{AACEF91B-713E-4098-89CB-198FDEDBE318}" type="presOf" srcId="{2349CDE2-4E95-4FA8-B8F5-3354EE1B730E}" destId="{76C2E836-5FF4-4DFC-9E93-FB3DFF548EE4}" srcOrd="0" destOrd="0" presId="urn:microsoft.com/office/officeart/2005/8/layout/list1"/>
    <dgm:cxn modelId="{A006BE2B-39B2-4A01-AE83-4B21E799EFFE}" type="presOf" srcId="{615A1AA4-3F1D-4F09-8D25-6F886E4DCDAE}" destId="{EB114504-540D-4961-BCBE-6211FCA57193}" srcOrd="1" destOrd="0" presId="urn:microsoft.com/office/officeart/2005/8/layout/list1"/>
    <dgm:cxn modelId="{8EAA222F-DAB3-4769-ACC3-C27C2312E67C}" srcId="{D2952556-6FC2-4D94-8ABF-52CBBF38D59F}" destId="{6D387549-345D-49E9-A5D5-3E795747AF91}" srcOrd="5" destOrd="0" parTransId="{AB3660B1-B0EC-4E33-9AF8-BF75436639D3}" sibTransId="{6912E742-1FE6-453F-9367-ED67BC6C9023}"/>
    <dgm:cxn modelId="{D88D6E40-4F04-48AE-ABAA-9B5D5B658DDE}" srcId="{D2952556-6FC2-4D94-8ABF-52CBBF38D59F}" destId="{2133CDE5-2C93-445D-B40D-481701757CD2}" srcOrd="3" destOrd="0" parTransId="{EFF61DB6-4D93-418C-8B3D-743F15A560D5}" sibTransId="{8E65DC04-B949-4206-B0E6-14C9E98C14E8}"/>
    <dgm:cxn modelId="{FA26E372-954B-4037-BCF8-99183C6BE45E}" type="presOf" srcId="{2133CDE5-2C93-445D-B40D-481701757CD2}" destId="{89DFB8C1-55C8-4AC7-8773-D1B38DFAD461}" srcOrd="0" destOrd="0" presId="urn:microsoft.com/office/officeart/2005/8/layout/list1"/>
    <dgm:cxn modelId="{FB9F1785-4326-45FA-A209-38DC8C8EE5C1}" srcId="{D2952556-6FC2-4D94-8ABF-52CBBF38D59F}" destId="{18BF7675-7B11-47B0-ABBC-A13187F77257}" srcOrd="0" destOrd="0" parTransId="{1CF76F99-FF08-451F-BED9-6517D8B6B1C1}" sibTransId="{44EBD3FA-21EF-47B4-A007-AE3C56720F4B}"/>
    <dgm:cxn modelId="{6F2D808C-5DDA-435E-A989-3D34613E4B57}" type="presOf" srcId="{18BF7675-7B11-47B0-ABBC-A13187F77257}" destId="{4AC815B5-1257-48E4-B246-B58C94B743A4}" srcOrd="1" destOrd="0" presId="urn:microsoft.com/office/officeart/2005/8/layout/list1"/>
    <dgm:cxn modelId="{0489F28E-8F1E-4859-88D2-1D74D5B13682}" srcId="{D2952556-6FC2-4D94-8ABF-52CBBF38D59F}" destId="{2349CDE2-4E95-4FA8-B8F5-3354EE1B730E}" srcOrd="1" destOrd="0" parTransId="{57455598-4A4D-402C-94C2-D90A3947C0F7}" sibTransId="{55EDAFD0-36CF-4455-9489-B75C93792C8D}"/>
    <dgm:cxn modelId="{CA29F78E-EAA1-40D9-BC05-DF1C2F7CF6AD}" type="presOf" srcId="{6D387549-345D-49E9-A5D5-3E795747AF91}" destId="{97F04B93-6A14-44B1-8F48-D77AD736148C}" srcOrd="0" destOrd="0" presId="urn:microsoft.com/office/officeart/2005/8/layout/list1"/>
    <dgm:cxn modelId="{C3947C95-51F5-4A3E-A258-178EA344DC34}" type="presOf" srcId="{67F8F78F-038A-4EE0-A0DA-6B6FC0850EC0}" destId="{7D337B62-39C3-46F5-9FE2-06952504A02C}" srcOrd="1" destOrd="0" presId="urn:microsoft.com/office/officeart/2005/8/layout/list1"/>
    <dgm:cxn modelId="{EC2A9D95-C014-4BDD-9E10-EF700672A5D8}" type="presOf" srcId="{6D387549-345D-49E9-A5D5-3E795747AF91}" destId="{1CD96CD9-6717-4E67-9B04-82794209E572}" srcOrd="1" destOrd="0" presId="urn:microsoft.com/office/officeart/2005/8/layout/list1"/>
    <dgm:cxn modelId="{C2449A9F-7FF1-4FCB-9AC6-55D547DA642A}" srcId="{D2952556-6FC2-4D94-8ABF-52CBBF38D59F}" destId="{615A1AA4-3F1D-4F09-8D25-6F886E4DCDAE}" srcOrd="6" destOrd="0" parTransId="{557BBDEA-999F-4339-B8FB-822F86CE7FFF}" sibTransId="{66B38DB2-AEAA-41A6-ACE4-C97C924BB207}"/>
    <dgm:cxn modelId="{DA3051A9-DF3C-4A44-9739-A252D8D0BCF6}" type="presOf" srcId="{18BF7675-7B11-47B0-ABBC-A13187F77257}" destId="{7BA18981-4F94-4C24-8F2B-8D0137F3AACF}" srcOrd="0" destOrd="0" presId="urn:microsoft.com/office/officeart/2005/8/layout/list1"/>
    <dgm:cxn modelId="{F4BBD7B3-1051-4371-972B-B376B14E5D85}" type="presOf" srcId="{2133CDE5-2C93-445D-B40D-481701757CD2}" destId="{7017E703-D2DB-4DEB-A71A-03989CC9B61F}" srcOrd="1" destOrd="0" presId="urn:microsoft.com/office/officeart/2005/8/layout/list1"/>
    <dgm:cxn modelId="{C02F3EBC-47F1-48E5-9C50-D061F37621B1}" type="presOf" srcId="{DAFE9081-F9C6-4EB3-AE7C-CCD04127C77F}" destId="{7CB82638-F585-48B5-9DCB-27E04E76F07B}" srcOrd="0" destOrd="0" presId="urn:microsoft.com/office/officeart/2005/8/layout/list1"/>
    <dgm:cxn modelId="{A1687BCC-3748-4005-A88F-E46DDAFFA2D4}" type="presOf" srcId="{2349CDE2-4E95-4FA8-B8F5-3354EE1B730E}" destId="{8418997F-B330-4403-BB78-AE2501D6742B}" srcOrd="1" destOrd="0" presId="urn:microsoft.com/office/officeart/2005/8/layout/list1"/>
    <dgm:cxn modelId="{FC4F31D8-23BD-4A91-BB92-ADD2BBBED9DA}" type="presOf" srcId="{DAFE9081-F9C6-4EB3-AE7C-CCD04127C77F}" destId="{5D5FF3C1-D023-4617-860C-401EAA9095FB}" srcOrd="1" destOrd="0" presId="urn:microsoft.com/office/officeart/2005/8/layout/list1"/>
    <dgm:cxn modelId="{2DD8B2ED-B66F-4736-B3AC-996555919F14}" type="presOf" srcId="{615A1AA4-3F1D-4F09-8D25-6F886E4DCDAE}" destId="{F48B5ABF-9532-4BD4-B092-37DEF2BE68BD}" srcOrd="0" destOrd="0" presId="urn:microsoft.com/office/officeart/2005/8/layout/list1"/>
    <dgm:cxn modelId="{9F8785EE-181F-445D-AE23-222F172E07CF}" srcId="{D2952556-6FC2-4D94-8ABF-52CBBF38D59F}" destId="{67F8F78F-038A-4EE0-A0DA-6B6FC0850EC0}" srcOrd="2" destOrd="0" parTransId="{C6576BBD-6043-4845-9952-33FE258DE9EB}" sibTransId="{FBA93585-0837-4761-9CF6-AD1B95008E1A}"/>
    <dgm:cxn modelId="{698ACCF0-A40E-4468-9E2E-DD7F1CC0514B}" srcId="{D2952556-6FC2-4D94-8ABF-52CBBF38D59F}" destId="{DAFE9081-F9C6-4EB3-AE7C-CCD04127C77F}" srcOrd="4" destOrd="0" parTransId="{00D3276C-5A8F-40F6-A261-ACD3A984D87B}" sibTransId="{B57AA349-AE93-41FA-97A5-3C4911A18676}"/>
    <dgm:cxn modelId="{343033EA-D9D7-4747-9CC4-691BEE6A562F}" type="presParOf" srcId="{BBC4D113-E9FF-4C96-9160-3468AB093BC9}" destId="{6BF7810E-F05B-46CC-B2D7-E78034E252FD}" srcOrd="0" destOrd="0" presId="urn:microsoft.com/office/officeart/2005/8/layout/list1"/>
    <dgm:cxn modelId="{46BC3947-9EBD-4682-908E-8BDD6C2ED23B}" type="presParOf" srcId="{6BF7810E-F05B-46CC-B2D7-E78034E252FD}" destId="{7BA18981-4F94-4C24-8F2B-8D0137F3AACF}" srcOrd="0" destOrd="0" presId="urn:microsoft.com/office/officeart/2005/8/layout/list1"/>
    <dgm:cxn modelId="{FFFCBF07-8D2C-46D4-A937-DB1A4F64B938}" type="presParOf" srcId="{6BF7810E-F05B-46CC-B2D7-E78034E252FD}" destId="{4AC815B5-1257-48E4-B246-B58C94B743A4}" srcOrd="1" destOrd="0" presId="urn:microsoft.com/office/officeart/2005/8/layout/list1"/>
    <dgm:cxn modelId="{8A65EA2A-BDCB-4F01-A3BD-5019DE2534A3}" type="presParOf" srcId="{BBC4D113-E9FF-4C96-9160-3468AB093BC9}" destId="{780D0792-51DF-4860-8D59-D4BC500E9E78}" srcOrd="1" destOrd="0" presId="urn:microsoft.com/office/officeart/2005/8/layout/list1"/>
    <dgm:cxn modelId="{7DB21510-B529-4EB1-BA84-2C1B048B1CAE}" type="presParOf" srcId="{BBC4D113-E9FF-4C96-9160-3468AB093BC9}" destId="{7653EEE0-69AE-42FB-93B8-235E529E55B3}" srcOrd="2" destOrd="0" presId="urn:microsoft.com/office/officeart/2005/8/layout/list1"/>
    <dgm:cxn modelId="{693EE0CD-1FCD-4429-B877-8CF383C15683}" type="presParOf" srcId="{BBC4D113-E9FF-4C96-9160-3468AB093BC9}" destId="{0A7BE986-F261-413B-9C93-27225EDD7377}" srcOrd="3" destOrd="0" presId="urn:microsoft.com/office/officeart/2005/8/layout/list1"/>
    <dgm:cxn modelId="{C09DC0C4-D7EC-45E0-8AB1-B35C3D3BA72E}" type="presParOf" srcId="{BBC4D113-E9FF-4C96-9160-3468AB093BC9}" destId="{A379934A-1B83-478D-BD43-48CD29073F45}" srcOrd="4" destOrd="0" presId="urn:microsoft.com/office/officeart/2005/8/layout/list1"/>
    <dgm:cxn modelId="{9C850E72-9C3A-42D5-B92E-D5FDA0D792D4}" type="presParOf" srcId="{A379934A-1B83-478D-BD43-48CD29073F45}" destId="{76C2E836-5FF4-4DFC-9E93-FB3DFF548EE4}" srcOrd="0" destOrd="0" presId="urn:microsoft.com/office/officeart/2005/8/layout/list1"/>
    <dgm:cxn modelId="{24FF14F2-203C-441F-BDBC-5F3B69EE14A2}" type="presParOf" srcId="{A379934A-1B83-478D-BD43-48CD29073F45}" destId="{8418997F-B330-4403-BB78-AE2501D6742B}" srcOrd="1" destOrd="0" presId="urn:microsoft.com/office/officeart/2005/8/layout/list1"/>
    <dgm:cxn modelId="{B5D72C8A-8692-4B14-ACFF-CD201CC73371}" type="presParOf" srcId="{BBC4D113-E9FF-4C96-9160-3468AB093BC9}" destId="{28EDE686-1CA3-4A3A-B94F-19B54EA06A3E}" srcOrd="5" destOrd="0" presId="urn:microsoft.com/office/officeart/2005/8/layout/list1"/>
    <dgm:cxn modelId="{25E1FEBF-4F57-4449-9FC0-67E1DE286BE3}" type="presParOf" srcId="{BBC4D113-E9FF-4C96-9160-3468AB093BC9}" destId="{52FD1270-611B-4F68-8216-9FB01916507D}" srcOrd="6" destOrd="0" presId="urn:microsoft.com/office/officeart/2005/8/layout/list1"/>
    <dgm:cxn modelId="{D94E2D4A-352C-4ACB-AE1F-F192FC42BA8A}" type="presParOf" srcId="{BBC4D113-E9FF-4C96-9160-3468AB093BC9}" destId="{FE11C6E5-F5CA-4630-945A-297900F254CA}" srcOrd="7" destOrd="0" presId="urn:microsoft.com/office/officeart/2005/8/layout/list1"/>
    <dgm:cxn modelId="{234E5655-410B-470F-9ACC-0908B0B4189F}" type="presParOf" srcId="{BBC4D113-E9FF-4C96-9160-3468AB093BC9}" destId="{8E72CD45-CE3B-4407-88FC-E4AF1424F326}" srcOrd="8" destOrd="0" presId="urn:microsoft.com/office/officeart/2005/8/layout/list1"/>
    <dgm:cxn modelId="{8E209E0F-36F0-4059-B25B-E48F9335C9AF}" type="presParOf" srcId="{8E72CD45-CE3B-4407-88FC-E4AF1424F326}" destId="{9D0A8CCE-3D79-420E-8610-B72833E4288B}" srcOrd="0" destOrd="0" presId="urn:microsoft.com/office/officeart/2005/8/layout/list1"/>
    <dgm:cxn modelId="{DD2DF584-48B8-4FAB-829F-9C79F1674397}" type="presParOf" srcId="{8E72CD45-CE3B-4407-88FC-E4AF1424F326}" destId="{7D337B62-39C3-46F5-9FE2-06952504A02C}" srcOrd="1" destOrd="0" presId="urn:microsoft.com/office/officeart/2005/8/layout/list1"/>
    <dgm:cxn modelId="{ADF4CDB2-9CAB-4A97-96F6-6BADBE71AB28}" type="presParOf" srcId="{BBC4D113-E9FF-4C96-9160-3468AB093BC9}" destId="{AC5D3392-F161-4105-81BF-832AC4EF2D87}" srcOrd="9" destOrd="0" presId="urn:microsoft.com/office/officeart/2005/8/layout/list1"/>
    <dgm:cxn modelId="{A2B11709-B81C-4BDD-97E0-DA7AC6AF0E37}" type="presParOf" srcId="{BBC4D113-E9FF-4C96-9160-3468AB093BC9}" destId="{36DA3E08-0B18-4271-90AC-6A553C9AFEE2}" srcOrd="10" destOrd="0" presId="urn:microsoft.com/office/officeart/2005/8/layout/list1"/>
    <dgm:cxn modelId="{00F6D683-2015-4DFD-B0D6-71DE10B06617}" type="presParOf" srcId="{BBC4D113-E9FF-4C96-9160-3468AB093BC9}" destId="{FB02916C-E4F2-4112-A51C-BE744D11998A}" srcOrd="11" destOrd="0" presId="urn:microsoft.com/office/officeart/2005/8/layout/list1"/>
    <dgm:cxn modelId="{C53EF34F-CEF0-4CFF-BE23-58A5968B9E30}" type="presParOf" srcId="{BBC4D113-E9FF-4C96-9160-3468AB093BC9}" destId="{C1B79342-92ED-4287-A1AE-07FDC8A1FFB7}" srcOrd="12" destOrd="0" presId="urn:microsoft.com/office/officeart/2005/8/layout/list1"/>
    <dgm:cxn modelId="{BC5F2F10-1B0B-41B5-9CA2-D4E023201111}" type="presParOf" srcId="{C1B79342-92ED-4287-A1AE-07FDC8A1FFB7}" destId="{89DFB8C1-55C8-4AC7-8773-D1B38DFAD461}" srcOrd="0" destOrd="0" presId="urn:microsoft.com/office/officeart/2005/8/layout/list1"/>
    <dgm:cxn modelId="{87F781C4-013E-4228-BBF4-35D2849D1B03}" type="presParOf" srcId="{C1B79342-92ED-4287-A1AE-07FDC8A1FFB7}" destId="{7017E703-D2DB-4DEB-A71A-03989CC9B61F}" srcOrd="1" destOrd="0" presId="urn:microsoft.com/office/officeart/2005/8/layout/list1"/>
    <dgm:cxn modelId="{27D6B20A-838B-40E3-A3E4-12CB8C8CF08E}" type="presParOf" srcId="{BBC4D113-E9FF-4C96-9160-3468AB093BC9}" destId="{62F43FDC-53C2-4C38-A37B-B39556584485}" srcOrd="13" destOrd="0" presId="urn:microsoft.com/office/officeart/2005/8/layout/list1"/>
    <dgm:cxn modelId="{0FD52AB6-8384-4EEC-874D-F78E094484E8}" type="presParOf" srcId="{BBC4D113-E9FF-4C96-9160-3468AB093BC9}" destId="{FF75F172-2F15-4512-B9B9-19B5FE197D33}" srcOrd="14" destOrd="0" presId="urn:microsoft.com/office/officeart/2005/8/layout/list1"/>
    <dgm:cxn modelId="{6BD9BF4E-9B4B-4A04-82A3-9A76B706F530}" type="presParOf" srcId="{BBC4D113-E9FF-4C96-9160-3468AB093BC9}" destId="{C84643B7-35BD-4325-B875-EC0F2735C0F6}" srcOrd="15" destOrd="0" presId="urn:microsoft.com/office/officeart/2005/8/layout/list1"/>
    <dgm:cxn modelId="{1CDA8B19-DB61-49E2-BCB4-4BA282F450A5}" type="presParOf" srcId="{BBC4D113-E9FF-4C96-9160-3468AB093BC9}" destId="{022AA8A5-E358-4D49-ACF4-87B10BCF4704}" srcOrd="16" destOrd="0" presId="urn:microsoft.com/office/officeart/2005/8/layout/list1"/>
    <dgm:cxn modelId="{9753D495-F0B7-4BCB-B0FA-E0B91ECF781C}" type="presParOf" srcId="{022AA8A5-E358-4D49-ACF4-87B10BCF4704}" destId="{7CB82638-F585-48B5-9DCB-27E04E76F07B}" srcOrd="0" destOrd="0" presId="urn:microsoft.com/office/officeart/2005/8/layout/list1"/>
    <dgm:cxn modelId="{F7A43289-52B6-4454-8EC6-DBF34A206C9C}" type="presParOf" srcId="{022AA8A5-E358-4D49-ACF4-87B10BCF4704}" destId="{5D5FF3C1-D023-4617-860C-401EAA9095FB}" srcOrd="1" destOrd="0" presId="urn:microsoft.com/office/officeart/2005/8/layout/list1"/>
    <dgm:cxn modelId="{91B6C446-17DE-470E-B6CD-92FECF3D19FC}" type="presParOf" srcId="{BBC4D113-E9FF-4C96-9160-3468AB093BC9}" destId="{9C6D1A9D-8BCF-4A38-86D8-FD8C0553FCF5}" srcOrd="17" destOrd="0" presId="urn:microsoft.com/office/officeart/2005/8/layout/list1"/>
    <dgm:cxn modelId="{C87CC9DE-CB81-4536-BB0F-66C66699242A}" type="presParOf" srcId="{BBC4D113-E9FF-4C96-9160-3468AB093BC9}" destId="{67B8FB9D-D563-4A35-8772-82BF16C917BD}" srcOrd="18" destOrd="0" presId="urn:microsoft.com/office/officeart/2005/8/layout/list1"/>
    <dgm:cxn modelId="{E944AB01-CF05-4DF3-914C-FE2BE1E3D9D1}" type="presParOf" srcId="{BBC4D113-E9FF-4C96-9160-3468AB093BC9}" destId="{2F1C74CE-8867-4947-A6B1-AED63D7E4C81}" srcOrd="19" destOrd="0" presId="urn:microsoft.com/office/officeart/2005/8/layout/list1"/>
    <dgm:cxn modelId="{F0E1B2DE-09D0-4EF3-A995-ED7A1D4B0DDB}" type="presParOf" srcId="{BBC4D113-E9FF-4C96-9160-3468AB093BC9}" destId="{2CFB46FA-E89E-44BF-BBBE-83A17453CB28}" srcOrd="20" destOrd="0" presId="urn:microsoft.com/office/officeart/2005/8/layout/list1"/>
    <dgm:cxn modelId="{2616F8A0-6542-41CF-9C1A-25C0ED70730D}" type="presParOf" srcId="{2CFB46FA-E89E-44BF-BBBE-83A17453CB28}" destId="{97F04B93-6A14-44B1-8F48-D77AD736148C}" srcOrd="0" destOrd="0" presId="urn:microsoft.com/office/officeart/2005/8/layout/list1"/>
    <dgm:cxn modelId="{C8A6619C-C67A-435F-98D0-730AFB270447}" type="presParOf" srcId="{2CFB46FA-E89E-44BF-BBBE-83A17453CB28}" destId="{1CD96CD9-6717-4E67-9B04-82794209E572}" srcOrd="1" destOrd="0" presId="urn:microsoft.com/office/officeart/2005/8/layout/list1"/>
    <dgm:cxn modelId="{4F1CD77D-3CE4-4691-B7C7-EAE76CECB000}" type="presParOf" srcId="{BBC4D113-E9FF-4C96-9160-3468AB093BC9}" destId="{0D9D2368-9530-4A3C-B795-54C5B45D7F9F}" srcOrd="21" destOrd="0" presId="urn:microsoft.com/office/officeart/2005/8/layout/list1"/>
    <dgm:cxn modelId="{ACE8F06F-A1D3-4BB3-8EB0-18E441DB6ADF}" type="presParOf" srcId="{BBC4D113-E9FF-4C96-9160-3468AB093BC9}" destId="{74395E87-D5D8-470E-BDCB-FC012A373B3B}" srcOrd="22" destOrd="0" presId="urn:microsoft.com/office/officeart/2005/8/layout/list1"/>
    <dgm:cxn modelId="{2CF4A018-3806-4408-A43C-A6184CACB1A4}" type="presParOf" srcId="{BBC4D113-E9FF-4C96-9160-3468AB093BC9}" destId="{C19AE651-FEE7-4F3C-9DA3-33D6DB967AFA}" srcOrd="23" destOrd="0" presId="urn:microsoft.com/office/officeart/2005/8/layout/list1"/>
    <dgm:cxn modelId="{348BF934-7EC2-4D2B-96C1-38C6A9808399}" type="presParOf" srcId="{BBC4D113-E9FF-4C96-9160-3468AB093BC9}" destId="{B3A52302-CA75-4C1F-B8B2-D9CA9D31FCD3}" srcOrd="24" destOrd="0" presId="urn:microsoft.com/office/officeart/2005/8/layout/list1"/>
    <dgm:cxn modelId="{A467D096-3C21-4559-BC63-2D732E16A2B0}" type="presParOf" srcId="{B3A52302-CA75-4C1F-B8B2-D9CA9D31FCD3}" destId="{F48B5ABF-9532-4BD4-B092-37DEF2BE68BD}" srcOrd="0" destOrd="0" presId="urn:microsoft.com/office/officeart/2005/8/layout/list1"/>
    <dgm:cxn modelId="{1543AA44-5C3D-4C8A-8A0C-01DD2D4C399D}" type="presParOf" srcId="{B3A52302-CA75-4C1F-B8B2-D9CA9D31FCD3}" destId="{EB114504-540D-4961-BCBE-6211FCA57193}" srcOrd="1" destOrd="0" presId="urn:microsoft.com/office/officeart/2005/8/layout/list1"/>
    <dgm:cxn modelId="{7C80C624-BAA1-40F0-8BF1-4BA1ECB5460A}" type="presParOf" srcId="{BBC4D113-E9FF-4C96-9160-3468AB093BC9}" destId="{98A3B945-3F86-4F48-8FEE-18DB27A87D17}" srcOrd="25" destOrd="0" presId="urn:microsoft.com/office/officeart/2005/8/layout/list1"/>
    <dgm:cxn modelId="{482B3C1F-2E0D-45E0-A327-4FAE0BB3F45C}" type="presParOf" srcId="{BBC4D113-E9FF-4C96-9160-3468AB093BC9}" destId="{718DC7A7-1043-415A-A847-AF991521901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93848-D7B5-4DC9-99FE-6129CE378E57}">
      <dsp:nvSpPr>
        <dsp:cNvPr id="0" name=""/>
        <dsp:cNvSpPr/>
      </dsp:nvSpPr>
      <dsp:spPr>
        <a:xfrm rot="5400000">
          <a:off x="-155043" y="1817265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Q&amp;A</a:t>
          </a:r>
          <a:endParaRPr lang="hu-HU" sz="2100" kern="1200" dirty="0"/>
        </a:p>
      </dsp:txBody>
      <dsp:txXfrm rot="-5400000">
        <a:off x="1" y="2023990"/>
        <a:ext cx="723538" cy="310088"/>
      </dsp:txXfrm>
    </dsp:sp>
    <dsp:sp modelId="{47BB3358-596E-44A6-945C-DAE35E9DB7A6}">
      <dsp:nvSpPr>
        <dsp:cNvPr id="0" name=""/>
        <dsp:cNvSpPr/>
      </dsp:nvSpPr>
      <dsp:spPr>
        <a:xfrm rot="5400000">
          <a:off x="4184302" y="-3457892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III. Rész – Az intézmények tőkekövetelménye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35668"/>
        <a:ext cx="7560588" cy="606263"/>
      </dsp:txXfrm>
    </dsp:sp>
    <dsp:sp modelId="{659EFBE3-3093-45A6-9559-6E404DD81FE7}">
      <dsp:nvSpPr>
        <dsp:cNvPr id="0" name=""/>
        <dsp:cNvSpPr/>
      </dsp:nvSpPr>
      <dsp:spPr>
        <a:xfrm rot="5400000">
          <a:off x="-155043" y="986154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ITS</a:t>
          </a:r>
          <a:endParaRPr lang="hu-HU" sz="2100" kern="1200" dirty="0"/>
        </a:p>
      </dsp:txBody>
      <dsp:txXfrm rot="-5400000">
        <a:off x="1" y="1192879"/>
        <a:ext cx="723538" cy="310088"/>
      </dsp:txXfrm>
    </dsp:sp>
    <dsp:sp modelId="{2C8EDF7A-BC44-4DFA-87CB-523E03AE0E64}">
      <dsp:nvSpPr>
        <dsp:cNvPr id="0" name=""/>
        <dsp:cNvSpPr/>
      </dsp:nvSpPr>
      <dsp:spPr>
        <a:xfrm rot="5400000">
          <a:off x="4184302" y="-2629653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II. Melléklet II. rész 3.2. fejezet C_07.00 táblák kitöltési előírásai</a:t>
          </a:r>
        </a:p>
      </dsp:txBody>
      <dsp:txXfrm rot="-5400000">
        <a:off x="723539" y="863907"/>
        <a:ext cx="7560588" cy="606263"/>
      </dsp:txXfrm>
    </dsp:sp>
    <dsp:sp modelId="{D98530F3-42A5-44DE-8B05-D28B950901E7}">
      <dsp:nvSpPr>
        <dsp:cNvPr id="0" name=""/>
        <dsp:cNvSpPr/>
      </dsp:nvSpPr>
      <dsp:spPr>
        <a:xfrm rot="5400000">
          <a:off x="-155043" y="155043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CRR</a:t>
          </a:r>
          <a:endParaRPr lang="hu-HU" sz="2100" kern="1200" dirty="0"/>
        </a:p>
      </dsp:txBody>
      <dsp:txXfrm rot="-5400000">
        <a:off x="1" y="361768"/>
        <a:ext cx="723538" cy="310088"/>
      </dsp:txXfrm>
    </dsp:sp>
    <dsp:sp modelId="{4FB87B0E-57C1-4E42-88B0-0263F7694D4C}">
      <dsp:nvSpPr>
        <dsp:cNvPr id="0" name=""/>
        <dsp:cNvSpPr/>
      </dsp:nvSpPr>
      <dsp:spPr>
        <a:xfrm rot="5400000">
          <a:off x="4184302" y="-1801414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és MNB honlapján közzétett kérdések és válaszok, állásfoglalások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1692146"/>
        <a:ext cx="7560588" cy="6062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E72D4-F0B6-464D-AFC9-52D364F26CCF}">
      <dsp:nvSpPr>
        <dsp:cNvPr id="0" name=""/>
        <dsp:cNvSpPr/>
      </dsp:nvSpPr>
      <dsp:spPr>
        <a:xfrm>
          <a:off x="824797" y="0"/>
          <a:ext cx="4176713" cy="417671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812F5-8F38-4444-979B-456E2360740B}">
      <dsp:nvSpPr>
        <dsp:cNvPr id="0" name=""/>
        <dsp:cNvSpPr/>
      </dsp:nvSpPr>
      <dsp:spPr>
        <a:xfrm>
          <a:off x="2192922" y="419914"/>
          <a:ext cx="5380506" cy="988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>
              <a:solidFill>
                <a:schemeClr val="accent5"/>
              </a:solidFill>
            </a:rPr>
            <a:t>dokumentumoknak megfelelő és megbízható adatrögzítés</a:t>
          </a:r>
        </a:p>
      </dsp:txBody>
      <dsp:txXfrm>
        <a:off x="2241187" y="468179"/>
        <a:ext cx="5283976" cy="892176"/>
      </dsp:txXfrm>
    </dsp:sp>
    <dsp:sp modelId="{1C4FB645-31A1-4384-B7DE-DF45D992EFE5}">
      <dsp:nvSpPr>
        <dsp:cNvPr id="0" name=""/>
        <dsp:cNvSpPr/>
      </dsp:nvSpPr>
      <dsp:spPr>
        <a:xfrm>
          <a:off x="2120924" y="1532209"/>
          <a:ext cx="5501372" cy="988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39859"/>
              <a:satOff val="3251"/>
              <a:lumOff val="2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>
              <a:solidFill>
                <a:schemeClr val="accent5"/>
              </a:solidFill>
            </a:rPr>
            <a:t>az elismerhetőségi kritériumok erős IT háttértámogatása</a:t>
          </a:r>
        </a:p>
      </dsp:txBody>
      <dsp:txXfrm>
        <a:off x="2169189" y="1580474"/>
        <a:ext cx="5404842" cy="892176"/>
      </dsp:txXfrm>
    </dsp:sp>
    <dsp:sp modelId="{8F348646-22E2-4D9B-98B3-4080D03C5F13}">
      <dsp:nvSpPr>
        <dsp:cNvPr id="0" name=""/>
        <dsp:cNvSpPr/>
      </dsp:nvSpPr>
      <dsp:spPr>
        <a:xfrm>
          <a:off x="2120924" y="2644503"/>
          <a:ext cx="5522656" cy="9887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679717"/>
              <a:satOff val="6502"/>
              <a:lumOff val="431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>
              <a:solidFill>
                <a:schemeClr val="accent5"/>
              </a:solidFill>
            </a:rPr>
            <a:t>hibátlan paraméterkészlet</a:t>
          </a:r>
        </a:p>
      </dsp:txBody>
      <dsp:txXfrm>
        <a:off x="2169189" y="2692768"/>
        <a:ext cx="5426126" cy="8921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3EEE0-69AE-42FB-93B8-235E529E55B3}">
      <dsp:nvSpPr>
        <dsp:cNvPr id="0" name=""/>
        <dsp:cNvSpPr/>
      </dsp:nvSpPr>
      <dsp:spPr>
        <a:xfrm>
          <a:off x="0" y="2882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815B5-1257-48E4-B246-B58C94B743A4}">
      <dsp:nvSpPr>
        <dsp:cNvPr id="0" name=""/>
        <dsp:cNvSpPr/>
      </dsp:nvSpPr>
      <dsp:spPr>
        <a:xfrm>
          <a:off x="360000" y="3733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Hitelkockázat tőkekövetelmény (SA) - Jogszabályi háttér</a:t>
          </a:r>
          <a:endParaRPr lang="hu-HU" sz="17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384498" y="61831"/>
        <a:ext cx="8016527" cy="452844"/>
      </dsp:txXfrm>
    </dsp:sp>
    <dsp:sp modelId="{52FD1270-611B-4F68-8216-9FB01916507D}">
      <dsp:nvSpPr>
        <dsp:cNvPr id="0" name=""/>
        <dsp:cNvSpPr/>
      </dsp:nvSpPr>
      <dsp:spPr>
        <a:xfrm>
          <a:off x="0" y="10593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8997F-B330-4403-BB78-AE2501D6742B}">
      <dsp:nvSpPr>
        <dsp:cNvPr id="0" name=""/>
        <dsp:cNvSpPr/>
      </dsp:nvSpPr>
      <dsp:spPr>
        <a:xfrm>
          <a:off x="360000" y="8084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</a:t>
          </a:r>
        </a:p>
      </dsp:txBody>
      <dsp:txXfrm>
        <a:off x="384498" y="832951"/>
        <a:ext cx="8016527" cy="452844"/>
      </dsp:txXfrm>
    </dsp:sp>
    <dsp:sp modelId="{36DA3E08-0B18-4271-90AC-6A553C9AFEE2}">
      <dsp:nvSpPr>
        <dsp:cNvPr id="0" name=""/>
        <dsp:cNvSpPr/>
      </dsp:nvSpPr>
      <dsp:spPr>
        <a:xfrm>
          <a:off x="0" y="183049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37B62-39C3-46F5-9FE2-06952504A02C}">
      <dsp:nvSpPr>
        <dsp:cNvPr id="0" name=""/>
        <dsp:cNvSpPr/>
      </dsp:nvSpPr>
      <dsp:spPr>
        <a:xfrm>
          <a:off x="360000" y="157957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Szegmentálási probléma</a:t>
          </a:r>
        </a:p>
      </dsp:txBody>
      <dsp:txXfrm>
        <a:off x="384498" y="1604071"/>
        <a:ext cx="8016527" cy="452844"/>
      </dsp:txXfrm>
    </dsp:sp>
    <dsp:sp modelId="{FF75F172-2F15-4512-B9B9-19B5FE197D33}">
      <dsp:nvSpPr>
        <dsp:cNvPr id="0" name=""/>
        <dsp:cNvSpPr/>
      </dsp:nvSpPr>
      <dsp:spPr>
        <a:xfrm>
          <a:off x="0" y="260161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7E703-D2DB-4DEB-A71A-03989CC9B61F}">
      <dsp:nvSpPr>
        <dsp:cNvPr id="0" name=""/>
        <dsp:cNvSpPr/>
      </dsp:nvSpPr>
      <dsp:spPr>
        <a:xfrm>
          <a:off x="360000" y="235069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4. Adatrögzítési hiányosság</a:t>
          </a:r>
        </a:p>
      </dsp:txBody>
      <dsp:txXfrm>
        <a:off x="384498" y="2375191"/>
        <a:ext cx="8016527" cy="452844"/>
      </dsp:txXfrm>
    </dsp:sp>
    <dsp:sp modelId="{67B8FB9D-D563-4A35-8772-82BF16C917BD}">
      <dsp:nvSpPr>
        <dsp:cNvPr id="0" name=""/>
        <dsp:cNvSpPr/>
      </dsp:nvSpPr>
      <dsp:spPr>
        <a:xfrm>
          <a:off x="0" y="337273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FF3C1-D023-4617-860C-401EAA9095FB}">
      <dsp:nvSpPr>
        <dsp:cNvPr id="0" name=""/>
        <dsp:cNvSpPr/>
      </dsp:nvSpPr>
      <dsp:spPr>
        <a:xfrm>
          <a:off x="360000" y="312181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170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Paraméterezési</a:t>
          </a: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 hiba</a:t>
          </a:r>
        </a:p>
      </dsp:txBody>
      <dsp:txXfrm>
        <a:off x="384498" y="3146311"/>
        <a:ext cx="8016527" cy="452844"/>
      </dsp:txXfrm>
    </dsp:sp>
    <dsp:sp modelId="{74395E87-D5D8-470E-BDCB-FC012A373B3B}">
      <dsp:nvSpPr>
        <dsp:cNvPr id="0" name=""/>
        <dsp:cNvSpPr/>
      </dsp:nvSpPr>
      <dsp:spPr>
        <a:xfrm>
          <a:off x="0" y="414385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96CD9-6717-4E67-9B04-82794209E572}">
      <dsp:nvSpPr>
        <dsp:cNvPr id="0" name=""/>
        <dsp:cNvSpPr/>
      </dsp:nvSpPr>
      <dsp:spPr>
        <a:xfrm>
          <a:off x="360000" y="3892933"/>
          <a:ext cx="8065523" cy="50184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6. Hiányzó kitettség</a:t>
          </a:r>
        </a:p>
      </dsp:txBody>
      <dsp:txXfrm>
        <a:off x="384498" y="3917431"/>
        <a:ext cx="8016527" cy="452844"/>
      </dsp:txXfrm>
    </dsp:sp>
    <dsp:sp modelId="{718DC7A7-1043-415A-A847-AF991521901B}">
      <dsp:nvSpPr>
        <dsp:cNvPr id="0" name=""/>
        <dsp:cNvSpPr/>
      </dsp:nvSpPr>
      <dsp:spPr>
        <a:xfrm>
          <a:off x="0" y="4914973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14504-540D-4961-BCBE-6211FCA57193}">
      <dsp:nvSpPr>
        <dsp:cNvPr id="0" name=""/>
        <dsp:cNvSpPr/>
      </dsp:nvSpPr>
      <dsp:spPr>
        <a:xfrm>
          <a:off x="360000" y="4664053"/>
          <a:ext cx="8065523" cy="50184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0000" tIns="0" rIns="36000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7. Egyedi hiba</a:t>
          </a:r>
        </a:p>
      </dsp:txBody>
      <dsp:txXfrm>
        <a:off x="384498" y="4688551"/>
        <a:ext cx="8016527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2017.04.24.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Masters/notesMaster10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232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8897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18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1077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512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1003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280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899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247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15978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217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090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212000" y="6562800"/>
            <a:ext cx="946800" cy="21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01AEF3-AFFE-433D-8A34-08D966C25545}" type="slidenum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2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719627"/>
            <a:ext cx="78867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907216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accent5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561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75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2831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352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1499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984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4648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99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31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accent5"/>
                </a:solidFill>
                <a:latin typeface="Calibri" panose="020F0502020204030204" pitchFamily="34" charset="0"/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accent5"/>
                </a:solidFill>
                <a:latin typeface="Calibri" panose="020F0502020204030204" pitchFamily="34" charset="0"/>
              </a:defRPr>
            </a:lvl4pPr>
          </a:lstStyle>
          <a:p>
            <a:pPr lvl="0"/>
            <a:r>
              <a:rPr lang="hu-HU" dirty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Cím beírásához kattintson ide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214554"/>
            <a:ext cx="2069592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6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186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1201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84000" y="6454800"/>
            <a:ext cx="3060000" cy="403200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38988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00" y="1195200"/>
            <a:ext cx="7909200" cy="516600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53336"/>
            <a:ext cx="3059832" cy="404664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6037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203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10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7.xml"/><Relationship Id="rId9" Type="http://schemas.openxmlformats.org/officeDocument/2006/relationships/slide" Target="slide8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nb.hu/statisztika/informaciok-adatszolgaltatoknak/rendeletek-allasfoglalasok/altalanos-mellekletek" TargetMode="Externa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1.xml"/><Relationship Id="rId9" Type="http://schemas.openxmlformats.org/officeDocument/2006/relationships/slide" Target="slide8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8.xml"/><Relationship Id="rId9" Type="http://schemas.openxmlformats.org/officeDocument/2006/relationships/slide" Target="slide8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9.xml"/><Relationship Id="rId9" Type="http://schemas.openxmlformats.org/officeDocument/2006/relationships/slide" Target="slide8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10.xml"/><Relationship Id="rId9" Type="http://schemas.openxmlformats.org/officeDocument/2006/relationships/slide" Target="slide8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2.xml"/><Relationship Id="rId9" Type="http://schemas.openxmlformats.org/officeDocument/2006/relationships/slide" Target="slide8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4.xml"/><Relationship Id="rId9" Type="http://schemas.openxmlformats.org/officeDocument/2006/relationships/slide" Target="slide8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30.png"/><Relationship Id="rId4" Type="http://schemas.openxmlformats.org/officeDocument/2006/relationships/diagramLayout" Target="../diagrams/layout5.xml"/><Relationship Id="rId9" Type="http://schemas.openxmlformats.org/officeDocument/2006/relationships/slide" Target="slide8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864095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C_07.00.A táblák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052736"/>
            <a:ext cx="7236296" cy="2232248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Magyar Nemzeti Bank</a:t>
            </a:r>
          </a:p>
          <a:p>
            <a:endParaRPr lang="hu-HU" sz="1600" dirty="0"/>
          </a:p>
          <a:p>
            <a:r>
              <a:rPr lang="hu-HU" sz="1800">
                <a:solidFill>
                  <a:schemeClr val="accent5"/>
                </a:solidFill>
              </a:rPr>
              <a:t>Kulics Nikolett</a:t>
            </a:r>
          </a:p>
          <a:p>
            <a:r>
              <a:rPr lang="hu-HU" sz="1800" dirty="0">
                <a:solidFill>
                  <a:schemeClr val="accent5"/>
                </a:solidFill>
              </a:rPr>
              <a:t>2017. április 27.</a:t>
            </a:r>
          </a:p>
        </p:txBody>
      </p:sp>
    </p:spTree>
    <p:extLst>
      <p:ext uri="{BB962C8B-B14F-4D97-AF65-F5344CB8AC3E}">
        <p14:creationId xmlns:p14="http://schemas.microsoft.com/office/powerpoint/2010/main" val="12263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Szegmentálási probléma – Példák 2.</a:t>
            </a: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245337"/>
              </p:ext>
            </p:extLst>
          </p:nvPr>
        </p:nvGraphicFramePr>
        <p:xfrm>
          <a:off x="650875" y="2060575"/>
          <a:ext cx="7886700" cy="4176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xfrm>
            <a:off x="251520" y="1388651"/>
            <a:ext cx="8784976" cy="576063"/>
          </a:xfrm>
        </p:spPr>
        <p:txBody>
          <a:bodyPr>
            <a:noAutofit/>
          </a:bodyPr>
          <a:lstStyle/>
          <a:p>
            <a:r>
              <a:rPr lang="hu-HU" sz="2400" dirty="0"/>
              <a:t>Ingatlanra bejegyzett zálogjoggal fedezett kitettségek (C_07.00.A-010)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46913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7992888" cy="759189"/>
          </a:xfrm>
        </p:spPr>
        <p:txBody>
          <a:bodyPr>
            <a:noAutofit/>
          </a:bodyPr>
          <a:lstStyle/>
          <a:p>
            <a:r>
              <a:rPr lang="hu-HU" sz="2400" dirty="0"/>
              <a:t> Ingatlanra bejegyzett zálogjoggal fedezett kitettségek– </a:t>
            </a:r>
            <a:r>
              <a:rPr lang="hu-HU" sz="2400" dirty="0" err="1"/>
              <a:t>Q&amp;A</a:t>
            </a:r>
            <a:r>
              <a:rPr lang="hu-HU" sz="2400" dirty="0"/>
              <a:t>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3" cy="4968553"/>
          </a:xfrm>
        </p:spPr>
        <p:txBody>
          <a:bodyPr/>
          <a:lstStyle/>
          <a:p>
            <a:pPr algn="just"/>
            <a:r>
              <a:rPr lang="hu-HU" b="1" i="1" dirty="0"/>
              <a:t>Lakóingatlannal fedezett, lakossággal szembeni követelésnél a nem fedezett kitettség után mekkora a kockázati súly? (MNB 28/2015)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</a:t>
            </a:r>
            <a:r>
              <a:rPr lang="hu-HU" dirty="0"/>
              <a:t> Ha a </a:t>
            </a:r>
            <a:r>
              <a:rPr lang="hu-HU" dirty="0" err="1"/>
              <a:t>CRR</a:t>
            </a:r>
            <a:r>
              <a:rPr lang="hu-HU" dirty="0"/>
              <a:t> 123. cikk érvényesül, akkor 75%		EBA 2014_936 !</a:t>
            </a:r>
          </a:p>
          <a:p>
            <a:pPr algn="just"/>
            <a:r>
              <a:rPr lang="hu-HU" b="1" i="1" dirty="0"/>
              <a:t>Mi minősül kereskedelmi ingatlannak? (MNB 64/2014)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i="1" dirty="0"/>
              <a:t>Válasz: </a:t>
            </a:r>
            <a:r>
              <a:rPr lang="hu-HU" dirty="0"/>
              <a:t>Amely piacképes, bizonyíthatóan nem lakáscélú	         EBA 2013_94 !</a:t>
            </a:r>
          </a:p>
          <a:p>
            <a:pPr algn="just"/>
            <a:r>
              <a:rPr lang="hu-HU" b="1" i="1" dirty="0"/>
              <a:t>Termőföld esetében hogyan teljesíthető a </a:t>
            </a:r>
            <a:r>
              <a:rPr lang="hu-HU" b="1" i="1" dirty="0" err="1"/>
              <a:t>CRR</a:t>
            </a:r>
            <a:r>
              <a:rPr lang="hu-HU" b="1" i="1" dirty="0"/>
              <a:t> 208. cikk (5) bekezdésében foglalt elvárás? (MNB 41/2016)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  <a:r>
              <a:rPr lang="hu-HU" dirty="0"/>
              <a:t>Termőföld sajátos jellegéből kifolyólag nem valószínű az értékcsökkentő káresemény bekövetkezése,</a:t>
            </a:r>
            <a:r>
              <a:rPr lang="hu-HU" i="1" dirty="0"/>
              <a:t> </a:t>
            </a:r>
            <a:r>
              <a:rPr lang="hu-HU" dirty="0"/>
              <a:t>de elvárt a fedezet értékállóságának folyamatos ellenőrzése.</a:t>
            </a:r>
          </a:p>
          <a:p>
            <a:r>
              <a:rPr lang="hu-HU" b="1" i="1" dirty="0"/>
              <a:t>Hogyan kell meghatározni az ingatlan piaci értékének 80%-át, szükséges-e bármilyen levonást eszközölni a piaci értékből? (MNB 65/2014)</a:t>
            </a:r>
          </a:p>
          <a:p>
            <a:pPr marL="0" indent="0">
              <a:buNone/>
            </a:pPr>
            <a:r>
              <a:rPr lang="hu-HU" b="1" dirty="0"/>
              <a:t>Válasz: </a:t>
            </a:r>
            <a:r>
              <a:rPr lang="hu-HU" dirty="0"/>
              <a:t>Elfogadott a teljes piaci érték 80%-</a:t>
            </a:r>
            <a:r>
              <a:rPr lang="hu-HU" dirty="0" err="1"/>
              <a:t>ának</a:t>
            </a:r>
            <a:r>
              <a:rPr lang="hu-HU" dirty="0"/>
              <a:t> figyelembe vétele.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Nyíl: jobbra mutató 7"/>
          <p:cNvSpPr/>
          <p:nvPr/>
        </p:nvSpPr>
        <p:spPr>
          <a:xfrm>
            <a:off x="6084168" y="2060848"/>
            <a:ext cx="45431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jobbra mutató 8"/>
          <p:cNvSpPr/>
          <p:nvPr/>
        </p:nvSpPr>
        <p:spPr>
          <a:xfrm>
            <a:off x="6709978" y="2924944"/>
            <a:ext cx="45431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98906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16632"/>
            <a:ext cx="7956496" cy="759189"/>
          </a:xfrm>
        </p:spPr>
        <p:txBody>
          <a:bodyPr>
            <a:normAutofit/>
          </a:bodyPr>
          <a:lstStyle/>
          <a:p>
            <a:r>
              <a:rPr lang="hu-HU" sz="2400" dirty="0"/>
              <a:t>Ingatlanra bejegyzett zálogjoggal fedezett kitettségek– </a:t>
            </a:r>
            <a:r>
              <a:rPr lang="hu-HU" sz="2400" dirty="0" err="1"/>
              <a:t>Q&amp;A</a:t>
            </a:r>
            <a:r>
              <a:rPr lang="hu-HU" sz="2400" dirty="0"/>
              <a:t> 2.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452715"/>
          </a:xfrm>
        </p:spPr>
        <p:txBody>
          <a:bodyPr/>
          <a:lstStyle/>
          <a:p>
            <a:pPr algn="just"/>
            <a:r>
              <a:rPr lang="hu-HU" b="1" i="1" dirty="0"/>
              <a:t>A C_07.00.A-010 tábla 010 oszlopában az eredeti kitettséget hogyan kell jelenteni a helyettesítési hatást kifejtő hitelkockázat-mérséklési (CRM) technikák alkalmazása előtti a fedezett/fedezetlen kitettség vonatkozásában? (EBA 2014_1636)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Példa: </a:t>
            </a:r>
            <a:r>
              <a:rPr lang="hu-HU" dirty="0"/>
              <a:t>229.607,16 € lakóingatlannal fedezett kitettség mögött 200.000 € ingatlanfedezet áll. A kitettség kockázati súlyozása megoszlik 35%-</a:t>
            </a:r>
            <a:r>
              <a:rPr lang="hu-HU" dirty="0" err="1"/>
              <a:t>osra</a:t>
            </a:r>
            <a:r>
              <a:rPr lang="hu-HU" dirty="0"/>
              <a:t> (az ingatlan piaci értékének 80%-</a:t>
            </a:r>
            <a:r>
              <a:rPr lang="hu-HU" dirty="0" err="1"/>
              <a:t>áig</a:t>
            </a:r>
            <a:r>
              <a:rPr lang="hu-HU" dirty="0"/>
              <a:t>) és 75%-</a:t>
            </a:r>
            <a:r>
              <a:rPr lang="hu-HU" dirty="0" err="1"/>
              <a:t>osra</a:t>
            </a:r>
            <a:r>
              <a:rPr lang="hu-HU" dirty="0"/>
              <a:t> (Lakossági kitettség - a fennmaradó részre).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  <a:r>
              <a:rPr lang="hu-HU" dirty="0"/>
              <a:t>Azt feltételezzük, hogy teljesülnek a </a:t>
            </a:r>
            <a:r>
              <a:rPr lang="hu-HU" dirty="0" err="1"/>
              <a:t>CRR</a:t>
            </a:r>
            <a:r>
              <a:rPr lang="hu-HU" dirty="0"/>
              <a:t> 125. cikk előírásai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u-HU" dirty="0"/>
          </a:p>
          <a:p>
            <a:pPr marL="0" indent="0" algn="just">
              <a:spcAft>
                <a:spcPts val="1200"/>
              </a:spcAft>
              <a:buNone/>
            </a:pPr>
            <a:endParaRPr lang="hu-HU" dirty="0"/>
          </a:p>
          <a:p>
            <a:pPr marL="0" indent="0" algn="just">
              <a:spcAft>
                <a:spcPts val="600"/>
              </a:spcAft>
              <a:buNone/>
            </a:pPr>
            <a:endParaRPr lang="hu-HU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26173"/>
              </p:ext>
            </p:extLst>
          </p:nvPr>
        </p:nvGraphicFramePr>
        <p:xfrm>
          <a:off x="827658" y="4221088"/>
          <a:ext cx="7056710" cy="201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2291">
                  <a:extLst>
                    <a:ext uri="{9D8B030D-6E8A-4147-A177-3AD203B41FA5}">
                      <a16:colId xmlns:a16="http://schemas.microsoft.com/office/drawing/2014/main" val="1315563059"/>
                    </a:ext>
                  </a:extLst>
                </a:gridCol>
                <a:gridCol w="3584419">
                  <a:extLst>
                    <a:ext uri="{9D8B030D-6E8A-4147-A177-3AD203B41FA5}">
                      <a16:colId xmlns:a16="http://schemas.microsoft.com/office/drawing/2014/main" val="3335315787"/>
                    </a:ext>
                  </a:extLst>
                </a:gridCol>
              </a:tblGrid>
              <a:tr h="415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200.000 € * 80% = 160.000 € 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C_07.00.A-010 tábla 35%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79124"/>
                  </a:ext>
                </a:extLst>
              </a:tr>
              <a:tr h="415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69.607,16 € 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C_07.00.A-009 tábla 75%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95127"/>
                  </a:ext>
                </a:extLst>
              </a:tr>
              <a:tr h="17769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VAGY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287315"/>
                  </a:ext>
                </a:extLst>
              </a:tr>
              <a:tr h="177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200.000 € * 80% = 160.000 € 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C_07.00.A-010 tábla 35%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179592"/>
                  </a:ext>
                </a:extLst>
              </a:tr>
              <a:tr h="310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40.000 €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C_07.00.A-010 tábla 100%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434876"/>
                  </a:ext>
                </a:extLst>
              </a:tr>
              <a:tr h="310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29.607,16 €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accent5"/>
                          </a:solidFill>
                          <a:effectLst/>
                        </a:rPr>
                        <a:t>C_07.00.A-009 tábla 75%</a:t>
                      </a:r>
                      <a:endParaRPr lang="hu-HU" sz="1800" b="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7828"/>
                  </a:ext>
                </a:extLst>
              </a:tr>
            </a:tbl>
          </a:graphicData>
        </a:graphic>
      </p:graphicFrame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89539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Szegmentálási probléma – Példák 3.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060849"/>
            <a:ext cx="8138153" cy="4176464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hu-HU" b="1" dirty="0"/>
              <a:t>Kockázati súlyozás meghatározása: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Gyakori a téves paraméterezés, ami alacsonyabb kockázati súlyozást eredményez (pl. 20%-</a:t>
            </a:r>
            <a:r>
              <a:rPr lang="hu-HU" sz="2100" dirty="0" err="1"/>
              <a:t>nál</a:t>
            </a:r>
            <a:r>
              <a:rPr lang="hu-HU" sz="2100" dirty="0"/>
              <a:t> alacsonyabb értékvesztés szint mellett is 100% kockázati súlyozás alkalmazása 150% helyett)</a:t>
            </a:r>
            <a:r>
              <a:rPr lang="hu-HU" dirty="0"/>
              <a:t> </a:t>
            </a:r>
            <a:r>
              <a:rPr lang="hu-HU" sz="2100" dirty="0"/>
              <a:t>(EBA 2015_1918 </a:t>
            </a:r>
            <a:r>
              <a:rPr lang="hu-HU" sz="2100" dirty="0" err="1"/>
              <a:t>Q&amp;A</a:t>
            </a:r>
            <a:r>
              <a:rPr lang="hu-HU" sz="2100" dirty="0"/>
              <a:t>);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Előfordul, hogy a késedelmes tétel meghatározása nem a valós adatok alapján történik (pl. késedelmes napok számának nyilvántartását a rendszer hibásan végzi, vagy a késedelmet nem szerződés szintén vizsgálja a rendszer, stb.);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A fedezett rész meghatározása problémás (pl. 100%-os kockázati súlyozásban el nem ismert biztosítékokkal fedezett rész került figyelembe vételre).</a:t>
            </a:r>
          </a:p>
          <a:p>
            <a:pPr algn="just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3"/>
          <p:cNvSpPr>
            <a:spLocks noGrp="1"/>
          </p:cNvSpPr>
          <p:nvPr>
            <p:ph idx="10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Nemteljesítő kitettségek (C_07.00.A-011)</a:t>
            </a:r>
          </a:p>
        </p:txBody>
      </p:sp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855486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 </a:t>
            </a:r>
            <a:r>
              <a:rPr lang="hu-HU" sz="2800" dirty="0"/>
              <a:t>Nemteljesítő kitettségek– </a:t>
            </a:r>
            <a:r>
              <a:rPr lang="hu-HU" sz="2800" dirty="0" err="1"/>
              <a:t>Q&amp;A</a:t>
            </a:r>
            <a:r>
              <a:rPr lang="hu-HU" sz="2800" dirty="0"/>
              <a:t> 1.</a:t>
            </a: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040561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b="1" i="1" dirty="0"/>
              <a:t>Ügyfélcsoport jelentése nemteljesítő ügyfél esetén a </a:t>
            </a:r>
            <a:r>
              <a:rPr lang="hu-HU" b="1" i="1" dirty="0" err="1"/>
              <a:t>COREP</a:t>
            </a:r>
            <a:r>
              <a:rPr lang="hu-HU" b="1" i="1" dirty="0"/>
              <a:t> jelentésben? (MNB 37/2016)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  <a:r>
              <a:rPr lang="hu-HU" dirty="0"/>
              <a:t>Egy adott ügyfél nemteljesítése a </a:t>
            </a:r>
            <a:r>
              <a:rPr lang="hu-HU" dirty="0" err="1"/>
              <a:t>CRR</a:t>
            </a:r>
            <a:r>
              <a:rPr lang="hu-HU" dirty="0"/>
              <a:t> 178. cikk szerint nem okozza automatikusan az azonos ügyfélcsoportba tartozó más ügyfelek nemteljesítő kitettségek közé történő besorolását.</a:t>
            </a:r>
          </a:p>
          <a:p>
            <a:pPr algn="just">
              <a:spcAft>
                <a:spcPts val="600"/>
              </a:spcAft>
            </a:pPr>
            <a:r>
              <a:rPr lang="hu-HU" b="1" i="1" dirty="0"/>
              <a:t>Mely esetben kell nemteljesítővé sorolni egy kitettséget (</a:t>
            </a:r>
            <a:r>
              <a:rPr lang="hu-HU" b="1" i="1" dirty="0" err="1"/>
              <a:t>CRR</a:t>
            </a:r>
            <a:r>
              <a:rPr lang="hu-HU" b="1" i="1" dirty="0"/>
              <a:t> 178. cikk (1) b))? (MNB 15/2015)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</a:t>
            </a:r>
            <a:r>
              <a:rPr lang="hu-HU" dirty="0"/>
              <a:t> A 90+-os késedelmességi és a </a:t>
            </a:r>
            <a:r>
              <a:rPr lang="hu-HU" dirty="0" err="1"/>
              <a:t>materialitási</a:t>
            </a:r>
            <a:r>
              <a:rPr lang="hu-HU" dirty="0"/>
              <a:t> kritériumnak egyidejűleg kell teljesülnie. </a:t>
            </a:r>
            <a:r>
              <a:rPr lang="hu-HU" dirty="0" err="1"/>
              <a:t>Materialitási</a:t>
            </a:r>
            <a:r>
              <a:rPr lang="hu-HU" dirty="0"/>
              <a:t> küszöbértéknek elfogadott a </a:t>
            </a:r>
            <a:r>
              <a:rPr lang="hu-HU" dirty="0" err="1"/>
              <a:t>Hkr</a:t>
            </a:r>
            <a:r>
              <a:rPr lang="hu-HU" dirty="0"/>
              <a:t>. 68. § (5) bekezdése alapján meghatározott összeghatárok alkalmazása.</a:t>
            </a:r>
          </a:p>
          <a:p>
            <a:pPr algn="just"/>
            <a:r>
              <a:rPr lang="hu-HU" b="1" i="1" dirty="0"/>
              <a:t>Hogyan kell alkalmazni a </a:t>
            </a:r>
            <a:r>
              <a:rPr lang="hu-HU" b="1" i="1" dirty="0" err="1"/>
              <a:t>CRR</a:t>
            </a:r>
            <a:r>
              <a:rPr lang="hu-HU" b="1" i="1" dirty="0"/>
              <a:t> 178. cikk (3) bekezdés b) pontjában foglaltakat? (MNB 14/2015)</a:t>
            </a:r>
          </a:p>
          <a:p>
            <a:pPr marL="0" indent="0" algn="just">
              <a:buNone/>
            </a:pPr>
            <a:r>
              <a:rPr lang="hu-HU" b="1" dirty="0"/>
              <a:t>Válasz: </a:t>
            </a:r>
            <a:r>
              <a:rPr lang="hu-HU" dirty="0"/>
              <a:t>A </a:t>
            </a:r>
            <a:r>
              <a:rPr lang="hu-HU" dirty="0" err="1"/>
              <a:t>default</a:t>
            </a:r>
            <a:r>
              <a:rPr lang="hu-HU" dirty="0"/>
              <a:t> státusz összekapcsolása valamekkora értékvesztés mértékkel nem alkalmazható, szükséges elkülöníteni a számviteli nemteljesítés és a </a:t>
            </a:r>
            <a:r>
              <a:rPr lang="hu-HU" dirty="0" err="1"/>
              <a:t>CRR</a:t>
            </a:r>
            <a:r>
              <a:rPr lang="hu-HU" dirty="0"/>
              <a:t> szerinti </a:t>
            </a:r>
            <a:r>
              <a:rPr lang="hu-HU" dirty="0" err="1"/>
              <a:t>default</a:t>
            </a:r>
            <a:r>
              <a:rPr lang="hu-HU" dirty="0"/>
              <a:t> fogalmának használatát.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u-HU" dirty="0"/>
          </a:p>
        </p:txBody>
      </p:sp>
      <p:sp>
        <p:nvSpPr>
          <p:cNvPr id="10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966578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1"/>
            <a:ext cx="8241114" cy="5159597"/>
          </a:xfrm>
        </p:spPr>
        <p:txBody>
          <a:bodyPr>
            <a:normAutofit/>
          </a:bodyPr>
          <a:lstStyle/>
          <a:p>
            <a:pPr algn="just"/>
            <a:r>
              <a:rPr lang="hu-HU" b="1" i="1" dirty="0"/>
              <a:t>A nemteljesítő ügyletek esetében, hogyan kell figyelembe venni a fedezett és a fedezetlen kitettségrészt? (EBA 2015_1918)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Példa: </a:t>
            </a:r>
            <a:r>
              <a:rPr lang="hu-HU" dirty="0"/>
              <a:t>100 € nemteljesítő kitettség mögött 30 € lakóingatlan fedezet (</a:t>
            </a:r>
            <a:r>
              <a:rPr lang="hu-HU" dirty="0" err="1"/>
              <a:t>CRR</a:t>
            </a:r>
            <a:r>
              <a:rPr lang="hu-HU" dirty="0"/>
              <a:t> 125. cikk (1) bekezdés a) pontnak megfelel) és 10 € óvadék áll (</a:t>
            </a:r>
            <a:r>
              <a:rPr lang="hu-HU" dirty="0" err="1"/>
              <a:t>CRR</a:t>
            </a:r>
            <a:r>
              <a:rPr lang="hu-HU" dirty="0"/>
              <a:t> 197. cikk (1) bekezdés a) pontban foglaltakat kimeríti), valamint 9 € értékvesztés került megképzésre.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  <a:r>
              <a:rPr lang="hu-HU" dirty="0"/>
              <a:t>100 € - 30 € - 10 € = 60 €, ami a fedezetlen rész. </a:t>
            </a:r>
          </a:p>
          <a:p>
            <a:pPr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dirty="0"/>
              <a:t>60 € - 9 € (értékvesztés) = 51 € kitettségrész 150%-os kockázati súlyozásba kerül, mert az értékvesztés nem haladja meg a fedezetlen kitettségrész 20%-át (9/60=15%);</a:t>
            </a:r>
          </a:p>
          <a:p>
            <a:pPr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dirty="0"/>
              <a:t>30 € kitettségrész 100%-os kockázati súlyozásba kerül, mivel a fedezet eleget tesz a </a:t>
            </a:r>
            <a:r>
              <a:rPr lang="hu-HU" dirty="0" err="1"/>
              <a:t>CRR</a:t>
            </a:r>
            <a:r>
              <a:rPr lang="hu-HU" dirty="0"/>
              <a:t> 127. cikk (3) bekezdésben foglaltaknak;</a:t>
            </a:r>
          </a:p>
          <a:p>
            <a:pPr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dirty="0"/>
              <a:t>10 € kitettségrészt le lehet vonni a teljes kitettségből, vagy 0%-os kockázati súlyozásba vehető figyelembe.</a:t>
            </a:r>
          </a:p>
          <a:p>
            <a:pPr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endParaRPr lang="hu-HU" dirty="0"/>
          </a:p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 </a:t>
            </a:r>
            <a:r>
              <a:rPr lang="hu-HU" sz="2800" dirty="0"/>
              <a:t>Nemteljesítő kitettségek– </a:t>
            </a:r>
            <a:r>
              <a:rPr lang="hu-HU" sz="2800" dirty="0" err="1"/>
              <a:t>Q&amp;A</a:t>
            </a:r>
            <a:r>
              <a:rPr lang="hu-HU" sz="2800" dirty="0"/>
              <a:t> 2.</a:t>
            </a:r>
          </a:p>
        </p:txBody>
      </p:sp>
      <p:sp>
        <p:nvSpPr>
          <p:cNvPr id="11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42353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2132856"/>
            <a:ext cx="7909417" cy="4104457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dirty="0"/>
              <a:t>2014-ben bevezetett kitettségi osztály, ezért a fogalommeghatározással kapcsolatban számtalan hiba merül fel. </a:t>
            </a:r>
          </a:p>
          <a:p>
            <a:pPr marL="0" indent="0" algn="ctr">
              <a:buNone/>
            </a:pPr>
            <a:r>
              <a:rPr lang="hu-HU" sz="2300" b="1" dirty="0">
                <a:solidFill>
                  <a:srgbClr val="FF0000"/>
                </a:solidFill>
              </a:rPr>
              <a:t>Döntési fa!</a:t>
            </a:r>
          </a:p>
          <a:p>
            <a:pPr marL="0" indent="0" algn="just">
              <a:buNone/>
            </a:pPr>
            <a:r>
              <a:rPr lang="hu-HU" dirty="0" err="1"/>
              <a:t>Q&amp;A</a:t>
            </a:r>
            <a:r>
              <a:rPr lang="hu-HU" dirty="0"/>
              <a:t>:</a:t>
            </a:r>
          </a:p>
          <a:p>
            <a:r>
              <a:rPr lang="hu-HU" b="1" i="1" dirty="0"/>
              <a:t>A befektetések közül az üzletrészeket, részjegyeket hova kell besorolni? (MNB 59/2014)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u-HU" dirty="0"/>
              <a:t>Amennyiben közepes, illetve ennél alacsonyabb kockázatú a befektetés, akkor a részvényjellegű kitettségek közé (133. cikk szerint 100%-os kockázati súly), 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u-HU" dirty="0"/>
              <a:t>ha magas kockázatú, akkor a 128. cikk szerinti, kiemelkedően magas kockázatú tételek közé kell sorolnia (150%-os kockázati súly).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1109490" y="293324"/>
            <a:ext cx="7453689" cy="759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dirty="0"/>
              <a:t>Szegmentálási probléma – Példák 4.</a:t>
            </a:r>
          </a:p>
        </p:txBody>
      </p:sp>
      <p:sp>
        <p:nvSpPr>
          <p:cNvPr id="10" name="Tartalom helye 3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>
            <a:noAutofit/>
          </a:bodyPr>
          <a:lstStyle/>
          <a:p>
            <a:r>
              <a:rPr lang="hu-HU" sz="2400" dirty="0"/>
              <a:t>Részvényjellegű kitettségek (C_07.00.A-016)</a:t>
            </a:r>
          </a:p>
        </p:txBody>
      </p:sp>
      <p:cxnSp>
        <p:nvCxnSpPr>
          <p:cNvPr id="11" name="Összekötő: szögletes 10"/>
          <p:cNvCxnSpPr/>
          <p:nvPr/>
        </p:nvCxnSpPr>
        <p:spPr>
          <a:xfrm>
            <a:off x="2915816" y="2780928"/>
            <a:ext cx="798934" cy="216024"/>
          </a:xfrm>
          <a:prstGeom prst="bentConnector3">
            <a:avLst>
              <a:gd name="adj1" fmla="val 15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16115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Adatrögzítési hiányosság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468320779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5131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Adatrögzítési hiányosságok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412776"/>
            <a:ext cx="7886700" cy="4824537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hu-HU" dirty="0"/>
              <a:t>A helyes input adatbevitel a jogszabálynak megfelelő tőkeszámítás alapja:</a:t>
            </a:r>
          </a:p>
          <a:p>
            <a:pPr lvl="2" algn="just">
              <a:spcAft>
                <a:spcPts val="600"/>
              </a:spcAft>
            </a:pPr>
            <a:r>
              <a:rPr lang="hu-HU" sz="2100" dirty="0"/>
              <a:t>Szabályozták-e írásban az adatbevitel folyamatát? </a:t>
            </a:r>
          </a:p>
          <a:p>
            <a:pPr lvl="2" algn="just">
              <a:spcAft>
                <a:spcPts val="600"/>
              </a:spcAft>
            </a:pPr>
            <a:r>
              <a:rPr lang="hu-HU" sz="2100" dirty="0"/>
              <a:t>Milyen a folyamat IT háttértámogatása?</a:t>
            </a:r>
          </a:p>
          <a:p>
            <a:pPr lvl="2" algn="just">
              <a:spcAft>
                <a:spcPts val="600"/>
              </a:spcAft>
            </a:pPr>
            <a:r>
              <a:rPr lang="hu-HU" sz="2100" dirty="0"/>
              <a:t>Minden a tőkeszámítás szempontjából releváns mező alkalmazható?</a:t>
            </a:r>
          </a:p>
          <a:p>
            <a:pPr lvl="2" algn="just">
              <a:spcAft>
                <a:spcPts val="600"/>
              </a:spcAft>
            </a:pPr>
            <a:r>
              <a:rPr lang="hu-HU" sz="2100" dirty="0"/>
              <a:t>Minden olyan információt tartalmaz-e a rendszer, amely megalapozza a kedvezményes súlyozás alkalmazását?</a:t>
            </a:r>
          </a:p>
          <a:p>
            <a:pPr lvl="2" algn="just">
              <a:spcAft>
                <a:spcPts val="600"/>
              </a:spcAft>
            </a:pPr>
            <a:r>
              <a:rPr lang="hu-HU" sz="2100" dirty="0"/>
              <a:t>Van-e a rendszerben ellenőrző funkció, vagy lehetséges egymásnak ellentmondó adatok rögzítése?</a:t>
            </a:r>
          </a:p>
          <a:p>
            <a:pPr lvl="2" algn="just"/>
            <a:endParaRPr lang="hu-HU" sz="1800" dirty="0"/>
          </a:p>
          <a:p>
            <a:pPr lvl="2" algn="just"/>
            <a:endParaRPr lang="hu-HU" sz="1800" dirty="0"/>
          </a:p>
          <a:p>
            <a:pPr lvl="2" algn="just"/>
            <a:endParaRPr lang="hu-HU" sz="18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030324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Adatrögzítési hiányosságok – Példák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700808"/>
            <a:ext cx="8119814" cy="4392489"/>
          </a:xfrm>
        </p:spPr>
        <p:txBody>
          <a:bodyPr/>
          <a:lstStyle/>
          <a:p>
            <a:r>
              <a:rPr lang="hu-HU" sz="2400" dirty="0"/>
              <a:t>Ügyfélszektor meghatározása: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MNB holnapján közzétett kivétellista</a:t>
            </a:r>
            <a:r>
              <a:rPr lang="hu-HU" sz="2000" baseline="30000" dirty="0"/>
              <a:t>1</a:t>
            </a:r>
            <a:r>
              <a:rPr lang="hu-HU" sz="2000" dirty="0"/>
              <a:t> alkalmazása;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MNB elvárása, hogy az ügyfélszegmens meghatározása megfelelően alátámasztott legyen (pl. </a:t>
            </a:r>
            <a:r>
              <a:rPr lang="hu-HU" sz="2000" dirty="0" err="1"/>
              <a:t>TEÁOR</a:t>
            </a:r>
            <a:r>
              <a:rPr lang="hu-HU" sz="2000" dirty="0"/>
              <a:t> besorolás, KSH azonosító);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000" dirty="0"/>
              <a:t>Erős folyamatba épített kontroll.</a:t>
            </a:r>
          </a:p>
          <a:p>
            <a:pPr marL="171450" lvl="1">
              <a:spcBef>
                <a:spcPts val="750"/>
              </a:spcBef>
            </a:pPr>
            <a:r>
              <a:rPr lang="hu-HU" sz="2400" dirty="0"/>
              <a:t>KKV-szorzó (MNB 58/2014 </a:t>
            </a:r>
            <a:r>
              <a:rPr lang="hu-HU" sz="2400" dirty="0" err="1"/>
              <a:t>Q&amp;A</a:t>
            </a:r>
            <a:r>
              <a:rPr lang="hu-HU" sz="2400" dirty="0"/>
              <a:t>):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Csak arra a cégre alkalmazható, akinek az </a:t>
            </a:r>
          </a:p>
          <a:p>
            <a:pPr marL="342900" lvl="1" indent="0" algn="just">
              <a:buNone/>
            </a:pPr>
            <a:r>
              <a:rPr lang="hu-HU" sz="2000" dirty="0"/>
              <a:t>	</a:t>
            </a:r>
            <a:r>
              <a:rPr lang="hu-HU" sz="2000" b="1" u="sng" dirty="0"/>
              <a:t>éves árbevétele 50 millió EUR alatti</a:t>
            </a:r>
            <a:r>
              <a:rPr lang="hu-HU" sz="2000" b="1" dirty="0"/>
              <a:t> </a:t>
            </a:r>
            <a:r>
              <a:rPr lang="hu-HU" sz="2000" dirty="0"/>
              <a:t>nagyságú (EBA 2013_343 </a:t>
            </a:r>
            <a:r>
              <a:rPr lang="hu-HU" sz="2000" dirty="0" err="1"/>
              <a:t>Q&amp;A</a:t>
            </a:r>
            <a:r>
              <a:rPr lang="hu-HU" sz="2000" dirty="0"/>
              <a:t>);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Az ügyféllel/ügyfélcsoporttal szembeni kitettség </a:t>
            </a:r>
          </a:p>
          <a:p>
            <a:pPr marL="342900" lvl="1" indent="0" algn="just">
              <a:buNone/>
            </a:pPr>
            <a:r>
              <a:rPr lang="hu-HU" sz="2000" dirty="0"/>
              <a:t>	</a:t>
            </a:r>
            <a:r>
              <a:rPr lang="hu-HU" sz="2000" b="1" u="sng" dirty="0"/>
              <a:t>nem haladhatja meg a 1,5 millió EUR-t</a:t>
            </a:r>
            <a:r>
              <a:rPr lang="hu-HU" sz="2000" dirty="0"/>
              <a:t>;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Nemteljesítő kitettség vonatkozásában </a:t>
            </a:r>
            <a:r>
              <a:rPr lang="hu-HU" sz="2000" b="1" u="sng" dirty="0"/>
              <a:t>nem alkalmazható</a:t>
            </a:r>
            <a:r>
              <a:rPr lang="hu-HU" sz="2000" dirty="0"/>
              <a:t>.</a:t>
            </a:r>
          </a:p>
          <a:p>
            <a:pPr lvl="1" algn="just">
              <a:buFont typeface="Calibri" panose="020F0502020204030204" pitchFamily="34" charset="0"/>
              <a:buChar char="–"/>
            </a:pPr>
            <a:endParaRPr lang="hu-HU" sz="2100" dirty="0"/>
          </a:p>
          <a:p>
            <a:pPr lvl="1" algn="just">
              <a:buFont typeface="Calibri" panose="020F0502020204030204" pitchFamily="34" charset="0"/>
              <a:buChar char="–"/>
            </a:pPr>
            <a:endParaRPr lang="hu-HU" sz="2100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xfrm>
            <a:off x="651366" y="1196752"/>
            <a:ext cx="7886700" cy="576063"/>
          </a:xfrm>
        </p:spPr>
        <p:txBody>
          <a:bodyPr>
            <a:normAutofit/>
          </a:bodyPr>
          <a:lstStyle/>
          <a:p>
            <a:r>
              <a:rPr lang="hu-HU" sz="2400" dirty="0"/>
              <a:t>Tipikus hibák: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>
          <a:xfrm>
            <a:off x="628650" y="5733257"/>
            <a:ext cx="8515350" cy="1124744"/>
          </a:xfrm>
        </p:spPr>
        <p:txBody>
          <a:bodyPr/>
          <a:lstStyle/>
          <a:p>
            <a:pPr>
              <a:defRPr/>
            </a:pPr>
            <a:r>
              <a:rPr lang="hu-HU" baseline="30000" dirty="0"/>
              <a:t>1: </a:t>
            </a:r>
            <a:r>
              <a:rPr lang="hu-HU" sz="2000" u="sng" baseline="30000" dirty="0">
                <a:hlinkClick r:id="rId2"/>
              </a:rPr>
              <a:t>https://www.mnb.hu/statisztika/informaciok-adatszolgaltatoknak/rendeletek-allasfoglalasok/altalanos-mellekletek</a:t>
            </a:r>
            <a:endParaRPr lang="hu-HU" sz="20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772211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33627987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5765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KKV-szorzó – </a:t>
            </a:r>
            <a:r>
              <a:rPr lang="hu-HU" sz="2800" dirty="0" err="1"/>
              <a:t>Q&amp;A</a:t>
            </a:r>
            <a:r>
              <a:rPr lang="hu-HU" sz="2800" dirty="0"/>
              <a:t> 1.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11561" y="1341438"/>
            <a:ext cx="7992887" cy="4895874"/>
          </a:xfrm>
        </p:spPr>
        <p:txBody>
          <a:bodyPr>
            <a:normAutofit fontScale="85000" lnSpcReduction="20000"/>
          </a:bodyPr>
          <a:lstStyle/>
          <a:p>
            <a:r>
              <a:rPr lang="hu-HU" sz="2300" b="1" i="1" dirty="0"/>
              <a:t>Mely kitettségi osztályok esetén alkalmazható a </a:t>
            </a:r>
            <a:r>
              <a:rPr lang="hu-HU" sz="2300" b="1" i="1" dirty="0" err="1"/>
              <a:t>CRR</a:t>
            </a:r>
            <a:r>
              <a:rPr lang="hu-HU" sz="2300" b="1" i="1" dirty="0"/>
              <a:t> 501. cikk szerinti kedvezményes szorzó? (EBA 2014_1419)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sz="2300" b="1" dirty="0"/>
              <a:t>Válasz: </a:t>
            </a:r>
            <a:r>
              <a:rPr lang="hu-HU" dirty="0"/>
              <a:t>A helyettesítési hatással járó CRM technikák miatt a "030 ebből: kkv-szorzó alkalmazásával„ sor esetében az "Összesen" és a </a:t>
            </a:r>
            <a:r>
              <a:rPr lang="hu-HU" dirty="0" err="1"/>
              <a:t>CRR</a:t>
            </a:r>
            <a:r>
              <a:rPr lang="hu-HU" dirty="0"/>
              <a:t> 501. cikk (2) bekezdés a) pontjában felsorolt 3 kitettségi osztálytól eltérő táblában is szerepelhet adat</a:t>
            </a:r>
            <a:r>
              <a:rPr lang="hu-HU" sz="2300" dirty="0"/>
              <a:t>.</a:t>
            </a:r>
          </a:p>
          <a:p>
            <a:pPr algn="just">
              <a:spcAft>
                <a:spcPts val="600"/>
              </a:spcAft>
            </a:pPr>
            <a:r>
              <a:rPr lang="hu-HU" b="1" i="1" dirty="0"/>
              <a:t>A KKV-szorzó alkalmazásakor a tőkekövetelményt vagy az </a:t>
            </a:r>
            <a:r>
              <a:rPr lang="hu-HU" b="1" i="1" dirty="0" err="1"/>
              <a:t>RWA</a:t>
            </a:r>
            <a:r>
              <a:rPr lang="hu-HU" b="1" i="1" dirty="0"/>
              <a:t>-t kell megszorozni a KKV támogatási faktorral?</a:t>
            </a:r>
            <a:r>
              <a:rPr lang="hu-HU" sz="2300" b="1" i="1" dirty="0"/>
              <a:t> (</a:t>
            </a:r>
            <a:r>
              <a:rPr lang="hu-HU" sz="2300" b="1" i="1" dirty="0" err="1"/>
              <a:t>GYIK</a:t>
            </a:r>
            <a:r>
              <a:rPr lang="hu-HU" sz="2300" b="1" i="1" dirty="0"/>
              <a:t>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sz="2300" b="1" dirty="0"/>
              <a:t>Válasz:</a:t>
            </a:r>
            <a:r>
              <a:rPr lang="hu-HU" sz="2300" dirty="0"/>
              <a:t> A</a:t>
            </a:r>
            <a:r>
              <a:rPr lang="hu-HU" dirty="0"/>
              <a:t> KKV-szorzó előtti kockázattal súlyozott kitettségértéket (215-ös oszlop) kell meg szorozni a 0,7619-es támogatási faktorral, és a kapott értéket kell beírni a 220-as oszlopba („KKV szorzó utáni, kockázattal súlyozott kitettségérték”).</a:t>
            </a:r>
          </a:p>
          <a:p>
            <a:pPr algn="just">
              <a:spcAft>
                <a:spcPts val="600"/>
              </a:spcAft>
            </a:pPr>
            <a:r>
              <a:rPr lang="hu-HU" b="1" i="1" dirty="0"/>
              <a:t>Hogyan kell eljárni, ha a kitettség megfelel KKV-szorzó kritériumának, de a fedezet miatt a kitettség egy része átsorolásra kerül? (EBA 2013_565)</a:t>
            </a:r>
          </a:p>
          <a:p>
            <a:pPr marL="0" indent="0" algn="just">
              <a:buNone/>
            </a:pPr>
            <a:r>
              <a:rPr lang="hu-HU" sz="2300" b="1" dirty="0"/>
              <a:t>Példa: </a:t>
            </a:r>
            <a:r>
              <a:rPr lang="hu-HU" sz="2300" dirty="0"/>
              <a:t>A</a:t>
            </a:r>
            <a:r>
              <a:rPr lang="hu-HU" dirty="0"/>
              <a:t>z eredetileg a Vállalkozások kitettségi osztályba tartozó, a KKV szorzó alá eső kitettség részben állami garanciával fedezett, ezért az állam által garantált kitettségrész átsorolásra kerül a "központi kormányzatok vagy központi bankok" kitettségi osztályba. Az így átsorolt kitettség-rész a C_07.00-002 tábla 030 "KKV támogatási faktor alá eső kitettségek" sorában a 100. oszloptól kezdve jelenik meg, miközben a fedezetlen rész továbbra is a C_07.00-008 Vállalkozások tábla 030-as sorában marad. A KKV támogatási faktor mind a fedezetlen, mind a fedezett kitettség-részre alkalmazható.</a:t>
            </a:r>
          </a:p>
        </p:txBody>
      </p:sp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892776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Adatrögzítési hiányosságok – Példák 2.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964714"/>
            <a:ext cx="8568951" cy="4272599"/>
          </a:xfrm>
        </p:spPr>
        <p:txBody>
          <a:bodyPr>
            <a:normAutofit/>
          </a:bodyPr>
          <a:lstStyle/>
          <a:p>
            <a:r>
              <a:rPr lang="hu-HU" sz="2400" dirty="0" err="1"/>
              <a:t>Fedezetek</a:t>
            </a:r>
            <a:r>
              <a:rPr lang="hu-HU" sz="2400" dirty="0"/>
              <a:t> rögzítése: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Alapadatok rögzítése nem a kapcsolódó szerződéseknek, dokumentumoknak megfelelően történik (pl. állami </a:t>
            </a:r>
            <a:r>
              <a:rPr lang="hu-HU" sz="2100" dirty="0" err="1"/>
              <a:t>viszontgarancia</a:t>
            </a:r>
            <a:r>
              <a:rPr lang="hu-HU" sz="2100" dirty="0"/>
              <a:t> hányadosa magasabb a szerződött értéknél, elismert óvadéki betét értéke meghaladja a szerződött összeget, stb.);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A fedezeti értékek allokációja tévesen kerül rögzítésre, ami az indokoltnál magasabb/alacsonyabb fedezettséget eredményez és kihat a tőkeszámításra;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A </a:t>
            </a:r>
            <a:r>
              <a:rPr lang="hu-HU" sz="2100" dirty="0" err="1"/>
              <a:t>CRR</a:t>
            </a:r>
            <a:r>
              <a:rPr lang="hu-HU" sz="2100" dirty="0"/>
              <a:t> szerint nem elismerhető fedezet is hitelkockázat-mérséklési eszközként kerül rögzítésre és az indokoltnál kevesebb tőkekövetelményt eredményez (pl. magánszemély készfizető kezessége).</a:t>
            </a:r>
          </a:p>
          <a:p>
            <a:pPr lvl="1" algn="just">
              <a:buFont typeface="Calibri" panose="020F0502020204030204" pitchFamily="34" charset="0"/>
              <a:buChar char="–"/>
            </a:pPr>
            <a:endParaRPr lang="hu-HU" sz="2100" dirty="0"/>
          </a:p>
          <a:p>
            <a:pPr lvl="1" algn="just">
              <a:buFont typeface="Calibri" panose="020F0502020204030204" pitchFamily="34" charset="0"/>
              <a:buChar char="–"/>
            </a:pPr>
            <a:endParaRPr lang="hu-HU" sz="2100" dirty="0"/>
          </a:p>
          <a:p>
            <a:pPr lvl="1" algn="just">
              <a:buFont typeface="Calibri" panose="020F0502020204030204" pitchFamily="34" charset="0"/>
              <a:buChar char="–"/>
            </a:pPr>
            <a:endParaRPr lang="hu-HU" sz="2100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Tipikus hibák: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120561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err="1"/>
              <a:t>Fedezetek</a:t>
            </a:r>
            <a:r>
              <a:rPr lang="hu-HU" sz="2800" dirty="0"/>
              <a:t> rögzítése – </a:t>
            </a:r>
            <a:r>
              <a:rPr lang="hu-HU" sz="2800" dirty="0" err="1"/>
              <a:t>Q&amp;A</a:t>
            </a:r>
            <a:r>
              <a:rPr lang="hu-HU" sz="2800" dirty="0"/>
              <a:t> 1.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395536" y="1341438"/>
            <a:ext cx="8424935" cy="4895850"/>
          </a:xfrm>
        </p:spPr>
        <p:txBody>
          <a:bodyPr>
            <a:noAutofit/>
          </a:bodyPr>
          <a:lstStyle/>
          <a:p>
            <a:pPr algn="just"/>
            <a:r>
              <a:rPr lang="hu-HU" b="1" i="1" dirty="0"/>
              <a:t>Lehet-e alkalmazni az MNB-vel szembeni USD-ben denominált rövid távú kitettség esetében a </a:t>
            </a:r>
            <a:r>
              <a:rPr lang="hu-HU" b="1" i="1" dirty="0" err="1"/>
              <a:t>CRR</a:t>
            </a:r>
            <a:r>
              <a:rPr lang="hu-HU" b="1" i="1" dirty="0"/>
              <a:t> 121. cikk szerinti súlyozást? (MNB 5/2015)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 </a:t>
            </a:r>
            <a:r>
              <a:rPr lang="hu-HU" dirty="0"/>
              <a:t>A </a:t>
            </a:r>
            <a:r>
              <a:rPr lang="hu-HU" dirty="0" err="1"/>
              <a:t>CRR</a:t>
            </a:r>
            <a:r>
              <a:rPr lang="hu-HU" dirty="0"/>
              <a:t> 114. cikke értelmében – kivételektől eltekintve - 100%-os kockázati súlyt kell hozzá rendelni.</a:t>
            </a:r>
          </a:p>
          <a:p>
            <a:pPr algn="just">
              <a:spcAft>
                <a:spcPts val="600"/>
              </a:spcAft>
            </a:pPr>
            <a:r>
              <a:rPr lang="hu-HU" b="1" i="1" dirty="0"/>
              <a:t>Hogyan kell kezelni az USD alapú államkötvényt? (MNB 61/2014)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u-HU" b="1" dirty="0"/>
              <a:t>Válasz:</a:t>
            </a:r>
            <a:r>
              <a:rPr lang="hu-HU" dirty="0"/>
              <a:t> Az USD-ben denominált, Magyar Állammal szemben fennálló kitettségekre a 114. cikk (1) bekezdése szerint 100%-os kockázati súlyt kell alkalmazni.</a:t>
            </a:r>
          </a:p>
          <a:p>
            <a:pPr algn="just">
              <a:spcAft>
                <a:spcPts val="600"/>
              </a:spcAft>
            </a:pPr>
            <a:r>
              <a:rPr lang="hu-HU" b="1" i="1" dirty="0"/>
              <a:t>Állami készfizető kezesség elfogadható-e előre nem rendelkezésre bocsátott hitelkockázati fedezetként, mint pl. az állami garancia? (MNB 27/2014)</a:t>
            </a:r>
          </a:p>
          <a:p>
            <a:pPr marL="0" indent="0" algn="just">
              <a:buNone/>
            </a:pPr>
            <a:r>
              <a:rPr lang="hu-HU" b="1" dirty="0"/>
              <a:t>Válasz: </a:t>
            </a:r>
            <a:r>
              <a:rPr lang="hu-HU" dirty="0"/>
              <a:t>A jogszabályi háttér miatt nincs akadálya az azonos besorolásnak. </a:t>
            </a:r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268990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 err="1"/>
              <a:t>Paraméterezési</a:t>
            </a:r>
            <a:r>
              <a:rPr lang="hu-HU" sz="3400" dirty="0"/>
              <a:t> hiba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59959444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3759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Paraméterezési</a:t>
            </a:r>
            <a:r>
              <a:rPr lang="hu-HU" dirty="0"/>
              <a:t> hiba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hu-HU" dirty="0"/>
              <a:t>A helyettesítési hatással korrigált kitettségérték nem a fedezetnyújtó kitettségi osztályába áramlik (pl. államilag </a:t>
            </a:r>
            <a:r>
              <a:rPr lang="hu-HU" dirty="0" err="1"/>
              <a:t>viszontgarantált</a:t>
            </a:r>
            <a:r>
              <a:rPr lang="hu-HU" dirty="0"/>
              <a:t> kitettségrész a C_07.00.A-002 helyett a C_07.00.A-007 táblába);</a:t>
            </a:r>
          </a:p>
          <a:p>
            <a:pPr lvl="0" algn="just"/>
            <a:r>
              <a:rPr lang="hu-HU" dirty="0"/>
              <a:t>Kitettség duplikálva kerül számbavételre; </a:t>
            </a:r>
          </a:p>
          <a:p>
            <a:pPr lvl="0" algn="just"/>
            <a:r>
              <a:rPr lang="hu-HU" dirty="0"/>
              <a:t>A </a:t>
            </a:r>
            <a:r>
              <a:rPr lang="hu-HU" dirty="0" err="1"/>
              <a:t>granularitás</a:t>
            </a:r>
            <a:r>
              <a:rPr lang="hu-HU" dirty="0"/>
              <a:t> vizsgálata nem elfogadható modell alapján valósult meg (</a:t>
            </a:r>
            <a:r>
              <a:rPr lang="hu-HU" dirty="0" err="1"/>
              <a:t>CRR</a:t>
            </a:r>
            <a:r>
              <a:rPr lang="hu-HU" dirty="0"/>
              <a:t>. 123. cikkének b) pontja) pl.: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 a </a:t>
            </a:r>
            <a:r>
              <a:rPr lang="hu-HU" sz="2100" dirty="0" err="1"/>
              <a:t>granularitás</a:t>
            </a:r>
            <a:r>
              <a:rPr lang="hu-HU" sz="2100" dirty="0"/>
              <a:t> vizsgálat hiányzik, 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 nem a portfólió sajátosságára fókuszál, 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100" dirty="0"/>
              <a:t> a portfólióhoz viszonyítottan túl magas küszöbérték kerül 	meghatározásra.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Tipikus hibák: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198232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Hiányzó kitettség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2735965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3154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Hiányzó kitettség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2276871"/>
            <a:ext cx="7886700" cy="3960441"/>
          </a:xfrm>
        </p:spPr>
        <p:txBody>
          <a:bodyPr/>
          <a:lstStyle/>
          <a:p>
            <a:pPr algn="just"/>
            <a:r>
              <a:rPr lang="hu-HU" dirty="0"/>
              <a:t>Konzisztencia vizsgálat a főkönyvi adatok és a kitettségi osztályok között (pl. ha vagyoni érdekeltséggel rendelkezik az intézmény, akkor a C_07.00.A-016 tábla nem lehet üres);</a:t>
            </a:r>
          </a:p>
          <a:p>
            <a:pPr algn="just"/>
            <a:r>
              <a:rPr lang="hu-HU" dirty="0"/>
              <a:t>A kereskedési könyvi tételek fennállása nélkül érdemes az alábbi összemérést elvégezni: 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endParaRPr lang="hu-HU" dirty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xfrm>
            <a:off x="323528" y="1388652"/>
            <a:ext cx="8640960" cy="528180"/>
          </a:xfrm>
        </p:spPr>
        <p:txBody>
          <a:bodyPr>
            <a:noAutofit/>
          </a:bodyPr>
          <a:lstStyle/>
          <a:p>
            <a:pPr algn="just"/>
            <a:r>
              <a:rPr lang="hu-HU" sz="2400" dirty="0"/>
              <a:t>Milyen összefüggésekre érdemes odafigyelni kizárólag SA módszert alkalmazók esetében?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églalap: lekerekített 7"/>
          <p:cNvSpPr/>
          <p:nvPr/>
        </p:nvSpPr>
        <p:spPr>
          <a:xfrm>
            <a:off x="827584" y="4653136"/>
            <a:ext cx="2887166" cy="86409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MFÖ</a:t>
            </a:r>
            <a:r>
              <a:rPr lang="hu-HU" dirty="0"/>
              <a:t> – Immateriális javak</a:t>
            </a:r>
          </a:p>
        </p:txBody>
      </p:sp>
      <p:sp>
        <p:nvSpPr>
          <p:cNvPr id="9" name="Téglalap: lekerekített 8"/>
          <p:cNvSpPr/>
          <p:nvPr/>
        </p:nvSpPr>
        <p:spPr>
          <a:xfrm>
            <a:off x="4572000" y="4293096"/>
            <a:ext cx="3456384" cy="158417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C_07.00.A-001070 sor 040 oszlopban jelentett „Értékelési korrekciókkal és céltartalékokkal csökkentett kitettség” értéke</a:t>
            </a:r>
          </a:p>
        </p:txBody>
      </p:sp>
      <p:sp>
        <p:nvSpPr>
          <p:cNvPr id="11" name="Egyenlőségjel 10"/>
          <p:cNvSpPr/>
          <p:nvPr/>
        </p:nvSpPr>
        <p:spPr>
          <a:xfrm>
            <a:off x="3779912" y="4797152"/>
            <a:ext cx="720080" cy="576064"/>
          </a:xfrm>
          <a:prstGeom prst="mathEqual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2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448875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Egyedi hiba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32528297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9224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Egyedi hiba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556792"/>
            <a:ext cx="7886700" cy="4680521"/>
          </a:xfrm>
        </p:spPr>
        <p:txBody>
          <a:bodyPr>
            <a:normAutofit/>
          </a:bodyPr>
          <a:lstStyle/>
          <a:p>
            <a:pPr lvl="0" algn="just"/>
            <a:r>
              <a:rPr lang="hu-HU" dirty="0"/>
              <a:t>A szabályozói tőkeszámítást alátámasztó analitika nem egyezik a főkönyv és/vagy az adatszolgáltatásban feltüntetett értékkel;</a:t>
            </a:r>
          </a:p>
          <a:p>
            <a:pPr lvl="0" algn="just"/>
            <a:r>
              <a:rPr lang="hu-HU" dirty="0"/>
              <a:t>Két időszak között kiugró nagyságrendben növekedik valamelyik kitettség értéke (pl. </a:t>
            </a:r>
            <a:r>
              <a:rPr lang="hu-HU" dirty="0" err="1"/>
              <a:t>nettósítási</a:t>
            </a:r>
            <a:r>
              <a:rPr lang="hu-HU" dirty="0"/>
              <a:t> megállapodásból, illetve származtatott ügyletből származó hitelkockázati kitettség értéke). </a:t>
            </a:r>
          </a:p>
          <a:p>
            <a:pPr marL="0" lvl="0" indent="0" algn="just">
              <a:buNone/>
            </a:pPr>
            <a:r>
              <a:rPr lang="hu-HU" dirty="0"/>
              <a:t>		Idősoros visszamérés!</a:t>
            </a:r>
          </a:p>
          <a:p>
            <a:pPr lvl="0" algn="just"/>
            <a:r>
              <a:rPr lang="hu-HU" dirty="0"/>
              <a:t>Nem teljesülnek bizonyos oszlopszabályok, vagy táblák közötti konzisztencia elvárások pl.:</a:t>
            </a:r>
          </a:p>
          <a:p>
            <a:pPr lvl="1" algn="just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u-HU" sz="2000" dirty="0"/>
              <a:t> a teljes mértékben korrigált kitettségértékből (E*) a mérlegen kívüli tételek </a:t>
            </a:r>
            <a:r>
              <a:rPr lang="hu-HU" sz="2000" dirty="0" err="1"/>
              <a:t>CCF</a:t>
            </a:r>
            <a:r>
              <a:rPr lang="hu-HU" sz="2000" dirty="0"/>
              <a:t> szerinti megbontásának figyelembe vételével nem vezethető le pontosan a Kitettségérték (</a:t>
            </a:r>
            <a:r>
              <a:rPr lang="hu-HU" sz="2000" dirty="0" err="1"/>
              <a:t>EAD</a:t>
            </a:r>
            <a:r>
              <a:rPr lang="hu-HU" sz="2000" dirty="0"/>
              <a:t>), azaz:</a:t>
            </a:r>
          </a:p>
          <a:p>
            <a:pPr marL="342900" lvl="1" indent="0" algn="ctr">
              <a:spcAft>
                <a:spcPts val="600"/>
              </a:spcAft>
              <a:buNone/>
            </a:pPr>
            <a:r>
              <a:rPr lang="hu-HU" sz="2000" dirty="0"/>
              <a:t>{c200} = {c150} - {c160} - (0.8 * {c170}) - (0.5 * {c180}) 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hu-HU" sz="2000" dirty="0"/>
              <a:t>C12H (Mérlegen kívüli tételek-Függő és jövőbeni kötelezettségek) és C_07.00.A-001  táblák konzisztenciája.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cxnSp>
        <p:nvCxnSpPr>
          <p:cNvPr id="8" name="Összekötő: szögletes 7"/>
          <p:cNvCxnSpPr/>
          <p:nvPr/>
        </p:nvCxnSpPr>
        <p:spPr>
          <a:xfrm>
            <a:off x="1259632" y="3140968"/>
            <a:ext cx="798934" cy="216024"/>
          </a:xfrm>
          <a:prstGeom prst="bentConnector3">
            <a:avLst>
              <a:gd name="adj1" fmla="val 15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Élőláb helye 4"/>
          <p:cNvSpPr>
            <a:spLocks noGrp="1"/>
          </p:cNvSpPr>
          <p:nvPr>
            <p:ph type="ftr" sz="quarter" idx="12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848759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196752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36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05917916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457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400" dirty="0"/>
              <a:t>Sztenderd módszer </a:t>
            </a:r>
            <a:r>
              <a:rPr lang="hu-HU" sz="3400"/>
              <a:t>szerinti hitelkockázat tőkekövetelmény </a:t>
            </a:r>
            <a:r>
              <a:rPr lang="hu-HU" sz="3400" dirty="0"/>
              <a:t>- 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84148" y="908720"/>
            <a:ext cx="8308332" cy="273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közös európai jogrendszerben a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Európai Parlament és a Tanács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575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 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rendelet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hu-HU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és az azt kiegészítő 680/2014/EU Végrehajtási Rendelet (</a:t>
            </a:r>
            <a:r>
              <a:rPr lang="hu-HU" sz="2100" b="1" dirty="0" err="1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határozza meg a hitelezési kockázat, partnerkockázat és nyitva szállítások tőkekövetelményének meghatározását.</a:t>
            </a: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14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016946244"/>
              </p:ext>
            </p:extLst>
          </p:nvPr>
        </p:nvGraphicFramePr>
        <p:xfrm>
          <a:off x="467544" y="3140968"/>
          <a:ext cx="8316924" cy="269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0186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Tapasztalatok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52208342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700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Tapasztalatok - típushibák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628650" y="1988840"/>
            <a:ext cx="8407846" cy="3331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Szegmentálási probléma, ami téves</a:t>
            </a:r>
          </a:p>
          <a:p>
            <a:pPr marL="1257300" lvl="2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Tx/>
              <a:buChar char="-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kitettségi osztály, vagy</a:t>
            </a:r>
          </a:p>
          <a:p>
            <a:pPr marL="1257300" lvl="2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Tx/>
              <a:buChar char="-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kockázati súly meghatározását eredményezi.</a:t>
            </a:r>
          </a:p>
          <a:p>
            <a:pPr marL="342900" lvl="0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Adatrögzítési hiányosság,</a:t>
            </a:r>
          </a:p>
          <a:p>
            <a:pPr marL="342900" lvl="0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Paraméterezési</a:t>
            </a: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hiba,</a:t>
            </a:r>
          </a:p>
          <a:p>
            <a:pPr marL="342900" lvl="0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Hiányzó kitettség,</a:t>
            </a:r>
          </a:p>
          <a:p>
            <a:pPr marL="342900" lvl="0" indent="-34290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Egyedi hiba.</a:t>
            </a: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14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artalom helye 3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>
            <a:normAutofit/>
          </a:bodyPr>
          <a:lstStyle/>
          <a:p>
            <a:r>
              <a:rPr lang="hu-HU" sz="2400" dirty="0"/>
              <a:t>Az ellenőrzések során feltárt hibák oka lehet:</a:t>
            </a:r>
          </a:p>
          <a:p>
            <a:endParaRPr lang="hu-HU" dirty="0"/>
          </a:p>
        </p:txBody>
      </p:sp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1621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293324"/>
            <a:ext cx="7453689" cy="759189"/>
          </a:xfrm>
        </p:spPr>
        <p:txBody>
          <a:bodyPr>
            <a:normAutofit/>
          </a:bodyPr>
          <a:lstStyle/>
          <a:p>
            <a:r>
              <a:rPr lang="hu-HU" sz="3400" dirty="0"/>
              <a:t>Szegmentálási probléma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99005614"/>
              </p:ext>
            </p:extLst>
          </p:nvPr>
        </p:nvGraphicFramePr>
        <p:xfrm>
          <a:off x="323528" y="1340768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-2501283" y="4705449"/>
              <a:ext cx="2286000" cy="1714500"/>
            </p:xfrm>
            <a:graphic>
              <a:graphicData uri="http://schemas.microsoft.com/office/powerpoint/2016/slidezoom">
                <pslz:sldZm>
                  <pslz:sldZmObj sldId="261" cId="3900940580">
                    <pslz:zmPr id="{5FCE9613-B44D-4B77-ABD0-AD54A4091E2C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9" action="ppaction://hlinksldjump"/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2501283" y="470544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125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Szegmentálási probléma 1.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651367" y="1916832"/>
            <a:ext cx="7886700" cy="4176464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hu-HU" sz="2400" dirty="0"/>
              <a:t>Hiányos IT keretrendszerből, </a:t>
            </a:r>
          </a:p>
          <a:p>
            <a:pPr marL="0" lvl="0" indent="0">
              <a:buNone/>
            </a:pPr>
            <a:r>
              <a:rPr lang="hu-HU" sz="2000" dirty="0"/>
              <a:t>		- elégtelen </a:t>
            </a:r>
            <a:r>
              <a:rPr lang="hu-HU" dirty="0"/>
              <a:t>IT háttértámogatás;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hu-HU" dirty="0"/>
              <a:t>		- az információk teljeskörűségének hiánya.</a:t>
            </a:r>
          </a:p>
          <a:p>
            <a:pPr lvl="0">
              <a:spcAft>
                <a:spcPts val="600"/>
              </a:spcAft>
            </a:pPr>
            <a:r>
              <a:rPr lang="hu-HU" sz="2400" dirty="0"/>
              <a:t>Helytelen adatrögzítésből, </a:t>
            </a:r>
          </a:p>
          <a:p>
            <a:pPr marL="0" indent="0">
              <a:buNone/>
            </a:pPr>
            <a:r>
              <a:rPr lang="hu-HU" sz="2000" dirty="0"/>
              <a:t>		</a:t>
            </a:r>
            <a:r>
              <a:rPr lang="hu-HU" dirty="0"/>
              <a:t>- hiányos kontrollpontok miatt téves adatbevitel;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dirty="0"/>
              <a:t>		- az utólagos módosítások átvezetésének hiánya.</a:t>
            </a:r>
          </a:p>
          <a:p>
            <a:pPr lvl="0"/>
            <a:r>
              <a:rPr lang="hu-HU" sz="2400" dirty="0"/>
              <a:t>Téves jogszabályértelmezésből.</a:t>
            </a:r>
          </a:p>
          <a:p>
            <a:pPr marL="0" lvl="0" indent="0">
              <a:buNone/>
            </a:pPr>
            <a:endParaRPr lang="hu-HU" sz="2400" dirty="0"/>
          </a:p>
          <a:p>
            <a:pPr marL="0" lvl="0" indent="0" algn="ctr">
              <a:buNone/>
            </a:pPr>
            <a:r>
              <a:rPr lang="hu-HU" sz="2400" b="1" dirty="0">
                <a:solidFill>
                  <a:srgbClr val="FF0000"/>
                </a:solidFill>
              </a:rPr>
              <a:t>FONTOS: „döntési fa” alkalmazása!</a:t>
            </a:r>
          </a:p>
          <a:p>
            <a:pPr marL="0" lvl="0" indent="0" algn="ctr">
              <a:buNone/>
            </a:pPr>
            <a:r>
              <a:rPr lang="hu-HU" i="1" dirty="0"/>
              <a:t>(</a:t>
            </a:r>
            <a:r>
              <a:rPr lang="hu-HU" i="1" dirty="0" err="1"/>
              <a:t>ITS</a:t>
            </a:r>
            <a:r>
              <a:rPr lang="hu-HU" i="1" dirty="0"/>
              <a:t> II. Melléklet II. rész 3.2.3. fejezet 57. pont)</a:t>
            </a:r>
            <a:endParaRPr lang="hu-HU" sz="2400" i="1" dirty="0"/>
          </a:p>
          <a:p>
            <a:pPr marL="0" lvl="0" indent="0">
              <a:buNone/>
            </a:pPr>
            <a:endParaRPr lang="hu-HU" sz="2400" dirty="0"/>
          </a:p>
        </p:txBody>
      </p:sp>
      <p:sp>
        <p:nvSpPr>
          <p:cNvPr id="10" name="Tartalom helye 3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>
            <a:normAutofit/>
          </a:bodyPr>
          <a:lstStyle/>
          <a:p>
            <a:r>
              <a:rPr lang="hu-HU" sz="2400" dirty="0"/>
              <a:t>A téves szegmentálás adódhat:</a:t>
            </a:r>
          </a:p>
          <a:p>
            <a:endParaRPr lang="hu-HU" dirty="0"/>
          </a:p>
        </p:txBody>
      </p:sp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13593293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lvl="0"/>
            <a:r>
              <a:rPr lang="hu-HU" sz="3600" dirty="0"/>
              <a:t>C_03.00 Tőkemegfelelési mutatók (CA3)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u-HU" sz="2600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solidFill>
            <a:schemeClr val="accent5"/>
          </a:solidFill>
        </p:spPr>
        <p:txBody>
          <a:bodyPr/>
          <a:lstStyle/>
          <a:p>
            <a:pPr algn="ctr"/>
            <a:endParaRPr lang="hu-H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4482808" y="2183147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9"/>
          <p:cNvSpPr/>
          <p:nvPr/>
        </p:nvSpPr>
        <p:spPr>
          <a:xfrm>
            <a:off x="4868390" y="4581128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Szegmentálási probléma – Példák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844824"/>
            <a:ext cx="8241113" cy="4176464"/>
          </a:xfrm>
        </p:spPr>
        <p:txBody>
          <a:bodyPr>
            <a:normAutofit/>
          </a:bodyPr>
          <a:lstStyle/>
          <a:p>
            <a:pPr algn="just"/>
            <a:r>
              <a:rPr lang="hu-HU" dirty="0"/>
              <a:t>A tapasztalatok azt mutatják, hogy problémát okoz a fogalommeghatározás értelmezése 			</a:t>
            </a:r>
          </a:p>
          <a:p>
            <a:pPr marL="0" indent="0" algn="just">
              <a:buNone/>
            </a:pPr>
            <a:r>
              <a:rPr lang="hu-HU" dirty="0" err="1"/>
              <a:t>CRR</a:t>
            </a:r>
            <a:r>
              <a:rPr lang="hu-HU" dirty="0"/>
              <a:t> 4. cikk 8.pont:</a:t>
            </a:r>
          </a:p>
          <a:p>
            <a:pPr lvl="3" algn="just"/>
            <a:r>
              <a:rPr lang="hu-HU" sz="1800" dirty="0"/>
              <a:t>Központi kormányzat, regionális kormányzat, helyi hatóság vagy utóbbiakkal megegyező feladatot ellátó szerv tulajdonában áll,</a:t>
            </a:r>
          </a:p>
          <a:p>
            <a:pPr lvl="3" algn="just"/>
            <a:r>
              <a:rPr lang="hu-HU" sz="1800" dirty="0"/>
              <a:t>vagy általuk létrehozott, támogatott</a:t>
            </a:r>
          </a:p>
          <a:p>
            <a:pPr lvl="3" algn="just"/>
            <a:r>
              <a:rPr lang="hu-HU" sz="1800" dirty="0"/>
              <a:t>nem kereskedelmi jellegű (nonprofit) vállalkozás,</a:t>
            </a:r>
          </a:p>
          <a:p>
            <a:pPr lvl="3" algn="just">
              <a:spcAft>
                <a:spcPts val="600"/>
              </a:spcAft>
            </a:pPr>
            <a:r>
              <a:rPr lang="hu-HU" sz="1800" dirty="0"/>
              <a:t>amelyre külön garanciális szabályok vonatkoznak!</a:t>
            </a:r>
          </a:p>
          <a:p>
            <a:pPr algn="just">
              <a:spcAft>
                <a:spcPts val="600"/>
              </a:spcAft>
            </a:pPr>
            <a:r>
              <a:rPr lang="hu-HU" dirty="0" err="1"/>
              <a:t>CRR</a:t>
            </a:r>
            <a:r>
              <a:rPr lang="hu-HU" dirty="0"/>
              <a:t> 116. cikk (4) bekezdés szerinti „kedvezményes súlyozás” hatálya alá tartozó kitettségekről az MNB nem vezet nyilvántartást.</a:t>
            </a:r>
          </a:p>
          <a:p>
            <a:pPr algn="just"/>
            <a:r>
              <a:rPr lang="hu-HU" dirty="0" err="1"/>
              <a:t>Közszektorbeli</a:t>
            </a:r>
            <a:r>
              <a:rPr lang="hu-HU" dirty="0"/>
              <a:t> intézmény pl. Diákhitel Központ, Szanálási Alap, Államadósság Kezelő Központ Zrt. (ÁKK Zrt.), Kárrendezés Alap, stb.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xfrm>
            <a:off x="395536" y="1268760"/>
            <a:ext cx="8748464" cy="576063"/>
          </a:xfrm>
        </p:spPr>
        <p:txBody>
          <a:bodyPr>
            <a:noAutofit/>
          </a:bodyPr>
          <a:lstStyle/>
          <a:p>
            <a:r>
              <a:rPr lang="hu-HU" sz="2400" dirty="0" err="1"/>
              <a:t>Közszektorbeli</a:t>
            </a:r>
            <a:r>
              <a:rPr lang="hu-HU" sz="2400" dirty="0"/>
              <a:t> intézményekkel szembeni kitettségek (C_07.00.A-004)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Nyíl: szalag, balra mutató 9"/>
          <p:cNvSpPr/>
          <p:nvPr/>
        </p:nvSpPr>
        <p:spPr>
          <a:xfrm>
            <a:off x="4499992" y="2276872"/>
            <a:ext cx="432048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9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362768535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10.xml><?xml version="1.0" encoding="utf-8"?>
<a:theme xmlns:a="http://schemas.openxmlformats.org/drawingml/2006/main" name="Powerpoint_sablon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kern="1200" cap="none" spc="0" normalizeH="0" baseline="0" noProof="0" dirty="0" smtClean="0">
            <a:ln>
              <a:noFill/>
            </a:ln>
            <a:solidFill>
              <a:schemeClr val="accent5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 - Copy" id="{A6E18F42-4C8D-4CA8-9D0A-76D34F19F356}" vid="{B9AC78A0-FCF5-499D-9485-92EF708ADE09}"/>
    </a:ext>
  </a:extLst>
</a:theme>
</file>

<file path=ppt/theme/theme20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5B5948-BF31-4E17-A67C-4A0F4F563C4A}"/>
</file>

<file path=customXml/itemProps2.xml><?xml version="1.0" encoding="utf-8"?>
<ds:datastoreItem xmlns:ds="http://schemas.openxmlformats.org/officeDocument/2006/customXml" ds:itemID="{CCDF8B11-8927-4FD9-A3A0-F67A304D890C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7245CE-FCFF-4357-811B-FBDDAB36B4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3821</TotalTime>
  <Words>2154</Words>
  <Application>Microsoft Office PowerPoint</Application>
  <PresentationFormat>Diavetítés a képernyőre (4:3 oldalarány)</PresentationFormat>
  <Paragraphs>299</Paragraphs>
  <Slides>29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29</vt:i4>
      </vt:variant>
    </vt:vector>
  </HeadingPairs>
  <TitlesOfParts>
    <vt:vector size="36" baseType="lpstr">
      <vt:lpstr>Arial</vt:lpstr>
      <vt:lpstr>Calibri</vt:lpstr>
      <vt:lpstr>Times New Roman</vt:lpstr>
      <vt:lpstr>Trebuchet MS</vt:lpstr>
      <vt:lpstr>Verdana</vt:lpstr>
      <vt:lpstr>Bemutató1</vt:lpstr>
      <vt:lpstr>blank</vt:lpstr>
      <vt:lpstr> C_07.00.A táblák</vt:lpstr>
      <vt:lpstr>Tartalom</vt:lpstr>
      <vt:lpstr>Jogszabályi háttér</vt:lpstr>
      <vt:lpstr>Sztenderd módszer szerinti hitelkockázat tőkekövetelmény - jogszabályi háttér</vt:lpstr>
      <vt:lpstr>Tapasztalatok</vt:lpstr>
      <vt:lpstr>Tapasztalatok - típushibák</vt:lpstr>
      <vt:lpstr>Szegmentálási probléma</vt:lpstr>
      <vt:lpstr>Szegmentálási probléma 1.</vt:lpstr>
      <vt:lpstr>Szegmentálási probléma – Példák 1.</vt:lpstr>
      <vt:lpstr>Szegmentálási probléma – Példák 2.</vt:lpstr>
      <vt:lpstr> Ingatlanra bejegyzett zálogjoggal fedezett kitettségek– Q&amp;A 1.</vt:lpstr>
      <vt:lpstr>Ingatlanra bejegyzett zálogjoggal fedezett kitettségek– Q&amp;A 2.</vt:lpstr>
      <vt:lpstr>Szegmentálási probléma – Példák 3.</vt:lpstr>
      <vt:lpstr> Nemteljesítő kitettségek– Q&amp;A 1.</vt:lpstr>
      <vt:lpstr> Nemteljesítő kitettségek– Q&amp;A 2.</vt:lpstr>
      <vt:lpstr>PowerPoint-bemutató</vt:lpstr>
      <vt:lpstr>Adatrögzítési hiányosság</vt:lpstr>
      <vt:lpstr>Adatrögzítési hiányosságok 1.</vt:lpstr>
      <vt:lpstr>Adatrögzítési hiányosságok – Példák 1.</vt:lpstr>
      <vt:lpstr>KKV-szorzó – Q&amp;A 1.</vt:lpstr>
      <vt:lpstr>Adatrögzítési hiányosságok – Példák 2.</vt:lpstr>
      <vt:lpstr>Fedezetek rögzítése – Q&amp;A 1.</vt:lpstr>
      <vt:lpstr>Paraméterezési hiba</vt:lpstr>
      <vt:lpstr>Paraméterezési hiba</vt:lpstr>
      <vt:lpstr>Hiányzó kitettség</vt:lpstr>
      <vt:lpstr>Hiányzó kitettség</vt:lpstr>
      <vt:lpstr>Egyedi hiba</vt:lpstr>
      <vt:lpstr>Egyedi hiba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Szomorjai Péter</dc:creator>
  <cp:lastModifiedBy>Bihari Patrícia</cp:lastModifiedBy>
  <cp:revision>262</cp:revision>
  <dcterms:created xsi:type="dcterms:W3CDTF">2017-02-21T14:42:41Z</dcterms:created>
  <dcterms:modified xsi:type="dcterms:W3CDTF">2017-04-24T15:12:54Z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