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4"/>
    <p:sldMasterId id="2147483808" r:id="rId5"/>
  </p:sldMasterIdLst>
  <p:notesMasterIdLst>
    <p:notesMasterId r:id="rId16"/>
  </p:notesMasterIdLst>
  <p:handoutMasterIdLst>
    <p:handoutMasterId r:id="rId17"/>
  </p:handoutMasterIdLst>
  <p:sldIdLst>
    <p:sldId id="287" r:id="rId6"/>
    <p:sldId id="291" r:id="rId7"/>
    <p:sldId id="310" r:id="rId8"/>
    <p:sldId id="316" r:id="rId9"/>
    <p:sldId id="312" r:id="rId10"/>
    <p:sldId id="315" r:id="rId11"/>
    <p:sldId id="293" r:id="rId12"/>
    <p:sldId id="313" r:id="rId13"/>
    <p:sldId id="314" r:id="rId14"/>
    <p:sldId id="307" r:id="rId15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  <p:cmAuthor id="1" name="Szabóné Kovács Krisztina" initials="SKK" lastIdx="5" clrIdx="1">
    <p:extLst>
      <p:ext uri="{19B8F6BF-5375-455C-9EA6-DF929625EA0E}">
        <p15:presenceInfo xmlns:p15="http://schemas.microsoft.com/office/powerpoint/2012/main" userId="S-1-5-21-1939357022-314196924-328618392-335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8E9"/>
    <a:srgbClr val="006600"/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2" autoAdjust="0"/>
    <p:restoredTop sz="94280" autoAdjust="0"/>
  </p:normalViewPr>
  <p:slideViewPr>
    <p:cSldViewPr>
      <p:cViewPr varScale="1">
        <p:scale>
          <a:sx n="77" d="100"/>
          <a:sy n="77" d="100"/>
        </p:scale>
        <p:origin x="108" y="726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2"/>
      <dgm:spPr/>
    </dgm:pt>
    <dgm:pt modelId="{0D0BC86D-DA81-4D69-ADC3-77016805D1BE}" type="pres">
      <dgm:prSet presAssocID="{C582F7E5-DB29-4663-84F4-8F205BA7D30C}" presName="parentText" presStyleLbl="node1" presStyleIdx="0" presStyleCnt="2" custScaleX="142857" custLinFactNeighborX="1010" custLinFactNeighborY="2596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2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2" custScaleX="149271"/>
      <dgm:spPr/>
    </dgm:pt>
    <dgm:pt modelId="{A26E24F9-D958-46C9-88AA-E1BF1FE4672E}" type="pres">
      <dgm:prSet presAssocID="{ACE68F72-B29C-4DE9-81EF-1AB661FAB7EB}" presName="parentText" presStyleLbl="node1" presStyleIdx="1" presStyleCnt="2" custScaleX="226448" custScaleY="105480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/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2"/>
      <dgm:spPr/>
    </dgm:pt>
    <dgm:pt modelId="{0D0BC86D-DA81-4D69-ADC3-77016805D1BE}" type="pres">
      <dgm:prSet presAssocID="{C582F7E5-DB29-4663-84F4-8F205BA7D30C}" presName="parentText" presStyleLbl="node1" presStyleIdx="0" presStyleCnt="2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2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2" custScaleX="149271"/>
      <dgm:spPr/>
    </dgm:pt>
    <dgm:pt modelId="{A26E24F9-D958-46C9-88AA-E1BF1FE4672E}" type="pres">
      <dgm:prSet presAssocID="{ACE68F72-B29C-4DE9-81EF-1AB661FAB7EB}" presName="parentText" presStyleLbl="node1" presStyleIdx="1" presStyleCnt="2" custScaleX="226448" custScaleY="105480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D6DED8-4F97-41A7-A573-45126E16EC8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C193296-E177-45F8-A102-3D90A88E0150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VII. Melléklet C_15.00 tábla kitöltési előírásai</a:t>
          </a:r>
        </a:p>
      </dgm:t>
    </dgm:pt>
    <dgm:pt modelId="{81FA7DA3-4735-4188-B2B5-3D6584E1CA13}" type="sibTrans" cxnId="{C0021724-8C56-47AF-8422-58AEE227D7FC}">
      <dgm:prSet/>
      <dgm:spPr/>
      <dgm:t>
        <a:bodyPr/>
        <a:lstStyle/>
        <a:p>
          <a:endParaRPr lang="hu-HU"/>
        </a:p>
      </dgm:t>
    </dgm:pt>
    <dgm:pt modelId="{50757103-EBAE-4969-958C-FC80D92FA7FC}" type="parTrans" cxnId="{C0021724-8C56-47AF-8422-58AEE227D7FC}">
      <dgm:prSet/>
      <dgm:spPr/>
      <dgm:t>
        <a:bodyPr/>
        <a:lstStyle/>
        <a:p>
          <a:endParaRPr lang="hu-HU"/>
        </a:p>
      </dgm:t>
    </dgm:pt>
    <dgm:pt modelId="{D673418E-02BD-42AC-A830-266647CE4D41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ITS</a:t>
          </a:r>
          <a:endParaRPr lang="hu-HU" dirty="0"/>
        </a:p>
      </dgm:t>
    </dgm:pt>
    <dgm:pt modelId="{D134496E-AA45-437A-B13C-F6E4C9494022}" type="sibTrans" cxnId="{684959C8-05D4-4B56-B486-D8E9D442119C}">
      <dgm:prSet/>
      <dgm:spPr/>
      <dgm:t>
        <a:bodyPr/>
        <a:lstStyle/>
        <a:p>
          <a:endParaRPr lang="hu-HU"/>
        </a:p>
      </dgm:t>
    </dgm:pt>
    <dgm:pt modelId="{F370B3A1-FE14-41E7-A242-69170828801F}" type="parTrans" cxnId="{684959C8-05D4-4B56-B486-D8E9D442119C}">
      <dgm:prSet/>
      <dgm:spPr/>
      <dgm:t>
        <a:bodyPr/>
        <a:lstStyle/>
        <a:p>
          <a:endParaRPr lang="hu-HU"/>
        </a:p>
      </dgm:t>
    </dgm:pt>
    <dgm:pt modelId="{0688F694-270A-4447-BC89-4A9890A34F56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sz="1800" b="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101. cikk</a:t>
          </a:r>
        </a:p>
      </dgm:t>
    </dgm:pt>
    <dgm:pt modelId="{464AA0FB-D18C-44AE-B043-BE540CA74510}" type="sibTrans" cxnId="{3D832FBE-70CD-4662-9C91-1A9D3C3C18DE}">
      <dgm:prSet/>
      <dgm:spPr/>
      <dgm:t>
        <a:bodyPr/>
        <a:lstStyle/>
        <a:p>
          <a:endParaRPr lang="hu-HU"/>
        </a:p>
      </dgm:t>
    </dgm:pt>
    <dgm:pt modelId="{9F3912AA-4934-4FD3-9E90-269908B2DCAF}" type="parTrans" cxnId="{3D832FBE-70CD-4662-9C91-1A9D3C3C18DE}">
      <dgm:prSet/>
      <dgm:spPr/>
      <dgm:t>
        <a:bodyPr/>
        <a:lstStyle/>
        <a:p>
          <a:endParaRPr lang="hu-HU"/>
        </a:p>
      </dgm:t>
    </dgm:pt>
    <dgm:pt modelId="{5EB9705D-3A4F-4437-86DB-C4BFA1C3884A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CRR</a:t>
          </a:r>
          <a:endParaRPr lang="hu-HU" dirty="0"/>
        </a:p>
      </dgm:t>
    </dgm:pt>
    <dgm:pt modelId="{CE87DC4F-4E15-467F-B2DB-7C45313E3A98}" type="parTrans" cxnId="{19EAC27B-1211-4C81-94EF-D35D90C46B1C}">
      <dgm:prSet/>
      <dgm:spPr/>
      <dgm:t>
        <a:bodyPr/>
        <a:lstStyle/>
        <a:p>
          <a:endParaRPr lang="hu-HU"/>
        </a:p>
      </dgm:t>
    </dgm:pt>
    <dgm:pt modelId="{27C34E7F-1EA2-4EA2-9E65-7EE713E044AA}" type="sibTrans" cxnId="{19EAC27B-1211-4C81-94EF-D35D90C46B1C}">
      <dgm:prSet/>
      <dgm:spPr/>
      <dgm:t>
        <a:bodyPr/>
        <a:lstStyle/>
        <a:p>
          <a:endParaRPr lang="hu-HU"/>
        </a:p>
      </dgm:t>
    </dgm:pt>
    <dgm:pt modelId="{D2565843-40B9-4632-818B-736954872138}">
      <dgm:prSet phldrT="[Szöveg]"/>
      <dgm:spPr>
        <a:solidFill>
          <a:srgbClr val="002060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hu-HU" dirty="0" err="1"/>
            <a:t>Q&amp;A</a:t>
          </a:r>
          <a:endParaRPr lang="hu-HU" dirty="0"/>
        </a:p>
      </dgm:t>
    </dgm:pt>
    <dgm:pt modelId="{DF9BA99B-61DC-4A40-AFA6-75450AE62E49}" type="sibTrans" cxnId="{A38BCE15-A95F-4E18-BBCD-0632E7265458}">
      <dgm:prSet/>
      <dgm:spPr/>
      <dgm:t>
        <a:bodyPr/>
        <a:lstStyle/>
        <a:p>
          <a:endParaRPr lang="hu-HU"/>
        </a:p>
      </dgm:t>
    </dgm:pt>
    <dgm:pt modelId="{DC82AF03-E90C-42FB-9CF4-59013F4FE433}" type="parTrans" cxnId="{A38BCE15-A95F-4E18-BBCD-0632E7265458}">
      <dgm:prSet/>
      <dgm:spPr/>
      <dgm:t>
        <a:bodyPr/>
        <a:lstStyle/>
        <a:p>
          <a:endParaRPr lang="hu-HU"/>
        </a:p>
      </dgm:t>
    </dgm:pt>
    <dgm:pt modelId="{05B19E09-5F70-420A-BCF6-8B58D75B5B1C}">
      <dgm:prSet phldrT="[Szöveg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12C118-6CC4-4727-AA25-AD437D0BEB83}" type="sibTrans" cxnId="{2A2E6DFD-8528-4947-9000-F58ABF06610B}">
      <dgm:prSet/>
      <dgm:spPr/>
      <dgm:t>
        <a:bodyPr/>
        <a:lstStyle/>
        <a:p>
          <a:endParaRPr lang="hu-HU"/>
        </a:p>
      </dgm:t>
    </dgm:pt>
    <dgm:pt modelId="{5EE7E788-C2E0-4A66-ABC6-3933D6529105}" type="parTrans" cxnId="{2A2E6DFD-8528-4947-9000-F58ABF06610B}">
      <dgm:prSet/>
      <dgm:spPr/>
      <dgm:t>
        <a:bodyPr/>
        <a:lstStyle/>
        <a:p>
          <a:endParaRPr lang="hu-HU"/>
        </a:p>
      </dgm:t>
    </dgm:pt>
    <dgm:pt modelId="{E1D378B1-7E37-42B9-B3E3-8CDB8C6078DC}">
      <dgm:prSet custT="1"/>
      <dgm:spPr/>
      <dgm:t>
        <a:bodyPr/>
        <a:lstStyle/>
        <a:p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és MNB honlapján közzétett kérdések és válaszok</a:t>
          </a:r>
        </a:p>
      </dgm:t>
    </dgm:pt>
    <dgm:pt modelId="{9ABFF35E-2F71-49DA-AB3F-0A034D9B1E4E}" type="parTrans" cxnId="{981DAC23-ACD4-41F1-8EBB-A5D7C049D098}">
      <dgm:prSet/>
      <dgm:spPr/>
      <dgm:t>
        <a:bodyPr/>
        <a:lstStyle/>
        <a:p>
          <a:endParaRPr lang="hu-HU"/>
        </a:p>
      </dgm:t>
    </dgm:pt>
    <dgm:pt modelId="{844301A3-9C05-4349-AB9B-BDB4CED8AA66}" type="sibTrans" cxnId="{981DAC23-ACD4-41F1-8EBB-A5D7C049D098}">
      <dgm:prSet/>
      <dgm:spPr/>
      <dgm:t>
        <a:bodyPr/>
        <a:lstStyle/>
        <a:p>
          <a:endParaRPr lang="hu-HU"/>
        </a:p>
      </dgm:t>
    </dgm:pt>
    <dgm:pt modelId="{2999C9DE-CAA2-48EF-BDB4-C00603EC2D52}">
      <dgm:prSet custT="1"/>
      <dgm:spPr/>
      <dgm:t>
        <a:bodyPr/>
        <a:lstStyle/>
        <a:p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1080D3-B57A-456C-8E05-05A832F0EC7C}" type="parTrans" cxnId="{13E16465-76F7-47ED-958E-43DF86370F28}">
      <dgm:prSet/>
      <dgm:spPr/>
      <dgm:t>
        <a:bodyPr/>
        <a:lstStyle/>
        <a:p>
          <a:endParaRPr lang="hu-HU"/>
        </a:p>
      </dgm:t>
    </dgm:pt>
    <dgm:pt modelId="{AB991F4D-F88B-4ECE-A811-FDBA25FBF988}" type="sibTrans" cxnId="{13E16465-76F7-47ED-958E-43DF86370F28}">
      <dgm:prSet/>
      <dgm:spPr/>
      <dgm:t>
        <a:bodyPr/>
        <a:lstStyle/>
        <a:p>
          <a:endParaRPr lang="hu-HU"/>
        </a:p>
      </dgm:t>
    </dgm:pt>
    <dgm:pt modelId="{9117EB0A-4721-4D29-87EB-AEAD287CA0B2}" type="pres">
      <dgm:prSet presAssocID="{49D6DED8-4F97-41A7-A573-45126E16EC83}" presName="linearFlow" presStyleCnt="0">
        <dgm:presLayoutVars>
          <dgm:dir/>
          <dgm:animLvl val="lvl"/>
          <dgm:resizeHandles val="exact"/>
        </dgm:presLayoutVars>
      </dgm:prSet>
      <dgm:spPr/>
    </dgm:pt>
    <dgm:pt modelId="{3D461841-5F3E-45CB-AEDD-A3EEAF0DF9BC}" type="pres">
      <dgm:prSet presAssocID="{D2565843-40B9-4632-818B-736954872138}" presName="composite" presStyleCnt="0"/>
      <dgm:spPr/>
    </dgm:pt>
    <dgm:pt modelId="{31793848-D7B5-4DC9-99FE-6129CE378E57}" type="pres">
      <dgm:prSet presAssocID="{D2565843-40B9-4632-818B-736954872138}" presName="parentText" presStyleLbl="alignNode1" presStyleIdx="0" presStyleCnt="3" custLinFactY="100000" custLinFactNeighborX="0" custLinFactNeighborY="161881">
        <dgm:presLayoutVars>
          <dgm:chMax val="1"/>
          <dgm:bulletEnabled val="1"/>
        </dgm:presLayoutVars>
      </dgm:prSet>
      <dgm:spPr/>
    </dgm:pt>
    <dgm:pt modelId="{47BB3358-596E-44A6-945C-DAE35E9DB7A6}" type="pres">
      <dgm:prSet presAssocID="{D2565843-40B9-4632-818B-736954872138}" presName="descendantText" presStyleLbl="alignAcc1" presStyleIdx="0" presStyleCnt="3">
        <dgm:presLayoutVars>
          <dgm:bulletEnabled val="1"/>
        </dgm:presLayoutVars>
      </dgm:prSet>
      <dgm:spPr/>
    </dgm:pt>
    <dgm:pt modelId="{B4CB642D-EBB5-4C07-9F47-E59CBBDA3A86}" type="pres">
      <dgm:prSet presAssocID="{DF9BA99B-61DC-4A40-AFA6-75450AE62E49}" presName="sp" presStyleCnt="0"/>
      <dgm:spPr/>
    </dgm:pt>
    <dgm:pt modelId="{84E8C395-5B2D-4A01-83F0-9D7E9F5BFFBA}" type="pres">
      <dgm:prSet presAssocID="{D673418E-02BD-42AC-A830-266647CE4D41}" presName="composite" presStyleCnt="0"/>
      <dgm:spPr/>
    </dgm:pt>
    <dgm:pt modelId="{659EFBE3-3093-45A6-9559-6E404DD81FE7}" type="pres">
      <dgm:prSet presAssocID="{D673418E-02BD-42AC-A830-266647CE4D4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C8EDF7A-BC44-4DFA-87CB-523E03AE0E64}" type="pres">
      <dgm:prSet presAssocID="{D673418E-02BD-42AC-A830-266647CE4D41}" presName="descendantText" presStyleLbl="alignAcc1" presStyleIdx="1" presStyleCnt="3" custLinFactNeighborX="474">
        <dgm:presLayoutVars>
          <dgm:bulletEnabled val="1"/>
        </dgm:presLayoutVars>
      </dgm:prSet>
      <dgm:spPr/>
    </dgm:pt>
    <dgm:pt modelId="{28812243-0CDF-47D8-869A-64840ECE9452}" type="pres">
      <dgm:prSet presAssocID="{D134496E-AA45-437A-B13C-F6E4C9494022}" presName="sp" presStyleCnt="0"/>
      <dgm:spPr/>
    </dgm:pt>
    <dgm:pt modelId="{1102B4B8-6B56-41B4-87AE-0B1FB16E2CA6}" type="pres">
      <dgm:prSet presAssocID="{5EB9705D-3A4F-4437-86DB-C4BFA1C3884A}" presName="composite" presStyleCnt="0"/>
      <dgm:spPr/>
    </dgm:pt>
    <dgm:pt modelId="{D98530F3-42A5-44DE-8B05-D28B950901E7}" type="pres">
      <dgm:prSet presAssocID="{5EB9705D-3A4F-4437-86DB-C4BFA1C3884A}" presName="parentText" presStyleLbl="alignNode1" presStyleIdx="2" presStyleCnt="3" custLinFactY="-60537" custLinFactNeighborX="0" custLinFactNeighborY="-100000">
        <dgm:presLayoutVars>
          <dgm:chMax val="1"/>
          <dgm:bulletEnabled val="1"/>
        </dgm:presLayoutVars>
      </dgm:prSet>
      <dgm:spPr/>
    </dgm:pt>
    <dgm:pt modelId="{4FB87B0E-57C1-4E42-88B0-0263F7694D4C}" type="pres">
      <dgm:prSet presAssocID="{5EB9705D-3A4F-4437-86DB-C4BFA1C3884A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A38BCE15-A95F-4E18-BBCD-0632E7265458}" srcId="{49D6DED8-4F97-41A7-A573-45126E16EC83}" destId="{D2565843-40B9-4632-818B-736954872138}" srcOrd="0" destOrd="0" parTransId="{DC82AF03-E90C-42FB-9CF4-59013F4FE433}" sibTransId="{DF9BA99B-61DC-4A40-AFA6-75450AE62E49}"/>
    <dgm:cxn modelId="{62193D19-B9AF-4906-90B3-79C59ED874F4}" type="presOf" srcId="{0688F694-270A-4447-BC89-4A9890A34F56}" destId="{47BB3358-596E-44A6-945C-DAE35E9DB7A6}" srcOrd="0" destOrd="0" presId="urn:microsoft.com/office/officeart/2005/8/layout/chevron2"/>
    <dgm:cxn modelId="{436BCB22-3338-491E-8CBD-130D82AC34E0}" type="presOf" srcId="{05B19E09-5F70-420A-BCF6-8B58D75B5B1C}" destId="{4FB87B0E-57C1-4E42-88B0-0263F7694D4C}" srcOrd="0" destOrd="0" presId="urn:microsoft.com/office/officeart/2005/8/layout/chevron2"/>
    <dgm:cxn modelId="{981DAC23-ACD4-41F1-8EBB-A5D7C049D098}" srcId="{5EB9705D-3A4F-4437-86DB-C4BFA1C3884A}" destId="{E1D378B1-7E37-42B9-B3E3-8CDB8C6078DC}" srcOrd="1" destOrd="0" parTransId="{9ABFF35E-2F71-49DA-AB3F-0A034D9B1E4E}" sibTransId="{844301A3-9C05-4349-AB9B-BDB4CED8AA66}"/>
    <dgm:cxn modelId="{C0021724-8C56-47AF-8422-58AEE227D7FC}" srcId="{D673418E-02BD-42AC-A830-266647CE4D41}" destId="{BC193296-E177-45F8-A102-3D90A88E0150}" srcOrd="0" destOrd="0" parTransId="{50757103-EBAE-4969-958C-FC80D92FA7FC}" sibTransId="{81FA7DA3-4735-4188-B2B5-3D6584E1CA13}"/>
    <dgm:cxn modelId="{3683453F-4A68-4A47-88FF-7B91E415479E}" type="presOf" srcId="{E1D378B1-7E37-42B9-B3E3-8CDB8C6078DC}" destId="{4FB87B0E-57C1-4E42-88B0-0263F7694D4C}" srcOrd="0" destOrd="1" presId="urn:microsoft.com/office/officeart/2005/8/layout/chevron2"/>
    <dgm:cxn modelId="{13E16465-76F7-47ED-958E-43DF86370F28}" srcId="{5EB9705D-3A4F-4437-86DB-C4BFA1C3884A}" destId="{2999C9DE-CAA2-48EF-BDB4-C00603EC2D52}" srcOrd="2" destOrd="0" parTransId="{CF1080D3-B57A-456C-8E05-05A832F0EC7C}" sibTransId="{AB991F4D-F88B-4ECE-A811-FDBA25FBF988}"/>
    <dgm:cxn modelId="{19EAC27B-1211-4C81-94EF-D35D90C46B1C}" srcId="{49D6DED8-4F97-41A7-A573-45126E16EC83}" destId="{5EB9705D-3A4F-4437-86DB-C4BFA1C3884A}" srcOrd="2" destOrd="0" parTransId="{CE87DC4F-4E15-467F-B2DB-7C45313E3A98}" sibTransId="{27C34E7F-1EA2-4EA2-9E65-7EE713E044AA}"/>
    <dgm:cxn modelId="{8382C399-E836-450F-A915-D0EF2DB5C906}" type="presOf" srcId="{49D6DED8-4F97-41A7-A573-45126E16EC83}" destId="{9117EB0A-4721-4D29-87EB-AEAD287CA0B2}" srcOrd="0" destOrd="0" presId="urn:microsoft.com/office/officeart/2005/8/layout/chevron2"/>
    <dgm:cxn modelId="{D01652B2-CBE1-4805-A438-31343CB34D05}" type="presOf" srcId="{D673418E-02BD-42AC-A830-266647CE4D41}" destId="{659EFBE3-3093-45A6-9559-6E404DD81FE7}" srcOrd="0" destOrd="0" presId="urn:microsoft.com/office/officeart/2005/8/layout/chevron2"/>
    <dgm:cxn modelId="{3D832FBE-70CD-4662-9C91-1A9D3C3C18DE}" srcId="{D2565843-40B9-4632-818B-736954872138}" destId="{0688F694-270A-4447-BC89-4A9890A34F56}" srcOrd="0" destOrd="0" parTransId="{9F3912AA-4934-4FD3-9E90-269908B2DCAF}" sibTransId="{464AA0FB-D18C-44AE-B043-BE540CA74510}"/>
    <dgm:cxn modelId="{684959C8-05D4-4B56-B486-D8E9D442119C}" srcId="{49D6DED8-4F97-41A7-A573-45126E16EC83}" destId="{D673418E-02BD-42AC-A830-266647CE4D41}" srcOrd="1" destOrd="0" parTransId="{F370B3A1-FE14-41E7-A242-69170828801F}" sibTransId="{D134496E-AA45-437A-B13C-F6E4C9494022}"/>
    <dgm:cxn modelId="{E57A54D8-E154-4AE4-AEB9-76B53B5C8F95}" type="presOf" srcId="{BC193296-E177-45F8-A102-3D90A88E0150}" destId="{2C8EDF7A-BC44-4DFA-87CB-523E03AE0E64}" srcOrd="0" destOrd="0" presId="urn:microsoft.com/office/officeart/2005/8/layout/chevron2"/>
    <dgm:cxn modelId="{40E867DC-A05F-4717-A139-4D35798BA693}" type="presOf" srcId="{D2565843-40B9-4632-818B-736954872138}" destId="{31793848-D7B5-4DC9-99FE-6129CE378E57}" srcOrd="0" destOrd="0" presId="urn:microsoft.com/office/officeart/2005/8/layout/chevron2"/>
    <dgm:cxn modelId="{F8DFE5EC-607F-412D-9D92-A9ECC99C8CB2}" type="presOf" srcId="{5EB9705D-3A4F-4437-86DB-C4BFA1C3884A}" destId="{D98530F3-42A5-44DE-8B05-D28B950901E7}" srcOrd="0" destOrd="0" presId="urn:microsoft.com/office/officeart/2005/8/layout/chevron2"/>
    <dgm:cxn modelId="{75442CEE-8517-4834-AF10-3193C886244B}" type="presOf" srcId="{2999C9DE-CAA2-48EF-BDB4-C00603EC2D52}" destId="{4FB87B0E-57C1-4E42-88B0-0263F7694D4C}" srcOrd="0" destOrd="2" presId="urn:microsoft.com/office/officeart/2005/8/layout/chevron2"/>
    <dgm:cxn modelId="{2A2E6DFD-8528-4947-9000-F58ABF06610B}" srcId="{5EB9705D-3A4F-4437-86DB-C4BFA1C3884A}" destId="{05B19E09-5F70-420A-BCF6-8B58D75B5B1C}" srcOrd="0" destOrd="0" parTransId="{5EE7E788-C2E0-4A66-ABC6-3933D6529105}" sibTransId="{9412C118-6CC4-4727-AA25-AD437D0BEB83}"/>
    <dgm:cxn modelId="{288BB447-352F-4D66-9BA6-387E20F9138E}" type="presParOf" srcId="{9117EB0A-4721-4D29-87EB-AEAD287CA0B2}" destId="{3D461841-5F3E-45CB-AEDD-A3EEAF0DF9BC}" srcOrd="0" destOrd="0" presId="urn:microsoft.com/office/officeart/2005/8/layout/chevron2"/>
    <dgm:cxn modelId="{84728E41-D0EA-486C-9106-954625C02A2E}" type="presParOf" srcId="{3D461841-5F3E-45CB-AEDD-A3EEAF0DF9BC}" destId="{31793848-D7B5-4DC9-99FE-6129CE378E57}" srcOrd="0" destOrd="0" presId="urn:microsoft.com/office/officeart/2005/8/layout/chevron2"/>
    <dgm:cxn modelId="{4630F437-CD3A-4EAE-BA63-4827DB8A6CDE}" type="presParOf" srcId="{3D461841-5F3E-45CB-AEDD-A3EEAF0DF9BC}" destId="{47BB3358-596E-44A6-945C-DAE35E9DB7A6}" srcOrd="1" destOrd="0" presId="urn:microsoft.com/office/officeart/2005/8/layout/chevron2"/>
    <dgm:cxn modelId="{4A5A73BB-A836-4C15-A6C0-557CECFDD7A9}" type="presParOf" srcId="{9117EB0A-4721-4D29-87EB-AEAD287CA0B2}" destId="{B4CB642D-EBB5-4C07-9F47-E59CBBDA3A86}" srcOrd="1" destOrd="0" presId="urn:microsoft.com/office/officeart/2005/8/layout/chevron2"/>
    <dgm:cxn modelId="{211CB65C-DFED-46EB-B553-38BE78A7AC34}" type="presParOf" srcId="{9117EB0A-4721-4D29-87EB-AEAD287CA0B2}" destId="{84E8C395-5B2D-4A01-83F0-9D7E9F5BFFBA}" srcOrd="2" destOrd="0" presId="urn:microsoft.com/office/officeart/2005/8/layout/chevron2"/>
    <dgm:cxn modelId="{C7131AEF-C08F-4A28-8E23-22ED3BB73BC8}" type="presParOf" srcId="{84E8C395-5B2D-4A01-83F0-9D7E9F5BFFBA}" destId="{659EFBE3-3093-45A6-9559-6E404DD81FE7}" srcOrd="0" destOrd="0" presId="urn:microsoft.com/office/officeart/2005/8/layout/chevron2"/>
    <dgm:cxn modelId="{65ED4367-3BCB-4728-86B1-77FE5828ABC7}" type="presParOf" srcId="{84E8C395-5B2D-4A01-83F0-9D7E9F5BFFBA}" destId="{2C8EDF7A-BC44-4DFA-87CB-523E03AE0E64}" srcOrd="1" destOrd="0" presId="urn:microsoft.com/office/officeart/2005/8/layout/chevron2"/>
    <dgm:cxn modelId="{D85C7228-11AB-4217-B556-1E1ACE311338}" type="presParOf" srcId="{9117EB0A-4721-4D29-87EB-AEAD287CA0B2}" destId="{28812243-0CDF-47D8-869A-64840ECE9452}" srcOrd="3" destOrd="0" presId="urn:microsoft.com/office/officeart/2005/8/layout/chevron2"/>
    <dgm:cxn modelId="{33BE82CD-3676-4700-801A-ED6B5AB7C23B}" type="presParOf" srcId="{9117EB0A-4721-4D29-87EB-AEAD287CA0B2}" destId="{1102B4B8-6B56-41B4-87AE-0B1FB16E2CA6}" srcOrd="4" destOrd="0" presId="urn:microsoft.com/office/officeart/2005/8/layout/chevron2"/>
    <dgm:cxn modelId="{EACE3ACB-3C26-4170-AC7F-23B20F330345}" type="presParOf" srcId="{1102B4B8-6B56-41B4-87AE-0B1FB16E2CA6}" destId="{D98530F3-42A5-44DE-8B05-D28B950901E7}" srcOrd="0" destOrd="0" presId="urn:microsoft.com/office/officeart/2005/8/layout/chevron2"/>
    <dgm:cxn modelId="{CEBD1588-7A6F-4454-A47D-9DA527259822}" type="presParOf" srcId="{1102B4B8-6B56-41B4-87AE-0B1FB16E2CA6}" destId="{4FB87B0E-57C1-4E42-88B0-0263F7694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952556-6FC2-4D94-8ABF-52CBBF38D59F}" type="doc">
      <dgm:prSet loTypeId="urn:microsoft.com/office/officeart/2005/8/layout/list1" loCatId="list" qsTypeId="urn:microsoft.com/office/officeart/2005/8/quickstyle/simple2" qsCatId="simple" csTypeId="urn:microsoft.com/office/officeart/2005/8/colors/accent5_5" csCatId="accent5" phldr="1"/>
      <dgm:spPr/>
      <dgm:t>
        <a:bodyPr/>
        <a:lstStyle/>
        <a:p>
          <a:endParaRPr lang="hu-HU"/>
        </a:p>
      </dgm:t>
    </dgm:pt>
    <dgm:pt modelId="{C582F7E5-DB29-4663-84F4-8F205BA7D30C}">
      <dgm:prSet phldrT="[Text]" custT="1"/>
      <dgm:spPr/>
      <dgm:t>
        <a:bodyPr/>
        <a:lstStyle/>
        <a:p>
          <a:r>
            <a:rPr lang="hu-HU" sz="21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dirty="0"/>
        </a:p>
      </dgm:t>
    </dgm:pt>
    <dgm:pt modelId="{E18D95F7-4907-4587-8F87-DDA0826893BB}" type="parTrans" cxnId="{80591BAB-E5D3-4DCC-9B35-7604C4F3B943}">
      <dgm:prSet/>
      <dgm:spPr/>
      <dgm:t>
        <a:bodyPr/>
        <a:lstStyle/>
        <a:p>
          <a:endParaRPr lang="hu-HU"/>
        </a:p>
      </dgm:t>
    </dgm:pt>
    <dgm:pt modelId="{9D81BC1C-4FBD-491A-BE88-0F0CF0F62FFA}" type="sibTrans" cxnId="{80591BAB-E5D3-4DCC-9B35-7604C4F3B943}">
      <dgm:prSet/>
      <dgm:spPr/>
      <dgm:t>
        <a:bodyPr/>
        <a:lstStyle/>
        <a:p>
          <a:endParaRPr lang="hu-HU"/>
        </a:p>
      </dgm:t>
    </dgm:pt>
    <dgm:pt modelId="{ACE68F72-B29C-4DE9-81EF-1AB661FAB7EB}">
      <dgm:prSet phldrT="[Text]"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hu-HU" sz="2000" b="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gm:t>
    </dgm:pt>
    <dgm:pt modelId="{48620606-44A5-45A4-B5CE-1AA4909D6359}" type="parTrans" cxnId="{8E4CC2D1-26DF-4250-875A-BA4725745520}">
      <dgm:prSet/>
      <dgm:spPr/>
      <dgm:t>
        <a:bodyPr/>
        <a:lstStyle/>
        <a:p>
          <a:endParaRPr lang="hu-HU"/>
        </a:p>
      </dgm:t>
    </dgm:pt>
    <dgm:pt modelId="{759952EA-20D8-4C5C-9E60-4F3227641100}" type="sibTrans" cxnId="{8E4CC2D1-26DF-4250-875A-BA4725745520}">
      <dgm:prSet/>
      <dgm:spPr/>
      <dgm:t>
        <a:bodyPr/>
        <a:lstStyle/>
        <a:p>
          <a:endParaRPr lang="hu-HU"/>
        </a:p>
      </dgm:t>
    </dgm:pt>
    <dgm:pt modelId="{BBC4D113-E9FF-4C96-9160-3468AB093BC9}" type="pres">
      <dgm:prSet presAssocID="{D2952556-6FC2-4D94-8ABF-52CBBF38D59F}" presName="linear" presStyleCnt="0">
        <dgm:presLayoutVars>
          <dgm:dir/>
          <dgm:animLvl val="lvl"/>
          <dgm:resizeHandles val="exact"/>
        </dgm:presLayoutVars>
      </dgm:prSet>
      <dgm:spPr/>
    </dgm:pt>
    <dgm:pt modelId="{16EEE072-78FF-49AE-9969-33DE2E89BB86}" type="pres">
      <dgm:prSet presAssocID="{C582F7E5-DB29-4663-84F4-8F205BA7D30C}" presName="parentLin" presStyleCnt="0"/>
      <dgm:spPr/>
    </dgm:pt>
    <dgm:pt modelId="{2B3CB9E6-731E-48BC-8FBE-CD96424C3092}" type="pres">
      <dgm:prSet presAssocID="{C582F7E5-DB29-4663-84F4-8F205BA7D30C}" presName="parentLeftMargin" presStyleLbl="node1" presStyleIdx="0" presStyleCnt="2"/>
      <dgm:spPr/>
    </dgm:pt>
    <dgm:pt modelId="{0D0BC86D-DA81-4D69-ADC3-77016805D1BE}" type="pres">
      <dgm:prSet presAssocID="{C582F7E5-DB29-4663-84F4-8F205BA7D30C}" presName="parentText" presStyleLbl="node1" presStyleIdx="0" presStyleCnt="2" custScaleX="149271">
        <dgm:presLayoutVars>
          <dgm:chMax val="0"/>
          <dgm:bulletEnabled val="1"/>
        </dgm:presLayoutVars>
      </dgm:prSet>
      <dgm:spPr/>
    </dgm:pt>
    <dgm:pt modelId="{12095C93-E8C1-41CB-B469-F1118C06366F}" type="pres">
      <dgm:prSet presAssocID="{C582F7E5-DB29-4663-84F4-8F205BA7D30C}" presName="negativeSpace" presStyleCnt="0"/>
      <dgm:spPr/>
    </dgm:pt>
    <dgm:pt modelId="{C6ABA200-24E6-419E-B66F-3981D51F27CC}" type="pres">
      <dgm:prSet presAssocID="{C582F7E5-DB29-4663-84F4-8F205BA7D30C}" presName="childText" presStyleLbl="conFgAcc1" presStyleIdx="0" presStyleCnt="2">
        <dgm:presLayoutVars>
          <dgm:bulletEnabled val="1"/>
        </dgm:presLayoutVars>
      </dgm:prSet>
      <dgm:spPr/>
    </dgm:pt>
    <dgm:pt modelId="{4C1FC2D2-F9C3-43E1-BCD6-05320763CB32}" type="pres">
      <dgm:prSet presAssocID="{9D81BC1C-4FBD-491A-BE88-0F0CF0F62FFA}" presName="spaceBetweenRectangles" presStyleCnt="0"/>
      <dgm:spPr/>
    </dgm:pt>
    <dgm:pt modelId="{B7369947-BD4A-4336-B139-BEE14572A94E}" type="pres">
      <dgm:prSet presAssocID="{ACE68F72-B29C-4DE9-81EF-1AB661FAB7EB}" presName="parentLin" presStyleCnt="0"/>
      <dgm:spPr/>
    </dgm:pt>
    <dgm:pt modelId="{F40910B2-96BA-48C1-A80A-4A3268350C6B}" type="pres">
      <dgm:prSet presAssocID="{ACE68F72-B29C-4DE9-81EF-1AB661FAB7EB}" presName="parentLeftMargin" presStyleLbl="node1" presStyleIdx="0" presStyleCnt="2" custScaleX="149271"/>
      <dgm:spPr/>
    </dgm:pt>
    <dgm:pt modelId="{A26E24F9-D958-46C9-88AA-E1BF1FE4672E}" type="pres">
      <dgm:prSet presAssocID="{ACE68F72-B29C-4DE9-81EF-1AB661FAB7EB}" presName="parentText" presStyleLbl="node1" presStyleIdx="1" presStyleCnt="2" custScaleX="226448" custScaleY="105480">
        <dgm:presLayoutVars>
          <dgm:chMax val="0"/>
          <dgm:bulletEnabled val="1"/>
        </dgm:presLayoutVars>
      </dgm:prSet>
      <dgm:spPr/>
    </dgm:pt>
    <dgm:pt modelId="{40A784EE-8E5E-486D-AF0B-7C5B2FA9EE35}" type="pres">
      <dgm:prSet presAssocID="{ACE68F72-B29C-4DE9-81EF-1AB661FAB7EB}" presName="negativeSpace" presStyleCnt="0"/>
      <dgm:spPr/>
    </dgm:pt>
    <dgm:pt modelId="{6B1D13AC-5548-43B6-9F80-4AE0D1508C0A}" type="pres">
      <dgm:prSet presAssocID="{ACE68F72-B29C-4DE9-81EF-1AB661FAB7E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4D5CA05-4E3F-4D0F-87D2-E2DC938E2C1D}" type="presOf" srcId="{D2952556-6FC2-4D94-8ABF-52CBBF38D59F}" destId="{BBC4D113-E9FF-4C96-9160-3468AB093BC9}" srcOrd="0" destOrd="0" presId="urn:microsoft.com/office/officeart/2005/8/layout/list1"/>
    <dgm:cxn modelId="{D8E7710A-3818-4A82-9479-16EB92EEA942}" type="presOf" srcId="{ACE68F72-B29C-4DE9-81EF-1AB661FAB7EB}" destId="{A26E24F9-D958-46C9-88AA-E1BF1FE4672E}" srcOrd="1" destOrd="0" presId="urn:microsoft.com/office/officeart/2005/8/layout/list1"/>
    <dgm:cxn modelId="{F2A8239B-0FC5-46C9-BE6B-AEBA0D649A68}" type="presOf" srcId="{ACE68F72-B29C-4DE9-81EF-1AB661FAB7EB}" destId="{F40910B2-96BA-48C1-A80A-4A3268350C6B}" srcOrd="0" destOrd="0" presId="urn:microsoft.com/office/officeart/2005/8/layout/list1"/>
    <dgm:cxn modelId="{80591BAB-E5D3-4DCC-9B35-7604C4F3B943}" srcId="{D2952556-6FC2-4D94-8ABF-52CBBF38D59F}" destId="{C582F7E5-DB29-4663-84F4-8F205BA7D30C}" srcOrd="0" destOrd="0" parTransId="{E18D95F7-4907-4587-8F87-DDA0826893BB}" sibTransId="{9D81BC1C-4FBD-491A-BE88-0F0CF0F62FFA}"/>
    <dgm:cxn modelId="{1A7ACDCB-7301-48C0-BF10-4DC588D42C93}" type="presOf" srcId="{C582F7E5-DB29-4663-84F4-8F205BA7D30C}" destId="{2B3CB9E6-731E-48BC-8FBE-CD96424C3092}" srcOrd="0" destOrd="0" presId="urn:microsoft.com/office/officeart/2005/8/layout/list1"/>
    <dgm:cxn modelId="{8E4CC2D1-26DF-4250-875A-BA4725745520}" srcId="{D2952556-6FC2-4D94-8ABF-52CBBF38D59F}" destId="{ACE68F72-B29C-4DE9-81EF-1AB661FAB7EB}" srcOrd="1" destOrd="0" parTransId="{48620606-44A5-45A4-B5CE-1AA4909D6359}" sibTransId="{759952EA-20D8-4C5C-9E60-4F3227641100}"/>
    <dgm:cxn modelId="{05642DF4-4B70-40E3-8AC6-92DEECC588BA}" type="presOf" srcId="{C582F7E5-DB29-4663-84F4-8F205BA7D30C}" destId="{0D0BC86D-DA81-4D69-ADC3-77016805D1BE}" srcOrd="1" destOrd="0" presId="urn:microsoft.com/office/officeart/2005/8/layout/list1"/>
    <dgm:cxn modelId="{24EFAC1C-4AC6-4C98-9061-FE7B7D2A3E58}" type="presParOf" srcId="{BBC4D113-E9FF-4C96-9160-3468AB093BC9}" destId="{16EEE072-78FF-49AE-9969-33DE2E89BB86}" srcOrd="0" destOrd="0" presId="urn:microsoft.com/office/officeart/2005/8/layout/list1"/>
    <dgm:cxn modelId="{9CD20732-820E-441E-B43F-6A893B399E89}" type="presParOf" srcId="{16EEE072-78FF-49AE-9969-33DE2E89BB86}" destId="{2B3CB9E6-731E-48BC-8FBE-CD96424C3092}" srcOrd="0" destOrd="0" presId="urn:microsoft.com/office/officeart/2005/8/layout/list1"/>
    <dgm:cxn modelId="{AA0A3BAD-5907-4327-A6DA-8D8BC2642CBF}" type="presParOf" srcId="{16EEE072-78FF-49AE-9969-33DE2E89BB86}" destId="{0D0BC86D-DA81-4D69-ADC3-77016805D1BE}" srcOrd="1" destOrd="0" presId="urn:microsoft.com/office/officeart/2005/8/layout/list1"/>
    <dgm:cxn modelId="{ADC01270-E2BE-42AD-A93C-ED8BE61632FC}" type="presParOf" srcId="{BBC4D113-E9FF-4C96-9160-3468AB093BC9}" destId="{12095C93-E8C1-41CB-B469-F1118C06366F}" srcOrd="1" destOrd="0" presId="urn:microsoft.com/office/officeart/2005/8/layout/list1"/>
    <dgm:cxn modelId="{19C21C1A-0EED-49F6-BDD4-DF1C906FAD25}" type="presParOf" srcId="{BBC4D113-E9FF-4C96-9160-3468AB093BC9}" destId="{C6ABA200-24E6-419E-B66F-3981D51F27CC}" srcOrd="2" destOrd="0" presId="urn:microsoft.com/office/officeart/2005/8/layout/list1"/>
    <dgm:cxn modelId="{5B7B92A9-DCAC-4907-9360-91A60F3ADBE7}" type="presParOf" srcId="{BBC4D113-E9FF-4C96-9160-3468AB093BC9}" destId="{4C1FC2D2-F9C3-43E1-BCD6-05320763CB32}" srcOrd="3" destOrd="0" presId="urn:microsoft.com/office/officeart/2005/8/layout/list1"/>
    <dgm:cxn modelId="{43A0CC69-45C8-4E4E-AA17-AA22A2AA03FF}" type="presParOf" srcId="{BBC4D113-E9FF-4C96-9160-3468AB093BC9}" destId="{B7369947-BD4A-4336-B139-BEE14572A94E}" srcOrd="4" destOrd="0" presId="urn:microsoft.com/office/officeart/2005/8/layout/list1"/>
    <dgm:cxn modelId="{B25647B2-FB44-4623-8801-99E5E9289A17}" type="presParOf" srcId="{B7369947-BD4A-4336-B139-BEE14572A94E}" destId="{F40910B2-96BA-48C1-A80A-4A3268350C6B}" srcOrd="0" destOrd="0" presId="urn:microsoft.com/office/officeart/2005/8/layout/list1"/>
    <dgm:cxn modelId="{6DD4D7F3-22D8-474B-A97C-44CA6933534F}" type="presParOf" srcId="{B7369947-BD4A-4336-B139-BEE14572A94E}" destId="{A26E24F9-D958-46C9-88AA-E1BF1FE4672E}" srcOrd="1" destOrd="0" presId="urn:microsoft.com/office/officeart/2005/8/layout/list1"/>
    <dgm:cxn modelId="{1974E1A3-9CF3-498E-9105-A2EC320C71C8}" type="presParOf" srcId="{BBC4D113-E9FF-4C96-9160-3468AB093BC9}" destId="{40A784EE-8E5E-486D-AF0B-7C5B2FA9EE35}" srcOrd="5" destOrd="0" presId="urn:microsoft.com/office/officeart/2005/8/layout/list1"/>
    <dgm:cxn modelId="{F3C0099E-68E9-45E9-A40C-62FA2E7CB595}" type="presParOf" srcId="{BBC4D113-E9FF-4C96-9160-3468AB093BC9}" destId="{6B1D13AC-5548-43B6-9F80-4AE0D1508C0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67373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41130" y="72004"/>
          <a:ext cx="6787661" cy="126936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kern="1200" dirty="0"/>
        </a:p>
      </dsp:txBody>
      <dsp:txXfrm>
        <a:off x="403095" y="133969"/>
        <a:ext cx="6663731" cy="1145430"/>
      </dsp:txXfrm>
    </dsp:sp>
    <dsp:sp modelId="{6B1D13AC-5548-43B6-9F80-4AE0D1508C0A}">
      <dsp:nvSpPr>
        <dsp:cNvPr id="0" name=""/>
        <dsp:cNvSpPr/>
      </dsp:nvSpPr>
      <dsp:spPr>
        <a:xfrm>
          <a:off x="0" y="269377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20067" y="1989532"/>
          <a:ext cx="6797719" cy="1338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sp:txBody>
      <dsp:txXfrm>
        <a:off x="385428" y="2054893"/>
        <a:ext cx="6666997" cy="12081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67373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25459" y="39052"/>
          <a:ext cx="6801443" cy="126936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kern="1200" dirty="0"/>
        </a:p>
      </dsp:txBody>
      <dsp:txXfrm>
        <a:off x="387424" y="101017"/>
        <a:ext cx="6677513" cy="1145430"/>
      </dsp:txXfrm>
    </dsp:sp>
    <dsp:sp modelId="{6B1D13AC-5548-43B6-9F80-4AE0D1508C0A}">
      <dsp:nvSpPr>
        <dsp:cNvPr id="0" name=""/>
        <dsp:cNvSpPr/>
      </dsp:nvSpPr>
      <dsp:spPr>
        <a:xfrm>
          <a:off x="0" y="269377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20067" y="1989532"/>
          <a:ext cx="6797719" cy="133892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sp:txBody>
      <dsp:txXfrm>
        <a:off x="385428" y="2054893"/>
        <a:ext cx="6666997" cy="12081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93848-D7B5-4DC9-99FE-6129CE378E57}">
      <dsp:nvSpPr>
        <dsp:cNvPr id="0" name=""/>
        <dsp:cNvSpPr/>
      </dsp:nvSpPr>
      <dsp:spPr>
        <a:xfrm rot="5400000">
          <a:off x="-155043" y="1817265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Q&amp;A</a:t>
          </a:r>
          <a:endParaRPr lang="hu-HU" sz="2100" kern="1200" dirty="0"/>
        </a:p>
      </dsp:txBody>
      <dsp:txXfrm rot="-5400000">
        <a:off x="1" y="2023990"/>
        <a:ext cx="723538" cy="310088"/>
      </dsp:txXfrm>
    </dsp:sp>
    <dsp:sp modelId="{47BB3358-596E-44A6-945C-DAE35E9DB7A6}">
      <dsp:nvSpPr>
        <dsp:cNvPr id="0" name=""/>
        <dsp:cNvSpPr/>
      </dsp:nvSpPr>
      <dsp:spPr>
        <a:xfrm rot="5400000">
          <a:off x="4184302" y="-3457892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b="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101. cikk</a:t>
          </a:r>
        </a:p>
      </dsp:txBody>
      <dsp:txXfrm rot="-5400000">
        <a:off x="723539" y="35668"/>
        <a:ext cx="7560588" cy="606263"/>
      </dsp:txXfrm>
    </dsp:sp>
    <dsp:sp modelId="{659EFBE3-3093-45A6-9559-6E404DD81FE7}">
      <dsp:nvSpPr>
        <dsp:cNvPr id="0" name=""/>
        <dsp:cNvSpPr/>
      </dsp:nvSpPr>
      <dsp:spPr>
        <a:xfrm rot="5400000">
          <a:off x="-155043" y="986154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ITS</a:t>
          </a:r>
          <a:endParaRPr lang="hu-HU" sz="2100" kern="1200" dirty="0"/>
        </a:p>
      </dsp:txBody>
      <dsp:txXfrm rot="-5400000">
        <a:off x="1" y="1192879"/>
        <a:ext cx="723538" cy="310088"/>
      </dsp:txXfrm>
    </dsp:sp>
    <dsp:sp modelId="{2C8EDF7A-BC44-4DFA-87CB-523E03AE0E64}">
      <dsp:nvSpPr>
        <dsp:cNvPr id="0" name=""/>
        <dsp:cNvSpPr/>
      </dsp:nvSpPr>
      <dsp:spPr>
        <a:xfrm rot="5400000">
          <a:off x="4184302" y="-2629653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chemeClr val="accent5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VII. Melléklet C_15.00 tábla kitöltési előírásai</a:t>
          </a:r>
        </a:p>
      </dsp:txBody>
      <dsp:txXfrm rot="-5400000">
        <a:off x="723539" y="863907"/>
        <a:ext cx="7560588" cy="606263"/>
      </dsp:txXfrm>
    </dsp:sp>
    <dsp:sp modelId="{D98530F3-42A5-44DE-8B05-D28B950901E7}">
      <dsp:nvSpPr>
        <dsp:cNvPr id="0" name=""/>
        <dsp:cNvSpPr/>
      </dsp:nvSpPr>
      <dsp:spPr>
        <a:xfrm rot="5400000">
          <a:off x="-155043" y="155043"/>
          <a:ext cx="1033626" cy="723538"/>
        </a:xfrm>
        <a:prstGeom prst="chevron">
          <a:avLst/>
        </a:prstGeom>
        <a:solidFill>
          <a:srgbClr val="002060"/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kern="1200" dirty="0" err="1"/>
            <a:t>CRR</a:t>
          </a:r>
          <a:endParaRPr lang="hu-HU" sz="2100" kern="1200" dirty="0"/>
        </a:p>
      </dsp:txBody>
      <dsp:txXfrm rot="-5400000">
        <a:off x="1" y="361768"/>
        <a:ext cx="723538" cy="310088"/>
      </dsp:txXfrm>
    </dsp:sp>
    <dsp:sp modelId="{4FB87B0E-57C1-4E42-88B0-0263F7694D4C}">
      <dsp:nvSpPr>
        <dsp:cNvPr id="0" name=""/>
        <dsp:cNvSpPr/>
      </dsp:nvSpPr>
      <dsp:spPr>
        <a:xfrm rot="5400000">
          <a:off x="4184302" y="-1801414"/>
          <a:ext cx="671857" cy="75933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chemeClr val="accent5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1800" kern="12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rPr>
            <a:t>EBA és MNB honlapján közzétett kérdések és válaszok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u-HU" sz="1800" kern="1200" dirty="0">
            <a:solidFill>
              <a:srgbClr val="202653"/>
            </a:solidFill>
            <a:latin typeface="Calibri" panose="020F050202020403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723539" y="1692146"/>
        <a:ext cx="7560588" cy="6062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BA200-24E6-419E-B66F-3981D51F27CC}">
      <dsp:nvSpPr>
        <dsp:cNvPr id="0" name=""/>
        <dsp:cNvSpPr/>
      </dsp:nvSpPr>
      <dsp:spPr>
        <a:xfrm>
          <a:off x="0" y="67373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BC86D-DA81-4D69-ADC3-77016805D1BE}">
      <dsp:nvSpPr>
        <dsp:cNvPr id="0" name=""/>
        <dsp:cNvSpPr/>
      </dsp:nvSpPr>
      <dsp:spPr>
        <a:xfrm>
          <a:off x="325459" y="39052"/>
          <a:ext cx="6801443" cy="1269360"/>
        </a:xfrm>
        <a:prstGeom prst="round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1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1</a:t>
          </a:r>
          <a:r>
            <a:rPr lang="hu-HU" sz="18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. Jo</a:t>
          </a: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gszabályi háttér</a:t>
          </a:r>
          <a:endParaRPr lang="hu-HU" sz="2000" kern="1200" dirty="0"/>
        </a:p>
      </dsp:txBody>
      <dsp:txXfrm>
        <a:off x="387424" y="101017"/>
        <a:ext cx="6677513" cy="1145430"/>
      </dsp:txXfrm>
    </dsp:sp>
    <dsp:sp modelId="{6B1D13AC-5548-43B6-9F80-4AE0D1508C0A}">
      <dsp:nvSpPr>
        <dsp:cNvPr id="0" name=""/>
        <dsp:cNvSpPr/>
      </dsp:nvSpPr>
      <dsp:spPr>
        <a:xfrm>
          <a:off x="0" y="2693772"/>
          <a:ext cx="7128792" cy="108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6E24F9-D958-46C9-88AA-E1BF1FE4672E}">
      <dsp:nvSpPr>
        <dsp:cNvPr id="0" name=""/>
        <dsp:cNvSpPr/>
      </dsp:nvSpPr>
      <dsp:spPr>
        <a:xfrm>
          <a:off x="320067" y="1989532"/>
          <a:ext cx="6797719" cy="1338920"/>
        </a:xfrm>
        <a:prstGeom prst="round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8616" tIns="0" rIns="188616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000" b="0" kern="1200" dirty="0">
              <a:solidFill>
                <a:prstClr val="white"/>
              </a:solidFill>
              <a:latin typeface="Trebuchet MS"/>
              <a:ea typeface="+mn-ea"/>
              <a:cs typeface="+mn-cs"/>
            </a:rPr>
            <a:t>2. Tapasztalatok </a:t>
          </a:r>
        </a:p>
      </dsp:txBody>
      <dsp:txXfrm>
        <a:off x="385428" y="2054893"/>
        <a:ext cx="6666997" cy="12081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2017.04.24.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2017.04.24.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274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280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249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3419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6176FD-5602-4B79-B069-B36BD1680ECD}" type="slidenum">
              <a:rPr lang="hu-HU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18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212000" y="6562800"/>
            <a:ext cx="946800" cy="21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01AEF3-AFFE-433D-8A34-08D966C25545}" type="slidenum">
              <a:rPr kumimoji="0" lang="hu-HU" sz="11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11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752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719627"/>
            <a:ext cx="78867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9072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accent5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5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5614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753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2831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83527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1499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9848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hu-H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4648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199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3119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elrendezés 4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10"/>
          <p:cNvCxnSpPr/>
          <p:nvPr/>
        </p:nvCxnSpPr>
        <p:spPr>
          <a:xfrm>
            <a:off x="648000" y="6072188"/>
            <a:ext cx="7848000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 helye 2"/>
          <p:cNvSpPr>
            <a:spLocks noGrp="1"/>
          </p:cNvSpPr>
          <p:nvPr>
            <p:ph type="body" idx="14" hasCustomPrompt="1"/>
          </p:nvPr>
        </p:nvSpPr>
        <p:spPr>
          <a:xfrm>
            <a:off x="648000" y="1268760"/>
            <a:ext cx="2794020" cy="457203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3" name="Szöveg helye 2"/>
          <p:cNvSpPr>
            <a:spLocks noGrp="1"/>
          </p:cNvSpPr>
          <p:nvPr>
            <p:ph type="body" idx="15" hasCustomPrompt="1"/>
          </p:nvPr>
        </p:nvSpPr>
        <p:spPr>
          <a:xfrm>
            <a:off x="3628001" y="1285859"/>
            <a:ext cx="4851380" cy="571504"/>
          </a:xfrm>
          <a:prstGeom prst="rect">
            <a:avLst/>
          </a:prstGeom>
          <a:noFill/>
        </p:spPr>
        <p:txBody>
          <a:bodyPr wrap="none" anchor="t">
            <a:normAutofit/>
          </a:bodyPr>
          <a:lstStyle>
            <a:lvl1pPr marL="0" indent="0" algn="ctr">
              <a:buNone/>
              <a:defRPr sz="1800" b="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Szöveg szerkesztése</a:t>
            </a:r>
          </a:p>
        </p:txBody>
      </p:sp>
      <p:sp>
        <p:nvSpPr>
          <p:cNvPr id="11" name="Dia számának helye 5"/>
          <p:cNvSpPr>
            <a:spLocks noGrp="1"/>
          </p:cNvSpPr>
          <p:nvPr>
            <p:ph type="sldNum" sz="quarter" idx="17"/>
          </p:nvPr>
        </p:nvSpPr>
        <p:spPr>
          <a:xfrm>
            <a:off x="7956376" y="6286500"/>
            <a:ext cx="730424" cy="365125"/>
          </a:xfrm>
        </p:spPr>
        <p:txBody>
          <a:bodyPr/>
          <a:lstStyle>
            <a:lvl1pPr>
              <a:defRPr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  <p:sp>
        <p:nvSpPr>
          <p:cNvPr id="15" name="Tartalom helye 2"/>
          <p:cNvSpPr>
            <a:spLocks noGrp="1"/>
          </p:cNvSpPr>
          <p:nvPr>
            <p:ph idx="1" hasCustomPrompt="1"/>
          </p:nvPr>
        </p:nvSpPr>
        <p:spPr>
          <a:xfrm>
            <a:off x="3635896" y="1988840"/>
            <a:ext cx="4824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1pPr>
            <a:lvl2pPr>
              <a:defRPr sz="1800">
                <a:solidFill>
                  <a:schemeClr val="accent5"/>
                </a:solidFill>
                <a:latin typeface="Calibri" panose="020F0502020204030204" pitchFamily="34" charset="0"/>
              </a:defRPr>
            </a:lvl2pPr>
            <a:lvl3pPr marL="11430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600">
                <a:solidFill>
                  <a:schemeClr val="accent5"/>
                </a:solidFill>
                <a:latin typeface="Calibri" panose="020F0502020204030204" pitchFamily="34" charset="0"/>
              </a:defRPr>
            </a:lvl3pPr>
            <a:lvl4pPr marL="16002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1400">
                <a:solidFill>
                  <a:schemeClr val="accent5"/>
                </a:solidFill>
                <a:latin typeface="Calibri" panose="020F0502020204030204" pitchFamily="34" charset="0"/>
              </a:defRPr>
            </a:lvl4pPr>
          </a:lstStyle>
          <a:p>
            <a:pPr lvl="0"/>
            <a:r>
              <a:rPr lang="hu-HU" dirty="0"/>
              <a:t>Ide írja be a főbb pontokat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1430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hu-HU" dirty="0"/>
              <a:t>Ide írja be a főbb pontokat</a:t>
            </a:r>
          </a:p>
          <a:p>
            <a:pPr marL="16002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  <a:p>
            <a:pPr lvl="0"/>
            <a:endParaRPr lang="hu-HU" dirty="0"/>
          </a:p>
        </p:txBody>
      </p:sp>
      <p:sp>
        <p:nvSpPr>
          <p:cNvPr id="10" name="Élőláb helye 4"/>
          <p:cNvSpPr>
            <a:spLocks noGrp="1"/>
          </p:cNvSpPr>
          <p:nvPr>
            <p:ph type="ftr" sz="quarter" idx="18"/>
          </p:nvPr>
        </p:nvSpPr>
        <p:spPr>
          <a:xfrm>
            <a:off x="2857500" y="6286500"/>
            <a:ext cx="4882852" cy="365125"/>
          </a:xfrm>
        </p:spPr>
        <p:txBody>
          <a:bodyPr/>
          <a:lstStyle>
            <a:lvl1pPr algn="l">
              <a:defRPr sz="13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14" name="Cím 13"/>
          <p:cNvSpPr>
            <a:spLocks noGrp="1"/>
          </p:cNvSpPr>
          <p:nvPr>
            <p:ph type="title" hasCustomPrompt="1"/>
          </p:nvPr>
        </p:nvSpPr>
        <p:spPr>
          <a:xfrm>
            <a:off x="612000" y="404664"/>
            <a:ext cx="7848000" cy="634082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 algn="l">
              <a:defRPr sz="2500" b="1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hu-HU" dirty="0"/>
              <a:t>Cím beírásához kattintson ide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00" y="6214554"/>
            <a:ext cx="2069592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36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/>
              <a:t>Cím: Minta Cím -  Előadó: Minta Előadó</a:t>
            </a:r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3186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312014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6084000" y="6454800"/>
            <a:ext cx="3060000" cy="403200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pic>
        <p:nvPicPr>
          <p:cNvPr id="11" name="Kép 10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38988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800" y="1195200"/>
            <a:ext cx="7909200" cy="5166000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84168" y="6453336"/>
            <a:ext cx="3059832" cy="404664"/>
          </a:xfrm>
        </p:spPr>
        <p:txBody>
          <a:bodyPr/>
          <a:lstStyle>
            <a:lvl1pPr>
              <a:defRPr sz="1200" b="1">
                <a:latin typeface="+mj-lt"/>
              </a:defRPr>
            </a:lvl1pPr>
          </a:lstStyle>
          <a:p>
            <a:pPr>
              <a:defRPr/>
            </a:pPr>
            <a:r>
              <a:rPr lang="hu-HU" dirty="0"/>
              <a:t>Dia címe</a:t>
            </a:r>
          </a:p>
        </p:txBody>
      </p: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36000" y="6526800"/>
            <a:ext cx="2016000" cy="3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 b="1">
                <a:latin typeface="+mj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6037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65127"/>
            <a:ext cx="7632000" cy="75918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651366" y="1124316"/>
            <a:ext cx="8532000" cy="20916"/>
          </a:xfrm>
          <a:prstGeom prst="line">
            <a:avLst/>
          </a:prstGeom>
          <a:ln w="28575">
            <a:solidFill>
              <a:srgbClr val="23215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ép 6" descr="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15094"/>
            <a:ext cx="1009650" cy="1009650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4212000" y="6562800"/>
            <a:ext cx="946800" cy="219600"/>
          </a:xfrm>
        </p:spPr>
        <p:txBody>
          <a:bodyPr/>
          <a:lstStyle>
            <a:lvl1pPr algn="ctr">
              <a:defRPr sz="1100">
                <a:latin typeface="+mn-lt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203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pt-BR"/>
              <a:t>Cím: Minta Cím -  Előadó: Minta Előadó</a:t>
            </a:r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  <p:sldLayoutId id="2147483826" r:id="rId18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nb.hu/en/supervision/regulation/supervisory-disclosure/statistical-data" TargetMode="Externa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16632"/>
            <a:ext cx="7128792" cy="864095"/>
          </a:xfrm>
        </p:spPr>
        <p:txBody>
          <a:bodyPr>
            <a:normAutofit fontScale="90000"/>
          </a:bodyPr>
          <a:lstStyle/>
          <a:p>
            <a:br>
              <a:rPr lang="hu-HU" dirty="0"/>
            </a:br>
            <a:r>
              <a:rPr lang="hu-HU" dirty="0"/>
              <a:t>C_15.00 tábla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07704" y="1052736"/>
            <a:ext cx="7236296" cy="2232248"/>
          </a:xfrm>
        </p:spPr>
        <p:txBody>
          <a:bodyPr>
            <a:normAutofit/>
          </a:bodyPr>
          <a:lstStyle/>
          <a:p>
            <a:endParaRPr lang="hu-HU" dirty="0"/>
          </a:p>
          <a:p>
            <a:r>
              <a:rPr lang="hu-HU" dirty="0"/>
              <a:t>Magyar Nemzeti Bank</a:t>
            </a:r>
          </a:p>
          <a:p>
            <a:endParaRPr lang="hu-HU" sz="1600" dirty="0"/>
          </a:p>
          <a:p>
            <a:r>
              <a:rPr lang="hu-HU" sz="1800" dirty="0">
                <a:solidFill>
                  <a:schemeClr val="accent5"/>
                </a:solidFill>
              </a:rPr>
              <a:t>Pintér Csilla</a:t>
            </a:r>
          </a:p>
          <a:p>
            <a:r>
              <a:rPr lang="hu-HU" sz="1800" dirty="0">
                <a:solidFill>
                  <a:schemeClr val="accent5"/>
                </a:solidFill>
              </a:rPr>
              <a:t>2017. április 27.</a:t>
            </a:r>
          </a:p>
        </p:txBody>
      </p:sp>
    </p:spTree>
    <p:extLst>
      <p:ext uri="{BB962C8B-B14F-4D97-AF65-F5344CB8AC3E}">
        <p14:creationId xmlns:p14="http://schemas.microsoft.com/office/powerpoint/2010/main" val="122635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268760"/>
            <a:ext cx="78867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>
              <a:buNone/>
            </a:pPr>
            <a:endParaRPr lang="hu-HU" sz="2800" dirty="0">
              <a:solidFill>
                <a:srgbClr val="1E2452"/>
              </a:solidFill>
            </a:endParaRPr>
          </a:p>
          <a:p>
            <a:pPr marL="0" indent="0" algn="ctr">
              <a:buNone/>
            </a:pPr>
            <a:r>
              <a:rPr lang="hu-HU" sz="3600" dirty="0">
                <a:solidFill>
                  <a:srgbClr val="1E2452"/>
                </a:solidFill>
              </a:rPr>
              <a:t>Köszönjük a figyelmet!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9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Tartalom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8019441"/>
              </p:ext>
            </p:extLst>
          </p:nvPr>
        </p:nvGraphicFramePr>
        <p:xfrm>
          <a:off x="971600" y="1484783"/>
          <a:ext cx="7128792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35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747287162"/>
              </p:ext>
            </p:extLst>
          </p:nvPr>
        </p:nvGraphicFramePr>
        <p:xfrm>
          <a:off x="971600" y="1484783"/>
          <a:ext cx="7128792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31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dirty="0"/>
              <a:t>Jogszabályi háttér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84148" y="908720"/>
            <a:ext cx="8308332" cy="2441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közös európai jogrendszerben a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 Európai Parlament és a Tanács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575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2013 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rendelet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pt-BR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</a:t>
            </a:r>
            <a:r>
              <a:rPr lang="hu-HU" sz="2100" b="1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pt-BR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és az azt kiegészítő 680/2014/EU Végrehajtási Rendelet (</a:t>
            </a:r>
            <a:r>
              <a:rPr lang="hu-HU" sz="2100" b="1" dirty="0" err="1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ITS</a:t>
            </a:r>
            <a:r>
              <a:rPr lang="hu-HU" sz="2100" dirty="0">
                <a:solidFill>
                  <a:srgbClr val="202653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határozza meg a jelentendő adatokat.</a:t>
            </a: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lvl="0" indent="-17145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hu-HU" sz="21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defTabSz="685800" fontAlgn="auto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</a:pPr>
            <a:endParaRPr lang="hu-HU" sz="1400" dirty="0">
              <a:solidFill>
                <a:srgbClr val="202653"/>
              </a:solidFill>
              <a:latin typeface="Calibri" panose="020F050202020403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422906459"/>
              </p:ext>
            </p:extLst>
          </p:nvPr>
        </p:nvGraphicFramePr>
        <p:xfrm>
          <a:off x="467544" y="3140968"/>
          <a:ext cx="8316924" cy="2695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018623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Jogszabályi háttér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49" y="1196753"/>
            <a:ext cx="7831139" cy="5159596"/>
          </a:xfrm>
        </p:spPr>
        <p:txBody>
          <a:bodyPr>
            <a:normAutofit/>
          </a:bodyPr>
          <a:lstStyle/>
          <a:p>
            <a:pPr marL="171450" lvl="1" algn="just">
              <a:spcBef>
                <a:spcPts val="750"/>
              </a:spcBef>
              <a:spcAft>
                <a:spcPts val="600"/>
              </a:spcAft>
            </a:pPr>
            <a:r>
              <a:rPr lang="hu-HU" sz="2300" dirty="0" err="1"/>
              <a:t>CRR</a:t>
            </a:r>
            <a:r>
              <a:rPr lang="hu-HU" sz="2300" dirty="0"/>
              <a:t> 124. cikk (2) bekezdés és a 164. cikk (5) bekezdés </a:t>
            </a:r>
            <a:r>
              <a:rPr lang="hu-HU" sz="2300" dirty="0">
                <a:sym typeface="Wingdings" panose="05000000000000000000" pitchFamily="2" charset="2"/>
              </a:rPr>
              <a:t> </a:t>
            </a:r>
            <a:r>
              <a:rPr lang="hu-HU" sz="2300" dirty="0"/>
              <a:t>A felügyeleti hatóság a </a:t>
            </a:r>
            <a:r>
              <a:rPr lang="hu-HU" sz="2300" dirty="0" err="1"/>
              <a:t>CRR</a:t>
            </a:r>
            <a:r>
              <a:rPr lang="hu-HU" sz="2300" dirty="0"/>
              <a:t> 101. cikk alapján gyűjtött adatok és minden egyéb releváns információ alapján legalább évente értékeli, hogy az ingatlanra bejegyzett zálogjoggal fedezett kitettségekre vonatkozó kedvezményes kockázati súlyok és minimális LGD-értékek megfelelőek-e.</a:t>
            </a:r>
          </a:p>
          <a:p>
            <a:pPr marL="171450" lvl="1" algn="just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</a:pPr>
            <a:r>
              <a:rPr lang="hu-HU" sz="2300" dirty="0"/>
              <a:t>Felügyeleti közzététel (</a:t>
            </a:r>
            <a:r>
              <a:rPr lang="hu-HU" sz="2300" dirty="0" err="1"/>
              <a:t>supervisory</a:t>
            </a:r>
            <a:r>
              <a:rPr lang="hu-HU" sz="2300" dirty="0"/>
              <a:t> </a:t>
            </a:r>
            <a:r>
              <a:rPr lang="hu-HU" sz="2300" dirty="0" err="1"/>
              <a:t>disclosure</a:t>
            </a:r>
            <a:r>
              <a:rPr lang="hu-HU" sz="2300" dirty="0"/>
              <a:t>) </a:t>
            </a:r>
            <a:r>
              <a:rPr lang="hu-HU" sz="2300" dirty="0">
                <a:sym typeface="Wingdings" panose="05000000000000000000" pitchFamily="2" charset="2"/>
              </a:rPr>
              <a:t></a:t>
            </a:r>
            <a:r>
              <a:rPr lang="hu-HU" sz="2300" dirty="0"/>
              <a:t> az MNB évente szektor szinten </a:t>
            </a:r>
            <a:r>
              <a:rPr lang="hu-HU" sz="2300" dirty="0" err="1"/>
              <a:t>aggregálja</a:t>
            </a:r>
            <a:r>
              <a:rPr lang="hu-HU" sz="2300" dirty="0"/>
              <a:t> és közzéteszi a C_15.00 tábla adatait </a:t>
            </a:r>
          </a:p>
          <a:p>
            <a:pPr marL="0" lvl="1" indent="0" algn="just">
              <a:lnSpc>
                <a:spcPct val="100000"/>
              </a:lnSpc>
              <a:spcBef>
                <a:spcPts val="750"/>
              </a:spcBef>
              <a:spcAft>
                <a:spcPts val="600"/>
              </a:spcAft>
              <a:buNone/>
            </a:pPr>
            <a:endParaRPr lang="hu-HU" sz="2100" dirty="0"/>
          </a:p>
          <a:p>
            <a:pPr marL="342900" lvl="1" indent="0" algn="just">
              <a:buNone/>
            </a:pPr>
            <a:r>
              <a:rPr lang="hu-HU" sz="2100" u="sng" baseline="30000" dirty="0">
                <a:hlinkClick r:id="rId2"/>
              </a:rPr>
              <a:t>http://www.mnb.hu/en/supervision/regulation/supervisory-disclosure/statistical-data</a:t>
            </a:r>
            <a:endParaRPr lang="hu-HU" dirty="0"/>
          </a:p>
          <a:p>
            <a:pPr marL="0" indent="0" algn="just">
              <a:buNone/>
            </a:pPr>
            <a:endParaRPr lang="hu-HU" dirty="0"/>
          </a:p>
          <a:p>
            <a:pPr algn="just"/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3213532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Tipikus hibák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03636971"/>
              </p:ext>
            </p:extLst>
          </p:nvPr>
        </p:nvGraphicFramePr>
        <p:xfrm>
          <a:off x="971600" y="1484783"/>
          <a:ext cx="7128792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36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C_15.00 - Tapasztalatok 1.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339301"/>
              </p:ext>
            </p:extLst>
          </p:nvPr>
        </p:nvGraphicFramePr>
        <p:xfrm>
          <a:off x="251520" y="1196752"/>
          <a:ext cx="8640960" cy="4501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32980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510848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6297132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880320">
                <a:tc rowSpan="2">
                  <a:txBody>
                    <a:bodyPr/>
                    <a:lstStyle/>
                    <a:p>
                      <a:r>
                        <a:rPr lang="hu-HU" sz="2400" dirty="0"/>
                        <a:t>Hiányzó adat/kitettség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Hiányzó </a:t>
                      </a:r>
                    </a:p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„Összesen” </a:t>
                      </a:r>
                    </a:p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blokk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Az </a:t>
                      </a:r>
                      <a:r>
                        <a:rPr lang="hu-HU" sz="1600" b="0" kern="1200" dirty="0" err="1">
                          <a:solidFill>
                            <a:schemeClr val="accent5"/>
                          </a:solidFill>
                          <a:effectLst/>
                        </a:rPr>
                        <a:t>ITS</a:t>
                      </a: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 VII. melléklet 10. pontja alapján a C 15.00 táblát az alábbi bontásban kell jelenteni: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egy blokkban az Összes nemzeti piac </a:t>
                      </a:r>
                      <a:r>
                        <a:rPr lang="hu-HU" sz="1600" b="0" kern="1200" dirty="0" err="1">
                          <a:solidFill>
                            <a:schemeClr val="accent5"/>
                          </a:solidFill>
                          <a:effectLst/>
                        </a:rPr>
                        <a:t>aggregált</a:t>
                      </a: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 adatát (kód: x0)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dirty="0" err="1">
                          <a:solidFill>
                            <a:schemeClr val="accent5"/>
                          </a:solidFill>
                          <a:effectLst/>
                        </a:rPr>
                        <a:t>országonként</a:t>
                      </a: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 külön blokkokban az Európai Unión belüli minden olyan nemzeti piac adatát, amelynek az intézmény kitett (kód: az ország két karakteres ISO kódja pl. HU)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dirty="0">
                          <a:solidFill>
                            <a:schemeClr val="accent5"/>
                          </a:solidFill>
                          <a:effectLst/>
                        </a:rPr>
                        <a:t>egy blokkban az Európai Unión kívüli minden olyan nemzeti piac összesített adatát, amelynek az intézmény kitett (kód: x30). 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hu-HU" sz="1600" b="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620732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Hibás aggregálás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Az „Összesen” blokk gyakran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</a:t>
                      </a:r>
                      <a:r>
                        <a:rPr lang="hu-HU" sz="1600" baseline="0" dirty="0" err="1">
                          <a:solidFill>
                            <a:schemeClr val="accent5"/>
                          </a:solidFill>
                        </a:rPr>
                        <a:t>számszakilag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helytelen adatot tartalmaz: a jelentett adatok nem egyeznek meg az </a:t>
                      </a:r>
                      <a:r>
                        <a:rPr lang="hu-HU" sz="1600" baseline="0" dirty="0" err="1">
                          <a:solidFill>
                            <a:schemeClr val="accent5"/>
                          </a:solidFill>
                        </a:rPr>
                        <a:t>országonként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részletezett adatok </a:t>
                      </a:r>
                      <a:r>
                        <a:rPr lang="hu-HU" sz="1600" baseline="0" dirty="0" err="1">
                          <a:solidFill>
                            <a:schemeClr val="accent5"/>
                          </a:solidFill>
                        </a:rPr>
                        <a:t>aggregált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értékével.</a:t>
                      </a:r>
                      <a:endParaRPr lang="hu-HU" sz="1600" b="0" baseline="0" dirty="0">
                        <a:solidFill>
                          <a:schemeClr val="accent5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41621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C_15.00 - Tapasztalatok 2.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690069"/>
              </p:ext>
            </p:extLst>
          </p:nvPr>
        </p:nvGraphicFramePr>
        <p:xfrm>
          <a:off x="251520" y="1196753"/>
          <a:ext cx="8568953" cy="49792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26039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622233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6120681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952327">
                <a:tc rowSpan="2">
                  <a:txBody>
                    <a:bodyPr/>
                    <a:lstStyle/>
                    <a:p>
                      <a:r>
                        <a:rPr lang="hu-HU" sz="2400" dirty="0" err="1"/>
                        <a:t>Paraméterezési</a:t>
                      </a:r>
                      <a:r>
                        <a:rPr lang="hu-HU" sz="2400" dirty="0"/>
                        <a:t> hiba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Kitettségek összege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Előforduló hiba, hogy csak az olyan ingatlanfedezetű kitettség kerül a táblába, amellyel kapcsolatban veszteség merült fel.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b="0" kern="1200" baseline="0" dirty="0" err="1">
                          <a:solidFill>
                            <a:schemeClr val="accent5"/>
                          </a:solidFill>
                          <a:effectLst/>
                        </a:rPr>
                        <a:t>ITS</a:t>
                      </a: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VII. melléklet 11. pont alapján: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050. oszlopban – </a:t>
                      </a: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teljes mértékben fedezett kitettségrészig – </a:t>
                      </a:r>
                      <a:r>
                        <a:rPr lang="hu-HU" sz="1600" b="1" u="none" kern="1200" baseline="0" dirty="0">
                          <a:solidFill>
                            <a:schemeClr val="accent5"/>
                          </a:solidFill>
                          <a:effectLst/>
                        </a:rPr>
                        <a:t>minden</a:t>
                      </a: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lakó- vagy kereskedelmi ingatlannal fedezett kitettséget számba kell venni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Ha a hitelintézet rendelkezik ilyen ingatlanfedezetű kitettségekkel, de a tárgyidőszakban azokkal kapcsolatban nem merült fel veszteség: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  <a:effectLst/>
                        </a:rPr>
                        <a:t>010.-040. oszlop üres, de 050. oszlopban érték szerepel!</a:t>
                      </a:r>
                      <a:endParaRPr lang="hu-HU" sz="1600" b="1" kern="1200" baseline="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977283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Konzisztencia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Csak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SA módszer alkalmazása esetén: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C_07.00.A-010 Ingatlan fedezetű kitettségek </a:t>
                      </a:r>
                      <a:r>
                        <a:rPr lang="hu-HU" sz="1600" b="1" kern="1200" baseline="0" dirty="0">
                          <a:solidFill>
                            <a:schemeClr val="accent5"/>
                          </a:solidFill>
                        </a:rPr>
                        <a:t>tábla 35% és 50% kockázati súlyú tételek 200. oszlop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&lt;= C_15.00 ∑ 050. oszlop</a:t>
                      </a: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hu-HU" sz="1600" baseline="0" dirty="0" err="1">
                          <a:solidFill>
                            <a:schemeClr val="accent5"/>
                          </a:solidFill>
                        </a:rPr>
                        <a:t>IRB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módszer alkalmazás esetén: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C_08.01.A-001 vagy C_08.01.A-002 tábla 190. „Ingatlan” oszlop &gt; 0, akkor C_15.00 ∑ 050. oszlop &gt; 0</a:t>
                      </a:r>
                      <a:endParaRPr lang="hu-HU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78320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/>
              <a:t>C_15.00 - Tapasztalatok 3.</a:t>
            </a: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10" name="Tartalom helye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895142"/>
              </p:ext>
            </p:extLst>
          </p:nvPr>
        </p:nvGraphicFramePr>
        <p:xfrm>
          <a:off x="663678" y="1304675"/>
          <a:ext cx="7868762" cy="355593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37716">
                  <a:extLst>
                    <a:ext uri="{9D8B030D-6E8A-4147-A177-3AD203B41FA5}">
                      <a16:colId xmlns:a16="http://schemas.microsoft.com/office/drawing/2014/main" val="2988831030"/>
                    </a:ext>
                  </a:extLst>
                </a:gridCol>
                <a:gridCol w="1338060">
                  <a:extLst>
                    <a:ext uri="{9D8B030D-6E8A-4147-A177-3AD203B41FA5}">
                      <a16:colId xmlns:a16="http://schemas.microsoft.com/office/drawing/2014/main" val="3598333599"/>
                    </a:ext>
                  </a:extLst>
                </a:gridCol>
                <a:gridCol w="5792986">
                  <a:extLst>
                    <a:ext uri="{9D8B030D-6E8A-4147-A177-3AD203B41FA5}">
                      <a16:colId xmlns:a16="http://schemas.microsoft.com/office/drawing/2014/main" val="1878530598"/>
                    </a:ext>
                  </a:extLst>
                </a:gridCol>
              </a:tblGrid>
              <a:tr h="2124325">
                <a:tc rowSpan="2">
                  <a:txBody>
                    <a:bodyPr/>
                    <a:lstStyle/>
                    <a:p>
                      <a:r>
                        <a:rPr lang="hu-HU" sz="2400" dirty="0"/>
                        <a:t>Egyedi hiba</a:t>
                      </a:r>
                    </a:p>
                  </a:txBody>
                  <a:tcPr vert="vert270"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kern="1200" dirty="0">
                          <a:solidFill>
                            <a:schemeClr val="accent5"/>
                          </a:solidFill>
                          <a:effectLst/>
                        </a:rPr>
                        <a:t>Vonatkozási</a:t>
                      </a:r>
                      <a:r>
                        <a:rPr lang="hu-HU" sz="1600" kern="1200" baseline="0" dirty="0">
                          <a:solidFill>
                            <a:schemeClr val="accent5"/>
                          </a:solidFill>
                          <a:effectLst/>
                        </a:rPr>
                        <a:t> időszak</a:t>
                      </a:r>
                      <a:endParaRPr lang="hu-HU" sz="1600" b="1" kern="1200" dirty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solidFill>
                      <a:srgbClr val="E7E8E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1600" b="0" dirty="0" err="1">
                          <a:solidFill>
                            <a:schemeClr val="accent5"/>
                          </a:solidFill>
                        </a:rPr>
                        <a:t>ITS</a:t>
                      </a:r>
                      <a:r>
                        <a:rPr lang="hu-HU" sz="1600" b="0" dirty="0">
                          <a:solidFill>
                            <a:schemeClr val="accent5"/>
                          </a:solidFill>
                        </a:rPr>
                        <a:t> 2016.08.18-i</a:t>
                      </a:r>
                      <a:r>
                        <a:rPr lang="hu-HU" sz="1600" b="0" baseline="0" dirty="0">
                          <a:solidFill>
                            <a:schemeClr val="accent5"/>
                          </a:solidFill>
                        </a:rPr>
                        <a:t> módosítás: a VI. melléklet 13. pont a) bekezdés alapján </a:t>
                      </a:r>
                      <a:r>
                        <a:rPr lang="hu-HU" sz="1600" b="0" baseline="0" dirty="0" err="1">
                          <a:solidFill>
                            <a:schemeClr val="accent5"/>
                          </a:solidFill>
                        </a:rPr>
                        <a:t>pontosításra</a:t>
                      </a:r>
                      <a:r>
                        <a:rPr lang="hu-HU" sz="1600" b="0" baseline="0" dirty="0">
                          <a:solidFill>
                            <a:schemeClr val="accent5"/>
                          </a:solidFill>
                        </a:rPr>
                        <a:t> került a veszteség adatokat tartalmazó 010.-040. oszlopok kitöltése: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baseline="0" dirty="0">
                          <a:solidFill>
                            <a:schemeClr val="accent5"/>
                          </a:solidFill>
                        </a:rPr>
                        <a:t>Jún. 30-ra vonatkozó jelentés: tárgyév január 1. és június 30. közötti veszteségadatok</a:t>
                      </a:r>
                    </a:p>
                    <a:p>
                      <a:pPr marL="285750" indent="-28575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600" b="0" baseline="0" dirty="0">
                          <a:solidFill>
                            <a:schemeClr val="accent5"/>
                          </a:solidFill>
                        </a:rPr>
                        <a:t>Dec. 31-ra vonatkozó jelentés: tárgyév január 1. és december 31. közötti veszteségadatok</a:t>
                      </a:r>
                      <a:endParaRPr lang="hu-HU" sz="1600" b="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7E8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54157"/>
                  </a:ext>
                </a:extLst>
              </a:tr>
              <a:tr h="1431609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accent5"/>
                          </a:solidFill>
                        </a:rPr>
                        <a:t>Gyakoriság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hu-HU" sz="1600" dirty="0">
                          <a:solidFill>
                            <a:schemeClr val="accent5"/>
                          </a:solidFill>
                        </a:rPr>
                        <a:t>A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tábla </a:t>
                      </a:r>
                      <a:r>
                        <a:rPr lang="hu-HU" sz="1600" u="sng" baseline="0" dirty="0">
                          <a:solidFill>
                            <a:schemeClr val="accent5"/>
                          </a:solidFill>
                        </a:rPr>
                        <a:t>féléves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 gyakoriságú, ezért a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március 31. 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és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szeptember 30. </a:t>
                      </a:r>
                      <a:r>
                        <a:rPr lang="hu-HU" sz="1600" baseline="0" dirty="0">
                          <a:solidFill>
                            <a:schemeClr val="accent5"/>
                          </a:solidFill>
                        </a:rPr>
                        <a:t>időpontokra vonatkozó jelentésekben a táblát </a:t>
                      </a:r>
                      <a:r>
                        <a:rPr lang="hu-HU" sz="1600" b="1" baseline="0" dirty="0">
                          <a:solidFill>
                            <a:schemeClr val="accent5"/>
                          </a:solidFill>
                        </a:rPr>
                        <a:t>nem kell kitölteni. </a:t>
                      </a:r>
                      <a:endParaRPr lang="hu-HU" sz="1600" b="1" dirty="0">
                        <a:solidFill>
                          <a:schemeClr val="accent5"/>
                        </a:solidFill>
                      </a:endParaRP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44486061"/>
                  </a:ext>
                </a:extLst>
              </a:tr>
            </a:tbl>
          </a:graphicData>
        </a:graphic>
      </p:graphicFrame>
      <p:sp>
        <p:nvSpPr>
          <p:cNvPr id="8" name="Élőláb helye 4"/>
          <p:cNvSpPr txBox="1">
            <a:spLocks/>
          </p:cNvSpPr>
          <p:nvPr/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hu-HU" b="1" dirty="0"/>
              <a:t>Magyar Nemzeti Bank</a:t>
            </a:r>
          </a:p>
        </p:txBody>
      </p:sp>
    </p:spTree>
    <p:extLst>
      <p:ext uri="{BB962C8B-B14F-4D97-AF65-F5344CB8AC3E}">
        <p14:creationId xmlns:p14="http://schemas.microsoft.com/office/powerpoint/2010/main" val="2803132974"/>
      </p:ext>
    </p:extLst>
  </p:cSld>
  <p:clrMapOvr>
    <a:masterClrMapping/>
  </p:clrMapOvr>
</p:sld>
</file>

<file path=ppt/theme/theme1.xml><?xml version="1.0" encoding="utf-8"?>
<a:theme xmlns:a="http://schemas.openxmlformats.org/drawingml/2006/main" name="Bemutató1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1" i="0" u="none" strike="noStrike" kern="1200" cap="none" spc="0" normalizeH="0" baseline="0" noProof="0" dirty="0" smtClean="0">
            <a:ln>
              <a:noFill/>
            </a:ln>
            <a:solidFill>
              <a:schemeClr val="accent5"/>
            </a:solidFill>
            <a:effectLst/>
            <a:uLnTx/>
            <a:uFillTx/>
            <a:latin typeface="+mj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 - Copy" id="{A6E18F42-4C8D-4CA8-9D0A-76D34F19F356}" vid="{B9AC78A0-FCF5-499D-9485-92EF708ADE09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2585CA7FBDAFB64D8EA3C7881CCB39ED" ma:contentTypeVersion="0" ma:contentTypeDescription="Új dokumentum létrehozása." ma:contentTypeScope="" ma:versionID="4bac603d3298edd474f6ef1a90db48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DF8B11-8927-4FD9-A3A0-F67A304D890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AE4D460-641D-4F87-B35D-95CF50EFC8C4}"/>
</file>

<file path=customXml/itemProps3.xml><?xml version="1.0" encoding="utf-8"?>
<ds:datastoreItem xmlns:ds="http://schemas.openxmlformats.org/officeDocument/2006/customXml" ds:itemID="{E07245CE-FCFF-4357-811B-FBDDAB36B4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4035</TotalTime>
  <Words>611</Words>
  <Application>Microsoft Office PowerPoint</Application>
  <PresentationFormat>Diavetítés a képernyőre (4:3 oldalarány)</PresentationFormat>
  <Paragraphs>86</Paragraphs>
  <Slides>10</Slides>
  <Notes>5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7" baseType="lpstr">
      <vt:lpstr>Arial</vt:lpstr>
      <vt:lpstr>Calibri</vt:lpstr>
      <vt:lpstr>Trebuchet MS</vt:lpstr>
      <vt:lpstr>Verdana</vt:lpstr>
      <vt:lpstr>Wingdings</vt:lpstr>
      <vt:lpstr>Bemutató1</vt:lpstr>
      <vt:lpstr>blank</vt:lpstr>
      <vt:lpstr> C_15.00 tábla</vt:lpstr>
      <vt:lpstr>Tartalom</vt:lpstr>
      <vt:lpstr>Jogszabályi háttér</vt:lpstr>
      <vt:lpstr>Jogszabályi háttér</vt:lpstr>
      <vt:lpstr>Jogszabályi háttér</vt:lpstr>
      <vt:lpstr>Tipikus hibák</vt:lpstr>
      <vt:lpstr>C_15.00 - Tapasztalatok 1.</vt:lpstr>
      <vt:lpstr>C_15.00 - Tapasztalatok 2.</vt:lpstr>
      <vt:lpstr>C_15.00 - Tapasztalatok 3.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Szomorjai Péter</dc:creator>
  <cp:lastModifiedBy>Bihari Patrícia</cp:lastModifiedBy>
  <cp:revision>278</cp:revision>
  <dcterms:created xsi:type="dcterms:W3CDTF">2017-02-21T14:42:41Z</dcterms:created>
  <dcterms:modified xsi:type="dcterms:W3CDTF">2017-04-24T11:31:27Z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0x0101002585CA7FBDAFB64D8EA3C7881CCB39ED</vt:lpwstr>
  </property>
</Properties>
</file>