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</p:sldMasterIdLst>
  <p:notesMasterIdLst>
    <p:notesMasterId r:id="rId17"/>
  </p:notesMasterIdLst>
  <p:handoutMasterIdLst>
    <p:handoutMasterId r:id="rId18"/>
  </p:handoutMasterIdLst>
  <p:sldIdLst>
    <p:sldId id="372" r:id="rId5"/>
    <p:sldId id="381" r:id="rId6"/>
    <p:sldId id="384" r:id="rId7"/>
    <p:sldId id="373" r:id="rId8"/>
    <p:sldId id="387" r:id="rId9"/>
    <p:sldId id="374" r:id="rId10"/>
    <p:sldId id="385" r:id="rId11"/>
    <p:sldId id="379" r:id="rId12"/>
    <p:sldId id="380" r:id="rId13"/>
    <p:sldId id="388" r:id="rId14"/>
    <p:sldId id="376" r:id="rId15"/>
    <p:sldId id="378" r:id="rId16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Kerekes Nikoletta" initials="KN" lastIdx="1" clrIdx="1">
    <p:extLst>
      <p:ext uri="{19B8F6BF-5375-455C-9EA6-DF929625EA0E}">
        <p15:presenceInfo xmlns:p15="http://schemas.microsoft.com/office/powerpoint/2012/main" userId="S-1-5-21-1939357022-314196924-328618392-334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8E9"/>
    <a:srgbClr val="EAB92A"/>
    <a:srgbClr val="1E5AA2"/>
    <a:srgbClr val="1E2452"/>
    <a:srgbClr val="A69F94"/>
    <a:srgbClr val="92B93B"/>
    <a:srgbClr val="777063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Sötét stílus 1 – 6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ötét stílus 2 – 5./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Világos stílus 2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1967" autoAdjust="0"/>
  </p:normalViewPr>
  <p:slideViewPr>
    <p:cSldViewPr>
      <p:cViewPr varScale="1">
        <p:scale>
          <a:sx n="63" d="100"/>
          <a:sy n="63" d="100"/>
        </p:scale>
        <p:origin x="744" y="7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Keresztellenőrzések, összevetések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EC2604D9-4E30-4497-B0D7-C37B674CF30B}">
      <dgm:prSet custT="1"/>
      <dgm:spPr/>
      <dgm:t>
        <a:bodyPr/>
        <a:lstStyle/>
        <a:p>
          <a:r>
            <a:rPr lang="hu-HU" sz="2000" b="0" dirty="0"/>
            <a:t>4. Kérdések és válaszok  </a:t>
          </a:r>
        </a:p>
      </dgm:t>
    </dgm:pt>
    <dgm:pt modelId="{D72411CF-042A-4595-B77A-82D53766C182}" type="parTrans" cxnId="{098C2EC1-7754-41C1-8D98-032044852B42}">
      <dgm:prSet/>
      <dgm:spPr/>
      <dgm:t>
        <a:bodyPr/>
        <a:lstStyle/>
        <a:p>
          <a:endParaRPr lang="hu-HU"/>
        </a:p>
      </dgm:t>
    </dgm:pt>
    <dgm:pt modelId="{6D68189D-8BE9-4FE5-BA8D-7ED651364679}" type="sibTrans" cxnId="{098C2EC1-7754-41C1-8D98-032044852B42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000" b="0" dirty="0"/>
            <a:t>3. Tipikus hibák</a:t>
          </a:r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4" custScaleX="149271"/>
      <dgm:spPr/>
    </dgm:pt>
    <dgm:pt modelId="{A26E24F9-D958-46C9-88AA-E1BF1FE4672E}" type="pres">
      <dgm:prSet presAssocID="{ACE68F72-B29C-4DE9-81EF-1AB661FAB7EB}" presName="parentText" presStyleLbl="node1" presStyleIdx="1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4" custScaleX="136009"/>
      <dgm:spPr/>
    </dgm:pt>
    <dgm:pt modelId="{3913E843-6417-41CA-BFEA-CDAAB1ECF186}" type="pres">
      <dgm:prSet presAssocID="{29AC9EF9-237A-4355-8B64-D64E08DD6EAD}" presName="parentText" presStyleLbl="node1" presStyleIdx="2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4">
        <dgm:presLayoutVars>
          <dgm:bulletEnabled val="1"/>
        </dgm:presLayoutVars>
      </dgm:prSet>
      <dgm:spPr/>
    </dgm:pt>
    <dgm:pt modelId="{2C14E50B-655E-4030-8E12-DCCEE6235A48}" type="pres">
      <dgm:prSet presAssocID="{C457D073-FD84-475B-8DE0-B107E85D76DA}" presName="spaceBetweenRectangles" presStyleCnt="0"/>
      <dgm:spPr/>
    </dgm:pt>
    <dgm:pt modelId="{73C4ABC3-3F25-420C-A2D7-A840D6B0E8B1}" type="pres">
      <dgm:prSet presAssocID="{EC2604D9-4E30-4497-B0D7-C37B674CF30B}" presName="parentLin" presStyleCnt="0"/>
      <dgm:spPr/>
    </dgm:pt>
    <dgm:pt modelId="{C857E8A2-D225-4D75-B23C-088FC6403249}" type="pres">
      <dgm:prSet presAssocID="{EC2604D9-4E30-4497-B0D7-C37B674CF30B}" presName="parentLeftMargin" presStyleLbl="node1" presStyleIdx="2" presStyleCnt="4"/>
      <dgm:spPr/>
    </dgm:pt>
    <dgm:pt modelId="{A48B7C0F-EE34-4C8B-BA81-061B276A6B1D}" type="pres">
      <dgm:prSet presAssocID="{EC2604D9-4E30-4497-B0D7-C37B674CF30B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A2FA5A9C-1FCA-4656-AFF1-FAD2E86CB420}" type="pres">
      <dgm:prSet presAssocID="{EC2604D9-4E30-4497-B0D7-C37B674CF30B}" presName="negativeSpace" presStyleCnt="0"/>
      <dgm:spPr/>
    </dgm:pt>
    <dgm:pt modelId="{B4D9D5EC-569E-4DE2-B6F9-50F06E786AB4}" type="pres">
      <dgm:prSet presAssocID="{EC2604D9-4E30-4497-B0D7-C37B674CF3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FEC38275-4149-4BB9-974E-BB9619C08C36}" type="presOf" srcId="{EC2604D9-4E30-4497-B0D7-C37B674CF30B}" destId="{C857E8A2-D225-4D75-B23C-088FC6403249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098C2EC1-7754-41C1-8D98-032044852B42}" srcId="{D2952556-6FC2-4D94-8ABF-52CBBF38D59F}" destId="{EC2604D9-4E30-4497-B0D7-C37B674CF30B}" srcOrd="3" destOrd="0" parTransId="{D72411CF-042A-4595-B77A-82D53766C182}" sibTransId="{6D68189D-8BE9-4FE5-BA8D-7ED651364679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769285E7-F569-4A7E-AF4A-A57B3FCE9B16}" type="presOf" srcId="{EC2604D9-4E30-4497-B0D7-C37B674CF30B}" destId="{A48B7C0F-EE34-4C8B-BA81-061B276A6B1D}" srcOrd="1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C7FD8271-2B4B-4384-8F2B-976B5C150600}" type="presParOf" srcId="{BBC4D113-E9FF-4C96-9160-3468AB093BC9}" destId="{2C14E50B-655E-4030-8E12-DCCEE6235A48}" srcOrd="11" destOrd="0" presId="urn:microsoft.com/office/officeart/2005/8/layout/list1"/>
    <dgm:cxn modelId="{0FE7C574-B508-4967-873B-F490188E9646}" type="presParOf" srcId="{BBC4D113-E9FF-4C96-9160-3468AB093BC9}" destId="{73C4ABC3-3F25-420C-A2D7-A840D6B0E8B1}" srcOrd="12" destOrd="0" presId="urn:microsoft.com/office/officeart/2005/8/layout/list1"/>
    <dgm:cxn modelId="{097A4786-D0D8-48E8-9000-BFECF4F995AD}" type="presParOf" srcId="{73C4ABC3-3F25-420C-A2D7-A840D6B0E8B1}" destId="{C857E8A2-D225-4D75-B23C-088FC6403249}" srcOrd="0" destOrd="0" presId="urn:microsoft.com/office/officeart/2005/8/layout/list1"/>
    <dgm:cxn modelId="{34E0C911-DF22-4C9F-8CF6-F7C41ED818F2}" type="presParOf" srcId="{73C4ABC3-3F25-420C-A2D7-A840D6B0E8B1}" destId="{A48B7C0F-EE34-4C8B-BA81-061B276A6B1D}" srcOrd="1" destOrd="0" presId="urn:microsoft.com/office/officeart/2005/8/layout/list1"/>
    <dgm:cxn modelId="{6F9A20B9-F7A5-4170-9B5A-9CE8687E9432}" type="presParOf" srcId="{BBC4D113-E9FF-4C96-9160-3468AB093BC9}" destId="{A2FA5A9C-1FCA-4656-AFF1-FAD2E86CB420}" srcOrd="13" destOrd="0" presId="urn:microsoft.com/office/officeart/2005/8/layout/list1"/>
    <dgm:cxn modelId="{36EC99AD-F7C8-422F-B622-31CA5B25AE1B}" type="presParOf" srcId="{BBC4D113-E9FF-4C96-9160-3468AB093BC9}" destId="{B4D9D5EC-569E-4DE2-B6F9-50F06E786AB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EC2604D9-4E30-4497-B0D7-C37B674CF30B}">
      <dgm:prSet custT="1"/>
      <dgm:spPr/>
      <dgm:t>
        <a:bodyPr/>
        <a:lstStyle/>
        <a:p>
          <a:r>
            <a:rPr lang="hu-HU" sz="2000" b="0" dirty="0"/>
            <a:t>4. Kérdések és válaszok  </a:t>
          </a:r>
        </a:p>
      </dgm:t>
    </dgm:pt>
    <dgm:pt modelId="{D72411CF-042A-4595-B77A-82D53766C182}" type="parTrans" cxnId="{098C2EC1-7754-41C1-8D98-032044852B42}">
      <dgm:prSet/>
      <dgm:spPr/>
      <dgm:t>
        <a:bodyPr/>
        <a:lstStyle/>
        <a:p>
          <a:endParaRPr lang="hu-HU"/>
        </a:p>
      </dgm:t>
    </dgm:pt>
    <dgm:pt modelId="{6D68189D-8BE9-4FE5-BA8D-7ED651364679}" type="sibTrans" cxnId="{098C2EC1-7754-41C1-8D98-032044852B42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000" b="0" dirty="0"/>
            <a:t>3. Tipikus hibák</a:t>
          </a:r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4" custScaleX="149271"/>
      <dgm:spPr/>
    </dgm:pt>
    <dgm:pt modelId="{A26E24F9-D958-46C9-88AA-E1BF1FE4672E}" type="pres">
      <dgm:prSet presAssocID="{ACE68F72-B29C-4DE9-81EF-1AB661FAB7EB}" presName="parentText" presStyleLbl="node1" presStyleIdx="1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4" custScaleX="136009"/>
      <dgm:spPr/>
    </dgm:pt>
    <dgm:pt modelId="{3913E843-6417-41CA-BFEA-CDAAB1ECF186}" type="pres">
      <dgm:prSet presAssocID="{29AC9EF9-237A-4355-8B64-D64E08DD6EAD}" presName="parentText" presStyleLbl="node1" presStyleIdx="2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4">
        <dgm:presLayoutVars>
          <dgm:bulletEnabled val="1"/>
        </dgm:presLayoutVars>
      </dgm:prSet>
      <dgm:spPr/>
    </dgm:pt>
    <dgm:pt modelId="{2C14E50B-655E-4030-8E12-DCCEE6235A48}" type="pres">
      <dgm:prSet presAssocID="{C457D073-FD84-475B-8DE0-B107E85D76DA}" presName="spaceBetweenRectangles" presStyleCnt="0"/>
      <dgm:spPr/>
    </dgm:pt>
    <dgm:pt modelId="{73C4ABC3-3F25-420C-A2D7-A840D6B0E8B1}" type="pres">
      <dgm:prSet presAssocID="{EC2604D9-4E30-4497-B0D7-C37B674CF30B}" presName="parentLin" presStyleCnt="0"/>
      <dgm:spPr/>
    </dgm:pt>
    <dgm:pt modelId="{C857E8A2-D225-4D75-B23C-088FC6403249}" type="pres">
      <dgm:prSet presAssocID="{EC2604D9-4E30-4497-B0D7-C37B674CF30B}" presName="parentLeftMargin" presStyleLbl="node1" presStyleIdx="2" presStyleCnt="4"/>
      <dgm:spPr/>
    </dgm:pt>
    <dgm:pt modelId="{A48B7C0F-EE34-4C8B-BA81-061B276A6B1D}" type="pres">
      <dgm:prSet presAssocID="{EC2604D9-4E30-4497-B0D7-C37B674CF30B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A2FA5A9C-1FCA-4656-AFF1-FAD2E86CB420}" type="pres">
      <dgm:prSet presAssocID="{EC2604D9-4E30-4497-B0D7-C37B674CF30B}" presName="negativeSpace" presStyleCnt="0"/>
      <dgm:spPr/>
    </dgm:pt>
    <dgm:pt modelId="{B4D9D5EC-569E-4DE2-B6F9-50F06E786AB4}" type="pres">
      <dgm:prSet presAssocID="{EC2604D9-4E30-4497-B0D7-C37B674CF3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FEC38275-4149-4BB9-974E-BB9619C08C36}" type="presOf" srcId="{EC2604D9-4E30-4497-B0D7-C37B674CF30B}" destId="{C857E8A2-D225-4D75-B23C-088FC6403249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098C2EC1-7754-41C1-8D98-032044852B42}" srcId="{D2952556-6FC2-4D94-8ABF-52CBBF38D59F}" destId="{EC2604D9-4E30-4497-B0D7-C37B674CF30B}" srcOrd="3" destOrd="0" parTransId="{D72411CF-042A-4595-B77A-82D53766C182}" sibTransId="{6D68189D-8BE9-4FE5-BA8D-7ED651364679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769285E7-F569-4A7E-AF4A-A57B3FCE9B16}" type="presOf" srcId="{EC2604D9-4E30-4497-B0D7-C37B674CF30B}" destId="{A48B7C0F-EE34-4C8B-BA81-061B276A6B1D}" srcOrd="1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C7FD8271-2B4B-4384-8F2B-976B5C150600}" type="presParOf" srcId="{BBC4D113-E9FF-4C96-9160-3468AB093BC9}" destId="{2C14E50B-655E-4030-8E12-DCCEE6235A48}" srcOrd="11" destOrd="0" presId="urn:microsoft.com/office/officeart/2005/8/layout/list1"/>
    <dgm:cxn modelId="{0FE7C574-B508-4967-873B-F490188E9646}" type="presParOf" srcId="{BBC4D113-E9FF-4C96-9160-3468AB093BC9}" destId="{73C4ABC3-3F25-420C-A2D7-A840D6B0E8B1}" srcOrd="12" destOrd="0" presId="urn:microsoft.com/office/officeart/2005/8/layout/list1"/>
    <dgm:cxn modelId="{097A4786-D0D8-48E8-9000-BFECF4F995AD}" type="presParOf" srcId="{73C4ABC3-3F25-420C-A2D7-A840D6B0E8B1}" destId="{C857E8A2-D225-4D75-B23C-088FC6403249}" srcOrd="0" destOrd="0" presId="urn:microsoft.com/office/officeart/2005/8/layout/list1"/>
    <dgm:cxn modelId="{34E0C911-DF22-4C9F-8CF6-F7C41ED818F2}" type="presParOf" srcId="{73C4ABC3-3F25-420C-A2D7-A840D6B0E8B1}" destId="{A48B7C0F-EE34-4C8B-BA81-061B276A6B1D}" srcOrd="1" destOrd="0" presId="urn:microsoft.com/office/officeart/2005/8/layout/list1"/>
    <dgm:cxn modelId="{6F9A20B9-F7A5-4170-9B5A-9CE8687E9432}" type="presParOf" srcId="{BBC4D113-E9FF-4C96-9160-3468AB093BC9}" destId="{A2FA5A9C-1FCA-4656-AFF1-FAD2E86CB420}" srcOrd="13" destOrd="0" presId="urn:microsoft.com/office/officeart/2005/8/layout/list1"/>
    <dgm:cxn modelId="{36EC99AD-F7C8-422F-B622-31CA5B25AE1B}" type="presParOf" srcId="{BBC4D113-E9FF-4C96-9160-3468AB093BC9}" destId="{B4D9D5EC-569E-4DE2-B6F9-50F06E786AB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EC2604D9-4E30-4497-B0D7-C37B674CF30B}">
      <dgm:prSet custT="1"/>
      <dgm:spPr/>
      <dgm:t>
        <a:bodyPr/>
        <a:lstStyle/>
        <a:p>
          <a:r>
            <a:rPr lang="hu-HU" sz="2000" b="0" dirty="0"/>
            <a:t>4. Kérdések és válaszok  </a:t>
          </a:r>
        </a:p>
      </dgm:t>
    </dgm:pt>
    <dgm:pt modelId="{D72411CF-042A-4595-B77A-82D53766C182}" type="parTrans" cxnId="{098C2EC1-7754-41C1-8D98-032044852B42}">
      <dgm:prSet/>
      <dgm:spPr/>
      <dgm:t>
        <a:bodyPr/>
        <a:lstStyle/>
        <a:p>
          <a:endParaRPr lang="hu-HU"/>
        </a:p>
      </dgm:t>
    </dgm:pt>
    <dgm:pt modelId="{6D68189D-8BE9-4FE5-BA8D-7ED651364679}" type="sibTrans" cxnId="{098C2EC1-7754-41C1-8D98-032044852B42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chemeClr val="accent1">
            <a:lumMod val="60000"/>
            <a:lumOff val="40000"/>
            <a:alpha val="77000"/>
          </a:schemeClr>
        </a:solidFill>
      </dgm:spPr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000" b="0" dirty="0"/>
            <a:t>3. Tipikus hibák</a:t>
          </a:r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4" custScaleX="149271"/>
      <dgm:spPr/>
    </dgm:pt>
    <dgm:pt modelId="{A26E24F9-D958-46C9-88AA-E1BF1FE4672E}" type="pres">
      <dgm:prSet presAssocID="{ACE68F72-B29C-4DE9-81EF-1AB661FAB7EB}" presName="parentText" presStyleLbl="node1" presStyleIdx="1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4" custScaleX="136009"/>
      <dgm:spPr/>
    </dgm:pt>
    <dgm:pt modelId="{3913E843-6417-41CA-BFEA-CDAAB1ECF186}" type="pres">
      <dgm:prSet presAssocID="{29AC9EF9-237A-4355-8B64-D64E08DD6EAD}" presName="parentText" presStyleLbl="node1" presStyleIdx="2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4">
        <dgm:presLayoutVars>
          <dgm:bulletEnabled val="1"/>
        </dgm:presLayoutVars>
      </dgm:prSet>
      <dgm:spPr/>
    </dgm:pt>
    <dgm:pt modelId="{2C14E50B-655E-4030-8E12-DCCEE6235A48}" type="pres">
      <dgm:prSet presAssocID="{C457D073-FD84-475B-8DE0-B107E85D76DA}" presName="spaceBetweenRectangles" presStyleCnt="0"/>
      <dgm:spPr/>
    </dgm:pt>
    <dgm:pt modelId="{73C4ABC3-3F25-420C-A2D7-A840D6B0E8B1}" type="pres">
      <dgm:prSet presAssocID="{EC2604D9-4E30-4497-B0D7-C37B674CF30B}" presName="parentLin" presStyleCnt="0"/>
      <dgm:spPr/>
    </dgm:pt>
    <dgm:pt modelId="{C857E8A2-D225-4D75-B23C-088FC6403249}" type="pres">
      <dgm:prSet presAssocID="{EC2604D9-4E30-4497-B0D7-C37B674CF30B}" presName="parentLeftMargin" presStyleLbl="node1" presStyleIdx="2" presStyleCnt="4"/>
      <dgm:spPr/>
    </dgm:pt>
    <dgm:pt modelId="{A48B7C0F-EE34-4C8B-BA81-061B276A6B1D}" type="pres">
      <dgm:prSet presAssocID="{EC2604D9-4E30-4497-B0D7-C37B674CF30B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A2FA5A9C-1FCA-4656-AFF1-FAD2E86CB420}" type="pres">
      <dgm:prSet presAssocID="{EC2604D9-4E30-4497-B0D7-C37B674CF30B}" presName="negativeSpace" presStyleCnt="0"/>
      <dgm:spPr/>
    </dgm:pt>
    <dgm:pt modelId="{B4D9D5EC-569E-4DE2-B6F9-50F06E786AB4}" type="pres">
      <dgm:prSet presAssocID="{EC2604D9-4E30-4497-B0D7-C37B674CF3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FEC38275-4149-4BB9-974E-BB9619C08C36}" type="presOf" srcId="{EC2604D9-4E30-4497-B0D7-C37B674CF30B}" destId="{C857E8A2-D225-4D75-B23C-088FC6403249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098C2EC1-7754-41C1-8D98-032044852B42}" srcId="{D2952556-6FC2-4D94-8ABF-52CBBF38D59F}" destId="{EC2604D9-4E30-4497-B0D7-C37B674CF30B}" srcOrd="3" destOrd="0" parTransId="{D72411CF-042A-4595-B77A-82D53766C182}" sibTransId="{6D68189D-8BE9-4FE5-BA8D-7ED651364679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769285E7-F569-4A7E-AF4A-A57B3FCE9B16}" type="presOf" srcId="{EC2604D9-4E30-4497-B0D7-C37B674CF30B}" destId="{A48B7C0F-EE34-4C8B-BA81-061B276A6B1D}" srcOrd="1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C7FD8271-2B4B-4384-8F2B-976B5C150600}" type="presParOf" srcId="{BBC4D113-E9FF-4C96-9160-3468AB093BC9}" destId="{2C14E50B-655E-4030-8E12-DCCEE6235A48}" srcOrd="11" destOrd="0" presId="urn:microsoft.com/office/officeart/2005/8/layout/list1"/>
    <dgm:cxn modelId="{0FE7C574-B508-4967-873B-F490188E9646}" type="presParOf" srcId="{BBC4D113-E9FF-4C96-9160-3468AB093BC9}" destId="{73C4ABC3-3F25-420C-A2D7-A840D6B0E8B1}" srcOrd="12" destOrd="0" presId="urn:microsoft.com/office/officeart/2005/8/layout/list1"/>
    <dgm:cxn modelId="{097A4786-D0D8-48E8-9000-BFECF4F995AD}" type="presParOf" srcId="{73C4ABC3-3F25-420C-A2D7-A840D6B0E8B1}" destId="{C857E8A2-D225-4D75-B23C-088FC6403249}" srcOrd="0" destOrd="0" presId="urn:microsoft.com/office/officeart/2005/8/layout/list1"/>
    <dgm:cxn modelId="{34E0C911-DF22-4C9F-8CF6-F7C41ED818F2}" type="presParOf" srcId="{73C4ABC3-3F25-420C-A2D7-A840D6B0E8B1}" destId="{A48B7C0F-EE34-4C8B-BA81-061B276A6B1D}" srcOrd="1" destOrd="0" presId="urn:microsoft.com/office/officeart/2005/8/layout/list1"/>
    <dgm:cxn modelId="{6F9A20B9-F7A5-4170-9B5A-9CE8687E9432}" type="presParOf" srcId="{BBC4D113-E9FF-4C96-9160-3468AB093BC9}" destId="{A2FA5A9C-1FCA-4656-AFF1-FAD2E86CB420}" srcOrd="13" destOrd="0" presId="urn:microsoft.com/office/officeart/2005/8/layout/list1"/>
    <dgm:cxn modelId="{36EC99AD-F7C8-422F-B622-31CA5B25AE1B}" type="presParOf" srcId="{BBC4D113-E9FF-4C96-9160-3468AB093BC9}" destId="{B4D9D5EC-569E-4DE2-B6F9-50F06E786AB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EC2604D9-4E30-4497-B0D7-C37B674CF30B}">
      <dgm:prSet custT="1"/>
      <dgm:spPr/>
      <dgm:t>
        <a:bodyPr/>
        <a:lstStyle/>
        <a:p>
          <a:r>
            <a:rPr lang="hu-HU" sz="2000" b="0" dirty="0"/>
            <a:t>4. Kérdések és válaszok  </a:t>
          </a:r>
        </a:p>
      </dgm:t>
    </dgm:pt>
    <dgm:pt modelId="{D72411CF-042A-4595-B77A-82D53766C182}" type="parTrans" cxnId="{098C2EC1-7754-41C1-8D98-032044852B42}">
      <dgm:prSet/>
      <dgm:spPr/>
      <dgm:t>
        <a:bodyPr/>
        <a:lstStyle/>
        <a:p>
          <a:endParaRPr lang="hu-HU"/>
        </a:p>
      </dgm:t>
    </dgm:pt>
    <dgm:pt modelId="{6D68189D-8BE9-4FE5-BA8D-7ED651364679}" type="sibTrans" cxnId="{098C2EC1-7754-41C1-8D98-032044852B42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>
        <a:solidFill>
          <a:schemeClr val="accent1">
            <a:lumMod val="60000"/>
            <a:lumOff val="40000"/>
            <a:alpha val="63000"/>
          </a:schemeClr>
        </a:solidFill>
      </dgm:spPr>
      <dgm:t>
        <a:bodyPr/>
        <a:lstStyle/>
        <a:p>
          <a:r>
            <a:rPr lang="hu-HU" sz="2000" b="0" dirty="0"/>
            <a:t>3. Tipikus hibák</a:t>
          </a:r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4" custScaleX="149271"/>
      <dgm:spPr/>
    </dgm:pt>
    <dgm:pt modelId="{A26E24F9-D958-46C9-88AA-E1BF1FE4672E}" type="pres">
      <dgm:prSet presAssocID="{ACE68F72-B29C-4DE9-81EF-1AB661FAB7EB}" presName="parentText" presStyleLbl="node1" presStyleIdx="1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4" custScaleX="136009"/>
      <dgm:spPr/>
    </dgm:pt>
    <dgm:pt modelId="{3913E843-6417-41CA-BFEA-CDAAB1ECF186}" type="pres">
      <dgm:prSet presAssocID="{29AC9EF9-237A-4355-8B64-D64E08DD6EAD}" presName="parentText" presStyleLbl="node1" presStyleIdx="2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4">
        <dgm:presLayoutVars>
          <dgm:bulletEnabled val="1"/>
        </dgm:presLayoutVars>
      </dgm:prSet>
      <dgm:spPr/>
    </dgm:pt>
    <dgm:pt modelId="{2C14E50B-655E-4030-8E12-DCCEE6235A48}" type="pres">
      <dgm:prSet presAssocID="{C457D073-FD84-475B-8DE0-B107E85D76DA}" presName="spaceBetweenRectangles" presStyleCnt="0"/>
      <dgm:spPr/>
    </dgm:pt>
    <dgm:pt modelId="{73C4ABC3-3F25-420C-A2D7-A840D6B0E8B1}" type="pres">
      <dgm:prSet presAssocID="{EC2604D9-4E30-4497-B0D7-C37B674CF30B}" presName="parentLin" presStyleCnt="0"/>
      <dgm:spPr/>
    </dgm:pt>
    <dgm:pt modelId="{C857E8A2-D225-4D75-B23C-088FC6403249}" type="pres">
      <dgm:prSet presAssocID="{EC2604D9-4E30-4497-B0D7-C37B674CF30B}" presName="parentLeftMargin" presStyleLbl="node1" presStyleIdx="2" presStyleCnt="4"/>
      <dgm:spPr/>
    </dgm:pt>
    <dgm:pt modelId="{A48B7C0F-EE34-4C8B-BA81-061B276A6B1D}" type="pres">
      <dgm:prSet presAssocID="{EC2604D9-4E30-4497-B0D7-C37B674CF30B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A2FA5A9C-1FCA-4656-AFF1-FAD2E86CB420}" type="pres">
      <dgm:prSet presAssocID="{EC2604D9-4E30-4497-B0D7-C37B674CF30B}" presName="negativeSpace" presStyleCnt="0"/>
      <dgm:spPr/>
    </dgm:pt>
    <dgm:pt modelId="{B4D9D5EC-569E-4DE2-B6F9-50F06E786AB4}" type="pres">
      <dgm:prSet presAssocID="{EC2604D9-4E30-4497-B0D7-C37B674CF3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FEC38275-4149-4BB9-974E-BB9619C08C36}" type="presOf" srcId="{EC2604D9-4E30-4497-B0D7-C37B674CF30B}" destId="{C857E8A2-D225-4D75-B23C-088FC6403249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098C2EC1-7754-41C1-8D98-032044852B42}" srcId="{D2952556-6FC2-4D94-8ABF-52CBBF38D59F}" destId="{EC2604D9-4E30-4497-B0D7-C37B674CF30B}" srcOrd="3" destOrd="0" parTransId="{D72411CF-042A-4595-B77A-82D53766C182}" sibTransId="{6D68189D-8BE9-4FE5-BA8D-7ED651364679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769285E7-F569-4A7E-AF4A-A57B3FCE9B16}" type="presOf" srcId="{EC2604D9-4E30-4497-B0D7-C37B674CF30B}" destId="{A48B7C0F-EE34-4C8B-BA81-061B276A6B1D}" srcOrd="1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C7FD8271-2B4B-4384-8F2B-976B5C150600}" type="presParOf" srcId="{BBC4D113-E9FF-4C96-9160-3468AB093BC9}" destId="{2C14E50B-655E-4030-8E12-DCCEE6235A48}" srcOrd="11" destOrd="0" presId="urn:microsoft.com/office/officeart/2005/8/layout/list1"/>
    <dgm:cxn modelId="{0FE7C574-B508-4967-873B-F490188E9646}" type="presParOf" srcId="{BBC4D113-E9FF-4C96-9160-3468AB093BC9}" destId="{73C4ABC3-3F25-420C-A2D7-A840D6B0E8B1}" srcOrd="12" destOrd="0" presId="urn:microsoft.com/office/officeart/2005/8/layout/list1"/>
    <dgm:cxn modelId="{097A4786-D0D8-48E8-9000-BFECF4F995AD}" type="presParOf" srcId="{73C4ABC3-3F25-420C-A2D7-A840D6B0E8B1}" destId="{C857E8A2-D225-4D75-B23C-088FC6403249}" srcOrd="0" destOrd="0" presId="urn:microsoft.com/office/officeart/2005/8/layout/list1"/>
    <dgm:cxn modelId="{34E0C911-DF22-4C9F-8CF6-F7C41ED818F2}" type="presParOf" srcId="{73C4ABC3-3F25-420C-A2D7-A840D6B0E8B1}" destId="{A48B7C0F-EE34-4C8B-BA81-061B276A6B1D}" srcOrd="1" destOrd="0" presId="urn:microsoft.com/office/officeart/2005/8/layout/list1"/>
    <dgm:cxn modelId="{6F9A20B9-F7A5-4170-9B5A-9CE8687E9432}" type="presParOf" srcId="{BBC4D113-E9FF-4C96-9160-3468AB093BC9}" destId="{A2FA5A9C-1FCA-4656-AFF1-FAD2E86CB420}" srcOrd="13" destOrd="0" presId="urn:microsoft.com/office/officeart/2005/8/layout/list1"/>
    <dgm:cxn modelId="{36EC99AD-F7C8-422F-B622-31CA5B25AE1B}" type="presParOf" srcId="{BBC4D113-E9FF-4C96-9160-3468AB093BC9}" destId="{B4D9D5EC-569E-4DE2-B6F9-50F06E786AB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EC2604D9-4E30-4497-B0D7-C37B674CF30B}">
      <dgm:prSet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hu-HU" sz="2000" b="0" dirty="0"/>
            <a:t>4. Kérdések és válaszok  </a:t>
          </a:r>
        </a:p>
      </dgm:t>
    </dgm:pt>
    <dgm:pt modelId="{D72411CF-042A-4595-B77A-82D53766C182}" type="parTrans" cxnId="{098C2EC1-7754-41C1-8D98-032044852B42}">
      <dgm:prSet/>
      <dgm:spPr/>
      <dgm:t>
        <a:bodyPr/>
        <a:lstStyle/>
        <a:p>
          <a:endParaRPr lang="hu-HU"/>
        </a:p>
      </dgm:t>
    </dgm:pt>
    <dgm:pt modelId="{6D68189D-8BE9-4FE5-BA8D-7ED651364679}" type="sibTrans" cxnId="{098C2EC1-7754-41C1-8D98-032044852B42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000" b="0" dirty="0"/>
            <a:t>3. Tipikus hibák</a:t>
          </a:r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4"/>
      <dgm:spPr/>
    </dgm:pt>
    <dgm:pt modelId="{0D0BC86D-DA81-4D69-ADC3-77016805D1BE}" type="pres">
      <dgm:prSet presAssocID="{C582F7E5-DB29-4663-84F4-8F205BA7D30C}" presName="parentText" presStyleLbl="node1" presStyleIdx="0" presStyleCnt="4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4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4" custScaleX="149271"/>
      <dgm:spPr/>
    </dgm:pt>
    <dgm:pt modelId="{A26E24F9-D958-46C9-88AA-E1BF1FE4672E}" type="pres">
      <dgm:prSet presAssocID="{ACE68F72-B29C-4DE9-81EF-1AB661FAB7EB}" presName="parentText" presStyleLbl="node1" presStyleIdx="1" presStyleCnt="4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4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4" custScaleX="136009"/>
      <dgm:spPr/>
    </dgm:pt>
    <dgm:pt modelId="{3913E843-6417-41CA-BFEA-CDAAB1ECF186}" type="pres">
      <dgm:prSet presAssocID="{29AC9EF9-237A-4355-8B64-D64E08DD6EAD}" presName="parentText" presStyleLbl="node1" presStyleIdx="2" presStyleCnt="4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4">
        <dgm:presLayoutVars>
          <dgm:bulletEnabled val="1"/>
        </dgm:presLayoutVars>
      </dgm:prSet>
      <dgm:spPr/>
    </dgm:pt>
    <dgm:pt modelId="{2C14E50B-655E-4030-8E12-DCCEE6235A48}" type="pres">
      <dgm:prSet presAssocID="{C457D073-FD84-475B-8DE0-B107E85D76DA}" presName="spaceBetweenRectangles" presStyleCnt="0"/>
      <dgm:spPr/>
    </dgm:pt>
    <dgm:pt modelId="{73C4ABC3-3F25-420C-A2D7-A840D6B0E8B1}" type="pres">
      <dgm:prSet presAssocID="{EC2604D9-4E30-4497-B0D7-C37B674CF30B}" presName="parentLin" presStyleCnt="0"/>
      <dgm:spPr/>
    </dgm:pt>
    <dgm:pt modelId="{C857E8A2-D225-4D75-B23C-088FC6403249}" type="pres">
      <dgm:prSet presAssocID="{EC2604D9-4E30-4497-B0D7-C37B674CF30B}" presName="parentLeftMargin" presStyleLbl="node1" presStyleIdx="2" presStyleCnt="4"/>
      <dgm:spPr/>
    </dgm:pt>
    <dgm:pt modelId="{A48B7C0F-EE34-4C8B-BA81-061B276A6B1D}" type="pres">
      <dgm:prSet presAssocID="{EC2604D9-4E30-4497-B0D7-C37B674CF30B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A2FA5A9C-1FCA-4656-AFF1-FAD2E86CB420}" type="pres">
      <dgm:prSet presAssocID="{EC2604D9-4E30-4497-B0D7-C37B674CF30B}" presName="negativeSpace" presStyleCnt="0"/>
      <dgm:spPr/>
    </dgm:pt>
    <dgm:pt modelId="{B4D9D5EC-569E-4DE2-B6F9-50F06E786AB4}" type="pres">
      <dgm:prSet presAssocID="{EC2604D9-4E30-4497-B0D7-C37B674CF3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FEC38275-4149-4BB9-974E-BB9619C08C36}" type="presOf" srcId="{EC2604D9-4E30-4497-B0D7-C37B674CF30B}" destId="{C857E8A2-D225-4D75-B23C-088FC6403249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098C2EC1-7754-41C1-8D98-032044852B42}" srcId="{D2952556-6FC2-4D94-8ABF-52CBBF38D59F}" destId="{EC2604D9-4E30-4497-B0D7-C37B674CF30B}" srcOrd="3" destOrd="0" parTransId="{D72411CF-042A-4595-B77A-82D53766C182}" sibTransId="{6D68189D-8BE9-4FE5-BA8D-7ED651364679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769285E7-F569-4A7E-AF4A-A57B3FCE9B16}" type="presOf" srcId="{EC2604D9-4E30-4497-B0D7-C37B674CF30B}" destId="{A48B7C0F-EE34-4C8B-BA81-061B276A6B1D}" srcOrd="1" destOrd="0" presId="urn:microsoft.com/office/officeart/2005/8/layout/list1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C7FD8271-2B4B-4384-8F2B-976B5C150600}" type="presParOf" srcId="{BBC4D113-E9FF-4C96-9160-3468AB093BC9}" destId="{2C14E50B-655E-4030-8E12-DCCEE6235A48}" srcOrd="11" destOrd="0" presId="urn:microsoft.com/office/officeart/2005/8/layout/list1"/>
    <dgm:cxn modelId="{0FE7C574-B508-4967-873B-F490188E9646}" type="presParOf" srcId="{BBC4D113-E9FF-4C96-9160-3468AB093BC9}" destId="{73C4ABC3-3F25-420C-A2D7-A840D6B0E8B1}" srcOrd="12" destOrd="0" presId="urn:microsoft.com/office/officeart/2005/8/layout/list1"/>
    <dgm:cxn modelId="{097A4786-D0D8-48E8-9000-BFECF4F995AD}" type="presParOf" srcId="{73C4ABC3-3F25-420C-A2D7-A840D6B0E8B1}" destId="{C857E8A2-D225-4D75-B23C-088FC6403249}" srcOrd="0" destOrd="0" presId="urn:microsoft.com/office/officeart/2005/8/layout/list1"/>
    <dgm:cxn modelId="{34E0C911-DF22-4C9F-8CF6-F7C41ED818F2}" type="presParOf" srcId="{73C4ABC3-3F25-420C-A2D7-A840D6B0E8B1}" destId="{A48B7C0F-EE34-4C8B-BA81-061B276A6B1D}" srcOrd="1" destOrd="0" presId="urn:microsoft.com/office/officeart/2005/8/layout/list1"/>
    <dgm:cxn modelId="{6F9A20B9-F7A5-4170-9B5A-9CE8687E9432}" type="presParOf" srcId="{BBC4D113-E9FF-4C96-9160-3468AB093BC9}" destId="{A2FA5A9C-1FCA-4656-AFF1-FAD2E86CB420}" srcOrd="13" destOrd="0" presId="urn:microsoft.com/office/officeart/2005/8/layout/list1"/>
    <dgm:cxn modelId="{36EC99AD-F7C8-422F-B622-31CA5B25AE1B}" type="presParOf" srcId="{BBC4D113-E9FF-4C96-9160-3468AB093BC9}" destId="{B4D9D5EC-569E-4DE2-B6F9-50F06E786AB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43424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5728"/>
          <a:ext cx="8312875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Keresztellenőrzések, összevetések</a:t>
          </a:r>
          <a:endParaRPr lang="hu-HU" sz="2000" kern="1200" dirty="0"/>
        </a:p>
      </dsp:txBody>
      <dsp:txXfrm>
        <a:off x="436692" y="74636"/>
        <a:ext cx="8235059" cy="719224"/>
      </dsp:txXfrm>
    </dsp:sp>
    <dsp:sp modelId="{6B1D13AC-5548-43B6-9F80-4AE0D1508C0A}">
      <dsp:nvSpPr>
        <dsp:cNvPr id="0" name=""/>
        <dsp:cNvSpPr/>
      </dsp:nvSpPr>
      <dsp:spPr>
        <a:xfrm>
          <a:off x="0" y="165896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260448"/>
          <a:ext cx="8308323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sp:txBody>
      <dsp:txXfrm>
        <a:off x="430102" y="1299356"/>
        <a:ext cx="8230507" cy="719224"/>
      </dsp:txXfrm>
    </dsp:sp>
    <dsp:sp modelId="{A7B5636B-AF42-44BC-94D6-E7C35144C52C}">
      <dsp:nvSpPr>
        <dsp:cNvPr id="0" name=""/>
        <dsp:cNvSpPr/>
      </dsp:nvSpPr>
      <dsp:spPr>
        <a:xfrm>
          <a:off x="0" y="288368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485168"/>
          <a:ext cx="8301028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Tipikus hibák</a:t>
          </a:r>
        </a:p>
      </dsp:txBody>
      <dsp:txXfrm>
        <a:off x="439322" y="2524076"/>
        <a:ext cx="8223212" cy="719224"/>
      </dsp:txXfrm>
    </dsp:sp>
    <dsp:sp modelId="{B4D9D5EC-569E-4DE2-B6F9-50F06E786AB4}">
      <dsp:nvSpPr>
        <dsp:cNvPr id="0" name=""/>
        <dsp:cNvSpPr/>
      </dsp:nvSpPr>
      <dsp:spPr>
        <a:xfrm>
          <a:off x="0" y="410840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B7C0F-EE34-4C8B-BA81-061B276A6B1D}">
      <dsp:nvSpPr>
        <dsp:cNvPr id="0" name=""/>
        <dsp:cNvSpPr/>
      </dsp:nvSpPr>
      <dsp:spPr>
        <a:xfrm>
          <a:off x="414801" y="3709888"/>
          <a:ext cx="8296030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4. Kérdések és válaszok  </a:t>
          </a:r>
        </a:p>
      </dsp:txBody>
      <dsp:txXfrm>
        <a:off x="453709" y="3748796"/>
        <a:ext cx="8218214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43424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5728"/>
          <a:ext cx="8312875" cy="7970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kern="1200" dirty="0"/>
        </a:p>
      </dsp:txBody>
      <dsp:txXfrm>
        <a:off x="436692" y="74636"/>
        <a:ext cx="8235059" cy="719224"/>
      </dsp:txXfrm>
    </dsp:sp>
    <dsp:sp modelId="{6B1D13AC-5548-43B6-9F80-4AE0D1508C0A}">
      <dsp:nvSpPr>
        <dsp:cNvPr id="0" name=""/>
        <dsp:cNvSpPr/>
      </dsp:nvSpPr>
      <dsp:spPr>
        <a:xfrm>
          <a:off x="0" y="165896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260448"/>
          <a:ext cx="8308323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sp:txBody>
      <dsp:txXfrm>
        <a:off x="430102" y="1299356"/>
        <a:ext cx="8230507" cy="719224"/>
      </dsp:txXfrm>
    </dsp:sp>
    <dsp:sp modelId="{A7B5636B-AF42-44BC-94D6-E7C35144C52C}">
      <dsp:nvSpPr>
        <dsp:cNvPr id="0" name=""/>
        <dsp:cNvSpPr/>
      </dsp:nvSpPr>
      <dsp:spPr>
        <a:xfrm>
          <a:off x="0" y="288368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485168"/>
          <a:ext cx="8301028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Tipikus hibák</a:t>
          </a:r>
        </a:p>
      </dsp:txBody>
      <dsp:txXfrm>
        <a:off x="439322" y="2524076"/>
        <a:ext cx="8223212" cy="719224"/>
      </dsp:txXfrm>
    </dsp:sp>
    <dsp:sp modelId="{B4D9D5EC-569E-4DE2-B6F9-50F06E786AB4}">
      <dsp:nvSpPr>
        <dsp:cNvPr id="0" name=""/>
        <dsp:cNvSpPr/>
      </dsp:nvSpPr>
      <dsp:spPr>
        <a:xfrm>
          <a:off x="0" y="410840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B7C0F-EE34-4C8B-BA81-061B276A6B1D}">
      <dsp:nvSpPr>
        <dsp:cNvPr id="0" name=""/>
        <dsp:cNvSpPr/>
      </dsp:nvSpPr>
      <dsp:spPr>
        <a:xfrm>
          <a:off x="414801" y="3709888"/>
          <a:ext cx="8296030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4. Kérdések és válaszok  </a:t>
          </a:r>
        </a:p>
      </dsp:txBody>
      <dsp:txXfrm>
        <a:off x="453709" y="3748796"/>
        <a:ext cx="8218214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43424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5728"/>
          <a:ext cx="8312875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kern="1200" dirty="0"/>
        </a:p>
      </dsp:txBody>
      <dsp:txXfrm>
        <a:off x="436692" y="74636"/>
        <a:ext cx="8235059" cy="719224"/>
      </dsp:txXfrm>
    </dsp:sp>
    <dsp:sp modelId="{6B1D13AC-5548-43B6-9F80-4AE0D1508C0A}">
      <dsp:nvSpPr>
        <dsp:cNvPr id="0" name=""/>
        <dsp:cNvSpPr/>
      </dsp:nvSpPr>
      <dsp:spPr>
        <a:xfrm>
          <a:off x="0" y="165896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260448"/>
          <a:ext cx="8308323" cy="797040"/>
        </a:xfrm>
        <a:prstGeom prst="roundRect">
          <a:avLst/>
        </a:prstGeom>
        <a:solidFill>
          <a:schemeClr val="accent1">
            <a:lumMod val="60000"/>
            <a:lumOff val="40000"/>
            <a:alpha val="77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sp:txBody>
      <dsp:txXfrm>
        <a:off x="430102" y="1299356"/>
        <a:ext cx="8230507" cy="719224"/>
      </dsp:txXfrm>
    </dsp:sp>
    <dsp:sp modelId="{A7B5636B-AF42-44BC-94D6-E7C35144C52C}">
      <dsp:nvSpPr>
        <dsp:cNvPr id="0" name=""/>
        <dsp:cNvSpPr/>
      </dsp:nvSpPr>
      <dsp:spPr>
        <a:xfrm>
          <a:off x="0" y="288368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485168"/>
          <a:ext cx="8301028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Tipikus hibák</a:t>
          </a:r>
        </a:p>
      </dsp:txBody>
      <dsp:txXfrm>
        <a:off x="439322" y="2524076"/>
        <a:ext cx="8223212" cy="719224"/>
      </dsp:txXfrm>
    </dsp:sp>
    <dsp:sp modelId="{B4D9D5EC-569E-4DE2-B6F9-50F06E786AB4}">
      <dsp:nvSpPr>
        <dsp:cNvPr id="0" name=""/>
        <dsp:cNvSpPr/>
      </dsp:nvSpPr>
      <dsp:spPr>
        <a:xfrm>
          <a:off x="0" y="410840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B7C0F-EE34-4C8B-BA81-061B276A6B1D}">
      <dsp:nvSpPr>
        <dsp:cNvPr id="0" name=""/>
        <dsp:cNvSpPr/>
      </dsp:nvSpPr>
      <dsp:spPr>
        <a:xfrm>
          <a:off x="414801" y="3709888"/>
          <a:ext cx="8296030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4. Kérdések és válaszok  </a:t>
          </a:r>
        </a:p>
      </dsp:txBody>
      <dsp:txXfrm>
        <a:off x="453709" y="3748796"/>
        <a:ext cx="8218214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43424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5728"/>
          <a:ext cx="8312875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kern="1200" dirty="0"/>
        </a:p>
      </dsp:txBody>
      <dsp:txXfrm>
        <a:off x="436692" y="74636"/>
        <a:ext cx="8235059" cy="719224"/>
      </dsp:txXfrm>
    </dsp:sp>
    <dsp:sp modelId="{6B1D13AC-5548-43B6-9F80-4AE0D1508C0A}">
      <dsp:nvSpPr>
        <dsp:cNvPr id="0" name=""/>
        <dsp:cNvSpPr/>
      </dsp:nvSpPr>
      <dsp:spPr>
        <a:xfrm>
          <a:off x="0" y="165896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260448"/>
          <a:ext cx="8308323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sp:txBody>
      <dsp:txXfrm>
        <a:off x="430102" y="1299356"/>
        <a:ext cx="8230507" cy="719224"/>
      </dsp:txXfrm>
    </dsp:sp>
    <dsp:sp modelId="{A7B5636B-AF42-44BC-94D6-E7C35144C52C}">
      <dsp:nvSpPr>
        <dsp:cNvPr id="0" name=""/>
        <dsp:cNvSpPr/>
      </dsp:nvSpPr>
      <dsp:spPr>
        <a:xfrm>
          <a:off x="0" y="288368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485168"/>
          <a:ext cx="8301028" cy="797040"/>
        </a:xfrm>
        <a:prstGeom prst="roundRect">
          <a:avLst/>
        </a:prstGeom>
        <a:solidFill>
          <a:schemeClr val="accent1">
            <a:lumMod val="60000"/>
            <a:lumOff val="40000"/>
            <a:alpha val="63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Tipikus hibák</a:t>
          </a:r>
        </a:p>
      </dsp:txBody>
      <dsp:txXfrm>
        <a:off x="439322" y="2524076"/>
        <a:ext cx="8223212" cy="719224"/>
      </dsp:txXfrm>
    </dsp:sp>
    <dsp:sp modelId="{B4D9D5EC-569E-4DE2-B6F9-50F06E786AB4}">
      <dsp:nvSpPr>
        <dsp:cNvPr id="0" name=""/>
        <dsp:cNvSpPr/>
      </dsp:nvSpPr>
      <dsp:spPr>
        <a:xfrm>
          <a:off x="0" y="410840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B7C0F-EE34-4C8B-BA81-061B276A6B1D}">
      <dsp:nvSpPr>
        <dsp:cNvPr id="0" name=""/>
        <dsp:cNvSpPr/>
      </dsp:nvSpPr>
      <dsp:spPr>
        <a:xfrm>
          <a:off x="414801" y="3709888"/>
          <a:ext cx="8296030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4. Kérdések és válaszok  </a:t>
          </a:r>
        </a:p>
      </dsp:txBody>
      <dsp:txXfrm>
        <a:off x="453709" y="3748796"/>
        <a:ext cx="8218214" cy="719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43424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35728"/>
          <a:ext cx="8312875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Keresztellenőrzések, összevetések</a:t>
          </a:r>
          <a:endParaRPr lang="hu-HU" sz="2000" kern="1200" dirty="0"/>
        </a:p>
      </dsp:txBody>
      <dsp:txXfrm>
        <a:off x="436692" y="74636"/>
        <a:ext cx="8235059" cy="719224"/>
      </dsp:txXfrm>
    </dsp:sp>
    <dsp:sp modelId="{6B1D13AC-5548-43B6-9F80-4AE0D1508C0A}">
      <dsp:nvSpPr>
        <dsp:cNvPr id="0" name=""/>
        <dsp:cNvSpPr/>
      </dsp:nvSpPr>
      <dsp:spPr>
        <a:xfrm>
          <a:off x="0" y="165896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1260448"/>
          <a:ext cx="8308323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Szegmentálások</a:t>
          </a:r>
        </a:p>
      </dsp:txBody>
      <dsp:txXfrm>
        <a:off x="430102" y="1299356"/>
        <a:ext cx="8230507" cy="719224"/>
      </dsp:txXfrm>
    </dsp:sp>
    <dsp:sp modelId="{A7B5636B-AF42-44BC-94D6-E7C35144C52C}">
      <dsp:nvSpPr>
        <dsp:cNvPr id="0" name=""/>
        <dsp:cNvSpPr/>
      </dsp:nvSpPr>
      <dsp:spPr>
        <a:xfrm>
          <a:off x="0" y="288368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2485168"/>
          <a:ext cx="8301028" cy="79704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Tipikus hibák</a:t>
          </a:r>
        </a:p>
      </dsp:txBody>
      <dsp:txXfrm>
        <a:off x="439322" y="2524076"/>
        <a:ext cx="8223212" cy="719224"/>
      </dsp:txXfrm>
    </dsp:sp>
    <dsp:sp modelId="{B4D9D5EC-569E-4DE2-B6F9-50F06E786AB4}">
      <dsp:nvSpPr>
        <dsp:cNvPr id="0" name=""/>
        <dsp:cNvSpPr/>
      </dsp:nvSpPr>
      <dsp:spPr>
        <a:xfrm>
          <a:off x="0" y="4108408"/>
          <a:ext cx="871296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B7C0F-EE34-4C8B-BA81-061B276A6B1D}">
      <dsp:nvSpPr>
        <dsp:cNvPr id="0" name=""/>
        <dsp:cNvSpPr/>
      </dsp:nvSpPr>
      <dsp:spPr>
        <a:xfrm>
          <a:off x="414801" y="3709888"/>
          <a:ext cx="8296030" cy="797040"/>
        </a:xfrm>
        <a:prstGeom prst="roundRect">
          <a:avLst/>
        </a:prstGeom>
        <a:solidFill>
          <a:schemeClr val="accent1">
            <a:lumMod val="60000"/>
            <a:lumOff val="40000"/>
            <a:alpha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4. Kérdések és válaszok  </a:t>
          </a:r>
        </a:p>
      </dsp:txBody>
      <dsp:txXfrm>
        <a:off x="453709" y="3748796"/>
        <a:ext cx="8218214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2017.04.24.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2017.04.24.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478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7128792" cy="864095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r>
              <a:rPr lang="hu-HU" dirty="0"/>
              <a:t>Piaci kockázat tőkekövetelménye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052736"/>
            <a:ext cx="7236296" cy="2232248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Magyar Nemzeti Bank</a:t>
            </a:r>
          </a:p>
          <a:p>
            <a:endParaRPr lang="hu-HU" sz="1600" dirty="0"/>
          </a:p>
          <a:p>
            <a:r>
              <a:rPr lang="hu-HU" sz="1800">
                <a:solidFill>
                  <a:schemeClr val="accent5"/>
                </a:solidFill>
              </a:rPr>
              <a:t>Csiszár Gábor</a:t>
            </a:r>
          </a:p>
          <a:p>
            <a:r>
              <a:rPr lang="hu-HU" sz="1800" dirty="0">
                <a:solidFill>
                  <a:schemeClr val="accent5"/>
                </a:solidFill>
              </a:rPr>
              <a:t>2017. április 27.</a:t>
            </a:r>
          </a:p>
        </p:txBody>
      </p:sp>
    </p:spTree>
    <p:extLst>
      <p:ext uri="{BB962C8B-B14F-4D97-AF65-F5344CB8AC3E}">
        <p14:creationId xmlns:p14="http://schemas.microsoft.com/office/powerpoint/2010/main" val="122635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21221610"/>
              </p:ext>
            </p:extLst>
          </p:nvPr>
        </p:nvGraphicFramePr>
        <p:xfrm>
          <a:off x="323528" y="1268759"/>
          <a:ext cx="8712968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1924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Piaci kockázat – </a:t>
            </a:r>
            <a:r>
              <a:rPr lang="hu-HU" dirty="0" err="1"/>
              <a:t>Q&amp;A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536504"/>
          </a:xfrm>
        </p:spPr>
        <p:txBody>
          <a:bodyPr>
            <a:noAutofit/>
          </a:bodyPr>
          <a:lstStyle/>
          <a:p>
            <a:pPr algn="just"/>
            <a:r>
              <a:rPr lang="hu-HU" sz="1900" b="1" dirty="0">
                <a:latin typeface="+mn-lt"/>
              </a:rPr>
              <a:t> Pozíciókockázatot érintően, külön egyedi, és konszolidált tőkekövetelmény számítás során számíthatók e tőkekövetelmény nettó módon olyan partnerek között, melyek összevont felügyelet, vagy közös intézményvédelmi rendszer alá tartoznak? (MNB 2/2017)</a:t>
            </a:r>
          </a:p>
          <a:p>
            <a:pPr algn="just"/>
            <a:endParaRPr lang="hu-HU" sz="800" b="1" dirty="0">
              <a:latin typeface="+mn-lt"/>
            </a:endParaRPr>
          </a:p>
          <a:p>
            <a:pPr marL="0" indent="0" algn="just">
              <a:buNone/>
            </a:pPr>
            <a:r>
              <a:rPr lang="hu-HU" sz="1900" b="1" dirty="0">
                <a:latin typeface="+mn-lt"/>
              </a:rPr>
              <a:t>Válasz:  </a:t>
            </a:r>
            <a:r>
              <a:rPr lang="hu-HU" sz="1900" dirty="0">
                <a:latin typeface="+mn-lt"/>
              </a:rPr>
              <a:t>Az egyedi szintű piaci kockázati tőkekövetelmény </a:t>
            </a:r>
            <a:r>
              <a:rPr lang="hu-HU" sz="1900" b="1" dirty="0">
                <a:latin typeface="+mn-lt"/>
              </a:rPr>
              <a:t>nem</a:t>
            </a:r>
            <a:r>
              <a:rPr lang="hu-HU" sz="1900" dirty="0">
                <a:latin typeface="+mn-lt"/>
              </a:rPr>
              <a:t> </a:t>
            </a:r>
            <a:r>
              <a:rPr lang="hu-HU" sz="1900" dirty="0" err="1">
                <a:latin typeface="+mn-lt"/>
              </a:rPr>
              <a:t>nettósítható</a:t>
            </a:r>
            <a:r>
              <a:rPr lang="hu-HU" sz="1900" dirty="0">
                <a:latin typeface="+mn-lt"/>
              </a:rPr>
              <a:t>. </a:t>
            </a:r>
          </a:p>
          <a:p>
            <a:pPr marL="0" indent="0" algn="just">
              <a:buNone/>
            </a:pPr>
            <a:endParaRPr lang="hu-HU" sz="800" dirty="0">
              <a:latin typeface="+mn-lt"/>
            </a:endParaRPr>
          </a:p>
          <a:p>
            <a:pPr marL="0" indent="0" algn="just">
              <a:buNone/>
            </a:pPr>
            <a:r>
              <a:rPr lang="hu-HU" sz="1900" dirty="0">
                <a:latin typeface="+mn-lt"/>
              </a:rPr>
              <a:t>A konszolidált szintű pozíciókockázat egyedi kockázat (</a:t>
            </a:r>
            <a:r>
              <a:rPr lang="hu-HU" sz="1900" dirty="0" err="1">
                <a:latin typeface="+mn-lt"/>
              </a:rPr>
              <a:t>specific</a:t>
            </a:r>
            <a:r>
              <a:rPr lang="hu-HU" sz="1900" dirty="0">
                <a:latin typeface="+mn-lt"/>
              </a:rPr>
              <a:t> </a:t>
            </a:r>
            <a:r>
              <a:rPr lang="hu-HU" sz="1900" dirty="0" err="1">
                <a:latin typeface="+mn-lt"/>
              </a:rPr>
              <a:t>risk</a:t>
            </a:r>
            <a:r>
              <a:rPr lang="hu-HU" sz="1900" dirty="0">
                <a:latin typeface="+mn-lt"/>
              </a:rPr>
              <a:t>, </a:t>
            </a:r>
            <a:r>
              <a:rPr lang="hu-HU" sz="1900" dirty="0" err="1">
                <a:latin typeface="+mn-lt"/>
              </a:rPr>
              <a:t>CRR</a:t>
            </a:r>
            <a:r>
              <a:rPr lang="hu-HU" sz="1900" dirty="0">
                <a:latin typeface="+mn-lt"/>
              </a:rPr>
              <a:t> 336. cikk) tőkekövetelményének számítása során a </a:t>
            </a:r>
            <a:r>
              <a:rPr lang="hu-HU" sz="1900" dirty="0" err="1">
                <a:latin typeface="+mn-lt"/>
              </a:rPr>
              <a:t>CRR</a:t>
            </a:r>
            <a:r>
              <a:rPr lang="hu-HU" sz="1900" dirty="0">
                <a:latin typeface="+mn-lt"/>
              </a:rPr>
              <a:t> 327. cikk (1) bekezdésben leírt – saját kibocsátású hitelviszonyt megtestesítő értékpapírokra vonatkozó – kizárás alkalmazható a csoporttag által birtokolt értékpapír esetében is. Az általános kockázat, illetve a tulajdonviszonyt megtestesítő értékpapírok esetében a </a:t>
            </a:r>
            <a:r>
              <a:rPr lang="hu-HU" sz="1900" dirty="0" err="1">
                <a:latin typeface="+mn-lt"/>
              </a:rPr>
              <a:t>CRR</a:t>
            </a:r>
            <a:r>
              <a:rPr lang="hu-HU" sz="1900" dirty="0">
                <a:latin typeface="+mn-lt"/>
              </a:rPr>
              <a:t> nem teszi lehetővé hasonló kizárás alkalmazását. </a:t>
            </a:r>
          </a:p>
          <a:p>
            <a:pPr marL="0" indent="0" algn="just">
              <a:buNone/>
            </a:pPr>
            <a:r>
              <a:rPr lang="hu-HU" sz="1900" dirty="0">
                <a:latin typeface="+mn-lt"/>
              </a:rPr>
              <a:t>A fenti megállapítások nem érintik a 325. cikkben leírt konszolidált követelményekre vonatkozó engedmények alkalmazhatóságát. 	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1491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 algn="ctr">
              <a:buNone/>
            </a:pPr>
            <a:r>
              <a:rPr lang="hu-HU" sz="3600" dirty="0">
                <a:solidFill>
                  <a:srgbClr val="1E2452"/>
                </a:solidFill>
              </a:rPr>
              <a:t>Köszönjük a figyelmet!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9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59734467"/>
              </p:ext>
            </p:extLst>
          </p:nvPr>
        </p:nvGraphicFramePr>
        <p:xfrm>
          <a:off x="323528" y="1268759"/>
          <a:ext cx="8712968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35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66811018"/>
              </p:ext>
            </p:extLst>
          </p:nvPr>
        </p:nvGraphicFramePr>
        <p:xfrm>
          <a:off x="323528" y="1268759"/>
          <a:ext cx="8712968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497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300" dirty="0"/>
              <a:t>Keresztellenőrzések, összevetések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199119"/>
              </p:ext>
            </p:extLst>
          </p:nvPr>
        </p:nvGraphicFramePr>
        <p:xfrm>
          <a:off x="755576" y="1268760"/>
          <a:ext cx="7632848" cy="48245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5799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208416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688633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055415">
                <a:tc rowSpan="2"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Keresztellenőrzések</a:t>
                      </a:r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kern="1200" dirty="0">
                          <a:solidFill>
                            <a:schemeClr val="accent5"/>
                          </a:solidFill>
                          <a:effectLst/>
                        </a:rPr>
                        <a:t>C_18.00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</a:rPr>
                        <a:t>Konzisztencia vizsgálat: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Az értékpapírok az E04, E21, E22 jelentésekkel összevethető,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A magyar értékpapírok vonatkozásában a futamidő megbontás csak korlátozottan áll rendelkezésre.</a:t>
                      </a:r>
                      <a:endParaRPr lang="hu-HU" sz="1600" b="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276912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C_22.00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</a:rPr>
                        <a:t>Konzisztencia vizsgálat: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Az állományi adatok a D01 adatgyűjtés több táblájából előállítható. 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Az </a:t>
                      </a:r>
                      <a:r>
                        <a:rPr lang="hu-HU" sz="1600" b="0" kern="1200" baseline="0" dirty="0" err="1">
                          <a:solidFill>
                            <a:schemeClr val="accent5"/>
                          </a:solidFill>
                        </a:rPr>
                        <a:t>aggregált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 adatok a D01 01-04 táblájában állnak rendelkezésre. </a:t>
                      </a:r>
                    </a:p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A D01_05 táblában ügyletszintű adatok állnak rendelkezésre, ez feldolgozás és aggregálás után összevethető a C_22 sorral.</a:t>
                      </a:r>
                      <a:endParaRPr lang="hu-HU" sz="1600" b="0" kern="1200" baseline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4486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17148780"/>
              </p:ext>
            </p:extLst>
          </p:nvPr>
        </p:nvGraphicFramePr>
        <p:xfrm>
          <a:off x="323528" y="1268759"/>
          <a:ext cx="8712968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20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300" dirty="0"/>
              <a:t>Szegmentálások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806096"/>
              </p:ext>
            </p:extLst>
          </p:nvPr>
        </p:nvGraphicFramePr>
        <p:xfrm>
          <a:off x="755576" y="1268760"/>
          <a:ext cx="7632848" cy="48245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688633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055415">
                <a:tc rowSpan="2"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Szegmentálások,</a:t>
                      </a:r>
                      <a:r>
                        <a:rPr lang="hu-HU" sz="2400" baseline="0" dirty="0"/>
                        <a:t> számolások</a:t>
                      </a:r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C_18.00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Devizabontás,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Módszerbesorolás,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Zónabontás,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Futamidő megbontás (hosszú - rövid),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Nettósítás,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Tőkesúlyok számítása.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hu-HU" sz="1600" b="0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276912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C_22.00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285750" indent="-285750" algn="just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Devizabontás, </a:t>
                      </a:r>
                    </a:p>
                    <a:p>
                      <a:pPr marL="285750" indent="-285750" algn="just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Devizaopciók kockázattípus bontása</a:t>
                      </a:r>
                    </a:p>
                    <a:p>
                      <a:pPr marL="285750" indent="-285750" algn="just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Futamidő, </a:t>
                      </a:r>
                    </a:p>
                    <a:p>
                      <a:pPr marL="285750" indent="-285750" algn="just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Nettósítás, </a:t>
                      </a:r>
                    </a:p>
                    <a:p>
                      <a:pPr marL="285750" indent="-285750" algn="just" defTabSz="6858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Tőkesúlyok számítása.</a:t>
                      </a:r>
                      <a:endParaRPr lang="hu-HU" sz="1600" b="0" kern="1200" baseline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7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96759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15864263"/>
              </p:ext>
            </p:extLst>
          </p:nvPr>
        </p:nvGraphicFramePr>
        <p:xfrm>
          <a:off x="323528" y="1268759"/>
          <a:ext cx="8712968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945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300" dirty="0"/>
              <a:t>Tipikus hibák 1.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650729"/>
              </p:ext>
            </p:extLst>
          </p:nvPr>
        </p:nvGraphicFramePr>
        <p:xfrm>
          <a:off x="755576" y="1239253"/>
          <a:ext cx="7632848" cy="485404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5799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208416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688633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067986">
                <a:tc rowSpan="2"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solidFill>
                            <a:schemeClr val="lt1"/>
                          </a:solidFill>
                        </a:rPr>
                        <a:t>Tipikus</a:t>
                      </a:r>
                      <a:r>
                        <a:rPr lang="hu-HU" sz="2400" baseline="0" dirty="0">
                          <a:solidFill>
                            <a:schemeClr val="lt1"/>
                          </a:solidFill>
                        </a:rPr>
                        <a:t> hibák</a:t>
                      </a:r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C_18.00 és</a:t>
                      </a: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C_21.00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Táblák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 közötti összefüggés megsértése.</a:t>
                      </a:r>
                    </a:p>
                    <a:p>
                      <a:pPr marL="0" indent="0" algn="just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1600" b="0" dirty="0">
                          <a:solidFill>
                            <a:schemeClr val="accent5"/>
                          </a:solidFill>
                        </a:rPr>
                        <a:t>Pl. Az egyes devizanemekben illetve országoknál értékpapírok/észvényeinek állománya nem egyezik meg az összesen táblában szereplő állománnyal</a:t>
                      </a:r>
                    </a:p>
                  </a:txBody>
                  <a:tcPr anchor="ctr"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2786057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C_22.00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285750" indent="-285750" algn="just" defTabSz="6858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Az intézmény folyamataiba nincs beépítve a deviza nyitott </a:t>
                      </a:r>
                      <a:r>
                        <a:rPr lang="hu-HU" sz="1600" b="0" kern="1200" baseline="0" dirty="0" err="1">
                          <a:solidFill>
                            <a:schemeClr val="accent5"/>
                          </a:solidFill>
                        </a:rPr>
                        <a:t>pozicióhoz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 kapcsolódó tőkelimit.</a:t>
                      </a:r>
                    </a:p>
                    <a:p>
                      <a:pPr marL="285750" indent="-285750" algn="just" defTabSz="6858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Ha a teljes nettó  devizapozíciója nem haladja meg a szavatoló tőke 2%-át:</a:t>
                      </a:r>
                    </a:p>
                    <a:p>
                      <a:pPr marL="0" indent="0" algn="ctr" defTabSz="6858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C_22.00 020-050. oszlopait kell kitölteni, a többi üres!</a:t>
                      </a:r>
                    </a:p>
                    <a:p>
                      <a:pPr marL="285750" indent="-285750" algn="just" defTabSz="6858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Számszaki hiba a részletező sorok és az összesen között.</a:t>
                      </a:r>
                    </a:p>
                    <a:p>
                      <a:pPr marL="0" indent="0" algn="just" defTabSz="6858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Pl. ∑ C_22.00100 – 120 sorok 030 nem egyezik a </a:t>
                      </a:r>
                    </a:p>
                    <a:p>
                      <a:pPr marL="0" indent="0" algn="just" defTabSz="6858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</a:rPr>
                        <a:t>     ∑ C_22.00130 és C_22.00480 sor</a:t>
                      </a:r>
                      <a:endParaRPr lang="hu-HU" sz="1600" b="0" kern="1200" baseline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86354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300" dirty="0"/>
              <a:t>Tipikus hibák 2.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716374"/>
              </p:ext>
            </p:extLst>
          </p:nvPr>
        </p:nvGraphicFramePr>
        <p:xfrm>
          <a:off x="755576" y="1239253"/>
          <a:ext cx="7632848" cy="40619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5799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208416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688633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477779">
                <a:tc rowSpan="2"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solidFill>
                            <a:schemeClr val="lt1"/>
                          </a:solidFill>
                        </a:rPr>
                        <a:t>Tipikus</a:t>
                      </a:r>
                      <a:r>
                        <a:rPr lang="hu-HU" sz="2400" baseline="0" dirty="0">
                          <a:solidFill>
                            <a:schemeClr val="lt1"/>
                          </a:solidFill>
                        </a:rPr>
                        <a:t> hibák</a:t>
                      </a:r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C_23.00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Táblán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belüli inkonzisztencia: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dirty="0">
                          <a:solidFill>
                            <a:schemeClr val="accent5"/>
                          </a:solidFill>
                        </a:rPr>
                        <a:t>Az árupozíciók összesen soron több esetben magasabb érték szerepelt, mint a részletező 20-40 sorokban szereplő tételek értékeinek összege.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dirty="0">
                          <a:solidFill>
                            <a:schemeClr val="accent5"/>
                          </a:solidFill>
                        </a:rPr>
                        <a:t>A részletező sorokban egyáltalán nem szerepel érték.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dirty="0">
                          <a:solidFill>
                            <a:schemeClr val="accent5"/>
                          </a:solidFill>
                        </a:rPr>
                        <a:t>A 030. és 040. oszlopokban nulla forint nettó rövid és hosszú pozíciót jelentettek,</a:t>
                      </a:r>
                      <a:r>
                        <a:rPr lang="hu-HU" sz="1600" b="0" baseline="0" dirty="0">
                          <a:solidFill>
                            <a:schemeClr val="accent5"/>
                          </a:solidFill>
                        </a:rPr>
                        <a:t> de ennek ellenére a 050. oszlop nem üres.</a:t>
                      </a:r>
                      <a:endParaRPr lang="hu-HU" sz="1600" b="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1584176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C_24.00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</a:rPr>
                        <a:t>Az intézmény nem rendelkezik a piaci kockázati kategóriák szabályozói tőkekövetelmény számításához a </a:t>
                      </a:r>
                      <a:r>
                        <a:rPr lang="hu-HU" sz="1600" kern="1200" baseline="0" dirty="0" err="1">
                          <a:solidFill>
                            <a:schemeClr val="accent5"/>
                          </a:solidFill>
                        </a:rPr>
                        <a:t>CRR</a:t>
                      </a: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</a:rPr>
                        <a:t> 363. cikk szerinti belső modell módszer használatára vonatkozó hatósági engedéllyel.</a:t>
                      </a:r>
                      <a:endParaRPr lang="hu-HU" sz="1600" b="0" kern="1200" baseline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606763033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585CA7FBDAFB64D8EA3C7881CCB39ED" ma:contentTypeVersion="0" ma:contentTypeDescription="Új dokumentum létrehozása." ma:contentTypeScope="" ma:versionID="4bac603d3298edd474f6ef1a90db4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AD02B7-FBC3-482D-859F-3CDF8CD042F4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33C5B6A-3D81-40FF-AAA5-5CAB63AFA1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940A84-A7C6-415D-946A-54893EB7D5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5839</TotalTime>
  <Words>595</Words>
  <Application>Microsoft Office PowerPoint</Application>
  <PresentationFormat>Diavetítés a képernyőre (4:3 oldalarány)</PresentationFormat>
  <Paragraphs>109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Verdana</vt:lpstr>
      <vt:lpstr>Bemutató1</vt:lpstr>
      <vt:lpstr> Piaci kockázat tőkekövetelménye</vt:lpstr>
      <vt:lpstr>Tartalom</vt:lpstr>
      <vt:lpstr>Tartalom</vt:lpstr>
      <vt:lpstr>Keresztellenőrzések, összevetések</vt:lpstr>
      <vt:lpstr>Tartalom</vt:lpstr>
      <vt:lpstr>Szegmentálások</vt:lpstr>
      <vt:lpstr>Tartalom</vt:lpstr>
      <vt:lpstr>Tipikus hibák 1.</vt:lpstr>
      <vt:lpstr>Tipikus hibák 2.</vt:lpstr>
      <vt:lpstr>Tartalom</vt:lpstr>
      <vt:lpstr>Piaci kockázat – Q&amp;A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biharipa@mnb.hu</dc:creator>
  <cp:lastModifiedBy>Bihari Patrícia</cp:lastModifiedBy>
  <cp:revision>396</cp:revision>
  <cp:lastPrinted>2017-02-22T15:58:47Z</cp:lastPrinted>
  <dcterms:created xsi:type="dcterms:W3CDTF">2016-12-21T07:19:05Z</dcterms:created>
  <dcterms:modified xsi:type="dcterms:W3CDTF">2017-04-24T15:34:18Z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0x0101002585CA7FBDAFB64D8EA3C7881CCB39ED</vt:lpwstr>
  </property>
</Properties>
</file>