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2"/>
  </p:notesMasterIdLst>
  <p:sldIdLst>
    <p:sldId id="270" r:id="rId3"/>
    <p:sldId id="271" r:id="rId4"/>
    <p:sldId id="366" r:id="rId5"/>
    <p:sldId id="369" r:id="rId6"/>
    <p:sldId id="370" r:id="rId7"/>
    <p:sldId id="371" r:id="rId8"/>
    <p:sldId id="368" r:id="rId9"/>
    <p:sldId id="373" r:id="rId10"/>
    <p:sldId id="289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B" initials="GA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2326"/>
    <a:srgbClr val="9B7D40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90" d="100"/>
          <a:sy n="90" d="100"/>
        </p:scale>
        <p:origin x="-1234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B8ECB-CE63-4F49-AC57-4A6F3B6E4AF3}" type="datetimeFigureOut">
              <a:rPr lang="pt-PT" smtClean="0"/>
              <a:pPr/>
              <a:t>03-02-2015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84D60-9D7A-4A2F-BB2D-E746493539C4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486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84D60-9D7A-4A2F-BB2D-E746493539C4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00" y="1691999"/>
            <a:ext cx="7110000" cy="1530000"/>
          </a:xfrm>
        </p:spPr>
        <p:txBody>
          <a:bodyPr anchor="ctr" anchorCtr="0">
            <a:normAutofit/>
          </a:bodyPr>
          <a:lstStyle>
            <a:lvl1pPr algn="l">
              <a:defRPr sz="2200">
                <a:solidFill>
                  <a:srgbClr val="83232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000" y="3240000"/>
            <a:ext cx="7110000" cy="1440000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9B7D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pt-P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0000" indent="-180000">
              <a:lnSpc>
                <a:spcPct val="90000"/>
              </a:lnSpc>
              <a:spcBef>
                <a:spcPts val="300"/>
              </a:spcBef>
              <a:buFont typeface="Arial" pitchFamily="34" charset="0"/>
              <a:buNone/>
              <a:defRPr sz="2200" b="1">
                <a:solidFill>
                  <a:srgbClr val="832326"/>
                </a:solidFill>
              </a:defRPr>
            </a:lvl1pPr>
            <a:lvl2pPr marL="0" indent="0">
              <a:lnSpc>
                <a:spcPct val="90000"/>
              </a:lnSpc>
              <a:spcBef>
                <a:spcPts val="2000"/>
              </a:spcBef>
              <a:buFont typeface="Arial" pitchFamily="34" charset="0"/>
              <a:buNone/>
              <a:defRPr sz="1800" b="1">
                <a:solidFill>
                  <a:srgbClr val="9B7D40"/>
                </a:solidFill>
              </a:defRPr>
            </a:lvl2pPr>
            <a:lvl3pPr marL="180000" indent="-180000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>
                <a:solidFill>
                  <a:schemeClr val="tx1"/>
                </a:solidFill>
              </a:defRPr>
            </a:lvl3pPr>
            <a:lvl4pPr marL="180000" indent="-180000">
              <a:lnSpc>
                <a:spcPct val="90000"/>
              </a:lnSpc>
              <a:spcBef>
                <a:spcPts val="300"/>
              </a:spcBef>
              <a:defRPr sz="1500">
                <a:solidFill>
                  <a:schemeClr val="tx1"/>
                </a:solidFill>
              </a:defRPr>
            </a:lvl4pPr>
            <a:lvl5pPr marL="360000" indent="-180000">
              <a:lnSpc>
                <a:spcPct val="90000"/>
              </a:lnSpc>
              <a:defRPr sz="1400"/>
            </a:lvl5pPr>
            <a:lvl6pPr marL="540000" indent="-180000">
              <a:defRPr/>
            </a:lvl6pPr>
            <a:lvl7pPr marL="720000" indent="-180000">
              <a:defRPr/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 level</a:t>
            </a:r>
            <a:endParaRPr lang="pt-P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0000" y="1692000"/>
            <a:ext cx="3420000" cy="4500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00" y="1692000"/>
            <a:ext cx="3420000" cy="4500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000" y="5292000"/>
            <a:ext cx="5400000" cy="432000"/>
          </a:xfrm>
        </p:spPr>
        <p:txBody>
          <a:bodyPr anchor="b">
            <a:normAutofit/>
          </a:bodyPr>
          <a:lstStyle>
            <a:lvl1pPr algn="l">
              <a:defRPr sz="1400" b="1">
                <a:solidFill>
                  <a:srgbClr val="9B7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0000" y="1692000"/>
            <a:ext cx="5400000" cy="360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0000" y="5724000"/>
            <a:ext cx="5400000" cy="468000"/>
          </a:xfrm>
        </p:spPr>
        <p:txBody>
          <a:bodyPr>
            <a:normAutofit/>
          </a:bodyPr>
          <a:lstStyle>
            <a:lvl1pPr marL="0" indent="0">
              <a:buNone/>
              <a:defRPr sz="1200" b="0">
                <a:solidFill>
                  <a:srgbClr val="6969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mplate Final Imagem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55264"/>
            <a:ext cx="9144000" cy="360273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0" y="648000"/>
            <a:ext cx="3960000" cy="1350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pt-PT" dirty="0"/>
          </a:p>
        </p:txBody>
      </p:sp>
      <p:pic>
        <p:nvPicPr>
          <p:cNvPr id="9" name="Picture 8" descr="Logotipo BP Cor Assinatura D p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1900800"/>
            <a:ext cx="1493506" cy="10224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720000" y="3546000"/>
            <a:ext cx="6804328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 Narrative for Europe (and for the monetary union after the crisis)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baseline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Lamfalussy</a:t>
            </a:r>
            <a:r>
              <a:rPr lang="en-US" sz="18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Lecture series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Budapest, 2 February 2015</a:t>
            </a:r>
            <a:endParaRPr lang="en-US" sz="1350" b="0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rgbClr val="83232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mplate Final Imagem 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638000"/>
            <a:ext cx="719328" cy="521817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0000" y="396000"/>
            <a:ext cx="3960000" cy="414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000" y="1692000"/>
            <a:ext cx="7110000" cy="45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 level</a:t>
            </a:r>
            <a:endParaRPr lang="pt-PT" dirty="0"/>
          </a:p>
        </p:txBody>
      </p:sp>
      <p:pic>
        <p:nvPicPr>
          <p:cNvPr id="7" name="Picture 6" descr="Logotipo BP Cor Assinatura E pt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7200" y="327600"/>
            <a:ext cx="2117843" cy="5400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350000" y="925200"/>
            <a:ext cx="7794000" cy="0"/>
          </a:xfrm>
          <a:prstGeom prst="line">
            <a:avLst/>
          </a:prstGeom>
          <a:ln w="9525" cap="sq">
            <a:solidFill>
              <a:srgbClr val="696969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5"/>
          <p:cNvSpPr txBox="1">
            <a:spLocks/>
          </p:cNvSpPr>
          <p:nvPr/>
        </p:nvSpPr>
        <p:spPr>
          <a:xfrm>
            <a:off x="1350000" y="6534000"/>
            <a:ext cx="252000" cy="180000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46AFC-4816-4F6C-97F4-1E76602A713A}" type="slidenum">
              <a:rPr kumimoji="0" lang="pt-PT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pt-PT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PT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7D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PT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B7D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</a:t>
            </a:r>
            <a:r>
              <a:rPr kumimoji="0" lang="pt-PT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9696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pt-PT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583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900" b="0">
                <a:solidFill>
                  <a:srgbClr val="9B7D40"/>
                </a:solidFill>
              </a:defRPr>
            </a:lvl1pPr>
          </a:lstStyle>
          <a:p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p:hf sldNum="0"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rgbClr val="9B7D40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300"/>
        </a:spcBef>
        <a:buClr>
          <a:schemeClr val="tx1"/>
        </a:buClr>
        <a:buFont typeface="Arial" pitchFamily="34" charset="0"/>
        <a:buNone/>
        <a:defRPr lang="en-US" sz="2200" b="1" kern="1200" dirty="0" smtClean="0">
          <a:solidFill>
            <a:srgbClr val="832326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2000"/>
        </a:spcBef>
        <a:buClr>
          <a:srgbClr val="9B7D40"/>
        </a:buClr>
        <a:buFont typeface="Arial" pitchFamily="34" charset="0"/>
        <a:buNone/>
        <a:defRPr lang="en-US" sz="1800" b="1" kern="1200" dirty="0" smtClean="0">
          <a:solidFill>
            <a:srgbClr val="9B7D40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90000"/>
        </a:lnSpc>
        <a:spcBef>
          <a:spcPts val="600"/>
        </a:spcBef>
        <a:buClr>
          <a:srgbClr val="9B7D40"/>
        </a:buClr>
        <a:buFont typeface="Arial" pitchFamily="34" charset="0"/>
        <a:buNone/>
        <a:defRPr lang="en-US" sz="16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90000"/>
        </a:lnSpc>
        <a:spcBef>
          <a:spcPts val="300"/>
        </a:spcBef>
        <a:spcAft>
          <a:spcPts val="0"/>
        </a:spcAft>
        <a:buClr>
          <a:srgbClr val="832326"/>
        </a:buClr>
        <a:buFont typeface="Arial" pitchFamily="34" charset="0"/>
        <a:buChar char="•"/>
        <a:defRPr lang="en-US" sz="1500" b="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360000" marR="0" indent="-180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>
          <a:srgbClr val="9B7D40"/>
        </a:buClr>
        <a:buSzTx/>
        <a:buFont typeface="Arial" pitchFamily="34" charset="0"/>
        <a:buChar char="•"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540000" marR="0" indent="-180000" algn="l" defTabSz="827088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>
          <a:srgbClr val="696969"/>
        </a:buClr>
        <a:buSzTx/>
        <a:buFont typeface="Arial" pitchFamily="34" charset="0"/>
        <a:buChar char="•"/>
        <a:tabLst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-180000" algn="l" defTabSz="827088" rtl="0" eaLnBrk="1" latinLnBrk="0" hangingPunct="1">
        <a:lnSpc>
          <a:spcPct val="90000"/>
        </a:lnSpc>
        <a:spcBef>
          <a:spcPts val="300"/>
        </a:spcBef>
        <a:spcAft>
          <a:spcPts val="0"/>
        </a:spcAft>
        <a:buFont typeface="Arial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Reform and Prosperity in the Monetary Union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2420888"/>
            <a:ext cx="396000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b="1" dirty="0" smtClean="0">
                <a:solidFill>
                  <a:schemeClr val="tx1"/>
                </a:solidFill>
              </a:rPr>
              <a:t>Carlos</a:t>
            </a:r>
            <a:r>
              <a:rPr lang="pt-PT" sz="1600" b="1" baseline="0" dirty="0" smtClean="0">
                <a:solidFill>
                  <a:schemeClr val="tx1"/>
                </a:solidFill>
              </a:rPr>
              <a:t> da Silva Costa</a:t>
            </a:r>
            <a:r>
              <a:rPr lang="pt-PT" sz="1600" dirty="0" smtClean="0">
                <a:solidFill>
                  <a:srgbClr val="9B7D40"/>
                </a:solidFill>
              </a:rPr>
              <a:t> • </a:t>
            </a:r>
            <a:r>
              <a:rPr lang="pt-PT" sz="1600" dirty="0" err="1" smtClean="0">
                <a:solidFill>
                  <a:srgbClr val="9B7D40"/>
                </a:solidFill>
              </a:rPr>
              <a:t>Governor</a:t>
            </a:r>
            <a:r>
              <a:rPr lang="pt-PT" sz="1600" baseline="0" dirty="0" smtClean="0">
                <a:solidFill>
                  <a:srgbClr val="9B7D40"/>
                </a:solidFill>
              </a:rPr>
              <a:t> </a:t>
            </a:r>
            <a:r>
              <a:rPr lang="pt-PT" sz="1400" dirty="0" smtClean="0"/>
              <a:t/>
            </a:r>
            <a:br>
              <a:rPr lang="pt-PT" sz="1400" dirty="0" smtClean="0"/>
            </a:br>
            <a:endParaRPr lang="pt-PT" sz="1400" b="0" dirty="0" smtClean="0">
              <a:solidFill>
                <a:srgbClr val="69696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6102320" cy="3384376"/>
          </a:xfrm>
        </p:spPr>
        <p:txBody>
          <a:bodyPr>
            <a:noAutofit/>
          </a:bodyPr>
          <a:lstStyle/>
          <a:p>
            <a:pPr marL="400050" indent="-400050"/>
            <a:endParaRPr lang="pt-PT" sz="2000" dirty="0" smtClean="0">
              <a:solidFill>
                <a:srgbClr val="832326"/>
              </a:solidFill>
            </a:endParaRPr>
          </a:p>
          <a:p>
            <a:pPr marL="400050" indent="-400050">
              <a:buFont typeface="+mj-lt"/>
              <a:buAutoNum type="romanUcPeriod"/>
            </a:pPr>
            <a:endParaRPr lang="pt-PT" sz="2000" dirty="0" smtClean="0">
              <a:solidFill>
                <a:srgbClr val="832326"/>
              </a:solidFill>
            </a:endParaRPr>
          </a:p>
          <a:p>
            <a:pPr marL="400050" indent="-400050"/>
            <a:endParaRPr lang="pt-PT" sz="2000" dirty="0" smtClean="0"/>
          </a:p>
          <a:p>
            <a:pPr marL="400050" indent="-400050">
              <a:buFont typeface="+mj-lt"/>
              <a:buAutoNum type="romanUcPeriod"/>
            </a:pPr>
            <a:endParaRPr lang="pt-PT" sz="2000" dirty="0" smtClean="0">
              <a:solidFill>
                <a:srgbClr val="832326"/>
              </a:solidFill>
            </a:endParaRPr>
          </a:p>
          <a:p>
            <a:pPr marL="400050" indent="-400050">
              <a:buFont typeface="+mj-lt"/>
              <a:buAutoNum type="romanUcPeriod"/>
            </a:pPr>
            <a:endParaRPr lang="pt-PT" sz="2000" dirty="0" smtClean="0">
              <a:solidFill>
                <a:srgbClr val="832326"/>
              </a:solidFill>
            </a:endParaRPr>
          </a:p>
          <a:p>
            <a:pPr marL="400050" indent="-400050">
              <a:buFont typeface="+mj-lt"/>
              <a:buAutoNum type="romanUcPeriod"/>
            </a:pPr>
            <a:endParaRPr lang="pt-PT" sz="2000" dirty="0" smtClean="0">
              <a:solidFill>
                <a:srgbClr val="832326"/>
              </a:solidFill>
            </a:endParaRPr>
          </a:p>
          <a:p>
            <a:pPr marL="400050" indent="-400050">
              <a:buFont typeface="+mj-lt"/>
              <a:buAutoNum type="romanUcPeriod"/>
            </a:pPr>
            <a:endParaRPr lang="pt-PT" sz="2000" dirty="0" smtClean="0"/>
          </a:p>
          <a:p>
            <a:pPr marL="400050" indent="-400050">
              <a:buFont typeface="+mj-lt"/>
              <a:buAutoNum type="romanUcPeriod"/>
            </a:pPr>
            <a:endParaRPr lang="pt-PT" sz="2000" dirty="0" smtClean="0"/>
          </a:p>
          <a:p>
            <a:pPr marL="400050" indent="-400050">
              <a:buFont typeface="+mj-lt"/>
              <a:buAutoNum type="romanUcPeriod"/>
            </a:pPr>
            <a:endParaRPr lang="pt-PT" sz="2000" dirty="0" smtClean="0"/>
          </a:p>
          <a:p>
            <a:pPr marL="400050" indent="-400050">
              <a:buFont typeface="+mj-lt"/>
              <a:buAutoNum type="romanUcPeriod"/>
            </a:pPr>
            <a:endParaRPr lang="pt-PT" sz="2000" dirty="0" smtClean="0"/>
          </a:p>
          <a:p>
            <a:pPr marL="400050" indent="-400050"/>
            <a:endParaRPr lang="pt-PT" sz="2000" dirty="0" smtClean="0"/>
          </a:p>
          <a:p>
            <a:pPr marL="342900" indent="-342900">
              <a:buAutoNum type="romanUcPeriod"/>
            </a:pPr>
            <a:endParaRPr lang="pt-PT" sz="2000" dirty="0" smtClean="0"/>
          </a:p>
          <a:p>
            <a:pPr marL="342900" indent="-342900">
              <a:buAutoNum type="romanUcPeriod"/>
            </a:pPr>
            <a:endParaRPr lang="pt-PT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404664"/>
            <a:ext cx="3672408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</a:pPr>
            <a:r>
              <a:rPr lang="en-US" b="1" dirty="0" smtClean="0">
                <a:solidFill>
                  <a:srgbClr val="9B7D40"/>
                </a:solidFill>
                <a:latin typeface="+mj-lt"/>
                <a:ea typeface="+mj-ea"/>
                <a:cs typeface="+mj-cs"/>
              </a:rPr>
              <a:t>Outline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2060848"/>
            <a:ext cx="6048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GB" sz="2400" b="1" dirty="0" smtClean="0"/>
              <a:t>Monetary Union and Economic Growth</a:t>
            </a:r>
          </a:p>
          <a:p>
            <a:pPr marL="400050" indent="-400050">
              <a:buAutoNum type="romanUcPeriod"/>
            </a:pPr>
            <a:endParaRPr lang="en-GB" sz="2400" b="1" dirty="0" smtClean="0"/>
          </a:p>
          <a:p>
            <a:pPr marL="400050" indent="-400050">
              <a:buAutoNum type="romanUcPeriod"/>
            </a:pPr>
            <a:r>
              <a:rPr lang="en-GB" sz="2400" b="1" dirty="0" smtClean="0"/>
              <a:t>Reforms at national level</a:t>
            </a:r>
          </a:p>
          <a:p>
            <a:pPr marL="400050" indent="-400050">
              <a:buAutoNum type="romanUcPeriod"/>
            </a:pPr>
            <a:endParaRPr lang="en-GB" sz="2400" b="1" dirty="0" smtClean="0"/>
          </a:p>
          <a:p>
            <a:pPr marL="400050" indent="-400050">
              <a:buAutoNum type="romanUcPeriod"/>
            </a:pPr>
            <a:r>
              <a:rPr lang="en-GB" sz="2400" b="1" dirty="0" smtClean="0"/>
              <a:t>Reform at the European Level</a:t>
            </a:r>
          </a:p>
          <a:p>
            <a:pPr marL="400050" indent="-400050">
              <a:buAutoNum type="romanUcPeriod"/>
            </a:pPr>
            <a:endParaRPr lang="en-GB" sz="2400" b="1" dirty="0" smtClean="0"/>
          </a:p>
          <a:p>
            <a:pPr marL="400050" indent="-400050">
              <a:buAutoNum type="romanUcPeriod"/>
            </a:pPr>
            <a:r>
              <a:rPr lang="en-GB" sz="2400" b="1" dirty="0" smtClean="0"/>
              <a:t>Conclusions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99992" y="404664"/>
            <a:ext cx="3960000" cy="414000"/>
          </a:xfrm>
        </p:spPr>
        <p:txBody>
          <a:bodyPr>
            <a:normAutofit/>
          </a:bodyPr>
          <a:lstStyle/>
          <a:p>
            <a:r>
              <a:rPr lang="en-US" dirty="0" smtClean="0"/>
              <a:t>I. Monetary Union and Economic Growth 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124744"/>
            <a:ext cx="7740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832326"/>
                </a:solidFill>
              </a:rPr>
              <a:t>Is there a trade-off between the Monetary Union and economic growth?</a:t>
            </a:r>
            <a:endParaRPr lang="en-US" sz="2400" b="1" dirty="0">
              <a:solidFill>
                <a:srgbClr val="832326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07704" y="2060848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No. They are complementary. The sustainability of the Monetary Union depends:</a:t>
            </a:r>
            <a:endParaRPr lang="en-US" sz="2200" dirty="0"/>
          </a:p>
        </p:txBody>
      </p:sp>
      <p:sp>
        <p:nvSpPr>
          <p:cNvPr id="10" name="Pentágono 9"/>
          <p:cNvSpPr/>
          <p:nvPr/>
        </p:nvSpPr>
        <p:spPr>
          <a:xfrm>
            <a:off x="1187624" y="2996952"/>
            <a:ext cx="1584176" cy="1224136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At</a:t>
            </a:r>
          </a:p>
          <a:p>
            <a:pPr algn="ctr"/>
            <a:r>
              <a:rPr lang="en-US" b="1" dirty="0" smtClean="0"/>
              <a:t> National </a:t>
            </a:r>
          </a:p>
          <a:p>
            <a:pPr algn="ctr"/>
            <a:r>
              <a:rPr lang="en-US" b="1" dirty="0" smtClean="0"/>
              <a:t>level</a:t>
            </a:r>
            <a:endParaRPr lang="en-US" b="1" dirty="0"/>
          </a:p>
        </p:txBody>
      </p:sp>
      <p:sp>
        <p:nvSpPr>
          <p:cNvPr id="11" name="Pentágono 10"/>
          <p:cNvSpPr/>
          <p:nvPr/>
        </p:nvSpPr>
        <p:spPr>
          <a:xfrm>
            <a:off x="1187624" y="4797152"/>
            <a:ext cx="1584176" cy="1224136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At European </a:t>
            </a:r>
          </a:p>
          <a:p>
            <a:pPr algn="ctr"/>
            <a:r>
              <a:rPr lang="en-US" b="1" dirty="0" smtClean="0"/>
              <a:t>level</a:t>
            </a:r>
            <a:endParaRPr lang="en-US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843808" y="306896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Need to implement sustainable economic policies</a:t>
            </a:r>
            <a:endParaRPr lang="en-US" sz="24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635896" y="407707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But not sufficient…</a:t>
            </a:r>
            <a:endParaRPr lang="en-US" i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915816" y="494116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Need have policy instruments to  absorb shocks that Member State are subject to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I. Monetary Union and Economic Growth </a:t>
            </a: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43608" y="105273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832326"/>
                </a:solidFill>
              </a:rPr>
              <a:t>Monetary Union &amp; National Fiscal Policy</a:t>
            </a:r>
            <a:endParaRPr lang="en-GB" sz="2000" b="1" dirty="0">
              <a:solidFill>
                <a:srgbClr val="832326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971600" y="1556792"/>
            <a:ext cx="864096" cy="936104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35696" y="155679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Facilitates the implementation of a sustainable development strategy </a:t>
            </a:r>
            <a:r>
              <a:rPr lang="en-GB" dirty="0" smtClean="0"/>
              <a:t>-  reduces the cost and the availability of credit  and increases  economic agents confidence in nominal stability </a:t>
            </a:r>
            <a:endParaRPr lang="en-GB" dirty="0"/>
          </a:p>
        </p:txBody>
      </p:sp>
      <p:sp>
        <p:nvSpPr>
          <p:cNvPr id="10" name="Pentágono 9"/>
          <p:cNvSpPr/>
          <p:nvPr/>
        </p:nvSpPr>
        <p:spPr>
          <a:xfrm>
            <a:off x="971600" y="2852936"/>
            <a:ext cx="864096" cy="936104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835696" y="2708920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Intensifies and prolongs the imbalances created by unsustainable fiscal and economic policies –</a:t>
            </a:r>
            <a:r>
              <a:rPr lang="en-GB" dirty="0" smtClean="0"/>
              <a:t> private agents increase leverage, public debt constraint is eased, internal demand pressures imply a deterioration of competitiveness (via increases in real wages above productivity)</a:t>
            </a:r>
            <a:endParaRPr lang="en-GB" dirty="0"/>
          </a:p>
        </p:txBody>
      </p:sp>
      <p:sp>
        <p:nvSpPr>
          <p:cNvPr id="12" name="Pentágono 11"/>
          <p:cNvSpPr/>
          <p:nvPr/>
        </p:nvSpPr>
        <p:spPr>
          <a:xfrm>
            <a:off x="971600" y="4114240"/>
            <a:ext cx="936104" cy="936104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907704" y="4005064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Exacerbates the conflict between sustainability of public finances and safeguarding financial stability –</a:t>
            </a:r>
            <a:r>
              <a:rPr lang="en-GB" dirty="0" smtClean="0"/>
              <a:t> monetisation of banks bail out is not possible, financial repression can not the used to help absorb public costs with the recapitalization of the banking system</a:t>
            </a:r>
            <a:endParaRPr lang="en-GB" dirty="0"/>
          </a:p>
        </p:txBody>
      </p:sp>
      <p:sp>
        <p:nvSpPr>
          <p:cNvPr id="14" name="Pentágono 13"/>
          <p:cNvSpPr/>
          <p:nvPr/>
        </p:nvSpPr>
        <p:spPr>
          <a:xfrm>
            <a:off x="971600" y="5301208"/>
            <a:ext cx="864096" cy="936104"/>
          </a:xfrm>
          <a:prstGeom prst="homePlat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907704" y="551723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Limits sovereign leeway to deal with idiosyncratic shocks  and with asymmetric effects of common shocks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II. Reforms at national level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1052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32326"/>
                </a:solidFill>
              </a:rPr>
              <a:t>At the National Level: </a:t>
            </a:r>
            <a:endParaRPr lang="pt-PT" sz="2400" b="1" dirty="0">
              <a:solidFill>
                <a:srgbClr val="832326"/>
              </a:solidFill>
            </a:endParaRPr>
          </a:p>
        </p:txBody>
      </p:sp>
      <p:sp>
        <p:nvSpPr>
          <p:cNvPr id="35" name="TextBox 6"/>
          <p:cNvSpPr txBox="1"/>
          <p:nvPr>
            <p:custDataLst>
              <p:tags r:id="rId1"/>
            </p:custDataLst>
          </p:nvPr>
        </p:nvSpPr>
        <p:spPr>
          <a:xfrm>
            <a:off x="1151112" y="1916832"/>
            <a:ext cx="4320480" cy="403244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Rise in indebtedness of households and firms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Private expenditure boom financed by credit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Increase in relative price of non-</a:t>
            </a:r>
            <a:r>
              <a:rPr lang="en-US" sz="1600" dirty="0" err="1" smtClean="0"/>
              <a:t>tradables</a:t>
            </a:r>
            <a:endParaRPr lang="en-US" sz="1600" dirty="0" smtClean="0"/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Increase in the share of the non-</a:t>
            </a:r>
            <a:r>
              <a:rPr lang="en-US" sz="1600" dirty="0" err="1" smtClean="0"/>
              <a:t>tradables</a:t>
            </a:r>
            <a:r>
              <a:rPr lang="en-US" sz="1600" dirty="0" smtClean="0"/>
              <a:t> sector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 Upward wage pressure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Deterioration in competitiveness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dirty="0" smtClean="0"/>
              <a:t>Deterioration </a:t>
            </a:r>
            <a:r>
              <a:rPr lang="en-US" sz="1600" b="0" dirty="0" smtClean="0">
                <a:latin typeface="+mn-lt"/>
              </a:rPr>
              <a:t>in current account</a:t>
            </a:r>
          </a:p>
          <a:p>
            <a:pPr marL="285750" indent="-28575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en-US" sz="1600" b="0" dirty="0" smtClean="0">
                <a:latin typeface="+mn-lt"/>
              </a:rPr>
              <a:t>Accumulation of a substantial negative net foreign asset position</a:t>
            </a:r>
          </a:p>
        </p:txBody>
      </p:sp>
      <p:cxnSp>
        <p:nvCxnSpPr>
          <p:cNvPr id="36" name="Straight Connector 10"/>
          <p:cNvCxnSpPr/>
          <p:nvPr>
            <p:custDataLst>
              <p:tags r:id="rId2"/>
            </p:custDataLst>
          </p:nvPr>
        </p:nvCxnSpPr>
        <p:spPr>
          <a:xfrm>
            <a:off x="1187624" y="2348880"/>
            <a:ext cx="43204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Arrow 16"/>
          <p:cNvSpPr/>
          <p:nvPr/>
        </p:nvSpPr>
        <p:spPr>
          <a:xfrm>
            <a:off x="5220072" y="2708920"/>
            <a:ext cx="864096" cy="2160240"/>
          </a:xfrm>
          <a:prstGeom prst="rightArrow">
            <a:avLst>
              <a:gd name="adj1" fmla="val 50000"/>
              <a:gd name="adj2" fmla="val 43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38" name="Rectangle 20"/>
          <p:cNvSpPr/>
          <p:nvPr/>
        </p:nvSpPr>
        <p:spPr>
          <a:xfrm>
            <a:off x="1187624" y="1556792"/>
            <a:ext cx="4104456" cy="7200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Need for Economic Policy that compensates these effects:</a:t>
            </a:r>
          </a:p>
        </p:txBody>
      </p:sp>
      <p:sp>
        <p:nvSpPr>
          <p:cNvPr id="40" name="Rectangle 17"/>
          <p:cNvSpPr/>
          <p:nvPr/>
        </p:nvSpPr>
        <p:spPr>
          <a:xfrm>
            <a:off x="6300192" y="2276872"/>
            <a:ext cx="2699792" cy="29523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PT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444208" y="242088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1</a:t>
            </a:r>
            <a:endParaRPr lang="pt-PT" dirty="0"/>
          </a:p>
        </p:txBody>
      </p:sp>
      <p:sp>
        <p:nvSpPr>
          <p:cNvPr id="42" name="Rectangle 22"/>
          <p:cNvSpPr/>
          <p:nvPr/>
        </p:nvSpPr>
        <p:spPr>
          <a:xfrm>
            <a:off x="6876256" y="2564904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TextBox 23"/>
          <p:cNvSpPr txBox="1"/>
          <p:nvPr/>
        </p:nvSpPr>
        <p:spPr>
          <a:xfrm>
            <a:off x="6876256" y="227687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Countercyclical Fiscal Policy</a:t>
            </a:r>
            <a:endParaRPr lang="en-US" dirty="0"/>
          </a:p>
        </p:txBody>
      </p:sp>
      <p:sp>
        <p:nvSpPr>
          <p:cNvPr id="44" name="TextBox 24"/>
          <p:cNvSpPr txBox="1"/>
          <p:nvPr/>
        </p:nvSpPr>
        <p:spPr>
          <a:xfrm>
            <a:off x="6804248" y="299695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Macroprudential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policy to manage the buildup of risks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444208" y="314096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2</a:t>
            </a:r>
            <a:endParaRPr lang="pt-PT" dirty="0"/>
          </a:p>
        </p:txBody>
      </p:sp>
      <p:sp>
        <p:nvSpPr>
          <p:cNvPr id="46" name="Oval 45"/>
          <p:cNvSpPr/>
          <p:nvPr/>
        </p:nvSpPr>
        <p:spPr>
          <a:xfrm>
            <a:off x="6444208" y="407707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3</a:t>
            </a:r>
            <a:endParaRPr lang="pt-PT" dirty="0"/>
          </a:p>
        </p:txBody>
      </p:sp>
      <p:sp>
        <p:nvSpPr>
          <p:cNvPr id="47" name="TextBox 27"/>
          <p:cNvSpPr txBox="1"/>
          <p:nvPr/>
        </p:nvSpPr>
        <p:spPr>
          <a:xfrm>
            <a:off x="6804248" y="400506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Income policy  that safeguards the competitiveness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ângulo 47"/>
          <p:cNvSpPr/>
          <p:nvPr/>
        </p:nvSpPr>
        <p:spPr>
          <a:xfrm>
            <a:off x="971600" y="1556792"/>
            <a:ext cx="7704856" cy="4752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III. Reforms at European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3" name="Rectangle 22"/>
          <p:cNvSpPr/>
          <p:nvPr/>
        </p:nvSpPr>
        <p:spPr>
          <a:xfrm>
            <a:off x="1691680" y="3284984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Oval 19"/>
          <p:cNvSpPr/>
          <p:nvPr/>
        </p:nvSpPr>
        <p:spPr>
          <a:xfrm>
            <a:off x="1259632" y="184482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1</a:t>
            </a:r>
            <a:endParaRPr lang="pt-PT" dirty="0"/>
          </a:p>
        </p:txBody>
      </p:sp>
      <p:sp>
        <p:nvSpPr>
          <p:cNvPr id="29" name="Rectangle 22"/>
          <p:cNvSpPr/>
          <p:nvPr/>
        </p:nvSpPr>
        <p:spPr>
          <a:xfrm>
            <a:off x="5688632" y="3212976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TextBox 23"/>
          <p:cNvSpPr txBox="1"/>
          <p:nvPr/>
        </p:nvSpPr>
        <p:spPr>
          <a:xfrm>
            <a:off x="1619672" y="177281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Surveillance and monitoring  the sustainability of national policies  (fiscal and income policies)</a:t>
            </a:r>
            <a:endParaRPr lang="en-US" dirty="0"/>
          </a:p>
        </p:txBody>
      </p:sp>
      <p:sp>
        <p:nvSpPr>
          <p:cNvPr id="31" name="TextBox 24"/>
          <p:cNvSpPr txBox="1"/>
          <p:nvPr/>
        </p:nvSpPr>
        <p:spPr>
          <a:xfrm>
            <a:off x="1619672" y="2708920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Financial support mechanisms to fix unsustainable situations of Member States based on a commitment to an economic and fiscal adjustment path with financial assistance conditional of the adjustment progress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259632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2</a:t>
            </a:r>
            <a:endParaRPr lang="pt-PT" dirty="0"/>
          </a:p>
        </p:txBody>
      </p:sp>
      <p:sp>
        <p:nvSpPr>
          <p:cNvPr id="35" name="Rectangle 22"/>
          <p:cNvSpPr/>
          <p:nvPr/>
        </p:nvSpPr>
        <p:spPr>
          <a:xfrm>
            <a:off x="1619672" y="4532927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Rectangle 22"/>
          <p:cNvSpPr/>
          <p:nvPr/>
        </p:nvSpPr>
        <p:spPr>
          <a:xfrm>
            <a:off x="5616624" y="4460919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7" name="TextBox 24"/>
          <p:cNvSpPr txBox="1"/>
          <p:nvPr/>
        </p:nvSpPr>
        <p:spPr>
          <a:xfrm>
            <a:off x="1547664" y="3956863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Risk sharing through integrated financial markets: Single Supervisory Mechanism, Single Resolution Framework (Single Resolution Mechanism and Single Resolution Fund) and </a:t>
            </a:r>
            <a:r>
              <a:rPr lang="en-US" b="1" dirty="0" smtClean="0"/>
              <a:t>Single Deposit Guarantee Scheme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1187624" y="4100879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3</a:t>
            </a:r>
            <a:endParaRPr lang="pt-PT" dirty="0"/>
          </a:p>
        </p:txBody>
      </p:sp>
      <p:sp>
        <p:nvSpPr>
          <p:cNvPr id="43" name="Rectangle 22"/>
          <p:cNvSpPr/>
          <p:nvPr/>
        </p:nvSpPr>
        <p:spPr>
          <a:xfrm>
            <a:off x="1772072" y="5685055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4" name="Rectangle 22"/>
          <p:cNvSpPr/>
          <p:nvPr/>
        </p:nvSpPr>
        <p:spPr>
          <a:xfrm>
            <a:off x="5769024" y="5613047"/>
            <a:ext cx="194421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TextBox 24"/>
          <p:cNvSpPr txBox="1"/>
          <p:nvPr/>
        </p:nvSpPr>
        <p:spPr>
          <a:xfrm>
            <a:off x="1547664" y="5373216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Mechanisms to compensate  the effects of idiosyncratic shocks and the asymmetric effects of common shocks</a:t>
            </a:r>
            <a:endParaRPr lang="en-US" b="1" dirty="0"/>
          </a:p>
        </p:txBody>
      </p:sp>
      <p:sp>
        <p:nvSpPr>
          <p:cNvPr id="46" name="Oval 45"/>
          <p:cNvSpPr/>
          <p:nvPr/>
        </p:nvSpPr>
        <p:spPr>
          <a:xfrm>
            <a:off x="1187624" y="551723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4</a:t>
            </a:r>
            <a:endParaRPr lang="pt-PT" dirty="0"/>
          </a:p>
        </p:txBody>
      </p:sp>
      <p:sp>
        <p:nvSpPr>
          <p:cNvPr id="47" name="TextBox 4"/>
          <p:cNvSpPr txBox="1"/>
          <p:nvPr/>
        </p:nvSpPr>
        <p:spPr>
          <a:xfrm>
            <a:off x="1403648" y="1052736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32326"/>
                </a:solidFill>
              </a:rPr>
              <a:t>At the European Level: </a:t>
            </a:r>
            <a:endParaRPr lang="pt-PT" sz="2400" b="1" dirty="0">
              <a:solidFill>
                <a:srgbClr val="8323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1259632" y="1052736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Monetary Union with mechanisms that supports sustainability  - mitigates the inconsistency between the singleness of the monetary policy and national budgetary sovereignty – promotes economic growth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87824" y="2636912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9B7D40"/>
                </a:solidFill>
              </a:rPr>
              <a:t>But it is not  sufficient to guarantee the optimization and the sustainability of economic growth</a:t>
            </a:r>
            <a:endParaRPr lang="en-US" sz="2400" b="1" i="1" dirty="0">
              <a:solidFill>
                <a:srgbClr val="9B7D4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03648" y="450912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sustainability of public finances is guaranteed but not a growth path consistent with the natural rate of unemployment</a:t>
            </a:r>
          </a:p>
          <a:p>
            <a:r>
              <a:rPr lang="en-US" sz="2400" b="1" dirty="0" smtClean="0"/>
              <a:t>………….it can coexist with a suboptimal equilibrium!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III. Reforms at European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IV. Conclusions </a:t>
            </a:r>
            <a:endParaRPr lang="en-GB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1331640" y="1268760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832326"/>
                </a:solidFill>
              </a:rPr>
              <a:t>The nature of national economic policies and the coordination of these policies at area level as a whole determines the sustainability of the development model  </a:t>
            </a:r>
            <a:r>
              <a:rPr lang="en-US" sz="2000" dirty="0" smtClean="0"/>
              <a:t>(growing imbalances in the labor market ultimately determine the sustainability of fiscal policy)</a:t>
            </a:r>
            <a:endParaRPr lang="pt-PT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31640" y="2996952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 We need an </a:t>
            </a:r>
            <a:r>
              <a:rPr lang="en-US" sz="2000" b="1" dirty="0" smtClean="0">
                <a:solidFill>
                  <a:srgbClr val="832326"/>
                </a:solidFill>
              </a:rPr>
              <a:t>integrator power of national economic policies that takes into account the path of potential output and employment in the area as a whole</a:t>
            </a:r>
            <a:r>
              <a:rPr lang="en-US" sz="2000" dirty="0" smtClean="0"/>
              <a:t>.  Direct and indirect instruments (via Member States) to manage aggregate demand, investment and potential output must be in place </a:t>
            </a:r>
            <a:endParaRPr lang="pt-PT" sz="2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31640" y="4797152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/>
              <a:t> The sustainability of  the monetary union </a:t>
            </a:r>
            <a:r>
              <a:rPr lang="en-US" sz="2000" b="1" dirty="0" smtClean="0">
                <a:solidFill>
                  <a:srgbClr val="832326"/>
                </a:solidFill>
              </a:rPr>
              <a:t>depends on the nature and integrative capacity of the mechanisms that ensure the integration of national policies, </a:t>
            </a:r>
            <a:r>
              <a:rPr lang="en-US" sz="2000" dirty="0" smtClean="0"/>
              <a:t>that is the economic integration stage and the corresponding institutional framework</a:t>
            </a:r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99992" y="2420888"/>
            <a:ext cx="396000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b="1" dirty="0" smtClean="0">
                <a:solidFill>
                  <a:schemeClr val="tx1"/>
                </a:solidFill>
              </a:rPr>
              <a:t>Carlos</a:t>
            </a:r>
            <a:r>
              <a:rPr lang="pt-PT" sz="1600" b="1" baseline="0" dirty="0" smtClean="0">
                <a:solidFill>
                  <a:schemeClr val="tx1"/>
                </a:solidFill>
              </a:rPr>
              <a:t> da Silva Costa</a:t>
            </a:r>
            <a:r>
              <a:rPr lang="pt-PT" sz="1600" dirty="0" smtClean="0">
                <a:solidFill>
                  <a:srgbClr val="9B7D40"/>
                </a:solidFill>
              </a:rPr>
              <a:t> • </a:t>
            </a:r>
            <a:r>
              <a:rPr lang="pt-PT" sz="1600" dirty="0" err="1" smtClean="0">
                <a:solidFill>
                  <a:srgbClr val="9B7D40"/>
                </a:solidFill>
              </a:rPr>
              <a:t>Governor</a:t>
            </a:r>
            <a:r>
              <a:rPr lang="pt-PT" sz="1600" baseline="0" dirty="0" smtClean="0">
                <a:solidFill>
                  <a:srgbClr val="9B7D40"/>
                </a:solidFill>
              </a:rPr>
              <a:t> </a:t>
            </a:r>
            <a:r>
              <a:rPr lang="pt-PT" sz="1400" dirty="0" smtClean="0"/>
              <a:t/>
            </a:r>
            <a:br>
              <a:rPr lang="pt-PT" sz="1400" dirty="0" smtClean="0"/>
            </a:br>
            <a:endParaRPr lang="pt-PT" sz="1400" b="0" dirty="0" smtClean="0">
              <a:solidFill>
                <a:srgbClr val="69696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4OgpKNjkSccGPiRbvfW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gCGmJLQYUuHA9PEeeb2OA"/>
</p:tagLst>
</file>

<file path=ppt/theme/theme1.xml><?xml version="1.0" encoding="utf-8"?>
<a:theme xmlns:a="http://schemas.openxmlformats.org/drawingml/2006/main" name="Template Banco de Portugal Imagem">
  <a:themeElements>
    <a:clrScheme name="Custom 5">
      <a:dk1>
        <a:sysClr val="windowText" lastClr="000000"/>
      </a:dk1>
      <a:lt1>
        <a:sysClr val="window" lastClr="FFFFFF"/>
      </a:lt1>
      <a:dk2>
        <a:srgbClr val="002C44"/>
      </a:dk2>
      <a:lt2>
        <a:srgbClr val="EEECE1"/>
      </a:lt2>
      <a:accent1>
        <a:srgbClr val="9B7D40"/>
      </a:accent1>
      <a:accent2>
        <a:srgbClr val="00354F"/>
      </a:accent2>
      <a:accent3>
        <a:srgbClr val="90282C"/>
      </a:accent3>
      <a:accent4>
        <a:srgbClr val="31563A"/>
      </a:accent4>
      <a:accent5>
        <a:srgbClr val="CA6C18"/>
      </a:accent5>
      <a:accent6>
        <a:srgbClr val="3F3F3F"/>
      </a:accent6>
      <a:hlink>
        <a:srgbClr val="832326"/>
      </a:hlink>
      <a:folHlink>
        <a:srgbClr val="B6611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1350" baseline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11">
      <a:dk1>
        <a:sysClr val="windowText" lastClr="000000"/>
      </a:dk1>
      <a:lt1>
        <a:sysClr val="window" lastClr="FFFFFF"/>
      </a:lt1>
      <a:dk2>
        <a:srgbClr val="002C44"/>
      </a:dk2>
      <a:lt2>
        <a:srgbClr val="EEECE1"/>
      </a:lt2>
      <a:accent1>
        <a:srgbClr val="832326"/>
      </a:accent1>
      <a:accent2>
        <a:srgbClr val="B76266"/>
      </a:accent2>
      <a:accent3>
        <a:srgbClr val="B66113"/>
      </a:accent3>
      <a:accent4>
        <a:srgbClr val="E69955"/>
      </a:accent4>
      <a:accent5>
        <a:srgbClr val="002C44"/>
      </a:accent5>
      <a:accent6>
        <a:srgbClr val="416F84"/>
      </a:accent6>
      <a:hlink>
        <a:srgbClr val="416F84"/>
      </a:hlink>
      <a:folHlink>
        <a:srgbClr val="B6611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Banco de Portugal Imagem</Template>
  <TotalTime>5656</TotalTime>
  <Words>627</Words>
  <Application>Microsoft Office PowerPoint</Application>
  <PresentationFormat>Diavetítés a képernyőre (4:3 oldalarány)</PresentationFormat>
  <Paragraphs>76</Paragraphs>
  <Slides>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9</vt:i4>
      </vt:variant>
    </vt:vector>
  </HeadingPairs>
  <TitlesOfParts>
    <vt:vector size="11" baseType="lpstr">
      <vt:lpstr>Template Banco de Portugal Imagem</vt:lpstr>
      <vt:lpstr>Office Theme</vt:lpstr>
      <vt:lpstr>Reform and Prosperity in the Monetary Union</vt:lpstr>
      <vt:lpstr>PowerPoint bemutató</vt:lpstr>
      <vt:lpstr>I. Monetary Union and Economic Growth </vt:lpstr>
      <vt:lpstr>I. Monetary Union and Economic Growth </vt:lpstr>
      <vt:lpstr>II. Reforms at national level</vt:lpstr>
      <vt:lpstr>III. Reforms at European level</vt:lpstr>
      <vt:lpstr>III. Reforms at European level</vt:lpstr>
      <vt:lpstr>IV. Conclusions </vt:lpstr>
      <vt:lpstr>PowerPoint bemutató</vt:lpstr>
    </vt:vector>
  </TitlesOfParts>
  <Company>Banco de Portugal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</dc:creator>
  <cp:lastModifiedBy>Egressy Dóra</cp:lastModifiedBy>
  <cp:revision>444</cp:revision>
  <dcterms:created xsi:type="dcterms:W3CDTF">2014-03-12T17:30:46Z</dcterms:created>
  <dcterms:modified xsi:type="dcterms:W3CDTF">2015-02-03T10:09:08Z</dcterms:modified>
</cp:coreProperties>
</file>