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2" r:id="rId4"/>
    <p:sldId id="261" r:id="rId5"/>
    <p:sldId id="260" r:id="rId6"/>
    <p:sldId id="265" r:id="rId7"/>
    <p:sldId id="263" r:id="rId8"/>
    <p:sldId id="264" r:id="rId9"/>
    <p:sldId id="268" r:id="rId10"/>
    <p:sldId id="267" r:id="rId11"/>
    <p:sldId id="266" r:id="rId12"/>
    <p:sldId id="257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93B"/>
    <a:srgbClr val="777063"/>
    <a:srgbClr val="A69F94"/>
    <a:srgbClr val="EAB92A"/>
    <a:srgbClr val="5DB4D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38" autoAdjust="0"/>
    <p:restoredTop sz="94590" autoAdjust="0"/>
  </p:normalViewPr>
  <p:slideViewPr>
    <p:cSldViewPr>
      <p:cViewPr>
        <p:scale>
          <a:sx n="100" d="100"/>
          <a:sy n="100" d="100"/>
        </p:scale>
        <p:origin x="-984" y="480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2013.09.20.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2013.09.20.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40075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580945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2275611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222210706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231969517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267362576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759895459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117124100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692057439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47003861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elrendezés 4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Egyenes összekötő 10"/>
          <p:cNvCxnSpPr/>
          <p:nvPr/>
        </p:nvCxnSpPr>
        <p:spPr>
          <a:xfrm>
            <a:off x="648000" y="6072188"/>
            <a:ext cx="7848000" cy="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648000" y="1268760"/>
            <a:ext cx="2794020" cy="4572032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5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3" name="Szöveg helye 2"/>
          <p:cNvSpPr>
            <a:spLocks noGrp="1"/>
          </p:cNvSpPr>
          <p:nvPr>
            <p:ph type="body" idx="15" hasCustomPrompt="1"/>
          </p:nvPr>
        </p:nvSpPr>
        <p:spPr>
          <a:xfrm>
            <a:off x="3628001" y="1285859"/>
            <a:ext cx="4851380" cy="571504"/>
          </a:xfrm>
          <a:prstGeom prst="rect">
            <a:avLst/>
          </a:prstGeom>
          <a:noFill/>
        </p:spPr>
        <p:txBody>
          <a:bodyPr wrap="none" anchor="t">
            <a:normAutofit/>
          </a:bodyPr>
          <a:lstStyle>
            <a:lvl1pPr marL="0" indent="0" algn="ctr">
              <a:buNone/>
              <a:defRPr sz="1800" b="0">
                <a:solidFill>
                  <a:schemeClr val="accent5"/>
                </a:solidFill>
                <a:latin typeface="Trebuchet MS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Szöveg szerkesztése</a:t>
            </a:r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7"/>
          </p:nvPr>
        </p:nvSpPr>
        <p:spPr>
          <a:xfrm>
            <a:off x="7956376" y="6286500"/>
            <a:ext cx="730424" cy="36512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/>
          </a:p>
        </p:txBody>
      </p:sp>
      <p:sp>
        <p:nvSpPr>
          <p:cNvPr id="15" name="Tartalom helye 2"/>
          <p:cNvSpPr>
            <a:spLocks noGrp="1"/>
          </p:cNvSpPr>
          <p:nvPr>
            <p:ph idx="1" hasCustomPrompt="1"/>
          </p:nvPr>
        </p:nvSpPr>
        <p:spPr>
          <a:xfrm>
            <a:off x="3635896" y="1988840"/>
            <a:ext cx="4824536" cy="3888432"/>
          </a:xfrm>
          <a:prstGeom prst="rect">
            <a:avLst/>
          </a:prstGeom>
        </p:spPr>
        <p:txBody>
          <a:bodyPr>
            <a:no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800">
                <a:solidFill>
                  <a:schemeClr val="accent5"/>
                </a:solidFill>
                <a:latin typeface="Trebuchet MS" pitchFamily="34" charset="0"/>
              </a:defRPr>
            </a:lvl1pPr>
            <a:lvl2pPr>
              <a:defRPr sz="1800">
                <a:solidFill>
                  <a:schemeClr val="accent5"/>
                </a:solidFill>
              </a:defRPr>
            </a:lvl2pPr>
            <a:lvl3pPr marL="11430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600">
                <a:solidFill>
                  <a:schemeClr val="accent5"/>
                </a:solidFill>
              </a:defRPr>
            </a:lvl3pPr>
            <a:lvl4pPr marL="16002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1400">
                <a:solidFill>
                  <a:schemeClr val="accent5"/>
                </a:solidFill>
              </a:defRPr>
            </a:lvl4pPr>
          </a:lstStyle>
          <a:p>
            <a:pPr lvl="0"/>
            <a:r>
              <a:rPr lang="hu-HU" dirty="0" smtClean="0"/>
              <a:t>Ide írja be a főbb pontokat</a:t>
            </a:r>
          </a:p>
          <a:p>
            <a:pPr marL="742950" marR="0" lvl="1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143000" marR="0" lvl="2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hu-HU" dirty="0" smtClean="0"/>
              <a:t>Ide írja be a főbb pontokat</a:t>
            </a:r>
          </a:p>
          <a:p>
            <a:pPr marL="1600200" marR="0" lvl="3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  <a:p>
            <a:pPr lvl="0"/>
            <a:endParaRPr lang="hu-HU" dirty="0" smtClean="0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8"/>
          </p:nvPr>
        </p:nvSpPr>
        <p:spPr>
          <a:xfrm>
            <a:off x="2857500" y="6286500"/>
            <a:ext cx="4882852" cy="365125"/>
          </a:xfrm>
        </p:spPr>
        <p:txBody>
          <a:bodyPr/>
          <a:lstStyle>
            <a:lvl1pPr algn="l">
              <a:defRPr sz="1300">
                <a:solidFill>
                  <a:schemeClr val="accent5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pt-BR" dirty="0" smtClean="0"/>
              <a:t>Cím: Minta Cím -  Előadó: Minta Előadó</a:t>
            </a:r>
            <a:endParaRPr lang="hu-HU" dirty="0"/>
          </a:p>
        </p:txBody>
      </p:sp>
      <p:sp>
        <p:nvSpPr>
          <p:cNvPr id="14" name="Cím 13"/>
          <p:cNvSpPr>
            <a:spLocks noGrp="1"/>
          </p:cNvSpPr>
          <p:nvPr>
            <p:ph type="title" hasCustomPrompt="1"/>
          </p:nvPr>
        </p:nvSpPr>
        <p:spPr>
          <a:xfrm>
            <a:off x="612000" y="404664"/>
            <a:ext cx="7848000" cy="634082"/>
          </a:xfrm>
          <a:prstGeom prst="rect">
            <a:avLst/>
          </a:prstGeom>
          <a:solidFill>
            <a:schemeClr val="accent5"/>
          </a:solidFill>
        </p:spPr>
        <p:txBody>
          <a:bodyPr/>
          <a:lstStyle>
            <a:lvl1pPr algn="l">
              <a:defRPr sz="2500" b="1">
                <a:solidFill>
                  <a:schemeClr val="bg1"/>
                </a:solidFill>
              </a:defRPr>
            </a:lvl1pPr>
          </a:lstStyle>
          <a:p>
            <a:r>
              <a:rPr lang="hu-HU" dirty="0" smtClean="0"/>
              <a:t>Cím beírásához kattintson ide</a:t>
            </a:r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6214554"/>
            <a:ext cx="2069592" cy="509016"/>
          </a:xfrm>
          <a:prstGeom prst="rect">
            <a:avLst/>
          </a:prstGeom>
        </p:spPr>
      </p:pic>
    </p:spTree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8000" y="2196000"/>
            <a:ext cx="6630364" cy="742711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 smtClean="0"/>
              <a:t>Helyszín</a:t>
            </a:r>
          </a:p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20883946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yitólap logóv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8000" y="2196000"/>
            <a:ext cx="6630364" cy="742711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hu-HU" dirty="0" smtClean="0"/>
              <a:t>Helyszín</a:t>
            </a:r>
          </a:p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/>
          <a:lstStyle>
            <a:lvl1pPr marL="0" indent="0">
              <a:buNone/>
              <a:defRPr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416571074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21255869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51366" y="1124316"/>
            <a:ext cx="8532000" cy="209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79464320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719627"/>
            <a:ext cx="78867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858477317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accent5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5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2965575780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428289329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3189132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accent5"/>
                </a:solidFill>
                <a:latin typeface="+mj-lt"/>
              </a:defRPr>
            </a:lvl1pPr>
          </a:lstStyle>
          <a:p>
            <a:pPr>
              <a:defRPr/>
            </a:pP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5"/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5"/>
                </a:solidFill>
                <a:latin typeface="+mj-lt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8" r:id="rId3"/>
    <p:sldLayoutId id="2147483806" r:id="rId4"/>
    <p:sldLayoutId id="2147483807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67" r:id="rId16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5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accent5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accent5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accent5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accent5"/>
          </a:solidFill>
          <a:latin typeface="+mj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692696"/>
            <a:ext cx="6630363" cy="1551706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Potential output and structural reforms after the</a:t>
            </a:r>
            <a:br>
              <a:rPr lang="en-US" sz="2400" dirty="0" smtClean="0"/>
            </a:br>
            <a:r>
              <a:rPr lang="en-US" sz="2400" dirty="0" smtClean="0"/>
              <a:t>crisis: the case of </a:t>
            </a:r>
            <a:r>
              <a:rPr lang="en-US" sz="2400" dirty="0" smtClean="0"/>
              <a:t>Italy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A. </a:t>
            </a:r>
            <a:r>
              <a:rPr lang="hu-HU" sz="2400" dirty="0" err="1" smtClean="0"/>
              <a:t>Gerali</a:t>
            </a:r>
            <a:r>
              <a:rPr lang="hu-HU" sz="2400" dirty="0" smtClean="0"/>
              <a:t> et </a:t>
            </a:r>
            <a:r>
              <a:rPr lang="hu-HU" sz="2400" dirty="0" err="1" smtClean="0"/>
              <a:t>al</a:t>
            </a:r>
            <a:endParaRPr lang="hu-H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996952"/>
            <a:ext cx="3888432" cy="2304256"/>
          </a:xfrm>
        </p:spPr>
        <p:txBody>
          <a:bodyPr>
            <a:normAutofit/>
          </a:bodyPr>
          <a:lstStyle/>
          <a:p>
            <a:pPr algn="ctr"/>
            <a:r>
              <a:rPr lang="hu-HU" sz="2400" dirty="0" err="1" smtClean="0"/>
              <a:t>Discussion</a:t>
            </a:r>
            <a:r>
              <a:rPr lang="hu-HU" sz="2400" dirty="0" smtClean="0"/>
              <a:t> </a:t>
            </a:r>
            <a:r>
              <a:rPr lang="hu-HU" sz="2400" dirty="0" err="1" smtClean="0"/>
              <a:t>by</a:t>
            </a:r>
            <a:endParaRPr lang="hu-HU" sz="2400" dirty="0" smtClean="0"/>
          </a:p>
          <a:p>
            <a:pPr algn="ctr"/>
            <a:endParaRPr lang="hu-HU" sz="2400" dirty="0" smtClean="0"/>
          </a:p>
          <a:p>
            <a:pPr algn="ctr"/>
            <a:r>
              <a:rPr lang="hu-HU" sz="2400" dirty="0" smtClean="0"/>
              <a:t>Henrik Kucsera</a:t>
            </a:r>
            <a:r>
              <a:rPr lang="hu-HU" sz="2400" dirty="0" smtClean="0"/>
              <a:t> </a:t>
            </a:r>
          </a:p>
          <a:p>
            <a:pPr algn="ctr"/>
            <a:endParaRPr lang="hu-HU" sz="2400" dirty="0" smtClean="0"/>
          </a:p>
          <a:p>
            <a:pPr algn="ctr"/>
            <a:r>
              <a:rPr lang="hu-HU" dirty="0" smtClean="0"/>
              <a:t>Magyar Nemzeti Bank</a:t>
            </a: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 dirty="0" smtClean="0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76191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Discussion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u-HU" dirty="0" smtClean="0"/>
          </a:p>
          <a:p>
            <a:r>
              <a:rPr lang="hu-HU" dirty="0" err="1" smtClean="0"/>
              <a:t>Fiscal</a:t>
            </a:r>
            <a:r>
              <a:rPr lang="hu-HU" dirty="0" smtClean="0"/>
              <a:t> </a:t>
            </a:r>
            <a:r>
              <a:rPr lang="hu-HU" dirty="0" err="1" smtClean="0"/>
              <a:t>consolidation</a:t>
            </a:r>
            <a:r>
              <a:rPr lang="hu-HU" dirty="0" smtClean="0"/>
              <a:t> </a:t>
            </a:r>
            <a:r>
              <a:rPr lang="hu-HU" dirty="0" err="1" smtClean="0"/>
              <a:t>exercises</a:t>
            </a:r>
            <a:r>
              <a:rPr lang="hu-HU" dirty="0" smtClean="0"/>
              <a:t> </a:t>
            </a:r>
            <a:r>
              <a:rPr lang="hu-HU" dirty="0" err="1" smtClean="0"/>
              <a:t>started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steady</a:t>
            </a:r>
            <a:r>
              <a:rPr lang="hu-HU" dirty="0" smtClean="0"/>
              <a:t> </a:t>
            </a:r>
            <a:r>
              <a:rPr lang="hu-HU" dirty="0" err="1" smtClean="0"/>
              <a:t>state</a:t>
            </a:r>
            <a:r>
              <a:rPr lang="hu-HU" dirty="0" smtClean="0"/>
              <a:t> of </a:t>
            </a:r>
            <a:r>
              <a:rPr lang="hu-HU" dirty="0" err="1" smtClean="0"/>
              <a:t>model</a:t>
            </a:r>
            <a:r>
              <a:rPr lang="hu-HU" dirty="0" smtClean="0"/>
              <a:t> (?)</a:t>
            </a:r>
          </a:p>
          <a:p>
            <a:endParaRPr lang="hu-HU" dirty="0" smtClean="0"/>
          </a:p>
          <a:p>
            <a:r>
              <a:rPr lang="hu-HU" dirty="0" err="1" smtClean="0"/>
              <a:t>Carrying</a:t>
            </a:r>
            <a:r>
              <a:rPr lang="hu-HU" dirty="0" smtClean="0"/>
              <a:t> out </a:t>
            </a:r>
            <a:r>
              <a:rPr lang="hu-HU" dirty="0" err="1" smtClean="0"/>
              <a:t>fiscal</a:t>
            </a:r>
            <a:r>
              <a:rPr lang="hu-HU" dirty="0" smtClean="0"/>
              <a:t> </a:t>
            </a:r>
            <a:r>
              <a:rPr lang="hu-HU" dirty="0" err="1" smtClean="0"/>
              <a:t>consolidation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an </a:t>
            </a:r>
            <a:r>
              <a:rPr lang="hu-HU" dirty="0" err="1" smtClean="0"/>
              <a:t>economy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slump</a:t>
            </a:r>
            <a:r>
              <a:rPr lang="hu-HU" dirty="0" smtClean="0"/>
              <a:t> </a:t>
            </a:r>
            <a:r>
              <a:rPr lang="hu-HU" dirty="0" err="1" smtClean="0"/>
              <a:t>amounts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procyclical</a:t>
            </a:r>
            <a:r>
              <a:rPr lang="hu-HU" dirty="0" smtClean="0"/>
              <a:t> policy </a:t>
            </a:r>
          </a:p>
          <a:p>
            <a:endParaRPr lang="hu-HU" dirty="0" smtClean="0"/>
          </a:p>
          <a:p>
            <a:pPr lvl="1"/>
            <a:r>
              <a:rPr lang="hu-HU" dirty="0" err="1" smtClean="0"/>
              <a:t>may</a:t>
            </a:r>
            <a:r>
              <a:rPr lang="hu-HU" dirty="0" smtClean="0"/>
              <a:t> be </a:t>
            </a:r>
            <a:r>
              <a:rPr lang="hu-HU" dirty="0" err="1" smtClean="0"/>
              <a:t>hard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justify</a:t>
            </a:r>
            <a:r>
              <a:rPr lang="hu-HU" dirty="0" smtClean="0"/>
              <a:t> (</a:t>
            </a:r>
            <a:r>
              <a:rPr lang="hu-HU" dirty="0" err="1" smtClean="0"/>
              <a:t>connects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welfare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 </a:t>
            </a:r>
            <a:r>
              <a:rPr lang="hu-HU" dirty="0" err="1" smtClean="0"/>
              <a:t>issue</a:t>
            </a:r>
            <a:r>
              <a:rPr lang="hu-HU" dirty="0" smtClean="0"/>
              <a:t> </a:t>
            </a:r>
            <a:r>
              <a:rPr lang="hu-HU" dirty="0" err="1" smtClean="0"/>
              <a:t>mentioned</a:t>
            </a:r>
            <a:r>
              <a:rPr lang="hu-HU" dirty="0" smtClean="0"/>
              <a:t> </a:t>
            </a:r>
            <a:r>
              <a:rPr lang="hu-HU" dirty="0" err="1" smtClean="0"/>
              <a:t>earlier</a:t>
            </a:r>
            <a:r>
              <a:rPr lang="hu-HU" dirty="0" smtClean="0"/>
              <a:t>)</a:t>
            </a:r>
          </a:p>
          <a:p>
            <a:pPr lvl="1"/>
            <a:endParaRPr lang="hu-HU" dirty="0" smtClean="0"/>
          </a:p>
          <a:p>
            <a:pPr lvl="1"/>
            <a:r>
              <a:rPr lang="hu-HU" dirty="0" err="1" smtClean="0"/>
              <a:t>m</a:t>
            </a:r>
            <a:r>
              <a:rPr lang="hu-HU" dirty="0" err="1" smtClean="0"/>
              <a:t>ay</a:t>
            </a:r>
            <a:r>
              <a:rPr lang="hu-HU" dirty="0" smtClean="0"/>
              <a:t> be </a:t>
            </a:r>
            <a:r>
              <a:rPr lang="hu-HU" dirty="0" err="1" smtClean="0"/>
              <a:t>hard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obtain</a:t>
            </a:r>
            <a:r>
              <a:rPr lang="hu-HU" dirty="0" smtClean="0"/>
              <a:t>/</a:t>
            </a:r>
            <a:r>
              <a:rPr lang="hu-HU" dirty="0" err="1" smtClean="0"/>
              <a:t>maintain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support</a:t>
            </a:r>
            <a:r>
              <a:rPr lang="hu-HU" dirty="0" smtClean="0"/>
              <a:t> </a:t>
            </a:r>
          </a:p>
          <a:p>
            <a:endParaRPr lang="hu-HU" dirty="0" smtClean="0"/>
          </a:p>
          <a:p>
            <a:r>
              <a:rPr lang="hu-HU" dirty="0" err="1" smtClean="0"/>
              <a:t>Fiscal</a:t>
            </a:r>
            <a:r>
              <a:rPr lang="hu-HU" dirty="0" smtClean="0"/>
              <a:t> </a:t>
            </a:r>
            <a:r>
              <a:rPr lang="hu-HU" dirty="0" err="1" smtClean="0"/>
              <a:t>consolidation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a </a:t>
            </a:r>
            <a:r>
              <a:rPr lang="hu-HU" dirty="0" err="1" smtClean="0"/>
              <a:t>depressed</a:t>
            </a:r>
            <a:r>
              <a:rPr lang="hu-HU" dirty="0" smtClean="0"/>
              <a:t> </a:t>
            </a:r>
            <a:r>
              <a:rPr lang="hu-HU" dirty="0" err="1" smtClean="0"/>
              <a:t>economy</a:t>
            </a:r>
            <a:r>
              <a:rPr lang="hu-HU" dirty="0" smtClean="0"/>
              <a:t> </a:t>
            </a:r>
            <a:r>
              <a:rPr lang="hu-HU" dirty="0" err="1" smtClean="0"/>
              <a:t>may</a:t>
            </a:r>
            <a:r>
              <a:rPr lang="hu-HU" dirty="0" smtClean="0"/>
              <a:t> be </a:t>
            </a:r>
            <a:r>
              <a:rPr lang="hu-HU" dirty="0" err="1" smtClean="0"/>
              <a:t>self-</a:t>
            </a:r>
            <a:r>
              <a:rPr lang="hu-HU" dirty="0" smtClean="0"/>
              <a:t> </a:t>
            </a:r>
            <a:r>
              <a:rPr lang="hu-HU" dirty="0" err="1" smtClean="0"/>
              <a:t>defeating</a:t>
            </a:r>
            <a:r>
              <a:rPr lang="hu-HU" dirty="0" smtClean="0"/>
              <a:t> </a:t>
            </a:r>
            <a:r>
              <a:rPr lang="hu-HU" dirty="0" err="1" smtClean="0"/>
              <a:t>through</a:t>
            </a:r>
            <a:r>
              <a:rPr lang="hu-HU" dirty="0" smtClean="0"/>
              <a:t> a </a:t>
            </a:r>
            <a:r>
              <a:rPr lang="hu-HU" dirty="0" err="1" smtClean="0"/>
              <a:t>positive</a:t>
            </a:r>
            <a:r>
              <a:rPr lang="hu-HU" dirty="0" smtClean="0"/>
              <a:t> </a:t>
            </a:r>
            <a:r>
              <a:rPr lang="hu-HU" dirty="0" err="1" smtClean="0"/>
              <a:t>feedback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economic</a:t>
            </a:r>
            <a:r>
              <a:rPr lang="hu-HU" dirty="0" smtClean="0"/>
              <a:t> </a:t>
            </a:r>
            <a:r>
              <a:rPr lang="hu-HU" dirty="0" err="1" smtClean="0"/>
              <a:t>activity</a:t>
            </a:r>
            <a:r>
              <a:rPr lang="hu-HU" dirty="0" smtClean="0"/>
              <a:t> and </a:t>
            </a:r>
            <a:r>
              <a:rPr lang="hu-HU" dirty="0" err="1" smtClean="0"/>
              <a:t>government</a:t>
            </a:r>
            <a:r>
              <a:rPr lang="hu-HU" dirty="0" smtClean="0"/>
              <a:t> </a:t>
            </a:r>
            <a:r>
              <a:rPr lang="hu-HU" dirty="0" err="1" smtClean="0"/>
              <a:t>budget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10</a:t>
            </a:fld>
            <a:endParaRPr lang="hu-H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Discussion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Main </a:t>
            </a:r>
            <a:r>
              <a:rPr lang="hu-HU" dirty="0" err="1" smtClean="0"/>
              <a:t>traction</a:t>
            </a:r>
            <a:r>
              <a:rPr lang="hu-HU" dirty="0" smtClean="0"/>
              <a:t> of </a:t>
            </a:r>
            <a:r>
              <a:rPr lang="hu-HU" dirty="0" err="1" smtClean="0"/>
              <a:t>refoms</a:t>
            </a:r>
            <a:r>
              <a:rPr lang="hu-HU" dirty="0" smtClean="0"/>
              <a:t> </a:t>
            </a:r>
            <a:r>
              <a:rPr lang="hu-HU" dirty="0" err="1" smtClean="0"/>
              <a:t>comes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nontradeable</a:t>
            </a:r>
            <a:r>
              <a:rPr lang="hu-HU" dirty="0" smtClean="0"/>
              <a:t> </a:t>
            </a:r>
            <a:r>
              <a:rPr lang="hu-HU" dirty="0" err="1" smtClean="0"/>
              <a:t>sector</a:t>
            </a:r>
            <a:r>
              <a:rPr lang="hu-HU" dirty="0" smtClean="0"/>
              <a:t> </a:t>
            </a:r>
            <a:r>
              <a:rPr lang="hu-HU" dirty="0" err="1" smtClean="0"/>
              <a:t>competitiveness</a:t>
            </a:r>
            <a:r>
              <a:rPr lang="hu-HU" dirty="0" smtClean="0"/>
              <a:t> </a:t>
            </a:r>
            <a:r>
              <a:rPr lang="hu-HU" dirty="0" err="1" smtClean="0"/>
              <a:t>improvement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latter</a:t>
            </a:r>
            <a:r>
              <a:rPr lang="hu-HU" dirty="0" smtClean="0"/>
              <a:t> is almost </a:t>
            </a:r>
            <a:r>
              <a:rPr lang="hu-HU" dirty="0" err="1" smtClean="0"/>
              <a:t>always</a:t>
            </a:r>
            <a:r>
              <a:rPr lang="hu-HU" dirty="0" smtClean="0"/>
              <a:t> </a:t>
            </a:r>
            <a:r>
              <a:rPr lang="hu-HU" dirty="0" err="1" smtClean="0"/>
              <a:t>greatly</a:t>
            </a:r>
            <a:r>
              <a:rPr lang="hu-HU" dirty="0" smtClean="0"/>
              <a:t> </a:t>
            </a:r>
            <a:r>
              <a:rPr lang="hu-HU" dirty="0" err="1" smtClean="0"/>
              <a:t>beneficial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setup</a:t>
            </a:r>
            <a:r>
              <a:rPr lang="hu-HU" dirty="0" smtClean="0"/>
              <a:t> (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least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terms</a:t>
            </a:r>
            <a:r>
              <a:rPr lang="hu-HU" dirty="0" smtClean="0"/>
              <a:t> of GDP)</a:t>
            </a:r>
          </a:p>
          <a:p>
            <a:endParaRPr lang="hu-HU" dirty="0" smtClean="0"/>
          </a:p>
          <a:p>
            <a:r>
              <a:rPr lang="hu-HU" dirty="0" smtClean="0"/>
              <a:t>Is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also</a:t>
            </a:r>
            <a:r>
              <a:rPr lang="hu-HU" dirty="0" smtClean="0"/>
              <a:t> </a:t>
            </a:r>
            <a:r>
              <a:rPr lang="hu-HU" dirty="0" err="1" smtClean="0"/>
              <a:t>this</a:t>
            </a:r>
            <a:r>
              <a:rPr lang="hu-HU" dirty="0" smtClean="0"/>
              <a:t> </a:t>
            </a:r>
            <a:r>
              <a:rPr lang="hu-HU" dirty="0" err="1" smtClean="0"/>
              <a:t>simple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practice</a:t>
            </a:r>
            <a:r>
              <a:rPr lang="hu-HU" dirty="0" smtClean="0"/>
              <a:t>? </a:t>
            </a:r>
            <a:r>
              <a:rPr lang="hu-HU" dirty="0" err="1" smtClean="0"/>
              <a:t>Why</a:t>
            </a:r>
            <a:r>
              <a:rPr lang="hu-HU" dirty="0" smtClean="0"/>
              <a:t> </a:t>
            </a: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measures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been</a:t>
            </a:r>
            <a:r>
              <a:rPr lang="hu-HU" dirty="0" smtClean="0"/>
              <a:t> </a:t>
            </a:r>
            <a:r>
              <a:rPr lang="hu-HU" dirty="0" err="1" smtClean="0"/>
              <a:t>already</a:t>
            </a:r>
            <a:r>
              <a:rPr lang="hu-HU" dirty="0" smtClean="0"/>
              <a:t> </a:t>
            </a:r>
            <a:r>
              <a:rPr lang="hu-HU" dirty="0" err="1" smtClean="0"/>
              <a:t>carried</a:t>
            </a:r>
            <a:r>
              <a:rPr lang="hu-HU" dirty="0" smtClean="0"/>
              <a:t> out?</a:t>
            </a:r>
          </a:p>
          <a:p>
            <a:endParaRPr lang="hu-HU" dirty="0" smtClean="0"/>
          </a:p>
          <a:p>
            <a:pPr lvl="1"/>
            <a:r>
              <a:rPr lang="hu-HU" dirty="0" err="1" smtClean="0"/>
              <a:t>Natural</a:t>
            </a:r>
            <a:r>
              <a:rPr lang="hu-HU" dirty="0" smtClean="0"/>
              <a:t> </a:t>
            </a:r>
            <a:r>
              <a:rPr lang="hu-HU" dirty="0" err="1" smtClean="0"/>
              <a:t>monopolies</a:t>
            </a:r>
            <a:r>
              <a:rPr lang="hu-HU" dirty="0" smtClean="0"/>
              <a:t> (</a:t>
            </a:r>
            <a:r>
              <a:rPr lang="hu-HU" dirty="0" err="1" smtClean="0"/>
              <a:t>economies</a:t>
            </a:r>
            <a:r>
              <a:rPr lang="hu-HU" dirty="0" smtClean="0"/>
              <a:t> of </a:t>
            </a:r>
            <a:r>
              <a:rPr lang="hu-HU" dirty="0" err="1" smtClean="0"/>
              <a:t>scale</a:t>
            </a:r>
            <a:r>
              <a:rPr lang="hu-HU" dirty="0" smtClean="0"/>
              <a:t>,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unique</a:t>
            </a:r>
            <a:r>
              <a:rPr lang="hu-HU" dirty="0" smtClean="0"/>
              <a:t> </a:t>
            </a:r>
            <a:r>
              <a:rPr lang="hu-HU" dirty="0" err="1" smtClean="0"/>
              <a:t>resources</a:t>
            </a:r>
            <a:r>
              <a:rPr lang="hu-HU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tourism</a:t>
            </a:r>
            <a:r>
              <a:rPr lang="hu-HU" dirty="0" smtClean="0"/>
              <a:t>)…)</a:t>
            </a:r>
          </a:p>
          <a:p>
            <a:pPr lvl="1"/>
            <a:r>
              <a:rPr lang="hu-HU" dirty="0" err="1" smtClean="0"/>
              <a:t>Measures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</a:t>
            </a:r>
            <a:r>
              <a:rPr lang="hu-HU" dirty="0" err="1" smtClean="0"/>
              <a:t>aim</a:t>
            </a:r>
            <a:r>
              <a:rPr lang="hu-HU" dirty="0" smtClean="0"/>
              <a:t> </a:t>
            </a:r>
            <a:r>
              <a:rPr lang="hu-HU" dirty="0" err="1" smtClean="0"/>
              <a:t>oligopolistic</a:t>
            </a:r>
            <a:r>
              <a:rPr lang="hu-HU" dirty="0" smtClean="0"/>
              <a:t> </a:t>
            </a:r>
            <a:r>
              <a:rPr lang="hu-HU" dirty="0" err="1" smtClean="0"/>
              <a:t>markets</a:t>
            </a:r>
            <a:r>
              <a:rPr lang="hu-HU" dirty="0" smtClean="0"/>
              <a:t> – game </a:t>
            </a:r>
            <a:r>
              <a:rPr lang="hu-HU" dirty="0" err="1" smtClean="0"/>
              <a:t>theoretic</a:t>
            </a:r>
            <a:r>
              <a:rPr lang="hu-HU" dirty="0" smtClean="0"/>
              <a:t> </a:t>
            </a:r>
            <a:r>
              <a:rPr lang="hu-HU" dirty="0" err="1" smtClean="0"/>
              <a:t>dimension</a:t>
            </a:r>
            <a:r>
              <a:rPr lang="hu-HU" dirty="0" smtClean="0"/>
              <a:t> – </a:t>
            </a:r>
            <a:r>
              <a:rPr lang="hu-HU" dirty="0" err="1" smtClean="0"/>
              <a:t>improving</a:t>
            </a:r>
            <a:r>
              <a:rPr lang="hu-HU" dirty="0" smtClean="0"/>
              <a:t> market </a:t>
            </a:r>
            <a:r>
              <a:rPr lang="hu-HU" dirty="0" err="1" smtClean="0"/>
              <a:t>may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be </a:t>
            </a:r>
            <a:r>
              <a:rPr lang="hu-HU" dirty="0" err="1" smtClean="0"/>
              <a:t>trivial</a:t>
            </a:r>
            <a:endParaRPr lang="hu-HU" dirty="0" smtClean="0"/>
          </a:p>
          <a:p>
            <a:pPr lvl="1"/>
            <a:r>
              <a:rPr lang="hu-HU" dirty="0" smtClean="0"/>
              <a:t>(</a:t>
            </a:r>
            <a:r>
              <a:rPr lang="hu-HU" dirty="0" err="1" smtClean="0"/>
              <a:t>Lobbyism</a:t>
            </a:r>
            <a:r>
              <a:rPr lang="hu-HU" smtClean="0"/>
              <a:t>)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11</a:t>
            </a:fld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6630364" cy="742711"/>
          </a:xfrm>
        </p:spPr>
        <p:txBody>
          <a:bodyPr>
            <a:normAutofit/>
          </a:bodyPr>
          <a:lstStyle/>
          <a:p>
            <a:r>
              <a:rPr lang="hu-HU" sz="2800" dirty="0" err="1" smtClean="0"/>
              <a:t>Thank</a:t>
            </a:r>
            <a:r>
              <a:rPr lang="hu-HU" sz="2800" dirty="0" smtClean="0"/>
              <a:t> </a:t>
            </a:r>
            <a:r>
              <a:rPr lang="hu-HU" sz="2800" dirty="0" err="1" smtClean="0"/>
              <a:t>you</a:t>
            </a:r>
            <a:r>
              <a:rPr lang="hu-HU" sz="2800" dirty="0" smtClean="0"/>
              <a:t> </a:t>
            </a:r>
            <a:r>
              <a:rPr lang="hu-HU" sz="2800" dirty="0" err="1" smtClean="0"/>
              <a:t>for</a:t>
            </a:r>
            <a:r>
              <a:rPr lang="hu-HU" sz="2800" dirty="0" smtClean="0"/>
              <a:t> </a:t>
            </a:r>
            <a:r>
              <a:rPr lang="hu-HU" sz="2800" dirty="0" err="1" smtClean="0"/>
              <a:t>your</a:t>
            </a:r>
            <a:r>
              <a:rPr lang="hu-HU" sz="2800" dirty="0" smtClean="0"/>
              <a:t> </a:t>
            </a:r>
            <a:r>
              <a:rPr lang="hu-HU" sz="2800" dirty="0" err="1" smtClean="0"/>
              <a:t>attention</a:t>
            </a:r>
            <a:r>
              <a:rPr lang="hu-HU" sz="2800" dirty="0" smtClean="0"/>
              <a:t>!</a:t>
            </a:r>
            <a:endParaRPr lang="hu-HU" sz="2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12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9083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Outline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Disclaimer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Summary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Discussion</a:t>
            </a:r>
            <a:r>
              <a:rPr lang="hu-HU" dirty="0" smtClean="0"/>
              <a:t> (</a:t>
            </a:r>
            <a:r>
              <a:rPr lang="hu-HU" dirty="0" err="1" smtClean="0"/>
              <a:t>theoretic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r>
              <a:rPr lang="hu-HU" dirty="0" err="1" smtClean="0"/>
              <a:t>Discussion</a:t>
            </a:r>
            <a:r>
              <a:rPr lang="hu-HU" dirty="0" smtClean="0"/>
              <a:t> (policy)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37936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Summary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DSGE</a:t>
            </a:r>
            <a:r>
              <a:rPr lang="hu-HU" dirty="0" smtClean="0"/>
              <a:t> modell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real</a:t>
            </a:r>
            <a:r>
              <a:rPr lang="hu-HU" dirty="0" smtClean="0"/>
              <a:t> and </a:t>
            </a:r>
            <a:r>
              <a:rPr lang="hu-HU" dirty="0" err="1" smtClean="0"/>
              <a:t>nominal</a:t>
            </a:r>
            <a:r>
              <a:rPr lang="hu-HU" dirty="0" smtClean="0"/>
              <a:t> </a:t>
            </a:r>
            <a:r>
              <a:rPr lang="hu-HU" dirty="0" err="1" smtClean="0"/>
              <a:t>frictions</a:t>
            </a:r>
            <a:r>
              <a:rPr lang="hu-HU" dirty="0" smtClean="0"/>
              <a:t> (EAGLE)</a:t>
            </a:r>
          </a:p>
          <a:p>
            <a:endParaRPr lang="hu-HU" dirty="0" smtClean="0"/>
          </a:p>
          <a:p>
            <a:r>
              <a:rPr lang="hu-HU" dirty="0" err="1" smtClean="0"/>
              <a:t>Inefficiencies</a:t>
            </a:r>
            <a:r>
              <a:rPr lang="hu-HU" dirty="0" smtClean="0"/>
              <a:t> </a:t>
            </a:r>
            <a:r>
              <a:rPr lang="hu-HU" dirty="0" err="1" smtClean="0"/>
              <a:t>built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(</a:t>
            </a:r>
            <a:r>
              <a:rPr lang="hu-HU" dirty="0" err="1" smtClean="0"/>
              <a:t>monopolistic</a:t>
            </a:r>
            <a:r>
              <a:rPr lang="hu-HU" dirty="0" smtClean="0"/>
              <a:t> </a:t>
            </a:r>
            <a:r>
              <a:rPr lang="hu-HU" dirty="0" err="1" smtClean="0"/>
              <a:t>markets</a:t>
            </a:r>
            <a:r>
              <a:rPr lang="hu-HU" dirty="0" smtClean="0"/>
              <a:t>)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3 </a:t>
            </a:r>
            <a:r>
              <a:rPr lang="hu-HU" dirty="0" err="1" smtClean="0"/>
              <a:t>regions</a:t>
            </a:r>
            <a:r>
              <a:rPr lang="hu-HU" dirty="0" smtClean="0"/>
              <a:t> (</a:t>
            </a:r>
            <a:r>
              <a:rPr lang="hu-HU" dirty="0" err="1" smtClean="0"/>
              <a:t>Italy</a:t>
            </a:r>
            <a:r>
              <a:rPr lang="hu-HU" dirty="0" smtClean="0"/>
              <a:t>, REA, </a:t>
            </a:r>
            <a:r>
              <a:rPr lang="hu-HU" dirty="0" err="1" smtClean="0"/>
              <a:t>RW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r>
              <a:rPr lang="hu-HU" dirty="0" err="1" smtClean="0"/>
              <a:t>Common</a:t>
            </a:r>
            <a:r>
              <a:rPr lang="hu-HU" dirty="0" smtClean="0"/>
              <a:t> </a:t>
            </a:r>
            <a:r>
              <a:rPr lang="hu-HU" dirty="0" err="1" smtClean="0"/>
              <a:t>currency</a:t>
            </a:r>
            <a:r>
              <a:rPr lang="hu-HU" dirty="0" smtClean="0"/>
              <a:t> and </a:t>
            </a:r>
            <a:r>
              <a:rPr lang="hu-HU" dirty="0" err="1" smtClean="0"/>
              <a:t>monetary</a:t>
            </a:r>
            <a:r>
              <a:rPr lang="hu-HU" dirty="0" smtClean="0"/>
              <a:t> policy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EA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Common</a:t>
            </a:r>
            <a:r>
              <a:rPr lang="hu-HU" dirty="0" smtClean="0"/>
              <a:t> (</a:t>
            </a:r>
            <a:r>
              <a:rPr lang="hu-HU" dirty="0" err="1" smtClean="0"/>
              <a:t>efficient</a:t>
            </a:r>
            <a:r>
              <a:rPr lang="hu-HU" dirty="0" smtClean="0"/>
              <a:t>) </a:t>
            </a:r>
            <a:r>
              <a:rPr lang="hu-HU" dirty="0" err="1" smtClean="0"/>
              <a:t>bond</a:t>
            </a:r>
            <a:r>
              <a:rPr lang="hu-HU" dirty="0" smtClean="0"/>
              <a:t> market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whole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Summary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2 policy </a:t>
            </a:r>
            <a:r>
              <a:rPr lang="hu-HU" dirty="0" err="1" smtClean="0"/>
              <a:t>changes</a:t>
            </a:r>
            <a:r>
              <a:rPr lang="hu-HU" dirty="0" smtClean="0"/>
              <a:t> starting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steady</a:t>
            </a:r>
            <a:r>
              <a:rPr lang="hu-HU" dirty="0" smtClean="0"/>
              <a:t> </a:t>
            </a:r>
            <a:r>
              <a:rPr lang="hu-HU" dirty="0" err="1" smtClean="0"/>
              <a:t>state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Fiscal</a:t>
            </a:r>
            <a:r>
              <a:rPr lang="hu-HU" dirty="0" smtClean="0"/>
              <a:t> </a:t>
            </a:r>
            <a:r>
              <a:rPr lang="hu-HU" dirty="0" err="1" smtClean="0"/>
              <a:t>consolidation</a:t>
            </a:r>
            <a:r>
              <a:rPr lang="hu-HU" dirty="0" smtClean="0"/>
              <a:t>: 10% </a:t>
            </a:r>
            <a:r>
              <a:rPr lang="hu-HU" dirty="0" err="1" smtClean="0"/>
              <a:t>decrease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public</a:t>
            </a:r>
            <a:r>
              <a:rPr lang="hu-HU" dirty="0" smtClean="0"/>
              <a:t> </a:t>
            </a:r>
            <a:r>
              <a:rPr lang="hu-HU" dirty="0" err="1" smtClean="0"/>
              <a:t>debt</a:t>
            </a:r>
            <a:r>
              <a:rPr lang="hu-HU" dirty="0" smtClean="0"/>
              <a:t>/GDP </a:t>
            </a:r>
            <a:r>
              <a:rPr lang="hu-HU" dirty="0" err="1" smtClean="0"/>
              <a:t>from</a:t>
            </a:r>
            <a:r>
              <a:rPr lang="hu-HU" dirty="0" smtClean="0"/>
              <a:t> 119%</a:t>
            </a:r>
          </a:p>
          <a:p>
            <a:pPr lvl="1"/>
            <a:r>
              <a:rPr lang="hu-HU" dirty="0" err="1" smtClean="0"/>
              <a:t>Implemented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fiscal</a:t>
            </a:r>
            <a:r>
              <a:rPr lang="hu-HU" dirty="0" smtClean="0"/>
              <a:t> </a:t>
            </a:r>
            <a:r>
              <a:rPr lang="hu-HU" dirty="0" err="1" smtClean="0"/>
              <a:t>rule</a:t>
            </a:r>
            <a:r>
              <a:rPr lang="hu-HU" dirty="0" smtClean="0"/>
              <a:t> </a:t>
            </a:r>
            <a:r>
              <a:rPr lang="hu-HU" dirty="0" err="1" smtClean="0"/>
              <a:t>using</a:t>
            </a:r>
            <a:r>
              <a:rPr lang="hu-HU" dirty="0" smtClean="0"/>
              <a:t> </a:t>
            </a:r>
            <a:r>
              <a:rPr lang="hu-HU" dirty="0" err="1" smtClean="0"/>
              <a:t>either</a:t>
            </a:r>
            <a:r>
              <a:rPr lang="hu-HU" dirty="0" smtClean="0"/>
              <a:t> </a:t>
            </a:r>
            <a:r>
              <a:rPr lang="hu-HU" dirty="0" err="1" smtClean="0"/>
              <a:t>labour</a:t>
            </a:r>
            <a:r>
              <a:rPr lang="hu-HU" dirty="0" smtClean="0"/>
              <a:t> </a:t>
            </a:r>
            <a:r>
              <a:rPr lang="hu-HU" dirty="0" err="1" smtClean="0"/>
              <a:t>income</a:t>
            </a:r>
            <a:r>
              <a:rPr lang="hu-HU" dirty="0" smtClean="0"/>
              <a:t> </a:t>
            </a:r>
            <a:r>
              <a:rPr lang="hu-HU" dirty="0" err="1" smtClean="0"/>
              <a:t>tax</a:t>
            </a:r>
            <a:r>
              <a:rPr lang="hu-HU" dirty="0" smtClean="0"/>
              <a:t>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capital</a:t>
            </a:r>
            <a:r>
              <a:rPr lang="hu-HU" dirty="0" smtClean="0"/>
              <a:t> </a:t>
            </a:r>
            <a:r>
              <a:rPr lang="hu-HU" dirty="0" err="1" smtClean="0"/>
              <a:t>income</a:t>
            </a:r>
            <a:r>
              <a:rPr lang="hu-HU" dirty="0" smtClean="0"/>
              <a:t> </a:t>
            </a:r>
            <a:r>
              <a:rPr lang="hu-HU" dirty="0" err="1" smtClean="0"/>
              <a:t>tax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instrument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Competitiveness</a:t>
            </a:r>
            <a:r>
              <a:rPr lang="hu-HU" dirty="0" smtClean="0"/>
              <a:t> </a:t>
            </a:r>
            <a:r>
              <a:rPr lang="hu-HU" dirty="0" err="1" smtClean="0"/>
              <a:t>improvement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nontradables</a:t>
            </a:r>
            <a:r>
              <a:rPr lang="hu-HU" dirty="0" smtClean="0"/>
              <a:t> (</a:t>
            </a:r>
            <a:r>
              <a:rPr lang="hu-HU" dirty="0" err="1" smtClean="0"/>
              <a:t>services</a:t>
            </a:r>
            <a:r>
              <a:rPr lang="hu-HU" dirty="0" smtClean="0"/>
              <a:t> </a:t>
            </a:r>
            <a:r>
              <a:rPr lang="hu-HU" dirty="0" err="1" smtClean="0"/>
              <a:t>sector</a:t>
            </a:r>
            <a:r>
              <a:rPr lang="hu-HU" dirty="0" smtClean="0"/>
              <a:t>): </a:t>
            </a:r>
            <a:r>
              <a:rPr lang="hu-HU" dirty="0" err="1" smtClean="0"/>
              <a:t>fall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markup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10% 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Optionally</a:t>
            </a:r>
            <a:r>
              <a:rPr lang="hu-HU" dirty="0" smtClean="0"/>
              <a:t> </a:t>
            </a:r>
            <a:r>
              <a:rPr lang="hu-HU" dirty="0" err="1" smtClean="0"/>
              <a:t>augmented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developements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international</a:t>
            </a:r>
            <a:r>
              <a:rPr lang="hu-HU" dirty="0" smtClean="0"/>
              <a:t> </a:t>
            </a:r>
            <a:r>
              <a:rPr lang="hu-HU" dirty="0" err="1" smtClean="0"/>
              <a:t>bond</a:t>
            </a:r>
            <a:r>
              <a:rPr lang="hu-HU" dirty="0" smtClean="0"/>
              <a:t> </a:t>
            </a:r>
            <a:r>
              <a:rPr lang="hu-HU" dirty="0" err="1" smtClean="0"/>
              <a:t>markets</a:t>
            </a:r>
            <a:r>
              <a:rPr lang="hu-HU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bond</a:t>
            </a:r>
            <a:r>
              <a:rPr lang="hu-HU" dirty="0" smtClean="0"/>
              <a:t> </a:t>
            </a:r>
            <a:r>
              <a:rPr lang="hu-HU" dirty="0" err="1" smtClean="0"/>
              <a:t>rate</a:t>
            </a:r>
            <a:r>
              <a:rPr lang="hu-HU" dirty="0" smtClean="0"/>
              <a:t> </a:t>
            </a:r>
            <a:r>
              <a:rPr lang="hu-HU" dirty="0" err="1" smtClean="0"/>
              <a:t>spread</a:t>
            </a:r>
            <a:r>
              <a:rPr lang="hu-HU" dirty="0" smtClean="0"/>
              <a:t>) </a:t>
            </a:r>
            <a:r>
              <a:rPr lang="hu-HU" dirty="0" err="1" smtClean="0"/>
              <a:t>or</a:t>
            </a:r>
            <a:r>
              <a:rPr lang="hu-HU" dirty="0" smtClean="0"/>
              <a:t> </a:t>
            </a:r>
            <a:r>
              <a:rPr lang="hu-HU" dirty="0" err="1" smtClean="0"/>
              <a:t>coordinated</a:t>
            </a:r>
            <a:r>
              <a:rPr lang="hu-HU" dirty="0" smtClean="0"/>
              <a:t> policy </a:t>
            </a:r>
            <a:r>
              <a:rPr lang="hu-HU" dirty="0" err="1" smtClean="0"/>
              <a:t>action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whole</a:t>
            </a:r>
            <a:r>
              <a:rPr lang="hu-HU" dirty="0" smtClean="0"/>
              <a:t> </a:t>
            </a:r>
            <a:r>
              <a:rPr lang="hu-HU" dirty="0" err="1" smtClean="0"/>
              <a:t>EA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Summary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	</a:t>
            </a:r>
          </a:p>
          <a:p>
            <a:pPr>
              <a:buNone/>
            </a:pPr>
            <a:r>
              <a:rPr lang="hu-HU" sz="3200" dirty="0" smtClean="0"/>
              <a:t>	</a:t>
            </a:r>
            <a:r>
              <a:rPr lang="hu-HU" sz="3200" dirty="0" err="1" smtClean="0"/>
              <a:t>Results</a:t>
            </a:r>
            <a:endParaRPr lang="hu-HU" sz="3200" dirty="0" smtClean="0"/>
          </a:p>
          <a:p>
            <a:endParaRPr lang="hu-HU" dirty="0" smtClean="0"/>
          </a:p>
          <a:p>
            <a:r>
              <a:rPr lang="hu-HU" dirty="0" smtClean="0"/>
              <a:t>„</a:t>
            </a:r>
            <a:r>
              <a:rPr lang="en-US" dirty="0" smtClean="0"/>
              <a:t>the </a:t>
            </a:r>
            <a:r>
              <a:rPr lang="en-US" dirty="0" smtClean="0"/>
              <a:t>combination of the increase in competition and lower </a:t>
            </a:r>
            <a:r>
              <a:rPr lang="en-US" dirty="0" smtClean="0"/>
              <a:t>taxes</a:t>
            </a:r>
            <a:r>
              <a:rPr lang="hu-HU" dirty="0" smtClean="0"/>
              <a:t> </a:t>
            </a:r>
            <a:r>
              <a:rPr lang="en-US" dirty="0" smtClean="0"/>
              <a:t>greatly </a:t>
            </a:r>
            <a:r>
              <a:rPr lang="en-US" dirty="0" err="1" smtClean="0"/>
              <a:t>favours</a:t>
            </a:r>
            <a:r>
              <a:rPr lang="en-US" dirty="0" smtClean="0"/>
              <a:t> the increase of Italian output and welfare in the long </a:t>
            </a:r>
            <a:r>
              <a:rPr lang="en-US" dirty="0" smtClean="0"/>
              <a:t>run</a:t>
            </a:r>
            <a:r>
              <a:rPr lang="hu-HU" dirty="0" smtClean="0"/>
              <a:t>”</a:t>
            </a:r>
          </a:p>
          <a:p>
            <a:endParaRPr lang="hu-HU" dirty="0" smtClean="0"/>
          </a:p>
          <a:p>
            <a:r>
              <a:rPr lang="hu-HU" dirty="0" smtClean="0"/>
              <a:t>„</a:t>
            </a:r>
            <a:r>
              <a:rPr lang="en-US" dirty="0" smtClean="0"/>
              <a:t>Spillovers </a:t>
            </a:r>
            <a:r>
              <a:rPr lang="en-US" dirty="0" smtClean="0"/>
              <a:t>of Italian reforms to </a:t>
            </a:r>
            <a:r>
              <a:rPr lang="en-US" dirty="0" smtClean="0"/>
              <a:t>the</a:t>
            </a:r>
            <a:r>
              <a:rPr lang="hu-HU" dirty="0" smtClean="0"/>
              <a:t> </a:t>
            </a:r>
            <a:r>
              <a:rPr lang="en-US" dirty="0" smtClean="0"/>
              <a:t>rest </a:t>
            </a:r>
            <a:r>
              <a:rPr lang="en-US" dirty="0" smtClean="0"/>
              <a:t>of the EA are rather </a:t>
            </a:r>
            <a:r>
              <a:rPr lang="en-US" dirty="0" smtClean="0"/>
              <a:t>small</a:t>
            </a:r>
            <a:r>
              <a:rPr lang="hu-HU" dirty="0" smtClean="0"/>
              <a:t>”</a:t>
            </a:r>
          </a:p>
          <a:p>
            <a:endParaRPr lang="hu-HU" dirty="0" smtClean="0"/>
          </a:p>
          <a:p>
            <a:r>
              <a:rPr lang="hu-HU" dirty="0" err="1" smtClean="0"/>
              <a:t>Coordinated</a:t>
            </a:r>
            <a:r>
              <a:rPr lang="hu-HU" dirty="0" smtClean="0"/>
              <a:t> policy </a:t>
            </a:r>
            <a:r>
              <a:rPr lang="hu-HU" dirty="0" err="1" smtClean="0"/>
              <a:t>change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EA</a:t>
            </a:r>
            <a:r>
              <a:rPr lang="hu-HU" dirty="0" smtClean="0"/>
              <a:t> </a:t>
            </a:r>
            <a:r>
              <a:rPr lang="hu-HU" dirty="0" err="1" smtClean="0"/>
              <a:t>improves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of </a:t>
            </a:r>
            <a:r>
              <a:rPr lang="hu-HU" dirty="0" err="1" smtClean="0"/>
              <a:t>competitiveness</a:t>
            </a:r>
            <a:r>
              <a:rPr lang="hu-HU" dirty="0" smtClean="0"/>
              <a:t> reform</a:t>
            </a:r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Discussion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Carefully</a:t>
            </a:r>
            <a:r>
              <a:rPr lang="hu-HU" dirty="0" smtClean="0"/>
              <a:t> </a:t>
            </a:r>
            <a:r>
              <a:rPr lang="hu-HU" dirty="0" err="1" smtClean="0"/>
              <a:t>done</a:t>
            </a:r>
            <a:r>
              <a:rPr lang="hu-HU" dirty="0" smtClean="0"/>
              <a:t> </a:t>
            </a:r>
            <a:r>
              <a:rPr lang="hu-HU" dirty="0" err="1" smtClean="0"/>
              <a:t>exercise</a:t>
            </a:r>
            <a:r>
              <a:rPr lang="hu-HU" dirty="0" smtClean="0"/>
              <a:t>, </a:t>
            </a:r>
            <a:r>
              <a:rPr lang="hu-HU" dirty="0" err="1" smtClean="0"/>
              <a:t>framework</a:t>
            </a:r>
            <a:r>
              <a:rPr lang="hu-HU" dirty="0" smtClean="0"/>
              <a:t> has </a:t>
            </a:r>
            <a:r>
              <a:rPr lang="hu-HU" dirty="0" err="1" smtClean="0"/>
              <a:t>lots</a:t>
            </a:r>
            <a:r>
              <a:rPr lang="hu-HU" dirty="0" smtClean="0"/>
              <a:t> of </a:t>
            </a:r>
            <a:r>
              <a:rPr lang="hu-HU" dirty="0" err="1" smtClean="0"/>
              <a:t>potential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Incentive</a:t>
            </a:r>
            <a:r>
              <a:rPr lang="hu-HU" dirty="0" smtClean="0"/>
              <a:t> </a:t>
            </a:r>
            <a:r>
              <a:rPr lang="hu-HU" dirty="0" err="1" smtClean="0"/>
              <a:t>compatibility</a:t>
            </a:r>
            <a:r>
              <a:rPr lang="hu-HU" dirty="0" smtClean="0"/>
              <a:t> (</a:t>
            </a:r>
            <a:r>
              <a:rPr lang="hu-HU" dirty="0" err="1" smtClean="0"/>
              <a:t>expectations</a:t>
            </a:r>
            <a:r>
              <a:rPr lang="hu-HU" dirty="0" smtClean="0"/>
              <a:t>, </a:t>
            </a:r>
            <a:r>
              <a:rPr lang="hu-HU" dirty="0" err="1" smtClean="0"/>
              <a:t>optimisation</a:t>
            </a:r>
            <a:r>
              <a:rPr lang="hu-HU" dirty="0" smtClean="0"/>
              <a:t>) vs. ‘</a:t>
            </a:r>
            <a:r>
              <a:rPr lang="hu-HU" dirty="0" err="1" smtClean="0"/>
              <a:t>semi-structural</a:t>
            </a:r>
            <a:r>
              <a:rPr lang="hu-HU" dirty="0" smtClean="0"/>
              <a:t>’ </a:t>
            </a:r>
            <a:r>
              <a:rPr lang="hu-HU" dirty="0" err="1" smtClean="0"/>
              <a:t>models</a:t>
            </a:r>
            <a:r>
              <a:rPr lang="hu-HU" dirty="0" smtClean="0"/>
              <a:t> ( </a:t>
            </a:r>
            <a:r>
              <a:rPr lang="hu-HU" dirty="0" err="1" smtClean="0"/>
              <a:t>SVAR</a:t>
            </a:r>
            <a:r>
              <a:rPr lang="hu-HU" dirty="0" smtClean="0"/>
              <a:t>,…)</a:t>
            </a:r>
          </a:p>
          <a:p>
            <a:endParaRPr lang="hu-HU" dirty="0" smtClean="0"/>
          </a:p>
          <a:p>
            <a:r>
              <a:rPr lang="hu-HU" dirty="0" err="1" smtClean="0"/>
              <a:t>Takes</a:t>
            </a:r>
            <a:r>
              <a:rPr lang="hu-HU" dirty="0" smtClean="0"/>
              <a:t> </a:t>
            </a:r>
            <a:r>
              <a:rPr lang="hu-HU" dirty="0" err="1" smtClean="0"/>
              <a:t>into</a:t>
            </a:r>
            <a:r>
              <a:rPr lang="hu-HU" dirty="0" smtClean="0"/>
              <a:t> account </a:t>
            </a:r>
            <a:r>
              <a:rPr lang="hu-HU" dirty="0" err="1" smtClean="0"/>
              <a:t>regional</a:t>
            </a:r>
            <a:r>
              <a:rPr lang="hu-HU" dirty="0" smtClean="0"/>
              <a:t> </a:t>
            </a:r>
            <a:r>
              <a:rPr lang="hu-HU" dirty="0" err="1" smtClean="0"/>
              <a:t>interdependence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Well</a:t>
            </a:r>
            <a:r>
              <a:rPr lang="hu-HU" dirty="0" smtClean="0"/>
              <a:t> </a:t>
            </a:r>
            <a:r>
              <a:rPr lang="hu-HU" dirty="0" err="1" smtClean="0"/>
              <a:t>suited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address</a:t>
            </a:r>
            <a:r>
              <a:rPr lang="hu-HU" dirty="0" smtClean="0"/>
              <a:t> </a:t>
            </a:r>
            <a:r>
              <a:rPr lang="hu-HU" dirty="0" err="1" smtClean="0"/>
              <a:t>welfare</a:t>
            </a:r>
            <a:r>
              <a:rPr lang="hu-HU" dirty="0" smtClean="0"/>
              <a:t> </a:t>
            </a:r>
            <a:r>
              <a:rPr lang="hu-HU" dirty="0" err="1" smtClean="0"/>
              <a:t>questions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Paper</a:t>
            </a:r>
            <a:r>
              <a:rPr lang="hu-HU" dirty="0" smtClean="0"/>
              <a:t> </a:t>
            </a:r>
            <a:r>
              <a:rPr lang="hu-HU" dirty="0" err="1" smtClean="0"/>
              <a:t>gives</a:t>
            </a:r>
            <a:r>
              <a:rPr lang="hu-HU" dirty="0" smtClean="0"/>
              <a:t> a </a:t>
            </a:r>
            <a:r>
              <a:rPr lang="hu-HU" dirty="0" err="1" smtClean="0"/>
              <a:t>good</a:t>
            </a:r>
            <a:r>
              <a:rPr lang="hu-HU" dirty="0" smtClean="0"/>
              <a:t> </a:t>
            </a:r>
            <a:r>
              <a:rPr lang="hu-HU" dirty="0" err="1" smtClean="0"/>
              <a:t>exposition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exercises</a:t>
            </a:r>
            <a:r>
              <a:rPr lang="hu-HU" dirty="0" smtClean="0"/>
              <a:t>, </a:t>
            </a:r>
            <a:r>
              <a:rPr lang="hu-HU" dirty="0" err="1" smtClean="0"/>
              <a:t>providing</a:t>
            </a:r>
            <a:r>
              <a:rPr lang="hu-HU" dirty="0" smtClean="0"/>
              <a:t> </a:t>
            </a:r>
            <a:r>
              <a:rPr lang="hu-HU" dirty="0" smtClean="0"/>
              <a:t>(</a:t>
            </a:r>
            <a:r>
              <a:rPr lang="hu-HU" dirty="0" err="1" smtClean="0"/>
              <a:t>some</a:t>
            </a:r>
            <a:r>
              <a:rPr lang="hu-HU" dirty="0" smtClean="0"/>
              <a:t>) </a:t>
            </a:r>
            <a:r>
              <a:rPr lang="hu-HU" dirty="0" err="1" smtClean="0"/>
              <a:t>robustness</a:t>
            </a:r>
            <a:r>
              <a:rPr lang="hu-HU" dirty="0" smtClean="0"/>
              <a:t> </a:t>
            </a:r>
            <a:r>
              <a:rPr lang="hu-HU" dirty="0" err="1" smtClean="0"/>
              <a:t>checks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well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Topic</a:t>
            </a:r>
            <a:r>
              <a:rPr lang="hu-HU" dirty="0" smtClean="0"/>
              <a:t> </a:t>
            </a:r>
            <a:r>
              <a:rPr lang="hu-HU" dirty="0" err="1" smtClean="0"/>
              <a:t>naturally</a:t>
            </a:r>
            <a:r>
              <a:rPr lang="hu-HU" dirty="0" smtClean="0"/>
              <a:t> </a:t>
            </a:r>
            <a:r>
              <a:rPr lang="hu-HU" dirty="0" err="1" smtClean="0"/>
              <a:t>raises</a:t>
            </a:r>
            <a:r>
              <a:rPr lang="hu-HU" dirty="0" smtClean="0"/>
              <a:t> </a:t>
            </a:r>
            <a:r>
              <a:rPr lang="hu-HU" dirty="0" err="1" smtClean="0"/>
              <a:t>many</a:t>
            </a:r>
            <a:r>
              <a:rPr lang="hu-HU" dirty="0" smtClean="0"/>
              <a:t> </a:t>
            </a:r>
            <a:r>
              <a:rPr lang="hu-HU" dirty="0" err="1" smtClean="0"/>
              <a:t>issues</a:t>
            </a:r>
            <a:r>
              <a:rPr lang="hu-HU" dirty="0" smtClean="0"/>
              <a:t>…</a:t>
            </a:r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Discussion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u-HU" dirty="0" smtClean="0"/>
          </a:p>
          <a:p>
            <a:r>
              <a:rPr lang="hu-HU" dirty="0" err="1" smtClean="0"/>
              <a:t>Welfare</a:t>
            </a:r>
            <a:r>
              <a:rPr lang="hu-HU" dirty="0" smtClean="0"/>
              <a:t> </a:t>
            </a:r>
            <a:r>
              <a:rPr lang="hu-HU" dirty="0" err="1" smtClean="0"/>
              <a:t>analysis</a:t>
            </a:r>
            <a:r>
              <a:rPr lang="hu-HU" dirty="0" smtClean="0"/>
              <a:t> of policy </a:t>
            </a:r>
            <a:r>
              <a:rPr lang="hu-HU" dirty="0" err="1" smtClean="0"/>
              <a:t>programs</a:t>
            </a:r>
            <a:r>
              <a:rPr lang="hu-HU" dirty="0" smtClean="0"/>
              <a:t> </a:t>
            </a:r>
            <a:r>
              <a:rPr lang="hu-HU" dirty="0" err="1" smtClean="0"/>
              <a:t>should</a:t>
            </a:r>
            <a:r>
              <a:rPr lang="hu-HU" dirty="0" smtClean="0"/>
              <a:t> be </a:t>
            </a:r>
            <a:r>
              <a:rPr lang="hu-HU" dirty="0" err="1" smtClean="0"/>
              <a:t>quite</a:t>
            </a:r>
            <a:r>
              <a:rPr lang="hu-HU" dirty="0" smtClean="0"/>
              <a:t> </a:t>
            </a:r>
            <a:r>
              <a:rPr lang="hu-HU" dirty="0" err="1" smtClean="0"/>
              <a:t>straightforward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E.g</a:t>
            </a:r>
            <a:r>
              <a:rPr lang="hu-HU" dirty="0" smtClean="0"/>
              <a:t>.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fiscal</a:t>
            </a:r>
            <a:r>
              <a:rPr lang="hu-HU" dirty="0" smtClean="0"/>
              <a:t> </a:t>
            </a:r>
            <a:r>
              <a:rPr lang="hu-HU" dirty="0" err="1" smtClean="0"/>
              <a:t>consolidation</a:t>
            </a:r>
            <a:r>
              <a:rPr lang="hu-HU" dirty="0" smtClean="0"/>
              <a:t> </a:t>
            </a:r>
            <a:r>
              <a:rPr lang="hu-HU" dirty="0" err="1" smtClean="0"/>
              <a:t>via</a:t>
            </a:r>
            <a:r>
              <a:rPr lang="hu-HU" dirty="0" smtClean="0"/>
              <a:t> </a:t>
            </a:r>
            <a:r>
              <a:rPr lang="hu-HU" dirty="0" err="1" smtClean="0"/>
              <a:t>capital</a:t>
            </a:r>
            <a:r>
              <a:rPr lang="hu-HU" dirty="0" smtClean="0"/>
              <a:t> </a:t>
            </a:r>
            <a:r>
              <a:rPr lang="hu-HU" dirty="0" err="1" smtClean="0"/>
              <a:t>income</a:t>
            </a:r>
            <a:r>
              <a:rPr lang="hu-HU" dirty="0" smtClean="0"/>
              <a:t> </a:t>
            </a:r>
            <a:r>
              <a:rPr lang="hu-HU" dirty="0" err="1" smtClean="0"/>
              <a:t>tax</a:t>
            </a:r>
            <a:r>
              <a:rPr lang="hu-HU" dirty="0" smtClean="0"/>
              <a:t>, </a:t>
            </a:r>
            <a:r>
              <a:rPr lang="hu-HU" dirty="0" err="1" smtClean="0"/>
              <a:t>after</a:t>
            </a:r>
            <a:r>
              <a:rPr lang="hu-HU" dirty="0" smtClean="0"/>
              <a:t> 20 </a:t>
            </a:r>
            <a:r>
              <a:rPr lang="hu-HU" dirty="0" err="1" smtClean="0"/>
              <a:t>years</a:t>
            </a:r>
            <a:r>
              <a:rPr lang="hu-HU" dirty="0" smtClean="0"/>
              <a:t>: GDP 0.5%, </a:t>
            </a:r>
            <a:r>
              <a:rPr lang="hu-HU" dirty="0" err="1" smtClean="0"/>
              <a:t>Cons</a:t>
            </a:r>
            <a:r>
              <a:rPr lang="hu-HU" dirty="0" smtClean="0"/>
              <a:t> 0%, </a:t>
            </a:r>
            <a:r>
              <a:rPr lang="hu-HU" dirty="0" err="1" smtClean="0"/>
              <a:t>Lab</a:t>
            </a:r>
            <a:r>
              <a:rPr lang="hu-HU" dirty="0" smtClean="0"/>
              <a:t> 0.2%</a:t>
            </a:r>
          </a:p>
          <a:p>
            <a:endParaRPr lang="hu-HU" dirty="0" smtClean="0"/>
          </a:p>
          <a:p>
            <a:r>
              <a:rPr lang="hu-HU" dirty="0" err="1" smtClean="0"/>
              <a:t>nontraded</a:t>
            </a:r>
            <a:r>
              <a:rPr lang="hu-HU" dirty="0" smtClean="0"/>
              <a:t> </a:t>
            </a:r>
            <a:r>
              <a:rPr lang="hu-HU" dirty="0" err="1" smtClean="0"/>
              <a:t>competitiveness</a:t>
            </a:r>
            <a:r>
              <a:rPr lang="hu-HU" dirty="0" smtClean="0"/>
              <a:t> reform, </a:t>
            </a:r>
            <a:r>
              <a:rPr lang="hu-HU" dirty="0" err="1" smtClean="0"/>
              <a:t>after</a:t>
            </a:r>
            <a:r>
              <a:rPr lang="hu-HU" dirty="0" smtClean="0"/>
              <a:t> 20 </a:t>
            </a:r>
            <a:r>
              <a:rPr lang="hu-HU" dirty="0" err="1" smtClean="0"/>
              <a:t>years</a:t>
            </a:r>
            <a:r>
              <a:rPr lang="hu-HU" dirty="0" smtClean="0"/>
              <a:t>: GDP </a:t>
            </a:r>
            <a:r>
              <a:rPr lang="hu-HU" dirty="0" smtClean="0"/>
              <a:t>3.2%, </a:t>
            </a:r>
            <a:r>
              <a:rPr lang="hu-HU" dirty="0" err="1" smtClean="0"/>
              <a:t>Cons</a:t>
            </a:r>
            <a:r>
              <a:rPr lang="hu-HU" dirty="0" smtClean="0"/>
              <a:t> </a:t>
            </a:r>
            <a:r>
              <a:rPr lang="hu-HU" dirty="0" smtClean="0"/>
              <a:t>1.5%, </a:t>
            </a:r>
            <a:r>
              <a:rPr lang="hu-HU" dirty="0" err="1" smtClean="0"/>
              <a:t>Lab</a:t>
            </a:r>
            <a:r>
              <a:rPr lang="hu-HU" dirty="0" smtClean="0"/>
              <a:t> </a:t>
            </a:r>
            <a:r>
              <a:rPr lang="hu-HU" dirty="0" err="1" smtClean="0"/>
              <a:t>1.5%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Joint</a:t>
            </a:r>
            <a:r>
              <a:rPr lang="hu-HU" dirty="0" smtClean="0"/>
              <a:t> program of </a:t>
            </a:r>
            <a:r>
              <a:rPr lang="hu-HU" dirty="0" err="1" smtClean="0"/>
              <a:t>previous</a:t>
            </a:r>
            <a:r>
              <a:rPr lang="hu-HU" dirty="0" smtClean="0"/>
              <a:t> </a:t>
            </a:r>
            <a:r>
              <a:rPr lang="hu-HU" dirty="0" err="1" smtClean="0"/>
              <a:t>two</a:t>
            </a:r>
            <a:r>
              <a:rPr lang="hu-HU" dirty="0" smtClean="0"/>
              <a:t>, </a:t>
            </a:r>
            <a:r>
              <a:rPr lang="hu-HU" dirty="0" err="1" smtClean="0"/>
              <a:t>after</a:t>
            </a:r>
            <a:r>
              <a:rPr lang="hu-HU" dirty="0" smtClean="0"/>
              <a:t> 20 </a:t>
            </a:r>
            <a:r>
              <a:rPr lang="hu-HU" dirty="0" err="1" smtClean="0"/>
              <a:t>years</a:t>
            </a:r>
            <a:r>
              <a:rPr lang="hu-HU" dirty="0" smtClean="0"/>
              <a:t>: GDP 9%, </a:t>
            </a:r>
            <a:r>
              <a:rPr lang="hu-HU" dirty="0" err="1" smtClean="0"/>
              <a:t>Cons</a:t>
            </a:r>
            <a:r>
              <a:rPr lang="hu-HU" dirty="0" smtClean="0"/>
              <a:t> </a:t>
            </a:r>
            <a:r>
              <a:rPr lang="hu-HU" dirty="0" err="1" smtClean="0"/>
              <a:t>9%</a:t>
            </a:r>
            <a:r>
              <a:rPr lang="hu-HU" dirty="0" smtClean="0"/>
              <a:t>, </a:t>
            </a:r>
            <a:r>
              <a:rPr lang="hu-HU" dirty="0" err="1" smtClean="0"/>
              <a:t>Lab</a:t>
            </a:r>
            <a:r>
              <a:rPr lang="hu-HU" dirty="0" smtClean="0"/>
              <a:t> 3%</a:t>
            </a:r>
          </a:p>
          <a:p>
            <a:endParaRPr lang="hu-HU" dirty="0" smtClean="0"/>
          </a:p>
          <a:p>
            <a:r>
              <a:rPr lang="hu-HU" dirty="0" err="1" smtClean="0"/>
              <a:t>It</a:t>
            </a:r>
            <a:r>
              <a:rPr lang="hu-HU" dirty="0" smtClean="0"/>
              <a:t> is </a:t>
            </a:r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clear</a:t>
            </a:r>
            <a:r>
              <a:rPr lang="hu-HU" dirty="0" smtClean="0"/>
              <a:t> </a:t>
            </a:r>
            <a:r>
              <a:rPr lang="hu-HU" dirty="0" err="1" smtClean="0"/>
              <a:t>that</a:t>
            </a:r>
            <a:r>
              <a:rPr lang="hu-HU" dirty="0" smtClean="0"/>
              <a:t> </a:t>
            </a: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programs</a:t>
            </a:r>
            <a:r>
              <a:rPr lang="hu-HU" dirty="0" smtClean="0"/>
              <a:t> </a:t>
            </a:r>
            <a:r>
              <a:rPr lang="hu-HU" dirty="0" err="1" smtClean="0"/>
              <a:t>greatly</a:t>
            </a:r>
            <a:r>
              <a:rPr lang="hu-HU" dirty="0" smtClean="0"/>
              <a:t> </a:t>
            </a:r>
            <a:r>
              <a:rPr lang="hu-HU" dirty="0" err="1" smtClean="0"/>
              <a:t>increase</a:t>
            </a:r>
            <a:r>
              <a:rPr lang="hu-HU" dirty="0" smtClean="0"/>
              <a:t> </a:t>
            </a:r>
            <a:r>
              <a:rPr lang="hu-HU" dirty="0" err="1" smtClean="0"/>
              <a:t>welfare</a:t>
            </a:r>
            <a:r>
              <a:rPr lang="hu-HU" dirty="0" smtClean="0"/>
              <a:t> (</a:t>
            </a:r>
            <a:r>
              <a:rPr lang="hu-HU" dirty="0" err="1" smtClean="0"/>
              <a:t>except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joint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and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long</a:t>
            </a:r>
            <a:r>
              <a:rPr lang="hu-HU" dirty="0" smtClean="0"/>
              <a:t> </a:t>
            </a:r>
            <a:r>
              <a:rPr lang="hu-HU" dirty="0" err="1" smtClean="0"/>
              <a:t>run</a:t>
            </a:r>
            <a:r>
              <a:rPr lang="hu-HU" dirty="0" smtClean="0"/>
              <a:t>) 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7</a:t>
            </a:fld>
            <a:endParaRPr lang="hu-H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Discussion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Curious</a:t>
            </a:r>
            <a:r>
              <a:rPr lang="hu-HU" dirty="0" smtClean="0"/>
              <a:t> </a:t>
            </a:r>
            <a:r>
              <a:rPr lang="hu-HU" dirty="0" err="1" smtClean="0"/>
              <a:t>nonlinearities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results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joint</a:t>
            </a:r>
            <a:r>
              <a:rPr lang="hu-HU" dirty="0" smtClean="0"/>
              <a:t> program (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prev</a:t>
            </a:r>
            <a:r>
              <a:rPr lang="hu-HU" dirty="0" smtClean="0"/>
              <a:t>. </a:t>
            </a:r>
            <a:r>
              <a:rPr lang="hu-HU" dirty="0" err="1" smtClean="0"/>
              <a:t>slide</a:t>
            </a:r>
            <a:r>
              <a:rPr lang="hu-HU" dirty="0" smtClean="0"/>
              <a:t>)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Emphasised</a:t>
            </a:r>
            <a:r>
              <a:rPr lang="hu-HU" dirty="0" smtClean="0"/>
              <a:t> </a:t>
            </a:r>
            <a:r>
              <a:rPr lang="hu-HU" dirty="0" err="1" smtClean="0"/>
              <a:t>as</a:t>
            </a:r>
            <a:r>
              <a:rPr lang="hu-HU" dirty="0" smtClean="0"/>
              <a:t> </a:t>
            </a:r>
            <a:r>
              <a:rPr lang="hu-HU" dirty="0" err="1" smtClean="0"/>
              <a:t>one</a:t>
            </a:r>
            <a:r>
              <a:rPr lang="hu-HU" dirty="0" smtClean="0"/>
              <a:t> of ‘main </a:t>
            </a:r>
            <a:r>
              <a:rPr lang="hu-HU" dirty="0" err="1" smtClean="0"/>
              <a:t>results</a:t>
            </a:r>
            <a:r>
              <a:rPr lang="hu-HU" dirty="0" smtClean="0"/>
              <a:t>’ of </a:t>
            </a:r>
            <a:r>
              <a:rPr lang="hu-HU" dirty="0" err="1" smtClean="0"/>
              <a:t>paper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Conclusion</a:t>
            </a:r>
            <a:r>
              <a:rPr lang="hu-HU" dirty="0" smtClean="0"/>
              <a:t> part</a:t>
            </a:r>
          </a:p>
          <a:p>
            <a:endParaRPr lang="hu-HU" dirty="0" smtClean="0"/>
          </a:p>
          <a:p>
            <a:r>
              <a:rPr lang="hu-HU" dirty="0" smtClean="0"/>
              <a:t>The </a:t>
            </a:r>
            <a:r>
              <a:rPr lang="hu-HU" dirty="0" err="1" smtClean="0"/>
              <a:t>feedback</a:t>
            </a:r>
            <a:r>
              <a:rPr lang="hu-HU" dirty="0" smtClean="0"/>
              <a:t> </a:t>
            </a:r>
            <a:r>
              <a:rPr lang="hu-HU" dirty="0" err="1" smtClean="0"/>
              <a:t>loop</a:t>
            </a:r>
            <a:r>
              <a:rPr lang="hu-HU" dirty="0" smtClean="0"/>
              <a:t> </a:t>
            </a:r>
            <a:r>
              <a:rPr lang="hu-HU" dirty="0" err="1" smtClean="0"/>
              <a:t>could</a:t>
            </a:r>
            <a:r>
              <a:rPr lang="hu-HU" dirty="0" smtClean="0"/>
              <a:t> be </a:t>
            </a:r>
            <a:r>
              <a:rPr lang="hu-HU" dirty="0" err="1" smtClean="0"/>
              <a:t>further</a:t>
            </a:r>
            <a:r>
              <a:rPr lang="hu-HU" dirty="0" smtClean="0"/>
              <a:t> </a:t>
            </a:r>
            <a:r>
              <a:rPr lang="hu-HU" dirty="0" err="1" smtClean="0"/>
              <a:t>explored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pPr lvl="1"/>
            <a:r>
              <a:rPr lang="hu-HU" dirty="0" smtClean="0"/>
              <a:t> </a:t>
            </a: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elements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model</a:t>
            </a:r>
            <a:r>
              <a:rPr lang="hu-HU" dirty="0" smtClean="0"/>
              <a:t> </a:t>
            </a:r>
            <a:r>
              <a:rPr lang="hu-HU" dirty="0" err="1" smtClean="0"/>
              <a:t>it</a:t>
            </a:r>
            <a:r>
              <a:rPr lang="hu-HU" dirty="0" smtClean="0"/>
              <a:t> </a:t>
            </a:r>
            <a:r>
              <a:rPr lang="hu-HU" dirty="0" err="1" smtClean="0"/>
              <a:t>depends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endParaRPr lang="hu-HU" dirty="0" smtClean="0"/>
          </a:p>
          <a:p>
            <a:pPr lvl="1"/>
            <a:r>
              <a:rPr lang="hu-HU" dirty="0" err="1" smtClean="0"/>
              <a:t>Robustness</a:t>
            </a:r>
            <a:r>
              <a:rPr lang="hu-HU" dirty="0" smtClean="0"/>
              <a:t> </a:t>
            </a:r>
            <a:r>
              <a:rPr lang="hu-HU" dirty="0" err="1" smtClean="0"/>
              <a:t>checks</a:t>
            </a:r>
            <a:r>
              <a:rPr lang="hu-HU" dirty="0" smtClean="0"/>
              <a:t> </a:t>
            </a:r>
            <a:r>
              <a:rPr lang="hu-HU" dirty="0" err="1" smtClean="0"/>
              <a:t>concerning</a:t>
            </a:r>
            <a:r>
              <a:rPr lang="hu-HU" dirty="0" smtClean="0"/>
              <a:t> </a:t>
            </a:r>
            <a:r>
              <a:rPr lang="hu-HU" dirty="0" err="1" smtClean="0"/>
              <a:t>these</a:t>
            </a:r>
            <a:r>
              <a:rPr lang="hu-HU" dirty="0" smtClean="0"/>
              <a:t> </a:t>
            </a:r>
            <a:r>
              <a:rPr lang="hu-HU" dirty="0" err="1" smtClean="0"/>
              <a:t>elements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8</a:t>
            </a:fld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Discussion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/>
          </a:p>
          <a:p>
            <a:r>
              <a:rPr lang="hu-HU" dirty="0" smtClean="0"/>
              <a:t>No </a:t>
            </a:r>
            <a:r>
              <a:rPr lang="hu-HU" dirty="0" err="1" smtClean="0"/>
              <a:t>supply</a:t>
            </a:r>
            <a:r>
              <a:rPr lang="hu-HU" dirty="0" smtClean="0"/>
              <a:t> </a:t>
            </a:r>
            <a:r>
              <a:rPr lang="hu-HU" dirty="0" err="1" smtClean="0"/>
              <a:t>side</a:t>
            </a:r>
            <a:r>
              <a:rPr lang="hu-HU" dirty="0" smtClean="0"/>
              <a:t> </a:t>
            </a:r>
            <a:r>
              <a:rPr lang="hu-HU" dirty="0" err="1" smtClean="0"/>
              <a:t>effects</a:t>
            </a:r>
            <a:r>
              <a:rPr lang="hu-HU" dirty="0" smtClean="0"/>
              <a:t> of </a:t>
            </a:r>
            <a:r>
              <a:rPr lang="hu-HU" dirty="0" err="1" smtClean="0"/>
              <a:t>government</a:t>
            </a:r>
            <a:r>
              <a:rPr lang="hu-HU" dirty="0" smtClean="0"/>
              <a:t> </a:t>
            </a:r>
            <a:r>
              <a:rPr lang="hu-HU" dirty="0" err="1" smtClean="0"/>
              <a:t>expenditure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err="1" smtClean="0"/>
              <a:t>Not</a:t>
            </a:r>
            <a:r>
              <a:rPr lang="hu-HU" dirty="0" smtClean="0"/>
              <a:t> </a:t>
            </a:r>
            <a:r>
              <a:rPr lang="hu-HU" dirty="0" err="1" smtClean="0"/>
              <a:t>unusual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fiscal</a:t>
            </a:r>
            <a:r>
              <a:rPr lang="hu-HU" dirty="0" smtClean="0"/>
              <a:t> </a:t>
            </a:r>
            <a:r>
              <a:rPr lang="hu-HU" dirty="0" err="1" smtClean="0"/>
              <a:t>models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introduce</a:t>
            </a:r>
            <a:r>
              <a:rPr lang="hu-HU" dirty="0" smtClean="0"/>
              <a:t> </a:t>
            </a:r>
            <a:r>
              <a:rPr lang="hu-HU" dirty="0" err="1" smtClean="0"/>
              <a:t>productivity</a:t>
            </a:r>
            <a:r>
              <a:rPr lang="hu-HU" dirty="0" smtClean="0"/>
              <a:t> </a:t>
            </a:r>
            <a:r>
              <a:rPr lang="hu-HU" dirty="0" err="1" smtClean="0"/>
              <a:t>enhancing</a:t>
            </a:r>
            <a:r>
              <a:rPr lang="hu-HU" dirty="0" smtClean="0"/>
              <a:t> </a:t>
            </a:r>
            <a:r>
              <a:rPr lang="hu-HU" dirty="0" err="1" smtClean="0"/>
              <a:t>infrastructure</a:t>
            </a:r>
            <a:r>
              <a:rPr lang="hu-HU" dirty="0" smtClean="0"/>
              <a:t> </a:t>
            </a:r>
            <a:r>
              <a:rPr lang="hu-HU" dirty="0" err="1" smtClean="0"/>
              <a:t>provided</a:t>
            </a:r>
            <a:r>
              <a:rPr lang="hu-HU" dirty="0" smtClean="0"/>
              <a:t> </a:t>
            </a:r>
            <a:r>
              <a:rPr lang="hu-HU" dirty="0" err="1" smtClean="0"/>
              <a:t>by</a:t>
            </a:r>
            <a:r>
              <a:rPr lang="hu-HU" dirty="0" smtClean="0"/>
              <a:t> </a:t>
            </a:r>
            <a:r>
              <a:rPr lang="hu-HU" dirty="0" err="1" smtClean="0"/>
              <a:t>government</a:t>
            </a:r>
            <a:r>
              <a:rPr lang="hu-HU" dirty="0" smtClean="0"/>
              <a:t> (</a:t>
            </a:r>
            <a:r>
              <a:rPr lang="hu-HU" dirty="0" err="1" smtClean="0"/>
              <a:t>e.g</a:t>
            </a:r>
            <a:r>
              <a:rPr lang="hu-HU" dirty="0" smtClean="0"/>
              <a:t> </a:t>
            </a:r>
            <a:r>
              <a:rPr lang="hu-HU" dirty="0" err="1" smtClean="0"/>
              <a:t>GIMF</a:t>
            </a:r>
            <a:r>
              <a:rPr lang="hu-HU" dirty="0" smtClean="0"/>
              <a:t>)</a:t>
            </a:r>
          </a:p>
          <a:p>
            <a:endParaRPr lang="hu-HU" dirty="0" smtClean="0"/>
          </a:p>
          <a:p>
            <a:r>
              <a:rPr lang="hu-HU" dirty="0" err="1" smtClean="0"/>
              <a:t>Even</a:t>
            </a:r>
            <a:r>
              <a:rPr lang="hu-HU" dirty="0" smtClean="0"/>
              <a:t> 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 err="1" smtClean="0"/>
              <a:t>government</a:t>
            </a:r>
            <a:r>
              <a:rPr lang="hu-HU" dirty="0" smtClean="0"/>
              <a:t> </a:t>
            </a:r>
            <a:r>
              <a:rPr lang="hu-HU" dirty="0" err="1" smtClean="0"/>
              <a:t>production</a:t>
            </a:r>
            <a:r>
              <a:rPr lang="hu-HU" dirty="0" smtClean="0"/>
              <a:t> is </a:t>
            </a:r>
            <a:r>
              <a:rPr lang="hu-HU" dirty="0" err="1" smtClean="0"/>
              <a:t>kept</a:t>
            </a:r>
            <a:r>
              <a:rPr lang="hu-HU" dirty="0" smtClean="0"/>
              <a:t> </a:t>
            </a:r>
            <a:r>
              <a:rPr lang="hu-HU" dirty="0" err="1" smtClean="0"/>
              <a:t>constant</a:t>
            </a:r>
            <a:r>
              <a:rPr lang="hu-HU" dirty="0" smtClean="0"/>
              <a:t> </a:t>
            </a:r>
            <a:r>
              <a:rPr lang="hu-HU" dirty="0" err="1" smtClean="0"/>
              <a:t>during</a:t>
            </a:r>
            <a:r>
              <a:rPr lang="hu-HU" dirty="0" smtClean="0"/>
              <a:t> </a:t>
            </a:r>
            <a:r>
              <a:rPr lang="hu-HU" dirty="0" err="1" smtClean="0"/>
              <a:t>tax</a:t>
            </a:r>
            <a:r>
              <a:rPr lang="hu-HU" dirty="0" smtClean="0"/>
              <a:t> </a:t>
            </a:r>
            <a:r>
              <a:rPr lang="hu-HU" dirty="0" err="1" smtClean="0"/>
              <a:t>changes</a:t>
            </a:r>
            <a:r>
              <a:rPr lang="hu-HU" dirty="0" smtClean="0"/>
              <a:t>, lump sum </a:t>
            </a:r>
            <a:r>
              <a:rPr lang="hu-HU" dirty="0" err="1" smtClean="0"/>
              <a:t>transfers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households</a:t>
            </a:r>
            <a:r>
              <a:rPr lang="hu-HU" dirty="0" smtClean="0"/>
              <a:t> </a:t>
            </a:r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likely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change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achieve</a:t>
            </a:r>
            <a:r>
              <a:rPr lang="hu-HU" dirty="0" smtClean="0"/>
              <a:t> market </a:t>
            </a:r>
            <a:r>
              <a:rPr lang="hu-HU" dirty="0" err="1" smtClean="0"/>
              <a:t>clearing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integrated</a:t>
            </a:r>
            <a:r>
              <a:rPr lang="hu-HU" dirty="0" smtClean="0"/>
              <a:t> </a:t>
            </a:r>
            <a:r>
              <a:rPr lang="hu-HU" dirty="0" err="1" smtClean="0"/>
              <a:t>world</a:t>
            </a:r>
            <a:r>
              <a:rPr lang="hu-HU" dirty="0" smtClean="0"/>
              <a:t> </a:t>
            </a:r>
            <a:r>
              <a:rPr lang="hu-HU" dirty="0" err="1" smtClean="0"/>
              <a:t>bond</a:t>
            </a:r>
            <a:r>
              <a:rPr lang="hu-HU" dirty="0" smtClean="0"/>
              <a:t> </a:t>
            </a:r>
            <a:r>
              <a:rPr lang="hu-HU" dirty="0" err="1" smtClean="0"/>
              <a:t>market</a:t>
            </a:r>
            <a:r>
              <a:rPr lang="hu-HU" dirty="0" smtClean="0"/>
              <a:t>.</a:t>
            </a:r>
          </a:p>
          <a:p>
            <a:endParaRPr lang="hu-HU" dirty="0" smtClean="0"/>
          </a:p>
          <a:p>
            <a:r>
              <a:rPr lang="hu-HU" dirty="0" err="1" smtClean="0"/>
              <a:t>Changes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transfers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households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have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order</a:t>
            </a:r>
            <a:r>
              <a:rPr lang="hu-HU" dirty="0" smtClean="0"/>
              <a:t> </a:t>
            </a:r>
            <a:r>
              <a:rPr lang="hu-HU" dirty="0" err="1" smtClean="0"/>
              <a:t>effect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time</a:t>
            </a:r>
            <a:r>
              <a:rPr lang="hu-HU" dirty="0" smtClean="0"/>
              <a:t> </a:t>
            </a:r>
            <a:r>
              <a:rPr lang="hu-HU" dirty="0" err="1" smtClean="0"/>
              <a:t>spans</a:t>
            </a:r>
            <a:r>
              <a:rPr lang="hu-HU" dirty="0" smtClean="0"/>
              <a:t> 12-20 </a:t>
            </a:r>
            <a:r>
              <a:rPr lang="hu-HU" dirty="0" err="1" smtClean="0"/>
              <a:t>years</a:t>
            </a:r>
            <a:r>
              <a:rPr lang="hu-HU" dirty="0" smtClean="0"/>
              <a:t> (</a:t>
            </a:r>
            <a:r>
              <a:rPr lang="hu-HU" dirty="0" err="1" smtClean="0"/>
              <a:t>via</a:t>
            </a:r>
            <a:r>
              <a:rPr lang="hu-HU" dirty="0" smtClean="0"/>
              <a:t> </a:t>
            </a:r>
            <a:r>
              <a:rPr lang="hu-HU" dirty="0" err="1" smtClean="0"/>
              <a:t>e.g</a:t>
            </a:r>
            <a:r>
              <a:rPr lang="hu-HU" dirty="0" smtClean="0"/>
              <a:t>. </a:t>
            </a:r>
            <a:r>
              <a:rPr lang="hu-HU" dirty="0" err="1" smtClean="0"/>
              <a:t>labour</a:t>
            </a:r>
            <a:r>
              <a:rPr lang="hu-HU" dirty="0" smtClean="0"/>
              <a:t> market, </a:t>
            </a:r>
            <a:r>
              <a:rPr lang="hu-HU" dirty="0" err="1" smtClean="0"/>
              <a:t>demography</a:t>
            </a:r>
            <a:r>
              <a:rPr lang="hu-HU" dirty="0" smtClean="0"/>
              <a:t>).</a:t>
            </a:r>
            <a:endParaRPr lang="hu-HU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Cím: Minta Cím -  Előadó: Minta Előadó</a:t>
            </a:r>
            <a:endParaRPr lang="hu-HU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9</a:t>
            </a:fld>
            <a:endParaRPr lang="hu-H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blank - Copy" id="{B8E20EF7-FAB8-45B9-B4C4-1452D0C134BB}" vid="{74E2F97B-35D6-4F0F-9CF5-88A69C83C846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135</TotalTime>
  <Words>702</Words>
  <Application>Microsoft Office PowerPoint</Application>
  <PresentationFormat>Diavetítés a képernyőre (4:3 oldalarány)</PresentationFormat>
  <Paragraphs>143</Paragraphs>
  <Slides>12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blank</vt:lpstr>
      <vt:lpstr>Potential output and structural reforms after the crisis: the case of Italy  A. Gerali et al</vt:lpstr>
      <vt:lpstr>Outline</vt:lpstr>
      <vt:lpstr>Summary</vt:lpstr>
      <vt:lpstr>Summary</vt:lpstr>
      <vt:lpstr>Summary</vt:lpstr>
      <vt:lpstr>Discussion </vt:lpstr>
      <vt:lpstr>Discussion</vt:lpstr>
      <vt:lpstr>Discussion</vt:lpstr>
      <vt:lpstr>Discussion</vt:lpstr>
      <vt:lpstr>Discussion</vt:lpstr>
      <vt:lpstr>Discussion</vt:lpstr>
      <vt:lpstr>12. dia</vt:lpstr>
    </vt:vector>
  </TitlesOfParts>
  <Company>Magyar Nemzeti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output and structural reforms after the crisis: the case of Italy</dc:title>
  <dc:creator>kucserah</dc:creator>
  <cp:lastModifiedBy>kucserah</cp:lastModifiedBy>
  <cp:revision>47</cp:revision>
  <dcterms:created xsi:type="dcterms:W3CDTF">2013-09-19T14:43:53Z</dcterms:created>
  <dcterms:modified xsi:type="dcterms:W3CDTF">2013-09-20T09:40:09Z</dcterms:modified>
</cp:coreProperties>
</file>