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theme/themeOverride7.xml" ContentType="application/vnd.openxmlformats-officedocument.themeOverride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theme/themeOverride8.xml" ContentType="application/vnd.openxmlformats-officedocument.themeOverride+xml"/>
  <Override PartName="/ppt/drawings/drawing7.xml" ContentType="application/vnd.openxmlformats-officedocument.drawingml.chartshapes+xml"/>
  <Override PartName="/ppt/charts/chart13.xml" ContentType="application/vnd.openxmlformats-officedocument.drawingml.chart+xml"/>
  <Override PartName="/ppt/theme/themeOverride9.xml" ContentType="application/vnd.openxmlformats-officedocument.themeOverride+xml"/>
  <Override PartName="/ppt/drawings/drawing8.xml" ContentType="application/vnd.openxmlformats-officedocument.drawingml.chartshapes+xml"/>
  <Override PartName="/ppt/charts/chart14.xml" ContentType="application/vnd.openxmlformats-officedocument.drawingml.chart+xml"/>
  <Override PartName="/ppt/theme/themeOverride10.xml" ContentType="application/vnd.openxmlformats-officedocument.themeOverride+xml"/>
  <Override PartName="/ppt/drawings/drawing9.xml" ContentType="application/vnd.openxmlformats-officedocument.drawingml.chartshapes+xml"/>
  <Override PartName="/ppt/charts/chart15.xml" ContentType="application/vnd.openxmlformats-officedocument.drawingml.chart+xml"/>
  <Override PartName="/ppt/drawings/drawing10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6.xml" ContentType="application/vnd.openxmlformats-officedocument.drawingml.chart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charts/chart17.xml" ContentType="application/vnd.openxmlformats-officedocument.drawingml.chart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charts/chart18.xml" ContentType="application/vnd.openxmlformats-officedocument.drawingml.chart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14.xml" ContentType="application/vnd.openxmlformats-officedocument.drawingml.chartshapes+xml"/>
  <Override PartName="/ppt/charts/chart2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theme/themeOverride14.xml" ContentType="application/vnd.openxmlformats-officedocument.themeOverride+xml"/>
  <Override PartName="/ppt/drawings/drawing16.xml" ContentType="application/vnd.openxmlformats-officedocument.drawingml.chartshapes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theme/themeOverride15.xml" ContentType="application/vnd.openxmlformats-officedocument.themeOverride+xml"/>
  <Override PartName="/ppt/drawings/drawing17.xml" ContentType="application/vnd.openxmlformats-officedocument.drawingml.chartshapes+xml"/>
  <Override PartName="/ppt/charts/chart25.xml" ContentType="application/vnd.openxmlformats-officedocument.drawingml.chart+xml"/>
  <Override PartName="/ppt/theme/themeOverride16.xml" ContentType="application/vnd.openxmlformats-officedocument.themeOverride+xml"/>
  <Override PartName="/ppt/drawings/drawing18.xml" ContentType="application/vnd.openxmlformats-officedocument.drawingml.chartshapes+xml"/>
  <Override PartName="/ppt/charts/chart26.xml" ContentType="application/vnd.openxmlformats-officedocument.drawingml.chart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33"/>
  </p:notesMasterIdLst>
  <p:handoutMasterIdLst>
    <p:handoutMasterId r:id="rId34"/>
  </p:handoutMasterIdLst>
  <p:sldIdLst>
    <p:sldId id="260" r:id="rId2"/>
    <p:sldId id="301" r:id="rId3"/>
    <p:sldId id="266" r:id="rId4"/>
    <p:sldId id="291" r:id="rId5"/>
    <p:sldId id="286" r:id="rId6"/>
    <p:sldId id="287" r:id="rId7"/>
    <p:sldId id="313" r:id="rId8"/>
    <p:sldId id="268" r:id="rId9"/>
    <p:sldId id="295" r:id="rId10"/>
    <p:sldId id="306" r:id="rId11"/>
    <p:sldId id="294" r:id="rId12"/>
    <p:sldId id="309" r:id="rId13"/>
    <p:sldId id="274" r:id="rId14"/>
    <p:sldId id="310" r:id="rId15"/>
    <p:sldId id="272" r:id="rId16"/>
    <p:sldId id="273" r:id="rId17"/>
    <p:sldId id="275" r:id="rId18"/>
    <p:sldId id="303" r:id="rId19"/>
    <p:sldId id="277" r:id="rId20"/>
    <p:sldId id="278" r:id="rId21"/>
    <p:sldId id="312" r:id="rId22"/>
    <p:sldId id="279" r:id="rId23"/>
    <p:sldId id="308" r:id="rId24"/>
    <p:sldId id="280" r:id="rId25"/>
    <p:sldId id="311" r:id="rId26"/>
    <p:sldId id="298" r:id="rId27"/>
    <p:sldId id="299" r:id="rId28"/>
    <p:sldId id="281" r:id="rId29"/>
    <p:sldId id="284" r:id="rId30"/>
    <p:sldId id="285" r:id="rId31"/>
    <p:sldId id="292" r:id="rId32"/>
  </p:sldIdLst>
  <p:sldSz cx="9144000" cy="6858000" type="screen4x3"/>
  <p:notesSz cx="9926638" cy="679767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5DB4DF"/>
    <a:srgbClr val="1E2452"/>
    <a:srgbClr val="92B93B"/>
    <a:srgbClr val="777063"/>
    <a:srgbClr val="A69F94"/>
    <a:srgbClr val="EAB9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755" autoAdjust="0"/>
    <p:restoredTop sz="95000" autoAdjust="0"/>
  </p:normalViewPr>
  <p:slideViewPr>
    <p:cSldViewPr snapToGrid="0">
      <p:cViewPr>
        <p:scale>
          <a:sx n="70" d="100"/>
          <a:sy n="70" d="100"/>
        </p:scale>
        <p:origin x="-1152" y="-9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98" y="9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srv2\mnb\KKF\_Common\2015%20projektek\IR\j&#250;nius%202015\&#225;br&#225;k\M_1.%20fejezet%20-%201st%20chapter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Varhegyij\IR\2015_j&#250;n\elemz&#337;i%20prezi\hitel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srv2\mnbext\Kgf\Varhegyij\IR\2015_j&#250;n\elemz&#337;i%20prezi\fiskus.xlsx" TargetMode="External"/><Relationship Id="rId1" Type="http://schemas.openxmlformats.org/officeDocument/2006/relationships/themeOverride" Target="../theme/themeOverrid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srv2\mnb\KKF\_Common\2015%20projektek\IR\j&#250;nius%202015\&#225;br&#225;k\M_1.%20fejezet%20-%201st%20chapter.xlsx" TargetMode="External"/><Relationship Id="rId1" Type="http://schemas.openxmlformats.org/officeDocument/2006/relationships/themeOverride" Target="../theme/themeOverride8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srv2\mnb\KKF\_Common\2015%20projektek\IR\j&#250;nius%202015\&#225;br&#225;k\M_1.%20fejezet%20-%201st%20chapter.xlsx" TargetMode="External"/><Relationship Id="rId1" Type="http://schemas.openxmlformats.org/officeDocument/2006/relationships/themeOverride" Target="../theme/themeOverride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\\srv2\mnb\KKF\_Common\2015%20projektek\IR\j&#250;nius%202015\&#225;br&#225;k\M_1.%20fejezet%20-%201st%20chapter.xlsx" TargetMode="External"/><Relationship Id="rId1" Type="http://schemas.openxmlformats.org/officeDocument/2006/relationships/themeOverride" Target="../theme/themeOverride10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\\Srv2\mnb\KKF\Konjunktura%20elemzo%20osztaly\_Common\Munkapiac\K&#252;ld&#246;tt\2015_06_24_Juditnak_elemz&#337;i_prezibe.xlsm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file:///\\srv2\mnb\KKF\_Common\2015%20projektek\K&#252;ls&#337;%20el&#337;ad&#225;sok\Prezi_v&#225;llalatok\debt-to-PDI.xlsx" TargetMode="External"/><Relationship Id="rId1" Type="http://schemas.openxmlformats.org/officeDocument/2006/relationships/themeOverride" Target="../theme/themeOverrid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\\srv2\mnbext\Kgf\Varhegyij\IR\2015_j&#250;n\elemz&#337;i%20prezi\Megtakar&#237;t&#225;s.xlsx" TargetMode="External"/><Relationship Id="rId1" Type="http://schemas.openxmlformats.org/officeDocument/2006/relationships/themeOverride" Target="../theme/themeOverrid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srv2\mnb\KKF\_Common\2015%20projektek\IR\j&#250;nius%202015\&#225;br&#225;k\M_1.%20fejezet%20-%201st%20chapter.xlsx" TargetMode="External"/><Relationship Id="rId1" Type="http://schemas.openxmlformats.org/officeDocument/2006/relationships/themeOverride" Target="../theme/themeOverride1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_Common\Macro%20monitoring%20team\FCAST\GDP\Felhaszn&#225;l&#225;si%20oldal\2015_J&#250;nius\GDP_szamolo_2ko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rv2\mnb\KKF\Konjunktura%20elemzo%20osztaly\_Common\Infl&#225;ci&#243;s%20csoport\IR\2015_j&#250;n\k&#252;ld&#233;s\short%20fc%20v&#225;ltoz&#225;sa_m&#225;rcIRhez%20k&#233;pest_06_24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\\srv2\mnbext\Kgf\Varhegyij\IR\2015_j&#250;n\elemz&#337;i%20prezi\gap%20&#233;s%20core_vai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\\SRV2\MNB\KKF\_Common\IMF_model\ForUsers\Gabor\PROJECTEK\2015\Cikk_Ber_Inflacio\abrak_cikk_ber_inflacio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\\srv2\mnb\KKF\_Common\2015%20projektek\IR\j&#250;nius%202015\&#225;br&#225;k\M_1.%20fejezet%20-%201st%20chapter.xlsx" TargetMode="External"/><Relationship Id="rId1" Type="http://schemas.openxmlformats.org/officeDocument/2006/relationships/themeOverride" Target="../theme/themeOverride14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KKF\Konjunktura%20elemzo%20osztaly\_Common\Infl&#225;ci&#243;s%20csoport\IR\2015_j&#250;n\k&#252;ld&#233;s\forecast%20v&#225;ltoz&#225;s%20m&#225;rcIR-hez%20k&#233;pest_j&#250;nII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oleObject" Target="file:///\\srv2\mnb\KKF\_Common\2015%20projektek\IR\j&#250;nius%202015\&#225;br&#225;k\M_5.%20fejezet%20-%205th%20chapter.xlsx" TargetMode="External"/><Relationship Id="rId1" Type="http://schemas.openxmlformats.org/officeDocument/2006/relationships/themeOverride" Target="../theme/themeOverride15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file:///\\srv2\mnb\KKF\_Common\2015%20projektek\IR\j&#250;nius%202015\&#225;br&#225;k\M_5.%20fejezet%20-%205th%20chapter.xlsx" TargetMode="External"/><Relationship Id="rId1" Type="http://schemas.openxmlformats.org/officeDocument/2006/relationships/themeOverride" Target="../theme/themeOverride16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KKF\_Common\2015%20projektek\IR\j&#250;nius%202015\&#225;br&#225;k\M_2.%20fejezet%20-%202nd%20chapter.xlsx" TargetMode="External"/><Relationship Id="rId1" Type="http://schemas.openxmlformats.org/officeDocument/2006/relationships/themeOverride" Target="../theme/themeOverride17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ext\Kgf\Varhegyij\flow\k&#233;r&#233;sek\Barnab&#225;s\alapmutat&#243;k%20&#233;s%20cpi.xlsm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srv2\mnb\KKF\_Common\2015%20projektek\IR\j&#250;nius%202015\&#225;br&#225;k\M_6.%20fejezet%20-%206th%20chapter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KKF\_Common\2015%20projektek\IR\j&#250;nius%202015\&#225;br&#225;k\M_3.%20fejezet%20-%203rd%20chapter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ext\Kgf\Varhegyij\IR\2015_j&#250;n\elemz&#337;i%20prezi\munkapiac_&#250;j.xlsm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2\mnb\KKF\_Common\Macro%20monitoring%20team\Stance%20elemz&#233;s\Havi_makro_monitorok\Template\&#225;br&#225;k_makrogazd_helyzet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varhegyij\AppData\Local\Microsoft\Windows\Temporary%20Internet%20Files\Content.Outlook\IY9H09HH\IMF_abra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srv2\mnb\KKF\_Common\2015%20projektek\IR\j&#250;nius%202015\alapfeltev&#233;sek\Aktu&#225;lis\2015_06_08_ADATOK%2020150608-ig.xlsm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251151557018504E-2"/>
          <c:y val="8.2614695667684049E-2"/>
          <c:w val="0.93248451917285458"/>
          <c:h val="0.61933287794411729"/>
        </c:manualLayout>
      </c:layout>
      <c:areaChart>
        <c:grouping val="stacked"/>
        <c:varyColors val="0"/>
        <c:ser>
          <c:idx val="0"/>
          <c:order val="1"/>
          <c:tx>
            <c:strRef>
              <c:f>'c1-2'!$C$17</c:f>
              <c:strCache>
                <c:ptCount val="1"/>
                <c:pt idx="0">
                  <c:v>alsó</c:v>
                </c:pt>
              </c:strCache>
            </c:strRef>
          </c:tx>
          <c:spPr>
            <a:noFill/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</c:numCache>
            </c:numRef>
          </c:cat>
          <c:val>
            <c:numRef>
              <c:f>'c1-2'!$C$18:$C$341</c:f>
              <c:numCache>
                <c:formatCode>0.0</c:formatCode>
                <c:ptCount val="324"/>
                <c:pt idx="0">
                  <c:v>3.7169918492455309</c:v>
                </c:pt>
                <c:pt idx="1">
                  <c:v>2.7804965967721529</c:v>
                </c:pt>
                <c:pt idx="2">
                  <c:v>2.2255184719153789</c:v>
                </c:pt>
                <c:pt idx="3">
                  <c:v>1.6883769546178371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1.7545255250372378</c:v>
                </c:pt>
                <c:pt idx="7">
                  <c:v>1.34330660778663</c:v>
                </c:pt>
                <c:pt idx="8">
                  <c:v>1.3710606097958618</c:v>
                </c:pt>
                <c:pt idx="9">
                  <c:v>0.91132193042523113</c:v>
                </c:pt>
                <c:pt idx="10">
                  <c:v>0.91593030816623866</c:v>
                </c:pt>
                <c:pt idx="11">
                  <c:v>0.42506276944780552</c:v>
                </c:pt>
                <c:pt idx="12">
                  <c:v>0</c:v>
                </c:pt>
                <c:pt idx="13">
                  <c:v>0.10315388802861492</c:v>
                </c:pt>
                <c:pt idx="14">
                  <c:v>7.7117957443746832E-2</c:v>
                </c:pt>
                <c:pt idx="15">
                  <c:v>-8.7189940139055011E-2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0.12891311550566797</c:v>
                </c:pt>
                <c:pt idx="19">
                  <c:v>0.2</c:v>
                </c:pt>
                <c:pt idx="20">
                  <c:v>-0.38395382127987626</c:v>
                </c:pt>
                <c:pt idx="21">
                  <c:v>-0.39436048355640835</c:v>
                </c:pt>
                <c:pt idx="22">
                  <c:v>-0.70042866704865503</c:v>
                </c:pt>
                <c:pt idx="23">
                  <c:v>-0.9373491815670576</c:v>
                </c:pt>
                <c:pt idx="24">
                  <c:v>-1.447055786076902</c:v>
                </c:pt>
                <c:pt idx="25">
                  <c:v>-1.0472297311166585</c:v>
                </c:pt>
                <c:pt idx="26">
                  <c:v>-0.63973849038276853</c:v>
                </c:pt>
                <c:pt idx="27">
                  <c:v>-0.3</c:v>
                </c:pt>
                <c:pt idx="28">
                  <c:v>0.53094439816412375</c:v>
                </c:pt>
                <c:pt idx="29">
                  <c:v>0.47380137967363056</c:v>
                </c:pt>
                <c:pt idx="30">
                  <c:v>-0.13363010818311882</c:v>
                </c:pt>
                <c:pt idx="31">
                  <c:v>-0.3419422216407888</c:v>
                </c:pt>
                <c:pt idx="32">
                  <c:v>-0.32548066607167514</c:v>
                </c:pt>
              </c:numCache>
            </c:numRef>
          </c:val>
        </c:ser>
        <c:ser>
          <c:idx val="1"/>
          <c:order val="2"/>
          <c:tx>
            <c:strRef>
              <c:f>'c1-2'!$D$17</c:f>
              <c:strCache>
                <c:ptCount val="1"/>
                <c:pt idx="0">
                  <c:v>felső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</c:numCache>
            </c:numRef>
          </c:cat>
          <c:val>
            <c:numRef>
              <c:f>'c1-2'!$D$18:$D$341</c:f>
              <c:numCache>
                <c:formatCode>General</c:formatCode>
                <c:ptCount val="324"/>
                <c:pt idx="29" formatCode="0.0">
                  <c:v>0.18723994250460463</c:v>
                </c:pt>
                <c:pt idx="30" formatCode="0.0">
                  <c:v>0.53385520649613416</c:v>
                </c:pt>
                <c:pt idx="31" formatCode="0.0">
                  <c:v>0.73888496453551156</c:v>
                </c:pt>
                <c:pt idx="32" formatCode="0.0">
                  <c:v>0.87022576494478288</c:v>
                </c:pt>
              </c:numCache>
            </c:numRef>
          </c:val>
        </c:ser>
        <c:ser>
          <c:idx val="2"/>
          <c:order val="3"/>
          <c:tx>
            <c:strRef>
              <c:f>'c1-2'!$E$17</c:f>
              <c:strCache>
                <c:ptCount val="1"/>
                <c:pt idx="0">
                  <c:v>bizonytalansági sáv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</c:numCache>
            </c:numRef>
          </c:cat>
          <c:val>
            <c:numRef>
              <c:f>'c1-2'!$E$18:$E$341</c:f>
              <c:numCache>
                <c:formatCode>General</c:formatCode>
                <c:ptCount val="324"/>
                <c:pt idx="29" formatCode="0.0">
                  <c:v>0.18723994250460463</c:v>
                </c:pt>
                <c:pt idx="30" formatCode="0.0">
                  <c:v>0.53385520649613416</c:v>
                </c:pt>
                <c:pt idx="31" formatCode="0.0">
                  <c:v>0.73888496453551156</c:v>
                </c:pt>
                <c:pt idx="32" formatCode="0.0">
                  <c:v>0.87022576494478288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795456"/>
        <c:axId val="93797376"/>
      </c:areaChart>
      <c:lineChart>
        <c:grouping val="standard"/>
        <c:varyColors val="0"/>
        <c:ser>
          <c:idx val="3"/>
          <c:order val="0"/>
          <c:tx>
            <c:strRef>
              <c:f>'c1-2'!$B$17</c:f>
              <c:strCache>
                <c:ptCount val="1"/>
                <c:pt idx="0">
                  <c:v>CPI</c:v>
                </c:pt>
              </c:strCache>
            </c:strRef>
          </c:tx>
          <c:spPr>
            <a:ln w="50800">
              <a:solidFill>
                <a:srgbClr val="7BAFD4">
                  <a:lumMod val="50000"/>
                </a:srgbClr>
              </a:solidFill>
            </a:ln>
          </c:spPr>
          <c:marker>
            <c:symbol val="none"/>
          </c:marker>
          <c:dPt>
            <c:idx val="17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18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19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0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1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2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3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4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5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6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7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8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olid"/>
              </a:ln>
            </c:spPr>
          </c:dPt>
          <c:dPt>
            <c:idx val="29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ysDash"/>
              </a:ln>
            </c:spPr>
          </c:dPt>
          <c:dPt>
            <c:idx val="30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ysDot"/>
              </a:ln>
            </c:spPr>
          </c:dPt>
          <c:dPt>
            <c:idx val="31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ysDot"/>
              </a:ln>
            </c:spPr>
          </c:dPt>
          <c:dPt>
            <c:idx val="32"/>
            <c:bubble3D val="0"/>
            <c:spPr>
              <a:ln w="50800">
                <a:solidFill>
                  <a:srgbClr val="7BAFD4">
                    <a:lumMod val="50000"/>
                  </a:srgbClr>
                </a:solidFill>
                <a:prstDash val="sysDot"/>
              </a:ln>
            </c:spPr>
          </c:dPt>
          <c:cat>
            <c:numRef>
              <c:f>'c1-2'!$A$18:$A$341</c:f>
              <c:numCache>
                <c:formatCode>mmm/yy</c:formatCode>
                <c:ptCount val="324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</c:numCache>
            </c:numRef>
          </c:cat>
          <c:val>
            <c:numRef>
              <c:f>'c1-2'!$B$18:$B$341</c:f>
              <c:numCache>
                <c:formatCode>0.0</c:formatCode>
                <c:ptCount val="324"/>
                <c:pt idx="0">
                  <c:v>3.7169918492455309</c:v>
                </c:pt>
                <c:pt idx="1">
                  <c:v>2.7804965967721529</c:v>
                </c:pt>
                <c:pt idx="2">
                  <c:v>2.2255184719153789</c:v>
                </c:pt>
                <c:pt idx="3">
                  <c:v>1.6883769546178371</c:v>
                </c:pt>
                <c:pt idx="4">
                  <c:v>1.7561482773411257</c:v>
                </c:pt>
                <c:pt idx="5">
                  <c:v>1.9225695100686124</c:v>
                </c:pt>
                <c:pt idx="6">
                  <c:v>1.7545255250372378</c:v>
                </c:pt>
                <c:pt idx="7">
                  <c:v>1.34330660778663</c:v>
                </c:pt>
                <c:pt idx="8">
                  <c:v>1.3710606097958618</c:v>
                </c:pt>
                <c:pt idx="9">
                  <c:v>0.91132193042523113</c:v>
                </c:pt>
                <c:pt idx="10">
                  <c:v>0.91593030816623866</c:v>
                </c:pt>
                <c:pt idx="11">
                  <c:v>0.42506276944780552</c:v>
                </c:pt>
                <c:pt idx="12">
                  <c:v>0</c:v>
                </c:pt>
                <c:pt idx="13">
                  <c:v>0.10315388802861492</c:v>
                </c:pt>
                <c:pt idx="14">
                  <c:v>7.7117957443746832E-2</c:v>
                </c:pt>
                <c:pt idx="15">
                  <c:v>-8.7189940139055011E-2</c:v>
                </c:pt>
                <c:pt idx="16">
                  <c:v>-0.13303501866887757</c:v>
                </c:pt>
                <c:pt idx="17">
                  <c:v>-0.27135074950689386</c:v>
                </c:pt>
                <c:pt idx="18">
                  <c:v>0.12891311550566797</c:v>
                </c:pt>
                <c:pt idx="19">
                  <c:v>0.16885354451213175</c:v>
                </c:pt>
                <c:pt idx="20">
                  <c:v>-0.47177533197323385</c:v>
                </c:pt>
                <c:pt idx="21">
                  <c:v>-0.40611798170641578</c:v>
                </c:pt>
                <c:pt idx="22">
                  <c:v>-0.70042866704865503</c:v>
                </c:pt>
                <c:pt idx="23">
                  <c:v>-0.9373491815670576</c:v>
                </c:pt>
                <c:pt idx="24">
                  <c:v>-1.4</c:v>
                </c:pt>
                <c:pt idx="25">
                  <c:v>-1.0488349707626696</c:v>
                </c:pt>
                <c:pt idx="26">
                  <c:v>-0.63973849038276853</c:v>
                </c:pt>
                <c:pt idx="27">
                  <c:v>-0.3</c:v>
                </c:pt>
                <c:pt idx="28">
                  <c:v>0.53094439816412375</c:v>
                </c:pt>
                <c:pt idx="29">
                  <c:v>0.66104132217823519</c:v>
                </c:pt>
                <c:pt idx="30">
                  <c:v>0.40022509831301534</c:v>
                </c:pt>
                <c:pt idx="31">
                  <c:v>0.39694274289472276</c:v>
                </c:pt>
                <c:pt idx="32">
                  <c:v>0.54474509887310774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'c1-2'!$F$17</c:f>
              <c:strCache>
                <c:ptCount val="1"/>
                <c:pt idx="0">
                  <c:v>márciusi előrejelzésünk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val>
            <c:numRef>
              <c:f>'c1-2'!$F$18:$F$47</c:f>
              <c:numCache>
                <c:formatCode>General</c:formatCode>
                <c:ptCount val="30"/>
                <c:pt idx="0">
                  <c:v>-10</c:v>
                </c:pt>
                <c:pt idx="1">
                  <c:v>-10</c:v>
                </c:pt>
                <c:pt idx="2">
                  <c:v>-10</c:v>
                </c:pt>
                <c:pt idx="3">
                  <c:v>-10</c:v>
                </c:pt>
                <c:pt idx="4">
                  <c:v>-10</c:v>
                </c:pt>
                <c:pt idx="5">
                  <c:v>-10</c:v>
                </c:pt>
                <c:pt idx="6">
                  <c:v>-10</c:v>
                </c:pt>
                <c:pt idx="7">
                  <c:v>-10</c:v>
                </c:pt>
                <c:pt idx="8">
                  <c:v>-10</c:v>
                </c:pt>
                <c:pt idx="9">
                  <c:v>-10</c:v>
                </c:pt>
                <c:pt idx="10">
                  <c:v>-10</c:v>
                </c:pt>
                <c:pt idx="11">
                  <c:v>-10</c:v>
                </c:pt>
                <c:pt idx="12">
                  <c:v>-10</c:v>
                </c:pt>
                <c:pt idx="13">
                  <c:v>-10</c:v>
                </c:pt>
                <c:pt idx="14">
                  <c:v>-10</c:v>
                </c:pt>
                <c:pt idx="15">
                  <c:v>-10</c:v>
                </c:pt>
                <c:pt idx="16">
                  <c:v>-10</c:v>
                </c:pt>
                <c:pt idx="17">
                  <c:v>-10</c:v>
                </c:pt>
                <c:pt idx="18">
                  <c:v>-10</c:v>
                </c:pt>
                <c:pt idx="19">
                  <c:v>-10</c:v>
                </c:pt>
                <c:pt idx="20">
                  <c:v>-10</c:v>
                </c:pt>
                <c:pt idx="21" formatCode="0">
                  <c:v>-10</c:v>
                </c:pt>
                <c:pt idx="22" formatCode="0">
                  <c:v>-10</c:v>
                </c:pt>
                <c:pt idx="23" formatCode="0">
                  <c:v>-10</c:v>
                </c:pt>
                <c:pt idx="24" formatCode="0">
                  <c:v>-10</c:v>
                </c:pt>
                <c:pt idx="25" formatCode="0">
                  <c:v>-10</c:v>
                </c:pt>
                <c:pt idx="26" formatCode="0.0">
                  <c:v>-0.52539841744933824</c:v>
                </c:pt>
                <c:pt idx="27" formatCode="0.0">
                  <c:v>-0.46122463746766584</c:v>
                </c:pt>
                <c:pt idx="28" formatCode="0.0">
                  <c:v>-3.0133725053318017E-2</c:v>
                </c:pt>
                <c:pt idx="29" formatCode="0.0">
                  <c:v>8.646972286570076E-2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795456"/>
        <c:axId val="93797376"/>
      </c:lineChart>
      <c:dateAx>
        <c:axId val="93795456"/>
        <c:scaling>
          <c:orientation val="minMax"/>
          <c:min val="41275"/>
        </c:scaling>
        <c:delete val="0"/>
        <c:axPos val="b"/>
        <c:numFmt formatCode="yyyy/mmm" sourceLinked="0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3797376"/>
        <c:crosses val="autoZero"/>
        <c:auto val="1"/>
        <c:lblOffset val="100"/>
        <c:baseTimeUnit val="months"/>
      </c:dateAx>
      <c:valAx>
        <c:axId val="93797376"/>
        <c:scaling>
          <c:orientation val="minMax"/>
          <c:max val="4"/>
          <c:min val="-2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7.1036425576519915E-2"/>
              <c:y val="9.3714285714290961E-3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93795456"/>
        <c:crosses val="autoZero"/>
        <c:crossBetween val="midCat"/>
        <c:majorUnit val="1"/>
      </c:valAx>
      <c:spPr>
        <a:noFill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4044336654874024E-3"/>
          <c:y val="0.92876516876056459"/>
          <c:w val="0.9790949004943571"/>
          <c:h val="7.1234831239435484E-2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0" b="0" baseline="0">
          <a:latin typeface="Trebuchet MS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973790035971502E-2"/>
          <c:y val="6.5072371135476287E-2"/>
          <c:w val="0.88510860699312777"/>
          <c:h val="0.66207550979204521"/>
        </c:manualLayout>
      </c:layout>
      <c:lineChart>
        <c:grouping val="standard"/>
        <c:varyColors val="0"/>
        <c:ser>
          <c:idx val="0"/>
          <c:order val="0"/>
          <c:tx>
            <c:strRef>
              <c:f>vállalat_ábra_chart!$F$8</c:f>
              <c:strCache>
                <c:ptCount val="1"/>
                <c:pt idx="0">
                  <c:v>Tényadat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cat>
            <c:strRef>
              <c:f>vállalat_ábra_chart!$E$9:$E$34</c:f>
              <c:strCache>
                <c:ptCount val="26"/>
                <c:pt idx="0">
                  <c:v>2011.I.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2012.I.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2013.I.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2014.I.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2015.I.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2016.I.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2017.I.</c:v>
                </c:pt>
                <c:pt idx="25">
                  <c:v>II.</c:v>
                </c:pt>
              </c:strCache>
            </c:strRef>
          </c:cat>
          <c:val>
            <c:numRef>
              <c:f>vállalat_ábra_chart!$F$9:$F$34</c:f>
              <c:numCache>
                <c:formatCode>#,##0.0</c:formatCode>
                <c:ptCount val="26"/>
                <c:pt idx="0">
                  <c:v>-5.6040026890161849</c:v>
                </c:pt>
                <c:pt idx="1">
                  <c:v>-4.1690451437697496</c:v>
                </c:pt>
                <c:pt idx="2">
                  <c:v>-4.7373132915473208</c:v>
                </c:pt>
                <c:pt idx="3">
                  <c:v>-5.0043038407773004</c:v>
                </c:pt>
                <c:pt idx="4">
                  <c:v>-4.8160604093267327</c:v>
                </c:pt>
                <c:pt idx="5">
                  <c:v>-4.6532500511660757</c:v>
                </c:pt>
                <c:pt idx="6">
                  <c:v>-4.574428724274382</c:v>
                </c:pt>
                <c:pt idx="7">
                  <c:v>-4.3550543289446217</c:v>
                </c:pt>
                <c:pt idx="8">
                  <c:v>-4.5304245046579874</c:v>
                </c:pt>
                <c:pt idx="9">
                  <c:v>-4.2490315103668914</c:v>
                </c:pt>
                <c:pt idx="10">
                  <c:v>-0.8554217031482988</c:v>
                </c:pt>
                <c:pt idx="11">
                  <c:v>-1.4446624847434646</c:v>
                </c:pt>
                <c:pt idx="12">
                  <c:v>-1.5709531855501926</c:v>
                </c:pt>
                <c:pt idx="13">
                  <c:v>3.0041074599640304E-2</c:v>
                </c:pt>
                <c:pt idx="14">
                  <c:v>-1.5054420228422785</c:v>
                </c:pt>
                <c:pt idx="15">
                  <c:v>2.0133067954160122</c:v>
                </c:pt>
                <c:pt idx="16">
                  <c:v>0.92423539187226766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901056"/>
        <c:axId val="111624960"/>
      </c:lineChart>
      <c:lineChart>
        <c:grouping val="standard"/>
        <c:varyColors val="0"/>
        <c:ser>
          <c:idx val="2"/>
          <c:order val="1"/>
          <c:tx>
            <c:strRef>
              <c:f>vállalat_ábra_chart!$G$8</c:f>
              <c:strCache>
                <c:ptCount val="1"/>
                <c:pt idx="0">
                  <c:v>Március</c:v>
                </c:pt>
              </c:strCache>
            </c:strRef>
          </c:tx>
          <c:spPr>
            <a:ln w="50800">
              <a:solidFill>
                <a:srgbClr val="7BAFD4">
                  <a:lumMod val="75000"/>
                </a:srgbClr>
              </a:solidFill>
              <a:prstDash val="sysDot"/>
            </a:ln>
          </c:spPr>
          <c:marker>
            <c:symbol val="none"/>
          </c:marker>
          <c:cat>
            <c:strRef>
              <c:f>vállalat_ábra_chart!$E$9:$E$34</c:f>
              <c:strCache>
                <c:ptCount val="26"/>
                <c:pt idx="0">
                  <c:v>2011.I.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2012.I.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2013.I.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2014.I.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2015.I.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2016.I.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2017.I.</c:v>
                </c:pt>
                <c:pt idx="25">
                  <c:v>II.</c:v>
                </c:pt>
              </c:strCache>
            </c:strRef>
          </c:cat>
          <c:val>
            <c:numRef>
              <c:f>vállalat_ábra_chart!$G$9:$G$34</c:f>
              <c:numCache>
                <c:formatCode>General</c:formatCode>
                <c:ptCount val="26"/>
                <c:pt idx="16" formatCode="#,##0.0">
                  <c:v>0.92423539187226766</c:v>
                </c:pt>
                <c:pt idx="17" formatCode="#,##0.0">
                  <c:v>1.0981784172390188</c:v>
                </c:pt>
                <c:pt idx="18" formatCode="#,##0.0">
                  <c:v>1.5588697814038699</c:v>
                </c:pt>
                <c:pt idx="19" formatCode="#,##0.0">
                  <c:v>1.3637996210442449</c:v>
                </c:pt>
                <c:pt idx="20" formatCode="#,##0.0">
                  <c:v>4.6720925361652741</c:v>
                </c:pt>
                <c:pt idx="21" formatCode="#,##0.0">
                  <c:v>4.4422249584128446</c:v>
                </c:pt>
                <c:pt idx="22" formatCode="#,##0.0">
                  <c:v>3.093198717518308</c:v>
                </c:pt>
                <c:pt idx="23" formatCode="#,##0.0">
                  <c:v>2.4005559966835111</c:v>
                </c:pt>
                <c:pt idx="24" formatCode="#,##0.0">
                  <c:v>2.3790952668163676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vállalat_ábra_chart!$H$8</c:f>
              <c:strCache>
                <c:ptCount val="1"/>
                <c:pt idx="0">
                  <c:v>Június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vállalat_ábra_chart!$E$9:$E$34</c:f>
              <c:strCache>
                <c:ptCount val="26"/>
                <c:pt idx="0">
                  <c:v>2011.I.</c:v>
                </c:pt>
                <c:pt idx="1">
                  <c:v>II.</c:v>
                </c:pt>
                <c:pt idx="2">
                  <c:v>III.</c:v>
                </c:pt>
                <c:pt idx="3">
                  <c:v>IV.</c:v>
                </c:pt>
                <c:pt idx="4">
                  <c:v>2012.I.</c:v>
                </c:pt>
                <c:pt idx="5">
                  <c:v>II.</c:v>
                </c:pt>
                <c:pt idx="6">
                  <c:v>III.</c:v>
                </c:pt>
                <c:pt idx="7">
                  <c:v>IV.</c:v>
                </c:pt>
                <c:pt idx="8">
                  <c:v>2013.I.</c:v>
                </c:pt>
                <c:pt idx="9">
                  <c:v>II.</c:v>
                </c:pt>
                <c:pt idx="10">
                  <c:v>III.</c:v>
                </c:pt>
                <c:pt idx="11">
                  <c:v>IV.</c:v>
                </c:pt>
                <c:pt idx="12">
                  <c:v>2014.I.</c:v>
                </c:pt>
                <c:pt idx="13">
                  <c:v>II.</c:v>
                </c:pt>
                <c:pt idx="14">
                  <c:v>III.</c:v>
                </c:pt>
                <c:pt idx="15">
                  <c:v>IV.</c:v>
                </c:pt>
                <c:pt idx="16">
                  <c:v>2015.I.</c:v>
                </c:pt>
                <c:pt idx="17">
                  <c:v>II.</c:v>
                </c:pt>
                <c:pt idx="18">
                  <c:v>III.</c:v>
                </c:pt>
                <c:pt idx="19">
                  <c:v>IV.</c:v>
                </c:pt>
                <c:pt idx="20">
                  <c:v>2016.I.</c:v>
                </c:pt>
                <c:pt idx="21">
                  <c:v>II.</c:v>
                </c:pt>
                <c:pt idx="22">
                  <c:v>III.</c:v>
                </c:pt>
                <c:pt idx="23">
                  <c:v>IV.</c:v>
                </c:pt>
                <c:pt idx="24">
                  <c:v>2017.I.</c:v>
                </c:pt>
                <c:pt idx="25">
                  <c:v>II.</c:v>
                </c:pt>
              </c:strCache>
            </c:strRef>
          </c:cat>
          <c:val>
            <c:numRef>
              <c:f>vállalat_ábra_chart!$H$9:$H$34</c:f>
              <c:numCache>
                <c:formatCode>General</c:formatCode>
                <c:ptCount val="26"/>
                <c:pt idx="16" formatCode="#,##0.0">
                  <c:v>0.92423539187226766</c:v>
                </c:pt>
                <c:pt idx="17" formatCode="#,##0.0">
                  <c:v>0.96747626224558336</c:v>
                </c:pt>
                <c:pt idx="18" formatCode="#,##0.0">
                  <c:v>0.92473839380983014</c:v>
                </c:pt>
                <c:pt idx="19" formatCode="#,##0.0">
                  <c:v>0.72589943299613546</c:v>
                </c:pt>
                <c:pt idx="20" formatCode="#,##0.0">
                  <c:v>3.9602813065956104</c:v>
                </c:pt>
                <c:pt idx="21" formatCode="#,##0.0">
                  <c:v>3.7399413291635022</c:v>
                </c:pt>
                <c:pt idx="22" formatCode="#,##0.0">
                  <c:v>3.2266598818872341</c:v>
                </c:pt>
                <c:pt idx="23" formatCode="#,##0.0">
                  <c:v>2.5369657175573082</c:v>
                </c:pt>
                <c:pt idx="24" formatCode="#,##0.0">
                  <c:v>2.5705708011723756</c:v>
                </c:pt>
                <c:pt idx="25" formatCode="#,##0.0">
                  <c:v>2.4163304830632457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633152"/>
        <c:axId val="111626880"/>
      </c:lineChart>
      <c:catAx>
        <c:axId val="10590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schemeClr val="tx1"/>
            </a:solidFill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11624960"/>
        <c:crosses val="autoZero"/>
        <c:auto val="1"/>
        <c:lblAlgn val="ctr"/>
        <c:lblOffset val="100"/>
        <c:tickLblSkip val="1"/>
        <c:noMultiLvlLbl val="0"/>
      </c:catAx>
      <c:valAx>
        <c:axId val="111624960"/>
        <c:scaling>
          <c:orientation val="minMax"/>
          <c:max val="5"/>
          <c:min val="-6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5.4421667666390554E-2"/>
              <c:y val="4.2903924648412953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05901056"/>
        <c:crosses val="autoZero"/>
        <c:crossBetween val="between"/>
        <c:majorUnit val="1"/>
      </c:valAx>
      <c:valAx>
        <c:axId val="111626880"/>
        <c:scaling>
          <c:orientation val="minMax"/>
          <c:max val="5"/>
          <c:min val="-6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0151431192019971"/>
              <c:y val="6.2355724188808432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11633152"/>
        <c:crosses val="max"/>
        <c:crossBetween val="between"/>
        <c:majorUnit val="1"/>
      </c:valAx>
      <c:catAx>
        <c:axId val="111633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1626880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3.3550694444444439E-2"/>
          <c:y val="0.92371703550149864"/>
          <c:w val="0.92644750000000009"/>
          <c:h val="5.9819986251298585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>
          <a:latin typeface="Trebuchet MS" pitchFamily="34" charset="0"/>
        </a:defRPr>
      </a:pPr>
      <a:endParaRPr lang="hu-H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52434352300836E-2"/>
          <c:y val="9.3640019237345759E-2"/>
          <c:w val="0.86508186477032711"/>
          <c:h val="0.64573941412492619"/>
        </c:manualLayout>
      </c:layout>
      <c:barChart>
        <c:barDir val="col"/>
        <c:grouping val="clustered"/>
        <c:varyColors val="0"/>
        <c:ser>
          <c:idx val="4"/>
          <c:order val="3"/>
          <c:tx>
            <c:strRef>
              <c:f>'c5-10'!$F$12</c:f>
              <c:strCache>
                <c:ptCount val="1"/>
                <c:pt idx="0">
                  <c:v>Fiskális impulzus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'c5-10'!$A$13:$A$19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'c5-10'!$F$13:$F$19</c:f>
              <c:numCache>
                <c:formatCode>0.00</c:formatCode>
                <c:ptCount val="7"/>
                <c:pt idx="0">
                  <c:v>0.20431816082325877</c:v>
                </c:pt>
                <c:pt idx="1">
                  <c:v>2.7983639868283343</c:v>
                </c:pt>
                <c:pt idx="2">
                  <c:v>-4.6367487905638338</c:v>
                </c:pt>
                <c:pt idx="3">
                  <c:v>0.76501666688358294</c:v>
                </c:pt>
                <c:pt idx="4">
                  <c:v>0.2612091877276379</c:v>
                </c:pt>
                <c:pt idx="5">
                  <c:v>-8.9419394455213519E-3</c:v>
                </c:pt>
                <c:pt idx="6">
                  <c:v>0.18700478778115615</c:v>
                </c:pt>
              </c:numCache>
            </c:numRef>
          </c:val>
        </c:ser>
        <c:ser>
          <c:idx val="3"/>
          <c:order val="4"/>
          <c:tx>
            <c:v>aa</c:v>
          </c:tx>
          <c:invertIfNegative val="0"/>
          <c:cat>
            <c:numRef>
              <c:f>'c5-10'!$A$13:$A$19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'c5-10'!$E$13:$E$19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9"/>
        <c:overlap val="-100"/>
        <c:axId val="112729088"/>
        <c:axId val="112731264"/>
      </c:barChart>
      <c:barChart>
        <c:barDir val="col"/>
        <c:grouping val="stacked"/>
        <c:varyColors val="0"/>
        <c:ser>
          <c:idx val="0"/>
          <c:order val="0"/>
          <c:tx>
            <c:strRef>
              <c:f>'c5-10'!$B$12</c:f>
              <c:strCache>
                <c:ptCount val="1"/>
                <c:pt idx="0">
                  <c:v>Kormányzati saját beruházási kiadások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'c5-10'!$A$13:$A$19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'c5-10'!$B$13:$B$19</c:f>
              <c:numCache>
                <c:formatCode>0.00</c:formatCode>
                <c:ptCount val="7"/>
                <c:pt idx="0">
                  <c:v>2.1356652538425891</c:v>
                </c:pt>
                <c:pt idx="1">
                  <c:v>1.5836756817657394</c:v>
                </c:pt>
                <c:pt idx="2">
                  <c:v>2.0739420687913324</c:v>
                </c:pt>
                <c:pt idx="3">
                  <c:v>1.9982965282429541</c:v>
                </c:pt>
                <c:pt idx="4">
                  <c:v>2.5143987249795474</c:v>
                </c:pt>
                <c:pt idx="5">
                  <c:v>2.5391698579289219</c:v>
                </c:pt>
                <c:pt idx="6">
                  <c:v>2.5954712643029936</c:v>
                </c:pt>
              </c:numCache>
            </c:numRef>
          </c:val>
        </c:ser>
        <c:ser>
          <c:idx val="1"/>
          <c:order val="1"/>
          <c:tx>
            <c:strRef>
              <c:f>'c5-10'!$C$12</c:f>
              <c:strCache>
                <c:ptCount val="1"/>
                <c:pt idx="0">
                  <c:v>EU tőketranszfer kormányzatnak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numRef>
              <c:f>'c5-10'!$A$13:$A$19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'c5-10'!$C$13:$C$19</c:f>
              <c:numCache>
                <c:formatCode>0.00</c:formatCode>
                <c:ptCount val="7"/>
                <c:pt idx="0">
                  <c:v>1.5632989349451478</c:v>
                </c:pt>
                <c:pt idx="1">
                  <c:v>1.7919864763633413</c:v>
                </c:pt>
                <c:pt idx="2">
                  <c:v>1.6497520969879647</c:v>
                </c:pt>
                <c:pt idx="3">
                  <c:v>2.4250786089894882</c:v>
                </c:pt>
                <c:pt idx="4">
                  <c:v>2.6771780213484151</c:v>
                </c:pt>
                <c:pt idx="5">
                  <c:v>2.7599557146746578</c:v>
                </c:pt>
                <c:pt idx="6">
                  <c:v>1.1037510618665121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7"/>
        <c:overlap val="100"/>
        <c:axId val="112735360"/>
        <c:axId val="112733184"/>
      </c:barChart>
      <c:lineChart>
        <c:grouping val="standard"/>
        <c:varyColors val="0"/>
        <c:ser>
          <c:idx val="2"/>
          <c:order val="2"/>
          <c:tx>
            <c:strRef>
              <c:f>'c5-10'!$D$12</c:f>
              <c:strCache>
                <c:ptCount val="1"/>
                <c:pt idx="0">
                  <c:v>Kormányzati beruházási kiadások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'c5-10'!$A$13:$A$19</c:f>
              <c:numCache>
                <c:formatCode>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'c5-10'!$D$13:$D$19</c:f>
              <c:numCache>
                <c:formatCode>0.00</c:formatCode>
                <c:ptCount val="7"/>
                <c:pt idx="0">
                  <c:v>3.6989641887877367</c:v>
                </c:pt>
                <c:pt idx="1">
                  <c:v>3.3756621581290807</c:v>
                </c:pt>
                <c:pt idx="2">
                  <c:v>3.723694165779297</c:v>
                </c:pt>
                <c:pt idx="3">
                  <c:v>4.4233751372324424</c:v>
                </c:pt>
                <c:pt idx="4">
                  <c:v>5.1915767463279625</c:v>
                </c:pt>
                <c:pt idx="5">
                  <c:v>5.2991255726035797</c:v>
                </c:pt>
                <c:pt idx="6">
                  <c:v>3.6992223261695054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735360"/>
        <c:axId val="112733184"/>
      </c:lineChart>
      <c:catAx>
        <c:axId val="11272908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crossAx val="112731264"/>
        <c:crosses val="autoZero"/>
        <c:auto val="1"/>
        <c:lblAlgn val="ctr"/>
        <c:lblOffset val="100"/>
        <c:noMultiLvlLbl val="0"/>
      </c:catAx>
      <c:valAx>
        <c:axId val="112731264"/>
        <c:scaling>
          <c:orientation val="minMax"/>
          <c:max val="6"/>
          <c:min val="-6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7.0855283608741715E-2"/>
              <c:y val="7.0584538948291649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12729088"/>
        <c:crosses val="autoZero"/>
        <c:crossBetween val="between"/>
        <c:majorUnit val="2"/>
      </c:valAx>
      <c:valAx>
        <c:axId val="112733184"/>
        <c:scaling>
          <c:orientation val="minMax"/>
          <c:max val="6"/>
          <c:min val="-6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8956520310195567"/>
              <c:y val="1.1960426031556358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12735360"/>
        <c:crosses val="max"/>
        <c:crossBetween val="between"/>
        <c:majorUnit val="2"/>
      </c:valAx>
      <c:catAx>
        <c:axId val="112735360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one"/>
        <c:crossAx val="11273318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0"/>
          <c:y val="0.8621872091485886"/>
          <c:w val="1"/>
          <c:h val="0.13781279085141146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/>
      </a:pPr>
      <a:endParaRPr lang="hu-HU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076884920634922"/>
          <c:y val="8.1141493055555514E-2"/>
          <c:w val="0.87819477513227562"/>
          <c:h val="0.608215384201989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'c1-4'!$C$15</c:f>
              <c:strCache>
                <c:ptCount val="1"/>
                <c:pt idx="0">
                  <c:v>Családi kedvezmény bővítése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'c1-4'!$B$16:$B$19</c:f>
              <c:strCache>
                <c:ptCount val="4"/>
                <c:pt idx="0">
                  <c:v>0
gyerek</c:v>
                </c:pt>
                <c:pt idx="1">
                  <c:v>1
gyerek</c:v>
                </c:pt>
                <c:pt idx="2">
                  <c:v>2
gyerek</c:v>
                </c:pt>
                <c:pt idx="3">
                  <c:v>3+
gyerek</c:v>
                </c:pt>
              </c:strCache>
            </c:strRef>
          </c:cat>
          <c:val>
            <c:numRef>
              <c:f>'c1-4'!$C$16:$C$19</c:f>
              <c:numCache>
                <c:formatCode>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-2.0152471168118282</c:v>
                </c:pt>
                <c:pt idx="3">
                  <c:v>8.8817841970012523E-15</c:v>
                </c:pt>
              </c:numCache>
            </c:numRef>
          </c:val>
        </c:ser>
        <c:ser>
          <c:idx val="1"/>
          <c:order val="1"/>
          <c:tx>
            <c:strRef>
              <c:f>'c1-4'!$D$15</c:f>
              <c:strCache>
                <c:ptCount val="1"/>
                <c:pt idx="0">
                  <c:v>Kulcscsökkentés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strRef>
              <c:f>'c1-4'!$B$16:$B$19</c:f>
              <c:strCache>
                <c:ptCount val="4"/>
                <c:pt idx="0">
                  <c:v>0
gyerek</c:v>
                </c:pt>
                <c:pt idx="1">
                  <c:v>1
gyerek</c:v>
                </c:pt>
                <c:pt idx="2">
                  <c:v>2
gyerek</c:v>
                </c:pt>
                <c:pt idx="3">
                  <c:v>3+
gyerek</c:v>
                </c:pt>
              </c:strCache>
            </c:strRef>
          </c:cat>
          <c:val>
            <c:numRef>
              <c:f>'c1-4'!$D$16:$D$19</c:f>
              <c:numCache>
                <c:formatCode>0.00</c:formatCode>
                <c:ptCount val="4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</c:numCache>
            </c:numRef>
          </c:val>
        </c:ser>
        <c:ser>
          <c:idx val="2"/>
          <c:order val="2"/>
          <c:tx>
            <c:strRef>
              <c:f>'c1-4'!$E$15</c:f>
              <c:strCache>
                <c:ptCount val="1"/>
                <c:pt idx="0">
                  <c:v>Kulcscsök. hatása a családi kedv.-re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'c1-4'!$B$16:$B$19</c:f>
              <c:strCache>
                <c:ptCount val="4"/>
                <c:pt idx="0">
                  <c:v>0
gyerek</c:v>
                </c:pt>
                <c:pt idx="1">
                  <c:v>1
gyerek</c:v>
                </c:pt>
                <c:pt idx="2">
                  <c:v>2
gyerek</c:v>
                </c:pt>
                <c:pt idx="3">
                  <c:v>3+
gyerek</c:v>
                </c:pt>
              </c:strCache>
            </c:strRef>
          </c:cat>
          <c:val>
            <c:numRef>
              <c:f>'c1-4'!$E$16:$E$19</c:f>
              <c:numCache>
                <c:formatCode>0.00</c:formatCode>
                <c:ptCount val="4"/>
                <c:pt idx="0">
                  <c:v>-3.5561831257524545E-14</c:v>
                </c:pt>
                <c:pt idx="1">
                  <c:v>4.9119275261798323E-2</c:v>
                </c:pt>
                <c:pt idx="2">
                  <c:v>8.5793989980331192E-2</c:v>
                </c:pt>
                <c:pt idx="3">
                  <c:v>0.54907249739507691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12761472"/>
        <c:axId val="112780032"/>
      </c:barChart>
      <c:lineChart>
        <c:grouping val="standard"/>
        <c:varyColors val="0"/>
        <c:ser>
          <c:idx val="3"/>
          <c:order val="3"/>
          <c:tx>
            <c:strRef>
              <c:f>'c1-4'!$F$15</c:f>
              <c:strCache>
                <c:ptCount val="1"/>
                <c:pt idx="0">
                  <c:v>Összes hatás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chemeClr val="tx1"/>
              </a:solidFill>
              <a:ln>
                <a:noFill/>
              </a:ln>
            </c:spPr>
          </c:marker>
          <c:cat>
            <c:strRef>
              <c:f>'c1-4'!$B$16:$B$19</c:f>
              <c:strCache>
                <c:ptCount val="4"/>
                <c:pt idx="0">
                  <c:v>0
gyerek</c:v>
                </c:pt>
                <c:pt idx="1">
                  <c:v>1
gyerek</c:v>
                </c:pt>
                <c:pt idx="2">
                  <c:v>2
gyerek</c:v>
                </c:pt>
                <c:pt idx="3">
                  <c:v>3+
gyerek</c:v>
                </c:pt>
              </c:strCache>
            </c:strRef>
          </c:cat>
          <c:val>
            <c:numRef>
              <c:f>'c1-4'!$F$16:$F$19</c:f>
              <c:numCache>
                <c:formatCode>0.00</c:formatCode>
                <c:ptCount val="4"/>
                <c:pt idx="0">
                  <c:v>-1.0000000000000355</c:v>
                </c:pt>
                <c:pt idx="1">
                  <c:v>-0.95088072473820173</c:v>
                </c:pt>
                <c:pt idx="2">
                  <c:v>-2.9294531268314969</c:v>
                </c:pt>
                <c:pt idx="3">
                  <c:v>-0.45092750260491421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761472"/>
        <c:axId val="112780032"/>
      </c:lineChart>
      <c:catAx>
        <c:axId val="112761472"/>
        <c:scaling>
          <c:orientation val="minMax"/>
        </c:scaling>
        <c:delete val="0"/>
        <c:axPos val="b"/>
        <c:majorTickMark val="out"/>
        <c:minorTickMark val="none"/>
        <c:tickLblPos val="low"/>
        <c:crossAx val="112780032"/>
        <c:crosses val="autoZero"/>
        <c:auto val="1"/>
        <c:lblAlgn val="ctr"/>
        <c:lblOffset val="100"/>
        <c:noMultiLvlLbl val="0"/>
      </c:catAx>
      <c:valAx>
        <c:axId val="112780032"/>
        <c:scaling>
          <c:orientation val="minMax"/>
          <c:max val="1"/>
          <c:min val="-3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.0" sourceLinked="0"/>
        <c:majorTickMark val="out"/>
        <c:minorTickMark val="none"/>
        <c:tickLblPos val="nextTo"/>
        <c:crossAx val="112761472"/>
        <c:crosses val="autoZero"/>
        <c:crossBetween val="between"/>
        <c:majorUnit val="0.5"/>
      </c:valAx>
    </c:plotArea>
    <c:legend>
      <c:legendPos val="b"/>
      <c:layout>
        <c:manualLayout>
          <c:xMode val="edge"/>
          <c:yMode val="edge"/>
          <c:x val="3.4896775776207122E-3"/>
          <c:y val="0.84946631598893108"/>
          <c:w val="0.9962061905939612"/>
          <c:h val="0.14464993303179496"/>
        </c:manualLayout>
      </c:layout>
      <c:overlay val="0"/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600">
          <a:latin typeface="+mn-lt"/>
        </a:defRPr>
      </a:pPr>
      <a:endParaRPr lang="hu-HU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175188218962172E-2"/>
          <c:y val="6.2223685904388051E-2"/>
          <c:w val="0.86144166743674377"/>
          <c:h val="0.716271825176391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'c1-8'!$B$15</c:f>
              <c:strCache>
                <c:ptCount val="1"/>
                <c:pt idx="0">
                  <c:v>Exportpiaci részesedés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numRef>
              <c:f>'c1-8'!$A$19:$A$33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'c1-8'!$B$19:$B$33</c:f>
              <c:numCache>
                <c:formatCode>0.0</c:formatCode>
                <c:ptCount val="15"/>
                <c:pt idx="0">
                  <c:v>4.4429622598756957</c:v>
                </c:pt>
                <c:pt idx="1">
                  <c:v>0.63919048353509211</c:v>
                </c:pt>
                <c:pt idx="2">
                  <c:v>7.8446115294466878</c:v>
                </c:pt>
                <c:pt idx="3">
                  <c:v>5.062322725249679</c:v>
                </c:pt>
                <c:pt idx="4">
                  <c:v>6.6129434546121146</c:v>
                </c:pt>
                <c:pt idx="5">
                  <c:v>4.6393071239663684</c:v>
                </c:pt>
                <c:pt idx="6">
                  <c:v>3.7463605167040939</c:v>
                </c:pt>
                <c:pt idx="7">
                  <c:v>4.7097469416559115</c:v>
                </c:pt>
                <c:pt idx="8">
                  <c:v>-1.3184570553228454</c:v>
                </c:pt>
                <c:pt idx="9">
                  <c:v>-1.6153957656320728</c:v>
                </c:pt>
                <c:pt idx="10">
                  <c:v>-2.3648054949443917</c:v>
                </c:pt>
                <c:pt idx="11">
                  <c:v>3.1029484562821921</c:v>
                </c:pt>
                <c:pt idx="12">
                  <c:v>5.5647262697171911</c:v>
                </c:pt>
                <c:pt idx="13">
                  <c:v>3.053741826918781</c:v>
                </c:pt>
                <c:pt idx="14">
                  <c:v>1.2889070920652586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4136960"/>
        <c:axId val="114143232"/>
      </c:barChart>
      <c:lineChart>
        <c:grouping val="standard"/>
        <c:varyColors val="0"/>
        <c:ser>
          <c:idx val="1"/>
          <c:order val="1"/>
          <c:tx>
            <c:strRef>
              <c:f>'c1-8'!$C$15</c:f>
              <c:strCache>
                <c:ptCount val="1"/>
                <c:pt idx="0">
                  <c:v>Export</c:v>
                </c:pt>
              </c:strCache>
            </c:strRef>
          </c:tx>
          <c:spPr>
            <a:ln w="508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'c1-8'!$A$19:$A$33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'c1-8'!$C$19:$C$33</c:f>
              <c:numCache>
                <c:formatCode>0.0</c:formatCode>
                <c:ptCount val="15"/>
                <c:pt idx="0">
                  <c:v>5.7577571981719693</c:v>
                </c:pt>
                <c:pt idx="1">
                  <c:v>6.3456836324273915</c:v>
                </c:pt>
                <c:pt idx="2">
                  <c:v>18.064636823700575</c:v>
                </c:pt>
                <c:pt idx="3">
                  <c:v>12.853649129943221</c:v>
                </c:pt>
                <c:pt idx="4">
                  <c:v>19.515485730956375</c:v>
                </c:pt>
                <c:pt idx="5">
                  <c:v>16.242170947853939</c:v>
                </c:pt>
                <c:pt idx="6">
                  <c:v>7.1112907011908604</c:v>
                </c:pt>
                <c:pt idx="7">
                  <c:v>-11.129609567752695</c:v>
                </c:pt>
                <c:pt idx="8">
                  <c:v>11.336413623404813</c:v>
                </c:pt>
                <c:pt idx="9">
                  <c:v>6.6730964358161842</c:v>
                </c:pt>
                <c:pt idx="10">
                  <c:v>-1.453663059488278</c:v>
                </c:pt>
                <c:pt idx="11">
                  <c:v>5.8962934489927505</c:v>
                </c:pt>
                <c:pt idx="12">
                  <c:v>8.7293747240582604</c:v>
                </c:pt>
                <c:pt idx="13">
                  <c:v>8.0473759122382589</c:v>
                </c:pt>
                <c:pt idx="14">
                  <c:v>7.9277227287515046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36960"/>
        <c:axId val="114143232"/>
      </c:lineChart>
      <c:lineChart>
        <c:grouping val="standard"/>
        <c:varyColors val="0"/>
        <c:ser>
          <c:idx val="2"/>
          <c:order val="2"/>
          <c:tx>
            <c:strRef>
              <c:f>'c1-8'!$D$15</c:f>
              <c:strCache>
                <c:ptCount val="1"/>
                <c:pt idx="0">
                  <c:v>Külső kereslet</c:v>
                </c:pt>
              </c:strCache>
            </c:strRef>
          </c:tx>
          <c:spPr>
            <a:ln w="50800">
              <a:solidFill>
                <a:srgbClr val="7BAFD4">
                  <a:lumMod val="50000"/>
                </a:srgbClr>
              </a:solidFill>
            </a:ln>
          </c:spPr>
          <c:marker>
            <c:symbol val="square"/>
            <c:size val="10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cat>
            <c:numRef>
              <c:f>'c1-8'!$A$19:$A$33</c:f>
              <c:numCache>
                <c:formatCode>yyyy/mm/dd</c:formatCode>
                <c:ptCount val="15"/>
                <c:pt idx="0">
                  <c:v>37257</c:v>
                </c:pt>
                <c:pt idx="1">
                  <c:v>37622</c:v>
                </c:pt>
                <c:pt idx="2">
                  <c:v>37987</c:v>
                </c:pt>
                <c:pt idx="3">
                  <c:v>38353</c:v>
                </c:pt>
                <c:pt idx="4">
                  <c:v>38718</c:v>
                </c:pt>
                <c:pt idx="5">
                  <c:v>39083</c:v>
                </c:pt>
                <c:pt idx="6">
                  <c:v>39448</c:v>
                </c:pt>
                <c:pt idx="7">
                  <c:v>39814</c:v>
                </c:pt>
                <c:pt idx="8">
                  <c:v>40179</c:v>
                </c:pt>
                <c:pt idx="9">
                  <c:v>40544</c:v>
                </c:pt>
                <c:pt idx="10">
                  <c:v>40909</c:v>
                </c:pt>
                <c:pt idx="11">
                  <c:v>41275</c:v>
                </c:pt>
                <c:pt idx="12">
                  <c:v>41640</c:v>
                </c:pt>
                <c:pt idx="13">
                  <c:v>42005</c:v>
                </c:pt>
                <c:pt idx="14">
                  <c:v>42370</c:v>
                </c:pt>
              </c:numCache>
            </c:numRef>
          </c:cat>
          <c:val>
            <c:numRef>
              <c:f>'c1-8'!$D$19:$D$33</c:f>
              <c:numCache>
                <c:formatCode>0.0</c:formatCode>
                <c:ptCount val="15"/>
                <c:pt idx="0">
                  <c:v>1.3439852325560686</c:v>
                </c:pt>
                <c:pt idx="1">
                  <c:v>5.6591447279233122</c:v>
                </c:pt>
                <c:pt idx="2">
                  <c:v>9.4974233360271896</c:v>
                </c:pt>
                <c:pt idx="3">
                  <c:v>7.4209883605426405</c:v>
                </c:pt>
                <c:pt idx="4">
                  <c:v>12.110892120124593</c:v>
                </c:pt>
                <c:pt idx="5">
                  <c:v>11.079350948571001</c:v>
                </c:pt>
                <c:pt idx="6">
                  <c:v>3.2142558408096953</c:v>
                </c:pt>
                <c:pt idx="7">
                  <c:v>-15.17831326212379</c:v>
                </c:pt>
                <c:pt idx="8">
                  <c:v>12.889040915996677</c:v>
                </c:pt>
                <c:pt idx="9">
                  <c:v>8.4201193289955043</c:v>
                </c:pt>
                <c:pt idx="10">
                  <c:v>0.92712227741651532</c:v>
                </c:pt>
                <c:pt idx="11">
                  <c:v>2.6846410760215313</c:v>
                </c:pt>
                <c:pt idx="12">
                  <c:v>3.0127813931310818</c:v>
                </c:pt>
                <c:pt idx="13">
                  <c:v>4.8739879794439105</c:v>
                </c:pt>
                <c:pt idx="14">
                  <c:v>6.5526644930730953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55520"/>
        <c:axId val="114145152"/>
      </c:lineChart>
      <c:dateAx>
        <c:axId val="114136960"/>
        <c:scaling>
          <c:orientation val="minMax"/>
          <c:max val="42370"/>
          <c:min val="37257"/>
        </c:scaling>
        <c:delete val="0"/>
        <c:axPos val="b"/>
        <c:numFmt formatCode="yyyy" sourceLinked="0"/>
        <c:majorTickMark val="none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14143232"/>
        <c:crossesAt val="0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14143232"/>
        <c:scaling>
          <c:orientation val="minMax"/>
          <c:max val="20"/>
          <c:min val="-1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8.9122807017543867E-2"/>
              <c:y val="1.1364344709366534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114136960"/>
        <c:crosses val="autoZero"/>
        <c:crossBetween val="between"/>
      </c:valAx>
      <c:valAx>
        <c:axId val="114145152"/>
        <c:scaling>
          <c:orientation val="minMax"/>
          <c:max val="20"/>
          <c:min val="-15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0611673988456121"/>
              <c:y val="1.1363375850655041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14155520"/>
        <c:crosses val="max"/>
        <c:crossBetween val="between"/>
      </c:valAx>
      <c:dateAx>
        <c:axId val="114155520"/>
        <c:scaling>
          <c:orientation val="minMax"/>
        </c:scaling>
        <c:delete val="1"/>
        <c:axPos val="b"/>
        <c:numFmt formatCode="yyyy/mm/dd" sourceLinked="1"/>
        <c:majorTickMark val="out"/>
        <c:minorTickMark val="none"/>
        <c:tickLblPos val="none"/>
        <c:crossAx val="114145152"/>
        <c:crosses val="autoZero"/>
        <c:auto val="1"/>
        <c:lblOffset val="100"/>
        <c:baseTimeUnit val="years"/>
      </c:dateAx>
      <c:spPr>
        <a:noFill/>
      </c:spPr>
    </c:plotArea>
    <c:legend>
      <c:legendPos val="b"/>
      <c:layout>
        <c:manualLayout>
          <c:xMode val="edge"/>
          <c:yMode val="edge"/>
          <c:x val="0"/>
          <c:y val="0.9125931120461277"/>
          <c:w val="1"/>
          <c:h val="8.3494623655913966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600" b="0" baseline="0">
          <a:latin typeface="Trebuchet MS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8588667039870644E-2"/>
          <c:y val="3.915177603149974E-2"/>
          <c:w val="0.90252305516543729"/>
          <c:h val="0.72375594374092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'c1-7'!$B$15</c:f>
              <c:strCache>
                <c:ptCount val="1"/>
                <c:pt idx="0">
                  <c:v>Állam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chapter.xlsx'!_c17_Ig</c:f>
              <c:numCache>
                <c:formatCode>0.0</c:formatCode>
                <c:ptCount val="17"/>
                <c:pt idx="0">
                  <c:v>3.5700248322930692</c:v>
                </c:pt>
                <c:pt idx="1">
                  <c:v>3.9357948360032777</c:v>
                </c:pt>
                <c:pt idx="2">
                  <c:v>5.1488792286355167</c:v>
                </c:pt>
                <c:pt idx="3">
                  <c:v>3.7664401179520115</c:v>
                </c:pt>
                <c:pt idx="4">
                  <c:v>3.7997350752220362</c:v>
                </c:pt>
                <c:pt idx="5">
                  <c:v>4.191215916673011</c:v>
                </c:pt>
                <c:pt idx="6">
                  <c:v>5.1547461086040549</c:v>
                </c:pt>
                <c:pt idx="7">
                  <c:v>4.2341991496799816</c:v>
                </c:pt>
                <c:pt idx="8">
                  <c:v>3.1860584815563224</c:v>
                </c:pt>
                <c:pt idx="9">
                  <c:v>3.4218791469854293</c:v>
                </c:pt>
                <c:pt idx="10">
                  <c:v>3.7025565547132553</c:v>
                </c:pt>
                <c:pt idx="11">
                  <c:v>3.37732436412684</c:v>
                </c:pt>
                <c:pt idx="12">
                  <c:v>3.7357787367595137</c:v>
                </c:pt>
                <c:pt idx="13">
                  <c:v>4.381631212139518</c:v>
                </c:pt>
                <c:pt idx="14">
                  <c:v>5.1958855155767161</c:v>
                </c:pt>
                <c:pt idx="15">
                  <c:v>5.2800621920974482</c:v>
                </c:pt>
                <c:pt idx="16">
                  <c:v>3.7777403831642973</c:v>
                </c:pt>
              </c:numCache>
            </c:numRef>
          </c:val>
        </c:ser>
        <c:ser>
          <c:idx val="1"/>
          <c:order val="1"/>
          <c:tx>
            <c:strRef>
              <c:f>'c1-7'!$C$15</c:f>
              <c:strCache>
                <c:ptCount val="1"/>
                <c:pt idx="0">
                  <c:v>Lakosság</c:v>
                </c:pt>
              </c:strCache>
            </c:strRef>
          </c:tx>
          <c:spPr>
            <a:solidFill>
              <a:srgbClr val="9C0000"/>
            </a:solidFill>
          </c:spPr>
          <c:invertIfNegative val="0"/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chapter.xlsx'!_c17_Ih</c:f>
              <c:numCache>
                <c:formatCode>0.0</c:formatCode>
                <c:ptCount val="17"/>
                <c:pt idx="0">
                  <c:v>5.156159248936536</c:v>
                </c:pt>
                <c:pt idx="1">
                  <c:v>5.7872424274196028</c:v>
                </c:pt>
                <c:pt idx="2">
                  <c:v>5.9332421676104179</c:v>
                </c:pt>
                <c:pt idx="3">
                  <c:v>6.1011634895078455</c:v>
                </c:pt>
                <c:pt idx="4">
                  <c:v>6.2643846772037284</c:v>
                </c:pt>
                <c:pt idx="5">
                  <c:v>5.3266088405063776</c:v>
                </c:pt>
                <c:pt idx="6">
                  <c:v>4.4959382976902456</c:v>
                </c:pt>
                <c:pt idx="7">
                  <c:v>4.9012983511934065</c:v>
                </c:pt>
                <c:pt idx="8">
                  <c:v>5.0437270822113964</c:v>
                </c:pt>
                <c:pt idx="9">
                  <c:v>4.9514215667865162</c:v>
                </c:pt>
                <c:pt idx="10">
                  <c:v>3.9074921240717106</c:v>
                </c:pt>
                <c:pt idx="11">
                  <c:v>2.9299127274078836</c:v>
                </c:pt>
                <c:pt idx="12">
                  <c:v>2.7284018943002857</c:v>
                </c:pt>
                <c:pt idx="13">
                  <c:v>2.6710382698213535</c:v>
                </c:pt>
                <c:pt idx="14">
                  <c:v>2.6593008157678284</c:v>
                </c:pt>
                <c:pt idx="15">
                  <c:v>2.7951138678094574</c:v>
                </c:pt>
                <c:pt idx="16">
                  <c:v>3.0668722441021745</c:v>
                </c:pt>
              </c:numCache>
            </c:numRef>
          </c:val>
        </c:ser>
        <c:ser>
          <c:idx val="2"/>
          <c:order val="2"/>
          <c:tx>
            <c:strRef>
              <c:f>'c1-7'!$D$15</c:f>
              <c:strCache>
                <c:ptCount val="1"/>
                <c:pt idx="0">
                  <c:v>Vállalatok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numRef>
              <c:f>'M_1. fejezet - 1st chapter.xlsx'!_c17_datum</c:f>
              <c:numCache>
                <c:formatCode>yyyy/mm/dd</c:formatCode>
                <c:ptCount val="17"/>
                <c:pt idx="0">
                  <c:v>36526</c:v>
                </c:pt>
                <c:pt idx="1">
                  <c:v>36892</c:v>
                </c:pt>
                <c:pt idx="2">
                  <c:v>37257</c:v>
                </c:pt>
                <c:pt idx="3">
                  <c:v>37622</c:v>
                </c:pt>
                <c:pt idx="4">
                  <c:v>37987</c:v>
                </c:pt>
                <c:pt idx="5">
                  <c:v>38353</c:v>
                </c:pt>
                <c:pt idx="6">
                  <c:v>38718</c:v>
                </c:pt>
                <c:pt idx="7">
                  <c:v>39083</c:v>
                </c:pt>
                <c:pt idx="8">
                  <c:v>39448</c:v>
                </c:pt>
                <c:pt idx="9">
                  <c:v>39814</c:v>
                </c:pt>
                <c:pt idx="10">
                  <c:v>40179</c:v>
                </c:pt>
                <c:pt idx="11">
                  <c:v>40544</c:v>
                </c:pt>
                <c:pt idx="12">
                  <c:v>40909</c:v>
                </c:pt>
                <c:pt idx="13">
                  <c:v>41275</c:v>
                </c:pt>
                <c:pt idx="14">
                  <c:v>41640</c:v>
                </c:pt>
                <c:pt idx="15">
                  <c:v>42005</c:v>
                </c:pt>
                <c:pt idx="16">
                  <c:v>42370</c:v>
                </c:pt>
              </c:numCache>
            </c:numRef>
          </c:cat>
          <c:val>
            <c:numRef>
              <c:f>'M_1. fejezet - 1st chapter.xlsx'!_c17_Ic</c:f>
              <c:numCache>
                <c:formatCode>0.0</c:formatCode>
                <c:ptCount val="17"/>
                <c:pt idx="0">
                  <c:v>16.747441264303788</c:v>
                </c:pt>
                <c:pt idx="1">
                  <c:v>15.11205708052978</c:v>
                </c:pt>
                <c:pt idx="2">
                  <c:v>13.63238031475845</c:v>
                </c:pt>
                <c:pt idx="3">
                  <c:v>13.831019733307388</c:v>
                </c:pt>
                <c:pt idx="4">
                  <c:v>14.011933090236564</c:v>
                </c:pt>
                <c:pt idx="5">
                  <c:v>14.374246013443004</c:v>
                </c:pt>
                <c:pt idx="6">
                  <c:v>13.945654326152018</c:v>
                </c:pt>
                <c:pt idx="7">
                  <c:v>14.550799724445703</c:v>
                </c:pt>
                <c:pt idx="8">
                  <c:v>15.060236962591794</c:v>
                </c:pt>
                <c:pt idx="9">
                  <c:v>14.478713890913181</c:v>
                </c:pt>
                <c:pt idx="10">
                  <c:v>12.770916532132018</c:v>
                </c:pt>
                <c:pt idx="11">
                  <c:v>13.495389861259108</c:v>
                </c:pt>
                <c:pt idx="12">
                  <c:v>12.655498694393049</c:v>
                </c:pt>
                <c:pt idx="13">
                  <c:v>12.88031420167953</c:v>
                </c:pt>
                <c:pt idx="14">
                  <c:v>13.500810794463321</c:v>
                </c:pt>
                <c:pt idx="15">
                  <c:v>13.164887927170277</c:v>
                </c:pt>
                <c:pt idx="16">
                  <c:v>13.296213006864765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4212864"/>
        <c:axId val="114214400"/>
      </c:barChart>
      <c:dateAx>
        <c:axId val="114212864"/>
        <c:scaling>
          <c:orientation val="minMax"/>
          <c:min val="38353"/>
        </c:scaling>
        <c:delete val="0"/>
        <c:axPos val="b"/>
        <c:numFmt formatCode="yyyy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114214400"/>
        <c:crosses val="autoZero"/>
        <c:auto val="1"/>
        <c:lblOffset val="100"/>
        <c:baseTimeUnit val="years"/>
      </c:dateAx>
      <c:valAx>
        <c:axId val="114214400"/>
        <c:scaling>
          <c:orientation val="minMax"/>
          <c:max val="2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GDP arányában (%)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5.8002664683421985E-4"/>
              <c:y val="0.2046866319444444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14212864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89223819541841987"/>
          <c:w val="1"/>
          <c:h val="0.10776180458158852"/>
        </c:manualLayout>
      </c:layout>
      <c:overlay val="0"/>
    </c:legend>
    <c:plotVisOnly val="1"/>
    <c:dispBlanksAs val="gap"/>
    <c:showDLblsOverMax val="0"/>
  </c:chart>
  <c:spPr>
    <a:noFill/>
    <a:ln w="3175">
      <a:noFill/>
    </a:ln>
  </c:spPr>
  <c:txPr>
    <a:bodyPr/>
    <a:lstStyle/>
    <a:p>
      <a:pPr>
        <a:defRPr sz="1600" b="0" baseline="0">
          <a:latin typeface="Trebuchet MS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853082565716722E-2"/>
          <c:y val="6.5417379802350004E-2"/>
          <c:w val="0.8469929357925049"/>
          <c:h val="0.788468182081023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adat1!$B$1</c:f>
              <c:strCache>
                <c:ptCount val="1"/>
                <c:pt idx="0">
                  <c:v>foglalkoztatottak száma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2225">
              <a:solidFill>
                <a:schemeClr val="bg1">
                  <a:lumMod val="50000"/>
                </a:schemeClr>
              </a:solidFill>
            </a:ln>
          </c:spPr>
          <c:invertIfNegative val="0"/>
          <c:cat>
            <c:numRef>
              <c:f>adat1!$A$10:$A$49</c:f>
              <c:numCache>
                <c:formatCode>yyyy/mm/dd</c:formatCode>
                <c:ptCount val="40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  <c:pt idx="36">
                  <c:v>42370</c:v>
                </c:pt>
                <c:pt idx="37">
                  <c:v>42461</c:v>
                </c:pt>
                <c:pt idx="38">
                  <c:v>42552</c:v>
                </c:pt>
                <c:pt idx="39">
                  <c:v>42644</c:v>
                </c:pt>
              </c:numCache>
            </c:numRef>
          </c:cat>
          <c:val>
            <c:numRef>
              <c:f>adat1!$B$10:$B$49</c:f>
              <c:numCache>
                <c:formatCode>0.00</c:formatCode>
                <c:ptCount val="40"/>
                <c:pt idx="0">
                  <c:v>3926.5859</c:v>
                </c:pt>
                <c:pt idx="1">
                  <c:v>3916.5493000000001</c:v>
                </c:pt>
                <c:pt idx="2">
                  <c:v>3898.788</c:v>
                </c:pt>
                <c:pt idx="3">
                  <c:v>3865.3490999999999</c:v>
                </c:pt>
                <c:pt idx="4">
                  <c:v>3850.7166000000002</c:v>
                </c:pt>
                <c:pt idx="5">
                  <c:v>3842.8735999999999</c:v>
                </c:pt>
                <c:pt idx="6">
                  <c:v>3866.4245999999998</c:v>
                </c:pt>
                <c:pt idx="7">
                  <c:v>3832.6572000000001</c:v>
                </c:pt>
                <c:pt idx="8">
                  <c:v>3771.4342000000001</c:v>
                </c:pt>
                <c:pt idx="9">
                  <c:v>3764.1199000000001</c:v>
                </c:pt>
                <c:pt idx="10">
                  <c:v>3722.8946000000001</c:v>
                </c:pt>
                <c:pt idx="11">
                  <c:v>3732.1644999999999</c:v>
                </c:pt>
                <c:pt idx="12">
                  <c:v>3718.1273999999999</c:v>
                </c:pt>
                <c:pt idx="13">
                  <c:v>3729.087</c:v>
                </c:pt>
                <c:pt idx="14">
                  <c:v>3744.3325</c:v>
                </c:pt>
                <c:pt idx="15">
                  <c:v>3737.2820000000002</c:v>
                </c:pt>
                <c:pt idx="16">
                  <c:v>3725.8424</c:v>
                </c:pt>
                <c:pt idx="17">
                  <c:v>3759.7161000000001</c:v>
                </c:pt>
                <c:pt idx="18">
                  <c:v>3770.7291</c:v>
                </c:pt>
                <c:pt idx="19">
                  <c:v>3779.3132000000001</c:v>
                </c:pt>
                <c:pt idx="20">
                  <c:v>3776.2037999999998</c:v>
                </c:pt>
                <c:pt idx="21">
                  <c:v>3822.6215999999999</c:v>
                </c:pt>
                <c:pt idx="22">
                  <c:v>3858.8923</c:v>
                </c:pt>
                <c:pt idx="23">
                  <c:v>3850.8654999999999</c:v>
                </c:pt>
                <c:pt idx="24">
                  <c:v>3813.3926000000001</c:v>
                </c:pt>
                <c:pt idx="25">
                  <c:v>3890.4418999999998</c:v>
                </c:pt>
                <c:pt idx="26">
                  <c:v>3911.6941000000002</c:v>
                </c:pt>
                <c:pt idx="27">
                  <c:v>3955.4989999999998</c:v>
                </c:pt>
                <c:pt idx="28">
                  <c:v>4078.5154000000002</c:v>
                </c:pt>
                <c:pt idx="29">
                  <c:v>4077.3033999999998</c:v>
                </c:pt>
                <c:pt idx="30">
                  <c:v>4119.8982999999998</c:v>
                </c:pt>
                <c:pt idx="31">
                  <c:v>4127.7296999999999</c:v>
                </c:pt>
                <c:pt idx="32">
                  <c:v>4157.6701000000003</c:v>
                </c:pt>
                <c:pt idx="33">
                  <c:v>4172.9352405419604</c:v>
                </c:pt>
                <c:pt idx="34">
                  <c:v>4202.0556683408204</c:v>
                </c:pt>
                <c:pt idx="35">
                  <c:v>4224.7149391410903</c:v>
                </c:pt>
                <c:pt idx="36">
                  <c:v>4246.1838151210404</c:v>
                </c:pt>
                <c:pt idx="37">
                  <c:v>4262.4329545242199</c:v>
                </c:pt>
                <c:pt idx="38">
                  <c:v>4281.6933540550699</c:v>
                </c:pt>
                <c:pt idx="39">
                  <c:v>4301.6393949191097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114542464"/>
        <c:axId val="114552832"/>
      </c:barChart>
      <c:lineChart>
        <c:grouping val="standard"/>
        <c:varyColors val="0"/>
        <c:ser>
          <c:idx val="1"/>
          <c:order val="1"/>
          <c:tx>
            <c:strRef>
              <c:f>adat1!$C$1</c:f>
              <c:strCache>
                <c:ptCount val="1"/>
                <c:pt idx="0">
                  <c:v>munkanélküliségi ráta (jobb tengely)</c:v>
                </c:pt>
              </c:strCache>
            </c:strRef>
          </c:tx>
          <c:spPr>
            <a:ln w="5080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dPt>
            <c:idx val="4"/>
            <c:bubble3D val="0"/>
            <c:spPr>
              <a:ln w="50800">
                <a:noFill/>
              </a:ln>
            </c:spPr>
          </c:dPt>
          <c:dPt>
            <c:idx val="8"/>
            <c:bubble3D val="0"/>
            <c:spPr>
              <a:ln w="50800">
                <a:noFill/>
              </a:ln>
            </c:spPr>
          </c:dPt>
          <c:dPt>
            <c:idx val="12"/>
            <c:bubble3D val="0"/>
            <c:spPr>
              <a:ln w="50800">
                <a:noFill/>
              </a:ln>
            </c:spPr>
          </c:dPt>
          <c:dPt>
            <c:idx val="16"/>
            <c:bubble3D val="0"/>
            <c:spPr>
              <a:ln w="50800">
                <a:noFill/>
              </a:ln>
            </c:spPr>
          </c:dPt>
          <c:dPt>
            <c:idx val="20"/>
            <c:bubble3D val="0"/>
            <c:spPr>
              <a:ln w="50800">
                <a:noFill/>
              </a:ln>
            </c:spPr>
          </c:dPt>
          <c:dPt>
            <c:idx val="24"/>
            <c:bubble3D val="0"/>
            <c:spPr>
              <a:ln w="50800">
                <a:noFill/>
              </a:ln>
            </c:spPr>
          </c:dPt>
          <c:dPt>
            <c:idx val="28"/>
            <c:bubble3D val="0"/>
            <c:spPr>
              <a:ln w="50800">
                <a:noFill/>
              </a:ln>
            </c:spPr>
          </c:dPt>
          <c:dPt>
            <c:idx val="32"/>
            <c:bubble3D val="0"/>
            <c:spPr>
              <a:ln w="50800">
                <a:noFill/>
              </a:ln>
            </c:spPr>
          </c:dPt>
          <c:dPt>
            <c:idx val="36"/>
            <c:bubble3D val="0"/>
            <c:spPr>
              <a:ln w="50800">
                <a:noFill/>
              </a:ln>
            </c:spPr>
          </c:dPt>
          <c:cat>
            <c:numRef>
              <c:f>adat1!$A$10:$A$49</c:f>
              <c:numCache>
                <c:formatCode>yyyy/mm/dd</c:formatCode>
                <c:ptCount val="40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  <c:pt idx="33">
                  <c:v>42095</c:v>
                </c:pt>
                <c:pt idx="34">
                  <c:v>42186</c:v>
                </c:pt>
                <c:pt idx="35">
                  <c:v>42278</c:v>
                </c:pt>
                <c:pt idx="36">
                  <c:v>42370</c:v>
                </c:pt>
                <c:pt idx="37">
                  <c:v>42461</c:v>
                </c:pt>
                <c:pt idx="38">
                  <c:v>42552</c:v>
                </c:pt>
                <c:pt idx="39">
                  <c:v>42644</c:v>
                </c:pt>
              </c:numCache>
            </c:numRef>
          </c:cat>
          <c:val>
            <c:numRef>
              <c:f>adat1!$C$10:$C$49</c:f>
              <c:numCache>
                <c:formatCode>0.00</c:formatCode>
                <c:ptCount val="40"/>
                <c:pt idx="0">
                  <c:v>7.4112168383672001</c:v>
                </c:pt>
                <c:pt idx="1">
                  <c:v>7.4112168383672001</c:v>
                </c:pt>
                <c:pt idx="2">
                  <c:v>7.4112168383672001</c:v>
                </c:pt>
                <c:pt idx="3">
                  <c:v>7.4112168383672001</c:v>
                </c:pt>
                <c:pt idx="4">
                  <c:v>7.8213097440126305</c:v>
                </c:pt>
                <c:pt idx="5">
                  <c:v>7.8213097440126305</c:v>
                </c:pt>
                <c:pt idx="6">
                  <c:v>7.8213097440126305</c:v>
                </c:pt>
                <c:pt idx="7">
                  <c:v>7.8213097440126305</c:v>
                </c:pt>
                <c:pt idx="8">
                  <c:v>10.0340531421765</c:v>
                </c:pt>
                <c:pt idx="9">
                  <c:v>10.0340531421765</c:v>
                </c:pt>
                <c:pt idx="10">
                  <c:v>10.0340531421765</c:v>
                </c:pt>
                <c:pt idx="11">
                  <c:v>10.0340531421765</c:v>
                </c:pt>
                <c:pt idx="12">
                  <c:v>11.175658300778601</c:v>
                </c:pt>
                <c:pt idx="13">
                  <c:v>11.175658300778601</c:v>
                </c:pt>
                <c:pt idx="14">
                  <c:v>11.175658300778601</c:v>
                </c:pt>
                <c:pt idx="15">
                  <c:v>11.175658300778601</c:v>
                </c:pt>
                <c:pt idx="16">
                  <c:v>11.032291123220601</c:v>
                </c:pt>
                <c:pt idx="17">
                  <c:v>11.032291123220601</c:v>
                </c:pt>
                <c:pt idx="18">
                  <c:v>11.032291123220601</c:v>
                </c:pt>
                <c:pt idx="19">
                  <c:v>11.032291123220601</c:v>
                </c:pt>
                <c:pt idx="20">
                  <c:v>11.005951718572101</c:v>
                </c:pt>
                <c:pt idx="21">
                  <c:v>11.005951718572101</c:v>
                </c:pt>
                <c:pt idx="22">
                  <c:v>11.005951718572101</c:v>
                </c:pt>
                <c:pt idx="23">
                  <c:v>11.005951718572101</c:v>
                </c:pt>
                <c:pt idx="24">
                  <c:v>10.180824630250401</c:v>
                </c:pt>
                <c:pt idx="25">
                  <c:v>10.180824630250401</c:v>
                </c:pt>
                <c:pt idx="26">
                  <c:v>10.180824630250401</c:v>
                </c:pt>
                <c:pt idx="27">
                  <c:v>10.180824630250401</c:v>
                </c:pt>
                <c:pt idx="28">
                  <c:v>7.7261837082129308</c:v>
                </c:pt>
                <c:pt idx="29">
                  <c:v>7.7261837082129308</c:v>
                </c:pt>
                <c:pt idx="30">
                  <c:v>7.7261837082129308</c:v>
                </c:pt>
                <c:pt idx="31">
                  <c:v>7.7261837082129308</c:v>
                </c:pt>
                <c:pt idx="32">
                  <c:v>6.8773396963960609</c:v>
                </c:pt>
                <c:pt idx="33">
                  <c:v>6.8773396963960609</c:v>
                </c:pt>
                <c:pt idx="34">
                  <c:v>6.8773396963960609</c:v>
                </c:pt>
                <c:pt idx="35">
                  <c:v>6.8773396963960609</c:v>
                </c:pt>
                <c:pt idx="36">
                  <c:v>6.2597147984145396</c:v>
                </c:pt>
                <c:pt idx="37">
                  <c:v>6.2597147984145396</c:v>
                </c:pt>
                <c:pt idx="38">
                  <c:v>6.2597147984145396</c:v>
                </c:pt>
                <c:pt idx="39">
                  <c:v>6.2597147984145396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555904"/>
        <c:axId val="114554368"/>
      </c:lineChart>
      <c:catAx>
        <c:axId val="114542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hu-HU" b="0"/>
                  <a:t>ezer fő</a:t>
                </a:r>
              </a:p>
            </c:rich>
          </c:tx>
          <c:layout>
            <c:manualLayout>
              <c:xMode val="edge"/>
              <c:yMode val="edge"/>
              <c:x val="8.5132747829598218E-2"/>
              <c:y val="1.3060114473642602E-3"/>
            </c:manualLayout>
          </c:layout>
          <c:overlay val="0"/>
        </c:title>
        <c:numFmt formatCode="yyyy" sourceLinked="0"/>
        <c:majorTickMark val="out"/>
        <c:minorTickMark val="none"/>
        <c:tickLblPos val="nextTo"/>
        <c:crossAx val="114552832"/>
        <c:crosses val="autoZero"/>
        <c:auto val="0"/>
        <c:lblAlgn val="ctr"/>
        <c:lblOffset val="100"/>
        <c:tickLblSkip val="4"/>
        <c:tickMarkSkip val="4"/>
        <c:noMultiLvlLbl val="1"/>
      </c:catAx>
      <c:valAx>
        <c:axId val="114552832"/>
        <c:scaling>
          <c:orientation val="minMax"/>
          <c:max val="4400"/>
          <c:min val="360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crossAx val="114542464"/>
        <c:crossesAt val="1"/>
        <c:crossBetween val="between"/>
        <c:majorUnit val="100"/>
      </c:valAx>
      <c:valAx>
        <c:axId val="114554368"/>
        <c:scaling>
          <c:orientation val="minMax"/>
          <c:max val="13"/>
          <c:min val="5"/>
        </c:scaling>
        <c:delete val="0"/>
        <c:axPos val="r"/>
        <c:numFmt formatCode="0" sourceLinked="0"/>
        <c:majorTickMark val="out"/>
        <c:minorTickMark val="none"/>
        <c:tickLblPos val="nextTo"/>
        <c:crossAx val="114555904"/>
        <c:crosses val="max"/>
        <c:crossBetween val="between"/>
        <c:majorUnit val="1"/>
      </c:valAx>
      <c:dateAx>
        <c:axId val="11455590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hu-HU" b="0"/>
                  <a:t>%</a:t>
                </a:r>
              </a:p>
            </c:rich>
          </c:tx>
          <c:layout>
            <c:manualLayout>
              <c:xMode val="edge"/>
              <c:yMode val="edge"/>
              <c:x val="0.90703449929335755"/>
              <c:y val="1.3060114473642602E-3"/>
            </c:manualLayout>
          </c:layout>
          <c:overlay val="0"/>
        </c:title>
        <c:numFmt formatCode="yyyy/mm/dd" sourceLinked="1"/>
        <c:majorTickMark val="out"/>
        <c:minorTickMark val="none"/>
        <c:tickLblPos val="none"/>
        <c:crossAx val="114554368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2.962909547254638E-3"/>
          <c:y val="0.92753701262746469"/>
          <c:w val="0.99703703703703672"/>
          <c:h val="6.737754629629630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Calibri" panose="020F0502020204030204" pitchFamily="34" charset="0"/>
        </a:defRPr>
      </a:pPr>
      <a:endParaRPr lang="hu-H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858080808080806E-2"/>
          <c:y val="7.055555555555551E-2"/>
          <c:w val="0.83027121212121247"/>
          <c:h val="0.61058376618800514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dept2PDI!$K$1</c:f>
              <c:strCache>
                <c:ptCount val="1"/>
                <c:pt idx="0">
                  <c:v>Reáljövedelem (jobb tengely)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numRef>
              <c:f>dept2PDI!$A$30:$A$85</c:f>
              <c:numCache>
                <c:formatCode>yyyy/mm/dd</c:formatCode>
                <c:ptCount val="56"/>
                <c:pt idx="0">
                  <c:v>37622</c:v>
                </c:pt>
                <c:pt idx="1">
                  <c:v>37712</c:v>
                </c:pt>
                <c:pt idx="2">
                  <c:v>37803</c:v>
                </c:pt>
                <c:pt idx="3">
                  <c:v>37895</c:v>
                </c:pt>
                <c:pt idx="4">
                  <c:v>37987</c:v>
                </c:pt>
                <c:pt idx="5">
                  <c:v>38078</c:v>
                </c:pt>
                <c:pt idx="6">
                  <c:v>38169</c:v>
                </c:pt>
                <c:pt idx="7">
                  <c:v>38261</c:v>
                </c:pt>
                <c:pt idx="8">
                  <c:v>38353</c:v>
                </c:pt>
                <c:pt idx="9">
                  <c:v>38443</c:v>
                </c:pt>
                <c:pt idx="10">
                  <c:v>38534</c:v>
                </c:pt>
                <c:pt idx="11">
                  <c:v>38626</c:v>
                </c:pt>
                <c:pt idx="12">
                  <c:v>38718</c:v>
                </c:pt>
                <c:pt idx="13">
                  <c:v>38808</c:v>
                </c:pt>
                <c:pt idx="14">
                  <c:v>38899</c:v>
                </c:pt>
                <c:pt idx="15">
                  <c:v>38991</c:v>
                </c:pt>
                <c:pt idx="16">
                  <c:v>39083</c:v>
                </c:pt>
                <c:pt idx="17">
                  <c:v>39173</c:v>
                </c:pt>
                <c:pt idx="18">
                  <c:v>39264</c:v>
                </c:pt>
                <c:pt idx="19">
                  <c:v>39356</c:v>
                </c:pt>
                <c:pt idx="20">
                  <c:v>39448</c:v>
                </c:pt>
                <c:pt idx="21">
                  <c:v>39539</c:v>
                </c:pt>
                <c:pt idx="22">
                  <c:v>39630</c:v>
                </c:pt>
                <c:pt idx="23">
                  <c:v>39722</c:v>
                </c:pt>
                <c:pt idx="24">
                  <c:v>39814</c:v>
                </c:pt>
                <c:pt idx="25">
                  <c:v>39904</c:v>
                </c:pt>
                <c:pt idx="26">
                  <c:v>39995</c:v>
                </c:pt>
                <c:pt idx="27">
                  <c:v>40087</c:v>
                </c:pt>
                <c:pt idx="28">
                  <c:v>40179</c:v>
                </c:pt>
                <c:pt idx="29">
                  <c:v>40269</c:v>
                </c:pt>
                <c:pt idx="30">
                  <c:v>40360</c:v>
                </c:pt>
                <c:pt idx="31">
                  <c:v>40452</c:v>
                </c:pt>
                <c:pt idx="32">
                  <c:v>40544</c:v>
                </c:pt>
                <c:pt idx="33">
                  <c:v>40634</c:v>
                </c:pt>
                <c:pt idx="34">
                  <c:v>40725</c:v>
                </c:pt>
                <c:pt idx="35">
                  <c:v>40817</c:v>
                </c:pt>
                <c:pt idx="36">
                  <c:v>40909</c:v>
                </c:pt>
                <c:pt idx="37">
                  <c:v>41000</c:v>
                </c:pt>
                <c:pt idx="38">
                  <c:v>41091</c:v>
                </c:pt>
                <c:pt idx="39">
                  <c:v>41183</c:v>
                </c:pt>
                <c:pt idx="40">
                  <c:v>41275</c:v>
                </c:pt>
                <c:pt idx="41">
                  <c:v>41365</c:v>
                </c:pt>
                <c:pt idx="42">
                  <c:v>41456</c:v>
                </c:pt>
                <c:pt idx="43">
                  <c:v>41548</c:v>
                </c:pt>
                <c:pt idx="44">
                  <c:v>41640</c:v>
                </c:pt>
                <c:pt idx="45">
                  <c:v>41730</c:v>
                </c:pt>
                <c:pt idx="46">
                  <c:v>41821</c:v>
                </c:pt>
                <c:pt idx="47">
                  <c:v>41913</c:v>
                </c:pt>
                <c:pt idx="48">
                  <c:v>42005</c:v>
                </c:pt>
                <c:pt idx="49">
                  <c:v>42095</c:v>
                </c:pt>
                <c:pt idx="50">
                  <c:v>42186</c:v>
                </c:pt>
                <c:pt idx="51">
                  <c:v>42278</c:v>
                </c:pt>
                <c:pt idx="52">
                  <c:v>42370</c:v>
                </c:pt>
                <c:pt idx="53">
                  <c:v>42461</c:v>
                </c:pt>
                <c:pt idx="54">
                  <c:v>42552</c:v>
                </c:pt>
                <c:pt idx="55">
                  <c:v>42644</c:v>
                </c:pt>
              </c:numCache>
            </c:numRef>
          </c:cat>
          <c:val>
            <c:numRef>
              <c:f>dept2PDI!$K$30:$K$85</c:f>
              <c:numCache>
                <c:formatCode>0.0</c:formatCode>
                <c:ptCount val="56"/>
                <c:pt idx="0">
                  <c:v>11.762019557319945</c:v>
                </c:pt>
                <c:pt idx="1">
                  <c:v>10.255977503244523</c:v>
                </c:pt>
                <c:pt idx="2">
                  <c:v>8.1518130647999527</c:v>
                </c:pt>
                <c:pt idx="3">
                  <c:v>6.9209718252429582</c:v>
                </c:pt>
                <c:pt idx="4">
                  <c:v>3.0165115873689814</c:v>
                </c:pt>
                <c:pt idx="5">
                  <c:v>1.7773570815415383</c:v>
                </c:pt>
                <c:pt idx="6">
                  <c:v>2.3057888753904621</c:v>
                </c:pt>
                <c:pt idx="7">
                  <c:v>1.9946507666561644</c:v>
                </c:pt>
                <c:pt idx="8">
                  <c:v>4.4901499489574661</c:v>
                </c:pt>
                <c:pt idx="9">
                  <c:v>6.3277408330718998</c:v>
                </c:pt>
                <c:pt idx="10">
                  <c:v>6.5317218950489178</c:v>
                </c:pt>
                <c:pt idx="11">
                  <c:v>7.373721694449145</c:v>
                </c:pt>
                <c:pt idx="12">
                  <c:v>6.6431900104933419</c:v>
                </c:pt>
                <c:pt idx="13">
                  <c:v>5.7288700445087244</c:v>
                </c:pt>
                <c:pt idx="14">
                  <c:v>4.4987355281056409</c:v>
                </c:pt>
                <c:pt idx="15">
                  <c:v>3.3074064255570192</c:v>
                </c:pt>
                <c:pt idx="16">
                  <c:v>-1.5944327411121435</c:v>
                </c:pt>
                <c:pt idx="17">
                  <c:v>-2.9196218017006004</c:v>
                </c:pt>
                <c:pt idx="18">
                  <c:v>-2.2072265571087257</c:v>
                </c:pt>
                <c:pt idx="19">
                  <c:v>-1.9450259582332308</c:v>
                </c:pt>
                <c:pt idx="20">
                  <c:v>1.6270302500305007</c:v>
                </c:pt>
                <c:pt idx="21">
                  <c:v>2.4879300392691732</c:v>
                </c:pt>
                <c:pt idx="22">
                  <c:v>0.49386656463445888</c:v>
                </c:pt>
                <c:pt idx="23">
                  <c:v>2.4806065467322327</c:v>
                </c:pt>
                <c:pt idx="24">
                  <c:v>-1.8617492626501075</c:v>
                </c:pt>
                <c:pt idx="25">
                  <c:v>-3.2536078258189178</c:v>
                </c:pt>
                <c:pt idx="26">
                  <c:v>-4.5219065363526454</c:v>
                </c:pt>
                <c:pt idx="27">
                  <c:v>-7.7751410646282721</c:v>
                </c:pt>
                <c:pt idx="28">
                  <c:v>-2.0953499685619761</c:v>
                </c:pt>
                <c:pt idx="29">
                  <c:v>-2.038600630844897</c:v>
                </c:pt>
                <c:pt idx="30">
                  <c:v>0.63169016550021695</c:v>
                </c:pt>
                <c:pt idx="31">
                  <c:v>1.1623991491240133</c:v>
                </c:pt>
                <c:pt idx="32">
                  <c:v>0.72113684667662881</c:v>
                </c:pt>
                <c:pt idx="33">
                  <c:v>4.1811621091408142</c:v>
                </c:pt>
                <c:pt idx="34">
                  <c:v>3.3688228832844658</c:v>
                </c:pt>
                <c:pt idx="35">
                  <c:v>0.93435648362856227</c:v>
                </c:pt>
                <c:pt idx="36">
                  <c:v>-2.9842175507877329</c:v>
                </c:pt>
                <c:pt idx="37">
                  <c:v>-5.5273868794379553</c:v>
                </c:pt>
                <c:pt idx="38">
                  <c:v>-5.4376879382617318</c:v>
                </c:pt>
                <c:pt idx="39">
                  <c:v>-6.3921701128066104</c:v>
                </c:pt>
                <c:pt idx="40">
                  <c:v>-2.1063333331623824</c:v>
                </c:pt>
                <c:pt idx="41">
                  <c:v>0.70728195775427594</c:v>
                </c:pt>
                <c:pt idx="42">
                  <c:v>1.7057711384021133</c:v>
                </c:pt>
                <c:pt idx="43">
                  <c:v>6.1792632149773112</c:v>
                </c:pt>
                <c:pt idx="44">
                  <c:v>6.5405387011200418</c:v>
                </c:pt>
                <c:pt idx="45">
                  <c:v>5.0547333968765003</c:v>
                </c:pt>
                <c:pt idx="46">
                  <c:v>5.0861490573154811</c:v>
                </c:pt>
                <c:pt idx="47">
                  <c:v>4.9332884712506768</c:v>
                </c:pt>
                <c:pt idx="48">
                  <c:v>2.8230419890628724</c:v>
                </c:pt>
                <c:pt idx="49">
                  <c:v>2.3993969834544657</c:v>
                </c:pt>
                <c:pt idx="50">
                  <c:v>2.3862413600925976</c:v>
                </c:pt>
                <c:pt idx="51">
                  <c:v>2.1189601001374143</c:v>
                </c:pt>
                <c:pt idx="52">
                  <c:v>2.5662782845712115</c:v>
                </c:pt>
                <c:pt idx="53">
                  <c:v>2.5021003038420417</c:v>
                </c:pt>
                <c:pt idx="54">
                  <c:v>2.3547665148925745</c:v>
                </c:pt>
                <c:pt idx="55">
                  <c:v>2.3148803868138401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14296704"/>
        <c:axId val="114295168"/>
      </c:barChart>
      <c:lineChart>
        <c:grouping val="standard"/>
        <c:varyColors val="0"/>
        <c:ser>
          <c:idx val="0"/>
          <c:order val="0"/>
          <c:tx>
            <c:strRef>
              <c:f>dept2PDI!$H$1</c:f>
              <c:strCache>
                <c:ptCount val="1"/>
                <c:pt idx="0">
                  <c:v>Hitel/rendelkezésre álló jövedelem</c:v>
                </c:pt>
              </c:strCache>
            </c:strRef>
          </c:tx>
          <c:spPr>
            <a:ln w="50800">
              <a:solidFill>
                <a:srgbClr val="9C0000"/>
              </a:solidFill>
            </a:ln>
          </c:spPr>
          <c:marker>
            <c:symbol val="none"/>
          </c:marker>
          <c:dPt>
            <c:idx val="48"/>
            <c:marker>
              <c:symbol val="circle"/>
              <c:size val="10"/>
              <c:spPr>
                <a:solidFill>
                  <a:srgbClr val="9C0000"/>
                </a:solidFill>
                <a:ln>
                  <a:solidFill>
                    <a:srgbClr val="9C0000"/>
                  </a:solidFill>
                </a:ln>
              </c:spPr>
            </c:marker>
            <c:bubble3D val="0"/>
          </c:dPt>
          <c:cat>
            <c:numRef>
              <c:f>dept2PDI!$A$30:$A$85</c:f>
              <c:numCache>
                <c:formatCode>yyyy/mm/dd</c:formatCode>
                <c:ptCount val="56"/>
                <c:pt idx="0">
                  <c:v>37622</c:v>
                </c:pt>
                <c:pt idx="1">
                  <c:v>37712</c:v>
                </c:pt>
                <c:pt idx="2">
                  <c:v>37803</c:v>
                </c:pt>
                <c:pt idx="3">
                  <c:v>37895</c:v>
                </c:pt>
                <c:pt idx="4">
                  <c:v>37987</c:v>
                </c:pt>
                <c:pt idx="5">
                  <c:v>38078</c:v>
                </c:pt>
                <c:pt idx="6">
                  <c:v>38169</c:v>
                </c:pt>
                <c:pt idx="7">
                  <c:v>38261</c:v>
                </c:pt>
                <c:pt idx="8">
                  <c:v>38353</c:v>
                </c:pt>
                <c:pt idx="9">
                  <c:v>38443</c:v>
                </c:pt>
                <c:pt idx="10">
                  <c:v>38534</c:v>
                </c:pt>
                <c:pt idx="11">
                  <c:v>38626</c:v>
                </c:pt>
                <c:pt idx="12">
                  <c:v>38718</c:v>
                </c:pt>
                <c:pt idx="13">
                  <c:v>38808</c:v>
                </c:pt>
                <c:pt idx="14">
                  <c:v>38899</c:v>
                </c:pt>
                <c:pt idx="15">
                  <c:v>38991</c:v>
                </c:pt>
                <c:pt idx="16">
                  <c:v>39083</c:v>
                </c:pt>
                <c:pt idx="17">
                  <c:v>39173</c:v>
                </c:pt>
                <c:pt idx="18">
                  <c:v>39264</c:v>
                </c:pt>
                <c:pt idx="19">
                  <c:v>39356</c:v>
                </c:pt>
                <c:pt idx="20">
                  <c:v>39448</c:v>
                </c:pt>
                <c:pt idx="21">
                  <c:v>39539</c:v>
                </c:pt>
                <c:pt idx="22">
                  <c:v>39630</c:v>
                </c:pt>
                <c:pt idx="23">
                  <c:v>39722</c:v>
                </c:pt>
                <c:pt idx="24">
                  <c:v>39814</c:v>
                </c:pt>
                <c:pt idx="25">
                  <c:v>39904</c:v>
                </c:pt>
                <c:pt idx="26">
                  <c:v>39995</c:v>
                </c:pt>
                <c:pt idx="27">
                  <c:v>40087</c:v>
                </c:pt>
                <c:pt idx="28">
                  <c:v>40179</c:v>
                </c:pt>
                <c:pt idx="29">
                  <c:v>40269</c:v>
                </c:pt>
                <c:pt idx="30">
                  <c:v>40360</c:v>
                </c:pt>
                <c:pt idx="31">
                  <c:v>40452</c:v>
                </c:pt>
                <c:pt idx="32">
                  <c:v>40544</c:v>
                </c:pt>
                <c:pt idx="33">
                  <c:v>40634</c:v>
                </c:pt>
                <c:pt idx="34">
                  <c:v>40725</c:v>
                </c:pt>
                <c:pt idx="35">
                  <c:v>40817</c:v>
                </c:pt>
                <c:pt idx="36">
                  <c:v>40909</c:v>
                </c:pt>
                <c:pt idx="37">
                  <c:v>41000</c:v>
                </c:pt>
                <c:pt idx="38">
                  <c:v>41091</c:v>
                </c:pt>
                <c:pt idx="39">
                  <c:v>41183</c:v>
                </c:pt>
                <c:pt idx="40">
                  <c:v>41275</c:v>
                </c:pt>
                <c:pt idx="41">
                  <c:v>41365</c:v>
                </c:pt>
                <c:pt idx="42">
                  <c:v>41456</c:v>
                </c:pt>
                <c:pt idx="43">
                  <c:v>41548</c:v>
                </c:pt>
                <c:pt idx="44">
                  <c:v>41640</c:v>
                </c:pt>
                <c:pt idx="45">
                  <c:v>41730</c:v>
                </c:pt>
                <c:pt idx="46">
                  <c:v>41821</c:v>
                </c:pt>
                <c:pt idx="47">
                  <c:v>41913</c:v>
                </c:pt>
                <c:pt idx="48">
                  <c:v>42005</c:v>
                </c:pt>
                <c:pt idx="49">
                  <c:v>42095</c:v>
                </c:pt>
                <c:pt idx="50">
                  <c:v>42186</c:v>
                </c:pt>
                <c:pt idx="51">
                  <c:v>42278</c:v>
                </c:pt>
                <c:pt idx="52">
                  <c:v>42370</c:v>
                </c:pt>
                <c:pt idx="53">
                  <c:v>42461</c:v>
                </c:pt>
                <c:pt idx="54">
                  <c:v>42552</c:v>
                </c:pt>
                <c:pt idx="55">
                  <c:v>42644</c:v>
                </c:pt>
              </c:numCache>
            </c:numRef>
          </c:cat>
          <c:val>
            <c:numRef>
              <c:f>dept2PDI!$H$30:$H$85</c:f>
              <c:numCache>
                <c:formatCode>General</c:formatCode>
                <c:ptCount val="56"/>
                <c:pt idx="0">
                  <c:v>20.02895988275478</c:v>
                </c:pt>
                <c:pt idx="1">
                  <c:v>22.772128259483434</c:v>
                </c:pt>
                <c:pt idx="2">
                  <c:v>24.885328791694384</c:v>
                </c:pt>
                <c:pt idx="3">
                  <c:v>27.208153283995557</c:v>
                </c:pt>
                <c:pt idx="4">
                  <c:v>27.65755486913941</c:v>
                </c:pt>
                <c:pt idx="5">
                  <c:v>29.086981661247872</c:v>
                </c:pt>
                <c:pt idx="6">
                  <c:v>30.297545488124207</c:v>
                </c:pt>
                <c:pt idx="7">
                  <c:v>32.450750553928842</c:v>
                </c:pt>
                <c:pt idx="8">
                  <c:v>31.759435263479901</c:v>
                </c:pt>
                <c:pt idx="9">
                  <c:v>33.836369056626395</c:v>
                </c:pt>
                <c:pt idx="10">
                  <c:v>36.546031770525211</c:v>
                </c:pt>
                <c:pt idx="11">
                  <c:v>38.19809238500428</c:v>
                </c:pt>
                <c:pt idx="12">
                  <c:v>40.220938994690705</c:v>
                </c:pt>
                <c:pt idx="13">
                  <c:v>43.972877713386637</c:v>
                </c:pt>
                <c:pt idx="14">
                  <c:v>44.906233246292274</c:v>
                </c:pt>
                <c:pt idx="15">
                  <c:v>44.927504048978619</c:v>
                </c:pt>
                <c:pt idx="16">
                  <c:v>45.58734131680027</c:v>
                </c:pt>
                <c:pt idx="17">
                  <c:v>47.302613797845147</c:v>
                </c:pt>
                <c:pt idx="18">
                  <c:v>49.929565598112816</c:v>
                </c:pt>
                <c:pt idx="19">
                  <c:v>50.995707991755687</c:v>
                </c:pt>
                <c:pt idx="20">
                  <c:v>54.762692283779934</c:v>
                </c:pt>
                <c:pt idx="21">
                  <c:v>53.301520631869415</c:v>
                </c:pt>
                <c:pt idx="22">
                  <c:v>57.146710918601883</c:v>
                </c:pt>
                <c:pt idx="23">
                  <c:v>64.072415490656326</c:v>
                </c:pt>
                <c:pt idx="24">
                  <c:v>70.510251967604191</c:v>
                </c:pt>
                <c:pt idx="25">
                  <c:v>63.852251114906288</c:v>
                </c:pt>
                <c:pt idx="26">
                  <c:v>63.866223727851448</c:v>
                </c:pt>
                <c:pt idx="27">
                  <c:v>64.248475077279082</c:v>
                </c:pt>
                <c:pt idx="28">
                  <c:v>63.749218757565153</c:v>
                </c:pt>
                <c:pt idx="29">
                  <c:v>69.687161533694237</c:v>
                </c:pt>
                <c:pt idx="30">
                  <c:v>66.852125588907484</c:v>
                </c:pt>
                <c:pt idx="31">
                  <c:v>67.995599579200473</c:v>
                </c:pt>
                <c:pt idx="32">
                  <c:v>62.09952992528757</c:v>
                </c:pt>
                <c:pt idx="33">
                  <c:v>62.331830289289101</c:v>
                </c:pt>
                <c:pt idx="34">
                  <c:v>64.38711872688252</c:v>
                </c:pt>
                <c:pt idx="35">
                  <c:v>62.722244397679091</c:v>
                </c:pt>
                <c:pt idx="36">
                  <c:v>57.42958087295996</c:v>
                </c:pt>
                <c:pt idx="37">
                  <c:v>55.70877679635413</c:v>
                </c:pt>
                <c:pt idx="38">
                  <c:v>53.615675982186637</c:v>
                </c:pt>
                <c:pt idx="39">
                  <c:v>53.926722050294096</c:v>
                </c:pt>
                <c:pt idx="40">
                  <c:v>52.97116750033549</c:v>
                </c:pt>
                <c:pt idx="41">
                  <c:v>49.776501836995436</c:v>
                </c:pt>
                <c:pt idx="42">
                  <c:v>49.164864322439236</c:v>
                </c:pt>
                <c:pt idx="43">
                  <c:v>47.461058992518517</c:v>
                </c:pt>
                <c:pt idx="44">
                  <c:v>46.846638309390663</c:v>
                </c:pt>
                <c:pt idx="45">
                  <c:v>46.248385941814782</c:v>
                </c:pt>
                <c:pt idx="46">
                  <c:v>45.785280277758289</c:v>
                </c:pt>
                <c:pt idx="47">
                  <c:v>45.21815028043391</c:v>
                </c:pt>
                <c:pt idx="48">
                  <c:v>41.561331806364755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dept2PDI!$I$1</c:f>
              <c:strCache>
                <c:ptCount val="1"/>
                <c:pt idx="0">
                  <c:v>Hitel trend/rendelkezésre álló jövedelem</c:v>
                </c:pt>
              </c:strCache>
            </c:strRef>
          </c:tx>
          <c:spPr>
            <a:ln w="50800">
              <a:solidFill>
                <a:srgbClr val="7BAFD4">
                  <a:lumMod val="50000"/>
                </a:srgbClr>
              </a:solidFill>
              <a:prstDash val="sysDash"/>
            </a:ln>
          </c:spPr>
          <c:marker>
            <c:symbol val="none"/>
          </c:marker>
          <c:cat>
            <c:numRef>
              <c:f>dept2PDI!$A$30:$A$85</c:f>
              <c:numCache>
                <c:formatCode>yyyy/mm/dd</c:formatCode>
                <c:ptCount val="56"/>
                <c:pt idx="0">
                  <c:v>37622</c:v>
                </c:pt>
                <c:pt idx="1">
                  <c:v>37712</c:v>
                </c:pt>
                <c:pt idx="2">
                  <c:v>37803</c:v>
                </c:pt>
                <c:pt idx="3">
                  <c:v>37895</c:v>
                </c:pt>
                <c:pt idx="4">
                  <c:v>37987</c:v>
                </c:pt>
                <c:pt idx="5">
                  <c:v>38078</c:v>
                </c:pt>
                <c:pt idx="6">
                  <c:v>38169</c:v>
                </c:pt>
                <c:pt idx="7">
                  <c:v>38261</c:v>
                </c:pt>
                <c:pt idx="8">
                  <c:v>38353</c:v>
                </c:pt>
                <c:pt idx="9">
                  <c:v>38443</c:v>
                </c:pt>
                <c:pt idx="10">
                  <c:v>38534</c:v>
                </c:pt>
                <c:pt idx="11">
                  <c:v>38626</c:v>
                </c:pt>
                <c:pt idx="12">
                  <c:v>38718</c:v>
                </c:pt>
                <c:pt idx="13">
                  <c:v>38808</c:v>
                </c:pt>
                <c:pt idx="14">
                  <c:v>38899</c:v>
                </c:pt>
                <c:pt idx="15">
                  <c:v>38991</c:v>
                </c:pt>
                <c:pt idx="16">
                  <c:v>39083</c:v>
                </c:pt>
                <c:pt idx="17">
                  <c:v>39173</c:v>
                </c:pt>
                <c:pt idx="18">
                  <c:v>39264</c:v>
                </c:pt>
                <c:pt idx="19">
                  <c:v>39356</c:v>
                </c:pt>
                <c:pt idx="20">
                  <c:v>39448</c:v>
                </c:pt>
                <c:pt idx="21">
                  <c:v>39539</c:v>
                </c:pt>
                <c:pt idx="22">
                  <c:v>39630</c:v>
                </c:pt>
                <c:pt idx="23">
                  <c:v>39722</c:v>
                </c:pt>
                <c:pt idx="24">
                  <c:v>39814</c:v>
                </c:pt>
                <c:pt idx="25">
                  <c:v>39904</c:v>
                </c:pt>
                <c:pt idx="26">
                  <c:v>39995</c:v>
                </c:pt>
                <c:pt idx="27">
                  <c:v>40087</c:v>
                </c:pt>
                <c:pt idx="28">
                  <c:v>40179</c:v>
                </c:pt>
                <c:pt idx="29">
                  <c:v>40269</c:v>
                </c:pt>
                <c:pt idx="30">
                  <c:v>40360</c:v>
                </c:pt>
                <c:pt idx="31">
                  <c:v>40452</c:v>
                </c:pt>
                <c:pt idx="32">
                  <c:v>40544</c:v>
                </c:pt>
                <c:pt idx="33">
                  <c:v>40634</c:v>
                </c:pt>
                <c:pt idx="34">
                  <c:v>40725</c:v>
                </c:pt>
                <c:pt idx="35">
                  <c:v>40817</c:v>
                </c:pt>
                <c:pt idx="36">
                  <c:v>40909</c:v>
                </c:pt>
                <c:pt idx="37">
                  <c:v>41000</c:v>
                </c:pt>
                <c:pt idx="38">
                  <c:v>41091</c:v>
                </c:pt>
                <c:pt idx="39">
                  <c:v>41183</c:v>
                </c:pt>
                <c:pt idx="40">
                  <c:v>41275</c:v>
                </c:pt>
                <c:pt idx="41">
                  <c:v>41365</c:v>
                </c:pt>
                <c:pt idx="42">
                  <c:v>41456</c:v>
                </c:pt>
                <c:pt idx="43">
                  <c:v>41548</c:v>
                </c:pt>
                <c:pt idx="44">
                  <c:v>41640</c:v>
                </c:pt>
                <c:pt idx="45">
                  <c:v>41730</c:v>
                </c:pt>
                <c:pt idx="46">
                  <c:v>41821</c:v>
                </c:pt>
                <c:pt idx="47">
                  <c:v>41913</c:v>
                </c:pt>
                <c:pt idx="48">
                  <c:v>42005</c:v>
                </c:pt>
                <c:pt idx="49">
                  <c:v>42095</c:v>
                </c:pt>
                <c:pt idx="50">
                  <c:v>42186</c:v>
                </c:pt>
                <c:pt idx="51">
                  <c:v>42278</c:v>
                </c:pt>
                <c:pt idx="52">
                  <c:v>42370</c:v>
                </c:pt>
                <c:pt idx="53">
                  <c:v>42461</c:v>
                </c:pt>
                <c:pt idx="54">
                  <c:v>42552</c:v>
                </c:pt>
                <c:pt idx="55">
                  <c:v>42644</c:v>
                </c:pt>
              </c:numCache>
            </c:numRef>
          </c:cat>
          <c:val>
            <c:numRef>
              <c:f>dept2PDI!$I$30:$I$85</c:f>
              <c:numCache>
                <c:formatCode>General</c:formatCode>
                <c:ptCount val="56"/>
                <c:pt idx="0">
                  <c:v>37.356739279783582</c:v>
                </c:pt>
                <c:pt idx="1">
                  <c:v>40.971548554556733</c:v>
                </c:pt>
                <c:pt idx="2">
                  <c:v>41.843055440545569</c:v>
                </c:pt>
                <c:pt idx="3">
                  <c:v>42.357248979798989</c:v>
                </c:pt>
                <c:pt idx="4">
                  <c:v>39.547142997969672</c:v>
                </c:pt>
                <c:pt idx="5">
                  <c:v>37.879885760067488</c:v>
                </c:pt>
                <c:pt idx="6">
                  <c:v>38.038783890337733</c:v>
                </c:pt>
                <c:pt idx="7">
                  <c:v>40.741353822381875</c:v>
                </c:pt>
                <c:pt idx="8">
                  <c:v>41.217582922874435</c:v>
                </c:pt>
                <c:pt idx="9">
                  <c:v>44.215587421813382</c:v>
                </c:pt>
                <c:pt idx="10">
                  <c:v>48.093958235605236</c:v>
                </c:pt>
                <c:pt idx="11">
                  <c:v>50.440015616000224</c:v>
                </c:pt>
                <c:pt idx="12">
                  <c:v>53.511764880756139</c:v>
                </c:pt>
                <c:pt idx="13">
                  <c:v>55.476443245834972</c:v>
                </c:pt>
                <c:pt idx="14">
                  <c:v>57.443215727323782</c:v>
                </c:pt>
                <c:pt idx="15">
                  <c:v>59.867603596350548</c:v>
                </c:pt>
                <c:pt idx="16">
                  <c:v>60.105499611473647</c:v>
                </c:pt>
                <c:pt idx="17">
                  <c:v>61.186250429690361</c:v>
                </c:pt>
                <c:pt idx="18">
                  <c:v>61.899162265593553</c:v>
                </c:pt>
                <c:pt idx="19">
                  <c:v>59.377336803413073</c:v>
                </c:pt>
                <c:pt idx="20">
                  <c:v>58.217164044763479</c:v>
                </c:pt>
                <c:pt idx="21">
                  <c:v>58.629017295065836</c:v>
                </c:pt>
                <c:pt idx="22">
                  <c:v>58.332054550177062</c:v>
                </c:pt>
                <c:pt idx="23">
                  <c:v>56.122559712385147</c:v>
                </c:pt>
                <c:pt idx="24">
                  <c:v>54.625058249685978</c:v>
                </c:pt>
                <c:pt idx="25">
                  <c:v>52.191095141820462</c:v>
                </c:pt>
                <c:pt idx="26">
                  <c:v>50.020249681982165</c:v>
                </c:pt>
                <c:pt idx="27">
                  <c:v>48.912000751096052</c:v>
                </c:pt>
                <c:pt idx="28">
                  <c:v>48.114185821915505</c:v>
                </c:pt>
                <c:pt idx="29">
                  <c:v>49.117979244950305</c:v>
                </c:pt>
                <c:pt idx="30">
                  <c:v>49.238980982922307</c:v>
                </c:pt>
                <c:pt idx="31">
                  <c:v>49.718050739445133</c:v>
                </c:pt>
                <c:pt idx="32">
                  <c:v>48.798904731070735</c:v>
                </c:pt>
                <c:pt idx="33">
                  <c:v>49.773265321083962</c:v>
                </c:pt>
                <c:pt idx="34">
                  <c:v>49.485419256606001</c:v>
                </c:pt>
                <c:pt idx="35">
                  <c:v>50.17387535694057</c:v>
                </c:pt>
                <c:pt idx="36">
                  <c:v>50.803324609006538</c:v>
                </c:pt>
                <c:pt idx="37">
                  <c:v>50.287873010434026</c:v>
                </c:pt>
                <c:pt idx="38">
                  <c:v>48.091316462810262</c:v>
                </c:pt>
                <c:pt idx="39">
                  <c:v>48.172437485094818</c:v>
                </c:pt>
                <c:pt idx="40">
                  <c:v>47.123716828408</c:v>
                </c:pt>
                <c:pt idx="41">
                  <c:v>45.995580114756528</c:v>
                </c:pt>
                <c:pt idx="42">
                  <c:v>45.982307604846888</c:v>
                </c:pt>
                <c:pt idx="43">
                  <c:v>46.494738650419237</c:v>
                </c:pt>
                <c:pt idx="44">
                  <c:v>46.684937256181897</c:v>
                </c:pt>
                <c:pt idx="45">
                  <c:v>47.111331876381954</c:v>
                </c:pt>
                <c:pt idx="46">
                  <c:v>46.918256269056471</c:v>
                </c:pt>
                <c:pt idx="47">
                  <c:v>46.972640535707811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275456"/>
        <c:axId val="114276992"/>
      </c:lineChart>
      <c:catAx>
        <c:axId val="1142754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hu-HU"/>
          </a:p>
        </c:txPr>
        <c:crossAx val="114276992"/>
        <c:crosses val="autoZero"/>
        <c:auto val="0"/>
        <c:lblAlgn val="ctr"/>
        <c:lblOffset val="100"/>
        <c:tickLblSkip val="4"/>
        <c:tickMarkSkip val="4"/>
        <c:noMultiLvlLbl val="0"/>
      </c:catAx>
      <c:valAx>
        <c:axId val="114276992"/>
        <c:scaling>
          <c:orientation val="minMax"/>
          <c:max val="8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114275456"/>
        <c:crosses val="autoZero"/>
        <c:crossBetween val="midCat"/>
        <c:majorUnit val="10"/>
      </c:valAx>
      <c:valAx>
        <c:axId val="114295168"/>
        <c:scaling>
          <c:orientation val="minMax"/>
          <c:max val="15"/>
          <c:min val="-9"/>
        </c:scaling>
        <c:delete val="0"/>
        <c:axPos val="r"/>
        <c:numFmt formatCode="0" sourceLinked="0"/>
        <c:majorTickMark val="out"/>
        <c:minorTickMark val="none"/>
        <c:tickLblPos val="nextTo"/>
        <c:crossAx val="114296704"/>
        <c:crosses val="max"/>
        <c:crossBetween val="between"/>
        <c:majorUnit val="3"/>
      </c:valAx>
      <c:dateAx>
        <c:axId val="114296704"/>
        <c:scaling>
          <c:orientation val="minMax"/>
        </c:scaling>
        <c:delete val="1"/>
        <c:axPos val="b"/>
        <c:numFmt formatCode="yyyy/mm/dd" sourceLinked="1"/>
        <c:majorTickMark val="out"/>
        <c:minorTickMark val="none"/>
        <c:tickLblPos val="none"/>
        <c:crossAx val="114295168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0.14685328282828294"/>
          <c:y val="0.81155830635772042"/>
          <c:w val="0.71270732323232322"/>
          <c:h val="0.18844169364227953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600">
          <a:latin typeface="+mn-lt"/>
        </a:defRPr>
      </a:pPr>
      <a:endParaRPr lang="hu-HU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521478565179352"/>
          <c:y val="3.1784228835684922E-2"/>
          <c:w val="0.78726123684669957"/>
          <c:h val="0.7327998711948672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'c1-6'!$C$12</c:f>
              <c:strCache>
                <c:ptCount val="1"/>
                <c:pt idx="0">
                  <c:v>Nettó pénzügyi megtakarítási ráta</c:v>
                </c:pt>
              </c:strCache>
            </c:strRef>
          </c:tx>
          <c:spPr>
            <a:solidFill>
              <a:srgbClr val="7BAFD4">
                <a:lumMod val="60000"/>
                <a:lumOff val="40000"/>
              </a:srgbClr>
            </a:solidFill>
            <a:ln w="25400">
              <a:solidFill>
                <a:srgbClr val="898D8D"/>
              </a:solidFill>
            </a:ln>
          </c:spPr>
          <c:invertIfNegative val="0"/>
          <c:cat>
            <c:strRef>
              <c:f>'c1-6'!$A$29:$A$37</c:f>
              <c:strCache>
                <c:ptCount val="9"/>
                <c:pt idx="0">
                  <c:v>2000-
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strCache>
            </c:strRef>
          </c:cat>
          <c:val>
            <c:numRef>
              <c:f>'c1-6'!$C$29:$C$37</c:f>
              <c:numCache>
                <c:formatCode>0.0</c:formatCode>
                <c:ptCount val="9"/>
                <c:pt idx="0">
                  <c:v>3.4489848326435153</c:v>
                </c:pt>
                <c:pt idx="1">
                  <c:v>3.7380695481145643</c:v>
                </c:pt>
                <c:pt idx="2">
                  <c:v>6.0591994205206312</c:v>
                </c:pt>
                <c:pt idx="3">
                  <c:v>9.0315888657196108</c:v>
                </c:pt>
                <c:pt idx="4">
                  <c:v>7.4201445661736498</c:v>
                </c:pt>
                <c:pt idx="5">
                  <c:v>8.5196112979333378</c:v>
                </c:pt>
                <c:pt idx="6">
                  <c:v>9.6449404933849578</c:v>
                </c:pt>
                <c:pt idx="7">
                  <c:v>9.3585030129564011</c:v>
                </c:pt>
                <c:pt idx="8">
                  <c:v>8.5591031607310697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370432"/>
        <c:axId val="114371968"/>
      </c:barChart>
      <c:lineChart>
        <c:grouping val="standard"/>
        <c:varyColors val="0"/>
        <c:ser>
          <c:idx val="2"/>
          <c:order val="2"/>
          <c:tx>
            <c:strRef>
              <c:f>'c1-6'!$D$12</c:f>
              <c:strCache>
                <c:ptCount val="1"/>
                <c:pt idx="0">
                  <c:v>Beruházási ráta</c:v>
                </c:pt>
              </c:strCache>
            </c:strRef>
          </c:tx>
          <c:spPr>
            <a:ln w="50800">
              <a:solidFill>
                <a:srgbClr val="9C0000"/>
              </a:solidFill>
            </a:ln>
          </c:spPr>
          <c:marker>
            <c:symbol val="circle"/>
            <c:size val="10"/>
            <c:spPr>
              <a:solidFill>
                <a:schemeClr val="bg1"/>
              </a:solidFill>
              <a:ln w="25400">
                <a:solidFill>
                  <a:srgbClr val="9C0000"/>
                </a:solidFill>
              </a:ln>
            </c:spPr>
          </c:marker>
          <c:cat>
            <c:strRef>
              <c:f>'c1-6'!$A$29:$A$37</c:f>
              <c:strCache>
                <c:ptCount val="9"/>
                <c:pt idx="0">
                  <c:v>2000-
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strCache>
            </c:strRef>
          </c:cat>
          <c:val>
            <c:numRef>
              <c:f>'c1-6'!$D$29:$D$37</c:f>
              <c:numCache>
                <c:formatCode>0.0</c:formatCode>
                <c:ptCount val="9"/>
                <c:pt idx="0">
                  <c:v>8.3266838951143196</c:v>
                </c:pt>
                <c:pt idx="1">
                  <c:v>7.9508432294006068</c:v>
                </c:pt>
                <c:pt idx="2">
                  <c:v>6.3959405884252609</c:v>
                </c:pt>
                <c:pt idx="3">
                  <c:v>4.6175798638274914</c:v>
                </c:pt>
                <c:pt idx="4">
                  <c:v>4.3515447724914349</c:v>
                </c:pt>
                <c:pt idx="5">
                  <c:v>4.3477507709898626</c:v>
                </c:pt>
                <c:pt idx="6">
                  <c:v>4.4962435264715932</c:v>
                </c:pt>
                <c:pt idx="7">
                  <c:v>4.8395126748428963</c:v>
                </c:pt>
                <c:pt idx="8">
                  <c:v>5.3472941473509046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370432"/>
        <c:axId val="114371968"/>
      </c:lineChart>
      <c:lineChart>
        <c:grouping val="standard"/>
        <c:varyColors val="0"/>
        <c:ser>
          <c:idx val="0"/>
          <c:order val="0"/>
          <c:tx>
            <c:strRef>
              <c:f>'c1-6'!$B$12</c:f>
              <c:strCache>
                <c:ptCount val="1"/>
                <c:pt idx="0">
                  <c:v>Fogyasztási ráta (jobb tengely)</c:v>
                </c:pt>
              </c:strCache>
            </c:strRef>
          </c:tx>
          <c:spPr>
            <a:ln w="50800" cmpd="sng">
              <a:solidFill>
                <a:srgbClr val="295B7E"/>
              </a:solidFill>
            </a:ln>
          </c:spPr>
          <c:marker>
            <c:symbol val="none"/>
          </c:marker>
          <c:cat>
            <c:strRef>
              <c:f>'c1-6'!$A$29:$A$37</c:f>
              <c:strCache>
                <c:ptCount val="9"/>
                <c:pt idx="0">
                  <c:v>2000-
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strCache>
            </c:strRef>
          </c:cat>
          <c:val>
            <c:numRef>
              <c:f>'c1-6'!$B$29:$B$37</c:f>
              <c:numCache>
                <c:formatCode>0.0</c:formatCode>
                <c:ptCount val="9"/>
                <c:pt idx="0">
                  <c:v>89.039771239137551</c:v>
                </c:pt>
                <c:pt idx="1">
                  <c:v>88.312100805236923</c:v>
                </c:pt>
                <c:pt idx="2">
                  <c:v>87.550630127677948</c:v>
                </c:pt>
                <c:pt idx="3">
                  <c:v>86.352027375147998</c:v>
                </c:pt>
                <c:pt idx="4">
                  <c:v>88.230543262583353</c:v>
                </c:pt>
                <c:pt idx="5">
                  <c:v>87.139570022101609</c:v>
                </c:pt>
                <c:pt idx="6">
                  <c:v>85.899651057655177</c:v>
                </c:pt>
                <c:pt idx="7">
                  <c:v>85.802521053396205</c:v>
                </c:pt>
                <c:pt idx="8">
                  <c:v>86.093602691918022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380160"/>
        <c:axId val="114378240"/>
      </c:lineChart>
      <c:catAx>
        <c:axId val="114370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114371968"/>
        <c:crosses val="autoZero"/>
        <c:auto val="1"/>
        <c:lblAlgn val="ctr"/>
        <c:lblOffset val="100"/>
        <c:noMultiLvlLbl val="0"/>
      </c:catAx>
      <c:valAx>
        <c:axId val="114371968"/>
        <c:scaling>
          <c:orientation val="minMax"/>
          <c:max val="18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hu-HU" sz="1800"/>
                  <a:t>jövedelem arány</a:t>
                </a:r>
                <a:r>
                  <a:rPr lang="en-US" sz="1800"/>
                  <a:t>ában</a:t>
                </a:r>
                <a:r>
                  <a:rPr lang="hu-HU" sz="1800"/>
                  <a:t> (%)</a:t>
                </a:r>
              </a:p>
            </c:rich>
          </c:tx>
          <c:layout>
            <c:manualLayout>
              <c:xMode val="edge"/>
              <c:yMode val="edge"/>
              <c:x val="1.4285243107908643E-2"/>
              <c:y val="9.4766814103988448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cmpd="sng"/>
        </c:spPr>
        <c:crossAx val="114370432"/>
        <c:crosses val="autoZero"/>
        <c:crossBetween val="between"/>
        <c:majorUnit val="2"/>
      </c:valAx>
      <c:valAx>
        <c:axId val="114378240"/>
        <c:scaling>
          <c:orientation val="minMax"/>
          <c:max val="93"/>
          <c:min val="75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hu-HU" sz="1800"/>
                  <a:t>jövedelem</a:t>
                </a:r>
                <a:r>
                  <a:rPr lang="en-US" sz="1800"/>
                  <a:t> </a:t>
                </a:r>
                <a:r>
                  <a:rPr lang="hu-HU" sz="1800"/>
                  <a:t>arány</a:t>
                </a:r>
                <a:r>
                  <a:rPr lang="en-US" sz="1800"/>
                  <a:t>ában</a:t>
                </a:r>
                <a:r>
                  <a:rPr lang="hu-HU" sz="1800"/>
                  <a:t> (%)</a:t>
                </a:r>
              </a:p>
            </c:rich>
          </c:tx>
          <c:layout>
            <c:manualLayout>
              <c:xMode val="edge"/>
              <c:yMode val="edge"/>
              <c:x val="0.95532912017712313"/>
              <c:y val="0.1085456650649927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14380160"/>
        <c:crosses val="max"/>
        <c:crossBetween val="between"/>
        <c:majorUnit val="2"/>
      </c:valAx>
      <c:catAx>
        <c:axId val="114380160"/>
        <c:scaling>
          <c:orientation val="minMax"/>
        </c:scaling>
        <c:delete val="1"/>
        <c:axPos val="b"/>
        <c:majorTickMark val="out"/>
        <c:minorTickMark val="none"/>
        <c:tickLblPos val="none"/>
        <c:crossAx val="114378240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legend>
      <c:legendPos val="b"/>
      <c:layout>
        <c:manualLayout>
          <c:xMode val="edge"/>
          <c:yMode val="edge"/>
          <c:x val="7.7164045264811847E-3"/>
          <c:y val="0.88785924827796903"/>
          <c:w val="0.99075846731315564"/>
          <c:h val="7.9071509415620481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>
          <a:latin typeface="+mn-lt"/>
        </a:defRPr>
      </a:pPr>
      <a:endParaRPr lang="hu-HU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461334477954528E-2"/>
          <c:y val="7.9884982638889004E-2"/>
          <c:w val="0.84907733104409944"/>
          <c:h val="0.500227797269837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'c1-9'!$C$14</c:f>
              <c:strCache>
                <c:ptCount val="1"/>
                <c:pt idx="0">
                  <c:v>Lakosság végső fogyasztása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cat>
            <c:strRef>
              <c:f>'c1-9'!$A$16:$A$27</c:f>
              <c:strCache>
                <c:ptCount val="12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'c1-9'!$C$16:$C$27</c:f>
              <c:numCache>
                <c:formatCode>0.0</c:formatCode>
                <c:ptCount val="12"/>
                <c:pt idx="0">
                  <c:v>-0.5</c:v>
                </c:pt>
                <c:pt idx="1">
                  <c:v>0.30000000000000004</c:v>
                </c:pt>
                <c:pt idx="2">
                  <c:v>-0.30000000000000004</c:v>
                </c:pt>
                <c:pt idx="3">
                  <c:v>0.30000000000000004</c:v>
                </c:pt>
                <c:pt idx="4">
                  <c:v>0.70000000000000007</c:v>
                </c:pt>
                <c:pt idx="5">
                  <c:v>1.3</c:v>
                </c:pt>
                <c:pt idx="6">
                  <c:v>0.5</c:v>
                </c:pt>
                <c:pt idx="7">
                  <c:v>0.9</c:v>
                </c:pt>
                <c:pt idx="8">
                  <c:v>1.4</c:v>
                </c:pt>
                <c:pt idx="10">
                  <c:v>1.7644296368761623</c:v>
                </c:pt>
                <c:pt idx="11">
                  <c:v>1.5443511686233087</c:v>
                </c:pt>
              </c:numCache>
            </c:numRef>
          </c:val>
        </c:ser>
        <c:ser>
          <c:idx val="1"/>
          <c:order val="1"/>
          <c:tx>
            <c:strRef>
              <c:f>'c1-9'!$D$14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rgbClr val="AC9F70">
                <a:lumMod val="60000"/>
                <a:lumOff val="40000"/>
              </a:srgbClr>
            </a:solidFill>
          </c:spPr>
          <c:invertIfNegative val="0"/>
          <c:cat>
            <c:strRef>
              <c:f>'c1-9'!$A$16:$A$27</c:f>
              <c:strCache>
                <c:ptCount val="12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'c1-9'!$D$16:$D$27</c:f>
              <c:numCache>
                <c:formatCode>0.0</c:formatCode>
                <c:ptCount val="12"/>
                <c:pt idx="0">
                  <c:v>0.79999999999999993</c:v>
                </c:pt>
                <c:pt idx="1">
                  <c:v>1</c:v>
                </c:pt>
                <c:pt idx="2">
                  <c:v>0.5</c:v>
                </c:pt>
                <c:pt idx="3">
                  <c:v>0.4</c:v>
                </c:pt>
                <c:pt idx="4">
                  <c:v>0.4</c:v>
                </c:pt>
                <c:pt idx="5">
                  <c:v>0.2</c:v>
                </c:pt>
                <c:pt idx="6">
                  <c:v>0.4</c:v>
                </c:pt>
                <c:pt idx="7">
                  <c:v>0.8</c:v>
                </c:pt>
                <c:pt idx="8">
                  <c:v>-0.3</c:v>
                </c:pt>
                <c:pt idx="10">
                  <c:v>-3.7409447558696615E-2</c:v>
                </c:pt>
                <c:pt idx="11">
                  <c:v>-0.10689157067838877</c:v>
                </c:pt>
              </c:numCache>
            </c:numRef>
          </c:val>
        </c:ser>
        <c:ser>
          <c:idx val="2"/>
          <c:order val="2"/>
          <c:tx>
            <c:strRef>
              <c:f>'c1-9'!$E$14</c:f>
              <c:strCache>
                <c:ptCount val="1"/>
                <c:pt idx="0">
                  <c:v>Bruttó állóeszköz-felhalmozás</c:v>
                </c:pt>
              </c:strCache>
            </c:strRef>
          </c:tx>
          <c:spPr>
            <a:solidFill>
              <a:srgbClr val="7BAFD4">
                <a:lumMod val="75000"/>
              </a:srgbClr>
            </a:solidFill>
            <a:ln>
              <a:noFill/>
            </a:ln>
          </c:spPr>
          <c:invertIfNegative val="0"/>
          <c:cat>
            <c:strRef>
              <c:f>'c1-9'!$A$16:$A$27</c:f>
              <c:strCache>
                <c:ptCount val="12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'c1-9'!$E$16:$E$27</c:f>
              <c:numCache>
                <c:formatCode>0.0</c:formatCode>
                <c:ptCount val="12"/>
                <c:pt idx="0">
                  <c:v>-1.4</c:v>
                </c:pt>
                <c:pt idx="1">
                  <c:v>0.8</c:v>
                </c:pt>
                <c:pt idx="2">
                  <c:v>1.6</c:v>
                </c:pt>
                <c:pt idx="3">
                  <c:v>2.6</c:v>
                </c:pt>
                <c:pt idx="4">
                  <c:v>2.7</c:v>
                </c:pt>
                <c:pt idx="5">
                  <c:v>3.6</c:v>
                </c:pt>
                <c:pt idx="6">
                  <c:v>2.8</c:v>
                </c:pt>
                <c:pt idx="7">
                  <c:v>0.5</c:v>
                </c:pt>
                <c:pt idx="8">
                  <c:v>-1.1000000000000001</c:v>
                </c:pt>
                <c:pt idx="10">
                  <c:v>0.47837257180273146</c:v>
                </c:pt>
                <c:pt idx="11">
                  <c:v>-0.43546911777764907</c:v>
                </c:pt>
              </c:numCache>
            </c:numRef>
          </c:val>
        </c:ser>
        <c:ser>
          <c:idx val="3"/>
          <c:order val="3"/>
          <c:tx>
            <c:strRef>
              <c:f>'c1-9'!$F$14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rgbClr val="7BAFD4">
                <a:lumMod val="60000"/>
                <a:lumOff val="40000"/>
              </a:srgbClr>
            </a:solidFill>
            <a:ln>
              <a:noFill/>
            </a:ln>
          </c:spPr>
          <c:invertIfNegative val="0"/>
          <c:cat>
            <c:strRef>
              <c:f>'c1-9'!$A$16:$A$27</c:f>
              <c:strCache>
                <c:ptCount val="12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'c1-9'!$F$16:$F$27</c:f>
              <c:numCache>
                <c:formatCode>0.0</c:formatCode>
                <c:ptCount val="12"/>
                <c:pt idx="0">
                  <c:v>-0.7</c:v>
                </c:pt>
                <c:pt idx="1">
                  <c:v>0.8</c:v>
                </c:pt>
                <c:pt idx="2">
                  <c:v>-0.9</c:v>
                </c:pt>
                <c:pt idx="3">
                  <c:v>-1.1000000000000001</c:v>
                </c:pt>
                <c:pt idx="4">
                  <c:v>-0.2</c:v>
                </c:pt>
                <c:pt idx="5">
                  <c:v>-0.6</c:v>
                </c:pt>
                <c:pt idx="6">
                  <c:v>1.4</c:v>
                </c:pt>
                <c:pt idx="7">
                  <c:v>0.5</c:v>
                </c:pt>
                <c:pt idx="8">
                  <c:v>0.5</c:v>
                </c:pt>
                <c:pt idx="10">
                  <c:v>0.12399664097076676</c:v>
                </c:pt>
                <c:pt idx="11">
                  <c:v>3.6684760881158907E-2</c:v>
                </c:pt>
              </c:numCache>
            </c:numRef>
          </c:val>
        </c:ser>
        <c:ser>
          <c:idx val="4"/>
          <c:order val="4"/>
          <c:tx>
            <c:strRef>
              <c:f>'c1-9'!$G$14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cat>
            <c:strRef>
              <c:f>'c1-9'!$A$16:$A$27</c:f>
              <c:strCache>
                <c:ptCount val="12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'c1-9'!$G$16:$G$27</c:f>
              <c:numCache>
                <c:formatCode>0.0</c:formatCode>
                <c:ptCount val="12"/>
                <c:pt idx="0">
                  <c:v>1</c:v>
                </c:pt>
                <c:pt idx="1">
                  <c:v>-1.8</c:v>
                </c:pt>
                <c:pt idx="2">
                  <c:v>1.4</c:v>
                </c:pt>
                <c:pt idx="3">
                  <c:v>1</c:v>
                </c:pt>
                <c:pt idx="4">
                  <c:v>0</c:v>
                </c:pt>
                <c:pt idx="5">
                  <c:v>-0.4</c:v>
                </c:pt>
                <c:pt idx="6">
                  <c:v>-1.7</c:v>
                </c:pt>
                <c:pt idx="7">
                  <c:v>0.6</c:v>
                </c:pt>
                <c:pt idx="8">
                  <c:v>3</c:v>
                </c:pt>
                <c:pt idx="10">
                  <c:v>0.95641982207153309</c:v>
                </c:pt>
                <c:pt idx="11">
                  <c:v>1.4195136589792248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4861952"/>
        <c:axId val="114863488"/>
      </c:barChart>
      <c:lineChart>
        <c:grouping val="standard"/>
        <c:varyColors val="0"/>
        <c:ser>
          <c:idx val="5"/>
          <c:order val="5"/>
          <c:tx>
            <c:strRef>
              <c:f>'c1-9'!$H$14</c:f>
              <c:strCache>
                <c:ptCount val="1"/>
                <c:pt idx="0">
                  <c:v>GDP (%)</c:v>
                </c:pt>
              </c:strCache>
            </c:strRef>
          </c:tx>
          <c:spPr>
            <a:ln w="50800">
              <a:solidFill>
                <a:sysClr val="windowText" lastClr="000000"/>
              </a:solidFill>
            </a:ln>
          </c:spPr>
          <c:marker>
            <c:symbol val="none"/>
          </c:marker>
          <c:dPt>
            <c:idx val="7"/>
            <c:bubble3D val="0"/>
            <c:spPr>
              <a:ln w="50800">
                <a:solidFill>
                  <a:sysClr val="windowText" lastClr="000000"/>
                </a:solidFill>
                <a:prstDash val="solid"/>
              </a:ln>
            </c:spPr>
          </c:dPt>
          <c:dPt>
            <c:idx val="9"/>
            <c:marker>
              <c:symbol val="circle"/>
              <c:size val="5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  <c:bubble3D val="0"/>
            <c:spPr>
              <a:ln w="50800">
                <a:solidFill>
                  <a:prstClr val="black"/>
                </a:solidFill>
              </a:ln>
            </c:spPr>
          </c:dPt>
          <c:dPt>
            <c:idx val="10"/>
            <c:marker>
              <c:symbol val="circle"/>
              <c:size val="12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  <c:bubble3D val="0"/>
          </c:dPt>
          <c:dPt>
            <c:idx val="11"/>
            <c:marker>
              <c:symbol val="circle"/>
              <c:size val="12"/>
              <c:spPr>
                <a:solidFill>
                  <a:schemeClr val="tx1"/>
                </a:solidFill>
                <a:ln>
                  <a:solidFill>
                    <a:schemeClr val="tx1"/>
                  </a:solidFill>
                </a:ln>
              </c:spPr>
            </c:marker>
            <c:bubble3D val="0"/>
            <c:spPr>
              <a:ln w="50800">
                <a:noFill/>
              </a:ln>
            </c:spPr>
          </c:dPt>
          <c:cat>
            <c:strRef>
              <c:f>'c1-9'!$A$16:$A$27</c:f>
              <c:strCache>
                <c:ptCount val="12"/>
                <c:pt idx="0">
                  <c:v>2013.I.</c:v>
                </c:pt>
                <c:pt idx="1">
                  <c:v>2013.II.</c:v>
                </c:pt>
                <c:pt idx="2">
                  <c:v>2013.III.</c:v>
                </c:pt>
                <c:pt idx="3">
                  <c:v>2013.IV.</c:v>
                </c:pt>
                <c:pt idx="4">
                  <c:v>2014.I.</c:v>
                </c:pt>
                <c:pt idx="5">
                  <c:v>2014.II.</c:v>
                </c:pt>
                <c:pt idx="6">
                  <c:v>2014.III.</c:v>
                </c:pt>
                <c:pt idx="7">
                  <c:v>2014.IV.</c:v>
                </c:pt>
                <c:pt idx="8">
                  <c:v>2015.I.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'c1-9'!$H$16:$H$27</c:f>
              <c:numCache>
                <c:formatCode>0.0</c:formatCode>
                <c:ptCount val="12"/>
                <c:pt idx="0">
                  <c:v>-0.7</c:v>
                </c:pt>
                <c:pt idx="1">
                  <c:v>1.2</c:v>
                </c:pt>
                <c:pt idx="2">
                  <c:v>2.2000000000000002</c:v>
                </c:pt>
                <c:pt idx="3">
                  <c:v>3.2</c:v>
                </c:pt>
                <c:pt idx="4">
                  <c:v>3.7</c:v>
                </c:pt>
                <c:pt idx="5">
                  <c:v>4.0999999999999996</c:v>
                </c:pt>
                <c:pt idx="6">
                  <c:v>3.3</c:v>
                </c:pt>
                <c:pt idx="7">
                  <c:v>3.3</c:v>
                </c:pt>
                <c:pt idx="8">
                  <c:v>3.5</c:v>
                </c:pt>
                <c:pt idx="10">
                  <c:v>3.2858123625035804</c:v>
                </c:pt>
                <c:pt idx="11">
                  <c:v>2.4581889000276571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865280"/>
        <c:axId val="114866816"/>
      </c:lineChart>
      <c:dateAx>
        <c:axId val="114861952"/>
        <c:scaling>
          <c:orientation val="minMax"/>
          <c:min val="1"/>
        </c:scaling>
        <c:delete val="0"/>
        <c:axPos val="b"/>
        <c:numFmt formatCode="yyyy" sourceLinked="0"/>
        <c:majorTickMark val="none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114863488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14863488"/>
        <c:scaling>
          <c:orientation val="minMax"/>
          <c:max val="6"/>
          <c:min val="-3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114861952"/>
        <c:crosses val="autoZero"/>
        <c:crossBetween val="between"/>
        <c:majorUnit val="1"/>
      </c:valAx>
      <c:catAx>
        <c:axId val="114865280"/>
        <c:scaling>
          <c:orientation val="minMax"/>
        </c:scaling>
        <c:delete val="1"/>
        <c:axPos val="b"/>
        <c:numFmt formatCode="dd/mm/yyyy" sourceLinked="1"/>
        <c:majorTickMark val="out"/>
        <c:minorTickMark val="none"/>
        <c:tickLblPos val="none"/>
        <c:crossAx val="114866816"/>
        <c:crosses val="autoZero"/>
        <c:auto val="1"/>
        <c:lblAlgn val="ctr"/>
        <c:lblOffset val="100"/>
        <c:noMultiLvlLbl val="0"/>
      </c:catAx>
      <c:valAx>
        <c:axId val="114866816"/>
        <c:scaling>
          <c:orientation val="minMax"/>
          <c:max val="6"/>
          <c:min val="-3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114865280"/>
        <c:crosses val="max"/>
        <c:crossBetween val="between"/>
        <c:majorUnit val="1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0.80683463486135953"/>
          <c:w val="1"/>
          <c:h val="0.1931653651386405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3175">
      <a:noFill/>
      <a:prstDash val="solid"/>
    </a:ln>
  </c:spPr>
  <c:txPr>
    <a:bodyPr/>
    <a:lstStyle/>
    <a:p>
      <a:pPr>
        <a:defRPr sz="1600" b="0" baseline="0">
          <a:latin typeface="Trebuchet MS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33510682379462"/>
          <c:y val="3.3222222222222222E-2"/>
          <c:w val="0.3702100011602274"/>
          <c:h val="0.852697146562905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'Éves számoló - T'!$B$137</c:f>
              <c:strCache>
                <c:ptCount val="1"/>
                <c:pt idx="0">
                  <c:v>Háztartások végső fogyasztása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'Éves számoló - T'!$A$140:$A$141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számoló - T'!$B$140:$B$141</c:f>
              <c:numCache>
                <c:formatCode>0.0</c:formatCode>
                <c:ptCount val="2"/>
                <c:pt idx="0">
                  <c:v>0.13580322032911862</c:v>
                </c:pt>
                <c:pt idx="1">
                  <c:v>0.15697790183742355</c:v>
                </c:pt>
              </c:numCache>
            </c:numRef>
          </c:val>
        </c:ser>
        <c:ser>
          <c:idx val="1"/>
          <c:order val="1"/>
          <c:tx>
            <c:strRef>
              <c:f>'Éves számoló - T'!$C$137</c:f>
              <c:strCache>
                <c:ptCount val="1"/>
                <c:pt idx="0">
                  <c:v>Közösségi fogyasztás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cat>
            <c:numRef>
              <c:f>'Éves számoló - T'!$A$140:$A$141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számoló - T'!$C$140:$C$141</c:f>
              <c:numCache>
                <c:formatCode>0.0</c:formatCode>
                <c:ptCount val="2"/>
                <c:pt idx="0">
                  <c:v>-0.11662487771504866</c:v>
                </c:pt>
                <c:pt idx="1">
                  <c:v>-8.1992711337198945E-2</c:v>
                </c:pt>
              </c:numCache>
            </c:numRef>
          </c:val>
        </c:ser>
        <c:ser>
          <c:idx val="2"/>
          <c:order val="2"/>
          <c:tx>
            <c:strRef>
              <c:f>'Éves számoló - T'!$D$137</c:f>
              <c:strCache>
                <c:ptCount val="1"/>
                <c:pt idx="0">
                  <c:v>Bruttó állóeszközfelhalmozás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numRef>
              <c:f>'Éves számoló - T'!$A$140:$A$141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számoló - T'!$D$140:$D$141</c:f>
              <c:numCache>
                <c:formatCode>0.0</c:formatCode>
                <c:ptCount val="2"/>
                <c:pt idx="0">
                  <c:v>-0.6312077239847258</c:v>
                </c:pt>
                <c:pt idx="1">
                  <c:v>-0.18625924257961893</c:v>
                </c:pt>
              </c:numCache>
            </c:numRef>
          </c:val>
        </c:ser>
        <c:ser>
          <c:idx val="3"/>
          <c:order val="3"/>
          <c:tx>
            <c:strRef>
              <c:f>'Éves számoló - T'!$E$137</c:f>
              <c:strCache>
                <c:ptCount val="1"/>
                <c:pt idx="0">
                  <c:v>Készletváltozás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numRef>
              <c:f>'Éves számoló - T'!$A$140:$A$141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számoló - T'!$E$140:$E$141</c:f>
              <c:numCache>
                <c:formatCode>0.0</c:formatCode>
                <c:ptCount val="2"/>
                <c:pt idx="0">
                  <c:v>0.13788426475949267</c:v>
                </c:pt>
                <c:pt idx="1">
                  <c:v>3.7322189955756868E-2</c:v>
                </c:pt>
              </c:numCache>
            </c:numRef>
          </c:val>
        </c:ser>
        <c:ser>
          <c:idx val="4"/>
          <c:order val="4"/>
          <c:tx>
            <c:strRef>
              <c:f>'Éves számoló - T'!$F$137</c:f>
              <c:strCache>
                <c:ptCount val="1"/>
                <c:pt idx="0">
                  <c:v>Nettó export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'Éves számoló - T'!$A$140:$A$141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számoló - T'!$F$140:$F$141</c:f>
              <c:numCache>
                <c:formatCode>0.0</c:formatCode>
                <c:ptCount val="2"/>
                <c:pt idx="0">
                  <c:v>0.56931373545703956</c:v>
                </c:pt>
                <c:pt idx="1">
                  <c:v>0.11150856709822765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460544"/>
        <c:axId val="114475008"/>
      </c:barChart>
      <c:lineChart>
        <c:grouping val="standard"/>
        <c:varyColors val="0"/>
        <c:ser>
          <c:idx val="5"/>
          <c:order val="5"/>
          <c:tx>
            <c:strRef>
              <c:f>'Éves számoló - T'!$G$137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5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</c:spPr>
          </c:marker>
          <c:cat>
            <c:numRef>
              <c:f>'Éves számoló - T'!$A$140:$A$141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számoló - T'!$G$140:$G$141</c:f>
              <c:numCache>
                <c:formatCode>0.0</c:formatCode>
                <c:ptCount val="2"/>
                <c:pt idx="0">
                  <c:v>9.5174892907025299E-2</c:v>
                </c:pt>
                <c:pt idx="1">
                  <c:v>3.7556704974610167E-2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460544"/>
        <c:axId val="114475008"/>
      </c:lineChart>
      <c:catAx>
        <c:axId val="1144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114475008"/>
        <c:crosses val="autoZero"/>
        <c:auto val="1"/>
        <c:lblAlgn val="ctr"/>
        <c:lblOffset val="100"/>
        <c:noMultiLvlLbl val="0"/>
      </c:catAx>
      <c:valAx>
        <c:axId val="11447500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százalékpont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8.3504549748893622E-3"/>
              <c:y val="0.18238932122784263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14460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112870236852133"/>
          <c:y val="6.7456982274102892E-2"/>
          <c:w val="0.36171965590970118"/>
          <c:h val="0.75527194120190233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>
          <a:latin typeface="Trebuchet MS" pitchFamily="34" charset="0"/>
        </a:defRPr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80698226241113"/>
          <c:y val="9.2416013605325906E-2"/>
          <c:w val="0.38033794856127096"/>
          <c:h val="0.72937857332091305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'sfcast változás'!$A$5</c:f>
              <c:strCache>
                <c:ptCount val="1"/>
                <c:pt idx="0">
                  <c:v>Iparcikkek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'sfcast változás'!$D$1</c:f>
              <c:strCache>
                <c:ptCount val="1"/>
                <c:pt idx="0">
                  <c:v>súlyozott eltérés Q2-ben</c:v>
                </c:pt>
              </c:strCache>
            </c:strRef>
          </c:cat>
          <c:val>
            <c:numRef>
              <c:f>'sfcast változás'!$D$5</c:f>
              <c:numCache>
                <c:formatCode>0.0</c:formatCode>
                <c:ptCount val="1"/>
                <c:pt idx="0">
                  <c:v>3.9901558123442711E-2</c:v>
                </c:pt>
              </c:numCache>
            </c:numRef>
          </c:val>
        </c:ser>
        <c:ser>
          <c:idx val="3"/>
          <c:order val="1"/>
          <c:tx>
            <c:strRef>
              <c:f>'sfcast változás'!$A$6</c:f>
              <c:strCache>
                <c:ptCount val="1"/>
                <c:pt idx="0">
                  <c:v>Piaci szolgáltatások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'sfcast változás'!$D$1</c:f>
              <c:strCache>
                <c:ptCount val="1"/>
                <c:pt idx="0">
                  <c:v>súlyozott eltérés Q2-ben</c:v>
                </c:pt>
              </c:strCache>
            </c:strRef>
          </c:cat>
          <c:val>
            <c:numRef>
              <c:f>'sfcast változás'!$D$6</c:f>
              <c:numCache>
                <c:formatCode>0.0</c:formatCode>
                <c:ptCount val="1"/>
                <c:pt idx="0">
                  <c:v>2.4265759470247015E-3</c:v>
                </c:pt>
              </c:numCache>
            </c:numRef>
          </c:val>
        </c:ser>
        <c:ser>
          <c:idx val="5"/>
          <c:order val="2"/>
          <c:tx>
            <c:strRef>
              <c:f>'sfcast változás'!$A$8</c:f>
              <c:strCache>
                <c:ptCount val="1"/>
                <c:pt idx="0">
                  <c:v>Üzemanyag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</c:spPr>
          <c:invertIfNegative val="0"/>
          <c:cat>
            <c:strRef>
              <c:f>'sfcast változás'!$D$1</c:f>
              <c:strCache>
                <c:ptCount val="1"/>
                <c:pt idx="0">
                  <c:v>súlyozott eltérés Q2-ben</c:v>
                </c:pt>
              </c:strCache>
            </c:strRef>
          </c:cat>
          <c:val>
            <c:numRef>
              <c:f>'sfcast változás'!$D$8</c:f>
              <c:numCache>
                <c:formatCode>0.0</c:formatCode>
                <c:ptCount val="1"/>
                <c:pt idx="0">
                  <c:v>0.34595405923476519</c:v>
                </c:pt>
              </c:numCache>
            </c:numRef>
          </c:val>
        </c:ser>
        <c:ser>
          <c:idx val="0"/>
          <c:order val="4"/>
          <c:tx>
            <c:strRef>
              <c:f>'sfcast változás'!$A$17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8575">
              <a:noFill/>
            </a:ln>
          </c:spPr>
          <c:invertIfNegative val="0"/>
          <c:cat>
            <c:strLit>
              <c:ptCount val="1"/>
              <c:pt idx="0">
                <c:v>súlyozott eltérés Q2-ben</c:v>
              </c:pt>
            </c:strLit>
          </c:cat>
          <c:val>
            <c:numRef>
              <c:f>'sfcast változás'!$D$17</c:f>
              <c:numCache>
                <c:formatCode>0.000</c:formatCode>
                <c:ptCount val="1"/>
                <c:pt idx="0">
                  <c:v>-1.8172665238889094E-2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835264"/>
        <c:axId val="93837184"/>
      </c:barChart>
      <c:lineChart>
        <c:grouping val="standard"/>
        <c:varyColors val="0"/>
        <c:ser>
          <c:idx val="8"/>
          <c:order val="3"/>
          <c:tx>
            <c:strRef>
              <c:f>'sfcast változás'!$A$11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Lit>
              <c:ptCount val="1"/>
              <c:pt idx="0">
                <c:v>súlyozott eltérés Q2-ben</c:v>
              </c:pt>
            </c:strLit>
          </c:cat>
          <c:val>
            <c:numRef>
              <c:f>'sfcast változás'!$D$18</c:f>
              <c:numCache>
                <c:formatCode>0.000</c:formatCode>
                <c:ptCount val="1"/>
                <c:pt idx="0">
                  <c:v>0.37010952806634351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835264"/>
        <c:axId val="93837184"/>
      </c:lineChart>
      <c:catAx>
        <c:axId val="93835264"/>
        <c:scaling>
          <c:orientation val="minMax"/>
        </c:scaling>
        <c:delete val="0"/>
        <c:axPos val="b"/>
        <c:majorTickMark val="out"/>
        <c:minorTickMark val="none"/>
        <c:tickLblPos val="low"/>
        <c:crossAx val="93837184"/>
        <c:crosses val="autoZero"/>
        <c:auto val="1"/>
        <c:lblAlgn val="ctr"/>
        <c:lblOffset val="100"/>
        <c:noMultiLvlLbl val="0"/>
      </c:catAx>
      <c:valAx>
        <c:axId val="93837184"/>
        <c:scaling>
          <c:orientation val="minMax"/>
          <c:max val="0.4"/>
          <c:min val="-0.1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0.0" sourceLinked="1"/>
        <c:majorTickMark val="out"/>
        <c:minorTickMark val="none"/>
        <c:tickLblPos val="nextTo"/>
        <c:crossAx val="93835264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130257352357679"/>
          <c:y val="9.1626357755121221E-2"/>
          <c:w val="0.44578305783484373"/>
          <c:h val="0.74017694615128249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>
          <a:latin typeface="+mj-lt"/>
        </a:defRPr>
      </a:pPr>
      <a:endParaRPr lang="hu-HU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Kibocsátási rés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invertIfNegative val="0"/>
          <c:cat>
            <c:numRef>
              <c:f>Sheet1!$A$2:$A$39</c:f>
              <c:numCache>
                <c:formatCode>yyyy/mm</c:formatCode>
                <c:ptCount val="3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  <c:pt idx="33">
                  <c:v>42551</c:v>
                </c:pt>
                <c:pt idx="34">
                  <c:v>42643</c:v>
                </c:pt>
                <c:pt idx="35">
                  <c:v>42735</c:v>
                </c:pt>
                <c:pt idx="36">
                  <c:v>42825</c:v>
                </c:pt>
                <c:pt idx="37">
                  <c:v>42916</c:v>
                </c:pt>
              </c:numCache>
            </c:numRef>
          </c:cat>
          <c:val>
            <c:numRef>
              <c:f>Sheet1!$B$2:$B$39</c:f>
              <c:numCache>
                <c:formatCode>General</c:formatCode>
                <c:ptCount val="38"/>
                <c:pt idx="0">
                  <c:v>3.7477999999999998</c:v>
                </c:pt>
                <c:pt idx="1">
                  <c:v>4.2225999999999999</c:v>
                </c:pt>
                <c:pt idx="2">
                  <c:v>3.9087999999999998</c:v>
                </c:pt>
                <c:pt idx="3">
                  <c:v>0.34599999999999997</c:v>
                </c:pt>
                <c:pt idx="4">
                  <c:v>-3.5137999999999998</c:v>
                </c:pt>
                <c:pt idx="5">
                  <c:v>-3.9504000000000001</c:v>
                </c:pt>
                <c:pt idx="6">
                  <c:v>-3.7465000000000002</c:v>
                </c:pt>
                <c:pt idx="7">
                  <c:v>-3.6059999999999999</c:v>
                </c:pt>
                <c:pt idx="8">
                  <c:v>-3.3935</c:v>
                </c:pt>
                <c:pt idx="9">
                  <c:v>-2.7835999999999999</c:v>
                </c:pt>
                <c:pt idx="10">
                  <c:v>-2.3098000000000001</c:v>
                </c:pt>
                <c:pt idx="11">
                  <c:v>-2.0676000000000001</c:v>
                </c:pt>
                <c:pt idx="12">
                  <c:v>-1.2205999999999999</c:v>
                </c:pt>
                <c:pt idx="13">
                  <c:v>-1.2519</c:v>
                </c:pt>
                <c:pt idx="14">
                  <c:v>-1.0331999999999999</c:v>
                </c:pt>
                <c:pt idx="15">
                  <c:v>-0.64817999999999998</c:v>
                </c:pt>
                <c:pt idx="16">
                  <c:v>-2.7071999999999998</c:v>
                </c:pt>
                <c:pt idx="17">
                  <c:v>-3.1836000000000002</c:v>
                </c:pt>
                <c:pt idx="18">
                  <c:v>-3.3016999999999999</c:v>
                </c:pt>
                <c:pt idx="19">
                  <c:v>-3.6556000000000002</c:v>
                </c:pt>
                <c:pt idx="20">
                  <c:v>-3.7042999999999999</c:v>
                </c:pt>
                <c:pt idx="21">
                  <c:v>-3.6078999999999999</c:v>
                </c:pt>
                <c:pt idx="22">
                  <c:v>-3.4089999999999998</c:v>
                </c:pt>
                <c:pt idx="23">
                  <c:v>-3.2002000000000002</c:v>
                </c:pt>
                <c:pt idx="24">
                  <c:v>-2.6595</c:v>
                </c:pt>
                <c:pt idx="25">
                  <c:v>-2.2505000000000002</c:v>
                </c:pt>
                <c:pt idx="26">
                  <c:v>-1.8541000000000001</c:v>
                </c:pt>
                <c:pt idx="27">
                  <c:v>-1.4330000000000001</c:v>
                </c:pt>
                <c:pt idx="28">
                  <c:v>-1.2003999999999999</c:v>
                </c:pt>
                <c:pt idx="29">
                  <c:v>-0.90005000000000002</c:v>
                </c:pt>
                <c:pt idx="30">
                  <c:v>-0.74024000000000001</c:v>
                </c:pt>
                <c:pt idx="31">
                  <c:v>-0.67357999999999996</c:v>
                </c:pt>
                <c:pt idx="32">
                  <c:v>-0.59872999999999998</c:v>
                </c:pt>
                <c:pt idx="33">
                  <c:v>-0.53086999999999995</c:v>
                </c:pt>
                <c:pt idx="34">
                  <c:v>-0.47625000000000001</c:v>
                </c:pt>
                <c:pt idx="35">
                  <c:v>-0.42054000000000002</c:v>
                </c:pt>
                <c:pt idx="36">
                  <c:v>-0.36504999999999999</c:v>
                </c:pt>
                <c:pt idx="37">
                  <c:v>-0.29476000000000002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50"/>
        <c:axId val="115163520"/>
        <c:axId val="115165056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Adószűrt maginfláció (jobb tengely)</c:v>
                </c:pt>
              </c:strCache>
            </c:strRef>
          </c:tx>
          <c:spPr>
            <a:ln w="508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Sheet1!$A$2:$A$39</c:f>
              <c:numCache>
                <c:formatCode>yyyy/mm</c:formatCode>
                <c:ptCount val="3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  <c:pt idx="28">
                  <c:v>42094</c:v>
                </c:pt>
                <c:pt idx="29">
                  <c:v>42185</c:v>
                </c:pt>
                <c:pt idx="30">
                  <c:v>42277</c:v>
                </c:pt>
                <c:pt idx="31">
                  <c:v>42369</c:v>
                </c:pt>
                <c:pt idx="32">
                  <c:v>42460</c:v>
                </c:pt>
                <c:pt idx="33">
                  <c:v>42551</c:v>
                </c:pt>
                <c:pt idx="34">
                  <c:v>42643</c:v>
                </c:pt>
                <c:pt idx="35">
                  <c:v>42735</c:v>
                </c:pt>
                <c:pt idx="36">
                  <c:v>42825</c:v>
                </c:pt>
                <c:pt idx="37">
                  <c:v>42916</c:v>
                </c:pt>
              </c:numCache>
            </c:numRef>
          </c:cat>
          <c:val>
            <c:numRef>
              <c:f>Sheet1!$C$2:$C$39</c:f>
              <c:numCache>
                <c:formatCode>0.0</c:formatCode>
                <c:ptCount val="38"/>
                <c:pt idx="0">
                  <c:v>4.8987623908508056</c:v>
                </c:pt>
                <c:pt idx="1">
                  <c:v>5.4608344960031587</c:v>
                </c:pt>
                <c:pt idx="2">
                  <c:v>5.305002200123738</c:v>
                </c:pt>
                <c:pt idx="3">
                  <c:v>4.021049825852856</c:v>
                </c:pt>
                <c:pt idx="4">
                  <c:v>3.0816160667832548</c:v>
                </c:pt>
                <c:pt idx="5">
                  <c:v>2.9652952875829328</c:v>
                </c:pt>
                <c:pt idx="6">
                  <c:v>2.8741237182419326</c:v>
                </c:pt>
                <c:pt idx="7">
                  <c:v>2.5936069070803001</c:v>
                </c:pt>
                <c:pt idx="8">
                  <c:v>2.240886946812239</c:v>
                </c:pt>
                <c:pt idx="9">
                  <c:v>1.1795480982325017</c:v>
                </c:pt>
                <c:pt idx="10">
                  <c:v>0.72052367676947426</c:v>
                </c:pt>
                <c:pt idx="11">
                  <c:v>1.3563779022768898</c:v>
                </c:pt>
                <c:pt idx="12">
                  <c:v>1.7047735938445783</c:v>
                </c:pt>
                <c:pt idx="13">
                  <c:v>2.6418017738067334</c:v>
                </c:pt>
                <c:pt idx="14">
                  <c:v>2.9854087001228891</c:v>
                </c:pt>
                <c:pt idx="15">
                  <c:v>2.7300121942325006</c:v>
                </c:pt>
                <c:pt idx="16">
                  <c:v>2.9146623844192021</c:v>
                </c:pt>
                <c:pt idx="17">
                  <c:v>2.4544390262501992</c:v>
                </c:pt>
                <c:pt idx="18">
                  <c:v>2.4075704188223597</c:v>
                </c:pt>
                <c:pt idx="19">
                  <c:v>2.3497501838346722</c:v>
                </c:pt>
                <c:pt idx="20">
                  <c:v>1.7811247943774191</c:v>
                </c:pt>
                <c:pt idx="21">
                  <c:v>1.5938451141975065</c:v>
                </c:pt>
                <c:pt idx="22">
                  <c:v>1.4958418976754473</c:v>
                </c:pt>
                <c:pt idx="23">
                  <c:v>1.2178797023992871</c:v>
                </c:pt>
                <c:pt idx="24">
                  <c:v>1.5444201556247492</c:v>
                </c:pt>
                <c:pt idx="25">
                  <c:v>1.3365734758342711</c:v>
                </c:pt>
                <c:pt idx="26">
                  <c:v>1.3460721955781025</c:v>
                </c:pt>
                <c:pt idx="27">
                  <c:v>1.2402692013892391</c:v>
                </c:pt>
                <c:pt idx="28">
                  <c:v>1.0416167295631169</c:v>
                </c:pt>
                <c:pt idx="29">
                  <c:v>1.2129328516828082</c:v>
                </c:pt>
                <c:pt idx="30">
                  <c:v>1.3187915428795236</c:v>
                </c:pt>
                <c:pt idx="31">
                  <c:v>1.7282684193893942</c:v>
                </c:pt>
                <c:pt idx="32">
                  <c:v>2.1648840546257588</c:v>
                </c:pt>
                <c:pt idx="33">
                  <c:v>2.3763562741485629</c:v>
                </c:pt>
                <c:pt idx="34">
                  <c:v>2.523980197757254</c:v>
                </c:pt>
                <c:pt idx="35">
                  <c:v>2.6336568836503886</c:v>
                </c:pt>
                <c:pt idx="36">
                  <c:v>2.727871969137837</c:v>
                </c:pt>
                <c:pt idx="37">
                  <c:v>2.8146500180307186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176576"/>
        <c:axId val="115166592"/>
      </c:lineChart>
      <c:catAx>
        <c:axId val="115163520"/>
        <c:scaling>
          <c:orientation val="minMax"/>
        </c:scaling>
        <c:delete val="0"/>
        <c:axPos val="b"/>
        <c:numFmt formatCode="yyyy" sourceLinked="0"/>
        <c:majorTickMark val="out"/>
        <c:minorTickMark val="out"/>
        <c:tickLblPos val="low"/>
        <c:crossAx val="115165056"/>
        <c:crosses val="autoZero"/>
        <c:auto val="0"/>
        <c:lblAlgn val="ctr"/>
        <c:lblOffset val="100"/>
        <c:tickLblSkip val="4"/>
        <c:tickMarkSkip val="4"/>
        <c:noMultiLvlLbl val="0"/>
      </c:catAx>
      <c:valAx>
        <c:axId val="115165056"/>
        <c:scaling>
          <c:orientation val="minMax"/>
          <c:max val="5"/>
          <c:min val="-5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15163520"/>
        <c:crosses val="autoZero"/>
        <c:crossBetween val="between"/>
        <c:majorUnit val="1"/>
      </c:valAx>
      <c:valAx>
        <c:axId val="115166592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115176576"/>
        <c:crosses val="max"/>
        <c:crossBetween val="between"/>
      </c:valAx>
      <c:dateAx>
        <c:axId val="115176576"/>
        <c:scaling>
          <c:orientation val="minMax"/>
        </c:scaling>
        <c:delete val="1"/>
        <c:axPos val="b"/>
        <c:numFmt formatCode="yyyy/mm" sourceLinked="1"/>
        <c:majorTickMark val="out"/>
        <c:minorTickMark val="none"/>
        <c:tickLblPos val="none"/>
        <c:crossAx val="115166592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hu-H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5085978835979"/>
          <c:y val="4.6908954562497857E-2"/>
          <c:w val="0.78914615745495587"/>
          <c:h val="0.66794959290237821"/>
        </c:manualLayout>
      </c:layout>
      <c:scatterChart>
        <c:scatterStyle val="lineMarker"/>
        <c:varyColors val="0"/>
        <c:ser>
          <c:idx val="0"/>
          <c:order val="0"/>
          <c:tx>
            <c:strRef>
              <c:f>'c6-4'!$B$12</c:f>
              <c:strCache>
                <c:ptCount val="1"/>
                <c:pt idx="0">
                  <c:v>Válság előtt (2003-2008)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chemeClr val="accent6"/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marker>
          <c:trendline>
            <c:trendlineType val="linear"/>
            <c:dispRSqr val="0"/>
            <c:dispEq val="0"/>
          </c:trendline>
          <c:trendline>
            <c:spPr>
              <a:ln w="31750">
                <a:solidFill>
                  <a:srgbClr val="002060"/>
                </a:solidFill>
              </a:ln>
            </c:spPr>
            <c:trendlineType val="linear"/>
            <c:dispRSqr val="0"/>
            <c:dispEq val="0"/>
          </c:trendline>
          <c:trendline>
            <c:spPr>
              <a:ln w="50800">
                <a:solidFill>
                  <a:schemeClr val="accent6">
                    <a:lumMod val="50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'c6-4'!$B$26:$B$97</c:f>
              <c:numCache>
                <c:formatCode>0.0</c:formatCode>
                <c:ptCount val="72"/>
                <c:pt idx="0">
                  <c:v>8.6744557766058392</c:v>
                </c:pt>
                <c:pt idx="1">
                  <c:v>8.6499820396546347</c:v>
                </c:pt>
                <c:pt idx="2">
                  <c:v>5.9435225670474665</c:v>
                </c:pt>
                <c:pt idx="3">
                  <c:v>8.308213936791061</c:v>
                </c:pt>
                <c:pt idx="4">
                  <c:v>8.1291726691086836</c:v>
                </c:pt>
                <c:pt idx="5">
                  <c:v>8.0656380026936247</c:v>
                </c:pt>
                <c:pt idx="6">
                  <c:v>8.1288604146952679</c:v>
                </c:pt>
                <c:pt idx="7">
                  <c:v>7.9971787495170865</c:v>
                </c:pt>
                <c:pt idx="8">
                  <c:v>8.8989863204628676</c:v>
                </c:pt>
                <c:pt idx="9">
                  <c:v>8.9275197274472067</c:v>
                </c:pt>
                <c:pt idx="10">
                  <c:v>8.8281756941521472</c:v>
                </c:pt>
                <c:pt idx="11">
                  <c:v>8.5987806290247875</c:v>
                </c:pt>
                <c:pt idx="12">
                  <c:v>9.6207265752273567</c:v>
                </c:pt>
                <c:pt idx="13">
                  <c:v>9.8286988435725586</c:v>
                </c:pt>
                <c:pt idx="15">
                  <c:v>9.7044468869423248</c:v>
                </c:pt>
                <c:pt idx="16">
                  <c:v>8.2635613701113009</c:v>
                </c:pt>
                <c:pt idx="17">
                  <c:v>10.000059076548732</c:v>
                </c:pt>
                <c:pt idx="18">
                  <c:v>8.748197377202942</c:v>
                </c:pt>
                <c:pt idx="19">
                  <c:v>9.788753277333651</c:v>
                </c:pt>
                <c:pt idx="20">
                  <c:v>8.6307425789014225</c:v>
                </c:pt>
                <c:pt idx="21">
                  <c:v>7.5755437490191184</c:v>
                </c:pt>
                <c:pt idx="22">
                  <c:v>9.4235668280278748</c:v>
                </c:pt>
                <c:pt idx="23">
                  <c:v>9.6155990071861162</c:v>
                </c:pt>
                <c:pt idx="24">
                  <c:v>7.4655069572589943</c:v>
                </c:pt>
                <c:pt idx="25">
                  <c:v>7.1155762023177562</c:v>
                </c:pt>
                <c:pt idx="26">
                  <c:v>6.1189524909688799</c:v>
                </c:pt>
                <c:pt idx="27">
                  <c:v>6.8470609398543729</c:v>
                </c:pt>
                <c:pt idx="28">
                  <c:v>9.4574545872543965</c:v>
                </c:pt>
                <c:pt idx="29">
                  <c:v>7.6802892196211161</c:v>
                </c:pt>
                <c:pt idx="30">
                  <c:v>6.9740055374850298</c:v>
                </c:pt>
                <c:pt idx="31">
                  <c:v>7.376935889588399</c:v>
                </c:pt>
                <c:pt idx="32">
                  <c:v>7.5729040598227941</c:v>
                </c:pt>
                <c:pt idx="33">
                  <c:v>7.0104736625389945</c:v>
                </c:pt>
                <c:pt idx="34">
                  <c:v>7.2680040213310795</c:v>
                </c:pt>
                <c:pt idx="35">
                  <c:v>5.296352555561981</c:v>
                </c:pt>
                <c:pt idx="36">
                  <c:v>7.2295521435274708</c:v>
                </c:pt>
                <c:pt idx="37">
                  <c:v>7.5180287873312794</c:v>
                </c:pt>
                <c:pt idx="38">
                  <c:v>7.6829363720656119</c:v>
                </c:pt>
                <c:pt idx="39">
                  <c:v>6.3282415224993542</c:v>
                </c:pt>
                <c:pt idx="40">
                  <c:v>5.8269776809808995</c:v>
                </c:pt>
                <c:pt idx="41">
                  <c:v>6.1950005880298065</c:v>
                </c:pt>
                <c:pt idx="42">
                  <c:v>8.3203057395464128</c:v>
                </c:pt>
                <c:pt idx="43">
                  <c:v>8.6154550204668148</c:v>
                </c:pt>
                <c:pt idx="44">
                  <c:v>8.0306686312902489</c:v>
                </c:pt>
                <c:pt idx="45">
                  <c:v>9.5413790577281699</c:v>
                </c:pt>
                <c:pt idx="46">
                  <c:v>8.381778749856089</c:v>
                </c:pt>
                <c:pt idx="47">
                  <c:v>9.4948323793046665</c:v>
                </c:pt>
                <c:pt idx="48">
                  <c:v>9.4047873813800038</c:v>
                </c:pt>
                <c:pt idx="49">
                  <c:v>9.8472188301790453</c:v>
                </c:pt>
                <c:pt idx="50">
                  <c:v>9.2130798134741383</c:v>
                </c:pt>
                <c:pt idx="51">
                  <c:v>10.534433788066906</c:v>
                </c:pt>
                <c:pt idx="52">
                  <c:v>10.068991719354798</c:v>
                </c:pt>
                <c:pt idx="53">
                  <c:v>10.187225412245148</c:v>
                </c:pt>
                <c:pt idx="54">
                  <c:v>9.2422940506044142</c:v>
                </c:pt>
                <c:pt idx="55">
                  <c:v>8.5230965222757362</c:v>
                </c:pt>
                <c:pt idx="56">
                  <c:v>8.1319875046971219</c:v>
                </c:pt>
                <c:pt idx="57">
                  <c:v>8.9775186354566348</c:v>
                </c:pt>
                <c:pt idx="58">
                  <c:v>8.5044647236519779</c:v>
                </c:pt>
                <c:pt idx="59">
                  <c:v>8.6291883697509331</c:v>
                </c:pt>
                <c:pt idx="60">
                  <c:v>8.9992169142547205</c:v>
                </c:pt>
                <c:pt idx="61">
                  <c:v>8.9054901186758233</c:v>
                </c:pt>
                <c:pt idx="62">
                  <c:v>8.2213026971350658</c:v>
                </c:pt>
                <c:pt idx="63">
                  <c:v>8.9892173653386607</c:v>
                </c:pt>
                <c:pt idx="64">
                  <c:v>8.0562626951057048</c:v>
                </c:pt>
                <c:pt idx="65">
                  <c:v>7.9973800227841574</c:v>
                </c:pt>
                <c:pt idx="66">
                  <c:v>7.9654533388837478</c:v>
                </c:pt>
                <c:pt idx="67">
                  <c:v>7.2140294237611524</c:v>
                </c:pt>
                <c:pt idx="68">
                  <c:v>8.2854555375887777</c:v>
                </c:pt>
                <c:pt idx="69">
                  <c:v>7.2226984628044164</c:v>
                </c:pt>
                <c:pt idx="70">
                  <c:v>6.8564356479593966</c:v>
                </c:pt>
                <c:pt idx="71">
                  <c:v>7.3007071739881439</c:v>
                </c:pt>
              </c:numCache>
            </c:numRef>
          </c:xVal>
          <c:yVal>
            <c:numRef>
              <c:f>'c6-4'!$C$26:$C$97</c:f>
              <c:numCache>
                <c:formatCode>0.0</c:formatCode>
                <c:ptCount val="72"/>
                <c:pt idx="0">
                  <c:v>4.4236614532074334</c:v>
                </c:pt>
                <c:pt idx="1">
                  <c:v>4.0125256457396965</c:v>
                </c:pt>
                <c:pt idx="2">
                  <c:v>3.8854459452815413</c:v>
                </c:pt>
                <c:pt idx="3">
                  <c:v>3.6781130858815492</c:v>
                </c:pt>
                <c:pt idx="4">
                  <c:v>3.4707047852134281</c:v>
                </c:pt>
                <c:pt idx="5">
                  <c:v>3.7317848008981684</c:v>
                </c:pt>
                <c:pt idx="6">
                  <c:v>3.6330083604998267</c:v>
                </c:pt>
                <c:pt idx="7">
                  <c:v>3.7478534477353853</c:v>
                </c:pt>
                <c:pt idx="8">
                  <c:v>3.6661469203872477</c:v>
                </c:pt>
                <c:pt idx="9">
                  <c:v>3.878038751771868</c:v>
                </c:pt>
                <c:pt idx="10">
                  <c:v>4.1166393050140524</c:v>
                </c:pt>
                <c:pt idx="11">
                  <c:v>4.1756195474961988</c:v>
                </c:pt>
                <c:pt idx="12">
                  <c:v>4.1976442199914343</c:v>
                </c:pt>
                <c:pt idx="13">
                  <c:v>4.0993952834344434</c:v>
                </c:pt>
                <c:pt idx="15">
                  <c:v>4.0285151753876249</c:v>
                </c:pt>
                <c:pt idx="16">
                  <c:v>4.3878656361503205</c:v>
                </c:pt>
                <c:pt idx="17">
                  <c:v>4.1413293239474473</c:v>
                </c:pt>
                <c:pt idx="18">
                  <c:v>3.9664420409546834</c:v>
                </c:pt>
                <c:pt idx="19">
                  <c:v>3.9500131274074306</c:v>
                </c:pt>
                <c:pt idx="20">
                  <c:v>3.978735096694578</c:v>
                </c:pt>
                <c:pt idx="21">
                  <c:v>3.6775805505894317</c:v>
                </c:pt>
                <c:pt idx="22">
                  <c:v>3.3875530479637206</c:v>
                </c:pt>
                <c:pt idx="23">
                  <c:v>3.1717895916689258</c:v>
                </c:pt>
                <c:pt idx="24">
                  <c:v>3.0714839621871874</c:v>
                </c:pt>
                <c:pt idx="25">
                  <c:v>2.7938663123132397</c:v>
                </c:pt>
                <c:pt idx="26">
                  <c:v>2.7187822367059957</c:v>
                </c:pt>
                <c:pt idx="27">
                  <c:v>2.5804103009982953</c:v>
                </c:pt>
                <c:pt idx="28">
                  <c:v>2.1157791393977967</c:v>
                </c:pt>
                <c:pt idx="29">
                  <c:v>1.839810154230932</c:v>
                </c:pt>
                <c:pt idx="30">
                  <c:v>1.6037859523303979</c:v>
                </c:pt>
                <c:pt idx="31">
                  <c:v>1.6554290283845319</c:v>
                </c:pt>
                <c:pt idx="32">
                  <c:v>1.4571579155182803</c:v>
                </c:pt>
                <c:pt idx="33">
                  <c:v>1.3664751764622485</c:v>
                </c:pt>
                <c:pt idx="34">
                  <c:v>1.3765478207757325</c:v>
                </c:pt>
                <c:pt idx="35">
                  <c:v>1.2690345878512375</c:v>
                </c:pt>
                <c:pt idx="36">
                  <c:v>1.0404910526323023</c:v>
                </c:pt>
                <c:pt idx="37">
                  <c:v>1.0010254146489928</c:v>
                </c:pt>
                <c:pt idx="38">
                  <c:v>1.0292811878324502</c:v>
                </c:pt>
                <c:pt idx="39">
                  <c:v>0.96967256868355056</c:v>
                </c:pt>
                <c:pt idx="40">
                  <c:v>1.2613651452374455</c:v>
                </c:pt>
                <c:pt idx="41">
                  <c:v>1.5175557149705141</c:v>
                </c:pt>
                <c:pt idx="42">
                  <c:v>2.0894223923594808</c:v>
                </c:pt>
                <c:pt idx="43">
                  <c:v>2.6332103550227992</c:v>
                </c:pt>
                <c:pt idx="44">
                  <c:v>3.171868860721986</c:v>
                </c:pt>
                <c:pt idx="45">
                  <c:v>3.5985740347616257</c:v>
                </c:pt>
                <c:pt idx="46">
                  <c:v>3.7172702072230952</c:v>
                </c:pt>
                <c:pt idx="47">
                  <c:v>4.036383129625932</c:v>
                </c:pt>
                <c:pt idx="48">
                  <c:v>4.1897089382400736</c:v>
                </c:pt>
                <c:pt idx="49">
                  <c:v>4.5030792222887897</c:v>
                </c:pt>
                <c:pt idx="50">
                  <c:v>4.8336792942467834</c:v>
                </c:pt>
                <c:pt idx="51">
                  <c:v>4.7848261504380885</c:v>
                </c:pt>
                <c:pt idx="52">
                  <c:v>4.5797307336633937</c:v>
                </c:pt>
                <c:pt idx="53">
                  <c:v>4.6506987288349961</c:v>
                </c:pt>
                <c:pt idx="54">
                  <c:v>4.3544724403188866</c:v>
                </c:pt>
                <c:pt idx="55">
                  <c:v>4.1218938521538462</c:v>
                </c:pt>
                <c:pt idx="56">
                  <c:v>4.1736218638207561</c:v>
                </c:pt>
                <c:pt idx="57">
                  <c:v>4.1792502568962009</c:v>
                </c:pt>
                <c:pt idx="58">
                  <c:v>4.3281017043085885</c:v>
                </c:pt>
                <c:pt idx="59">
                  <c:v>4.5320984509423194</c:v>
                </c:pt>
                <c:pt idx="60">
                  <c:v>4.8539762117038485</c:v>
                </c:pt>
                <c:pt idx="61">
                  <c:v>4.9144943963108565</c:v>
                </c:pt>
                <c:pt idx="62">
                  <c:v>4.9275542302947439</c:v>
                </c:pt>
                <c:pt idx="63">
                  <c:v>5.3014602840012994</c:v>
                </c:pt>
                <c:pt idx="64">
                  <c:v>5.5556100725613362</c:v>
                </c:pt>
                <c:pt idx="65">
                  <c:v>5.5250015111311885</c:v>
                </c:pt>
                <c:pt idx="66">
                  <c:v>5.6430916147371324</c:v>
                </c:pt>
                <c:pt idx="67">
                  <c:v>5.4521967666700375</c:v>
                </c:pt>
                <c:pt idx="68">
                  <c:v>4.8235190267347665</c:v>
                </c:pt>
                <c:pt idx="69">
                  <c:v>4.4355382703342485</c:v>
                </c:pt>
                <c:pt idx="70">
                  <c:v>3.975677907393683</c:v>
                </c:pt>
                <c:pt idx="71">
                  <c:v>3.6549570313306958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'c6-4'!$D$12</c:f>
              <c:strCache>
                <c:ptCount val="1"/>
                <c:pt idx="0">
                  <c:v>Válság után (2009-2015. március)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bg2"/>
              </a:solidFill>
              <a:ln>
                <a:solidFill>
                  <a:schemeClr val="bg2">
                    <a:lumMod val="50000"/>
                  </a:schemeClr>
                </a:solidFill>
              </a:ln>
            </c:spPr>
          </c:marker>
          <c:trendline>
            <c:trendlineType val="linear"/>
            <c:dispRSqr val="0"/>
            <c:dispEq val="0"/>
          </c:trendline>
          <c:trendline>
            <c:spPr>
              <a:ln w="28575">
                <a:solidFill>
                  <a:schemeClr val="bg2"/>
                </a:solidFill>
              </a:ln>
            </c:spPr>
            <c:trendlineType val="linear"/>
            <c:dispRSqr val="0"/>
            <c:dispEq val="0"/>
          </c:trendline>
          <c:trendline>
            <c:spPr>
              <a:ln w="50800">
                <a:solidFill>
                  <a:schemeClr val="bg2"/>
                </a:solidFill>
              </a:ln>
            </c:spPr>
            <c:trendlineType val="linear"/>
            <c:dispRSqr val="0"/>
            <c:dispEq val="0"/>
          </c:trendline>
          <c:xVal>
            <c:numRef>
              <c:f>'c6-4'!$D$98:$D$172</c:f>
              <c:numCache>
                <c:formatCode>0.0</c:formatCode>
                <c:ptCount val="75"/>
                <c:pt idx="0">
                  <c:v>5.4040476331225591</c:v>
                </c:pt>
                <c:pt idx="1">
                  <c:v>4.9488979158634994</c:v>
                </c:pt>
                <c:pt idx="2">
                  <c:v>5.8474875971864142</c:v>
                </c:pt>
                <c:pt idx="3">
                  <c:v>4.9733164812187853</c:v>
                </c:pt>
                <c:pt idx="4">
                  <c:v>5.2618931584816924</c:v>
                </c:pt>
                <c:pt idx="5">
                  <c:v>5.6036451127977784</c:v>
                </c:pt>
                <c:pt idx="6">
                  <c:v>1.336521544884022</c:v>
                </c:pt>
                <c:pt idx="7">
                  <c:v>0.55194900355451459</c:v>
                </c:pt>
                <c:pt idx="8">
                  <c:v>0.67996619652044055</c:v>
                </c:pt>
                <c:pt idx="9">
                  <c:v>0.17072154813331508</c:v>
                </c:pt>
                <c:pt idx="10">
                  <c:v>0.82429222334403163</c:v>
                </c:pt>
                <c:pt idx="11">
                  <c:v>3.0185082425603669E-2</c:v>
                </c:pt>
                <c:pt idx="12">
                  <c:v>0.36915967587299386</c:v>
                </c:pt>
                <c:pt idx="13">
                  <c:v>0.37899006273944869</c:v>
                </c:pt>
                <c:pt idx="14">
                  <c:v>0.84917131748456365</c:v>
                </c:pt>
                <c:pt idx="15">
                  <c:v>-4.7035021792538765E-3</c:v>
                </c:pt>
                <c:pt idx="16">
                  <c:v>-1.1183234854397455</c:v>
                </c:pt>
                <c:pt idx="17">
                  <c:v>-0.73953048251353126</c:v>
                </c:pt>
                <c:pt idx="18">
                  <c:v>2.864324116348044</c:v>
                </c:pt>
                <c:pt idx="19">
                  <c:v>3.6495476282904802</c:v>
                </c:pt>
                <c:pt idx="20">
                  <c:v>3.6498264407343299</c:v>
                </c:pt>
                <c:pt idx="21">
                  <c:v>2.9452040719135941</c:v>
                </c:pt>
                <c:pt idx="22">
                  <c:v>3.1457736339998603</c:v>
                </c:pt>
                <c:pt idx="23">
                  <c:v>3.7717959454561631</c:v>
                </c:pt>
                <c:pt idx="24">
                  <c:v>3.6238644724476554</c:v>
                </c:pt>
                <c:pt idx="25">
                  <c:v>3.3567671278195603</c:v>
                </c:pt>
                <c:pt idx="26">
                  <c:v>4.2625571007537673</c:v>
                </c:pt>
                <c:pt idx="27">
                  <c:v>4.111030183178201</c:v>
                </c:pt>
                <c:pt idx="28">
                  <c:v>5.7341221433162843</c:v>
                </c:pt>
                <c:pt idx="29">
                  <c:v>4.6279489139674306</c:v>
                </c:pt>
                <c:pt idx="30">
                  <c:v>3.9937833042220205</c:v>
                </c:pt>
                <c:pt idx="31">
                  <c:v>5.5093092860829813</c:v>
                </c:pt>
                <c:pt idx="32">
                  <c:v>4.2536252445464795</c:v>
                </c:pt>
                <c:pt idx="33">
                  <c:v>4.7830469115984044</c:v>
                </c:pt>
                <c:pt idx="34">
                  <c:v>5.1740884101342886</c:v>
                </c:pt>
                <c:pt idx="35">
                  <c:v>4.6398075773691998</c:v>
                </c:pt>
                <c:pt idx="36">
                  <c:v>8.137933280645651</c:v>
                </c:pt>
                <c:pt idx="37">
                  <c:v>8.7931512405211585</c:v>
                </c:pt>
                <c:pt idx="38">
                  <c:v>5.8748879737278656</c:v>
                </c:pt>
                <c:pt idx="39">
                  <c:v>6.0830784127400932</c:v>
                </c:pt>
                <c:pt idx="40">
                  <c:v>7.1271657814858287</c:v>
                </c:pt>
                <c:pt idx="41">
                  <c:v>6.6100355550830763</c:v>
                </c:pt>
                <c:pt idx="42">
                  <c:v>7.4862712443294734</c:v>
                </c:pt>
                <c:pt idx="43">
                  <c:v>6.0397287601410135</c:v>
                </c:pt>
                <c:pt idx="44">
                  <c:v>6.1225023233045155</c:v>
                </c:pt>
                <c:pt idx="45">
                  <c:v>6.84543259278108</c:v>
                </c:pt>
                <c:pt idx="46">
                  <c:v>5.6536055912610825</c:v>
                </c:pt>
                <c:pt idx="47">
                  <c:v>8.5789558343596202</c:v>
                </c:pt>
                <c:pt idx="48">
                  <c:v>2.3351491039974777</c:v>
                </c:pt>
                <c:pt idx="49">
                  <c:v>1.0234645573900811</c:v>
                </c:pt>
                <c:pt idx="50">
                  <c:v>2.2068255643434185</c:v>
                </c:pt>
                <c:pt idx="51">
                  <c:v>3.7212638573058712</c:v>
                </c:pt>
                <c:pt idx="52">
                  <c:v>2.3130842356251122</c:v>
                </c:pt>
                <c:pt idx="53">
                  <c:v>2.2639204213325912</c:v>
                </c:pt>
                <c:pt idx="54">
                  <c:v>3.2738768211209512</c:v>
                </c:pt>
                <c:pt idx="55">
                  <c:v>2.7994446010637777</c:v>
                </c:pt>
                <c:pt idx="56">
                  <c:v>3.1458464041882799</c:v>
                </c:pt>
                <c:pt idx="57">
                  <c:v>3.7364271578805841</c:v>
                </c:pt>
                <c:pt idx="58">
                  <c:v>4.1577079237794665</c:v>
                </c:pt>
                <c:pt idx="59">
                  <c:v>0.24445204726259853</c:v>
                </c:pt>
                <c:pt idx="60">
                  <c:v>3.8492574502250227</c:v>
                </c:pt>
                <c:pt idx="61">
                  <c:v>4.7240217473595285</c:v>
                </c:pt>
                <c:pt idx="62">
                  <c:v>4.7295327784672345</c:v>
                </c:pt>
                <c:pt idx="63">
                  <c:v>3.8608747966785302</c:v>
                </c:pt>
                <c:pt idx="64">
                  <c:v>3.8850668821985579</c:v>
                </c:pt>
                <c:pt idx="65">
                  <c:v>4.189335452146878</c:v>
                </c:pt>
                <c:pt idx="66">
                  <c:v>3.4957523063755929</c:v>
                </c:pt>
                <c:pt idx="67">
                  <c:v>3.5222609110523848</c:v>
                </c:pt>
                <c:pt idx="68">
                  <c:v>4.2659433841052854</c:v>
                </c:pt>
                <c:pt idx="69">
                  <c:v>3.2043198760726397</c:v>
                </c:pt>
                <c:pt idx="70">
                  <c:v>2.4252614964032326</c:v>
                </c:pt>
                <c:pt idx="71">
                  <c:v>4.4272407067759145</c:v>
                </c:pt>
                <c:pt idx="72">
                  <c:v>3.2637861150630414</c:v>
                </c:pt>
                <c:pt idx="73">
                  <c:v>3.2241181535154642</c:v>
                </c:pt>
                <c:pt idx="74">
                  <c:v>3.5048407665345849</c:v>
                </c:pt>
              </c:numCache>
            </c:numRef>
          </c:xVal>
          <c:yVal>
            <c:numRef>
              <c:f>'c6-4'!$E$98:$E$172</c:f>
              <c:numCache>
                <c:formatCode>0.0</c:formatCode>
                <c:ptCount val="75"/>
                <c:pt idx="0">
                  <c:v>3.2357191258027878</c:v>
                </c:pt>
                <c:pt idx="1">
                  <c:v>3.0878309059388438</c:v>
                </c:pt>
                <c:pt idx="2">
                  <c:v>2.9226428638187971</c:v>
                </c:pt>
                <c:pt idx="3">
                  <c:v>2.9247531573404899</c:v>
                </c:pt>
                <c:pt idx="4">
                  <c:v>2.9421246642052532</c:v>
                </c:pt>
                <c:pt idx="5">
                  <c:v>3.0287212744394547</c:v>
                </c:pt>
                <c:pt idx="6">
                  <c:v>2.9460062647329996</c:v>
                </c:pt>
                <c:pt idx="7">
                  <c:v>2.8301283881508823</c:v>
                </c:pt>
                <c:pt idx="8">
                  <c:v>2.8463033714881187</c:v>
                </c:pt>
                <c:pt idx="9">
                  <c:v>2.6205638502632951</c:v>
                </c:pt>
                <c:pt idx="10">
                  <c:v>2.6536254773196637</c:v>
                </c:pt>
                <c:pt idx="11">
                  <c:v>2.5066579856100737</c:v>
                </c:pt>
                <c:pt idx="12">
                  <c:v>2.5268848844320502</c:v>
                </c:pt>
                <c:pt idx="13">
                  <c:v>2.1762344218173602</c:v>
                </c:pt>
                <c:pt idx="14">
                  <c:v>2.0208465767938137</c:v>
                </c:pt>
                <c:pt idx="15">
                  <c:v>1.6347716761440119</c:v>
                </c:pt>
                <c:pt idx="16">
                  <c:v>1.1821133639973203</c:v>
                </c:pt>
                <c:pt idx="17">
                  <c:v>0.72497782999798233</c:v>
                </c:pt>
                <c:pt idx="18">
                  <c:v>0.56716164963386062</c:v>
                </c:pt>
                <c:pt idx="19">
                  <c:v>0.75855061753034803</c:v>
                </c:pt>
                <c:pt idx="20">
                  <c:v>0.83587247036678203</c:v>
                </c:pt>
                <c:pt idx="21">
                  <c:v>1.216360102525897</c:v>
                </c:pt>
                <c:pt idx="22">
                  <c:v>1.3530005186817275</c:v>
                </c:pt>
                <c:pt idx="23">
                  <c:v>1.4999044866376152</c:v>
                </c:pt>
                <c:pt idx="24">
                  <c:v>1.3086087756557703</c:v>
                </c:pt>
                <c:pt idx="25">
                  <c:v>1.5671438309658621</c:v>
                </c:pt>
                <c:pt idx="26">
                  <c:v>2.2380003019004753</c:v>
                </c:pt>
                <c:pt idx="27">
                  <c:v>2.4050079980215457</c:v>
                </c:pt>
                <c:pt idx="28">
                  <c:v>2.5999168640696837</c:v>
                </c:pt>
                <c:pt idx="29">
                  <c:v>2.9210131350022124</c:v>
                </c:pt>
                <c:pt idx="30">
                  <c:v>3.0937434434336049</c:v>
                </c:pt>
                <c:pt idx="31">
                  <c:v>2.9847210561041551</c:v>
                </c:pt>
                <c:pt idx="32">
                  <c:v>2.8780433494328803</c:v>
                </c:pt>
                <c:pt idx="33">
                  <c:v>2.7703036502943585</c:v>
                </c:pt>
                <c:pt idx="34">
                  <c:v>2.7547427816577255</c:v>
                </c:pt>
                <c:pt idx="35">
                  <c:v>2.6650751855336523</c:v>
                </c:pt>
                <c:pt idx="36">
                  <c:v>2.9610439706621321</c:v>
                </c:pt>
                <c:pt idx="37">
                  <c:v>3.1761824468277382</c:v>
                </c:pt>
                <c:pt idx="38">
                  <c:v>2.6095852079041792</c:v>
                </c:pt>
                <c:pt idx="39">
                  <c:v>2.5684378478725858</c:v>
                </c:pt>
                <c:pt idx="40">
                  <c:v>2.3233968326068482</c:v>
                </c:pt>
                <c:pt idx="41">
                  <c:v>2.4716764953168497</c:v>
                </c:pt>
                <c:pt idx="42">
                  <c:v>2.442175893173208</c:v>
                </c:pt>
                <c:pt idx="43">
                  <c:v>2.3964639784087676</c:v>
                </c:pt>
                <c:pt idx="44">
                  <c:v>2.3840908259312101</c:v>
                </c:pt>
                <c:pt idx="45">
                  <c:v>2.1767220628716046</c:v>
                </c:pt>
                <c:pt idx="46">
                  <c:v>2.3845467251108374</c:v>
                </c:pt>
                <c:pt idx="47">
                  <c:v>2.4878153291391043</c:v>
                </c:pt>
                <c:pt idx="48">
                  <c:v>1.9064686284899039</c:v>
                </c:pt>
                <c:pt idx="49">
                  <c:v>1.7528181061974095</c:v>
                </c:pt>
                <c:pt idx="50">
                  <c:v>1.6847675807403022</c:v>
                </c:pt>
                <c:pt idx="51">
                  <c:v>1.6524573036227579</c:v>
                </c:pt>
                <c:pt idx="52">
                  <c:v>1.679530325265248</c:v>
                </c:pt>
                <c:pt idx="53">
                  <c:v>1.4499035675298704</c:v>
                </c:pt>
                <c:pt idx="54">
                  <c:v>1.4474612327302028</c:v>
                </c:pt>
                <c:pt idx="55">
                  <c:v>1.5276853441450413</c:v>
                </c:pt>
                <c:pt idx="56">
                  <c:v>1.5123731514850647</c:v>
                </c:pt>
                <c:pt idx="57">
                  <c:v>1.3057105399155968</c:v>
                </c:pt>
                <c:pt idx="58">
                  <c:v>1.2400687924635598</c:v>
                </c:pt>
                <c:pt idx="59">
                  <c:v>1.1082129349543144</c:v>
                </c:pt>
                <c:pt idx="60">
                  <c:v>1.5702581315272583</c:v>
                </c:pt>
                <c:pt idx="61">
                  <c:v>1.5746938985115548</c:v>
                </c:pt>
                <c:pt idx="62">
                  <c:v>1.4885031360490473</c:v>
                </c:pt>
                <c:pt idx="63">
                  <c:v>1.209239256480015</c:v>
                </c:pt>
                <c:pt idx="64">
                  <c:v>1.3824866804778964</c:v>
                </c:pt>
                <c:pt idx="65">
                  <c:v>1.4179909535670951</c:v>
                </c:pt>
                <c:pt idx="66">
                  <c:v>1.4184787513555219</c:v>
                </c:pt>
                <c:pt idx="67">
                  <c:v>1.457049371831971</c:v>
                </c:pt>
                <c:pt idx="68">
                  <c:v>1.1626847378165077</c:v>
                </c:pt>
                <c:pt idx="69">
                  <c:v>1.3722519749043471</c:v>
                </c:pt>
                <c:pt idx="70">
                  <c:v>1.2231613668494357</c:v>
                </c:pt>
                <c:pt idx="71">
                  <c:v>1.1256649933868914</c:v>
                </c:pt>
                <c:pt idx="72">
                  <c:v>1.0086821445410166</c:v>
                </c:pt>
                <c:pt idx="73">
                  <c:v>1.0846590521015713</c:v>
                </c:pt>
                <c:pt idx="74">
                  <c:v>1.0314918549658918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242112"/>
        <c:axId val="115244032"/>
      </c:scatterChart>
      <c:valAx>
        <c:axId val="115242112"/>
        <c:scaling>
          <c:orientation val="minMax"/>
          <c:max val="12"/>
          <c:min val="-2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hu-HU" b="0"/>
                  <a:t>teljes bérköltség változása</a:t>
                </a:r>
                <a:endParaRPr lang="en-US" b="0"/>
              </a:p>
            </c:rich>
          </c:tx>
          <c:layout>
            <c:manualLayout>
              <c:xMode val="edge"/>
              <c:yMode val="edge"/>
              <c:x val="0.33695190703990779"/>
              <c:y val="0.7959664534628427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15244032"/>
        <c:crosses val="autoZero"/>
        <c:crossBetween val="midCat"/>
        <c:majorUnit val="2"/>
      </c:valAx>
      <c:valAx>
        <c:axId val="115244032"/>
        <c:scaling>
          <c:orientation val="minMax"/>
          <c:max val="6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hu-HU" sz="1600" b="0" dirty="0" smtClean="0"/>
                  <a:t>Indirekt adóktól szűrt </a:t>
                </a:r>
                <a:r>
                  <a:rPr lang="hu-HU" sz="1600" b="0" dirty="0"/>
                  <a:t>maginfláció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2.5943043351465186E-2"/>
              <c:y val="0.12126370182175962"/>
            </c:manualLayout>
          </c:layout>
          <c:overlay val="0"/>
        </c:title>
        <c:numFmt formatCode="0" sourceLinked="0"/>
        <c:majorTickMark val="out"/>
        <c:minorTickMark val="none"/>
        <c:tickLblPos val="low"/>
        <c:crossAx val="115242112"/>
        <c:crosses val="autoZero"/>
        <c:crossBetween val="midCat"/>
        <c:majorUnit val="1"/>
      </c:valAx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"/>
          <c:y val="0.8663519965277795"/>
          <c:w val="1"/>
          <c:h val="0.12877083333333333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800">
          <a:latin typeface="+mj-lt"/>
        </a:defRPr>
      </a:pPr>
      <a:endParaRPr lang="hu-H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848830409356722E-2"/>
          <c:y val="8.1736111111111079E-2"/>
          <c:w val="0.84369239766085513"/>
          <c:h val="0.5457161458333151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'c1-3'!$B$15</c:f>
              <c:strCache>
                <c:ptCount val="1"/>
                <c:pt idx="0">
                  <c:v>Indirekt adóktól szűrt maginfláció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accent6"/>
              </a:solidFill>
            </a:ln>
          </c:spPr>
          <c:invertIfNegative val="0"/>
          <c:cat>
            <c:numRef>
              <c:f>'M_1. fejezet - 1st chapter.xlsx'!_c13_datum</c:f>
              <c:numCache>
                <c:formatCode>yyyy/mm/dd</c:formatCode>
                <c:ptCount val="38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</c:numCache>
            </c:numRef>
          </c:cat>
          <c:val>
            <c:numRef>
              <c:f>'M_1. fejezet - 1st chapter.xlsx'!_c13_core</c:f>
              <c:numCache>
                <c:formatCode>0.0</c:formatCode>
                <c:ptCount val="38"/>
                <c:pt idx="0">
                  <c:v>3.2745943897528007</c:v>
                </c:pt>
                <c:pt idx="1">
                  <c:v>3.6519386275967198</c:v>
                </c:pt>
                <c:pt idx="2">
                  <c:v>3.5468050237964204</c:v>
                </c:pt>
                <c:pt idx="3">
                  <c:v>2.6864130897595815</c:v>
                </c:pt>
                <c:pt idx="4">
                  <c:v>2.059468991882607</c:v>
                </c:pt>
                <c:pt idx="5">
                  <c:v>1.9811901361405322</c:v>
                </c:pt>
                <c:pt idx="6">
                  <c:v>1.9204737129302165</c:v>
                </c:pt>
                <c:pt idx="7">
                  <c:v>1.7345730619834079</c:v>
                </c:pt>
                <c:pt idx="8">
                  <c:v>1.5009626109654297</c:v>
                </c:pt>
                <c:pt idx="9">
                  <c:v>0.78630103716491784</c:v>
                </c:pt>
                <c:pt idx="10">
                  <c:v>0.47798244789973032</c:v>
                </c:pt>
                <c:pt idx="11">
                  <c:v>0.90793372238662384</c:v>
                </c:pt>
                <c:pt idx="12">
                  <c:v>1.1449082965860249</c:v>
                </c:pt>
                <c:pt idx="13">
                  <c:v>1.7630177159237401</c:v>
                </c:pt>
                <c:pt idx="14">
                  <c:v>1.990645517806946</c:v>
                </c:pt>
                <c:pt idx="15">
                  <c:v>1.826381866235598</c:v>
                </c:pt>
                <c:pt idx="16">
                  <c:v>1.9555920794285935</c:v>
                </c:pt>
                <c:pt idx="17">
                  <c:v>1.6353678042483801</c:v>
                </c:pt>
                <c:pt idx="18">
                  <c:v>1.603032046374903</c:v>
                </c:pt>
                <c:pt idx="19">
                  <c:v>1.575407242202769</c:v>
                </c:pt>
                <c:pt idx="20">
                  <c:v>1.2015254931740864</c:v>
                </c:pt>
                <c:pt idx="21">
                  <c:v>1.055404487584348</c:v>
                </c:pt>
                <c:pt idx="22">
                  <c:v>0.98882453073598164</c:v>
                </c:pt>
                <c:pt idx="23">
                  <c:v>0.82188674534725503</c:v>
                </c:pt>
                <c:pt idx="24">
                  <c:v>1.0503043143924649</c:v>
                </c:pt>
                <c:pt idx="25">
                  <c:v>0.88275781904671968</c:v>
                </c:pt>
                <c:pt idx="26">
                  <c:v>0.88322395872010728</c:v>
                </c:pt>
                <c:pt idx="27">
                  <c:v>0.80714427246086595</c:v>
                </c:pt>
                <c:pt idx="28">
                  <c:v>0.70744225084298729</c:v>
                </c:pt>
                <c:pt idx="29">
                  <c:v>0.81581534737805195</c:v>
                </c:pt>
                <c:pt idx="30">
                  <c:v>0.87670782323005769</c:v>
                </c:pt>
                <c:pt idx="31">
                  <c:v>1.1506243408045576</c:v>
                </c:pt>
                <c:pt idx="32">
                  <c:v>1.446986853271311</c:v>
                </c:pt>
                <c:pt idx="33">
                  <c:v>1.5883327700781578</c:v>
                </c:pt>
                <c:pt idx="34">
                  <c:v>1.6870031243789712</c:v>
                </c:pt>
                <c:pt idx="35">
                  <c:v>1.7603099244630831</c:v>
                </c:pt>
                <c:pt idx="36">
                  <c:v>1.8232823454520295</c:v>
                </c:pt>
                <c:pt idx="37">
                  <c:v>1.8812839255515519</c:v>
                </c:pt>
              </c:numCache>
            </c:numRef>
          </c:val>
        </c:ser>
        <c:ser>
          <c:idx val="1"/>
          <c:order val="1"/>
          <c:tx>
            <c:strRef>
              <c:f>'c1-3'!$C$15</c:f>
              <c:strCache>
                <c:ptCount val="1"/>
                <c:pt idx="0">
                  <c:v>Maginfláción kívüli tételek, indirekt adóktól szűrt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12700">
              <a:solidFill>
                <a:schemeClr val="accent6">
                  <a:lumMod val="50000"/>
                </a:schemeClr>
              </a:solidFill>
              <a:prstDash val="solid"/>
            </a:ln>
          </c:spPr>
          <c:invertIfNegative val="0"/>
          <c:cat>
            <c:numRef>
              <c:f>'M_1. fejezet - 1st chapter.xlsx'!_c13_datum</c:f>
              <c:numCache>
                <c:formatCode>yyyy/mm/dd</c:formatCode>
                <c:ptCount val="38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</c:numCache>
            </c:numRef>
          </c:cat>
          <c:val>
            <c:numRef>
              <c:f>'M_1. fejezet - 1st chapter.xlsx'!_c13_noncore</c:f>
              <c:numCache>
                <c:formatCode>0.0</c:formatCode>
                <c:ptCount val="38"/>
                <c:pt idx="0">
                  <c:v>3.4313865912462962</c:v>
                </c:pt>
                <c:pt idx="1">
                  <c:v>3.0027702874919124</c:v>
                </c:pt>
                <c:pt idx="2">
                  <c:v>2.6694678683026276</c:v>
                </c:pt>
                <c:pt idx="3">
                  <c:v>1.4863800373266014</c:v>
                </c:pt>
                <c:pt idx="4">
                  <c:v>0.85169996043397</c:v>
                </c:pt>
                <c:pt idx="5">
                  <c:v>1.5338993921036626</c:v>
                </c:pt>
                <c:pt idx="6">
                  <c:v>0.45064449230363396</c:v>
                </c:pt>
                <c:pt idx="7">
                  <c:v>0.6981690106901921</c:v>
                </c:pt>
                <c:pt idx="8">
                  <c:v>1.4803220683177898</c:v>
                </c:pt>
                <c:pt idx="9">
                  <c:v>1.4194582403204847</c:v>
                </c:pt>
                <c:pt idx="10">
                  <c:v>2.7623549592673173</c:v>
                </c:pt>
                <c:pt idx="11">
                  <c:v>3.0185076830353861</c:v>
                </c:pt>
                <c:pt idx="12">
                  <c:v>2.9376639232794237</c:v>
                </c:pt>
                <c:pt idx="13">
                  <c:v>2.1829396693019714</c:v>
                </c:pt>
                <c:pt idx="14">
                  <c:v>1.3530502001321671</c:v>
                </c:pt>
                <c:pt idx="15">
                  <c:v>1.769687733805849</c:v>
                </c:pt>
                <c:pt idx="16">
                  <c:v>1.5370442144900602</c:v>
                </c:pt>
                <c:pt idx="17">
                  <c:v>1.512738169765204</c:v>
                </c:pt>
                <c:pt idx="18">
                  <c:v>1.972233412337308</c:v>
                </c:pt>
                <c:pt idx="19">
                  <c:v>1.5676015041267943</c:v>
                </c:pt>
                <c:pt idx="20">
                  <c:v>0.47864790650148592</c:v>
                </c:pt>
                <c:pt idx="21">
                  <c:v>-0.2990837153650584</c:v>
                </c:pt>
                <c:pt idx="22">
                  <c:v>-0.55079163129259257</c:v>
                </c:pt>
                <c:pt idx="23">
                  <c:v>-1.5288195631303492</c:v>
                </c:pt>
                <c:pt idx="24">
                  <c:v>-1.9107860569519006</c:v>
                </c:pt>
                <c:pt idx="25">
                  <c:v>-1.7489770921218701</c:v>
                </c:pt>
                <c:pt idx="26">
                  <c:v>-1.4369191013596609</c:v>
                </c:pt>
                <c:pt idx="27">
                  <c:v>-1.5158522989241052</c:v>
                </c:pt>
                <c:pt idx="28">
                  <c:v>-1.6234478164097459</c:v>
                </c:pt>
                <c:pt idx="29">
                  <c:v>-0.5702729789245875</c:v>
                </c:pt>
                <c:pt idx="30">
                  <c:v>-0.52671480796629888</c:v>
                </c:pt>
                <c:pt idx="31">
                  <c:v>8.3356949112742371E-2</c:v>
                </c:pt>
                <c:pt idx="32">
                  <c:v>0.5902056140752403</c:v>
                </c:pt>
                <c:pt idx="33">
                  <c:v>0.55032397710922754</c:v>
                </c:pt>
                <c:pt idx="34">
                  <c:v>0.5803464960106901</c:v>
                </c:pt>
                <c:pt idx="35">
                  <c:v>0.64940790522377823</c:v>
                </c:pt>
                <c:pt idx="36">
                  <c:v>0.92970282920549507</c:v>
                </c:pt>
                <c:pt idx="37">
                  <c:v>0.99898812843093499</c:v>
                </c:pt>
              </c:numCache>
            </c:numRef>
          </c:val>
        </c:ser>
        <c:ser>
          <c:idx val="2"/>
          <c:order val="2"/>
          <c:tx>
            <c:strRef>
              <c:f>'c1-3'!$D$15</c:f>
              <c:strCache>
                <c:ptCount val="1"/>
                <c:pt idx="0">
                  <c:v>Indirekt adók hatása</c:v>
                </c:pt>
              </c:strCache>
            </c:strRef>
          </c:tx>
          <c:spPr>
            <a:solidFill>
              <a:schemeClr val="bg2"/>
            </a:solidFill>
            <a:ln w="12700">
              <a:solidFill>
                <a:schemeClr val="bg2"/>
              </a:solidFill>
            </a:ln>
          </c:spPr>
          <c:invertIfNegative val="0"/>
          <c:cat>
            <c:numRef>
              <c:f>'M_1. fejezet - 1st chapter.xlsx'!_c13_datum</c:f>
              <c:numCache>
                <c:formatCode>yyyy/mm/dd</c:formatCode>
                <c:ptCount val="38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  <c:pt idx="37">
                  <c:v>42826</c:v>
                </c:pt>
              </c:numCache>
            </c:numRef>
          </c:cat>
          <c:val>
            <c:numRef>
              <c:f>'M_1. fejezet - 1st chapter.xlsx'!_c13_indirecttax</c:f>
              <c:numCache>
                <c:formatCode>0.0</c:formatCode>
                <c:ptCount val="38"/>
                <c:pt idx="0">
                  <c:v>0.19522028408166081</c:v>
                </c:pt>
                <c:pt idx="1">
                  <c:v>9.9880458614465706E-2</c:v>
                </c:pt>
                <c:pt idx="2">
                  <c:v>9.7252872981465011E-2</c:v>
                </c:pt>
                <c:pt idx="3">
                  <c:v>0.10158432875293233</c:v>
                </c:pt>
                <c:pt idx="4">
                  <c:v>0.10639337111249836</c:v>
                </c:pt>
                <c:pt idx="5">
                  <c:v>0.1042627847106079</c:v>
                </c:pt>
                <c:pt idx="6">
                  <c:v>2.615068706706472</c:v>
                </c:pt>
                <c:pt idx="7">
                  <c:v>2.7296049215126512</c:v>
                </c:pt>
                <c:pt idx="8">
                  <c:v>3.0516457500798859</c:v>
                </c:pt>
                <c:pt idx="9">
                  <c:v>3.119042226818034</c:v>
                </c:pt>
                <c:pt idx="10">
                  <c:v>0.56953465853875596</c:v>
                </c:pt>
                <c:pt idx="11">
                  <c:v>0.41864633972657961</c:v>
                </c:pt>
                <c:pt idx="12">
                  <c:v>0.10374727070008882</c:v>
                </c:pt>
                <c:pt idx="13">
                  <c:v>7.6934747616618004E-2</c:v>
                </c:pt>
                <c:pt idx="14">
                  <c:v>6.8658785633331609E-2</c:v>
                </c:pt>
                <c:pt idx="15">
                  <c:v>0.47049767863961622</c:v>
                </c:pt>
                <c:pt idx="16">
                  <c:v>2.130481582390555</c:v>
                </c:pt>
                <c:pt idx="17">
                  <c:v>2.3724847818867447</c:v>
                </c:pt>
                <c:pt idx="18">
                  <c:v>2.5618499040450886</c:v>
                </c:pt>
                <c:pt idx="19">
                  <c:v>2.2594888218544824</c:v>
                </c:pt>
                <c:pt idx="20">
                  <c:v>1.223467804756462</c:v>
                </c:pt>
                <c:pt idx="21">
                  <c:v>1.0326786522171081</c:v>
                </c:pt>
                <c:pt idx="22">
                  <c:v>1.0513037876096794</c:v>
                </c:pt>
                <c:pt idx="23">
                  <c:v>1.4577161077844027</c:v>
                </c:pt>
                <c:pt idx="24">
                  <c:v>0.90372115057714764</c:v>
                </c:pt>
                <c:pt idx="25">
                  <c:v>0.69543738080795015</c:v>
                </c:pt>
                <c:pt idx="26">
                  <c:v>0.49175926854697039</c:v>
                </c:pt>
                <c:pt idx="27">
                  <c:v>-1.8727207973157078E-2</c:v>
                </c:pt>
                <c:pt idx="28">
                  <c:v>-8.0030347971941751E-2</c:v>
                </c:pt>
                <c:pt idx="29">
                  <c:v>5.078814431618639E-2</c:v>
                </c:pt>
                <c:pt idx="30">
                  <c:v>0.11051904877447782</c:v>
                </c:pt>
                <c:pt idx="31">
                  <c:v>0.30927191613999128</c:v>
                </c:pt>
                <c:pt idx="32">
                  <c:v>0.13694786280441917</c:v>
                </c:pt>
                <c:pt idx="33">
                  <c:v>0.111581593014904</c:v>
                </c:pt>
                <c:pt idx="34">
                  <c:v>5.1850054589962724E-2</c:v>
                </c:pt>
                <c:pt idx="35">
                  <c:v>-0.14639275690403508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6868992"/>
        <c:axId val="116870528"/>
      </c:barChart>
      <c:barChart>
        <c:barDir val="col"/>
        <c:grouping val="clustered"/>
        <c:varyColors val="0"/>
        <c:ser>
          <c:idx val="5"/>
          <c:order val="4"/>
          <c:tx>
            <c:strRef>
              <c:f>'c1-3'!$K$16</c:f>
              <c:strCache>
                <c:ptCount val="1"/>
                <c:pt idx="0">
                  <c:v>dummyfcast+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/>
          </c:spPr>
          <c:invertIfNegative val="0"/>
          <c:dPt>
            <c:idx val="27"/>
            <c:invertIfNegative val="0"/>
            <c:bubble3D val="0"/>
            <c:spPr>
              <a:solidFill>
                <a:schemeClr val="tx1">
                  <a:alpha val="50000"/>
                </a:schemeClr>
              </a:solidFill>
              <a:ln w="19050"/>
            </c:spPr>
          </c:dPt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'c1-3'!$K$17:$K$53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6"/>
          <c:order val="5"/>
          <c:tx>
            <c:strRef>
              <c:f>'c1-3'!$L$16</c:f>
              <c:strCache>
                <c:ptCount val="1"/>
                <c:pt idx="0">
                  <c:v>dummyfcast-</c:v>
                </c:pt>
              </c:strCache>
            </c:strRef>
          </c:tx>
          <c:spPr>
            <a:solidFill>
              <a:schemeClr val="tx1">
                <a:alpha val="50000"/>
              </a:schemeClr>
            </a:solidFill>
          </c:spPr>
          <c:invertIfNegative val="0"/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'c1-3'!$L$17:$L$53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116890240"/>
        <c:axId val="116888704"/>
      </c:barChart>
      <c:lineChart>
        <c:grouping val="standard"/>
        <c:varyColors val="0"/>
        <c:ser>
          <c:idx val="3"/>
          <c:order val="3"/>
          <c:tx>
            <c:strRef>
              <c:f>'c1-3'!$E$15</c:f>
              <c:strCache>
                <c:ptCount val="1"/>
                <c:pt idx="0">
                  <c:v>Infláció (%)</c:v>
                </c:pt>
              </c:strCache>
            </c:strRef>
          </c:tx>
          <c:spPr>
            <a:ln w="508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'c1-3'!$A$17:$A$53</c:f>
              <c:numCache>
                <c:formatCode>yyyy/mm/dd</c:formatCode>
                <c:ptCount val="37"/>
                <c:pt idx="0">
                  <c:v>39448</c:v>
                </c:pt>
                <c:pt idx="1">
                  <c:v>39539</c:v>
                </c:pt>
                <c:pt idx="2">
                  <c:v>39630</c:v>
                </c:pt>
                <c:pt idx="3">
                  <c:v>39722</c:v>
                </c:pt>
                <c:pt idx="4">
                  <c:v>39814</c:v>
                </c:pt>
                <c:pt idx="5">
                  <c:v>39904</c:v>
                </c:pt>
                <c:pt idx="6">
                  <c:v>39995</c:v>
                </c:pt>
                <c:pt idx="7">
                  <c:v>40087</c:v>
                </c:pt>
                <c:pt idx="8">
                  <c:v>40179</c:v>
                </c:pt>
                <c:pt idx="9">
                  <c:v>40269</c:v>
                </c:pt>
                <c:pt idx="10">
                  <c:v>40360</c:v>
                </c:pt>
                <c:pt idx="11">
                  <c:v>40452</c:v>
                </c:pt>
                <c:pt idx="12">
                  <c:v>40544</c:v>
                </c:pt>
                <c:pt idx="13">
                  <c:v>40634</c:v>
                </c:pt>
                <c:pt idx="14">
                  <c:v>40725</c:v>
                </c:pt>
                <c:pt idx="15">
                  <c:v>40817</c:v>
                </c:pt>
                <c:pt idx="16">
                  <c:v>40909</c:v>
                </c:pt>
                <c:pt idx="17">
                  <c:v>41000</c:v>
                </c:pt>
                <c:pt idx="18">
                  <c:v>41091</c:v>
                </c:pt>
                <c:pt idx="19">
                  <c:v>41183</c:v>
                </c:pt>
                <c:pt idx="20">
                  <c:v>41275</c:v>
                </c:pt>
                <c:pt idx="21">
                  <c:v>41365</c:v>
                </c:pt>
                <c:pt idx="22">
                  <c:v>41456</c:v>
                </c:pt>
                <c:pt idx="23">
                  <c:v>41548</c:v>
                </c:pt>
                <c:pt idx="24">
                  <c:v>41640</c:v>
                </c:pt>
                <c:pt idx="25">
                  <c:v>41730</c:v>
                </c:pt>
                <c:pt idx="26">
                  <c:v>41821</c:v>
                </c:pt>
                <c:pt idx="27">
                  <c:v>41913</c:v>
                </c:pt>
                <c:pt idx="28">
                  <c:v>42005</c:v>
                </c:pt>
                <c:pt idx="29">
                  <c:v>42095</c:v>
                </c:pt>
                <c:pt idx="30">
                  <c:v>42186</c:v>
                </c:pt>
                <c:pt idx="31">
                  <c:v>42278</c:v>
                </c:pt>
                <c:pt idx="32">
                  <c:v>42370</c:v>
                </c:pt>
                <c:pt idx="33">
                  <c:v>42461</c:v>
                </c:pt>
                <c:pt idx="34">
                  <c:v>42552</c:v>
                </c:pt>
                <c:pt idx="35">
                  <c:v>42644</c:v>
                </c:pt>
                <c:pt idx="36">
                  <c:v>42736</c:v>
                </c:pt>
              </c:numCache>
            </c:numRef>
          </c:cat>
          <c:val>
            <c:numRef>
              <c:f>'M_1. fejezet - 1st chapter.xlsx'!_c13_CPI</c:f>
              <c:numCache>
                <c:formatCode>0.0</c:formatCode>
                <c:ptCount val="38"/>
                <c:pt idx="0">
                  <c:v>6.9012012650807577</c:v>
                </c:pt>
                <c:pt idx="1">
                  <c:v>6.754589373703098</c:v>
                </c:pt>
                <c:pt idx="2">
                  <c:v>6.313525765080513</c:v>
                </c:pt>
                <c:pt idx="3">
                  <c:v>4.2743774558391152</c:v>
                </c:pt>
                <c:pt idx="4">
                  <c:v>3.0175623234290754</c:v>
                </c:pt>
                <c:pt idx="5">
                  <c:v>3.6193523129548026</c:v>
                </c:pt>
                <c:pt idx="6">
                  <c:v>4.9861869119403224</c:v>
                </c:pt>
                <c:pt idx="7">
                  <c:v>5.162346994186251</c:v>
                </c:pt>
                <c:pt idx="8">
                  <c:v>6.0329304293631054</c:v>
                </c:pt>
                <c:pt idx="9">
                  <c:v>5.3248015043034371</c:v>
                </c:pt>
                <c:pt idx="10">
                  <c:v>3.8098720657058038</c:v>
                </c:pt>
                <c:pt idx="11">
                  <c:v>4.3450877451485894</c:v>
                </c:pt>
                <c:pt idx="12">
                  <c:v>4.1863194905655376</c:v>
                </c:pt>
                <c:pt idx="13">
                  <c:v>4.0228921328423297</c:v>
                </c:pt>
                <c:pt idx="14">
                  <c:v>3.4123545035724447</c:v>
                </c:pt>
                <c:pt idx="15">
                  <c:v>4.0665672786810632</c:v>
                </c:pt>
                <c:pt idx="16">
                  <c:v>5.6231178763092089</c:v>
                </c:pt>
                <c:pt idx="17">
                  <c:v>5.5205907559003293</c:v>
                </c:pt>
                <c:pt idx="18">
                  <c:v>6.1371153627572994</c:v>
                </c:pt>
                <c:pt idx="19">
                  <c:v>5.4024975681840459</c:v>
                </c:pt>
                <c:pt idx="20">
                  <c:v>2.9036412044320343</c:v>
                </c:pt>
                <c:pt idx="21">
                  <c:v>1.7889994244363976</c:v>
                </c:pt>
                <c:pt idx="22">
                  <c:v>1.4893366870530684</c:v>
                </c:pt>
                <c:pt idx="23">
                  <c:v>0.7507832900013085</c:v>
                </c:pt>
                <c:pt idx="24">
                  <c:v>4.3239408017711867E-2</c:v>
                </c:pt>
                <c:pt idx="25">
                  <c:v>-0.17078189226720042</c:v>
                </c:pt>
                <c:pt idx="26">
                  <c:v>-6.1935874092583276E-2</c:v>
                </c:pt>
                <c:pt idx="27">
                  <c:v>-0.68632941742785647</c:v>
                </c:pt>
                <c:pt idx="28">
                  <c:v>-1.0464765103138376</c:v>
                </c:pt>
                <c:pt idx="29">
                  <c:v>0.27546910361888877</c:v>
                </c:pt>
                <c:pt idx="30">
                  <c:v>0.44720681412273677</c:v>
                </c:pt>
                <c:pt idx="31">
                  <c:v>1.5489291610196716</c:v>
                </c:pt>
                <c:pt idx="32">
                  <c:v>2.350695823823628</c:v>
                </c:pt>
                <c:pt idx="33">
                  <c:v>2.4325599480277589</c:v>
                </c:pt>
                <c:pt idx="34">
                  <c:v>2.5031313071118433</c:v>
                </c:pt>
                <c:pt idx="35">
                  <c:v>2.4336583996082055</c:v>
                </c:pt>
                <c:pt idx="36">
                  <c:v>2.7529789900762296</c:v>
                </c:pt>
                <c:pt idx="37">
                  <c:v>2.8802298889729343</c:v>
                </c:pt>
              </c:numCache>
            </c:numRef>
          </c:val>
          <c:smooth val="0"/>
        </c:ser>
        <c:ser>
          <c:idx val="4"/>
          <c:order val="6"/>
          <c:spPr>
            <a:ln w="50800">
              <a:solidFill>
                <a:srgbClr val="FF0000"/>
              </a:solidFill>
              <a:prstDash val="sysDash"/>
            </a:ln>
          </c:spPr>
          <c:marker>
            <c:symbol val="none"/>
          </c:marker>
          <c:val>
            <c:numRef>
              <c:f>'c1-3'!$F$17:$F$54</c:f>
              <c:numCache>
                <c:formatCode>General</c:formatCode>
                <c:ptCount val="38"/>
                <c:pt idx="28" formatCode="0.0">
                  <c:v>2</c:v>
                </c:pt>
                <c:pt idx="29" formatCode="0.0">
                  <c:v>2</c:v>
                </c:pt>
                <c:pt idx="30" formatCode="0.0">
                  <c:v>2</c:v>
                </c:pt>
                <c:pt idx="31" formatCode="0.0">
                  <c:v>2</c:v>
                </c:pt>
                <c:pt idx="32" formatCode="0.0">
                  <c:v>2</c:v>
                </c:pt>
                <c:pt idx="33" formatCode="0.0">
                  <c:v>2</c:v>
                </c:pt>
                <c:pt idx="34" formatCode="0.0">
                  <c:v>2</c:v>
                </c:pt>
                <c:pt idx="35" formatCode="0.0">
                  <c:v>2</c:v>
                </c:pt>
                <c:pt idx="36" formatCode="0.0">
                  <c:v>2</c:v>
                </c:pt>
                <c:pt idx="37" formatCode="0.0">
                  <c:v>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'c1-3'!$G$15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'c1-3'!$G$17:$G$54</c:f>
              <c:numCache>
                <c:formatCode>0.0</c:formatCode>
                <c:ptCount val="3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3</c:v>
                </c:pt>
              </c:numCache>
            </c:numRef>
          </c:val>
          <c:smooth val="0"/>
        </c:ser>
        <c:ser>
          <c:idx val="8"/>
          <c:order val="8"/>
          <c:spPr>
            <a:ln w="50800">
              <a:solidFill>
                <a:srgbClr val="FF0000"/>
              </a:solidFill>
              <a:prstDash val="sysDash"/>
            </a:ln>
          </c:spPr>
          <c:marker>
            <c:symbol val="none"/>
          </c:marker>
          <c:val>
            <c:numRef>
              <c:f>'c1-3'!$H$17:$H$54</c:f>
              <c:numCache>
                <c:formatCode>General</c:formatCode>
                <c:ptCount val="38"/>
                <c:pt idx="28" formatCode="0.0">
                  <c:v>4</c:v>
                </c:pt>
                <c:pt idx="29" formatCode="0.0">
                  <c:v>4</c:v>
                </c:pt>
                <c:pt idx="30" formatCode="0.0">
                  <c:v>4</c:v>
                </c:pt>
                <c:pt idx="31" formatCode="0.0">
                  <c:v>4</c:v>
                </c:pt>
                <c:pt idx="32" formatCode="0.0">
                  <c:v>4</c:v>
                </c:pt>
                <c:pt idx="33" formatCode="0.0">
                  <c:v>4</c:v>
                </c:pt>
                <c:pt idx="34" formatCode="0.0">
                  <c:v>4</c:v>
                </c:pt>
                <c:pt idx="35" formatCode="0.0">
                  <c:v>4</c:v>
                </c:pt>
                <c:pt idx="36" formatCode="0.0">
                  <c:v>4</c:v>
                </c:pt>
                <c:pt idx="37" formatCode="0.0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890240"/>
        <c:axId val="116888704"/>
      </c:lineChart>
      <c:dateAx>
        <c:axId val="116868992"/>
        <c:scaling>
          <c:orientation val="minMax"/>
          <c:min val="40544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116870528"/>
        <c:crosses val="autoZero"/>
        <c:auto val="1"/>
        <c:lblOffset val="100"/>
        <c:baseTimeUnit val="months"/>
        <c:majorUnit val="12"/>
        <c:majorTimeUnit val="months"/>
        <c:minorUnit val="12"/>
        <c:minorTimeUnit val="months"/>
      </c:dateAx>
      <c:valAx>
        <c:axId val="116870528"/>
        <c:scaling>
          <c:orientation val="minMax"/>
          <c:max val="7"/>
          <c:min val="-2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crossAx val="116868992"/>
        <c:crosses val="autoZero"/>
        <c:crossBetween val="between"/>
        <c:majorUnit val="1"/>
      </c:valAx>
      <c:valAx>
        <c:axId val="116888704"/>
        <c:scaling>
          <c:orientation val="minMax"/>
          <c:max val="7"/>
          <c:min val="-2"/>
        </c:scaling>
        <c:delete val="0"/>
        <c:axPos val="r"/>
        <c:numFmt formatCode="0" sourceLinked="0"/>
        <c:majorTickMark val="out"/>
        <c:minorTickMark val="none"/>
        <c:tickLblPos val="nextTo"/>
        <c:crossAx val="116890240"/>
        <c:crosses val="max"/>
        <c:crossBetween val="between"/>
        <c:majorUnit val="1"/>
      </c:valAx>
      <c:dateAx>
        <c:axId val="116890240"/>
        <c:scaling>
          <c:orientation val="minMax"/>
        </c:scaling>
        <c:delete val="1"/>
        <c:axPos val="b"/>
        <c:numFmt formatCode="yyyy/mm/dd" sourceLinked="1"/>
        <c:majorTickMark val="out"/>
        <c:minorTickMark val="none"/>
        <c:tickLblPos val="none"/>
        <c:crossAx val="116888704"/>
        <c:crosses val="autoZero"/>
        <c:auto val="1"/>
        <c:lblOffset val="100"/>
        <c:baseTimeUnit val="months"/>
      </c:dateAx>
      <c:spPr>
        <a:pattFill>
          <a:fgClr>
            <a:srgbClr val="FFFFFF"/>
          </a:fgClr>
          <a:bgClr>
            <a:srgbClr val="FFFFFF"/>
          </a:bgClr>
        </a:pattFill>
        <a:ln>
          <a:noFill/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"/>
          <c:y val="0.73055989583333325"/>
          <c:w val="1"/>
          <c:h val="0.26944010416666681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  <c:showDLblsOverMax val="0"/>
  </c:chart>
  <c:spPr>
    <a:pattFill>
      <a:fgClr>
        <a:srgbClr val="FFFFFF"/>
      </a:fgClr>
      <a:bgClr>
        <a:srgbClr val="FFFFFF"/>
      </a:bgClr>
    </a:pattFill>
    <a:ln w="3175">
      <a:noFill/>
      <a:prstDash val="solid"/>
    </a:ln>
  </c:spPr>
  <c:txPr>
    <a:bodyPr/>
    <a:lstStyle/>
    <a:p>
      <a:pPr>
        <a:defRPr sz="1600" b="0" baseline="0">
          <a:latin typeface="Trebuchet MS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64295320144159"/>
          <c:y val="3.9926294166549144E-2"/>
          <c:w val="0.42951508337814992"/>
          <c:h val="0.806429893263997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'éves számok'!$C$21</c:f>
              <c:strCache>
                <c:ptCount val="1"/>
                <c:pt idx="0">
                  <c:v>adószűrt maginfláció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invertIfNegative val="0"/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számok'!$C$22:$C$23</c:f>
              <c:numCache>
                <c:formatCode>0.0</c:formatCode>
                <c:ptCount val="2"/>
                <c:pt idx="0">
                  <c:v>-8.0918591004781507E-2</c:v>
                </c:pt>
                <c:pt idx="1">
                  <c:v>-7.294778243995137E-2</c:v>
                </c:pt>
              </c:numCache>
            </c:numRef>
          </c:val>
        </c:ser>
        <c:ser>
          <c:idx val="1"/>
          <c:order val="1"/>
          <c:tx>
            <c:strRef>
              <c:f>'éves számok'!$D$21</c:f>
              <c:strCache>
                <c:ptCount val="1"/>
                <c:pt idx="0">
                  <c:v>adószűrt maginfláción kívüli tételek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</c:spPr>
          <c:invertIfNegative val="0"/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számok'!$D$22:$D$23</c:f>
              <c:numCache>
                <c:formatCode>0.0</c:formatCode>
                <c:ptCount val="2"/>
                <c:pt idx="0">
                  <c:v>0.42452605314264452</c:v>
                </c:pt>
                <c:pt idx="1">
                  <c:v>5.3954194817595086E-2</c:v>
                </c:pt>
              </c:numCache>
            </c:numRef>
          </c:val>
        </c:ser>
        <c:ser>
          <c:idx val="2"/>
          <c:order val="2"/>
          <c:tx>
            <c:strRef>
              <c:f>'éves számok'!$E$21</c:f>
              <c:strCache>
                <c:ptCount val="1"/>
                <c:pt idx="0">
                  <c:v>adótartalom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invertIfNegative val="0"/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számok'!$E$22:$E$23</c:f>
              <c:numCache>
                <c:formatCode>0.0</c:formatCode>
                <c:ptCount val="2"/>
                <c:pt idx="0">
                  <c:v>-3.2798451188408961E-2</c:v>
                </c:pt>
                <c:pt idx="1">
                  <c:v>-0.16025768758422748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000832"/>
        <c:axId val="117011200"/>
      </c:barChart>
      <c:lineChart>
        <c:grouping val="standard"/>
        <c:varyColors val="0"/>
        <c:ser>
          <c:idx val="3"/>
          <c:order val="3"/>
          <c:tx>
            <c:strRef>
              <c:f>'éves számok'!$F$21</c:f>
              <c:strCache>
                <c:ptCount val="1"/>
                <c:pt idx="0">
                  <c:v>cpi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4"/>
            <c:spPr>
              <a:solidFill>
                <a:schemeClr val="bg1"/>
              </a:solidFill>
              <a:ln w="34925">
                <a:solidFill>
                  <a:schemeClr val="tx1"/>
                </a:solidFill>
              </a:ln>
            </c:spPr>
          </c:marker>
          <c:cat>
            <c:numRef>
              <c:f>'éves számok'!$B$22:$B$23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'éves számok'!$F$22:$F$23</c:f>
              <c:numCache>
                <c:formatCode>0.0</c:formatCode>
                <c:ptCount val="2"/>
                <c:pt idx="0">
                  <c:v>0.31080901094945407</c:v>
                </c:pt>
                <c:pt idx="1">
                  <c:v>-0.17925127520658368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000832"/>
        <c:axId val="117011200"/>
      </c:lineChart>
      <c:catAx>
        <c:axId val="11700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17011200"/>
        <c:crosses val="autoZero"/>
        <c:auto val="1"/>
        <c:lblAlgn val="ctr"/>
        <c:lblOffset val="100"/>
        <c:noMultiLvlLbl val="0"/>
      </c:catAx>
      <c:valAx>
        <c:axId val="1170112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 dirty="0" smtClean="0"/>
                  <a:t>százalékpont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7.0110204077619732E-3"/>
              <c:y val="0.28202900042071827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17000832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3837732385683799"/>
          <c:y val="0.2132329103687933"/>
          <c:w val="0.29919106824905406"/>
          <c:h val="0.68629487434000958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>
          <a:latin typeface="+mn-lt"/>
        </a:defRPr>
      </a:pPr>
      <a:endParaRPr lang="hu-H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827810412826882E-2"/>
          <c:y val="5.3436082057901853E-2"/>
          <c:w val="0.88215640842282217"/>
          <c:h val="0.564244625376721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'c5-6'!$B$15</c:f>
              <c:strCache>
                <c:ptCount val="1"/>
                <c:pt idx="0">
                  <c:v>Áru- és szolgáltatásegyenleg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invertIfNegative val="0"/>
          <c:cat>
            <c:numRef>
              <c:f>'c5-6'!$A$16:$A$28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'c5-6'!$B$16:$B$28</c:f>
              <c:numCache>
                <c:formatCode>0.0</c:formatCode>
                <c:ptCount val="11"/>
                <c:pt idx="0">
                  <c:v>-1.0306880435437997</c:v>
                </c:pt>
                <c:pt idx="1">
                  <c:v>0.49816399024945168</c:v>
                </c:pt>
                <c:pt idx="2">
                  <c:v>0.35985806131209797</c:v>
                </c:pt>
                <c:pt idx="3">
                  <c:v>4.0693776575674603</c:v>
                </c:pt>
                <c:pt idx="4">
                  <c:v>5.3745370019232812</c:v>
                </c:pt>
                <c:pt idx="5">
                  <c:v>6.1890013675685607</c:v>
                </c:pt>
                <c:pt idx="6">
                  <c:v>6.8785666530319087</c:v>
                </c:pt>
                <c:pt idx="7">
                  <c:v>7.4702364175094278</c:v>
                </c:pt>
                <c:pt idx="8">
                  <c:v>7.4680086714632745</c:v>
                </c:pt>
                <c:pt idx="9">
                  <c:v>8.5095733810492415</c:v>
                </c:pt>
                <c:pt idx="10">
                  <c:v>9.6707266520922435</c:v>
                </c:pt>
              </c:numCache>
            </c:numRef>
          </c:val>
        </c:ser>
        <c:ser>
          <c:idx val="1"/>
          <c:order val="1"/>
          <c:tx>
            <c:strRef>
              <c:f>'c5-6'!$C$15</c:f>
              <c:strCache>
                <c:ptCount val="1"/>
                <c:pt idx="0">
                  <c:v>Jövedelemegyenleg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invertIfNegative val="0"/>
          <c:cat>
            <c:numRef>
              <c:f>'c5-6'!$A$16:$A$28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'c5-6'!$C$16:$C$28</c:f>
              <c:numCache>
                <c:formatCode>0.0</c:formatCode>
                <c:ptCount val="11"/>
                <c:pt idx="0">
                  <c:v>-5.6997248504057101</c:v>
                </c:pt>
                <c:pt idx="1">
                  <c:v>-7.1306245581438557</c:v>
                </c:pt>
                <c:pt idx="2">
                  <c:v>-6.9455221022774429</c:v>
                </c:pt>
                <c:pt idx="3">
                  <c:v>-5.7215861749110832</c:v>
                </c:pt>
                <c:pt idx="4">
                  <c:v>-5.7515824463631242</c:v>
                </c:pt>
                <c:pt idx="5">
                  <c:v>-6.1652249007418751</c:v>
                </c:pt>
                <c:pt idx="6">
                  <c:v>-5.5329606623446983</c:v>
                </c:pt>
                <c:pt idx="7">
                  <c:v>-4.3116676088655419</c:v>
                </c:pt>
                <c:pt idx="8">
                  <c:v>-3.933095100256085</c:v>
                </c:pt>
                <c:pt idx="9">
                  <c:v>-3.6967422582455876</c:v>
                </c:pt>
                <c:pt idx="10">
                  <c:v>-3.6005023074478051</c:v>
                </c:pt>
              </c:numCache>
            </c:numRef>
          </c:val>
        </c:ser>
        <c:ser>
          <c:idx val="2"/>
          <c:order val="2"/>
          <c:tx>
            <c:strRef>
              <c:f>'c5-6'!$D$15</c:f>
              <c:strCache>
                <c:ptCount val="1"/>
                <c:pt idx="0">
                  <c:v>Transzferegyenleg*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numRef>
              <c:f>'c5-6'!$A$16:$A$28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'c5-6'!$D$16:$D$28</c:f>
              <c:numCache>
                <c:formatCode>0.0</c:formatCode>
                <c:ptCount val="11"/>
                <c:pt idx="0">
                  <c:v>0.41751352868140751</c:v>
                </c:pt>
                <c:pt idx="1">
                  <c:v>0.2023345257625237</c:v>
                </c:pt>
                <c:pt idx="2">
                  <c:v>0.43853329775567407</c:v>
                </c:pt>
                <c:pt idx="3">
                  <c:v>2.6168379320150725</c:v>
                </c:pt>
                <c:pt idx="4">
                  <c:v>2.492217721060201</c:v>
                </c:pt>
                <c:pt idx="5">
                  <c:v>3.0713912380482054</c:v>
                </c:pt>
                <c:pt idx="6">
                  <c:v>3.0490398078250638</c:v>
                </c:pt>
                <c:pt idx="7">
                  <c:v>4.4702623717886771</c:v>
                </c:pt>
                <c:pt idx="8">
                  <c:v>4.7647715104180319</c:v>
                </c:pt>
                <c:pt idx="9">
                  <c:v>4.7396661481696922</c:v>
                </c:pt>
                <c:pt idx="10">
                  <c:v>1.5731266084631992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153856"/>
        <c:axId val="128160128"/>
      </c:barChart>
      <c:lineChart>
        <c:grouping val="standard"/>
        <c:varyColors val="0"/>
        <c:ser>
          <c:idx val="3"/>
          <c:order val="3"/>
          <c:tx>
            <c:strRef>
              <c:f>'c5-6'!$E$15</c:f>
              <c:strCache>
                <c:ptCount val="1"/>
                <c:pt idx="0">
                  <c:v>Külső finanszírozási képesség (folyó fizetési mérleg és tőkemérleg)</c:v>
                </c:pt>
              </c:strCache>
            </c:strRef>
          </c:tx>
          <c:spPr>
            <a:ln w="508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'c5-6'!$A$16:$A$28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'c5-6'!$E$16:$E$28</c:f>
              <c:numCache>
                <c:formatCode>0.0</c:formatCode>
                <c:ptCount val="11"/>
                <c:pt idx="0">
                  <c:v>-6.3128993652681018</c:v>
                </c:pt>
                <c:pt idx="1">
                  <c:v>-6.4301260421318798</c:v>
                </c:pt>
                <c:pt idx="2">
                  <c:v>-6.1471307432096713</c:v>
                </c:pt>
                <c:pt idx="3">
                  <c:v>0.96462941467144936</c:v>
                </c:pt>
                <c:pt idx="4">
                  <c:v>2.115172276620358</c:v>
                </c:pt>
                <c:pt idx="5">
                  <c:v>3.0951677048748909</c:v>
                </c:pt>
                <c:pt idx="6">
                  <c:v>4.3946457985122738</c:v>
                </c:pt>
                <c:pt idx="7">
                  <c:v>7.628831180432563</c:v>
                </c:pt>
                <c:pt idx="8">
                  <c:v>8.2996850816252206</c:v>
                </c:pt>
                <c:pt idx="9">
                  <c:v>9.5524972709733476</c:v>
                </c:pt>
                <c:pt idx="10">
                  <c:v>7.643350953107638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153856"/>
        <c:axId val="128160128"/>
      </c:lineChart>
      <c:catAx>
        <c:axId val="128153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9.0889911008567983E-2"/>
              <c:y val="1.1970486111111261E-3"/>
            </c:manualLayout>
          </c:layout>
          <c:overlay val="0"/>
        </c:title>
        <c:numFmt formatCode="General" sourceLinked="1"/>
        <c:majorTickMark val="none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hu-HU"/>
          </a:p>
        </c:txPr>
        <c:crossAx val="128160128"/>
        <c:crosses val="autoZero"/>
        <c:auto val="1"/>
        <c:lblAlgn val="ctr"/>
        <c:lblOffset val="100"/>
        <c:noMultiLvlLbl val="0"/>
      </c:catAx>
      <c:valAx>
        <c:axId val="128160128"/>
        <c:scaling>
          <c:orientation val="minMax"/>
          <c:max val="16"/>
          <c:min val="-8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crossAx val="128153856"/>
        <c:crosses val="autoZero"/>
        <c:crossBetween val="between"/>
        <c:majorUnit val="4"/>
      </c:val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75626733676172653"/>
          <c:w val="1"/>
          <c:h val="0.24373266323827333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600" b="0" baseline="0">
          <a:latin typeface="Trebuchet MS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548510919785668E-2"/>
          <c:y val="7.9426800902192521E-2"/>
          <c:w val="0.87089405968144229"/>
          <c:h val="0.71445126026561423"/>
        </c:manualLayout>
      </c:layout>
      <c:barChart>
        <c:barDir val="col"/>
        <c:grouping val="clustered"/>
        <c:varyColors val="0"/>
        <c:ser>
          <c:idx val="1"/>
          <c:order val="2"/>
          <c:tx>
            <c:strRef>
              <c:f>'c5-8'!$D$12</c:f>
              <c:strCache>
                <c:ptCount val="1"/>
                <c:pt idx="0">
                  <c:v>Elsődleges egyenleg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bg2"/>
              </a:solidFill>
            </c:spPr>
          </c:dPt>
          <c:dPt>
            <c:idx val="11"/>
            <c:invertIfNegative val="0"/>
            <c:bubble3D val="0"/>
            <c:spPr>
              <a:solidFill>
                <a:schemeClr val="bg2"/>
              </a:solidFill>
            </c:spPr>
          </c:dPt>
          <c:cat>
            <c:numLit>
              <c:formatCode>General</c:formatCode>
              <c:ptCount val="5"/>
              <c:pt idx="0">
                <c:v>2012</c:v>
              </c:pt>
              <c:pt idx="1">
                <c:v>2013</c:v>
              </c:pt>
              <c:pt idx="2">
                <c:v>2014</c:v>
              </c:pt>
              <c:pt idx="3">
                <c:v>2015</c:v>
              </c:pt>
              <c:pt idx="4">
                <c:v>2016</c:v>
              </c:pt>
            </c:numLit>
          </c:cat>
          <c:val>
            <c:numRef>
              <c:f>'c5-8'!$D$13:$D$17</c:f>
              <c:numCache>
                <c:formatCode>0.0</c:formatCode>
                <c:ptCount val="5"/>
                <c:pt idx="0">
                  <c:v>1.8999999999999995</c:v>
                </c:pt>
                <c:pt idx="1">
                  <c:v>1.8999999999999995</c:v>
                </c:pt>
                <c:pt idx="2">
                  <c:v>1.2999999999999994</c:v>
                </c:pt>
                <c:pt idx="3">
                  <c:v>0.98036488170739489</c:v>
                </c:pt>
                <c:pt idx="4">
                  <c:v>1.0016038906238265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585088"/>
        <c:axId val="122586624"/>
      </c:barChart>
      <c:barChart>
        <c:barDir val="col"/>
        <c:grouping val="stacked"/>
        <c:varyColors val="0"/>
        <c:ser>
          <c:idx val="0"/>
          <c:order val="0"/>
          <c:tx>
            <c:strRef>
              <c:f>'c5-8'!$C$12</c:f>
              <c:strCache>
                <c:ptCount val="1"/>
                <c:pt idx="0">
                  <c:v>Nettó kamatkiadások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  <a:prstDash val="sysDash"/>
            </a:ln>
          </c:spPr>
          <c:invertIfNegative val="0"/>
          <c:dPt>
            <c:idx val="1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  <a:prstDash val="sysDash"/>
              </a:ln>
            </c:spPr>
          </c:dPt>
          <c:dPt>
            <c:idx val="1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  <a:prstDash val="sysDash"/>
              </a:ln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  <a:prstDash val="sysDash"/>
              </a:ln>
            </c:spPr>
          </c:dPt>
          <c:cat>
            <c:numRef>
              <c:f>'c5-8'!$A$13:$A$17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'c5-8'!$C$13:$C$17</c:f>
              <c:numCache>
                <c:formatCode>0.0</c:formatCode>
                <c:ptCount val="5"/>
                <c:pt idx="0">
                  <c:v>-4.2</c:v>
                </c:pt>
                <c:pt idx="1">
                  <c:v>-4.4000000000000004</c:v>
                </c:pt>
                <c:pt idx="2">
                  <c:v>-3.9</c:v>
                </c:pt>
                <c:pt idx="3">
                  <c:v>-3.37344079255283</c:v>
                </c:pt>
                <c:pt idx="4">
                  <c:v>-3.1682061349853399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2589952"/>
        <c:axId val="122588160"/>
      </c:barChart>
      <c:lineChart>
        <c:grouping val="standard"/>
        <c:varyColors val="0"/>
        <c:ser>
          <c:idx val="2"/>
          <c:order val="1"/>
          <c:tx>
            <c:strRef>
              <c:f>'c5-8'!$B$12</c:f>
              <c:strCache>
                <c:ptCount val="1"/>
                <c:pt idx="0">
                  <c:v>ESA-egyenleg</c:v>
                </c:pt>
              </c:strCache>
            </c:strRef>
          </c:tx>
          <c:spPr>
            <a:ln w="508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'c5-8'!$A$13:$A$17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'c5-8'!$B$13:$B$17</c:f>
              <c:numCache>
                <c:formatCode>0.0</c:formatCode>
                <c:ptCount val="5"/>
                <c:pt idx="0">
                  <c:v>-2.2999999999999998</c:v>
                </c:pt>
                <c:pt idx="1">
                  <c:v>-2.5</c:v>
                </c:pt>
                <c:pt idx="2">
                  <c:v>-2.6</c:v>
                </c:pt>
                <c:pt idx="3">
                  <c:v>-2.3930759108454351</c:v>
                </c:pt>
                <c:pt idx="4">
                  <c:v>-2.1666022443615134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589952"/>
        <c:axId val="122588160"/>
      </c:lineChart>
      <c:catAx>
        <c:axId val="12258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22586624"/>
        <c:crosses val="autoZero"/>
        <c:auto val="1"/>
        <c:lblAlgn val="ctr"/>
        <c:lblOffset val="100"/>
        <c:noMultiLvlLbl val="0"/>
      </c:catAx>
      <c:valAx>
        <c:axId val="122586624"/>
        <c:scaling>
          <c:orientation val="minMax"/>
          <c:max val="2"/>
          <c:min val="-5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22585088"/>
        <c:crosses val="autoZero"/>
        <c:crossBetween val="between"/>
        <c:majorUnit val="1"/>
      </c:valAx>
      <c:valAx>
        <c:axId val="122588160"/>
        <c:scaling>
          <c:orientation val="minMax"/>
          <c:max val="2"/>
          <c:min val="-5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22589952"/>
        <c:crosses val="max"/>
        <c:crossBetween val="between"/>
        <c:majorUnit val="1"/>
      </c:valAx>
      <c:catAx>
        <c:axId val="122589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2258816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8781779978591435"/>
          <c:w val="1"/>
          <c:h val="0.11218220021408558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600" b="0" baseline="0">
          <a:latin typeface="Trebuchet MS" pitchFamily="34" charset="0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278306878306891"/>
          <c:y val="4.1230902777777655E-2"/>
          <c:w val="0.78893551587301591"/>
          <c:h val="0.62394704861111316"/>
        </c:manualLayout>
      </c:layout>
      <c:scatterChart>
        <c:scatterStyle val="lineMarker"/>
        <c:varyColors val="0"/>
        <c:ser>
          <c:idx val="0"/>
          <c:order val="0"/>
          <c:tx>
            <c:strRef>
              <c:f>'c2-3'!$C$16</c:f>
              <c:strCache>
                <c:ptCount val="1"/>
                <c:pt idx="0">
                  <c:v>Fejlett piaci hozamemelkedés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7"/>
            <c:spPr>
              <a:solidFill>
                <a:srgbClr val="9C0000"/>
              </a:solidFill>
              <a:ln>
                <a:solidFill>
                  <a:srgbClr val="9C0000"/>
                </a:solidFill>
              </a:ln>
            </c:spPr>
          </c:marker>
          <c:dLbls>
            <c:delete val="1"/>
          </c:dLbls>
          <c:xVal>
            <c:numRef>
              <c:f>'c2-3'!$F$16</c:f>
              <c:numCache>
                <c:formatCode>0.00</c:formatCode>
                <c:ptCount val="1"/>
                <c:pt idx="0">
                  <c:v>-0.17191862543288927</c:v>
                </c:pt>
              </c:numCache>
            </c:numRef>
          </c:xVal>
          <c:yVal>
            <c:numRef>
              <c:f>'c2-3'!$E$16</c:f>
              <c:numCache>
                <c:formatCode>0.00</c:formatCode>
                <c:ptCount val="1"/>
                <c:pt idx="0">
                  <c:v>0.20880490764661452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'c2-3'!$C$17</c:f>
              <c:strCache>
                <c:ptCount val="1"/>
                <c:pt idx="0">
                  <c:v>Tartósan alacsony költségkörnyezet, erősödő másodkörös hatások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7"/>
            <c:spPr>
              <a:solidFill>
                <a:srgbClr val="669933"/>
              </a:solidFill>
              <a:ln>
                <a:noFill/>
              </a:ln>
            </c:spPr>
          </c:marker>
          <c:dLbls>
            <c:delete val="1"/>
          </c:dLbls>
          <c:xVal>
            <c:numRef>
              <c:f>'c2-3'!$F$17</c:f>
              <c:numCache>
                <c:formatCode>0.00</c:formatCode>
                <c:ptCount val="1"/>
                <c:pt idx="0">
                  <c:v>0.15922175827654605</c:v>
                </c:pt>
              </c:numCache>
            </c:numRef>
          </c:xVal>
          <c:yVal>
            <c:numRef>
              <c:f>'c2-3'!$E$17</c:f>
              <c:numCache>
                <c:formatCode>0.00</c:formatCode>
                <c:ptCount val="1"/>
                <c:pt idx="0">
                  <c:v>-0.33002754070003526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'c2-3'!$C$18</c:f>
              <c:strCache>
                <c:ptCount val="1"/>
                <c:pt idx="0">
                  <c:v>Geopolitikai feszültségek hatásai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7"/>
            <c:spPr>
              <a:solidFill>
                <a:srgbClr val="9C0000"/>
              </a:solidFill>
              <a:ln w="9525">
                <a:noFill/>
              </a:ln>
            </c:spPr>
          </c:marker>
          <c:dLbls>
            <c:delete val="1"/>
          </c:dLbls>
          <c:xVal>
            <c:numRef>
              <c:f>'c2-3'!$F$18</c:f>
              <c:numCache>
                <c:formatCode>0.00</c:formatCode>
                <c:ptCount val="1"/>
                <c:pt idx="0">
                  <c:v>-0.27752336756643814</c:v>
                </c:pt>
              </c:numCache>
            </c:numRef>
          </c:xVal>
          <c:yVal>
            <c:numRef>
              <c:f>'c2-3'!$E$18</c:f>
              <c:numCache>
                <c:formatCode>0.00</c:formatCode>
                <c:ptCount val="1"/>
                <c:pt idx="0">
                  <c:v>0.2858439205712191</c:v>
                </c:pt>
              </c:numCache>
            </c:numRef>
          </c:yVal>
          <c:smooth val="0"/>
        </c:ser>
        <c:dLbls>
          <c:showLegendKey val="0"/>
          <c:showVal val="1"/>
          <c:showCatName val="1"/>
          <c:showSerName val="0"/>
          <c:showPercent val="0"/>
          <c:showBubbleSize val="0"/>
        </c:dLbls>
        <c:axId val="128219008"/>
        <c:axId val="128221568"/>
      </c:scatterChart>
      <c:valAx>
        <c:axId val="128219008"/>
        <c:scaling>
          <c:orientation val="minMax"/>
          <c:max val="0.60000000000000064"/>
          <c:min val="-0.60000000000000064"/>
        </c:scaling>
        <c:delete val="0"/>
        <c:axPos val="b"/>
        <c:majorGridlines>
          <c:spPr>
            <a:ln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GDP növekedés(százalékpont)</a:t>
                </a:r>
              </a:p>
            </c:rich>
          </c:tx>
          <c:layout>
            <c:manualLayout>
              <c:xMode val="edge"/>
              <c:yMode val="edge"/>
              <c:x val="0.35793452380952467"/>
              <c:y val="0.75140017361111278"/>
            </c:manualLayout>
          </c:layout>
          <c:overlay val="0"/>
        </c:title>
        <c:numFmt formatCode="0.0" sourceLinked="0"/>
        <c:majorTickMark val="out"/>
        <c:minorTickMark val="none"/>
        <c:tickLblPos val="low"/>
        <c:crossAx val="128221568"/>
        <c:crosses val="autoZero"/>
        <c:crossBetween val="midCat"/>
        <c:majorUnit val="0.2"/>
      </c:valAx>
      <c:valAx>
        <c:axId val="128221568"/>
        <c:scaling>
          <c:orientation val="minMax"/>
          <c:max val="0.60000000000000164"/>
          <c:min val="-0.60000000000000164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Infláció (százalékpont)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low"/>
        <c:crossAx val="128219008"/>
        <c:crosses val="autoZero"/>
        <c:crossBetween val="midCat"/>
        <c:majorUnit val="0.2"/>
      </c:valAx>
      <c:spPr>
        <a:noFill/>
      </c:spPr>
    </c:plotArea>
    <c:legend>
      <c:legendPos val="r"/>
      <c:layout>
        <c:manualLayout>
          <c:xMode val="edge"/>
          <c:yMode val="edge"/>
          <c:x val="0"/>
          <c:y val="0.82072048611111181"/>
          <c:w val="0.99861507936507965"/>
          <c:h val="0.17869010416666681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600" b="0" baseline="0">
          <a:latin typeface="Trebuchet MS" pitchFamily="34" charset="0"/>
          <a:ea typeface="Calibri"/>
          <a:cs typeface="Calibri"/>
        </a:defRPr>
      </a:pPr>
      <a:endParaRPr lang="hu-H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720191705822034E-2"/>
          <c:y val="5.3018866372111013E-2"/>
          <c:w val="0.89725749992612247"/>
          <c:h val="0.64870539625539458"/>
        </c:manualLayout>
      </c:layout>
      <c:lineChart>
        <c:grouping val="standard"/>
        <c:varyColors val="0"/>
        <c:ser>
          <c:idx val="2"/>
          <c:order val="0"/>
          <c:tx>
            <c:strRef>
              <c:f>adatok_yoy!$D$2</c:f>
              <c:strCache>
                <c:ptCount val="1"/>
                <c:pt idx="0">
                  <c:v>Adóhatásoktól szűrt maginfláció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adatok_yoy!$A$3:$A$235</c:f>
              <c:numCache>
                <c:formatCode>mmm/yy</c:formatCode>
                <c:ptCount val="233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</c:numCache>
            </c:numRef>
          </c:cat>
          <c:val>
            <c:numRef>
              <c:f>adatok_yoy!$D$3:$D$235</c:f>
              <c:numCache>
                <c:formatCode>0.0</c:formatCode>
                <c:ptCount val="233"/>
                <c:pt idx="0">
                  <c:v>26.296570816953363</c:v>
                </c:pt>
                <c:pt idx="1">
                  <c:v>26.121466177173147</c:v>
                </c:pt>
                <c:pt idx="2">
                  <c:v>25.844988655152306</c:v>
                </c:pt>
                <c:pt idx="3">
                  <c:v>24.974991746287117</c:v>
                </c:pt>
                <c:pt idx="4">
                  <c:v>23.969580876442251</c:v>
                </c:pt>
                <c:pt idx="5">
                  <c:v>23.454520782712834</c:v>
                </c:pt>
                <c:pt idx="6">
                  <c:v>22.79391071515802</c:v>
                </c:pt>
                <c:pt idx="7">
                  <c:v>22.454312859882847</c:v>
                </c:pt>
                <c:pt idx="8">
                  <c:v>21.497169646181774</c:v>
                </c:pt>
                <c:pt idx="9">
                  <c:v>20.364886917640817</c:v>
                </c:pt>
                <c:pt idx="10">
                  <c:v>19.517250015030044</c:v>
                </c:pt>
                <c:pt idx="11">
                  <c:v>19.165501319663704</c:v>
                </c:pt>
                <c:pt idx="12">
                  <c:v>18.00752173372517</c:v>
                </c:pt>
                <c:pt idx="13">
                  <c:v>17.675042576956315</c:v>
                </c:pt>
                <c:pt idx="14">
                  <c:v>17.300750407503855</c:v>
                </c:pt>
                <c:pt idx="15">
                  <c:v>17.31425930786861</c:v>
                </c:pt>
                <c:pt idx="16">
                  <c:v>16.737252733854675</c:v>
                </c:pt>
                <c:pt idx="17">
                  <c:v>16.367394387054304</c:v>
                </c:pt>
                <c:pt idx="18">
                  <c:v>16.262334553004749</c:v>
                </c:pt>
                <c:pt idx="19">
                  <c:v>15.958320397105425</c:v>
                </c:pt>
                <c:pt idx="20">
                  <c:v>16.039403301410999</c:v>
                </c:pt>
                <c:pt idx="21">
                  <c:v>15.898843019069602</c:v>
                </c:pt>
                <c:pt idx="22">
                  <c:v>15.813233567464465</c:v>
                </c:pt>
                <c:pt idx="23">
                  <c:v>15.714374760904363</c:v>
                </c:pt>
                <c:pt idx="24">
                  <c:v>15.365701185634066</c:v>
                </c:pt>
                <c:pt idx="25">
                  <c:v>14.983592117070629</c:v>
                </c:pt>
                <c:pt idx="26">
                  <c:v>14.895482513716345</c:v>
                </c:pt>
                <c:pt idx="27">
                  <c:v>14.264475786570415</c:v>
                </c:pt>
                <c:pt idx="28">
                  <c:v>14.131848464727</c:v>
                </c:pt>
                <c:pt idx="29">
                  <c:v>13.796399696049207</c:v>
                </c:pt>
                <c:pt idx="30">
                  <c:v>13.486498054557288</c:v>
                </c:pt>
                <c:pt idx="31">
                  <c:v>12.971966082185432</c:v>
                </c:pt>
                <c:pt idx="32">
                  <c:v>12.363244102502406</c:v>
                </c:pt>
                <c:pt idx="33">
                  <c:v>12.263950874879285</c:v>
                </c:pt>
                <c:pt idx="34">
                  <c:v>11.892440675454779</c:v>
                </c:pt>
                <c:pt idx="35">
                  <c:v>11.5067789074659</c:v>
                </c:pt>
                <c:pt idx="36">
                  <c:v>10.550672047463479</c:v>
                </c:pt>
                <c:pt idx="37">
                  <c:v>10.000216319792258</c:v>
                </c:pt>
                <c:pt idx="38">
                  <c:v>9.5697910690523855</c:v>
                </c:pt>
                <c:pt idx="39">
                  <c:v>9.6539367734937542</c:v>
                </c:pt>
                <c:pt idx="40">
                  <c:v>9.4117296897924092</c:v>
                </c:pt>
                <c:pt idx="41">
                  <c:v>9.3391813082805584</c:v>
                </c:pt>
                <c:pt idx="42">
                  <c:v>9.3428277541057128</c:v>
                </c:pt>
                <c:pt idx="43">
                  <c:v>9.4801676342137284</c:v>
                </c:pt>
                <c:pt idx="44">
                  <c:v>9.1320159643686338</c:v>
                </c:pt>
                <c:pt idx="45">
                  <c:v>8.5801491890371153</c:v>
                </c:pt>
                <c:pt idx="46">
                  <c:v>8.4225552839058793</c:v>
                </c:pt>
                <c:pt idx="47">
                  <c:v>8.1618455754564962</c:v>
                </c:pt>
                <c:pt idx="48">
                  <c:v>7.7936686474609616</c:v>
                </c:pt>
                <c:pt idx="49">
                  <c:v>7.8484865529510017</c:v>
                </c:pt>
                <c:pt idx="50">
                  <c:v>7.5616185071557709</c:v>
                </c:pt>
                <c:pt idx="51">
                  <c:v>7.2856386895407326</c:v>
                </c:pt>
                <c:pt idx="52">
                  <c:v>7.1900526537254734</c:v>
                </c:pt>
                <c:pt idx="53">
                  <c:v>7.170427137307982</c:v>
                </c:pt>
                <c:pt idx="54">
                  <c:v>7.1391232187814495</c:v>
                </c:pt>
                <c:pt idx="55">
                  <c:v>7.5828920983243648</c:v>
                </c:pt>
                <c:pt idx="56">
                  <c:v>8.2626633207552516</c:v>
                </c:pt>
                <c:pt idx="57">
                  <c:v>8.3850352820292358</c:v>
                </c:pt>
                <c:pt idx="58">
                  <c:v>8.4652362867516189</c:v>
                </c:pt>
                <c:pt idx="59">
                  <c:v>8.6044397390304397</c:v>
                </c:pt>
                <c:pt idx="60">
                  <c:v>9.3004141310409665</c:v>
                </c:pt>
                <c:pt idx="61">
                  <c:v>9.5689006431806263</c:v>
                </c:pt>
                <c:pt idx="62">
                  <c:v>10.084333227206884</c:v>
                </c:pt>
                <c:pt idx="63">
                  <c:v>10.019516709241188</c:v>
                </c:pt>
                <c:pt idx="64">
                  <c:v>9.9390363632172978</c:v>
                </c:pt>
                <c:pt idx="65">
                  <c:v>9.8216539675801755</c:v>
                </c:pt>
                <c:pt idx="66">
                  <c:v>9.7127455845924118</c:v>
                </c:pt>
                <c:pt idx="67">
                  <c:v>8.9373137418851769</c:v>
                </c:pt>
                <c:pt idx="68">
                  <c:v>8.1715573969814983</c:v>
                </c:pt>
                <c:pt idx="69">
                  <c:v>7.9544454225746648</c:v>
                </c:pt>
                <c:pt idx="70">
                  <c:v>7.8343486036259264</c:v>
                </c:pt>
                <c:pt idx="71">
                  <c:v>7.6060157623132341</c:v>
                </c:pt>
                <c:pt idx="72">
                  <c:v>6.7446071509838816</c:v>
                </c:pt>
                <c:pt idx="73">
                  <c:v>6.3241751806992568</c:v>
                </c:pt>
                <c:pt idx="74">
                  <c:v>5.7490660114227126</c:v>
                </c:pt>
                <c:pt idx="75">
                  <c:v>5.6613292114008402</c:v>
                </c:pt>
                <c:pt idx="76">
                  <c:v>5.5875058845251004</c:v>
                </c:pt>
                <c:pt idx="77">
                  <c:v>5.3549497481055823</c:v>
                </c:pt>
                <c:pt idx="78">
                  <c:v>5.3095229570893139</c:v>
                </c:pt>
                <c:pt idx="79">
                  <c:v>5.1484075017302899</c:v>
                </c:pt>
                <c:pt idx="80">
                  <c:v>5.0281533820599122</c:v>
                </c:pt>
                <c:pt idx="81">
                  <c:v>4.9503644088300973</c:v>
                </c:pt>
                <c:pt idx="82">
                  <c:v>4.8259594814513065</c:v>
                </c:pt>
                <c:pt idx="83">
                  <c:v>4.7103461686796919</c:v>
                </c:pt>
                <c:pt idx="84">
                  <c:v>4.4236614532074299</c:v>
                </c:pt>
                <c:pt idx="85">
                  <c:v>4.0125256457397001</c:v>
                </c:pt>
                <c:pt idx="86">
                  <c:v>3.8854459452815462</c:v>
                </c:pt>
                <c:pt idx="87">
                  <c:v>3.6781130858815487</c:v>
                </c:pt>
                <c:pt idx="88">
                  <c:v>3.4707047852134281</c:v>
                </c:pt>
                <c:pt idx="89">
                  <c:v>3.7317848008981684</c:v>
                </c:pt>
                <c:pt idx="90">
                  <c:v>3.6330083604998293</c:v>
                </c:pt>
                <c:pt idx="91">
                  <c:v>3.7478534477353804</c:v>
                </c:pt>
                <c:pt idx="92">
                  <c:v>3.6661469203872485</c:v>
                </c:pt>
                <c:pt idx="93">
                  <c:v>3.878038751771868</c:v>
                </c:pt>
                <c:pt idx="94">
                  <c:v>4.1166393050140471</c:v>
                </c:pt>
                <c:pt idx="95">
                  <c:v>4.1756195474962112</c:v>
                </c:pt>
                <c:pt idx="96">
                  <c:v>4.1976442199914459</c:v>
                </c:pt>
                <c:pt idx="97">
                  <c:v>4.0993952834344327</c:v>
                </c:pt>
                <c:pt idx="98">
                  <c:v>3.9323685778809789</c:v>
                </c:pt>
                <c:pt idx="99">
                  <c:v>4.0285151753876249</c:v>
                </c:pt>
                <c:pt idx="100">
                  <c:v>4.3878656361503232</c:v>
                </c:pt>
                <c:pt idx="101">
                  <c:v>4.1413293239474456</c:v>
                </c:pt>
                <c:pt idx="102">
                  <c:v>3.9664420409546892</c:v>
                </c:pt>
                <c:pt idx="103">
                  <c:v>3.9500131274074306</c:v>
                </c:pt>
                <c:pt idx="104">
                  <c:v>3.978735096694578</c:v>
                </c:pt>
                <c:pt idx="105">
                  <c:v>3.6775805505894255</c:v>
                </c:pt>
                <c:pt idx="106">
                  <c:v>3.3875530479637206</c:v>
                </c:pt>
                <c:pt idx="107">
                  <c:v>3.1717895916689258</c:v>
                </c:pt>
                <c:pt idx="108">
                  <c:v>3.0714839621871874</c:v>
                </c:pt>
                <c:pt idx="109">
                  <c:v>2.7938663123132415</c:v>
                </c:pt>
                <c:pt idx="110">
                  <c:v>2.7187822367059908</c:v>
                </c:pt>
                <c:pt idx="111">
                  <c:v>2.5804103009982953</c:v>
                </c:pt>
                <c:pt idx="112">
                  <c:v>2.1157791393978016</c:v>
                </c:pt>
                <c:pt idx="113">
                  <c:v>1.839810154230932</c:v>
                </c:pt>
                <c:pt idx="114">
                  <c:v>1.6037859523303979</c:v>
                </c:pt>
                <c:pt idx="115">
                  <c:v>1.6554290283845319</c:v>
                </c:pt>
                <c:pt idx="116">
                  <c:v>1.4571579155182803</c:v>
                </c:pt>
                <c:pt idx="117">
                  <c:v>1.3664751764622451</c:v>
                </c:pt>
                <c:pt idx="118">
                  <c:v>1.3765478207757269</c:v>
                </c:pt>
                <c:pt idx="119">
                  <c:v>1.2690345878512375</c:v>
                </c:pt>
                <c:pt idx="120">
                  <c:v>1.040491052632305</c:v>
                </c:pt>
                <c:pt idx="121">
                  <c:v>1.0010254146489928</c:v>
                </c:pt>
                <c:pt idx="122">
                  <c:v>1.0292811878324528</c:v>
                </c:pt>
                <c:pt idx="123">
                  <c:v>0.96967256868354923</c:v>
                </c:pt>
                <c:pt idx="124">
                  <c:v>1.2613651452374484</c:v>
                </c:pt>
                <c:pt idx="125">
                  <c:v>1.5175557149705128</c:v>
                </c:pt>
                <c:pt idx="126">
                  <c:v>2.0894223923594808</c:v>
                </c:pt>
                <c:pt idx="127">
                  <c:v>2.633210355022797</c:v>
                </c:pt>
                <c:pt idx="128">
                  <c:v>3.171868860721986</c:v>
                </c:pt>
                <c:pt idx="129">
                  <c:v>3.5985740347616257</c:v>
                </c:pt>
                <c:pt idx="130">
                  <c:v>3.7172702072230948</c:v>
                </c:pt>
                <c:pt idx="131">
                  <c:v>4.036383129625932</c:v>
                </c:pt>
                <c:pt idx="132">
                  <c:v>4.1897089382400736</c:v>
                </c:pt>
                <c:pt idx="133">
                  <c:v>4.5030792222887897</c:v>
                </c:pt>
                <c:pt idx="134">
                  <c:v>4.8336792942467781</c:v>
                </c:pt>
                <c:pt idx="135">
                  <c:v>4.7848261504380929</c:v>
                </c:pt>
                <c:pt idx="136">
                  <c:v>4.5797307336633821</c:v>
                </c:pt>
                <c:pt idx="137">
                  <c:v>4.6506987288349961</c:v>
                </c:pt>
                <c:pt idx="138">
                  <c:v>4.3544724403188866</c:v>
                </c:pt>
                <c:pt idx="139">
                  <c:v>4.1218938521538462</c:v>
                </c:pt>
                <c:pt idx="140">
                  <c:v>4.1736218638207561</c:v>
                </c:pt>
                <c:pt idx="141">
                  <c:v>4.1792502568962107</c:v>
                </c:pt>
                <c:pt idx="142">
                  <c:v>4.3281017043085939</c:v>
                </c:pt>
                <c:pt idx="143">
                  <c:v>4.5320984509423141</c:v>
                </c:pt>
                <c:pt idx="144">
                  <c:v>4.8539762117038521</c:v>
                </c:pt>
                <c:pt idx="145">
                  <c:v>4.9144943963108574</c:v>
                </c:pt>
                <c:pt idx="146">
                  <c:v>4.9275542302947599</c:v>
                </c:pt>
                <c:pt idx="147">
                  <c:v>5.3014602840012941</c:v>
                </c:pt>
                <c:pt idx="148">
                  <c:v>5.5556100725613362</c:v>
                </c:pt>
                <c:pt idx="149">
                  <c:v>5.5250015111311939</c:v>
                </c:pt>
                <c:pt idx="150">
                  <c:v>5.6430916147371306</c:v>
                </c:pt>
                <c:pt idx="151">
                  <c:v>5.4521967666700419</c:v>
                </c:pt>
                <c:pt idx="152">
                  <c:v>4.8235190267347718</c:v>
                </c:pt>
                <c:pt idx="153">
                  <c:v>4.4355382703342485</c:v>
                </c:pt>
                <c:pt idx="154">
                  <c:v>3.9756779073936883</c:v>
                </c:pt>
                <c:pt idx="155">
                  <c:v>3.6549570313306958</c:v>
                </c:pt>
                <c:pt idx="156">
                  <c:v>3.2357191258027882</c:v>
                </c:pt>
                <c:pt idx="157">
                  <c:v>3.0878309059388442</c:v>
                </c:pt>
                <c:pt idx="158">
                  <c:v>2.9226428638188082</c:v>
                </c:pt>
                <c:pt idx="159">
                  <c:v>2.9247531573404899</c:v>
                </c:pt>
                <c:pt idx="160">
                  <c:v>2.9421246642052523</c:v>
                </c:pt>
                <c:pt idx="161">
                  <c:v>3.0287212744394481</c:v>
                </c:pt>
                <c:pt idx="162">
                  <c:v>2.9460062647330005</c:v>
                </c:pt>
                <c:pt idx="163">
                  <c:v>2.8301283881508823</c:v>
                </c:pt>
                <c:pt idx="164">
                  <c:v>2.8463033714881192</c:v>
                </c:pt>
                <c:pt idx="165">
                  <c:v>2.6205638502632951</c:v>
                </c:pt>
                <c:pt idx="166">
                  <c:v>2.6536254773196646</c:v>
                </c:pt>
                <c:pt idx="167">
                  <c:v>2.5066579856100759</c:v>
                </c:pt>
                <c:pt idx="168">
                  <c:v>2.5268848844320502</c:v>
                </c:pt>
                <c:pt idx="169">
                  <c:v>2.1762344218173553</c:v>
                </c:pt>
                <c:pt idx="170">
                  <c:v>2.0208465767938151</c:v>
                </c:pt>
                <c:pt idx="171">
                  <c:v>1.6347716761440125</c:v>
                </c:pt>
                <c:pt idx="172">
                  <c:v>1.1821133639973169</c:v>
                </c:pt>
                <c:pt idx="173">
                  <c:v>0.72497782999798233</c:v>
                </c:pt>
                <c:pt idx="174">
                  <c:v>0.56716164963386007</c:v>
                </c:pt>
                <c:pt idx="175">
                  <c:v>0.75855061753034647</c:v>
                </c:pt>
                <c:pt idx="176">
                  <c:v>0.83587247036678036</c:v>
                </c:pt>
                <c:pt idx="177">
                  <c:v>1.216360102525897</c:v>
                </c:pt>
                <c:pt idx="178">
                  <c:v>1.3530005186817249</c:v>
                </c:pt>
                <c:pt idx="179">
                  <c:v>1.4999044866376181</c:v>
                </c:pt>
                <c:pt idx="180">
                  <c:v>1.3086087756557703</c:v>
                </c:pt>
                <c:pt idx="181">
                  <c:v>1.5671438309658612</c:v>
                </c:pt>
                <c:pt idx="182">
                  <c:v>2.2380003019004704</c:v>
                </c:pt>
                <c:pt idx="183">
                  <c:v>2.4050079980215457</c:v>
                </c:pt>
                <c:pt idx="184">
                  <c:v>2.5999168640696837</c:v>
                </c:pt>
                <c:pt idx="185">
                  <c:v>2.9210131350022124</c:v>
                </c:pt>
                <c:pt idx="186">
                  <c:v>3.0937434434336097</c:v>
                </c:pt>
                <c:pt idx="187">
                  <c:v>2.9847210561041493</c:v>
                </c:pt>
                <c:pt idx="188">
                  <c:v>2.8780433494328861</c:v>
                </c:pt>
                <c:pt idx="189">
                  <c:v>2.7703036502943519</c:v>
                </c:pt>
                <c:pt idx="190">
                  <c:v>2.7547427816577255</c:v>
                </c:pt>
                <c:pt idx="191">
                  <c:v>2.6650751855336523</c:v>
                </c:pt>
                <c:pt idx="192">
                  <c:v>2.9610439706621321</c:v>
                </c:pt>
                <c:pt idx="193">
                  <c:v>3.1761824468277382</c:v>
                </c:pt>
                <c:pt idx="194">
                  <c:v>2.6095852079041748</c:v>
                </c:pt>
                <c:pt idx="195">
                  <c:v>2.5684378478725733</c:v>
                </c:pt>
                <c:pt idx="196">
                  <c:v>2.3233968326068464</c:v>
                </c:pt>
                <c:pt idx="197">
                  <c:v>2.4716764953168564</c:v>
                </c:pt>
                <c:pt idx="198">
                  <c:v>2.4421758931732143</c:v>
                </c:pt>
                <c:pt idx="199">
                  <c:v>2.3964639784087751</c:v>
                </c:pt>
                <c:pt idx="200">
                  <c:v>2.3840908259312101</c:v>
                </c:pt>
                <c:pt idx="201">
                  <c:v>2.1767220628716046</c:v>
                </c:pt>
                <c:pt idx="202">
                  <c:v>2.3845467251108374</c:v>
                </c:pt>
                <c:pt idx="203">
                  <c:v>2.4878153291391101</c:v>
                </c:pt>
                <c:pt idx="204">
                  <c:v>1.9064686284899039</c:v>
                </c:pt>
                <c:pt idx="205">
                  <c:v>1.7528181061974095</c:v>
                </c:pt>
                <c:pt idx="206">
                  <c:v>1.6847675807402993</c:v>
                </c:pt>
                <c:pt idx="207">
                  <c:v>1.6524573036227537</c:v>
                </c:pt>
                <c:pt idx="208">
                  <c:v>1.6795303252652474</c:v>
                </c:pt>
                <c:pt idx="209">
                  <c:v>1.4499035675298728</c:v>
                </c:pt>
                <c:pt idx="210">
                  <c:v>1.4474612327302054</c:v>
                </c:pt>
                <c:pt idx="211">
                  <c:v>1.5276853441450413</c:v>
                </c:pt>
                <c:pt idx="212">
                  <c:v>1.5123731514850647</c:v>
                </c:pt>
                <c:pt idx="213">
                  <c:v>1.3057105399155944</c:v>
                </c:pt>
                <c:pt idx="214">
                  <c:v>1.2400687924635605</c:v>
                </c:pt>
                <c:pt idx="215">
                  <c:v>1.1082129349543095</c:v>
                </c:pt>
                <c:pt idx="216">
                  <c:v>1.5702581315272539</c:v>
                </c:pt>
                <c:pt idx="217">
                  <c:v>1.5746938985115548</c:v>
                </c:pt>
                <c:pt idx="218">
                  <c:v>1.4885031360490473</c:v>
                </c:pt>
                <c:pt idx="219">
                  <c:v>1.2092392564800178</c:v>
                </c:pt>
                <c:pt idx="220">
                  <c:v>1.3824866804778964</c:v>
                </c:pt>
                <c:pt idx="221">
                  <c:v>1.4179909535670987</c:v>
                </c:pt>
                <c:pt idx="222">
                  <c:v>1.4184787513555221</c:v>
                </c:pt>
                <c:pt idx="223">
                  <c:v>1.457049371831971</c:v>
                </c:pt>
                <c:pt idx="224">
                  <c:v>1.1626847378165053</c:v>
                </c:pt>
                <c:pt idx="225">
                  <c:v>1.3722519749043443</c:v>
                </c:pt>
                <c:pt idx="226">
                  <c:v>1.223161366849439</c:v>
                </c:pt>
                <c:pt idx="227">
                  <c:v>1.1256649933868914</c:v>
                </c:pt>
                <c:pt idx="228">
                  <c:v>1.0086821445410123</c:v>
                </c:pt>
                <c:pt idx="229">
                  <c:v>1.0846590521015713</c:v>
                </c:pt>
                <c:pt idx="230">
                  <c:v>1.0314918549658927</c:v>
                </c:pt>
                <c:pt idx="231">
                  <c:v>1.1785366558085428</c:v>
                </c:pt>
                <c:pt idx="232">
                  <c:v>1.2082035613280055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adatok_yoy!$E$2</c:f>
              <c:strCache>
                <c:ptCount val="1"/>
                <c:pt idx="0">
                  <c:v>Ritkán változó árú termékek inflációja</c:v>
                </c:pt>
              </c:strCache>
            </c:strRef>
          </c:tx>
          <c:spPr>
            <a:ln w="50800">
              <a:solidFill>
                <a:srgbClr val="7BAFD4"/>
              </a:solidFill>
              <a:prstDash val="sysDash"/>
            </a:ln>
          </c:spPr>
          <c:marker>
            <c:symbol val="none"/>
          </c:marker>
          <c:cat>
            <c:numRef>
              <c:f>adatok_yoy!$A$3:$A$235</c:f>
              <c:numCache>
                <c:formatCode>mmm/yy</c:formatCode>
                <c:ptCount val="233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</c:numCache>
            </c:numRef>
          </c:cat>
          <c:val>
            <c:numRef>
              <c:f>adatok_yoy!$E$3:$E$235</c:f>
              <c:numCache>
                <c:formatCode>0.0</c:formatCode>
                <c:ptCount val="233"/>
                <c:pt idx="0">
                  <c:v>28.754194495214591</c:v>
                </c:pt>
                <c:pt idx="1">
                  <c:v>28.509270969516621</c:v>
                </c:pt>
                <c:pt idx="2">
                  <c:v>28.006942717314843</c:v>
                </c:pt>
                <c:pt idx="3">
                  <c:v>26.806597364026018</c:v>
                </c:pt>
                <c:pt idx="4">
                  <c:v>25.128230276644018</c:v>
                </c:pt>
                <c:pt idx="5">
                  <c:v>24.094553367952358</c:v>
                </c:pt>
                <c:pt idx="6">
                  <c:v>23.007454669733534</c:v>
                </c:pt>
                <c:pt idx="7">
                  <c:v>22.275544500471113</c:v>
                </c:pt>
                <c:pt idx="8">
                  <c:v>21.142832334355305</c:v>
                </c:pt>
                <c:pt idx="9">
                  <c:v>19.992068954204882</c:v>
                </c:pt>
                <c:pt idx="10">
                  <c:v>19.279868935120348</c:v>
                </c:pt>
                <c:pt idx="11">
                  <c:v>18.882697535671426</c:v>
                </c:pt>
                <c:pt idx="12">
                  <c:v>17.671354108852412</c:v>
                </c:pt>
                <c:pt idx="13">
                  <c:v>17.351442735049432</c:v>
                </c:pt>
                <c:pt idx="14">
                  <c:v>16.691624459432333</c:v>
                </c:pt>
                <c:pt idx="15">
                  <c:v>16.408940174012244</c:v>
                </c:pt>
                <c:pt idx="16">
                  <c:v>15.796778765664655</c:v>
                </c:pt>
                <c:pt idx="17">
                  <c:v>15.476664407430675</c:v>
                </c:pt>
                <c:pt idx="18">
                  <c:v>15.792272676249326</c:v>
                </c:pt>
                <c:pt idx="19">
                  <c:v>15.559854002509965</c:v>
                </c:pt>
                <c:pt idx="20">
                  <c:v>15.421521458179228</c:v>
                </c:pt>
                <c:pt idx="21">
                  <c:v>15.193883878812287</c:v>
                </c:pt>
                <c:pt idx="22">
                  <c:v>15.150697382442218</c:v>
                </c:pt>
                <c:pt idx="23">
                  <c:v>14.996559393461453</c:v>
                </c:pt>
                <c:pt idx="24">
                  <c:v>15.299095013032769</c:v>
                </c:pt>
                <c:pt idx="25">
                  <c:v>14.628247329393901</c:v>
                </c:pt>
                <c:pt idx="26">
                  <c:v>14.267530073977497</c:v>
                </c:pt>
                <c:pt idx="27">
                  <c:v>13.352621036169992</c:v>
                </c:pt>
                <c:pt idx="28">
                  <c:v>13.470216603061488</c:v>
                </c:pt>
                <c:pt idx="29">
                  <c:v>13.371660474245488</c:v>
                </c:pt>
                <c:pt idx="30">
                  <c:v>12.981239218554094</c:v>
                </c:pt>
                <c:pt idx="31">
                  <c:v>12.654639210489862</c:v>
                </c:pt>
                <c:pt idx="32">
                  <c:v>12.288923442364961</c:v>
                </c:pt>
                <c:pt idx="33">
                  <c:v>12.214898910614451</c:v>
                </c:pt>
                <c:pt idx="34">
                  <c:v>11.872172841394431</c:v>
                </c:pt>
                <c:pt idx="35">
                  <c:v>11.600296062131903</c:v>
                </c:pt>
                <c:pt idx="36">
                  <c:v>10.942583054018513</c:v>
                </c:pt>
                <c:pt idx="37">
                  <c:v>10.542657646400457</c:v>
                </c:pt>
                <c:pt idx="38">
                  <c:v>10.352429272401011</c:v>
                </c:pt>
                <c:pt idx="39">
                  <c:v>10.716272236905411</c:v>
                </c:pt>
                <c:pt idx="40">
                  <c:v>10.426506723580474</c:v>
                </c:pt>
                <c:pt idx="41">
                  <c:v>10.160163332109917</c:v>
                </c:pt>
                <c:pt idx="42">
                  <c:v>10.041847840274215</c:v>
                </c:pt>
                <c:pt idx="43">
                  <c:v>9.963341280152946</c:v>
                </c:pt>
                <c:pt idx="44">
                  <c:v>9.4703402644933163</c:v>
                </c:pt>
                <c:pt idx="45">
                  <c:v>8.9802762085229801</c:v>
                </c:pt>
                <c:pt idx="46">
                  <c:v>8.7760139623274966</c:v>
                </c:pt>
                <c:pt idx="47">
                  <c:v>8.3883827723045101</c:v>
                </c:pt>
                <c:pt idx="48">
                  <c:v>7.9991590774453982</c:v>
                </c:pt>
                <c:pt idx="49">
                  <c:v>7.8858420549224206</c:v>
                </c:pt>
                <c:pt idx="50">
                  <c:v>7.6067313235909353</c:v>
                </c:pt>
                <c:pt idx="51">
                  <c:v>7.4389384577627169</c:v>
                </c:pt>
                <c:pt idx="52">
                  <c:v>7.3310926588681582</c:v>
                </c:pt>
                <c:pt idx="53">
                  <c:v>7.4200325046904965</c:v>
                </c:pt>
                <c:pt idx="54">
                  <c:v>7.6614822537588907</c:v>
                </c:pt>
                <c:pt idx="55">
                  <c:v>7.9275155253906604</c:v>
                </c:pt>
                <c:pt idx="56">
                  <c:v>8.2391465816535288</c:v>
                </c:pt>
                <c:pt idx="57">
                  <c:v>8.6041542517586151</c:v>
                </c:pt>
                <c:pt idx="58">
                  <c:v>8.7899488589253281</c:v>
                </c:pt>
                <c:pt idx="59">
                  <c:v>9.2268427839200768</c:v>
                </c:pt>
                <c:pt idx="60">
                  <c:v>9.6936278327558654</c:v>
                </c:pt>
                <c:pt idx="61">
                  <c:v>9.8591605961873654</c:v>
                </c:pt>
                <c:pt idx="62">
                  <c:v>9.9898921814832136</c:v>
                </c:pt>
                <c:pt idx="63">
                  <c:v>9.583096298712718</c:v>
                </c:pt>
                <c:pt idx="64">
                  <c:v>9.4263389696336475</c:v>
                </c:pt>
                <c:pt idx="65">
                  <c:v>9.1779866884375281</c:v>
                </c:pt>
                <c:pt idx="66">
                  <c:v>8.8007186199945835</c:v>
                </c:pt>
                <c:pt idx="67">
                  <c:v>8.3811535910611354</c:v>
                </c:pt>
                <c:pt idx="68">
                  <c:v>8.1508181733878331</c:v>
                </c:pt>
                <c:pt idx="69">
                  <c:v>7.6482702243679341</c:v>
                </c:pt>
                <c:pt idx="70">
                  <c:v>7.452486913179186</c:v>
                </c:pt>
                <c:pt idx="71">
                  <c:v>7.0868101307753193</c:v>
                </c:pt>
                <c:pt idx="72">
                  <c:v>6.5070839344815425</c:v>
                </c:pt>
                <c:pt idx="73">
                  <c:v>6.2714886454891143</c:v>
                </c:pt>
                <c:pt idx="74">
                  <c:v>5.8976815148469512</c:v>
                </c:pt>
                <c:pt idx="75">
                  <c:v>5.7408003679007891</c:v>
                </c:pt>
                <c:pt idx="76">
                  <c:v>5.7711203100977713</c:v>
                </c:pt>
                <c:pt idx="77">
                  <c:v>5.6572933806386487</c:v>
                </c:pt>
                <c:pt idx="78">
                  <c:v>5.7041326044557934</c:v>
                </c:pt>
                <c:pt idx="79">
                  <c:v>5.7043651943610314</c:v>
                </c:pt>
                <c:pt idx="80">
                  <c:v>5.6259967047173944</c:v>
                </c:pt>
                <c:pt idx="81">
                  <c:v>5.709871610593936</c:v>
                </c:pt>
                <c:pt idx="82">
                  <c:v>5.4699153976404347</c:v>
                </c:pt>
                <c:pt idx="83">
                  <c:v>5.3065652454356211</c:v>
                </c:pt>
                <c:pt idx="84">
                  <c:v>5.0612835439811477</c:v>
                </c:pt>
                <c:pt idx="85">
                  <c:v>4.7492957047711002</c:v>
                </c:pt>
                <c:pt idx="86">
                  <c:v>4.8221678637166718</c:v>
                </c:pt>
                <c:pt idx="87">
                  <c:v>4.8398934576308505</c:v>
                </c:pt>
                <c:pt idx="88">
                  <c:v>4.6817119504715947</c:v>
                </c:pt>
                <c:pt idx="89">
                  <c:v>4.7494751780217541</c:v>
                </c:pt>
                <c:pt idx="90">
                  <c:v>4.9216396526084623</c:v>
                </c:pt>
                <c:pt idx="91">
                  <c:v>4.9320060504167884</c:v>
                </c:pt>
                <c:pt idx="92">
                  <c:v>4.7605625641804039</c:v>
                </c:pt>
                <c:pt idx="93">
                  <c:v>4.9487862608387161</c:v>
                </c:pt>
                <c:pt idx="94">
                  <c:v>5.1965622237456444</c:v>
                </c:pt>
                <c:pt idx="95">
                  <c:v>5.2755150363604741</c:v>
                </c:pt>
                <c:pt idx="96">
                  <c:v>5.5415833232973739</c:v>
                </c:pt>
                <c:pt idx="97">
                  <c:v>5.9149705656119806</c:v>
                </c:pt>
                <c:pt idx="98">
                  <c:v>5.8058143477539943</c:v>
                </c:pt>
                <c:pt idx="99">
                  <c:v>5.7133929974157809</c:v>
                </c:pt>
                <c:pt idx="100">
                  <c:v>5.9398619508495898</c:v>
                </c:pt>
                <c:pt idx="101">
                  <c:v>5.7494521302881481</c:v>
                </c:pt>
                <c:pt idx="102">
                  <c:v>5.4860984531106141</c:v>
                </c:pt>
                <c:pt idx="103">
                  <c:v>5.4655704495581716</c:v>
                </c:pt>
                <c:pt idx="104">
                  <c:v>5.3021522258988512</c:v>
                </c:pt>
                <c:pt idx="105">
                  <c:v>4.9905586399629129</c:v>
                </c:pt>
                <c:pt idx="106">
                  <c:v>4.9263765798967256</c:v>
                </c:pt>
                <c:pt idx="107">
                  <c:v>4.7204196665851157</c:v>
                </c:pt>
                <c:pt idx="108">
                  <c:v>4.2901794955134847</c:v>
                </c:pt>
                <c:pt idx="109">
                  <c:v>3.7905424105947532</c:v>
                </c:pt>
                <c:pt idx="110">
                  <c:v>3.5861213108524055</c:v>
                </c:pt>
                <c:pt idx="111">
                  <c:v>3.5337082809675309</c:v>
                </c:pt>
                <c:pt idx="112">
                  <c:v>3.2236331779714078</c:v>
                </c:pt>
                <c:pt idx="113">
                  <c:v>3.0220903733300588</c:v>
                </c:pt>
                <c:pt idx="114">
                  <c:v>2.8641463068262141</c:v>
                </c:pt>
                <c:pt idx="115">
                  <c:v>2.7487748960711258</c:v>
                </c:pt>
                <c:pt idx="116">
                  <c:v>2.6203187381605346</c:v>
                </c:pt>
                <c:pt idx="117">
                  <c:v>2.546283966781175</c:v>
                </c:pt>
                <c:pt idx="118">
                  <c:v>2.4516927648031697</c:v>
                </c:pt>
                <c:pt idx="119">
                  <c:v>2.341791089545751</c:v>
                </c:pt>
                <c:pt idx="120">
                  <c:v>2.2815400753140409</c:v>
                </c:pt>
                <c:pt idx="121">
                  <c:v>2.0288240373935054</c:v>
                </c:pt>
                <c:pt idx="122">
                  <c:v>2.0055898766498785</c:v>
                </c:pt>
                <c:pt idx="123">
                  <c:v>1.8715431798520967</c:v>
                </c:pt>
                <c:pt idx="124">
                  <c:v>1.9222351612354487</c:v>
                </c:pt>
                <c:pt idx="125">
                  <c:v>2.0236067858715501</c:v>
                </c:pt>
                <c:pt idx="126">
                  <c:v>2.1761423719220119</c:v>
                </c:pt>
                <c:pt idx="127">
                  <c:v>2.6609025947757203</c:v>
                </c:pt>
                <c:pt idx="128">
                  <c:v>3.2658231848313761</c:v>
                </c:pt>
                <c:pt idx="129">
                  <c:v>3.6260949039418335</c:v>
                </c:pt>
                <c:pt idx="130">
                  <c:v>3.6268470520494134</c:v>
                </c:pt>
                <c:pt idx="131">
                  <c:v>3.9126130587382875</c:v>
                </c:pt>
                <c:pt idx="132">
                  <c:v>3.8990533196824799</c:v>
                </c:pt>
                <c:pt idx="133">
                  <c:v>4.1659879063955998</c:v>
                </c:pt>
                <c:pt idx="134">
                  <c:v>4.296671730285567</c:v>
                </c:pt>
                <c:pt idx="135">
                  <c:v>4.3480560899418634</c:v>
                </c:pt>
                <c:pt idx="136">
                  <c:v>4.3525226700293018</c:v>
                </c:pt>
                <c:pt idx="137">
                  <c:v>4.5357283034132223</c:v>
                </c:pt>
                <c:pt idx="138">
                  <c:v>4.6595855735831293</c:v>
                </c:pt>
                <c:pt idx="139">
                  <c:v>4.4431955222907362</c:v>
                </c:pt>
                <c:pt idx="140">
                  <c:v>3.874173036326269</c:v>
                </c:pt>
                <c:pt idx="141">
                  <c:v>3.5605719639168996</c:v>
                </c:pt>
                <c:pt idx="142">
                  <c:v>3.5493351660596204</c:v>
                </c:pt>
                <c:pt idx="143">
                  <c:v>3.4227791352538333</c:v>
                </c:pt>
                <c:pt idx="144">
                  <c:v>3.5114582068597002</c:v>
                </c:pt>
                <c:pt idx="145">
                  <c:v>3.6262376316164193</c:v>
                </c:pt>
                <c:pt idx="146">
                  <c:v>3.6612315324871219</c:v>
                </c:pt>
                <c:pt idx="147">
                  <c:v>3.6781211232554938</c:v>
                </c:pt>
                <c:pt idx="148">
                  <c:v>3.8110651508316664</c:v>
                </c:pt>
                <c:pt idx="149">
                  <c:v>3.7544916319105539</c:v>
                </c:pt>
                <c:pt idx="150">
                  <c:v>3.5805443174075151</c:v>
                </c:pt>
                <c:pt idx="151">
                  <c:v>3.5093299801078217</c:v>
                </c:pt>
                <c:pt idx="152">
                  <c:v>3.3712913318433237</c:v>
                </c:pt>
                <c:pt idx="153">
                  <c:v>3.4685550173051922</c:v>
                </c:pt>
                <c:pt idx="154">
                  <c:v>3.5543397413027975</c:v>
                </c:pt>
                <c:pt idx="155">
                  <c:v>3.559259919553682</c:v>
                </c:pt>
                <c:pt idx="156">
                  <c:v>3.3528129547995889</c:v>
                </c:pt>
                <c:pt idx="157">
                  <c:v>3.3070898758885221</c:v>
                </c:pt>
                <c:pt idx="158">
                  <c:v>3.0638471354227619</c:v>
                </c:pt>
                <c:pt idx="159">
                  <c:v>3.353445835168543</c:v>
                </c:pt>
                <c:pt idx="160">
                  <c:v>3.4664688547648268</c:v>
                </c:pt>
                <c:pt idx="161">
                  <c:v>3.4603645504776921</c:v>
                </c:pt>
                <c:pt idx="162">
                  <c:v>3.4733358530872636</c:v>
                </c:pt>
                <c:pt idx="163">
                  <c:v>3.5342748583556869</c:v>
                </c:pt>
                <c:pt idx="164">
                  <c:v>3.8299819173858367</c:v>
                </c:pt>
                <c:pt idx="165">
                  <c:v>3.6002363189552966</c:v>
                </c:pt>
                <c:pt idx="166">
                  <c:v>3.3414577703603072</c:v>
                </c:pt>
                <c:pt idx="167">
                  <c:v>3.1947604628412165</c:v>
                </c:pt>
                <c:pt idx="168">
                  <c:v>3.0133684120940103</c:v>
                </c:pt>
                <c:pt idx="169">
                  <c:v>2.6914992535012345</c:v>
                </c:pt>
                <c:pt idx="170">
                  <c:v>2.5437466310467727</c:v>
                </c:pt>
                <c:pt idx="171">
                  <c:v>2.0631982562341307</c:v>
                </c:pt>
                <c:pt idx="172">
                  <c:v>1.6451930682241027</c:v>
                </c:pt>
                <c:pt idx="173">
                  <c:v>1.414441838128198</c:v>
                </c:pt>
                <c:pt idx="174">
                  <c:v>1.3906343767111196</c:v>
                </c:pt>
                <c:pt idx="175">
                  <c:v>1.1939852642743887</c:v>
                </c:pt>
                <c:pt idx="176">
                  <c:v>0.9403248284959318</c:v>
                </c:pt>
                <c:pt idx="177">
                  <c:v>1.0396055237400788</c:v>
                </c:pt>
                <c:pt idx="178">
                  <c:v>1.1885180812665368</c:v>
                </c:pt>
                <c:pt idx="179">
                  <c:v>1.3757153041617016</c:v>
                </c:pt>
                <c:pt idx="180">
                  <c:v>1.0920191044408512</c:v>
                </c:pt>
                <c:pt idx="181">
                  <c:v>1.1925060990184022</c:v>
                </c:pt>
                <c:pt idx="182">
                  <c:v>1.3454405624862176</c:v>
                </c:pt>
                <c:pt idx="183">
                  <c:v>1.4069939189131446</c:v>
                </c:pt>
                <c:pt idx="184">
                  <c:v>1.5696042026953592</c:v>
                </c:pt>
                <c:pt idx="185">
                  <c:v>1.6311502742449591</c:v>
                </c:pt>
                <c:pt idx="186">
                  <c:v>1.6011637832382632</c:v>
                </c:pt>
                <c:pt idx="187">
                  <c:v>1.5626613243058074</c:v>
                </c:pt>
                <c:pt idx="188">
                  <c:v>1.6396184062358259</c:v>
                </c:pt>
                <c:pt idx="189">
                  <c:v>1.7294470301320075</c:v>
                </c:pt>
                <c:pt idx="190">
                  <c:v>1.8412988843808762</c:v>
                </c:pt>
                <c:pt idx="191">
                  <c:v>1.925910105591953</c:v>
                </c:pt>
                <c:pt idx="192">
                  <c:v>2.3898421602399651</c:v>
                </c:pt>
                <c:pt idx="193">
                  <c:v>2.363197791028071</c:v>
                </c:pt>
                <c:pt idx="194">
                  <c:v>2.3221840613638136</c:v>
                </c:pt>
                <c:pt idx="195">
                  <c:v>2.3471067387660156</c:v>
                </c:pt>
                <c:pt idx="196">
                  <c:v>2.2870841286692638</c:v>
                </c:pt>
                <c:pt idx="197">
                  <c:v>2.4757527605643048</c:v>
                </c:pt>
                <c:pt idx="198">
                  <c:v>2.4273471902380521</c:v>
                </c:pt>
                <c:pt idx="199">
                  <c:v>2.501829876475739</c:v>
                </c:pt>
                <c:pt idx="200">
                  <c:v>2.4658338316918815</c:v>
                </c:pt>
                <c:pt idx="201">
                  <c:v>2.3261509924324031</c:v>
                </c:pt>
                <c:pt idx="202">
                  <c:v>2.235637448207072</c:v>
                </c:pt>
                <c:pt idx="203">
                  <c:v>1.9743946714599474</c:v>
                </c:pt>
                <c:pt idx="204">
                  <c:v>1.4581363507805349</c:v>
                </c:pt>
                <c:pt idx="205">
                  <c:v>1.6486424907485002</c:v>
                </c:pt>
                <c:pt idx="206">
                  <c:v>1.672301759630173</c:v>
                </c:pt>
                <c:pt idx="207">
                  <c:v>1.715266893894011</c:v>
                </c:pt>
                <c:pt idx="208">
                  <c:v>1.5797138042475893</c:v>
                </c:pt>
                <c:pt idx="209">
                  <c:v>1.3471642622820355</c:v>
                </c:pt>
                <c:pt idx="210">
                  <c:v>1.227344005193487</c:v>
                </c:pt>
                <c:pt idx="211">
                  <c:v>1.0943986803020493</c:v>
                </c:pt>
                <c:pt idx="212">
                  <c:v>1.5275079824876627</c:v>
                </c:pt>
                <c:pt idx="213">
                  <c:v>1.4651276908959545</c:v>
                </c:pt>
                <c:pt idx="214">
                  <c:v>1.5687263157409603</c:v>
                </c:pt>
                <c:pt idx="215">
                  <c:v>1.5019924587771953</c:v>
                </c:pt>
                <c:pt idx="216">
                  <c:v>1.9225131897395471</c:v>
                </c:pt>
                <c:pt idx="217">
                  <c:v>1.6515561223700246</c:v>
                </c:pt>
                <c:pt idx="218">
                  <c:v>1.5996982509815183</c:v>
                </c:pt>
                <c:pt idx="219">
                  <c:v>1.4061739085346403</c:v>
                </c:pt>
                <c:pt idx="220">
                  <c:v>1.3965599911147706</c:v>
                </c:pt>
                <c:pt idx="221">
                  <c:v>1.4486283460337148</c:v>
                </c:pt>
                <c:pt idx="222">
                  <c:v>1.6249321170210891</c:v>
                </c:pt>
                <c:pt idx="223">
                  <c:v>1.6718414307423473</c:v>
                </c:pt>
                <c:pt idx="224">
                  <c:v>1.5795249826499287</c:v>
                </c:pt>
                <c:pt idx="225">
                  <c:v>2.1425217277685817</c:v>
                </c:pt>
                <c:pt idx="226">
                  <c:v>2.0651520223766511</c:v>
                </c:pt>
                <c:pt idx="227">
                  <c:v>2.1624341884697031</c:v>
                </c:pt>
                <c:pt idx="228">
                  <c:v>1.8765619711523556</c:v>
                </c:pt>
                <c:pt idx="229">
                  <c:v>2.0790128142940603</c:v>
                </c:pt>
                <c:pt idx="230">
                  <c:v>2.0996283559446169</c:v>
                </c:pt>
                <c:pt idx="231">
                  <c:v>2.208839590295824</c:v>
                </c:pt>
                <c:pt idx="232">
                  <c:v>2.310723808846376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481856"/>
        <c:axId val="95483392"/>
      </c:lineChart>
      <c:lineChart>
        <c:grouping val="standard"/>
        <c:varyColors val="0"/>
        <c:ser>
          <c:idx val="1"/>
          <c:order val="2"/>
          <c:tx>
            <c:strRef>
              <c:f>adatok_yoy!$F$2</c:f>
              <c:strCache>
                <c:ptCount val="1"/>
                <c:pt idx="0">
                  <c:v>Keresletérzékeny termékek inflációja</c:v>
                </c:pt>
              </c:strCache>
            </c:strRef>
          </c:tx>
          <c:spPr>
            <a:ln w="50800">
              <a:solidFill>
                <a:srgbClr val="AC9F70"/>
              </a:solidFill>
              <a:prstDash val="solid"/>
            </a:ln>
          </c:spPr>
          <c:marker>
            <c:symbol val="none"/>
          </c:marker>
          <c:cat>
            <c:numRef>
              <c:f>adatok_yoy!$A$3:$A$235</c:f>
              <c:numCache>
                <c:formatCode>mmm/yy</c:formatCode>
                <c:ptCount val="233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</c:numCache>
            </c:numRef>
          </c:cat>
          <c:val>
            <c:numRef>
              <c:f>adatok_yoy!$F$3:$F$235</c:f>
              <c:numCache>
                <c:formatCode>0.0</c:formatCode>
                <c:ptCount val="233"/>
                <c:pt idx="0">
                  <c:v>27.649400782794274</c:v>
                </c:pt>
                <c:pt idx="1">
                  <c:v>27.661761307028087</c:v>
                </c:pt>
                <c:pt idx="2">
                  <c:v>27.302400493875751</c:v>
                </c:pt>
                <c:pt idx="3">
                  <c:v>26.233150194618588</c:v>
                </c:pt>
                <c:pt idx="4">
                  <c:v>25.100322531198756</c:v>
                </c:pt>
                <c:pt idx="5">
                  <c:v>24.526422990905189</c:v>
                </c:pt>
                <c:pt idx="6">
                  <c:v>23.481458064820089</c:v>
                </c:pt>
                <c:pt idx="7">
                  <c:v>22.751653933191804</c:v>
                </c:pt>
                <c:pt idx="8">
                  <c:v>21.605380039154781</c:v>
                </c:pt>
                <c:pt idx="9">
                  <c:v>20.476063680267288</c:v>
                </c:pt>
                <c:pt idx="10">
                  <c:v>19.693528838041914</c:v>
                </c:pt>
                <c:pt idx="11">
                  <c:v>19.245578575235811</c:v>
                </c:pt>
                <c:pt idx="12">
                  <c:v>17.582278814968632</c:v>
                </c:pt>
                <c:pt idx="13">
                  <c:v>17.348269299279664</c:v>
                </c:pt>
                <c:pt idx="14">
                  <c:v>16.820397443268604</c:v>
                </c:pt>
                <c:pt idx="15">
                  <c:v>16.798992575380439</c:v>
                </c:pt>
                <c:pt idx="16">
                  <c:v>16.196605973294197</c:v>
                </c:pt>
                <c:pt idx="17">
                  <c:v>15.947970855441568</c:v>
                </c:pt>
                <c:pt idx="18">
                  <c:v>16.129011196864184</c:v>
                </c:pt>
                <c:pt idx="19">
                  <c:v>15.972119215782698</c:v>
                </c:pt>
                <c:pt idx="20">
                  <c:v>15.993941338583468</c:v>
                </c:pt>
                <c:pt idx="21">
                  <c:v>15.791091683317603</c:v>
                </c:pt>
                <c:pt idx="22">
                  <c:v>15.664789936887132</c:v>
                </c:pt>
                <c:pt idx="23">
                  <c:v>15.640741773922585</c:v>
                </c:pt>
                <c:pt idx="24">
                  <c:v>15.475903895624498</c:v>
                </c:pt>
                <c:pt idx="25">
                  <c:v>15.102327348239044</c:v>
                </c:pt>
                <c:pt idx="26">
                  <c:v>14.975177695242053</c:v>
                </c:pt>
                <c:pt idx="27">
                  <c:v>14.333397051138803</c:v>
                </c:pt>
                <c:pt idx="28">
                  <c:v>14.183124336395167</c:v>
                </c:pt>
                <c:pt idx="29">
                  <c:v>13.802520592866813</c:v>
                </c:pt>
                <c:pt idx="30">
                  <c:v>13.513048347144846</c:v>
                </c:pt>
                <c:pt idx="31">
                  <c:v>13.053798145625933</c:v>
                </c:pt>
                <c:pt idx="32">
                  <c:v>12.60303901616011</c:v>
                </c:pt>
                <c:pt idx="33">
                  <c:v>12.6857845670731</c:v>
                </c:pt>
                <c:pt idx="34">
                  <c:v>12.391661384208305</c:v>
                </c:pt>
                <c:pt idx="35">
                  <c:v>12.065689333132852</c:v>
                </c:pt>
                <c:pt idx="36">
                  <c:v>11.300198022726732</c:v>
                </c:pt>
                <c:pt idx="37">
                  <c:v>10.681714865169852</c:v>
                </c:pt>
                <c:pt idx="38">
                  <c:v>10.471616308772823</c:v>
                </c:pt>
                <c:pt idx="39">
                  <c:v>10.69379865088527</c:v>
                </c:pt>
                <c:pt idx="40">
                  <c:v>10.509380686399624</c:v>
                </c:pt>
                <c:pt idx="41">
                  <c:v>10.40150776184656</c:v>
                </c:pt>
                <c:pt idx="42">
                  <c:v>10.381495086491384</c:v>
                </c:pt>
                <c:pt idx="43">
                  <c:v>10.553551946278716</c:v>
                </c:pt>
                <c:pt idx="44">
                  <c:v>10.079491235130988</c:v>
                </c:pt>
                <c:pt idx="45">
                  <c:v>9.2849322513716572</c:v>
                </c:pt>
                <c:pt idx="46">
                  <c:v>9.0310078256923987</c:v>
                </c:pt>
                <c:pt idx="47">
                  <c:v>8.7167332556860657</c:v>
                </c:pt>
                <c:pt idx="48">
                  <c:v>8.0441150140557909</c:v>
                </c:pt>
                <c:pt idx="49">
                  <c:v>8.1852028342973284</c:v>
                </c:pt>
                <c:pt idx="50">
                  <c:v>7.9019298345363467</c:v>
                </c:pt>
                <c:pt idx="51">
                  <c:v>7.6241006752832305</c:v>
                </c:pt>
                <c:pt idx="52">
                  <c:v>7.4050078069396505</c:v>
                </c:pt>
                <c:pt idx="53">
                  <c:v>7.3841342988154111</c:v>
                </c:pt>
                <c:pt idx="54">
                  <c:v>7.2177774257842486</c:v>
                </c:pt>
                <c:pt idx="55">
                  <c:v>7.2860168038071862</c:v>
                </c:pt>
                <c:pt idx="56">
                  <c:v>7.4999465348707872</c:v>
                </c:pt>
                <c:pt idx="57">
                  <c:v>7.7338966385308794</c:v>
                </c:pt>
                <c:pt idx="58">
                  <c:v>7.8837650814919726</c:v>
                </c:pt>
                <c:pt idx="59">
                  <c:v>8.0832369955219292</c:v>
                </c:pt>
                <c:pt idx="60">
                  <c:v>8.3849140005841463</c:v>
                </c:pt>
                <c:pt idx="61">
                  <c:v>8.3478895168296958</c:v>
                </c:pt>
                <c:pt idx="62">
                  <c:v>8.4930512716896658</c:v>
                </c:pt>
                <c:pt idx="63">
                  <c:v>8.2829233921069942</c:v>
                </c:pt>
                <c:pt idx="64">
                  <c:v>8.157970144181121</c:v>
                </c:pt>
                <c:pt idx="65">
                  <c:v>7.9134479155368496</c:v>
                </c:pt>
                <c:pt idx="66">
                  <c:v>7.8306401849597194</c:v>
                </c:pt>
                <c:pt idx="67">
                  <c:v>7.3846728578260894</c:v>
                </c:pt>
                <c:pt idx="68">
                  <c:v>7.1644310799107416</c:v>
                </c:pt>
                <c:pt idx="69">
                  <c:v>6.8839216499616782</c:v>
                </c:pt>
                <c:pt idx="70">
                  <c:v>6.773722890534998</c:v>
                </c:pt>
                <c:pt idx="71">
                  <c:v>6.5898794582964939</c:v>
                </c:pt>
                <c:pt idx="72">
                  <c:v>6.1942700428347308</c:v>
                </c:pt>
                <c:pt idx="73">
                  <c:v>5.8877012964896522</c:v>
                </c:pt>
                <c:pt idx="74">
                  <c:v>5.569972832728979</c:v>
                </c:pt>
                <c:pt idx="75">
                  <c:v>5.4623891114490277</c:v>
                </c:pt>
                <c:pt idx="76">
                  <c:v>5.420600874933811</c:v>
                </c:pt>
                <c:pt idx="77">
                  <c:v>5.3118961283279873</c:v>
                </c:pt>
                <c:pt idx="78">
                  <c:v>5.3250048767551164</c:v>
                </c:pt>
                <c:pt idx="79">
                  <c:v>5.1544825470245144</c:v>
                </c:pt>
                <c:pt idx="80">
                  <c:v>5.0720982722339585</c:v>
                </c:pt>
                <c:pt idx="81">
                  <c:v>5.1312882742245307</c:v>
                </c:pt>
                <c:pt idx="82">
                  <c:v>5.0300785541265185</c:v>
                </c:pt>
                <c:pt idx="83">
                  <c:v>4.9578968505009584</c:v>
                </c:pt>
                <c:pt idx="84">
                  <c:v>4.7721687999750628</c:v>
                </c:pt>
                <c:pt idx="85">
                  <c:v>4.3227226063074795</c:v>
                </c:pt>
                <c:pt idx="86">
                  <c:v>4.3107419475900741</c:v>
                </c:pt>
                <c:pt idx="87">
                  <c:v>4.2334518889140469</c:v>
                </c:pt>
                <c:pt idx="88">
                  <c:v>4.0995959921545762</c:v>
                </c:pt>
                <c:pt idx="89">
                  <c:v>4.385881904243135</c:v>
                </c:pt>
                <c:pt idx="90">
                  <c:v>4.3266490081580287</c:v>
                </c:pt>
                <c:pt idx="91">
                  <c:v>4.3897963382291181</c:v>
                </c:pt>
                <c:pt idx="92">
                  <c:v>4.0742206953892151</c:v>
                </c:pt>
                <c:pt idx="93">
                  <c:v>4.2767652438549817</c:v>
                </c:pt>
                <c:pt idx="94">
                  <c:v>4.5548203060609183</c:v>
                </c:pt>
                <c:pt idx="95">
                  <c:v>4.527313086129638</c:v>
                </c:pt>
                <c:pt idx="96">
                  <c:v>4.4149699656759651</c:v>
                </c:pt>
                <c:pt idx="97">
                  <c:v>4.2652217449328731</c:v>
                </c:pt>
                <c:pt idx="98">
                  <c:v>3.9822390274488697</c:v>
                </c:pt>
                <c:pt idx="99">
                  <c:v>4.1186502994382295</c:v>
                </c:pt>
                <c:pt idx="100">
                  <c:v>4.4267360356845984</c:v>
                </c:pt>
                <c:pt idx="101">
                  <c:v>4.0471443922677253</c:v>
                </c:pt>
                <c:pt idx="102">
                  <c:v>3.7763887170830372</c:v>
                </c:pt>
                <c:pt idx="103">
                  <c:v>3.8007115789622645</c:v>
                </c:pt>
                <c:pt idx="104">
                  <c:v>4.0135018773696203</c:v>
                </c:pt>
                <c:pt idx="105">
                  <c:v>3.7140697738020236</c:v>
                </c:pt>
                <c:pt idx="106">
                  <c:v>3.3497661110738477</c:v>
                </c:pt>
                <c:pt idx="107">
                  <c:v>3.1326275239443362</c:v>
                </c:pt>
                <c:pt idx="108">
                  <c:v>3.1726746974546529</c:v>
                </c:pt>
                <c:pt idx="109">
                  <c:v>3.1211309464270585</c:v>
                </c:pt>
                <c:pt idx="110">
                  <c:v>3.0989912551687553</c:v>
                </c:pt>
                <c:pt idx="111">
                  <c:v>2.8234316199548175</c:v>
                </c:pt>
                <c:pt idx="112">
                  <c:v>2.3929110959333997</c:v>
                </c:pt>
                <c:pt idx="113">
                  <c:v>2.2116425493313017</c:v>
                </c:pt>
                <c:pt idx="114">
                  <c:v>2.0314804473690344</c:v>
                </c:pt>
                <c:pt idx="115">
                  <c:v>2.1128529825028153</c:v>
                </c:pt>
                <c:pt idx="116">
                  <c:v>1.7973443195563874</c:v>
                </c:pt>
                <c:pt idx="117">
                  <c:v>1.7409042566618638</c:v>
                </c:pt>
                <c:pt idx="118">
                  <c:v>1.7324916361516358</c:v>
                </c:pt>
                <c:pt idx="119">
                  <c:v>1.5875236091317504</c:v>
                </c:pt>
                <c:pt idx="120">
                  <c:v>1.3616080423781227</c:v>
                </c:pt>
                <c:pt idx="121">
                  <c:v>1.2346180345395652</c:v>
                </c:pt>
                <c:pt idx="122">
                  <c:v>1.217565984661249</c:v>
                </c:pt>
                <c:pt idx="123">
                  <c:v>1.1768685948622988</c:v>
                </c:pt>
                <c:pt idx="124">
                  <c:v>1.2956971333452572</c:v>
                </c:pt>
                <c:pt idx="125">
                  <c:v>1.4121794490216928</c:v>
                </c:pt>
                <c:pt idx="126">
                  <c:v>1.6189434648971996</c:v>
                </c:pt>
                <c:pt idx="127">
                  <c:v>1.9354393942446961</c:v>
                </c:pt>
                <c:pt idx="128">
                  <c:v>2.3796355621673797</c:v>
                </c:pt>
                <c:pt idx="129">
                  <c:v>2.7312054908945811</c:v>
                </c:pt>
                <c:pt idx="130">
                  <c:v>2.736200128623139</c:v>
                </c:pt>
                <c:pt idx="131">
                  <c:v>2.9946469546289194</c:v>
                </c:pt>
                <c:pt idx="132">
                  <c:v>3.037434907755781</c:v>
                </c:pt>
                <c:pt idx="133">
                  <c:v>3.3402719142103763</c:v>
                </c:pt>
                <c:pt idx="134">
                  <c:v>3.5076011260432267</c:v>
                </c:pt>
                <c:pt idx="135">
                  <c:v>3.3584742429748644</c:v>
                </c:pt>
                <c:pt idx="136">
                  <c:v>3.3180162366872139</c:v>
                </c:pt>
                <c:pt idx="137">
                  <c:v>3.4191004208292952</c:v>
                </c:pt>
                <c:pt idx="138">
                  <c:v>3.5228454470704946</c:v>
                </c:pt>
                <c:pt idx="139">
                  <c:v>3.2712785176660617</c:v>
                </c:pt>
                <c:pt idx="140">
                  <c:v>3.0840023614414207</c:v>
                </c:pt>
                <c:pt idx="141">
                  <c:v>2.7692034400407266</c:v>
                </c:pt>
                <c:pt idx="142">
                  <c:v>2.6316272175000961</c:v>
                </c:pt>
                <c:pt idx="143">
                  <c:v>2.5727676451200949</c:v>
                </c:pt>
                <c:pt idx="144">
                  <c:v>2.7018190442865233</c:v>
                </c:pt>
                <c:pt idx="145">
                  <c:v>2.6280725686964672</c:v>
                </c:pt>
                <c:pt idx="146">
                  <c:v>2.8115200815285846</c:v>
                </c:pt>
                <c:pt idx="147">
                  <c:v>2.9714546695136903</c:v>
                </c:pt>
                <c:pt idx="148">
                  <c:v>3.1411890589856455</c:v>
                </c:pt>
                <c:pt idx="149">
                  <c:v>3.147603694033549</c:v>
                </c:pt>
                <c:pt idx="150">
                  <c:v>3.1085512765610019</c:v>
                </c:pt>
                <c:pt idx="151">
                  <c:v>3.0350843578196276</c:v>
                </c:pt>
                <c:pt idx="152">
                  <c:v>2.8922482827947533</c:v>
                </c:pt>
                <c:pt idx="153">
                  <c:v>3.0334039187526827</c:v>
                </c:pt>
                <c:pt idx="154">
                  <c:v>3.02589632389423</c:v>
                </c:pt>
                <c:pt idx="155">
                  <c:v>3.0611482796829392</c:v>
                </c:pt>
                <c:pt idx="156">
                  <c:v>2.7558750851153633</c:v>
                </c:pt>
                <c:pt idx="157">
                  <c:v>2.8454315773817456</c:v>
                </c:pt>
                <c:pt idx="158">
                  <c:v>2.6602704507409953</c:v>
                </c:pt>
                <c:pt idx="159">
                  <c:v>3.1321621132958342</c:v>
                </c:pt>
                <c:pt idx="160">
                  <c:v>3.195914212670516</c:v>
                </c:pt>
                <c:pt idx="161">
                  <c:v>3.3394827820620918</c:v>
                </c:pt>
                <c:pt idx="162">
                  <c:v>3.3706721356392677</c:v>
                </c:pt>
                <c:pt idx="163">
                  <c:v>3.4976024461398367</c:v>
                </c:pt>
                <c:pt idx="164">
                  <c:v>3.4646520404361354</c:v>
                </c:pt>
                <c:pt idx="165">
                  <c:v>3.1234287276795669</c:v>
                </c:pt>
                <c:pt idx="166">
                  <c:v>3.1858589369766435</c:v>
                </c:pt>
                <c:pt idx="167">
                  <c:v>3.0184651599969357</c:v>
                </c:pt>
                <c:pt idx="168">
                  <c:v>3.0124037323380861</c:v>
                </c:pt>
                <c:pt idx="169">
                  <c:v>2.7421038314629982</c:v>
                </c:pt>
                <c:pt idx="170">
                  <c:v>2.5849387799605381</c:v>
                </c:pt>
                <c:pt idx="171">
                  <c:v>1.971000153999384</c:v>
                </c:pt>
                <c:pt idx="172">
                  <c:v>1.4529269522714117</c:v>
                </c:pt>
                <c:pt idx="173">
                  <c:v>1.0284591169466921</c:v>
                </c:pt>
                <c:pt idx="174">
                  <c:v>0.94315375129725965</c:v>
                </c:pt>
                <c:pt idx="175">
                  <c:v>0.96352390214879335</c:v>
                </c:pt>
                <c:pt idx="176">
                  <c:v>0.92046737478052876</c:v>
                </c:pt>
                <c:pt idx="177">
                  <c:v>0.88619608581007014</c:v>
                </c:pt>
                <c:pt idx="178">
                  <c:v>0.75655376407004837</c:v>
                </c:pt>
                <c:pt idx="179">
                  <c:v>0.76356371666858536</c:v>
                </c:pt>
                <c:pt idx="180">
                  <c:v>0.51786559836834556</c:v>
                </c:pt>
                <c:pt idx="181">
                  <c:v>0.47849144937197252</c:v>
                </c:pt>
                <c:pt idx="182">
                  <c:v>0.55539625943816873</c:v>
                </c:pt>
                <c:pt idx="183">
                  <c:v>0.53958047968293954</c:v>
                </c:pt>
                <c:pt idx="184">
                  <c:v>0.72017243970657319</c:v>
                </c:pt>
                <c:pt idx="185">
                  <c:v>0.88594317799291389</c:v>
                </c:pt>
                <c:pt idx="186">
                  <c:v>0.96082645630374941</c:v>
                </c:pt>
                <c:pt idx="187">
                  <c:v>0.98861142542396863</c:v>
                </c:pt>
                <c:pt idx="188">
                  <c:v>1.0509396494738752</c:v>
                </c:pt>
                <c:pt idx="189">
                  <c:v>1.3147111217519267</c:v>
                </c:pt>
                <c:pt idx="190">
                  <c:v>1.4378384446093833</c:v>
                </c:pt>
                <c:pt idx="191">
                  <c:v>1.604085116632902</c:v>
                </c:pt>
                <c:pt idx="192">
                  <c:v>1.9171005626066489</c:v>
                </c:pt>
                <c:pt idx="193">
                  <c:v>2.0403394428990964</c:v>
                </c:pt>
                <c:pt idx="194">
                  <c:v>2.1011614146492263</c:v>
                </c:pt>
                <c:pt idx="195">
                  <c:v>2.2343993518401533</c:v>
                </c:pt>
                <c:pt idx="196">
                  <c:v>2.1436398077009073</c:v>
                </c:pt>
                <c:pt idx="197">
                  <c:v>2.4515557046445196</c:v>
                </c:pt>
                <c:pt idx="198">
                  <c:v>2.3955973141881657</c:v>
                </c:pt>
                <c:pt idx="199">
                  <c:v>2.3452597657175573</c:v>
                </c:pt>
                <c:pt idx="200">
                  <c:v>2.2531999159659364</c:v>
                </c:pt>
                <c:pt idx="201">
                  <c:v>1.9369971585143588</c:v>
                </c:pt>
                <c:pt idx="202">
                  <c:v>2.1327068896682704</c:v>
                </c:pt>
                <c:pt idx="203">
                  <c:v>2.1263793634941806</c:v>
                </c:pt>
                <c:pt idx="204">
                  <c:v>1.6146095325258329</c:v>
                </c:pt>
                <c:pt idx="205">
                  <c:v>1.8682540716957732</c:v>
                </c:pt>
                <c:pt idx="206">
                  <c:v>1.7665510521742931</c:v>
                </c:pt>
                <c:pt idx="207">
                  <c:v>1.6897357377358304</c:v>
                </c:pt>
                <c:pt idx="208">
                  <c:v>1.6385253927219168</c:v>
                </c:pt>
                <c:pt idx="209">
                  <c:v>1.4464065955409779</c:v>
                </c:pt>
                <c:pt idx="210">
                  <c:v>1.448034707430466</c:v>
                </c:pt>
                <c:pt idx="211">
                  <c:v>1.4498382808064889</c:v>
                </c:pt>
                <c:pt idx="212">
                  <c:v>1.5249351057308616</c:v>
                </c:pt>
                <c:pt idx="213">
                  <c:v>1.3841853949630831</c:v>
                </c:pt>
                <c:pt idx="214">
                  <c:v>1.4353304104105291</c:v>
                </c:pt>
                <c:pt idx="215">
                  <c:v>1.2766268914038932</c:v>
                </c:pt>
                <c:pt idx="216">
                  <c:v>1.8488479765674413</c:v>
                </c:pt>
                <c:pt idx="217">
                  <c:v>1.7368278154408898</c:v>
                </c:pt>
                <c:pt idx="218">
                  <c:v>1.5596366310196998</c:v>
                </c:pt>
                <c:pt idx="219">
                  <c:v>1.2941786677834273</c:v>
                </c:pt>
                <c:pt idx="220">
                  <c:v>1.43677728862761</c:v>
                </c:pt>
                <c:pt idx="221">
                  <c:v>1.3816072287094983</c:v>
                </c:pt>
                <c:pt idx="222">
                  <c:v>1.4830643091113558</c:v>
                </c:pt>
                <c:pt idx="223">
                  <c:v>1.6613824195450775</c:v>
                </c:pt>
                <c:pt idx="224">
                  <c:v>1.3442888411077831</c:v>
                </c:pt>
                <c:pt idx="225">
                  <c:v>1.7127376376391794</c:v>
                </c:pt>
                <c:pt idx="226">
                  <c:v>1.6003694771726771</c:v>
                </c:pt>
                <c:pt idx="227">
                  <c:v>1.5920398508637419</c:v>
                </c:pt>
                <c:pt idx="228">
                  <c:v>1.4259379070691267</c:v>
                </c:pt>
                <c:pt idx="229">
                  <c:v>1.6081751218831641</c:v>
                </c:pt>
                <c:pt idx="230">
                  <c:v>1.616657173622599</c:v>
                </c:pt>
                <c:pt idx="231">
                  <c:v>1.8775620081509459</c:v>
                </c:pt>
                <c:pt idx="232">
                  <c:v>1.9689274649082193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495680"/>
        <c:axId val="95485312"/>
      </c:lineChart>
      <c:dateAx>
        <c:axId val="95481856"/>
        <c:scaling>
          <c:orientation val="minMax"/>
          <c:min val="39448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hu-HU"/>
          </a:p>
        </c:txPr>
        <c:crossAx val="95483392"/>
        <c:crosses val="autoZero"/>
        <c:auto val="1"/>
        <c:lblOffset val="100"/>
        <c:baseTimeUnit val="months"/>
        <c:majorUnit val="12"/>
        <c:majorTimeUnit val="months"/>
      </c:dateAx>
      <c:valAx>
        <c:axId val="95483392"/>
        <c:scaling>
          <c:orientation val="minMax"/>
          <c:max val="6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4.6404307043586814E-2"/>
              <c:y val="1.7765567007749885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u-HU"/>
          </a:p>
        </c:txPr>
        <c:crossAx val="95481856"/>
        <c:crosses val="autoZero"/>
        <c:crossBetween val="between"/>
      </c:valAx>
      <c:valAx>
        <c:axId val="95485312"/>
        <c:scaling>
          <c:orientation val="minMax"/>
          <c:max val="6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2928322547194198"/>
              <c:y val="1.7753971976073523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95495680"/>
        <c:crosses val="max"/>
        <c:crossBetween val="between"/>
      </c:valAx>
      <c:dateAx>
        <c:axId val="95495680"/>
        <c:scaling>
          <c:orientation val="minMax"/>
        </c:scaling>
        <c:delete val="1"/>
        <c:axPos val="b"/>
        <c:numFmt formatCode="mmm/yy" sourceLinked="1"/>
        <c:majorTickMark val="out"/>
        <c:minorTickMark val="none"/>
        <c:tickLblPos val="none"/>
        <c:crossAx val="95485312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0"/>
          <c:y val="0.8419828453376309"/>
          <c:w val="1"/>
          <c:h val="0.15364758309627594"/>
        </c:manualLayout>
      </c:layout>
      <c:overlay val="0"/>
      <c:txPr>
        <a:bodyPr/>
        <a:lstStyle/>
        <a:p>
          <a:pPr>
            <a:defRPr sz="1600"/>
          </a:pPr>
          <a:endParaRPr lang="hu-H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rebuchet MS" pitchFamily="34" charset="0"/>
          <a:ea typeface="Trebuchet MS"/>
          <a:cs typeface="Trebuchet MS"/>
        </a:defRPr>
      </a:pPr>
      <a:endParaRPr lang="hu-H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8459792147694E-2"/>
          <c:y val="7.9341579861111122E-2"/>
          <c:w val="0.88373399387835605"/>
          <c:h val="0.73537543402778005"/>
        </c:manualLayout>
      </c:layout>
      <c:areaChart>
        <c:grouping val="stacked"/>
        <c:varyColors val="0"/>
        <c:ser>
          <c:idx val="0"/>
          <c:order val="0"/>
          <c:tx>
            <c:strRef>
              <c:f>'c6-9'!$C$13</c:f>
              <c:strCache>
                <c:ptCount val="1"/>
                <c:pt idx="0">
                  <c:v>A sáv minimuma</c:v>
                </c:pt>
              </c:strCache>
            </c:strRef>
          </c:tx>
          <c:spPr>
            <a:noFill/>
          </c:spPr>
          <c:cat>
            <c:numRef>
              <c:f>'c6-9'!$A$27:$A$151</c:f>
              <c:numCache>
                <c:formatCode>mmm/yy</c:formatCode>
                <c:ptCount val="125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</c:numCache>
            </c:numRef>
          </c:cat>
          <c:val>
            <c:numRef>
              <c:f>'c6-9'!$C$27:$C$151</c:f>
              <c:numCache>
                <c:formatCode>0.0</c:formatCode>
                <c:ptCount val="125"/>
                <c:pt idx="0">
                  <c:v>4.229681232388371</c:v>
                </c:pt>
                <c:pt idx="1">
                  <c:v>4.3245632354366359</c:v>
                </c:pt>
                <c:pt idx="2">
                  <c:v>3.5923565120152094</c:v>
                </c:pt>
                <c:pt idx="3">
                  <c:v>3.9944181404983943</c:v>
                </c:pt>
                <c:pt idx="4">
                  <c:v>3.7432125273420533</c:v>
                </c:pt>
                <c:pt idx="5">
                  <c:v>3.8819477472098063</c:v>
                </c:pt>
                <c:pt idx="6">
                  <c:v>3.5404401601438882</c:v>
                </c:pt>
                <c:pt idx="7">
                  <c:v>3.6875988960485913</c:v>
                </c:pt>
                <c:pt idx="8">
                  <c:v>3.9233019417285369</c:v>
                </c:pt>
                <c:pt idx="9">
                  <c:v>3.8959308667961645</c:v>
                </c:pt>
                <c:pt idx="10">
                  <c:v>3.3249626285251317</c:v>
                </c:pt>
                <c:pt idx="11">
                  <c:v>3.030746624227056</c:v>
                </c:pt>
                <c:pt idx="12">
                  <c:v>2.5111712714774783</c:v>
                </c:pt>
                <c:pt idx="13">
                  <c:v>2.9754157400331729</c:v>
                </c:pt>
                <c:pt idx="14">
                  <c:v>2.7516697195330653</c:v>
                </c:pt>
                <c:pt idx="15">
                  <c:v>2.6425184545214977</c:v>
                </c:pt>
                <c:pt idx="16">
                  <c:v>3.4325811415319385</c:v>
                </c:pt>
                <c:pt idx="17">
                  <c:v>4.3888084853213707</c:v>
                </c:pt>
                <c:pt idx="18">
                  <c:v>5.1009259419474091</c:v>
                </c:pt>
                <c:pt idx="19">
                  <c:v>5.8130433985734475</c:v>
                </c:pt>
                <c:pt idx="20">
                  <c:v>6.2152314925139374</c:v>
                </c:pt>
                <c:pt idx="21">
                  <c:v>5.7202602078910427</c:v>
                </c:pt>
                <c:pt idx="22">
                  <c:v>6.0378821445283934</c:v>
                </c:pt>
                <c:pt idx="23">
                  <c:v>6.2952523269678631</c:v>
                </c:pt>
                <c:pt idx="24">
                  <c:v>7.1685407107704959</c:v>
                </c:pt>
                <c:pt idx="25">
                  <c:v>6.2100567855072857</c:v>
                </c:pt>
                <c:pt idx="26">
                  <c:v>5.3296861118386403</c:v>
                </c:pt>
                <c:pt idx="27">
                  <c:v>5.4096764495524052</c:v>
                </c:pt>
                <c:pt idx="28">
                  <c:v>5.5706720847121254</c:v>
                </c:pt>
                <c:pt idx="29">
                  <c:v>5.7002747613792133</c:v>
                </c:pt>
                <c:pt idx="30">
                  <c:v>5.8102307085753297</c:v>
                </c:pt>
                <c:pt idx="31">
                  <c:v>6.601589665287487</c:v>
                </c:pt>
                <c:pt idx="32">
                  <c:v>7.083740648514083</c:v>
                </c:pt>
                <c:pt idx="33">
                  <c:v>6.9119886583820573</c:v>
                </c:pt>
                <c:pt idx="34">
                  <c:v>6.7402366682500316</c:v>
                </c:pt>
                <c:pt idx="35">
                  <c:v>6.5684846781180051</c:v>
                </c:pt>
                <c:pt idx="36">
                  <c:v>6.5656420305366554</c:v>
                </c:pt>
                <c:pt idx="37">
                  <c:v>6.2932920514073754</c:v>
                </c:pt>
                <c:pt idx="38">
                  <c:v>6.5733811648385201</c:v>
                </c:pt>
                <c:pt idx="39">
                  <c:v>6.8446364821577861</c:v>
                </c:pt>
                <c:pt idx="40">
                  <c:v>8.0257047428263046</c:v>
                </c:pt>
                <c:pt idx="41">
                  <c:v>7.0731272687753926</c:v>
                </c:pt>
                <c:pt idx="42">
                  <c:v>7.2220940031652887</c:v>
                </c:pt>
                <c:pt idx="43">
                  <c:v>7.371060737555184</c:v>
                </c:pt>
                <c:pt idx="44">
                  <c:v>6.67407004976842</c:v>
                </c:pt>
                <c:pt idx="45">
                  <c:v>8.9877457358700479</c:v>
                </c:pt>
                <c:pt idx="46">
                  <c:v>7.2079793881866641</c:v>
                </c:pt>
                <c:pt idx="47">
                  <c:v>7.1767839134319704</c:v>
                </c:pt>
                <c:pt idx="48">
                  <c:v>7.085387696467599</c:v>
                </c:pt>
                <c:pt idx="49">
                  <c:v>6.679878999950521</c:v>
                </c:pt>
                <c:pt idx="50">
                  <c:v>7.0689973637006709</c:v>
                </c:pt>
                <c:pt idx="51">
                  <c:v>6.7691471405212633</c:v>
                </c:pt>
                <c:pt idx="52">
                  <c:v>6.093755633851603</c:v>
                </c:pt>
                <c:pt idx="53">
                  <c:v>6.5853984873382805</c:v>
                </c:pt>
                <c:pt idx="54">
                  <c:v>7.3469698785234892</c:v>
                </c:pt>
                <c:pt idx="55">
                  <c:v>6.117739554683336</c:v>
                </c:pt>
                <c:pt idx="56">
                  <c:v>6.1133215364091047</c:v>
                </c:pt>
                <c:pt idx="57">
                  <c:v>5.3364335406437862</c:v>
                </c:pt>
                <c:pt idx="58">
                  <c:v>5.350810057474523</c:v>
                </c:pt>
                <c:pt idx="59">
                  <c:v>5.0644283234553633</c:v>
                </c:pt>
                <c:pt idx="60">
                  <c:v>6.145322406854417</c:v>
                </c:pt>
                <c:pt idx="61">
                  <c:v>5.3178484733885991</c:v>
                </c:pt>
                <c:pt idx="62">
                  <c:v>5.0419259449161933</c:v>
                </c:pt>
                <c:pt idx="63">
                  <c:v>4.526639695798953</c:v>
                </c:pt>
                <c:pt idx="64">
                  <c:v>4.0532522991546731</c:v>
                </c:pt>
                <c:pt idx="65">
                  <c:v>3.9178785557720768</c:v>
                </c:pt>
                <c:pt idx="66">
                  <c:v>4.4072952687415388</c:v>
                </c:pt>
                <c:pt idx="67">
                  <c:v>4.0009630535655907</c:v>
                </c:pt>
                <c:pt idx="68">
                  <c:v>4.2834421948503696</c:v>
                </c:pt>
                <c:pt idx="69">
                  <c:v>4.0438695738616772</c:v>
                </c:pt>
                <c:pt idx="70">
                  <c:v>4.0646949269420922</c:v>
                </c:pt>
                <c:pt idx="71">
                  <c:v>4.0662775672348426</c:v>
                </c:pt>
                <c:pt idx="72">
                  <c:v>4.6042729882352287</c:v>
                </c:pt>
                <c:pt idx="73">
                  <c:v>4.6857310955905973</c:v>
                </c:pt>
                <c:pt idx="74">
                  <c:v>5.8404993404637668</c:v>
                </c:pt>
                <c:pt idx="75">
                  <c:v>5.6713036446898668</c:v>
                </c:pt>
                <c:pt idx="76">
                  <c:v>5.3604152034674586</c:v>
                </c:pt>
                <c:pt idx="77">
                  <c:v>5.1380001044725008</c:v>
                </c:pt>
                <c:pt idx="78">
                  <c:v>4.9278177404957573</c:v>
                </c:pt>
                <c:pt idx="79">
                  <c:v>4.4644956297776268</c:v>
                </c:pt>
                <c:pt idx="80">
                  <c:v>5.243588671680155</c:v>
                </c:pt>
                <c:pt idx="81">
                  <c:v>5.3322336983023808</c:v>
                </c:pt>
                <c:pt idx="82">
                  <c:v>5.3205182832988021</c:v>
                </c:pt>
                <c:pt idx="83">
                  <c:v>5.9260702517383468</c:v>
                </c:pt>
                <c:pt idx="84">
                  <c:v>6.0258417400491959</c:v>
                </c:pt>
                <c:pt idx="85">
                  <c:v>5.4656359860758448</c:v>
                </c:pt>
                <c:pt idx="86">
                  <c:v>5.4921496753062984</c:v>
                </c:pt>
                <c:pt idx="87">
                  <c:v>5.3620146511850439</c:v>
                </c:pt>
                <c:pt idx="88">
                  <c:v>5.7860108755099127</c:v>
                </c:pt>
                <c:pt idx="89">
                  <c:v>5.6467724231368841</c:v>
                </c:pt>
                <c:pt idx="90">
                  <c:v>4.9508416008169176</c:v>
                </c:pt>
                <c:pt idx="91">
                  <c:v>5.5362057430488409</c:v>
                </c:pt>
                <c:pt idx="92">
                  <c:v>5.2161447956300426</c:v>
                </c:pt>
                <c:pt idx="93">
                  <c:v>6.0266193763264972</c:v>
                </c:pt>
                <c:pt idx="94">
                  <c:v>5.6955169583405674</c:v>
                </c:pt>
                <c:pt idx="95">
                  <c:v>5.6734391565500282</c:v>
                </c:pt>
                <c:pt idx="96">
                  <c:v>5.4546389367527244</c:v>
                </c:pt>
                <c:pt idx="97">
                  <c:v>4.8737835231856987</c:v>
                </c:pt>
                <c:pt idx="98">
                  <c:v>4.3351386803051026</c:v>
                </c:pt>
                <c:pt idx="99">
                  <c:v>4.5548940337969483</c:v>
                </c:pt>
                <c:pt idx="100">
                  <c:v>3.6763300228221536</c:v>
                </c:pt>
                <c:pt idx="101">
                  <c:v>4.2411014681493411</c:v>
                </c:pt>
                <c:pt idx="102">
                  <c:v>3.4247485026285811</c:v>
                </c:pt>
                <c:pt idx="103">
                  <c:v>3.800235277980502</c:v>
                </c:pt>
                <c:pt idx="104">
                  <c:v>3.2427180232848016</c:v>
                </c:pt>
                <c:pt idx="105">
                  <c:v>2.6664213074775782</c:v>
                </c:pt>
                <c:pt idx="106">
                  <c:v>2.6214036680574004</c:v>
                </c:pt>
                <c:pt idx="107">
                  <c:v>2.6042651825725094</c:v>
                </c:pt>
                <c:pt idx="108">
                  <c:v>2.3022881915351636</c:v>
                </c:pt>
                <c:pt idx="109">
                  <c:v>2.2854061870799542</c:v>
                </c:pt>
                <c:pt idx="110">
                  <c:v>1.9922140033843989</c:v>
                </c:pt>
                <c:pt idx="111">
                  <c:v>1.8783144324601211</c:v>
                </c:pt>
                <c:pt idx="112">
                  <c:v>1.6881520730853146</c:v>
                </c:pt>
                <c:pt idx="113">
                  <c:v>1.3529337105865011</c:v>
                </c:pt>
                <c:pt idx="114">
                  <c:v>1.3526554549635372</c:v>
                </c:pt>
                <c:pt idx="115">
                  <c:v>1.332539497215524</c:v>
                </c:pt>
                <c:pt idx="116">
                  <c:v>1.3644732031047058</c:v>
                </c:pt>
                <c:pt idx="117">
                  <c:v>1.2857436417576311</c:v>
                </c:pt>
                <c:pt idx="118">
                  <c:v>1.2353020509795165</c:v>
                </c:pt>
                <c:pt idx="119">
                  <c:v>1.37398510854823</c:v>
                </c:pt>
                <c:pt idx="120">
                  <c:v>1.2288131967138407</c:v>
                </c:pt>
                <c:pt idx="121">
                  <c:v>1.0001564109896417</c:v>
                </c:pt>
                <c:pt idx="122">
                  <c:v>0.79495664733037186</c:v>
                </c:pt>
                <c:pt idx="123">
                  <c:v>0.80208238321377623</c:v>
                </c:pt>
                <c:pt idx="124">
                  <c:v>0.71221937826052206</c:v>
                </c:pt>
              </c:numCache>
            </c:numRef>
          </c:val>
        </c:ser>
        <c:ser>
          <c:idx val="2"/>
          <c:order val="1"/>
          <c:tx>
            <c:strRef>
              <c:f>'c6-9'!$D$13</c:f>
              <c:strCache>
                <c:ptCount val="1"/>
                <c:pt idx="0">
                  <c:v>Inflációs várakozások sávja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</c:spPr>
          <c:cat>
            <c:numRef>
              <c:f>'c6-9'!$A$27:$A$151</c:f>
              <c:numCache>
                <c:formatCode>mmm/yy</c:formatCode>
                <c:ptCount val="125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</c:numCache>
            </c:numRef>
          </c:cat>
          <c:val>
            <c:numRef>
              <c:f>'c6-9'!$D$27:$D$151</c:f>
              <c:numCache>
                <c:formatCode>0.0</c:formatCode>
                <c:ptCount val="125"/>
                <c:pt idx="0">
                  <c:v>1.1920863876295424</c:v>
                </c:pt>
                <c:pt idx="1">
                  <c:v>1.2126075094113524</c:v>
                </c:pt>
                <c:pt idx="2">
                  <c:v>1.0556315952605768</c:v>
                </c:pt>
                <c:pt idx="3">
                  <c:v>1.2393162177609853</c:v>
                </c:pt>
                <c:pt idx="4">
                  <c:v>1.2160077642907154</c:v>
                </c:pt>
                <c:pt idx="5">
                  <c:v>1.3169290516635721</c:v>
                </c:pt>
                <c:pt idx="6">
                  <c:v>1.2268641729772578</c:v>
                </c:pt>
                <c:pt idx="7">
                  <c:v>1.3010576970064971</c:v>
                </c:pt>
                <c:pt idx="8">
                  <c:v>1.4111567325020844</c:v>
                </c:pt>
                <c:pt idx="9">
                  <c:v>1.4289649359047187</c:v>
                </c:pt>
                <c:pt idx="10">
                  <c:v>1.2608355683734693</c:v>
                </c:pt>
                <c:pt idx="11">
                  <c:v>1.1826873253378998</c:v>
                </c:pt>
                <c:pt idx="12">
                  <c:v>1.0087543084838115</c:v>
                </c:pt>
                <c:pt idx="13">
                  <c:v>1.2425192300585368</c:v>
                </c:pt>
                <c:pt idx="14">
                  <c:v>1.1934624993294207</c:v>
                </c:pt>
                <c:pt idx="15">
                  <c:v>1.1977494270915767</c:v>
                </c:pt>
                <c:pt idx="16">
                  <c:v>1.6209201329139886</c:v>
                </c:pt>
                <c:pt idx="17">
                  <c:v>2.1533687222288478</c:v>
                </c:pt>
                <c:pt idx="18">
                  <c:v>2.5744185792621757</c:v>
                </c:pt>
                <c:pt idx="19">
                  <c:v>2.9954684362955044</c:v>
                </c:pt>
                <c:pt idx="20">
                  <c:v>3.2455958131549769</c:v>
                </c:pt>
                <c:pt idx="21">
                  <c:v>2.9391963325014512</c:v>
                </c:pt>
                <c:pt idx="22">
                  <c:v>3.0427703681679743</c:v>
                </c:pt>
                <c:pt idx="23">
                  <c:v>3.1048946842583662</c:v>
                </c:pt>
                <c:pt idx="24">
                  <c:v>3.4541220055415396</c:v>
                </c:pt>
                <c:pt idx="25">
                  <c:v>2.8926492277883629</c:v>
                </c:pt>
                <c:pt idx="26">
                  <c:v>2.4044615891356198</c:v>
                </c:pt>
                <c:pt idx="27">
                  <c:v>2.335106169438208</c:v>
                </c:pt>
                <c:pt idx="28">
                  <c:v>2.3226250870785226</c:v>
                </c:pt>
                <c:pt idx="29">
                  <c:v>2.3390865553689837</c:v>
                </c:pt>
                <c:pt idx="30">
                  <c:v>2.3322594799854608</c:v>
                </c:pt>
                <c:pt idx="31">
                  <c:v>2.5883084066447184</c:v>
                </c:pt>
                <c:pt idx="32">
                  <c:v>2.7151423082881285</c:v>
                </c:pt>
                <c:pt idx="33">
                  <c:v>2.6235463697625381</c:v>
                </c:pt>
                <c:pt idx="34">
                  <c:v>2.5319504312369476</c:v>
                </c:pt>
                <c:pt idx="35">
                  <c:v>2.4403544927113581</c:v>
                </c:pt>
                <c:pt idx="36">
                  <c:v>2.3495909033385045</c:v>
                </c:pt>
                <c:pt idx="37">
                  <c:v>2.1157523575061798</c:v>
                </c:pt>
                <c:pt idx="38">
                  <c:v>2.0400317414147464</c:v>
                </c:pt>
                <c:pt idx="39">
                  <c:v>1.9739813693040746</c:v>
                </c:pt>
                <c:pt idx="40">
                  <c:v>2.17370449109616</c:v>
                </c:pt>
                <c:pt idx="41">
                  <c:v>1.8647193699652274</c:v>
                </c:pt>
                <c:pt idx="42">
                  <c:v>1.9253447759681563</c:v>
                </c:pt>
                <c:pt idx="43">
                  <c:v>1.9859701819710862</c:v>
                </c:pt>
                <c:pt idx="44">
                  <c:v>1.8201006831124422</c:v>
                </c:pt>
                <c:pt idx="45">
                  <c:v>2.4898148101001389</c:v>
                </c:pt>
                <c:pt idx="46">
                  <c:v>2.0392740200479578</c:v>
                </c:pt>
                <c:pt idx="47">
                  <c:v>2.0848459952221639</c:v>
                </c:pt>
                <c:pt idx="48">
                  <c:v>2.1302708865077662</c:v>
                </c:pt>
                <c:pt idx="49">
                  <c:v>2.0395331304312467</c:v>
                </c:pt>
                <c:pt idx="50">
                  <c:v>2.1644629088981464</c:v>
                </c:pt>
                <c:pt idx="51">
                  <c:v>2.0916681036848574</c:v>
                </c:pt>
                <c:pt idx="52">
                  <c:v>1.9003011545821433</c:v>
                </c:pt>
                <c:pt idx="53">
                  <c:v>2.045881052192482</c:v>
                </c:pt>
                <c:pt idx="54">
                  <c:v>2.3924898551130029</c:v>
                </c:pt>
                <c:pt idx="55">
                  <c:v>2.0470774510729903</c:v>
                </c:pt>
                <c:pt idx="56">
                  <c:v>2.1018537833824826</c:v>
                </c:pt>
                <c:pt idx="57">
                  <c:v>1.8747081273947837</c:v>
                </c:pt>
                <c:pt idx="58">
                  <c:v>1.9174968158694732</c:v>
                </c:pt>
                <c:pt idx="59">
                  <c:v>1.8268692731442666</c:v>
                </c:pt>
                <c:pt idx="60">
                  <c:v>2.215965984844205</c:v>
                </c:pt>
                <c:pt idx="61">
                  <c:v>1.8628655931556191</c:v>
                </c:pt>
                <c:pt idx="62">
                  <c:v>1.7108136553769517</c:v>
                </c:pt>
                <c:pt idx="63">
                  <c:v>1.4880611725919861</c:v>
                </c:pt>
                <c:pt idx="64">
                  <c:v>1.3034051687823398</c:v>
                </c:pt>
                <c:pt idx="65">
                  <c:v>1.2351195455687445</c:v>
                </c:pt>
                <c:pt idx="66">
                  <c:v>1.3630148007390535</c:v>
                </c:pt>
                <c:pt idx="67">
                  <c:v>1.2330399453026164</c:v>
                </c:pt>
                <c:pt idx="68">
                  <c:v>1.3235868337710794</c:v>
                </c:pt>
                <c:pt idx="69">
                  <c:v>1.3232583455650859</c:v>
                </c:pt>
                <c:pt idx="70">
                  <c:v>1.4038653745590439</c:v>
                </c:pt>
                <c:pt idx="71">
                  <c:v>1.4920503802921825</c:v>
                </c:pt>
                <c:pt idx="72">
                  <c:v>1.7832101724564051</c:v>
                </c:pt>
                <c:pt idx="73">
                  <c:v>1.9275803699403928</c:v>
                </c:pt>
                <c:pt idx="74">
                  <c:v>2.5366354857145428</c:v>
                </c:pt>
                <c:pt idx="75">
                  <c:v>2.5660957603785048</c:v>
                </c:pt>
                <c:pt idx="76">
                  <c:v>2.5147707172033895</c:v>
                </c:pt>
                <c:pt idx="77">
                  <c:v>2.5448766261646405</c:v>
                </c:pt>
                <c:pt idx="78">
                  <c:v>2.5841844795132625</c:v>
                </c:pt>
                <c:pt idx="79">
                  <c:v>2.494116845308862</c:v>
                </c:pt>
                <c:pt idx="80">
                  <c:v>3.0789480110348544</c:v>
                </c:pt>
                <c:pt idx="81">
                  <c:v>3.2480930245267237</c:v>
                </c:pt>
                <c:pt idx="82">
                  <c:v>3.3096172694507731</c:v>
                </c:pt>
                <c:pt idx="83">
                  <c:v>3.6838661312656367</c:v>
                </c:pt>
                <c:pt idx="84">
                  <c:v>3.7098756166859195</c:v>
                </c:pt>
                <c:pt idx="85">
                  <c:v>3.2364266369081482</c:v>
                </c:pt>
                <c:pt idx="86">
                  <c:v>3.0963433935372846</c:v>
                </c:pt>
                <c:pt idx="87">
                  <c:v>2.8878304512863799</c:v>
                </c:pt>
                <c:pt idx="88">
                  <c:v>2.9917122301458328</c:v>
                </c:pt>
                <c:pt idx="89">
                  <c:v>2.8890858614410213</c:v>
                </c:pt>
                <c:pt idx="90">
                  <c:v>2.5700964413464673</c:v>
                </c:pt>
                <c:pt idx="91">
                  <c:v>2.9099345612339373</c:v>
                </c:pt>
                <c:pt idx="92">
                  <c:v>2.7577417942741578</c:v>
                </c:pt>
                <c:pt idx="93">
                  <c:v>3.1506309198040672</c:v>
                </c:pt>
                <c:pt idx="94">
                  <c:v>2.9426154802688949</c:v>
                </c:pt>
                <c:pt idx="95">
                  <c:v>2.8929154083420912</c:v>
                </c:pt>
                <c:pt idx="96">
                  <c:v>2.7262341778814001</c:v>
                </c:pt>
                <c:pt idx="97">
                  <c:v>2.4169834302872397</c:v>
                </c:pt>
                <c:pt idx="98">
                  <c:v>2.1669767262527806</c:v>
                </c:pt>
                <c:pt idx="99">
                  <c:v>2.4316402854792383</c:v>
                </c:pt>
                <c:pt idx="100">
                  <c:v>2.1017072003520609</c:v>
                </c:pt>
                <c:pt idx="101">
                  <c:v>2.5653205727641053</c:v>
                </c:pt>
                <c:pt idx="102">
                  <c:v>2.1910423127730199</c:v>
                </c:pt>
                <c:pt idx="103">
                  <c:v>2.5229350483039688</c:v>
                </c:pt>
                <c:pt idx="104">
                  <c:v>2.2377244222041259</c:v>
                </c:pt>
                <c:pt idx="105">
                  <c:v>1.9133033272760791</c:v>
                </c:pt>
                <c:pt idx="106">
                  <c:v>1.9833741011067803</c:v>
                </c:pt>
                <c:pt idx="107">
                  <c:v>2.0772109083084476</c:v>
                </c:pt>
                <c:pt idx="108">
                  <c:v>1.9656751561693442</c:v>
                </c:pt>
                <c:pt idx="109">
                  <c:v>2.0803778282714349</c:v>
                </c:pt>
                <c:pt idx="110">
                  <c:v>1.9310103619848149</c:v>
                </c:pt>
                <c:pt idx="111">
                  <c:v>1.9540083476182555</c:v>
                </c:pt>
                <c:pt idx="112">
                  <c:v>1.8943810137681634</c:v>
                </c:pt>
                <c:pt idx="113">
                  <c:v>1.6204235324528626</c:v>
                </c:pt>
                <c:pt idx="114">
                  <c:v>1.7203570646174728</c:v>
                </c:pt>
                <c:pt idx="115">
                  <c:v>1.7777233291802439</c:v>
                </c:pt>
                <c:pt idx="116">
                  <c:v>1.9242206512862721</c:v>
                </c:pt>
                <c:pt idx="117">
                  <c:v>1.9382119987257802</c:v>
                </c:pt>
                <c:pt idx="118">
                  <c:v>2.0000148149315269</c:v>
                </c:pt>
                <c:pt idx="119">
                  <c:v>2.4205096439893028</c:v>
                </c:pt>
                <c:pt idx="120">
                  <c:v>2.3618556361398477</c:v>
                </c:pt>
                <c:pt idx="121">
                  <c:v>2.1740924843938325</c:v>
                </c:pt>
                <c:pt idx="122">
                  <c:v>1.9697009920602651</c:v>
                </c:pt>
                <c:pt idx="123">
                  <c:v>2.2473695590603318</c:v>
                </c:pt>
                <c:pt idx="124">
                  <c:v>2.2648915588405862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178752"/>
        <c:axId val="95180288"/>
      </c:areaChart>
      <c:lineChart>
        <c:grouping val="standard"/>
        <c:varyColors val="0"/>
        <c:ser>
          <c:idx val="1"/>
          <c:order val="2"/>
          <c:tx>
            <c:strRef>
              <c:f>'c6-9'!$E$13</c:f>
              <c:strCache>
                <c:ptCount val="1"/>
                <c:pt idx="0">
                  <c:v>Inflációs cél</c:v>
                </c:pt>
              </c:strCache>
            </c:strRef>
          </c:tx>
          <c:spPr>
            <a:ln w="50800">
              <a:solidFill>
                <a:srgbClr val="9C0000"/>
              </a:solidFill>
            </a:ln>
          </c:spPr>
          <c:marker>
            <c:symbol val="none"/>
          </c:marker>
          <c:cat>
            <c:numRef>
              <c:f>'c6-9'!$A$27:$A$151</c:f>
              <c:numCache>
                <c:formatCode>mmm/yy</c:formatCode>
                <c:ptCount val="125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</c:numCache>
            </c:numRef>
          </c:cat>
          <c:val>
            <c:numRef>
              <c:f>'c6-9'!$E$27:$E$151</c:f>
              <c:numCache>
                <c:formatCode>General</c:formatCode>
                <c:ptCount val="125"/>
                <c:pt idx="24" formatCode="0.0">
                  <c:v>3</c:v>
                </c:pt>
                <c:pt idx="25" formatCode="0.0">
                  <c:v>3</c:v>
                </c:pt>
                <c:pt idx="26" formatCode="0.0">
                  <c:v>3</c:v>
                </c:pt>
                <c:pt idx="27" formatCode="0.0">
                  <c:v>3</c:v>
                </c:pt>
                <c:pt idx="28" formatCode="0.0">
                  <c:v>3</c:v>
                </c:pt>
                <c:pt idx="29" formatCode="0.0">
                  <c:v>3</c:v>
                </c:pt>
                <c:pt idx="30" formatCode="0.0">
                  <c:v>3</c:v>
                </c:pt>
                <c:pt idx="31" formatCode="0.0">
                  <c:v>3</c:v>
                </c:pt>
                <c:pt idx="32" formatCode="0.0">
                  <c:v>3</c:v>
                </c:pt>
                <c:pt idx="33" formatCode="0.0">
                  <c:v>3</c:v>
                </c:pt>
                <c:pt idx="34" formatCode="0.0">
                  <c:v>3</c:v>
                </c:pt>
                <c:pt idx="35" formatCode="0.0">
                  <c:v>3</c:v>
                </c:pt>
                <c:pt idx="36" formatCode="0.0">
                  <c:v>3</c:v>
                </c:pt>
                <c:pt idx="37" formatCode="0.0">
                  <c:v>3</c:v>
                </c:pt>
                <c:pt idx="38" formatCode="0.0">
                  <c:v>3</c:v>
                </c:pt>
                <c:pt idx="39" formatCode="0.0">
                  <c:v>3</c:v>
                </c:pt>
                <c:pt idx="40" formatCode="0.0">
                  <c:v>3</c:v>
                </c:pt>
                <c:pt idx="41" formatCode="0.0">
                  <c:v>3</c:v>
                </c:pt>
                <c:pt idx="42" formatCode="0.0">
                  <c:v>3</c:v>
                </c:pt>
                <c:pt idx="43" formatCode="0.0">
                  <c:v>3</c:v>
                </c:pt>
                <c:pt idx="44" formatCode="0.0">
                  <c:v>3</c:v>
                </c:pt>
                <c:pt idx="45" formatCode="0.0">
                  <c:v>3</c:v>
                </c:pt>
                <c:pt idx="46" formatCode="0.0">
                  <c:v>3</c:v>
                </c:pt>
                <c:pt idx="47" formatCode="0.0">
                  <c:v>3</c:v>
                </c:pt>
                <c:pt idx="48" formatCode="0.0">
                  <c:v>3</c:v>
                </c:pt>
                <c:pt idx="49" formatCode="0.0">
                  <c:v>3</c:v>
                </c:pt>
                <c:pt idx="50" formatCode="0.0">
                  <c:v>3</c:v>
                </c:pt>
                <c:pt idx="51" formatCode="0.0">
                  <c:v>3</c:v>
                </c:pt>
                <c:pt idx="52" formatCode="0.0">
                  <c:v>3</c:v>
                </c:pt>
                <c:pt idx="53" formatCode="0.0">
                  <c:v>3</c:v>
                </c:pt>
                <c:pt idx="54" formatCode="0.0">
                  <c:v>3</c:v>
                </c:pt>
                <c:pt idx="55" formatCode="0.0">
                  <c:v>3</c:v>
                </c:pt>
                <c:pt idx="56" formatCode="0.0">
                  <c:v>3</c:v>
                </c:pt>
                <c:pt idx="57" formatCode="0.0">
                  <c:v>3</c:v>
                </c:pt>
                <c:pt idx="58" formatCode="0.0">
                  <c:v>3</c:v>
                </c:pt>
                <c:pt idx="59" formatCode="0.0">
                  <c:v>3</c:v>
                </c:pt>
                <c:pt idx="60" formatCode="0.0">
                  <c:v>3</c:v>
                </c:pt>
                <c:pt idx="61" formatCode="0.0">
                  <c:v>3</c:v>
                </c:pt>
                <c:pt idx="62" formatCode="0.0">
                  <c:v>3</c:v>
                </c:pt>
                <c:pt idx="63" formatCode="0.0">
                  <c:v>3</c:v>
                </c:pt>
                <c:pt idx="64" formatCode="0.0">
                  <c:v>3</c:v>
                </c:pt>
                <c:pt idx="65" formatCode="0.0">
                  <c:v>3</c:v>
                </c:pt>
                <c:pt idx="66" formatCode="0.0">
                  <c:v>3</c:v>
                </c:pt>
                <c:pt idx="67" formatCode="0.0">
                  <c:v>3</c:v>
                </c:pt>
                <c:pt idx="68" formatCode="0.0">
                  <c:v>3</c:v>
                </c:pt>
                <c:pt idx="69" formatCode="0.0">
                  <c:v>3</c:v>
                </c:pt>
                <c:pt idx="70" formatCode="0.0">
                  <c:v>3</c:v>
                </c:pt>
                <c:pt idx="71" formatCode="0.0">
                  <c:v>3</c:v>
                </c:pt>
                <c:pt idx="72" formatCode="0.0">
                  <c:v>3</c:v>
                </c:pt>
                <c:pt idx="73" formatCode="0.0">
                  <c:v>3</c:v>
                </c:pt>
                <c:pt idx="74" formatCode="0.0">
                  <c:v>3</c:v>
                </c:pt>
                <c:pt idx="75" formatCode="0.0">
                  <c:v>3</c:v>
                </c:pt>
                <c:pt idx="76" formatCode="0.0">
                  <c:v>3</c:v>
                </c:pt>
                <c:pt idx="77" formatCode="0.0">
                  <c:v>3</c:v>
                </c:pt>
                <c:pt idx="78" formatCode="0.0">
                  <c:v>3</c:v>
                </c:pt>
                <c:pt idx="79" formatCode="0.0">
                  <c:v>3</c:v>
                </c:pt>
                <c:pt idx="80" formatCode="0.0">
                  <c:v>3</c:v>
                </c:pt>
                <c:pt idx="81" formatCode="0.0">
                  <c:v>3</c:v>
                </c:pt>
                <c:pt idx="82" formatCode="0.0">
                  <c:v>3</c:v>
                </c:pt>
                <c:pt idx="83" formatCode="0.0">
                  <c:v>3</c:v>
                </c:pt>
                <c:pt idx="84" formatCode="0.0">
                  <c:v>3</c:v>
                </c:pt>
                <c:pt idx="85" formatCode="0.0">
                  <c:v>3</c:v>
                </c:pt>
                <c:pt idx="86" formatCode="0.0">
                  <c:v>3</c:v>
                </c:pt>
                <c:pt idx="87" formatCode="0.0">
                  <c:v>3</c:v>
                </c:pt>
                <c:pt idx="88" formatCode="0.0">
                  <c:v>3</c:v>
                </c:pt>
                <c:pt idx="89" formatCode="0.0">
                  <c:v>3</c:v>
                </c:pt>
                <c:pt idx="90" formatCode="0.0">
                  <c:v>3</c:v>
                </c:pt>
                <c:pt idx="91" formatCode="0.0">
                  <c:v>3</c:v>
                </c:pt>
                <c:pt idx="92" formatCode="0.0">
                  <c:v>3</c:v>
                </c:pt>
                <c:pt idx="93" formatCode="0.0">
                  <c:v>3</c:v>
                </c:pt>
                <c:pt idx="94" formatCode="0.0">
                  <c:v>3</c:v>
                </c:pt>
                <c:pt idx="95" formatCode="0.0">
                  <c:v>3</c:v>
                </c:pt>
                <c:pt idx="96" formatCode="0.0">
                  <c:v>3</c:v>
                </c:pt>
                <c:pt idx="97" formatCode="0.0">
                  <c:v>3</c:v>
                </c:pt>
                <c:pt idx="98" formatCode="0.0">
                  <c:v>3</c:v>
                </c:pt>
                <c:pt idx="99" formatCode="0.0">
                  <c:v>3</c:v>
                </c:pt>
                <c:pt idx="100" formatCode="0.0">
                  <c:v>3</c:v>
                </c:pt>
                <c:pt idx="101" formatCode="0.0">
                  <c:v>3</c:v>
                </c:pt>
                <c:pt idx="102" formatCode="0.0">
                  <c:v>3</c:v>
                </c:pt>
                <c:pt idx="103" formatCode="0.0">
                  <c:v>3</c:v>
                </c:pt>
                <c:pt idx="104" formatCode="0.0">
                  <c:v>3</c:v>
                </c:pt>
                <c:pt idx="105" formatCode="0.0">
                  <c:v>3</c:v>
                </c:pt>
                <c:pt idx="106" formatCode="0.0">
                  <c:v>3</c:v>
                </c:pt>
                <c:pt idx="107" formatCode="0.0">
                  <c:v>3</c:v>
                </c:pt>
                <c:pt idx="108" formatCode="0.0">
                  <c:v>3</c:v>
                </c:pt>
                <c:pt idx="109" formatCode="0.0">
                  <c:v>3</c:v>
                </c:pt>
                <c:pt idx="110" formatCode="0.0">
                  <c:v>3</c:v>
                </c:pt>
                <c:pt idx="111" formatCode="0.0">
                  <c:v>3</c:v>
                </c:pt>
                <c:pt idx="112" formatCode="0.0">
                  <c:v>3</c:v>
                </c:pt>
                <c:pt idx="113" formatCode="0.0">
                  <c:v>3</c:v>
                </c:pt>
                <c:pt idx="114" formatCode="0.0">
                  <c:v>3</c:v>
                </c:pt>
                <c:pt idx="115" formatCode="0.0">
                  <c:v>3</c:v>
                </c:pt>
                <c:pt idx="116" formatCode="0.0">
                  <c:v>3</c:v>
                </c:pt>
                <c:pt idx="117" formatCode="0.0">
                  <c:v>3</c:v>
                </c:pt>
                <c:pt idx="118" formatCode="0.0">
                  <c:v>3</c:v>
                </c:pt>
                <c:pt idx="119" formatCode="0.0">
                  <c:v>3</c:v>
                </c:pt>
                <c:pt idx="120" formatCode="0.0">
                  <c:v>3</c:v>
                </c:pt>
                <c:pt idx="121" formatCode="0.0">
                  <c:v>3</c:v>
                </c:pt>
                <c:pt idx="122" formatCode="0.0">
                  <c:v>3</c:v>
                </c:pt>
                <c:pt idx="123" formatCode="0.0">
                  <c:v>3</c:v>
                </c:pt>
                <c:pt idx="124" formatCode="0.0">
                  <c:v>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'c6-9'!$B$13</c:f>
              <c:strCache>
                <c:ptCount val="1"/>
                <c:pt idx="0">
                  <c:v>Tény infláció</c:v>
                </c:pt>
              </c:strCache>
            </c:strRef>
          </c:tx>
          <c:spPr>
            <a:ln w="5080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'c6-9'!$A$27:$A$151</c:f>
              <c:numCache>
                <c:formatCode>mmm/yy</c:formatCode>
                <c:ptCount val="125"/>
                <c:pt idx="0">
                  <c:v>38353</c:v>
                </c:pt>
                <c:pt idx="1">
                  <c:v>38384</c:v>
                </c:pt>
                <c:pt idx="2">
                  <c:v>38412</c:v>
                </c:pt>
                <c:pt idx="3">
                  <c:v>38443</c:v>
                </c:pt>
                <c:pt idx="4">
                  <c:v>38473</c:v>
                </c:pt>
                <c:pt idx="5">
                  <c:v>38504</c:v>
                </c:pt>
                <c:pt idx="6">
                  <c:v>38534</c:v>
                </c:pt>
                <c:pt idx="7">
                  <c:v>38565</c:v>
                </c:pt>
                <c:pt idx="8">
                  <c:v>38596</c:v>
                </c:pt>
                <c:pt idx="9">
                  <c:v>38626</c:v>
                </c:pt>
                <c:pt idx="10">
                  <c:v>38657</c:v>
                </c:pt>
                <c:pt idx="11">
                  <c:v>38687</c:v>
                </c:pt>
                <c:pt idx="12">
                  <c:v>38718</c:v>
                </c:pt>
                <c:pt idx="13">
                  <c:v>38749</c:v>
                </c:pt>
                <c:pt idx="14">
                  <c:v>38777</c:v>
                </c:pt>
                <c:pt idx="15">
                  <c:v>38808</c:v>
                </c:pt>
                <c:pt idx="16">
                  <c:v>38838</c:v>
                </c:pt>
                <c:pt idx="17">
                  <c:v>38869</c:v>
                </c:pt>
                <c:pt idx="18">
                  <c:v>38899</c:v>
                </c:pt>
                <c:pt idx="19">
                  <c:v>38930</c:v>
                </c:pt>
                <c:pt idx="20">
                  <c:v>38961</c:v>
                </c:pt>
                <c:pt idx="21">
                  <c:v>38991</c:v>
                </c:pt>
                <c:pt idx="22">
                  <c:v>39022</c:v>
                </c:pt>
                <c:pt idx="23">
                  <c:v>39052</c:v>
                </c:pt>
                <c:pt idx="24">
                  <c:v>39083</c:v>
                </c:pt>
                <c:pt idx="25">
                  <c:v>39114</c:v>
                </c:pt>
                <c:pt idx="26">
                  <c:v>39142</c:v>
                </c:pt>
                <c:pt idx="27">
                  <c:v>39173</c:v>
                </c:pt>
                <c:pt idx="28">
                  <c:v>39203</c:v>
                </c:pt>
                <c:pt idx="29">
                  <c:v>39234</c:v>
                </c:pt>
                <c:pt idx="30">
                  <c:v>39264</c:v>
                </c:pt>
                <c:pt idx="31">
                  <c:v>39295</c:v>
                </c:pt>
                <c:pt idx="32">
                  <c:v>39326</c:v>
                </c:pt>
                <c:pt idx="33">
                  <c:v>39356</c:v>
                </c:pt>
                <c:pt idx="34">
                  <c:v>39387</c:v>
                </c:pt>
                <c:pt idx="35">
                  <c:v>39417</c:v>
                </c:pt>
                <c:pt idx="36">
                  <c:v>39448</c:v>
                </c:pt>
                <c:pt idx="37">
                  <c:v>39479</c:v>
                </c:pt>
                <c:pt idx="38">
                  <c:v>39508</c:v>
                </c:pt>
                <c:pt idx="39">
                  <c:v>39539</c:v>
                </c:pt>
                <c:pt idx="40">
                  <c:v>39569</c:v>
                </c:pt>
                <c:pt idx="41">
                  <c:v>39600</c:v>
                </c:pt>
                <c:pt idx="42">
                  <c:v>39630</c:v>
                </c:pt>
                <c:pt idx="43">
                  <c:v>39661</c:v>
                </c:pt>
                <c:pt idx="44">
                  <c:v>39692</c:v>
                </c:pt>
                <c:pt idx="45">
                  <c:v>39722</c:v>
                </c:pt>
                <c:pt idx="46">
                  <c:v>39753</c:v>
                </c:pt>
                <c:pt idx="47">
                  <c:v>39783</c:v>
                </c:pt>
                <c:pt idx="48">
                  <c:v>39814</c:v>
                </c:pt>
                <c:pt idx="49">
                  <c:v>39845</c:v>
                </c:pt>
                <c:pt idx="50">
                  <c:v>39873</c:v>
                </c:pt>
                <c:pt idx="51">
                  <c:v>39904</c:v>
                </c:pt>
                <c:pt idx="52">
                  <c:v>39934</c:v>
                </c:pt>
                <c:pt idx="53">
                  <c:v>39965</c:v>
                </c:pt>
                <c:pt idx="54">
                  <c:v>39995</c:v>
                </c:pt>
                <c:pt idx="55">
                  <c:v>40026</c:v>
                </c:pt>
                <c:pt idx="56">
                  <c:v>40057</c:v>
                </c:pt>
                <c:pt idx="57">
                  <c:v>40087</c:v>
                </c:pt>
                <c:pt idx="58">
                  <c:v>40118</c:v>
                </c:pt>
                <c:pt idx="59">
                  <c:v>40148</c:v>
                </c:pt>
                <c:pt idx="60">
                  <c:v>40179</c:v>
                </c:pt>
                <c:pt idx="61">
                  <c:v>40210</c:v>
                </c:pt>
                <c:pt idx="62">
                  <c:v>40238</c:v>
                </c:pt>
                <c:pt idx="63">
                  <c:v>40269</c:v>
                </c:pt>
                <c:pt idx="64">
                  <c:v>40299</c:v>
                </c:pt>
                <c:pt idx="65">
                  <c:v>40330</c:v>
                </c:pt>
                <c:pt idx="66">
                  <c:v>40360</c:v>
                </c:pt>
                <c:pt idx="67">
                  <c:v>40391</c:v>
                </c:pt>
                <c:pt idx="68">
                  <c:v>40422</c:v>
                </c:pt>
                <c:pt idx="69">
                  <c:v>40452</c:v>
                </c:pt>
                <c:pt idx="70">
                  <c:v>40483</c:v>
                </c:pt>
                <c:pt idx="71">
                  <c:v>40513</c:v>
                </c:pt>
                <c:pt idx="72">
                  <c:v>40544</c:v>
                </c:pt>
                <c:pt idx="73">
                  <c:v>40575</c:v>
                </c:pt>
                <c:pt idx="74">
                  <c:v>40603</c:v>
                </c:pt>
                <c:pt idx="75">
                  <c:v>40634</c:v>
                </c:pt>
                <c:pt idx="76">
                  <c:v>40664</c:v>
                </c:pt>
                <c:pt idx="77">
                  <c:v>40695</c:v>
                </c:pt>
                <c:pt idx="78">
                  <c:v>40725</c:v>
                </c:pt>
                <c:pt idx="79">
                  <c:v>40756</c:v>
                </c:pt>
                <c:pt idx="80">
                  <c:v>40787</c:v>
                </c:pt>
                <c:pt idx="81">
                  <c:v>40817</c:v>
                </c:pt>
                <c:pt idx="82">
                  <c:v>40848</c:v>
                </c:pt>
                <c:pt idx="83">
                  <c:v>40878</c:v>
                </c:pt>
                <c:pt idx="84">
                  <c:v>40909</c:v>
                </c:pt>
                <c:pt idx="85">
                  <c:v>40940</c:v>
                </c:pt>
                <c:pt idx="86">
                  <c:v>40969</c:v>
                </c:pt>
                <c:pt idx="87">
                  <c:v>41000</c:v>
                </c:pt>
                <c:pt idx="88">
                  <c:v>41030</c:v>
                </c:pt>
                <c:pt idx="89">
                  <c:v>41061</c:v>
                </c:pt>
                <c:pt idx="90">
                  <c:v>41091</c:v>
                </c:pt>
                <c:pt idx="91">
                  <c:v>41122</c:v>
                </c:pt>
                <c:pt idx="92">
                  <c:v>41153</c:v>
                </c:pt>
                <c:pt idx="93">
                  <c:v>41183</c:v>
                </c:pt>
                <c:pt idx="94">
                  <c:v>41214</c:v>
                </c:pt>
                <c:pt idx="95">
                  <c:v>41244</c:v>
                </c:pt>
                <c:pt idx="96">
                  <c:v>41275</c:v>
                </c:pt>
                <c:pt idx="97">
                  <c:v>41306</c:v>
                </c:pt>
                <c:pt idx="98">
                  <c:v>41334</c:v>
                </c:pt>
                <c:pt idx="99">
                  <c:v>41365</c:v>
                </c:pt>
                <c:pt idx="100">
                  <c:v>41395</c:v>
                </c:pt>
                <c:pt idx="101">
                  <c:v>41426</c:v>
                </c:pt>
                <c:pt idx="102">
                  <c:v>41456</c:v>
                </c:pt>
                <c:pt idx="103">
                  <c:v>41487</c:v>
                </c:pt>
                <c:pt idx="104">
                  <c:v>41518</c:v>
                </c:pt>
                <c:pt idx="105">
                  <c:v>41548</c:v>
                </c:pt>
                <c:pt idx="106">
                  <c:v>41579</c:v>
                </c:pt>
                <c:pt idx="107">
                  <c:v>41609</c:v>
                </c:pt>
                <c:pt idx="108">
                  <c:v>41640</c:v>
                </c:pt>
                <c:pt idx="109">
                  <c:v>41671</c:v>
                </c:pt>
                <c:pt idx="110">
                  <c:v>41699</c:v>
                </c:pt>
                <c:pt idx="111">
                  <c:v>41730</c:v>
                </c:pt>
                <c:pt idx="112">
                  <c:v>41760</c:v>
                </c:pt>
                <c:pt idx="113">
                  <c:v>41791</c:v>
                </c:pt>
                <c:pt idx="114">
                  <c:v>41821</c:v>
                </c:pt>
                <c:pt idx="115">
                  <c:v>41852</c:v>
                </c:pt>
                <c:pt idx="116">
                  <c:v>41883</c:v>
                </c:pt>
                <c:pt idx="117">
                  <c:v>41913</c:v>
                </c:pt>
                <c:pt idx="118">
                  <c:v>41944</c:v>
                </c:pt>
                <c:pt idx="119">
                  <c:v>41974</c:v>
                </c:pt>
                <c:pt idx="120">
                  <c:v>42005</c:v>
                </c:pt>
                <c:pt idx="121">
                  <c:v>42036</c:v>
                </c:pt>
                <c:pt idx="122">
                  <c:v>42064</c:v>
                </c:pt>
                <c:pt idx="123">
                  <c:v>42095</c:v>
                </c:pt>
                <c:pt idx="124">
                  <c:v>42125</c:v>
                </c:pt>
              </c:numCache>
            </c:numRef>
          </c:cat>
          <c:val>
            <c:numRef>
              <c:f>'c6-9'!$B$27:$B$151</c:f>
              <c:numCache>
                <c:formatCode>0.0</c:formatCode>
                <c:ptCount val="125"/>
                <c:pt idx="0">
                  <c:v>4.058858857711158</c:v>
                </c:pt>
                <c:pt idx="1">
                  <c:v>3.1914708582544336</c:v>
                </c:pt>
                <c:pt idx="2">
                  <c:v>3.4508493456209806</c:v>
                </c:pt>
                <c:pt idx="3">
                  <c:v>3.9297943734785434</c:v>
                </c:pt>
                <c:pt idx="4">
                  <c:v>3.5449255974861558</c:v>
                </c:pt>
                <c:pt idx="5">
                  <c:v>3.8034965357136485</c:v>
                </c:pt>
                <c:pt idx="6">
                  <c:v>3.7182342748287027</c:v>
                </c:pt>
                <c:pt idx="7">
                  <c:v>3.5551968568440628</c:v>
                </c:pt>
                <c:pt idx="8">
                  <c:v>3.6675562908882</c:v>
                </c:pt>
                <c:pt idx="9">
                  <c:v>3.2152308979749478</c:v>
                </c:pt>
                <c:pt idx="10">
                  <c:v>3.3237531033580581</c:v>
                </c:pt>
                <c:pt idx="11">
                  <c:v>3.3360625980303809</c:v>
                </c:pt>
                <c:pt idx="12">
                  <c:v>2.7154206098534104</c:v>
                </c:pt>
                <c:pt idx="13">
                  <c:v>2.519233881685679</c:v>
                </c:pt>
                <c:pt idx="14">
                  <c:v>2.3267409869982316</c:v>
                </c:pt>
                <c:pt idx="15">
                  <c:v>2.2922632321694039</c:v>
                </c:pt>
                <c:pt idx="16">
                  <c:v>2.7660370241831771</c:v>
                </c:pt>
                <c:pt idx="17">
                  <c:v>2.7341854076931469</c:v>
                </c:pt>
                <c:pt idx="18">
                  <c:v>3.0088193325157846</c:v>
                </c:pt>
                <c:pt idx="19">
                  <c:v>3.4908906507704529</c:v>
                </c:pt>
                <c:pt idx="20">
                  <c:v>5.8516822289582677</c:v>
                </c:pt>
                <c:pt idx="21">
                  <c:v>6.3328647962773488</c:v>
                </c:pt>
                <c:pt idx="22">
                  <c:v>6.3790548372585363</c:v>
                </c:pt>
                <c:pt idx="23">
                  <c:v>6.5464090334440499</c:v>
                </c:pt>
                <c:pt idx="24">
                  <c:v>7.7556245848529386</c:v>
                </c:pt>
                <c:pt idx="25">
                  <c:v>8.8381789418161674</c:v>
                </c:pt>
                <c:pt idx="26">
                  <c:v>9.0603714138023861</c:v>
                </c:pt>
                <c:pt idx="27">
                  <c:v>8.7561792989581448</c:v>
                </c:pt>
                <c:pt idx="28">
                  <c:v>8.4790546901310222</c:v>
                </c:pt>
                <c:pt idx="29">
                  <c:v>8.5846560099928553</c:v>
                </c:pt>
                <c:pt idx="30">
                  <c:v>8.3812308979179591</c:v>
                </c:pt>
                <c:pt idx="31">
                  <c:v>8.3154083497505127</c:v>
                </c:pt>
                <c:pt idx="32">
                  <c:v>6.400028749742674</c:v>
                </c:pt>
                <c:pt idx="33">
                  <c:v>6.7352961064867998</c:v>
                </c:pt>
                <c:pt idx="34">
                  <c:v>7.1420982383946239</c:v>
                </c:pt>
                <c:pt idx="35">
                  <c:v>7.3787707130532567</c:v>
                </c:pt>
                <c:pt idx="36">
                  <c:v>7.0686269110153859</c:v>
                </c:pt>
                <c:pt idx="37">
                  <c:v>6.9111854008880726</c:v>
                </c:pt>
                <c:pt idx="38">
                  <c:v>6.7271299178440529</c:v>
                </c:pt>
                <c:pt idx="39">
                  <c:v>6.6317035911350359</c:v>
                </c:pt>
                <c:pt idx="40">
                  <c:v>6.9440452982506429</c:v>
                </c:pt>
                <c:pt idx="41">
                  <c:v>6.6873229646859897</c:v>
                </c:pt>
                <c:pt idx="42">
                  <c:v>6.719601504508887</c:v>
                </c:pt>
                <c:pt idx="43">
                  <c:v>6.4832101692146296</c:v>
                </c:pt>
                <c:pt idx="44">
                  <c:v>5.7413251481485759</c:v>
                </c:pt>
                <c:pt idx="45">
                  <c:v>5.1110301762020924</c:v>
                </c:pt>
                <c:pt idx="46">
                  <c:v>4.2234044690434303</c:v>
                </c:pt>
                <c:pt idx="47">
                  <c:v>3.4964814364965946</c:v>
                </c:pt>
                <c:pt idx="48">
                  <c:v>3.1350487138178664</c:v>
                </c:pt>
                <c:pt idx="49">
                  <c:v>3.0207964066849655</c:v>
                </c:pt>
                <c:pt idx="50">
                  <c:v>2.89878189629421</c:v>
                </c:pt>
                <c:pt idx="51">
                  <c:v>3.373364317978627</c:v>
                </c:pt>
                <c:pt idx="52">
                  <c:v>3.7744860854231774</c:v>
                </c:pt>
                <c:pt idx="53">
                  <c:v>3.7075321671976695</c:v>
                </c:pt>
                <c:pt idx="54">
                  <c:v>5.0462790516202887</c:v>
                </c:pt>
                <c:pt idx="55">
                  <c:v>5.0114720304461997</c:v>
                </c:pt>
                <c:pt idx="56">
                  <c:v>4.9006087035422752</c:v>
                </c:pt>
                <c:pt idx="57">
                  <c:v>4.7063872017407249</c:v>
                </c:pt>
                <c:pt idx="58">
                  <c:v>5.2233022310593071</c:v>
                </c:pt>
                <c:pt idx="59">
                  <c:v>5.5598421374139235</c:v>
                </c:pt>
                <c:pt idx="60">
                  <c:v>6.4111214657854703</c:v>
                </c:pt>
                <c:pt idx="61">
                  <c:v>5.7430480787216851</c:v>
                </c:pt>
                <c:pt idx="62">
                  <c:v>5.94860124756066</c:v>
                </c:pt>
                <c:pt idx="63">
                  <c:v>5.6432578573709407</c:v>
                </c:pt>
                <c:pt idx="64">
                  <c:v>5.0715598362723711</c:v>
                </c:pt>
                <c:pt idx="65">
                  <c:v>5.2641695016076966</c:v>
                </c:pt>
                <c:pt idx="66">
                  <c:v>3.9824670804934641</c:v>
                </c:pt>
                <c:pt idx="67">
                  <c:v>3.6900500345274168</c:v>
                </c:pt>
                <c:pt idx="68">
                  <c:v>3.7565001680861485</c:v>
                </c:pt>
                <c:pt idx="69">
                  <c:v>4.1732049310302273</c:v>
                </c:pt>
                <c:pt idx="70">
                  <c:v>4.1888107241230159</c:v>
                </c:pt>
                <c:pt idx="71">
                  <c:v>4.6729278169541573</c:v>
                </c:pt>
                <c:pt idx="72">
                  <c:v>3.969735842643658</c:v>
                </c:pt>
                <c:pt idx="73">
                  <c:v>4.054792361295398</c:v>
                </c:pt>
                <c:pt idx="74">
                  <c:v>4.5314431888997717</c:v>
                </c:pt>
                <c:pt idx="75">
                  <c:v>4.6634022105901494</c:v>
                </c:pt>
                <c:pt idx="76">
                  <c:v>3.9423107730884226</c:v>
                </c:pt>
                <c:pt idx="77">
                  <c:v>3.4699515473535314</c:v>
                </c:pt>
                <c:pt idx="78">
                  <c:v>3.0872335866325642</c:v>
                </c:pt>
                <c:pt idx="79">
                  <c:v>3.5772730514191977</c:v>
                </c:pt>
                <c:pt idx="80">
                  <c:v>3.5745954581961428</c:v>
                </c:pt>
                <c:pt idx="81">
                  <c:v>3.8650936416994881</c:v>
                </c:pt>
                <c:pt idx="82">
                  <c:v>4.2627452503511449</c:v>
                </c:pt>
                <c:pt idx="83">
                  <c:v>4.0712968450605445</c:v>
                </c:pt>
                <c:pt idx="84">
                  <c:v>5.45</c:v>
                </c:pt>
                <c:pt idx="85">
                  <c:v>5.8917248388257377</c:v>
                </c:pt>
                <c:pt idx="86">
                  <c:v>5.5386549820153164</c:v>
                </c:pt>
                <c:pt idx="87">
                  <c:v>5.6959295128268508</c:v>
                </c:pt>
                <c:pt idx="88">
                  <c:v>5.2747119439959818</c:v>
                </c:pt>
                <c:pt idx="89">
                  <c:v>5.591654886359521</c:v>
                </c:pt>
                <c:pt idx="90">
                  <c:v>5.7778584599969349</c:v>
                </c:pt>
                <c:pt idx="91">
                  <c:v>6.0402597279291399</c:v>
                </c:pt>
                <c:pt idx="92">
                  <c:v>6.5940306892332217</c:v>
                </c:pt>
                <c:pt idx="93">
                  <c:v>6.0030045837908261</c:v>
                </c:pt>
                <c:pt idx="94">
                  <c:v>5.2137375152014158</c:v>
                </c:pt>
                <c:pt idx="95">
                  <c:v>4.9956519390938041</c:v>
                </c:pt>
                <c:pt idx="96">
                  <c:v>3.7169918492455309</c:v>
                </c:pt>
                <c:pt idx="97">
                  <c:v>2.7804965967721529</c:v>
                </c:pt>
                <c:pt idx="98">
                  <c:v>2.2255184719153789</c:v>
                </c:pt>
                <c:pt idx="99">
                  <c:v>1.6883769546178371</c:v>
                </c:pt>
                <c:pt idx="100">
                  <c:v>1.7561482773411257</c:v>
                </c:pt>
                <c:pt idx="101">
                  <c:v>1.9225695100686124</c:v>
                </c:pt>
                <c:pt idx="102">
                  <c:v>1.7545255250372378</c:v>
                </c:pt>
                <c:pt idx="103">
                  <c:v>1.34330660778663</c:v>
                </c:pt>
                <c:pt idx="104">
                  <c:v>1.3710606097958618</c:v>
                </c:pt>
                <c:pt idx="105">
                  <c:v>0.91132193042523113</c:v>
                </c:pt>
                <c:pt idx="106">
                  <c:v>0.91593030816623866</c:v>
                </c:pt>
                <c:pt idx="107">
                  <c:v>0.42506276944780552</c:v>
                </c:pt>
                <c:pt idx="108">
                  <c:v>-5.0566179730950012E-2</c:v>
                </c:pt>
                <c:pt idx="109">
                  <c:v>0.10315388802861492</c:v>
                </c:pt>
                <c:pt idx="110">
                  <c:v>7.7117957443746832E-2</c:v>
                </c:pt>
                <c:pt idx="111">
                  <c:v>-0.10112053183841851</c:v>
                </c:pt>
                <c:pt idx="112">
                  <c:v>-0.13972419613033082</c:v>
                </c:pt>
                <c:pt idx="113">
                  <c:v>-0.27135074950689386</c:v>
                </c:pt>
                <c:pt idx="114">
                  <c:v>0.12891311550566797</c:v>
                </c:pt>
                <c:pt idx="115">
                  <c:v>0.16648534646722624</c:v>
                </c:pt>
                <c:pt idx="116">
                  <c:v>-0.47979891434401623</c:v>
                </c:pt>
                <c:pt idx="117">
                  <c:v>-0.41673843155288637</c:v>
                </c:pt>
                <c:pt idx="118">
                  <c:v>-0.70627368823923575</c:v>
                </c:pt>
                <c:pt idx="119">
                  <c:v>-0.9373491815670576</c:v>
                </c:pt>
                <c:pt idx="120">
                  <c:v>-1.4</c:v>
                </c:pt>
                <c:pt idx="121">
                  <c:v>-1.0488349707626696</c:v>
                </c:pt>
                <c:pt idx="122">
                  <c:v>-0.63973849038276853</c:v>
                </c:pt>
                <c:pt idx="123">
                  <c:v>-0.3</c:v>
                </c:pt>
                <c:pt idx="124">
                  <c:v>0.53094439816412375</c:v>
                </c:pt>
              </c:numCache>
            </c:numRef>
          </c:val>
          <c:smooth val="0"/>
        </c:ser>
        <c:ser>
          <c:idx val="4"/>
          <c:order val="4"/>
          <c:spPr>
            <a:ln w="50800">
              <a:solidFill>
                <a:srgbClr val="9C0000"/>
              </a:solidFill>
            </a:ln>
          </c:spPr>
          <c:marker>
            <c:symbol val="none"/>
          </c:marker>
          <c:val>
            <c:numRef>
              <c:f>'c6-9'!$F$27:$F$151</c:f>
              <c:numCache>
                <c:formatCode>General</c:formatCode>
                <c:ptCount val="125"/>
                <c:pt idx="122">
                  <c:v>2</c:v>
                </c:pt>
                <c:pt idx="123">
                  <c:v>2</c:v>
                </c:pt>
                <c:pt idx="124">
                  <c:v>2</c:v>
                </c:pt>
              </c:numCache>
            </c:numRef>
          </c:val>
          <c:smooth val="0"/>
        </c:ser>
        <c:ser>
          <c:idx val="5"/>
          <c:order val="5"/>
          <c:spPr>
            <a:ln w="50800">
              <a:solidFill>
                <a:srgbClr val="9C0000"/>
              </a:solidFill>
            </a:ln>
          </c:spPr>
          <c:marker>
            <c:symbol val="none"/>
          </c:marker>
          <c:val>
            <c:numRef>
              <c:f>'c6-9'!$G$27:$G$151</c:f>
              <c:numCache>
                <c:formatCode>General</c:formatCode>
                <c:ptCount val="125"/>
                <c:pt idx="122">
                  <c:v>4</c:v>
                </c:pt>
                <c:pt idx="123">
                  <c:v>4</c:v>
                </c:pt>
                <c:pt idx="124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178752"/>
        <c:axId val="95180288"/>
      </c:lineChart>
      <c:dateAx>
        <c:axId val="95178752"/>
        <c:scaling>
          <c:orientation val="minMax"/>
        </c:scaling>
        <c:delete val="0"/>
        <c:axPos val="b"/>
        <c:numFmt formatCode="yyyy" sourceLinked="0"/>
        <c:majorTickMark val="out"/>
        <c:minorTickMark val="out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95180288"/>
        <c:crosses val="autoZero"/>
        <c:auto val="1"/>
        <c:lblOffset val="100"/>
        <c:baseTimeUnit val="months"/>
        <c:majorUnit val="12"/>
        <c:minorUnit val="1"/>
        <c:minorTimeUnit val="years"/>
      </c:dateAx>
      <c:valAx>
        <c:axId val="95180288"/>
        <c:scaling>
          <c:orientation val="minMax"/>
          <c:max val="12"/>
          <c:min val="-2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8.5237792737365328E-2"/>
              <c:y val="8.637152777777702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95178752"/>
        <c:crosses val="autoZero"/>
        <c:crossBetween val="between"/>
      </c:valAx>
      <c:spPr>
        <a:ln w="25400">
          <a:noFill/>
        </a:ln>
      </c:spPr>
    </c:plotArea>
    <c:legend>
      <c:legendPos val="b"/>
      <c:legendEntry>
        <c:idx val="0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"/>
          <c:y val="0.90698177083333331"/>
          <c:w val="1"/>
          <c:h val="9.3018229166666758E-2"/>
        </c:manualLayout>
      </c:layout>
      <c:overlay val="0"/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hu-H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986021755158514E-2"/>
          <c:y val="6.7230160190534391E-2"/>
          <c:w val="0.86190120289664796"/>
          <c:h val="0.69670145157482499"/>
        </c:manualLayout>
      </c:layout>
      <c:lineChart>
        <c:grouping val="standard"/>
        <c:varyColors val="0"/>
        <c:ser>
          <c:idx val="2"/>
          <c:order val="1"/>
          <c:tx>
            <c:strRef>
              <c:f>'c3-42'!$D$10</c:f>
              <c:strCache>
                <c:ptCount val="1"/>
                <c:pt idx="0">
                  <c:v>Nem támogatott álláshelyek / munkanélküliek száma</c:v>
                </c:pt>
              </c:strCache>
            </c:strRef>
          </c:tx>
          <c:spPr>
            <a:ln w="50800">
              <a:solidFill>
                <a:srgbClr val="9C0000"/>
              </a:solidFill>
              <a:prstDash val="sysDash"/>
            </a:ln>
          </c:spPr>
          <c:marker>
            <c:symbol val="none"/>
          </c:marker>
          <c:cat>
            <c:numRef>
              <c:f>'c3-42'!$A$12:$A$52</c:f>
              <c:numCache>
                <c:formatCode>yyyy/mm/dd</c:formatCode>
                <c:ptCount val="41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  <c:pt idx="39">
                  <c:v>41913</c:v>
                </c:pt>
                <c:pt idx="40">
                  <c:v>42005</c:v>
                </c:pt>
              </c:numCache>
            </c:numRef>
          </c:cat>
          <c:val>
            <c:numRef>
              <c:f>'c3-42'!$D$12:$D$52</c:f>
              <c:numCache>
                <c:formatCode>0.00</c:formatCode>
                <c:ptCount val="41"/>
                <c:pt idx="0">
                  <c:v>37.42359534650862</c:v>
                </c:pt>
                <c:pt idx="1">
                  <c:v>34.95270338124044</c:v>
                </c:pt>
                <c:pt idx="2">
                  <c:v>33.234209242741059</c:v>
                </c:pt>
                <c:pt idx="3">
                  <c:v>33.363781828986632</c:v>
                </c:pt>
                <c:pt idx="4">
                  <c:v>35.32311581537175</c:v>
                </c:pt>
                <c:pt idx="5">
                  <c:v>38.518717322309342</c:v>
                </c:pt>
                <c:pt idx="6">
                  <c:v>37.454043792638039</c:v>
                </c:pt>
                <c:pt idx="7">
                  <c:v>36.052944399594992</c:v>
                </c:pt>
                <c:pt idx="8">
                  <c:v>33.362704406667028</c:v>
                </c:pt>
                <c:pt idx="9">
                  <c:v>32.232290954475779</c:v>
                </c:pt>
                <c:pt idx="10">
                  <c:v>29.605535218547764</c:v>
                </c:pt>
                <c:pt idx="11">
                  <c:v>27.270037501032668</c:v>
                </c:pt>
                <c:pt idx="12">
                  <c:v>29.151295634613145</c:v>
                </c:pt>
                <c:pt idx="13">
                  <c:v>26.371929497522402</c:v>
                </c:pt>
                <c:pt idx="14">
                  <c:v>26.798234481800048</c:v>
                </c:pt>
                <c:pt idx="15">
                  <c:v>23.464119544095329</c:v>
                </c:pt>
                <c:pt idx="16">
                  <c:v>14.954375353428215</c:v>
                </c:pt>
                <c:pt idx="17">
                  <c:v>12.101413578442052</c:v>
                </c:pt>
                <c:pt idx="18">
                  <c:v>9.5325276677849011</c:v>
                </c:pt>
                <c:pt idx="19">
                  <c:v>10.752242573802024</c:v>
                </c:pt>
                <c:pt idx="20">
                  <c:v>10.837338705750314</c:v>
                </c:pt>
                <c:pt idx="21">
                  <c:v>12.622668892639011</c:v>
                </c:pt>
                <c:pt idx="22">
                  <c:v>12.259748210927603</c:v>
                </c:pt>
                <c:pt idx="23">
                  <c:v>11.84484576970133</c:v>
                </c:pt>
                <c:pt idx="24">
                  <c:v>12.083583306260802</c:v>
                </c:pt>
                <c:pt idx="25">
                  <c:v>12.405770138561675</c:v>
                </c:pt>
                <c:pt idx="26">
                  <c:v>11.339843148688136</c:v>
                </c:pt>
                <c:pt idx="27">
                  <c:v>10.784864683582368</c:v>
                </c:pt>
                <c:pt idx="28">
                  <c:v>9.8768214104333474</c:v>
                </c:pt>
                <c:pt idx="29">
                  <c:v>10.37625591138853</c:v>
                </c:pt>
                <c:pt idx="30">
                  <c:v>10.505182486171016</c:v>
                </c:pt>
                <c:pt idx="31">
                  <c:v>9.7532554938640299</c:v>
                </c:pt>
                <c:pt idx="32">
                  <c:v>10.347215251140739</c:v>
                </c:pt>
                <c:pt idx="33">
                  <c:v>11.543602517418469</c:v>
                </c:pt>
                <c:pt idx="34">
                  <c:v>13.802407135986808</c:v>
                </c:pt>
                <c:pt idx="35">
                  <c:v>17.075553786745076</c:v>
                </c:pt>
                <c:pt idx="36">
                  <c:v>24.490631885799839</c:v>
                </c:pt>
                <c:pt idx="37">
                  <c:v>22.260324776076978</c:v>
                </c:pt>
                <c:pt idx="38">
                  <c:v>24.537110296234342</c:v>
                </c:pt>
                <c:pt idx="39">
                  <c:v>23.858017290769308</c:v>
                </c:pt>
                <c:pt idx="40">
                  <c:v>24.043747171852608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028800"/>
        <c:axId val="104034688"/>
      </c:lineChart>
      <c:lineChart>
        <c:grouping val="standard"/>
        <c:varyColors val="0"/>
        <c:ser>
          <c:idx val="1"/>
          <c:order val="0"/>
          <c:tx>
            <c:strRef>
              <c:f>'c3-42'!$C$10</c:f>
              <c:strCache>
                <c:ptCount val="1"/>
                <c:pt idx="0">
                  <c:v>2012-es minimálbér hatástól szűrt index (jobb tengely)</c:v>
                </c:pt>
              </c:strCache>
            </c:strRef>
          </c:tx>
          <c:spPr>
            <a:ln w="50800">
              <a:solidFill>
                <a:srgbClr val="7BAFD4">
                  <a:lumMod val="50000"/>
                </a:srgbClr>
              </a:solidFill>
              <a:prstDash val="solid"/>
            </a:ln>
          </c:spPr>
          <c:marker>
            <c:symbol val="none"/>
          </c:marker>
          <c:cat>
            <c:numRef>
              <c:f>'c3-42'!$A$12:$A$52</c:f>
              <c:numCache>
                <c:formatCode>yyyy/mm/dd</c:formatCode>
                <c:ptCount val="41"/>
                <c:pt idx="0">
                  <c:v>38353</c:v>
                </c:pt>
                <c:pt idx="1">
                  <c:v>38443</c:v>
                </c:pt>
                <c:pt idx="2">
                  <c:v>38534</c:v>
                </c:pt>
                <c:pt idx="3">
                  <c:v>38626</c:v>
                </c:pt>
                <c:pt idx="4">
                  <c:v>38718</c:v>
                </c:pt>
                <c:pt idx="5">
                  <c:v>38808</c:v>
                </c:pt>
                <c:pt idx="6">
                  <c:v>38899</c:v>
                </c:pt>
                <c:pt idx="7">
                  <c:v>38991</c:v>
                </c:pt>
                <c:pt idx="8">
                  <c:v>39083</c:v>
                </c:pt>
                <c:pt idx="9">
                  <c:v>39173</c:v>
                </c:pt>
                <c:pt idx="10">
                  <c:v>39264</c:v>
                </c:pt>
                <c:pt idx="11">
                  <c:v>39356</c:v>
                </c:pt>
                <c:pt idx="12">
                  <c:v>39448</c:v>
                </c:pt>
                <c:pt idx="13">
                  <c:v>39539</c:v>
                </c:pt>
                <c:pt idx="14">
                  <c:v>39630</c:v>
                </c:pt>
                <c:pt idx="15">
                  <c:v>39722</c:v>
                </c:pt>
                <c:pt idx="16">
                  <c:v>39814</c:v>
                </c:pt>
                <c:pt idx="17">
                  <c:v>39904</c:v>
                </c:pt>
                <c:pt idx="18">
                  <c:v>39995</c:v>
                </c:pt>
                <c:pt idx="19">
                  <c:v>40087</c:v>
                </c:pt>
                <c:pt idx="20">
                  <c:v>40179</c:v>
                </c:pt>
                <c:pt idx="21">
                  <c:v>40269</c:v>
                </c:pt>
                <c:pt idx="22">
                  <c:v>40360</c:v>
                </c:pt>
                <c:pt idx="23">
                  <c:v>40452</c:v>
                </c:pt>
                <c:pt idx="24">
                  <c:v>40544</c:v>
                </c:pt>
                <c:pt idx="25">
                  <c:v>40634</c:v>
                </c:pt>
                <c:pt idx="26">
                  <c:v>40725</c:v>
                </c:pt>
                <c:pt idx="27">
                  <c:v>40817</c:v>
                </c:pt>
                <c:pt idx="28">
                  <c:v>40909</c:v>
                </c:pt>
                <c:pt idx="29">
                  <c:v>41000</c:v>
                </c:pt>
                <c:pt idx="30">
                  <c:v>41091</c:v>
                </c:pt>
                <c:pt idx="31">
                  <c:v>41183</c:v>
                </c:pt>
                <c:pt idx="32">
                  <c:v>41275</c:v>
                </c:pt>
                <c:pt idx="33">
                  <c:v>41365</c:v>
                </c:pt>
                <c:pt idx="34">
                  <c:v>41456</c:v>
                </c:pt>
                <c:pt idx="35">
                  <c:v>41548</c:v>
                </c:pt>
                <c:pt idx="36">
                  <c:v>41640</c:v>
                </c:pt>
                <c:pt idx="37">
                  <c:v>41730</c:v>
                </c:pt>
                <c:pt idx="38">
                  <c:v>41821</c:v>
                </c:pt>
                <c:pt idx="39">
                  <c:v>41913</c:v>
                </c:pt>
                <c:pt idx="40">
                  <c:v>42005</c:v>
                </c:pt>
              </c:numCache>
            </c:numRef>
          </c:cat>
          <c:val>
            <c:numRef>
              <c:f>'c3-42'!$C$12:$C$52</c:f>
              <c:numCache>
                <c:formatCode>0.00</c:formatCode>
                <c:ptCount val="41"/>
                <c:pt idx="0">
                  <c:v>5.7502999481630956</c:v>
                </c:pt>
                <c:pt idx="1">
                  <c:v>7.8681906248974753</c:v>
                </c:pt>
                <c:pt idx="2">
                  <c:v>7.1416555428692963</c:v>
                </c:pt>
                <c:pt idx="3">
                  <c:v>6.870072237449909</c:v>
                </c:pt>
                <c:pt idx="4">
                  <c:v>8.0116528233031623</c:v>
                </c:pt>
                <c:pt idx="5">
                  <c:v>7.2089518842947564</c:v>
                </c:pt>
                <c:pt idx="6">
                  <c:v>8.0064728769487115</c:v>
                </c:pt>
                <c:pt idx="7">
                  <c:v>8.0357390900560368</c:v>
                </c:pt>
                <c:pt idx="8">
                  <c:v>7.6255742874389298</c:v>
                </c:pt>
                <c:pt idx="9">
                  <c:v>8.4172292784471026</c:v>
                </c:pt>
                <c:pt idx="10">
                  <c:v>8.1794535457416995</c:v>
                </c:pt>
                <c:pt idx="11">
                  <c:v>8.5700556107350288</c:v>
                </c:pt>
                <c:pt idx="12">
                  <c:v>8.5231441504513228</c:v>
                </c:pt>
                <c:pt idx="13">
                  <c:v>8.0803975736872591</c:v>
                </c:pt>
                <c:pt idx="14">
                  <c:v>7.5533425093904816</c:v>
                </c:pt>
                <c:pt idx="15">
                  <c:v>6.6393655370362792</c:v>
                </c:pt>
                <c:pt idx="16">
                  <c:v>5.1500562190892385</c:v>
                </c:pt>
                <c:pt idx="17">
                  <c:v>4.8301677033117496</c:v>
                </c:pt>
                <c:pt idx="18">
                  <c:v>4.1236700579703411</c:v>
                </c:pt>
                <c:pt idx="19">
                  <c:v>3.6541550235919873</c:v>
                </c:pt>
                <c:pt idx="20">
                  <c:v>4.4194439630279581</c:v>
                </c:pt>
                <c:pt idx="21">
                  <c:v>3.3789504170423923</c:v>
                </c:pt>
                <c:pt idx="22">
                  <c:v>3.7193203904141825</c:v>
                </c:pt>
                <c:pt idx="23">
                  <c:v>3.6810376522409705</c:v>
                </c:pt>
                <c:pt idx="24">
                  <c:v>3.5249676536419194</c:v>
                </c:pt>
                <c:pt idx="25">
                  <c:v>4.5918992039096329</c:v>
                </c:pt>
                <c:pt idx="26">
                  <c:v>4.3197055923136718</c:v>
                </c:pt>
                <c:pt idx="27">
                  <c:v>4.3949524789429706</c:v>
                </c:pt>
                <c:pt idx="28">
                  <c:v>4.7285883722673718</c:v>
                </c:pt>
                <c:pt idx="29">
                  <c:v>3.6620938408354746</c:v>
                </c:pt>
                <c:pt idx="30">
                  <c:v>3.5814381497967154</c:v>
                </c:pt>
                <c:pt idx="31">
                  <c:v>4.0525746224806314</c:v>
                </c:pt>
                <c:pt idx="32">
                  <c:v>2.7807111085517366</c:v>
                </c:pt>
                <c:pt idx="33">
                  <c:v>3.6246120751922906</c:v>
                </c:pt>
                <c:pt idx="34">
                  <c:v>3.9204289591840746</c:v>
                </c:pt>
                <c:pt idx="35">
                  <c:v>4.0066131670215333</c:v>
                </c:pt>
                <c:pt idx="36">
                  <c:v>4.7822696318231328</c:v>
                </c:pt>
                <c:pt idx="37">
                  <c:v>4.3978033055398713</c:v>
                </c:pt>
                <c:pt idx="38">
                  <c:v>4.1377631129241754</c:v>
                </c:pt>
                <c:pt idx="39">
                  <c:v>3.9190397893343665</c:v>
                </c:pt>
                <c:pt idx="40">
                  <c:v>3.4480743156230176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046976"/>
        <c:axId val="104036608"/>
      </c:lineChart>
      <c:dateAx>
        <c:axId val="104028800"/>
        <c:scaling>
          <c:orientation val="minMax"/>
          <c:min val="38718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317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04034688"/>
        <c:crosses val="autoZero"/>
        <c:auto val="1"/>
        <c:lblOffset val="100"/>
        <c:baseTimeUnit val="months"/>
        <c:majorUnit val="1"/>
        <c:majorTimeUnit val="years"/>
      </c:dateAx>
      <c:valAx>
        <c:axId val="104034688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9.3991804824630223E-2"/>
              <c:y val="2.1252720418218616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04028800"/>
        <c:crosses val="autoZero"/>
        <c:crossBetween val="between"/>
        <c:majorUnit val="10"/>
      </c:valAx>
      <c:valAx>
        <c:axId val="104036608"/>
        <c:scaling>
          <c:orientation val="minMax"/>
          <c:max val="10"/>
          <c:min val="2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85701483366893139"/>
              <c:y val="5.0729166666666665E-3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868686"/>
            </a:solidFill>
            <a:prstDash val="solid"/>
          </a:ln>
        </c:spPr>
        <c:crossAx val="104046976"/>
        <c:crosses val="max"/>
        <c:crossBetween val="between"/>
        <c:majorUnit val="2"/>
      </c:valAx>
      <c:dateAx>
        <c:axId val="104046976"/>
        <c:scaling>
          <c:orientation val="minMax"/>
        </c:scaling>
        <c:delete val="1"/>
        <c:axPos val="b"/>
        <c:numFmt formatCode="yyyy/mm/dd" sourceLinked="1"/>
        <c:majorTickMark val="out"/>
        <c:minorTickMark val="none"/>
        <c:tickLblPos val="none"/>
        <c:crossAx val="104036608"/>
        <c:crosses val="autoZero"/>
        <c:auto val="1"/>
        <c:lblOffset val="100"/>
        <c:baseTimeUnit val="months"/>
        <c:majorUnit val="1"/>
        <c:minorUnit val="1"/>
      </c:dateAx>
      <c:spPr>
        <a:pattFill>
          <a:fgClr>
            <a:srgbClr val="FFFFFF"/>
          </a:fgClr>
          <a:bgClr>
            <a:srgbClr val="FFFFFF"/>
          </a:bgClr>
        </a:pattFill>
        <a:ln w="25400">
          <a:noFill/>
        </a:ln>
      </c:spPr>
    </c:plotArea>
    <c:legend>
      <c:legendPos val="b"/>
      <c:layout>
        <c:manualLayout>
          <c:xMode val="edge"/>
          <c:yMode val="edge"/>
          <c:x val="8.2592824405778552E-3"/>
          <c:y val="0.87455495396344851"/>
          <c:w val="0.99174074074074059"/>
          <c:h val="0.12351882776913677"/>
        </c:manualLayout>
      </c:layout>
      <c:overlay val="0"/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  <c:showDLblsOverMax val="0"/>
  </c:chart>
  <c:spPr>
    <a:solidFill>
      <a:srgbClr val="FFFFFF"/>
    </a:solidFill>
    <a:ln w="25400">
      <a:noFill/>
    </a:ln>
  </c:spPr>
  <c:txPr>
    <a:bodyPr/>
    <a:lstStyle/>
    <a:p>
      <a:pPr>
        <a:defRPr sz="1600" b="0">
          <a:latin typeface="+mj-lt"/>
          <a:ea typeface="Calibri"/>
          <a:cs typeface="Calibri"/>
        </a:defRPr>
      </a:pPr>
      <a:endParaRPr lang="hu-H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557644568169664E-2"/>
          <c:y val="7.0644872350566046E-2"/>
          <c:w val="0.85926314186372987"/>
          <c:h val="0.6859949607457738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adat2!$C$1</c:f>
              <c:strCache>
                <c:ptCount val="1"/>
                <c:pt idx="0">
                  <c:v>Nem támogatott új álláshelyek (jobb tengely)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2225">
              <a:solidFill>
                <a:schemeClr val="bg1">
                  <a:lumMod val="50000"/>
                </a:schemeClr>
              </a:solidFill>
            </a:ln>
          </c:spPr>
          <c:invertIfNegative val="0"/>
          <c:cat>
            <c:numRef>
              <c:f>adat2!$A$10:$A$42</c:f>
              <c:numCache>
                <c:formatCode>yyyy/mm/dd</c:formatCode>
                <c:ptCount val="33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</c:numCache>
            </c:numRef>
          </c:cat>
          <c:val>
            <c:numRef>
              <c:f>adat2!$C$10:$C$42</c:f>
              <c:numCache>
                <c:formatCode>0.00</c:formatCode>
                <c:ptCount val="33"/>
                <c:pt idx="0">
                  <c:v>69.463513000000006</c:v>
                </c:pt>
                <c:pt idx="1">
                  <c:v>68.956751999999994</c:v>
                </c:pt>
                <c:pt idx="2">
                  <c:v>65.319779999999994</c:v>
                </c:pt>
                <c:pt idx="3">
                  <c:v>69.080202999999997</c:v>
                </c:pt>
                <c:pt idx="4">
                  <c:v>69.581967000000006</c:v>
                </c:pt>
                <c:pt idx="5">
                  <c:v>63.994168000000002</c:v>
                </c:pt>
                <c:pt idx="6">
                  <c:v>66.824687999999995</c:v>
                </c:pt>
                <c:pt idx="7">
                  <c:v>60.475845999999997</c:v>
                </c:pt>
                <c:pt idx="8">
                  <c:v>41.804999000000002</c:v>
                </c:pt>
                <c:pt idx="9">
                  <c:v>36.502754000000003</c:v>
                </c:pt>
                <c:pt idx="10">
                  <c:v>34.627473000000002</c:v>
                </c:pt>
                <c:pt idx="11">
                  <c:v>37.302757999999997</c:v>
                </c:pt>
                <c:pt idx="12">
                  <c:v>38.826072000000003</c:v>
                </c:pt>
                <c:pt idx="13">
                  <c:v>48.647075999999998</c:v>
                </c:pt>
                <c:pt idx="14">
                  <c:v>41.352161000000002</c:v>
                </c:pt>
                <c:pt idx="15">
                  <c:v>44.070779000000002</c:v>
                </c:pt>
                <c:pt idx="16">
                  <c:v>43.533965999999999</c:v>
                </c:pt>
                <c:pt idx="17">
                  <c:v>44.979241000000002</c:v>
                </c:pt>
                <c:pt idx="18">
                  <c:v>41.156205</c:v>
                </c:pt>
                <c:pt idx="19">
                  <c:v>37.829053999999999</c:v>
                </c:pt>
                <c:pt idx="20">
                  <c:v>36.490901999999998</c:v>
                </c:pt>
                <c:pt idx="21">
                  <c:v>35.932934000000003</c:v>
                </c:pt>
                <c:pt idx="22">
                  <c:v>34.701467000000001</c:v>
                </c:pt>
                <c:pt idx="23">
                  <c:v>31.308440999999998</c:v>
                </c:pt>
                <c:pt idx="24">
                  <c:v>33.220540999999997</c:v>
                </c:pt>
                <c:pt idx="25">
                  <c:v>36.059438999999998</c:v>
                </c:pt>
                <c:pt idx="26">
                  <c:v>43.300311999999998</c:v>
                </c:pt>
                <c:pt idx="27">
                  <c:v>46.598317999999999</c:v>
                </c:pt>
                <c:pt idx="28">
                  <c:v>52.861536999999998</c:v>
                </c:pt>
                <c:pt idx="29">
                  <c:v>47.30095</c:v>
                </c:pt>
                <c:pt idx="30">
                  <c:v>47.862554000000003</c:v>
                </c:pt>
                <c:pt idx="31">
                  <c:v>44.965488999999998</c:v>
                </c:pt>
                <c:pt idx="32">
                  <c:v>47.099783000000002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3983744"/>
        <c:axId val="103981824"/>
      </c:barChart>
      <c:lineChart>
        <c:grouping val="standard"/>
        <c:varyColors val="0"/>
        <c:ser>
          <c:idx val="0"/>
          <c:order val="0"/>
          <c:tx>
            <c:strRef>
              <c:f>adat2!$B$1</c:f>
              <c:strCache>
                <c:ptCount val="1"/>
                <c:pt idx="0">
                  <c:v>Versenyszféra foglalkoztatottak száma</c:v>
                </c:pt>
              </c:strCache>
            </c:strRef>
          </c:tx>
          <c:spPr>
            <a:ln w="5080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adat2!$A$10:$A$42</c:f>
              <c:numCache>
                <c:formatCode>yyyy/mm/dd</c:formatCode>
                <c:ptCount val="33"/>
                <c:pt idx="0">
                  <c:v>39083</c:v>
                </c:pt>
                <c:pt idx="1">
                  <c:v>39173</c:v>
                </c:pt>
                <c:pt idx="2">
                  <c:v>39264</c:v>
                </c:pt>
                <c:pt idx="3">
                  <c:v>39356</c:v>
                </c:pt>
                <c:pt idx="4">
                  <c:v>39448</c:v>
                </c:pt>
                <c:pt idx="5">
                  <c:v>39539</c:v>
                </c:pt>
                <c:pt idx="6">
                  <c:v>39630</c:v>
                </c:pt>
                <c:pt idx="7">
                  <c:v>39722</c:v>
                </c:pt>
                <c:pt idx="8">
                  <c:v>39814</c:v>
                </c:pt>
                <c:pt idx="9">
                  <c:v>39904</c:v>
                </c:pt>
                <c:pt idx="10">
                  <c:v>39995</c:v>
                </c:pt>
                <c:pt idx="11">
                  <c:v>40087</c:v>
                </c:pt>
                <c:pt idx="12">
                  <c:v>40179</c:v>
                </c:pt>
                <c:pt idx="13">
                  <c:v>40269</c:v>
                </c:pt>
                <c:pt idx="14">
                  <c:v>40360</c:v>
                </c:pt>
                <c:pt idx="15">
                  <c:v>40452</c:v>
                </c:pt>
                <c:pt idx="16">
                  <c:v>40544</c:v>
                </c:pt>
                <c:pt idx="17">
                  <c:v>40634</c:v>
                </c:pt>
                <c:pt idx="18">
                  <c:v>40725</c:v>
                </c:pt>
                <c:pt idx="19">
                  <c:v>40817</c:v>
                </c:pt>
                <c:pt idx="20">
                  <c:v>40909</c:v>
                </c:pt>
                <c:pt idx="21">
                  <c:v>41000</c:v>
                </c:pt>
                <c:pt idx="22">
                  <c:v>41091</c:v>
                </c:pt>
                <c:pt idx="23">
                  <c:v>41183</c:v>
                </c:pt>
                <c:pt idx="24">
                  <c:v>41275</c:v>
                </c:pt>
                <c:pt idx="25">
                  <c:v>41365</c:v>
                </c:pt>
                <c:pt idx="26">
                  <c:v>41456</c:v>
                </c:pt>
                <c:pt idx="27">
                  <c:v>41548</c:v>
                </c:pt>
                <c:pt idx="28">
                  <c:v>41640</c:v>
                </c:pt>
                <c:pt idx="29">
                  <c:v>41730</c:v>
                </c:pt>
                <c:pt idx="30">
                  <c:v>41821</c:v>
                </c:pt>
                <c:pt idx="31">
                  <c:v>41913</c:v>
                </c:pt>
                <c:pt idx="32">
                  <c:v>42005</c:v>
                </c:pt>
              </c:numCache>
            </c:numRef>
          </c:cat>
          <c:val>
            <c:numRef>
              <c:f>adat2!$B$10:$B$42</c:f>
              <c:numCache>
                <c:formatCode>0.00</c:formatCode>
                <c:ptCount val="33"/>
                <c:pt idx="0">
                  <c:v>3068.8022000000001</c:v>
                </c:pt>
                <c:pt idx="1">
                  <c:v>3080.6878000000002</c:v>
                </c:pt>
                <c:pt idx="2">
                  <c:v>3070.6626999999999</c:v>
                </c:pt>
                <c:pt idx="3">
                  <c:v>3042.4708000000001</c:v>
                </c:pt>
                <c:pt idx="4">
                  <c:v>3022.3962000000001</c:v>
                </c:pt>
                <c:pt idx="5">
                  <c:v>3000.6033000000002</c:v>
                </c:pt>
                <c:pt idx="6">
                  <c:v>3021.0819000000001</c:v>
                </c:pt>
                <c:pt idx="7">
                  <c:v>2993.2085000000002</c:v>
                </c:pt>
                <c:pt idx="8">
                  <c:v>2947.1111000000001</c:v>
                </c:pt>
                <c:pt idx="9">
                  <c:v>2907.8890000000001</c:v>
                </c:pt>
                <c:pt idx="10">
                  <c:v>2840.6482000000001</c:v>
                </c:pt>
                <c:pt idx="11">
                  <c:v>2856.1133</c:v>
                </c:pt>
                <c:pt idx="12">
                  <c:v>2848.268</c:v>
                </c:pt>
                <c:pt idx="13">
                  <c:v>2851.0796999999998</c:v>
                </c:pt>
                <c:pt idx="14">
                  <c:v>2845.9513000000002</c:v>
                </c:pt>
                <c:pt idx="15">
                  <c:v>2841.8015</c:v>
                </c:pt>
                <c:pt idx="16">
                  <c:v>2867.3103000000001</c:v>
                </c:pt>
                <c:pt idx="17">
                  <c:v>2879.7015999999999</c:v>
                </c:pt>
                <c:pt idx="18">
                  <c:v>2885.0654</c:v>
                </c:pt>
                <c:pt idx="19">
                  <c:v>2896.2035000000001</c:v>
                </c:pt>
                <c:pt idx="20">
                  <c:v>2891.6804000000002</c:v>
                </c:pt>
                <c:pt idx="21">
                  <c:v>2925.0459999999998</c:v>
                </c:pt>
                <c:pt idx="22">
                  <c:v>2945.0196000000001</c:v>
                </c:pt>
                <c:pt idx="23">
                  <c:v>2939.1482000000001</c:v>
                </c:pt>
                <c:pt idx="24">
                  <c:v>2921.7170999999998</c:v>
                </c:pt>
                <c:pt idx="25">
                  <c:v>2948.2745</c:v>
                </c:pt>
                <c:pt idx="26">
                  <c:v>2970.0315999999998</c:v>
                </c:pt>
                <c:pt idx="27">
                  <c:v>2983.9425000000001</c:v>
                </c:pt>
                <c:pt idx="28">
                  <c:v>3072.57</c:v>
                </c:pt>
                <c:pt idx="29">
                  <c:v>3084.3618999999999</c:v>
                </c:pt>
                <c:pt idx="30">
                  <c:v>3110.9704999999999</c:v>
                </c:pt>
                <c:pt idx="31">
                  <c:v>3101.1541000000002</c:v>
                </c:pt>
                <c:pt idx="32">
                  <c:v>3137.5873000000001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961728"/>
        <c:axId val="103963648"/>
      </c:lineChart>
      <c:catAx>
        <c:axId val="103961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ezer fő</a:t>
                </a:r>
              </a:p>
            </c:rich>
          </c:tx>
          <c:layout>
            <c:manualLayout>
              <c:xMode val="edge"/>
              <c:yMode val="edge"/>
              <c:x val="8.1806979880788555E-2"/>
              <c:y val="1.8810706206757132E-4"/>
            </c:manualLayout>
          </c:layout>
          <c:overlay val="0"/>
        </c:title>
        <c:numFmt formatCode="yyyy" sourceLinked="0"/>
        <c:majorTickMark val="out"/>
        <c:minorTickMark val="none"/>
        <c:tickLblPos val="nextTo"/>
        <c:crossAx val="103963648"/>
        <c:crosses val="autoZero"/>
        <c:auto val="0"/>
        <c:lblAlgn val="ctr"/>
        <c:lblOffset val="100"/>
        <c:tickLblSkip val="4"/>
        <c:tickMarkSkip val="4"/>
        <c:noMultiLvlLbl val="0"/>
      </c:catAx>
      <c:valAx>
        <c:axId val="103963648"/>
        <c:scaling>
          <c:orientation val="minMax"/>
          <c:max val="3200"/>
          <c:min val="250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crossAx val="103961728"/>
        <c:crosses val="autoZero"/>
        <c:crossBetween val="between"/>
        <c:majorUnit val="100"/>
      </c:valAx>
      <c:valAx>
        <c:axId val="103981824"/>
        <c:scaling>
          <c:orientation val="minMax"/>
          <c:max val="7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ezer álláshely</a:t>
                </a:r>
              </a:p>
            </c:rich>
          </c:tx>
          <c:layout>
            <c:manualLayout>
              <c:xMode val="edge"/>
              <c:yMode val="edge"/>
              <c:x val="0.78410382659271838"/>
              <c:y val="2.807765277617294E-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3983744"/>
        <c:crosses val="max"/>
        <c:crossBetween val="between"/>
        <c:majorUnit val="10"/>
      </c:valAx>
      <c:dateAx>
        <c:axId val="103983744"/>
        <c:scaling>
          <c:orientation val="minMax"/>
        </c:scaling>
        <c:delete val="1"/>
        <c:axPos val="b"/>
        <c:numFmt formatCode="yyyy/mm/dd" sourceLinked="1"/>
        <c:majorTickMark val="out"/>
        <c:minorTickMark val="none"/>
        <c:tickLblPos val="none"/>
        <c:crossAx val="103981824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1.7478895363949405E-4"/>
          <c:y val="0.8325435745459483"/>
          <c:w val="0.99982521104636068"/>
          <c:h val="0.15490283036620583"/>
        </c:manualLayout>
      </c:layout>
      <c:overlay val="0"/>
      <c:txPr>
        <a:bodyPr/>
        <a:lstStyle/>
        <a:p>
          <a:pPr>
            <a:defRPr sz="2000"/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sz="1600" b="0">
          <a:latin typeface="+mj-lt"/>
        </a:defRPr>
      </a:pPr>
      <a:endParaRPr lang="hu-H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6286946952984066E-2"/>
          <c:y val="6.3324313171552363E-2"/>
          <c:w val="0.86589955613397451"/>
          <c:h val="0.75962525327873609"/>
        </c:manualLayout>
      </c:layout>
      <c:lineChart>
        <c:grouping val="standard"/>
        <c:varyColors val="0"/>
        <c:ser>
          <c:idx val="0"/>
          <c:order val="0"/>
          <c:tx>
            <c:strRef>
              <c:f>'c4'!$B$10</c:f>
              <c:strCache>
                <c:ptCount val="1"/>
                <c:pt idx="0">
                  <c:v>Havi termelési indikátorok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'c4'!$A$12:$A$404</c:f>
              <c:numCache>
                <c:formatCode>mmm/yy</c:formatCode>
                <c:ptCount val="393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39507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40939</c:v>
                </c:pt>
                <c:pt idx="61">
                  <c:v>40968</c:v>
                </c:pt>
                <c:pt idx="62">
                  <c:v>40999</c:v>
                </c:pt>
                <c:pt idx="63">
                  <c:v>41029</c:v>
                </c:pt>
                <c:pt idx="64">
                  <c:v>41060</c:v>
                </c:pt>
                <c:pt idx="65">
                  <c:v>41090</c:v>
                </c:pt>
                <c:pt idx="66">
                  <c:v>41121</c:v>
                </c:pt>
                <c:pt idx="67">
                  <c:v>41152</c:v>
                </c:pt>
                <c:pt idx="68">
                  <c:v>41182</c:v>
                </c:pt>
                <c:pt idx="69">
                  <c:v>41213</c:v>
                </c:pt>
                <c:pt idx="70">
                  <c:v>41243</c:v>
                </c:pt>
                <c:pt idx="71">
                  <c:v>41274</c:v>
                </c:pt>
                <c:pt idx="72">
                  <c:v>41305</c:v>
                </c:pt>
                <c:pt idx="73">
                  <c:v>41333</c:v>
                </c:pt>
                <c:pt idx="74">
                  <c:v>41364</c:v>
                </c:pt>
                <c:pt idx="75">
                  <c:v>41394</c:v>
                </c:pt>
                <c:pt idx="76">
                  <c:v>41425</c:v>
                </c:pt>
                <c:pt idx="77">
                  <c:v>41455</c:v>
                </c:pt>
                <c:pt idx="78">
                  <c:v>41486</c:v>
                </c:pt>
                <c:pt idx="79">
                  <c:v>41517</c:v>
                </c:pt>
                <c:pt idx="80">
                  <c:v>41547</c:v>
                </c:pt>
                <c:pt idx="81">
                  <c:v>41578</c:v>
                </c:pt>
                <c:pt idx="82">
                  <c:v>41608</c:v>
                </c:pt>
                <c:pt idx="83">
                  <c:v>41639</c:v>
                </c:pt>
                <c:pt idx="84">
                  <c:v>41670</c:v>
                </c:pt>
                <c:pt idx="85">
                  <c:v>41698</c:v>
                </c:pt>
                <c:pt idx="86">
                  <c:v>41729</c:v>
                </c:pt>
                <c:pt idx="87">
                  <c:v>41759</c:v>
                </c:pt>
                <c:pt idx="88">
                  <c:v>41790</c:v>
                </c:pt>
                <c:pt idx="89">
                  <c:v>41820</c:v>
                </c:pt>
                <c:pt idx="90">
                  <c:v>41851</c:v>
                </c:pt>
                <c:pt idx="91">
                  <c:v>41882</c:v>
                </c:pt>
                <c:pt idx="92">
                  <c:v>41912</c:v>
                </c:pt>
                <c:pt idx="93">
                  <c:v>41943</c:v>
                </c:pt>
                <c:pt idx="94">
                  <c:v>41973</c:v>
                </c:pt>
                <c:pt idx="95">
                  <c:v>42004</c:v>
                </c:pt>
                <c:pt idx="96">
                  <c:v>42035</c:v>
                </c:pt>
                <c:pt idx="97">
                  <c:v>42063</c:v>
                </c:pt>
                <c:pt idx="98">
                  <c:v>42094</c:v>
                </c:pt>
              </c:numCache>
            </c:numRef>
          </c:cat>
          <c:val>
            <c:numRef>
              <c:f>'c4'!$B$12:$B$404</c:f>
              <c:numCache>
                <c:formatCode>General</c:formatCode>
                <c:ptCount val="393"/>
                <c:pt idx="0">
                  <c:v>2.7789225729418257</c:v>
                </c:pt>
                <c:pt idx="1">
                  <c:v>1.9502416085594674</c:v>
                </c:pt>
                <c:pt idx="2">
                  <c:v>0.22838811452625418</c:v>
                </c:pt>
                <c:pt idx="3">
                  <c:v>0.49071211486302002</c:v>
                </c:pt>
                <c:pt idx="4">
                  <c:v>-0.42941615070729722</c:v>
                </c:pt>
                <c:pt idx="5">
                  <c:v>-0.73625676830212494</c:v>
                </c:pt>
                <c:pt idx="6">
                  <c:v>0.66119440611236113</c:v>
                </c:pt>
                <c:pt idx="7">
                  <c:v>0.38652022467501168</c:v>
                </c:pt>
                <c:pt idx="8">
                  <c:v>-0.85380961744591899</c:v>
                </c:pt>
                <c:pt idx="9">
                  <c:v>0.46542727444404935</c:v>
                </c:pt>
                <c:pt idx="10">
                  <c:v>-0.89947762620291094</c:v>
                </c:pt>
                <c:pt idx="11">
                  <c:v>-0.69646146404257703</c:v>
                </c:pt>
                <c:pt idx="12">
                  <c:v>-7.7863800757960178E-2</c:v>
                </c:pt>
                <c:pt idx="13">
                  <c:v>2.0827865222497493</c:v>
                </c:pt>
                <c:pt idx="14">
                  <c:v>-0.18374231261786</c:v>
                </c:pt>
                <c:pt idx="15">
                  <c:v>1.8094609802796739</c:v>
                </c:pt>
                <c:pt idx="16">
                  <c:v>-0.32497699142583214</c:v>
                </c:pt>
                <c:pt idx="17">
                  <c:v>-0.89576605074299653</c:v>
                </c:pt>
                <c:pt idx="18">
                  <c:v>-0.59941363669273984</c:v>
                </c:pt>
                <c:pt idx="19">
                  <c:v>-2.4311020959212599</c:v>
                </c:pt>
                <c:pt idx="20">
                  <c:v>0.12874675360165513</c:v>
                </c:pt>
                <c:pt idx="21">
                  <c:v>-2.0214177879716013</c:v>
                </c:pt>
                <c:pt idx="22">
                  <c:v>-3.5866131715477856</c:v>
                </c:pt>
                <c:pt idx="23">
                  <c:v>-4.6345714634607535</c:v>
                </c:pt>
                <c:pt idx="24">
                  <c:v>-6.9738109405397681</c:v>
                </c:pt>
                <c:pt idx="25">
                  <c:v>-7.7022745783886748</c:v>
                </c:pt>
                <c:pt idx="26">
                  <c:v>-4.9818362174944717</c:v>
                </c:pt>
                <c:pt idx="27">
                  <c:v>-6.7770594793772014</c:v>
                </c:pt>
                <c:pt idx="28">
                  <c:v>-7.118311421343126</c:v>
                </c:pt>
                <c:pt idx="29">
                  <c:v>-5.1854027701785039</c:v>
                </c:pt>
                <c:pt idx="30">
                  <c:v>-7.4522236965459889</c:v>
                </c:pt>
                <c:pt idx="31">
                  <c:v>-7.5290594227974204</c:v>
                </c:pt>
                <c:pt idx="32">
                  <c:v>-6.6288935060811625</c:v>
                </c:pt>
                <c:pt idx="33">
                  <c:v>-6.6922525381504716</c:v>
                </c:pt>
                <c:pt idx="34">
                  <c:v>-5.5888771848362664</c:v>
                </c:pt>
                <c:pt idx="35">
                  <c:v>-3.3601865741870589</c:v>
                </c:pt>
                <c:pt idx="36">
                  <c:v>-2.6766845296558999</c:v>
                </c:pt>
                <c:pt idx="37">
                  <c:v>-1.2155046807706951</c:v>
                </c:pt>
                <c:pt idx="38">
                  <c:v>-1.6470495445346585</c:v>
                </c:pt>
                <c:pt idx="39">
                  <c:v>-1.5347283439078192</c:v>
                </c:pt>
                <c:pt idx="40">
                  <c:v>0.43192738866724167</c:v>
                </c:pt>
                <c:pt idx="41">
                  <c:v>0.7229555708942772</c:v>
                </c:pt>
                <c:pt idx="42">
                  <c:v>2.4294110155353801</c:v>
                </c:pt>
                <c:pt idx="43">
                  <c:v>3.7107286075185026</c:v>
                </c:pt>
                <c:pt idx="44">
                  <c:v>2.1505812941827758</c:v>
                </c:pt>
                <c:pt idx="45">
                  <c:v>1.154755939829829</c:v>
                </c:pt>
                <c:pt idx="46">
                  <c:v>2.6803376142300945</c:v>
                </c:pt>
                <c:pt idx="47">
                  <c:v>0.7659043570194477</c:v>
                </c:pt>
                <c:pt idx="48">
                  <c:v>2.5174493493323027</c:v>
                </c:pt>
                <c:pt idx="49">
                  <c:v>2.4568317883128916</c:v>
                </c:pt>
                <c:pt idx="50">
                  <c:v>0.46882530418457458</c:v>
                </c:pt>
                <c:pt idx="51">
                  <c:v>0.84325298719660258</c:v>
                </c:pt>
                <c:pt idx="52">
                  <c:v>1.7132456529566498</c:v>
                </c:pt>
                <c:pt idx="53">
                  <c:v>-1.0814087742422207</c:v>
                </c:pt>
                <c:pt idx="54">
                  <c:v>-1.2811776435585407</c:v>
                </c:pt>
                <c:pt idx="55">
                  <c:v>0.89429879284107472</c:v>
                </c:pt>
                <c:pt idx="56">
                  <c:v>0.15781333673939357</c:v>
                </c:pt>
                <c:pt idx="57">
                  <c:v>0.26332468260727604</c:v>
                </c:pt>
                <c:pt idx="58">
                  <c:v>1.1674540088728746</c:v>
                </c:pt>
                <c:pt idx="59">
                  <c:v>0.5222101121293784</c:v>
                </c:pt>
                <c:pt idx="60">
                  <c:v>0.80482137832177769</c:v>
                </c:pt>
                <c:pt idx="61">
                  <c:v>-0.203034279378557</c:v>
                </c:pt>
                <c:pt idx="62">
                  <c:v>-0.46640535470579475</c:v>
                </c:pt>
                <c:pt idx="63">
                  <c:v>-1.5414712726955169</c:v>
                </c:pt>
                <c:pt idx="64">
                  <c:v>-1.2494774384257723</c:v>
                </c:pt>
                <c:pt idx="65">
                  <c:v>-0.79602589281615521</c:v>
                </c:pt>
                <c:pt idx="66">
                  <c:v>-0.36545060541197327</c:v>
                </c:pt>
                <c:pt idx="67">
                  <c:v>-1.2680020010471762</c:v>
                </c:pt>
                <c:pt idx="68">
                  <c:v>-1.900285612226416</c:v>
                </c:pt>
                <c:pt idx="69">
                  <c:v>-1.2014368021836273</c:v>
                </c:pt>
                <c:pt idx="70">
                  <c:v>-3.1854093801882684</c:v>
                </c:pt>
                <c:pt idx="71">
                  <c:v>-2.4940716989776015</c:v>
                </c:pt>
                <c:pt idx="72">
                  <c:v>-1.7538478418521262</c:v>
                </c:pt>
                <c:pt idx="73">
                  <c:v>-1.7800418764730064</c:v>
                </c:pt>
                <c:pt idx="74">
                  <c:v>-0.88422318223545027</c:v>
                </c:pt>
                <c:pt idx="75">
                  <c:v>1.0503892933561136</c:v>
                </c:pt>
                <c:pt idx="76">
                  <c:v>0.47806371842123913</c:v>
                </c:pt>
                <c:pt idx="77">
                  <c:v>-3.5960367599159215E-2</c:v>
                </c:pt>
                <c:pt idx="78">
                  <c:v>1.5547273247432702</c:v>
                </c:pt>
                <c:pt idx="79">
                  <c:v>0.4655120468973139</c:v>
                </c:pt>
                <c:pt idx="80">
                  <c:v>1.5829114269932729</c:v>
                </c:pt>
                <c:pt idx="81">
                  <c:v>2.220502009454</c:v>
                </c:pt>
                <c:pt idx="82">
                  <c:v>2.6466114905967757</c:v>
                </c:pt>
                <c:pt idx="83">
                  <c:v>2.3100775546482626</c:v>
                </c:pt>
                <c:pt idx="84">
                  <c:v>2.7125354426710038</c:v>
                </c:pt>
                <c:pt idx="85">
                  <c:v>3.5777631309397933</c:v>
                </c:pt>
                <c:pt idx="86">
                  <c:v>4.3195955735227978</c:v>
                </c:pt>
                <c:pt idx="87">
                  <c:v>4.6169715487578049</c:v>
                </c:pt>
                <c:pt idx="88">
                  <c:v>3.2681352913595676</c:v>
                </c:pt>
                <c:pt idx="89">
                  <c:v>2.7511241660786427</c:v>
                </c:pt>
                <c:pt idx="90">
                  <c:v>3.4740516011087608</c:v>
                </c:pt>
                <c:pt idx="91">
                  <c:v>1.2531388509872623</c:v>
                </c:pt>
                <c:pt idx="92">
                  <c:v>3.2054276301028906</c:v>
                </c:pt>
                <c:pt idx="93">
                  <c:v>2.3608856286340583</c:v>
                </c:pt>
                <c:pt idx="94">
                  <c:v>2.7925842918078443</c:v>
                </c:pt>
                <c:pt idx="95">
                  <c:v>3.0495828436328729</c:v>
                </c:pt>
                <c:pt idx="96">
                  <c:v>3.8543804733809095</c:v>
                </c:pt>
                <c:pt idx="97">
                  <c:v>3.0973112572932706</c:v>
                </c:pt>
                <c:pt idx="98">
                  <c:v>4.2381616617714863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166912"/>
        <c:axId val="104168832"/>
      </c:lineChart>
      <c:lineChart>
        <c:grouping val="standard"/>
        <c:varyColors val="0"/>
        <c:ser>
          <c:idx val="1"/>
          <c:order val="1"/>
          <c:tx>
            <c:strRef>
              <c:f>'c4'!$C$10</c:f>
              <c:strCache>
                <c:ptCount val="1"/>
                <c:pt idx="0">
                  <c:v>GDP éves változása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0"/>
            <c:spPr>
              <a:solidFill>
                <a:srgbClr val="C00000"/>
              </a:solidFill>
              <a:ln>
                <a:noFill/>
              </a:ln>
            </c:spPr>
          </c:marker>
          <c:cat>
            <c:numRef>
              <c:f>'c4'!$A$12:$A$404</c:f>
              <c:numCache>
                <c:formatCode>mmm/yy</c:formatCode>
                <c:ptCount val="393"/>
                <c:pt idx="0">
                  <c:v>39113</c:v>
                </c:pt>
                <c:pt idx="1">
                  <c:v>39141</c:v>
                </c:pt>
                <c:pt idx="2">
                  <c:v>39172</c:v>
                </c:pt>
                <c:pt idx="3">
                  <c:v>39202</c:v>
                </c:pt>
                <c:pt idx="4">
                  <c:v>39233</c:v>
                </c:pt>
                <c:pt idx="5">
                  <c:v>39263</c:v>
                </c:pt>
                <c:pt idx="6">
                  <c:v>39294</c:v>
                </c:pt>
                <c:pt idx="7">
                  <c:v>39325</c:v>
                </c:pt>
                <c:pt idx="8">
                  <c:v>39355</c:v>
                </c:pt>
                <c:pt idx="9">
                  <c:v>39386</c:v>
                </c:pt>
                <c:pt idx="10">
                  <c:v>39416</c:v>
                </c:pt>
                <c:pt idx="11">
                  <c:v>39447</c:v>
                </c:pt>
                <c:pt idx="12">
                  <c:v>39478</c:v>
                </c:pt>
                <c:pt idx="13">
                  <c:v>39507</c:v>
                </c:pt>
                <c:pt idx="14">
                  <c:v>39538</c:v>
                </c:pt>
                <c:pt idx="15">
                  <c:v>39568</c:v>
                </c:pt>
                <c:pt idx="16">
                  <c:v>39599</c:v>
                </c:pt>
                <c:pt idx="17">
                  <c:v>39629</c:v>
                </c:pt>
                <c:pt idx="18">
                  <c:v>39660</c:v>
                </c:pt>
                <c:pt idx="19">
                  <c:v>39691</c:v>
                </c:pt>
                <c:pt idx="20">
                  <c:v>39721</c:v>
                </c:pt>
                <c:pt idx="21">
                  <c:v>39752</c:v>
                </c:pt>
                <c:pt idx="22">
                  <c:v>39782</c:v>
                </c:pt>
                <c:pt idx="23">
                  <c:v>39813</c:v>
                </c:pt>
                <c:pt idx="24">
                  <c:v>39844</c:v>
                </c:pt>
                <c:pt idx="25">
                  <c:v>39872</c:v>
                </c:pt>
                <c:pt idx="26">
                  <c:v>39903</c:v>
                </c:pt>
                <c:pt idx="27">
                  <c:v>39933</c:v>
                </c:pt>
                <c:pt idx="28">
                  <c:v>39964</c:v>
                </c:pt>
                <c:pt idx="29">
                  <c:v>39994</c:v>
                </c:pt>
                <c:pt idx="30">
                  <c:v>40025</c:v>
                </c:pt>
                <c:pt idx="31">
                  <c:v>40056</c:v>
                </c:pt>
                <c:pt idx="32">
                  <c:v>40086</c:v>
                </c:pt>
                <c:pt idx="33">
                  <c:v>40117</c:v>
                </c:pt>
                <c:pt idx="34">
                  <c:v>40147</c:v>
                </c:pt>
                <c:pt idx="35">
                  <c:v>40178</c:v>
                </c:pt>
                <c:pt idx="36">
                  <c:v>40209</c:v>
                </c:pt>
                <c:pt idx="37">
                  <c:v>40237</c:v>
                </c:pt>
                <c:pt idx="38">
                  <c:v>40268</c:v>
                </c:pt>
                <c:pt idx="39">
                  <c:v>40298</c:v>
                </c:pt>
                <c:pt idx="40">
                  <c:v>40329</c:v>
                </c:pt>
                <c:pt idx="41">
                  <c:v>40359</c:v>
                </c:pt>
                <c:pt idx="42">
                  <c:v>40390</c:v>
                </c:pt>
                <c:pt idx="43">
                  <c:v>40421</c:v>
                </c:pt>
                <c:pt idx="44">
                  <c:v>40451</c:v>
                </c:pt>
                <c:pt idx="45">
                  <c:v>40482</c:v>
                </c:pt>
                <c:pt idx="46">
                  <c:v>40512</c:v>
                </c:pt>
                <c:pt idx="47">
                  <c:v>40543</c:v>
                </c:pt>
                <c:pt idx="48">
                  <c:v>40574</c:v>
                </c:pt>
                <c:pt idx="49">
                  <c:v>40602</c:v>
                </c:pt>
                <c:pt idx="50">
                  <c:v>40633</c:v>
                </c:pt>
                <c:pt idx="51">
                  <c:v>40663</c:v>
                </c:pt>
                <c:pt idx="52">
                  <c:v>40694</c:v>
                </c:pt>
                <c:pt idx="53">
                  <c:v>40724</c:v>
                </c:pt>
                <c:pt idx="54">
                  <c:v>40755</c:v>
                </c:pt>
                <c:pt idx="55">
                  <c:v>40786</c:v>
                </c:pt>
                <c:pt idx="56">
                  <c:v>40816</c:v>
                </c:pt>
                <c:pt idx="57">
                  <c:v>40847</c:v>
                </c:pt>
                <c:pt idx="58">
                  <c:v>40877</c:v>
                </c:pt>
                <c:pt idx="59">
                  <c:v>40908</c:v>
                </c:pt>
                <c:pt idx="60">
                  <c:v>40939</c:v>
                </c:pt>
                <c:pt idx="61">
                  <c:v>40968</c:v>
                </c:pt>
                <c:pt idx="62">
                  <c:v>40999</c:v>
                </c:pt>
                <c:pt idx="63">
                  <c:v>41029</c:v>
                </c:pt>
                <c:pt idx="64">
                  <c:v>41060</c:v>
                </c:pt>
                <c:pt idx="65">
                  <c:v>41090</c:v>
                </c:pt>
                <c:pt idx="66">
                  <c:v>41121</c:v>
                </c:pt>
                <c:pt idx="67">
                  <c:v>41152</c:v>
                </c:pt>
                <c:pt idx="68">
                  <c:v>41182</c:v>
                </c:pt>
                <c:pt idx="69">
                  <c:v>41213</c:v>
                </c:pt>
                <c:pt idx="70">
                  <c:v>41243</c:v>
                </c:pt>
                <c:pt idx="71">
                  <c:v>41274</c:v>
                </c:pt>
                <c:pt idx="72">
                  <c:v>41305</c:v>
                </c:pt>
                <c:pt idx="73">
                  <c:v>41333</c:v>
                </c:pt>
                <c:pt idx="74">
                  <c:v>41364</c:v>
                </c:pt>
                <c:pt idx="75">
                  <c:v>41394</c:v>
                </c:pt>
                <c:pt idx="76">
                  <c:v>41425</c:v>
                </c:pt>
                <c:pt idx="77">
                  <c:v>41455</c:v>
                </c:pt>
                <c:pt idx="78">
                  <c:v>41486</c:v>
                </c:pt>
                <c:pt idx="79">
                  <c:v>41517</c:v>
                </c:pt>
                <c:pt idx="80">
                  <c:v>41547</c:v>
                </c:pt>
                <c:pt idx="81">
                  <c:v>41578</c:v>
                </c:pt>
                <c:pt idx="82">
                  <c:v>41608</c:v>
                </c:pt>
                <c:pt idx="83">
                  <c:v>41639</c:v>
                </c:pt>
                <c:pt idx="84">
                  <c:v>41670</c:v>
                </c:pt>
                <c:pt idx="85">
                  <c:v>41698</c:v>
                </c:pt>
                <c:pt idx="86">
                  <c:v>41729</c:v>
                </c:pt>
                <c:pt idx="87">
                  <c:v>41759</c:v>
                </c:pt>
                <c:pt idx="88">
                  <c:v>41790</c:v>
                </c:pt>
                <c:pt idx="89">
                  <c:v>41820</c:v>
                </c:pt>
                <c:pt idx="90">
                  <c:v>41851</c:v>
                </c:pt>
                <c:pt idx="91">
                  <c:v>41882</c:v>
                </c:pt>
                <c:pt idx="92">
                  <c:v>41912</c:v>
                </c:pt>
                <c:pt idx="93">
                  <c:v>41943</c:v>
                </c:pt>
                <c:pt idx="94">
                  <c:v>41973</c:v>
                </c:pt>
                <c:pt idx="95">
                  <c:v>42004</c:v>
                </c:pt>
                <c:pt idx="96">
                  <c:v>42035</c:v>
                </c:pt>
                <c:pt idx="97">
                  <c:v>42063</c:v>
                </c:pt>
                <c:pt idx="98">
                  <c:v>42094</c:v>
                </c:pt>
              </c:numCache>
            </c:numRef>
          </c:cat>
          <c:val>
            <c:numRef>
              <c:f>'c4'!$C$12:$C$404</c:f>
              <c:numCache>
                <c:formatCode>0.0</c:formatCode>
                <c:ptCount val="393"/>
                <c:pt idx="1">
                  <c:v>1.7999999999999972</c:v>
                </c:pt>
                <c:pt idx="4">
                  <c:v>0.20000000000000284</c:v>
                </c:pt>
                <c:pt idx="7">
                  <c:v>9.9999999999994316E-2</c:v>
                </c:pt>
                <c:pt idx="10">
                  <c:v>0</c:v>
                </c:pt>
                <c:pt idx="13">
                  <c:v>2.0999999999999943</c:v>
                </c:pt>
                <c:pt idx="16">
                  <c:v>2.4000000000000057</c:v>
                </c:pt>
                <c:pt idx="19">
                  <c:v>1.7000000000000028</c:v>
                </c:pt>
                <c:pt idx="22">
                  <c:v>-2.2999999999999972</c:v>
                </c:pt>
                <c:pt idx="25">
                  <c:v>-7</c:v>
                </c:pt>
                <c:pt idx="28">
                  <c:v>-7.7999999999999972</c:v>
                </c:pt>
                <c:pt idx="31">
                  <c:v>-7.4000000000000057</c:v>
                </c:pt>
                <c:pt idx="34">
                  <c:v>-4.0999999999999943</c:v>
                </c:pt>
                <c:pt idx="37">
                  <c:v>-0.29999999999999716</c:v>
                </c:pt>
                <c:pt idx="40">
                  <c:v>0.59999999999999432</c:v>
                </c:pt>
                <c:pt idx="43">
                  <c:v>1.2999999999999972</c:v>
                </c:pt>
                <c:pt idx="46">
                  <c:v>1.4000000000000057</c:v>
                </c:pt>
                <c:pt idx="49">
                  <c:v>2.7999999999999972</c:v>
                </c:pt>
                <c:pt idx="52">
                  <c:v>1.5</c:v>
                </c:pt>
                <c:pt idx="55">
                  <c:v>1.5</c:v>
                </c:pt>
                <c:pt idx="58">
                  <c:v>1.5</c:v>
                </c:pt>
                <c:pt idx="61">
                  <c:v>-0.40000000000000568</c:v>
                </c:pt>
                <c:pt idx="64">
                  <c:v>-1.4000000000000057</c:v>
                </c:pt>
                <c:pt idx="67">
                  <c:v>-1.5</c:v>
                </c:pt>
                <c:pt idx="70">
                  <c:v>-2.5</c:v>
                </c:pt>
                <c:pt idx="73">
                  <c:v>-0.70000000000000284</c:v>
                </c:pt>
                <c:pt idx="76">
                  <c:v>1.2000000000000028</c:v>
                </c:pt>
                <c:pt idx="79">
                  <c:v>2.2000000000000028</c:v>
                </c:pt>
                <c:pt idx="82">
                  <c:v>3.2000000000000028</c:v>
                </c:pt>
                <c:pt idx="85">
                  <c:v>3.7999999999999972</c:v>
                </c:pt>
                <c:pt idx="88">
                  <c:v>4.0999999999999943</c:v>
                </c:pt>
                <c:pt idx="91">
                  <c:v>3.2999999999999972</c:v>
                </c:pt>
                <c:pt idx="94">
                  <c:v>3.4000000000000057</c:v>
                </c:pt>
                <c:pt idx="97">
                  <c:v>3.4000000000000057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177024"/>
        <c:axId val="104175104"/>
      </c:lineChart>
      <c:dateAx>
        <c:axId val="10416691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hu-HU"/>
          </a:p>
        </c:txPr>
        <c:crossAx val="104168832"/>
        <c:crossesAt val="0"/>
        <c:auto val="1"/>
        <c:lblOffset val="100"/>
        <c:baseTimeUnit val="months"/>
        <c:majorUnit val="1"/>
        <c:majorTimeUnit val="years"/>
      </c:dateAx>
      <c:valAx>
        <c:axId val="104168832"/>
        <c:scaling>
          <c:orientation val="minMax"/>
          <c:max val="6"/>
          <c:min val="-1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6.759698657821088E-2"/>
              <c:y val="2.1798724304001519E-3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</c:spPr>
        <c:crossAx val="104166912"/>
        <c:crosses val="autoZero"/>
        <c:crossBetween val="between"/>
        <c:majorUnit val="2"/>
        <c:minorUnit val="0.2"/>
      </c:valAx>
      <c:valAx>
        <c:axId val="104175104"/>
        <c:scaling>
          <c:orientation val="minMax"/>
          <c:max val="6"/>
          <c:min val="-1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0.90441432433433322"/>
              <c:y val="2.0295364007173796E-3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04177024"/>
        <c:crosses val="max"/>
        <c:crossBetween val="between"/>
        <c:majorUnit val="2"/>
      </c:valAx>
      <c:dateAx>
        <c:axId val="104177024"/>
        <c:scaling>
          <c:orientation val="minMax"/>
        </c:scaling>
        <c:delete val="1"/>
        <c:axPos val="b"/>
        <c:numFmt formatCode="mmm/yy" sourceLinked="1"/>
        <c:majorTickMark val="out"/>
        <c:minorTickMark val="none"/>
        <c:tickLblPos val="none"/>
        <c:crossAx val="104175104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1.0186729047939429E-2"/>
          <c:y val="0.88915960287478635"/>
          <c:w val="0.98338909015065556"/>
          <c:h val="9.7016858621555943E-2"/>
        </c:manualLayout>
      </c:layout>
      <c:overlay val="0"/>
      <c:txPr>
        <a:bodyPr/>
        <a:lstStyle/>
        <a:p>
          <a:pPr>
            <a:defRPr sz="1800"/>
          </a:pPr>
          <a:endParaRPr lang="hu-H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/>
      </a:pPr>
      <a:endParaRPr lang="hu-H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70516185476818E-2"/>
          <c:y val="5.7060367454068436E-2"/>
          <c:w val="0.90357392825896576"/>
          <c:h val="0.656271143190436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Regional!$A$6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Regional!$B$5:$E$5</c:f>
              <c:strCache>
                <c:ptCount val="4"/>
                <c:pt idx="0">
                  <c:v>Euroövezet</c:v>
                </c:pt>
                <c:pt idx="1">
                  <c:v>Közép- és Kelet-Európa</c:v>
                </c:pt>
                <c:pt idx="2">
                  <c:v>USA</c:v>
                </c:pt>
                <c:pt idx="3">
                  <c:v>Ázsia</c:v>
                </c:pt>
              </c:strCache>
            </c:strRef>
          </c:cat>
          <c:val>
            <c:numRef>
              <c:f>Regional!$B$6:$E$6</c:f>
              <c:numCache>
                <c:formatCode>0.0</c:formatCode>
                <c:ptCount val="4"/>
                <c:pt idx="0" formatCode="General">
                  <c:v>0.9</c:v>
                </c:pt>
                <c:pt idx="1">
                  <c:v>2.8400000000000003</c:v>
                </c:pt>
                <c:pt idx="2" formatCode="General">
                  <c:v>2.4</c:v>
                </c:pt>
                <c:pt idx="3" formatCode="General">
                  <c:v>6.8</c:v>
                </c:pt>
              </c:numCache>
            </c:numRef>
          </c:val>
        </c:ser>
        <c:ser>
          <c:idx val="1"/>
          <c:order val="1"/>
          <c:tx>
            <c:strRef>
              <c:f>Regional!$A$7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strRef>
              <c:f>Regional!$B$5:$E$5</c:f>
              <c:strCache>
                <c:ptCount val="4"/>
                <c:pt idx="0">
                  <c:v>Euroövezet</c:v>
                </c:pt>
                <c:pt idx="1">
                  <c:v>Közép- és Kelet-Európa</c:v>
                </c:pt>
                <c:pt idx="2">
                  <c:v>USA</c:v>
                </c:pt>
                <c:pt idx="3">
                  <c:v>Ázsia</c:v>
                </c:pt>
              </c:strCache>
            </c:strRef>
          </c:cat>
          <c:val>
            <c:numRef>
              <c:f>Regional!$B$7:$E$7</c:f>
              <c:numCache>
                <c:formatCode>0.0</c:formatCode>
                <c:ptCount val="4"/>
                <c:pt idx="0" formatCode="General">
                  <c:v>1.5</c:v>
                </c:pt>
                <c:pt idx="1">
                  <c:v>2.86</c:v>
                </c:pt>
                <c:pt idx="2" formatCode="General">
                  <c:v>3.1</c:v>
                </c:pt>
                <c:pt idx="3" formatCode="General">
                  <c:v>6.6</c:v>
                </c:pt>
              </c:numCache>
            </c:numRef>
          </c:val>
        </c:ser>
        <c:ser>
          <c:idx val="2"/>
          <c:order val="2"/>
          <c:tx>
            <c:strRef>
              <c:f>Regional!$A$8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Regional!$B$5:$E$5</c:f>
              <c:strCache>
                <c:ptCount val="4"/>
                <c:pt idx="0">
                  <c:v>Euroövezet</c:v>
                </c:pt>
                <c:pt idx="1">
                  <c:v>Közép- és Kelet-Európa</c:v>
                </c:pt>
                <c:pt idx="2">
                  <c:v>USA</c:v>
                </c:pt>
                <c:pt idx="3">
                  <c:v>Ázsia</c:v>
                </c:pt>
              </c:strCache>
            </c:strRef>
          </c:cat>
          <c:val>
            <c:numRef>
              <c:f>Regional!$B$8:$E$8</c:f>
              <c:numCache>
                <c:formatCode>0.0</c:formatCode>
                <c:ptCount val="4"/>
                <c:pt idx="0" formatCode="General">
                  <c:v>1.6</c:v>
                </c:pt>
                <c:pt idx="1">
                  <c:v>2.94</c:v>
                </c:pt>
                <c:pt idx="2" formatCode="General">
                  <c:v>3.1</c:v>
                </c:pt>
                <c:pt idx="3" formatCode="General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197504"/>
        <c:axId val="105669760"/>
      </c:barChart>
      <c:catAx>
        <c:axId val="104197504"/>
        <c:scaling>
          <c:orientation val="minMax"/>
        </c:scaling>
        <c:delete val="0"/>
        <c:axPos val="b"/>
        <c:majorTickMark val="out"/>
        <c:minorTickMark val="none"/>
        <c:tickLblPos val="nextTo"/>
        <c:crossAx val="105669760"/>
        <c:crosses val="autoZero"/>
        <c:auto val="1"/>
        <c:lblAlgn val="ctr"/>
        <c:lblOffset val="100"/>
        <c:noMultiLvlLbl val="0"/>
      </c:catAx>
      <c:valAx>
        <c:axId val="105669760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104197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764377166815318"/>
          <c:y val="0.90507618839311754"/>
          <c:w val="0.71954738673896046"/>
          <c:h val="9.4923811606882527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hu-H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296794208893482E-2"/>
          <c:y val="8.049392219206683E-2"/>
          <c:w val="0.91623578076521717"/>
          <c:h val="0.72228680940212997"/>
        </c:manualLayout>
      </c:layout>
      <c:lineChart>
        <c:grouping val="standard"/>
        <c:varyColors val="0"/>
        <c:ser>
          <c:idx val="1"/>
          <c:order val="0"/>
          <c:tx>
            <c:strRef>
              <c:f>'IR formátum1'!$B$9</c:f>
              <c:strCache>
                <c:ptCount val="1"/>
                <c:pt idx="0">
                  <c:v>2015. március</c:v>
                </c:pt>
              </c:strCache>
            </c:strRef>
          </c:tx>
          <c:spPr>
            <a:ln w="50800">
              <a:solidFill>
                <a:srgbClr val="AC9F70"/>
              </a:solidFill>
              <a:prstDash val="sysDash"/>
            </a:ln>
          </c:spPr>
          <c:marker>
            <c:symbol val="none"/>
          </c:marker>
          <c:dPt>
            <c:idx val="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3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4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5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6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7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8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9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0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1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2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3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4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5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6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7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8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19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0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1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2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3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4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5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8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69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0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1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2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3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4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5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6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dPt>
            <c:idx val="277"/>
            <c:bubble3D val="0"/>
            <c:spPr>
              <a:ln w="50800">
                <a:solidFill>
                  <a:srgbClr val="AC9F70"/>
                </a:solidFill>
                <a:prstDash val="solid"/>
              </a:ln>
            </c:spPr>
          </c:dPt>
          <c:cat>
            <c:numRef>
              <c:f>'IR formátum1'!$A$11:$A$500</c:f>
              <c:numCache>
                <c:formatCode>mmm/yy</c:formatCode>
                <c:ptCount val="490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  <c:pt idx="300">
                  <c:v>42736</c:v>
                </c:pt>
                <c:pt idx="301">
                  <c:v>42767</c:v>
                </c:pt>
                <c:pt idx="302">
                  <c:v>42795</c:v>
                </c:pt>
                <c:pt idx="303">
                  <c:v>42826</c:v>
                </c:pt>
                <c:pt idx="304">
                  <c:v>42856</c:v>
                </c:pt>
                <c:pt idx="305">
                  <c:v>42887</c:v>
                </c:pt>
                <c:pt idx="306">
                  <c:v>42917</c:v>
                </c:pt>
                <c:pt idx="307">
                  <c:v>42948</c:v>
                </c:pt>
                <c:pt idx="308">
                  <c:v>42979</c:v>
                </c:pt>
                <c:pt idx="309">
                  <c:v>43009</c:v>
                </c:pt>
                <c:pt idx="310">
                  <c:v>43040</c:v>
                </c:pt>
                <c:pt idx="311">
                  <c:v>43070</c:v>
                </c:pt>
              </c:numCache>
            </c:numRef>
          </c:cat>
          <c:val>
            <c:numRef>
              <c:f>'IR formátum1'!$B$11:$B$500</c:f>
              <c:numCache>
                <c:formatCode>0.00</c:formatCode>
                <c:ptCount val="490"/>
                <c:pt idx="0">
                  <c:v>18.553636363636361</c:v>
                </c:pt>
                <c:pt idx="1">
                  <c:v>18.482000000000003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20.028499999999998</c:v>
                </c:pt>
                <c:pt idx="5">
                  <c:v>21.277727272727272</c:v>
                </c:pt>
                <c:pt idx="6">
                  <c:v>20.336521739130433</c:v>
                </c:pt>
                <c:pt idx="7">
                  <c:v>19.774761904761903</c:v>
                </c:pt>
                <c:pt idx="8">
                  <c:v>20.312272727272727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18.481999999999999</c:v>
                </c:pt>
                <c:pt idx="14">
                  <c:v>18.74608695652174</c:v>
                </c:pt>
                <c:pt idx="15">
                  <c:v>18.627619047619049</c:v>
                </c:pt>
                <c:pt idx="16">
                  <c:v>18.511000000000003</c:v>
                </c:pt>
                <c:pt idx="17">
                  <c:v>17.59363636363636</c:v>
                </c:pt>
                <c:pt idx="18">
                  <c:v>16.765000000000001</c:v>
                </c:pt>
                <c:pt idx="19">
                  <c:v>16.706190476190471</c:v>
                </c:pt>
                <c:pt idx="20">
                  <c:v>15.992272727272729</c:v>
                </c:pt>
                <c:pt idx="21">
                  <c:v>16.558571428571426</c:v>
                </c:pt>
                <c:pt idx="22">
                  <c:v>15.084545454545456</c:v>
                </c:pt>
                <c:pt idx="23">
                  <c:v>13.557391304347826</c:v>
                </c:pt>
                <c:pt idx="24">
                  <c:v>14.131904761904758</c:v>
                </c:pt>
                <c:pt idx="25">
                  <c:v>13.751999999999999</c:v>
                </c:pt>
                <c:pt idx="26">
                  <c:v>13.877391304347825</c:v>
                </c:pt>
                <c:pt idx="27">
                  <c:v>15.151499999999999</c:v>
                </c:pt>
                <c:pt idx="28">
                  <c:v>16.258571428571429</c:v>
                </c:pt>
                <c:pt idx="29">
                  <c:v>16.744090909090911</c:v>
                </c:pt>
                <c:pt idx="30">
                  <c:v>17.627142857142857</c:v>
                </c:pt>
                <c:pt idx="31">
                  <c:v>16.81636363636364</c:v>
                </c:pt>
                <c:pt idx="32">
                  <c:v>15.854999999999995</c:v>
                </c:pt>
                <c:pt idx="33">
                  <c:v>16.427142857142858</c:v>
                </c:pt>
                <c:pt idx="34">
                  <c:v>17.304090909090906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18.742222222222221</c:v>
                </c:pt>
                <c:pt idx="40">
                  <c:v>18.317619047619047</c:v>
                </c:pt>
                <c:pt idx="41">
                  <c:v>17.345909090909085</c:v>
                </c:pt>
                <c:pt idx="42">
                  <c:v>15.859523809523807</c:v>
                </c:pt>
                <c:pt idx="43">
                  <c:v>16.071304347826082</c:v>
                </c:pt>
                <c:pt idx="44">
                  <c:v>16.658095238095239</c:v>
                </c:pt>
                <c:pt idx="45">
                  <c:v>16.116363636363634</c:v>
                </c:pt>
                <c:pt idx="46">
                  <c:v>16.877272727272725</c:v>
                </c:pt>
                <c:pt idx="47">
                  <c:v>17.959999999999997</c:v>
                </c:pt>
                <c:pt idx="48">
                  <c:v>17.943181818181817</c:v>
                </c:pt>
                <c:pt idx="49">
                  <c:v>17.974285714285713</c:v>
                </c:pt>
                <c:pt idx="50">
                  <c:v>19.988571428571433</c:v>
                </c:pt>
                <c:pt idx="51">
                  <c:v>21.014285714285712</c:v>
                </c:pt>
                <c:pt idx="52">
                  <c:v>19.145454545454548</c:v>
                </c:pt>
                <c:pt idx="53">
                  <c:v>18.266999999999996</c:v>
                </c:pt>
                <c:pt idx="54">
                  <c:v>19.610434782608696</c:v>
                </c:pt>
                <c:pt idx="55">
                  <c:v>19.956190476190475</c:v>
                </c:pt>
                <c:pt idx="56">
                  <c:v>22.055714285714288</c:v>
                </c:pt>
                <c:pt idx="57">
                  <c:v>23.683478260869567</c:v>
                </c:pt>
                <c:pt idx="58">
                  <c:v>22.275714285714287</c:v>
                </c:pt>
                <c:pt idx="59">
                  <c:v>23.521428571428579</c:v>
                </c:pt>
                <c:pt idx="60">
                  <c:v>23.468181818181822</c:v>
                </c:pt>
                <c:pt idx="61">
                  <c:v>20.830499999999994</c:v>
                </c:pt>
                <c:pt idx="62">
                  <c:v>19.212631578947367</c:v>
                </c:pt>
                <c:pt idx="63">
                  <c:v>17.469090909090909</c:v>
                </c:pt>
                <c:pt idx="64">
                  <c:v>19.142499999999998</c:v>
                </c:pt>
                <c:pt idx="65">
                  <c:v>17.553809523809523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19.002499999999998</c:v>
                </c:pt>
                <c:pt idx="71">
                  <c:v>17.102380952380955</c:v>
                </c:pt>
                <c:pt idx="72">
                  <c:v>15.092380952380953</c:v>
                </c:pt>
                <c:pt idx="73">
                  <c:v>14.0595</c:v>
                </c:pt>
                <c:pt idx="74">
                  <c:v>13.078636363636361</c:v>
                </c:pt>
                <c:pt idx="75">
                  <c:v>13.379</c:v>
                </c:pt>
                <c:pt idx="76">
                  <c:v>14.389499999999998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13.359090909090908</c:v>
                </c:pt>
                <c:pt idx="81">
                  <c:v>12.562272727272726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11.063999999999998</c:v>
                </c:pt>
                <c:pt idx="85">
                  <c:v>10.199999999999999</c:v>
                </c:pt>
                <c:pt idx="86">
                  <c:v>12.465217391304348</c:v>
                </c:pt>
                <c:pt idx="87">
                  <c:v>15.246190476190474</c:v>
                </c:pt>
                <c:pt idx="88">
                  <c:v>15.217500000000001</c:v>
                </c:pt>
                <c:pt idx="89">
                  <c:v>15.77090909090909</c:v>
                </c:pt>
                <c:pt idx="90">
                  <c:v>19.013636363636362</c:v>
                </c:pt>
                <c:pt idx="91">
                  <c:v>20.227727272727272</c:v>
                </c:pt>
                <c:pt idx="92">
                  <c:v>22.39772727272727</c:v>
                </c:pt>
                <c:pt idx="93">
                  <c:v>21.949523809523811</c:v>
                </c:pt>
                <c:pt idx="94">
                  <c:v>24.589090909090906</c:v>
                </c:pt>
                <c:pt idx="95">
                  <c:v>25.591999999999995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27.35521739130435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29.677272727272726</c:v>
                </c:pt>
                <c:pt idx="102">
                  <c:v>28.510952380952382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25.125499999999999</c:v>
                </c:pt>
                <c:pt idx="108">
                  <c:v>25.636363636363637</c:v>
                </c:pt>
                <c:pt idx="109">
                  <c:v>27.405999999999995</c:v>
                </c:pt>
                <c:pt idx="110">
                  <c:v>24.395454545454548</c:v>
                </c:pt>
                <c:pt idx="111">
                  <c:v>25.641000000000009</c:v>
                </c:pt>
                <c:pt idx="112">
                  <c:v>28.450476190476191</c:v>
                </c:pt>
                <c:pt idx="113">
                  <c:v>27.724285714285717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25.532499999999999</c:v>
                </c:pt>
                <c:pt idx="117">
                  <c:v>20.478260869565219</c:v>
                </c:pt>
                <c:pt idx="118">
                  <c:v>18.942272727272734</c:v>
                </c:pt>
                <c:pt idx="119">
                  <c:v>18.604736842105261</c:v>
                </c:pt>
                <c:pt idx="120">
                  <c:v>19.485000000000003</c:v>
                </c:pt>
                <c:pt idx="121">
                  <c:v>20.291499999999996</c:v>
                </c:pt>
                <c:pt idx="122">
                  <c:v>23.6905</c:v>
                </c:pt>
                <c:pt idx="123">
                  <c:v>25.654090909090908</c:v>
                </c:pt>
                <c:pt idx="124">
                  <c:v>25.433913043478263</c:v>
                </c:pt>
                <c:pt idx="125">
                  <c:v>24.127894736842105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28.342380952380957</c:v>
                </c:pt>
                <c:pt idx="129">
                  <c:v>27.548695652173912</c:v>
                </c:pt>
                <c:pt idx="130">
                  <c:v>24.184761904761899</c:v>
                </c:pt>
                <c:pt idx="131">
                  <c:v>28.520952380952384</c:v>
                </c:pt>
                <c:pt idx="132">
                  <c:v>31.287272727272729</c:v>
                </c:pt>
                <c:pt idx="133">
                  <c:v>32.648499999999999</c:v>
                </c:pt>
                <c:pt idx="134">
                  <c:v>30.339047619047626</c:v>
                </c:pt>
                <c:pt idx="135">
                  <c:v>25.015999999999998</c:v>
                </c:pt>
                <c:pt idx="136">
                  <c:v>25.809500000000003</c:v>
                </c:pt>
                <c:pt idx="137">
                  <c:v>27.545714285714283</c:v>
                </c:pt>
                <c:pt idx="138">
                  <c:v>28.39826086956522</c:v>
                </c:pt>
                <c:pt idx="139">
                  <c:v>29.82571428571428</c:v>
                </c:pt>
                <c:pt idx="140">
                  <c:v>27.098181818181818</c:v>
                </c:pt>
                <c:pt idx="141">
                  <c:v>29.590434782608693</c:v>
                </c:pt>
                <c:pt idx="142">
                  <c:v>28.771999999999998</c:v>
                </c:pt>
                <c:pt idx="143">
                  <c:v>29.879047619047622</c:v>
                </c:pt>
                <c:pt idx="144">
                  <c:v>31.175238095238093</c:v>
                </c:pt>
                <c:pt idx="145">
                  <c:v>30.865999999999996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38.37045454545455</c:v>
                </c:pt>
                <c:pt idx="151">
                  <c:v>43.029999999999994</c:v>
                </c:pt>
                <c:pt idx="152">
                  <c:v>43.381363636363638</c:v>
                </c:pt>
                <c:pt idx="153">
                  <c:v>49.770476190476195</c:v>
                </c:pt>
                <c:pt idx="154">
                  <c:v>43.053636363636365</c:v>
                </c:pt>
                <c:pt idx="155">
                  <c:v>39.644285714285715</c:v>
                </c:pt>
                <c:pt idx="156">
                  <c:v>44.283333333333324</c:v>
                </c:pt>
                <c:pt idx="157">
                  <c:v>45.556999999999995</c:v>
                </c:pt>
                <c:pt idx="158">
                  <c:v>53.084090909090918</c:v>
                </c:pt>
                <c:pt idx="159">
                  <c:v>51.857142857142854</c:v>
                </c:pt>
                <c:pt idx="160">
                  <c:v>48.665909090909082</c:v>
                </c:pt>
                <c:pt idx="161">
                  <c:v>54.30681818181818</c:v>
                </c:pt>
                <c:pt idx="162">
                  <c:v>57.579047619047635</c:v>
                </c:pt>
                <c:pt idx="163">
                  <c:v>64.09</c:v>
                </c:pt>
                <c:pt idx="164">
                  <c:v>62.981818181818191</c:v>
                </c:pt>
                <c:pt idx="165">
                  <c:v>58.52190476190475</c:v>
                </c:pt>
                <c:pt idx="166">
                  <c:v>55.534999999999997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59.922999999999988</c:v>
                </c:pt>
                <c:pt idx="170">
                  <c:v>62.253043478260864</c:v>
                </c:pt>
                <c:pt idx="171">
                  <c:v>70.44210526315787</c:v>
                </c:pt>
                <c:pt idx="172">
                  <c:v>70.187272727272727</c:v>
                </c:pt>
                <c:pt idx="173">
                  <c:v>68.857727272727274</c:v>
                </c:pt>
                <c:pt idx="174">
                  <c:v>73.897142857142867</c:v>
                </c:pt>
                <c:pt idx="175">
                  <c:v>73.612173913043492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58.483181818181826</c:v>
                </c:pt>
                <c:pt idx="179">
                  <c:v>62.314736842105262</c:v>
                </c:pt>
                <c:pt idx="180">
                  <c:v>54.299090909090907</c:v>
                </c:pt>
                <c:pt idx="181">
                  <c:v>57.756999999999991</c:v>
                </c:pt>
                <c:pt idx="182">
                  <c:v>62.143636363636368</c:v>
                </c:pt>
                <c:pt idx="183">
                  <c:v>67.398421052631576</c:v>
                </c:pt>
                <c:pt idx="184">
                  <c:v>67.47608695652174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70.796521739130441</c:v>
                </c:pt>
                <c:pt idx="188">
                  <c:v>77.126999999999995</c:v>
                </c:pt>
                <c:pt idx="189">
                  <c:v>82.830869565217384</c:v>
                </c:pt>
                <c:pt idx="190">
                  <c:v>92.528181818181835</c:v>
                </c:pt>
                <c:pt idx="191">
                  <c:v>91.45</c:v>
                </c:pt>
                <c:pt idx="192">
                  <c:v>91.920454545454547</c:v>
                </c:pt>
                <c:pt idx="193">
                  <c:v>94.816666666666677</c:v>
                </c:pt>
                <c:pt idx="194">
                  <c:v>103.23999999999998</c:v>
                </c:pt>
                <c:pt idx="195">
                  <c:v>110.18772727272727</c:v>
                </c:pt>
                <c:pt idx="196">
                  <c:v>123.93619047619048</c:v>
                </c:pt>
                <c:pt idx="197">
                  <c:v>133.04857142857148</c:v>
                </c:pt>
                <c:pt idx="198">
                  <c:v>133.89913043478259</c:v>
                </c:pt>
                <c:pt idx="199">
                  <c:v>113.84904761904761</c:v>
                </c:pt>
                <c:pt idx="200">
                  <c:v>99.064090909090908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43.242499999999993</c:v>
                </c:pt>
                <c:pt idx="206">
                  <c:v>46.839090909090913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</c:v>
                </c:pt>
                <c:pt idx="211">
                  <c:v>72.504761904761907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76.373000000000005</c:v>
                </c:pt>
                <c:pt idx="217">
                  <c:v>74.312000000000012</c:v>
                </c:pt>
                <c:pt idx="218">
                  <c:v>79.274782608695631</c:v>
                </c:pt>
                <c:pt idx="219">
                  <c:v>84.978571428571428</c:v>
                </c:pt>
                <c:pt idx="220">
                  <c:v>76.250952380952384</c:v>
                </c:pt>
                <c:pt idx="221">
                  <c:v>74.838181818181823</c:v>
                </c:pt>
                <c:pt idx="222">
                  <c:v>74.735454545454544</c:v>
                </c:pt>
                <c:pt idx="223">
                  <c:v>76.693181818181813</c:v>
                </c:pt>
                <c:pt idx="224">
                  <c:v>77.786818181818177</c:v>
                </c:pt>
                <c:pt idx="225">
                  <c:v>82.918095238095219</c:v>
                </c:pt>
                <c:pt idx="226">
                  <c:v>85.67</c:v>
                </c:pt>
                <c:pt idx="227">
                  <c:v>91.796521739130441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123.03894736842106</c:v>
                </c:pt>
                <c:pt idx="232">
                  <c:v>114.45818181818181</c:v>
                </c:pt>
                <c:pt idx="233">
                  <c:v>113.75772727272728</c:v>
                </c:pt>
                <c:pt idx="234">
                  <c:v>116.46000000000001</c:v>
                </c:pt>
                <c:pt idx="235">
                  <c:v>110.08130434782608</c:v>
                </c:pt>
                <c:pt idx="236">
                  <c:v>112.4468181818182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107.9090476190476</c:v>
                </c:pt>
                <c:pt idx="240">
                  <c:v>111.15619047619045</c:v>
                </c:pt>
                <c:pt idx="241">
                  <c:v>119.70238095238095</c:v>
                </c:pt>
                <c:pt idx="242">
                  <c:v>124.92863636363636</c:v>
                </c:pt>
                <c:pt idx="243">
                  <c:v>120.46350000000002</c:v>
                </c:pt>
                <c:pt idx="244">
                  <c:v>110.52173913043478</c:v>
                </c:pt>
                <c:pt idx="245">
                  <c:v>95.589047619047619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113.38250000000002</c:v>
                </c:pt>
                <c:pt idx="249">
                  <c:v>111.97347826086956</c:v>
                </c:pt>
                <c:pt idx="250">
                  <c:v>109.7118181818182</c:v>
                </c:pt>
                <c:pt idx="251">
                  <c:v>109.63100000000001</c:v>
                </c:pt>
                <c:pt idx="252">
                  <c:v>112.97363636363637</c:v>
                </c:pt>
                <c:pt idx="253">
                  <c:v>116.455</c:v>
                </c:pt>
                <c:pt idx="254">
                  <c:v>109.24</c:v>
                </c:pt>
                <c:pt idx="255">
                  <c:v>102.87545454545452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107.71608695652174</c:v>
                </c:pt>
                <c:pt idx="259">
                  <c:v>110.96454545454547</c:v>
                </c:pt>
                <c:pt idx="260">
                  <c:v>111.62142857142855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107.42272727272726</c:v>
                </c:pt>
                <c:pt idx="265">
                  <c:v>108.81200000000001</c:v>
                </c:pt>
                <c:pt idx="266">
                  <c:v>107.40571428571427</c:v>
                </c:pt>
                <c:pt idx="267">
                  <c:v>107.78809523809527</c:v>
                </c:pt>
                <c:pt idx="268">
                  <c:v>109.6759090909091</c:v>
                </c:pt>
                <c:pt idx="269">
                  <c:v>111.86809523809524</c:v>
                </c:pt>
                <c:pt idx="270">
                  <c:v>106.98260869565215</c:v>
                </c:pt>
                <c:pt idx="271">
                  <c:v>101.92238095238096</c:v>
                </c:pt>
                <c:pt idx="272">
                  <c:v>97.336363636363643</c:v>
                </c:pt>
                <c:pt idx="273">
                  <c:v>87.269565217391303</c:v>
                </c:pt>
                <c:pt idx="274">
                  <c:v>78.438000000000002</c:v>
                </c:pt>
                <c:pt idx="275">
                  <c:v>62.330454545454543</c:v>
                </c:pt>
                <c:pt idx="276">
                  <c:v>48.067142857142855</c:v>
                </c:pt>
                <c:pt idx="277">
                  <c:v>57.930500000000009</c:v>
                </c:pt>
                <c:pt idx="278">
                  <c:v>59.122250000000008</c:v>
                </c:pt>
                <c:pt idx="279">
                  <c:v>60.314</c:v>
                </c:pt>
                <c:pt idx="280">
                  <c:v>60.961999999999989</c:v>
                </c:pt>
                <c:pt idx="281">
                  <c:v>61.826000000000001</c:v>
                </c:pt>
                <c:pt idx="282">
                  <c:v>62.71200000000001</c:v>
                </c:pt>
                <c:pt idx="283">
                  <c:v>63.532000000000004</c:v>
                </c:pt>
                <c:pt idx="284">
                  <c:v>64.27000000000001</c:v>
                </c:pt>
                <c:pt idx="285">
                  <c:v>64.945999999999998</c:v>
                </c:pt>
                <c:pt idx="286">
                  <c:v>65.569999999999979</c:v>
                </c:pt>
                <c:pt idx="287">
                  <c:v>66.13600000000001</c:v>
                </c:pt>
                <c:pt idx="288">
                  <c:v>66.628999999999991</c:v>
                </c:pt>
                <c:pt idx="289">
                  <c:v>67.099999999999994</c:v>
                </c:pt>
                <c:pt idx="290">
                  <c:v>67.542000000000002</c:v>
                </c:pt>
                <c:pt idx="291">
                  <c:v>68.001999999999995</c:v>
                </c:pt>
                <c:pt idx="292">
                  <c:v>68.388999999999996</c:v>
                </c:pt>
                <c:pt idx="293">
                  <c:v>68.736999999999995</c:v>
                </c:pt>
                <c:pt idx="294">
                  <c:v>69.104000000000013</c:v>
                </c:pt>
                <c:pt idx="295">
                  <c:v>69.468000000000004</c:v>
                </c:pt>
                <c:pt idx="296">
                  <c:v>69.792000000000002</c:v>
                </c:pt>
                <c:pt idx="297">
                  <c:v>70.12</c:v>
                </c:pt>
                <c:pt idx="298">
                  <c:v>70.371000000000009</c:v>
                </c:pt>
                <c:pt idx="299">
                  <c:v>70.626000000000005</c:v>
                </c:pt>
                <c:pt idx="300">
                  <c:v>70.870999999999981</c:v>
                </c:pt>
                <c:pt idx="301">
                  <c:v>71.128999999999991</c:v>
                </c:pt>
                <c:pt idx="302">
                  <c:v>71.419999999999987</c:v>
                </c:pt>
                <c:pt idx="303">
                  <c:v>71.722999999999999</c:v>
                </c:pt>
                <c:pt idx="304">
                  <c:v>71.951999999999998</c:v>
                </c:pt>
                <c:pt idx="305">
                  <c:v>72.121000000000009</c:v>
                </c:pt>
                <c:pt idx="306">
                  <c:v>72.338999999999999</c:v>
                </c:pt>
                <c:pt idx="307">
                  <c:v>72.509</c:v>
                </c:pt>
                <c:pt idx="308">
                  <c:v>72.674000000000007</c:v>
                </c:pt>
                <c:pt idx="309">
                  <c:v>72.84</c:v>
                </c:pt>
                <c:pt idx="310">
                  <c:v>73.000000000000014</c:v>
                </c:pt>
                <c:pt idx="311">
                  <c:v>73.156999999999996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594880"/>
        <c:axId val="111596672"/>
      </c:lineChart>
      <c:lineChart>
        <c:grouping val="standard"/>
        <c:varyColors val="0"/>
        <c:ser>
          <c:idx val="2"/>
          <c:order val="1"/>
          <c:tx>
            <c:strRef>
              <c:f>'IR formátum1'!$C$9</c:f>
              <c:strCache>
                <c:ptCount val="1"/>
                <c:pt idx="0">
                  <c:v>2015. június</c:v>
                </c:pt>
              </c:strCache>
            </c:strRef>
          </c:tx>
          <c:spPr>
            <a:ln w="50800">
              <a:solidFill>
                <a:srgbClr val="002060"/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3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4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5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6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7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8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9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0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1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2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3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4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5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6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7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8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19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0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1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2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3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4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5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6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7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8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69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70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71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72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73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74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dPt>
            <c:idx val="275"/>
            <c:bubble3D val="0"/>
            <c:spPr>
              <a:ln w="50800">
                <a:solidFill>
                  <a:srgbClr val="002060"/>
                </a:solidFill>
                <a:prstDash val="solid"/>
              </a:ln>
            </c:spPr>
          </c:dPt>
          <c:cat>
            <c:numRef>
              <c:f>'IR formátum1'!$A$11:$A$500</c:f>
              <c:numCache>
                <c:formatCode>mmm/yy</c:formatCode>
                <c:ptCount val="490"/>
                <c:pt idx="0">
                  <c:v>33604</c:v>
                </c:pt>
                <c:pt idx="1">
                  <c:v>33635</c:v>
                </c:pt>
                <c:pt idx="2">
                  <c:v>33664</c:v>
                </c:pt>
                <c:pt idx="3">
                  <c:v>33695</c:v>
                </c:pt>
                <c:pt idx="4">
                  <c:v>33725</c:v>
                </c:pt>
                <c:pt idx="5">
                  <c:v>33756</c:v>
                </c:pt>
                <c:pt idx="6">
                  <c:v>33786</c:v>
                </c:pt>
                <c:pt idx="7">
                  <c:v>33817</c:v>
                </c:pt>
                <c:pt idx="8">
                  <c:v>33848</c:v>
                </c:pt>
                <c:pt idx="9">
                  <c:v>33878</c:v>
                </c:pt>
                <c:pt idx="10">
                  <c:v>33909</c:v>
                </c:pt>
                <c:pt idx="11">
                  <c:v>33939</c:v>
                </c:pt>
                <c:pt idx="12">
                  <c:v>33970</c:v>
                </c:pt>
                <c:pt idx="13">
                  <c:v>34001</c:v>
                </c:pt>
                <c:pt idx="14">
                  <c:v>34029</c:v>
                </c:pt>
                <c:pt idx="15">
                  <c:v>34060</c:v>
                </c:pt>
                <c:pt idx="16">
                  <c:v>34090</c:v>
                </c:pt>
                <c:pt idx="17">
                  <c:v>34121</c:v>
                </c:pt>
                <c:pt idx="18">
                  <c:v>34151</c:v>
                </c:pt>
                <c:pt idx="19">
                  <c:v>34182</c:v>
                </c:pt>
                <c:pt idx="20">
                  <c:v>34213</c:v>
                </c:pt>
                <c:pt idx="21">
                  <c:v>34243</c:v>
                </c:pt>
                <c:pt idx="22">
                  <c:v>34274</c:v>
                </c:pt>
                <c:pt idx="23">
                  <c:v>34304</c:v>
                </c:pt>
                <c:pt idx="24">
                  <c:v>34335</c:v>
                </c:pt>
                <c:pt idx="25">
                  <c:v>34366</c:v>
                </c:pt>
                <c:pt idx="26">
                  <c:v>34394</c:v>
                </c:pt>
                <c:pt idx="27">
                  <c:v>34425</c:v>
                </c:pt>
                <c:pt idx="28">
                  <c:v>34455</c:v>
                </c:pt>
                <c:pt idx="29">
                  <c:v>34486</c:v>
                </c:pt>
                <c:pt idx="30">
                  <c:v>34516</c:v>
                </c:pt>
                <c:pt idx="31">
                  <c:v>34547</c:v>
                </c:pt>
                <c:pt idx="32">
                  <c:v>34578</c:v>
                </c:pt>
                <c:pt idx="33">
                  <c:v>34608</c:v>
                </c:pt>
                <c:pt idx="34">
                  <c:v>34639</c:v>
                </c:pt>
                <c:pt idx="35">
                  <c:v>34669</c:v>
                </c:pt>
                <c:pt idx="36">
                  <c:v>34700</c:v>
                </c:pt>
                <c:pt idx="37">
                  <c:v>34731</c:v>
                </c:pt>
                <c:pt idx="38">
                  <c:v>34759</c:v>
                </c:pt>
                <c:pt idx="39">
                  <c:v>34790</c:v>
                </c:pt>
                <c:pt idx="40">
                  <c:v>34820</c:v>
                </c:pt>
                <c:pt idx="41">
                  <c:v>34851</c:v>
                </c:pt>
                <c:pt idx="42">
                  <c:v>34881</c:v>
                </c:pt>
                <c:pt idx="43">
                  <c:v>34912</c:v>
                </c:pt>
                <c:pt idx="44">
                  <c:v>34943</c:v>
                </c:pt>
                <c:pt idx="45">
                  <c:v>34973</c:v>
                </c:pt>
                <c:pt idx="46">
                  <c:v>35004</c:v>
                </c:pt>
                <c:pt idx="47">
                  <c:v>35034</c:v>
                </c:pt>
                <c:pt idx="48">
                  <c:v>35065</c:v>
                </c:pt>
                <c:pt idx="49">
                  <c:v>35096</c:v>
                </c:pt>
                <c:pt idx="50">
                  <c:v>35125</c:v>
                </c:pt>
                <c:pt idx="51">
                  <c:v>35156</c:v>
                </c:pt>
                <c:pt idx="52">
                  <c:v>35186</c:v>
                </c:pt>
                <c:pt idx="53">
                  <c:v>35217</c:v>
                </c:pt>
                <c:pt idx="54">
                  <c:v>35247</c:v>
                </c:pt>
                <c:pt idx="55">
                  <c:v>35278</c:v>
                </c:pt>
                <c:pt idx="56">
                  <c:v>35309</c:v>
                </c:pt>
                <c:pt idx="57">
                  <c:v>35339</c:v>
                </c:pt>
                <c:pt idx="58">
                  <c:v>35370</c:v>
                </c:pt>
                <c:pt idx="59">
                  <c:v>35400</c:v>
                </c:pt>
                <c:pt idx="60">
                  <c:v>35431</c:v>
                </c:pt>
                <c:pt idx="61">
                  <c:v>35462</c:v>
                </c:pt>
                <c:pt idx="62">
                  <c:v>35490</c:v>
                </c:pt>
                <c:pt idx="63">
                  <c:v>35521</c:v>
                </c:pt>
                <c:pt idx="64">
                  <c:v>35551</c:v>
                </c:pt>
                <c:pt idx="65">
                  <c:v>35582</c:v>
                </c:pt>
                <c:pt idx="66">
                  <c:v>35612</c:v>
                </c:pt>
                <c:pt idx="67">
                  <c:v>35643</c:v>
                </c:pt>
                <c:pt idx="68">
                  <c:v>35674</c:v>
                </c:pt>
                <c:pt idx="69">
                  <c:v>35704</c:v>
                </c:pt>
                <c:pt idx="70">
                  <c:v>35735</c:v>
                </c:pt>
                <c:pt idx="71">
                  <c:v>35765</c:v>
                </c:pt>
                <c:pt idx="72">
                  <c:v>35796</c:v>
                </c:pt>
                <c:pt idx="73">
                  <c:v>35827</c:v>
                </c:pt>
                <c:pt idx="74">
                  <c:v>35855</c:v>
                </c:pt>
                <c:pt idx="75">
                  <c:v>35886</c:v>
                </c:pt>
                <c:pt idx="76">
                  <c:v>35916</c:v>
                </c:pt>
                <c:pt idx="77">
                  <c:v>35947</c:v>
                </c:pt>
                <c:pt idx="78">
                  <c:v>35977</c:v>
                </c:pt>
                <c:pt idx="79">
                  <c:v>36008</c:v>
                </c:pt>
                <c:pt idx="80">
                  <c:v>36039</c:v>
                </c:pt>
                <c:pt idx="81">
                  <c:v>36069</c:v>
                </c:pt>
                <c:pt idx="82">
                  <c:v>36100</c:v>
                </c:pt>
                <c:pt idx="83">
                  <c:v>36130</c:v>
                </c:pt>
                <c:pt idx="84">
                  <c:v>36161</c:v>
                </c:pt>
                <c:pt idx="85">
                  <c:v>36192</c:v>
                </c:pt>
                <c:pt idx="86">
                  <c:v>36220</c:v>
                </c:pt>
                <c:pt idx="87">
                  <c:v>36251</c:v>
                </c:pt>
                <c:pt idx="88">
                  <c:v>36281</c:v>
                </c:pt>
                <c:pt idx="89">
                  <c:v>36312</c:v>
                </c:pt>
                <c:pt idx="90">
                  <c:v>36342</c:v>
                </c:pt>
                <c:pt idx="91">
                  <c:v>36373</c:v>
                </c:pt>
                <c:pt idx="92">
                  <c:v>36404</c:v>
                </c:pt>
                <c:pt idx="93">
                  <c:v>36434</c:v>
                </c:pt>
                <c:pt idx="94">
                  <c:v>36465</c:v>
                </c:pt>
                <c:pt idx="95">
                  <c:v>36495</c:v>
                </c:pt>
                <c:pt idx="96">
                  <c:v>36526</c:v>
                </c:pt>
                <c:pt idx="97">
                  <c:v>36557</c:v>
                </c:pt>
                <c:pt idx="98">
                  <c:v>36586</c:v>
                </c:pt>
                <c:pt idx="99">
                  <c:v>36617</c:v>
                </c:pt>
                <c:pt idx="100">
                  <c:v>36647</c:v>
                </c:pt>
                <c:pt idx="101">
                  <c:v>36678</c:v>
                </c:pt>
                <c:pt idx="102">
                  <c:v>36708</c:v>
                </c:pt>
                <c:pt idx="103">
                  <c:v>36739</c:v>
                </c:pt>
                <c:pt idx="104">
                  <c:v>36770</c:v>
                </c:pt>
                <c:pt idx="105">
                  <c:v>36800</c:v>
                </c:pt>
                <c:pt idx="106">
                  <c:v>36831</c:v>
                </c:pt>
                <c:pt idx="107">
                  <c:v>36861</c:v>
                </c:pt>
                <c:pt idx="108">
                  <c:v>36892</c:v>
                </c:pt>
                <c:pt idx="109">
                  <c:v>36923</c:v>
                </c:pt>
                <c:pt idx="110">
                  <c:v>36951</c:v>
                </c:pt>
                <c:pt idx="111">
                  <c:v>36982</c:v>
                </c:pt>
                <c:pt idx="112">
                  <c:v>37012</c:v>
                </c:pt>
                <c:pt idx="113">
                  <c:v>37043</c:v>
                </c:pt>
                <c:pt idx="114">
                  <c:v>37073</c:v>
                </c:pt>
                <c:pt idx="115">
                  <c:v>37104</c:v>
                </c:pt>
                <c:pt idx="116">
                  <c:v>37135</c:v>
                </c:pt>
                <c:pt idx="117">
                  <c:v>37165</c:v>
                </c:pt>
                <c:pt idx="118">
                  <c:v>37196</c:v>
                </c:pt>
                <c:pt idx="119">
                  <c:v>37226</c:v>
                </c:pt>
                <c:pt idx="120">
                  <c:v>37257</c:v>
                </c:pt>
                <c:pt idx="121">
                  <c:v>37288</c:v>
                </c:pt>
                <c:pt idx="122">
                  <c:v>37316</c:v>
                </c:pt>
                <c:pt idx="123">
                  <c:v>37347</c:v>
                </c:pt>
                <c:pt idx="124">
                  <c:v>37377</c:v>
                </c:pt>
                <c:pt idx="125">
                  <c:v>37408</c:v>
                </c:pt>
                <c:pt idx="126">
                  <c:v>37438</c:v>
                </c:pt>
                <c:pt idx="127">
                  <c:v>37469</c:v>
                </c:pt>
                <c:pt idx="128">
                  <c:v>37500</c:v>
                </c:pt>
                <c:pt idx="129">
                  <c:v>37530</c:v>
                </c:pt>
                <c:pt idx="130">
                  <c:v>37561</c:v>
                </c:pt>
                <c:pt idx="131">
                  <c:v>37591</c:v>
                </c:pt>
                <c:pt idx="132">
                  <c:v>37622</c:v>
                </c:pt>
                <c:pt idx="133">
                  <c:v>37653</c:v>
                </c:pt>
                <c:pt idx="134">
                  <c:v>37681</c:v>
                </c:pt>
                <c:pt idx="135">
                  <c:v>37712</c:v>
                </c:pt>
                <c:pt idx="136">
                  <c:v>37742</c:v>
                </c:pt>
                <c:pt idx="137">
                  <c:v>37773</c:v>
                </c:pt>
                <c:pt idx="138">
                  <c:v>37803</c:v>
                </c:pt>
                <c:pt idx="139">
                  <c:v>37834</c:v>
                </c:pt>
                <c:pt idx="140">
                  <c:v>37865</c:v>
                </c:pt>
                <c:pt idx="141">
                  <c:v>37895</c:v>
                </c:pt>
                <c:pt idx="142">
                  <c:v>37926</c:v>
                </c:pt>
                <c:pt idx="143">
                  <c:v>37956</c:v>
                </c:pt>
                <c:pt idx="144">
                  <c:v>37987</c:v>
                </c:pt>
                <c:pt idx="145">
                  <c:v>38018</c:v>
                </c:pt>
                <c:pt idx="146">
                  <c:v>38047</c:v>
                </c:pt>
                <c:pt idx="147">
                  <c:v>38078</c:v>
                </c:pt>
                <c:pt idx="148">
                  <c:v>38108</c:v>
                </c:pt>
                <c:pt idx="149">
                  <c:v>38139</c:v>
                </c:pt>
                <c:pt idx="150">
                  <c:v>38169</c:v>
                </c:pt>
                <c:pt idx="151">
                  <c:v>38200</c:v>
                </c:pt>
                <c:pt idx="152">
                  <c:v>38231</c:v>
                </c:pt>
                <c:pt idx="153">
                  <c:v>38261</c:v>
                </c:pt>
                <c:pt idx="154">
                  <c:v>38292</c:v>
                </c:pt>
                <c:pt idx="155">
                  <c:v>38322</c:v>
                </c:pt>
                <c:pt idx="156">
                  <c:v>38353</c:v>
                </c:pt>
                <c:pt idx="157">
                  <c:v>38384</c:v>
                </c:pt>
                <c:pt idx="158">
                  <c:v>38412</c:v>
                </c:pt>
                <c:pt idx="159">
                  <c:v>38443</c:v>
                </c:pt>
                <c:pt idx="160">
                  <c:v>38473</c:v>
                </c:pt>
                <c:pt idx="161">
                  <c:v>38504</c:v>
                </c:pt>
                <c:pt idx="162">
                  <c:v>38534</c:v>
                </c:pt>
                <c:pt idx="163">
                  <c:v>38565</c:v>
                </c:pt>
                <c:pt idx="164">
                  <c:v>38596</c:v>
                </c:pt>
                <c:pt idx="165">
                  <c:v>38626</c:v>
                </c:pt>
                <c:pt idx="166">
                  <c:v>38657</c:v>
                </c:pt>
                <c:pt idx="167">
                  <c:v>38687</c:v>
                </c:pt>
                <c:pt idx="168">
                  <c:v>38718</c:v>
                </c:pt>
                <c:pt idx="169">
                  <c:v>38749</c:v>
                </c:pt>
                <c:pt idx="170">
                  <c:v>38777</c:v>
                </c:pt>
                <c:pt idx="171">
                  <c:v>38808</c:v>
                </c:pt>
                <c:pt idx="172">
                  <c:v>38838</c:v>
                </c:pt>
                <c:pt idx="173">
                  <c:v>38869</c:v>
                </c:pt>
                <c:pt idx="174">
                  <c:v>38899</c:v>
                </c:pt>
                <c:pt idx="175">
                  <c:v>38930</c:v>
                </c:pt>
                <c:pt idx="176">
                  <c:v>38961</c:v>
                </c:pt>
                <c:pt idx="177">
                  <c:v>38991</c:v>
                </c:pt>
                <c:pt idx="178">
                  <c:v>39022</c:v>
                </c:pt>
                <c:pt idx="179">
                  <c:v>39052</c:v>
                </c:pt>
                <c:pt idx="180">
                  <c:v>39083</c:v>
                </c:pt>
                <c:pt idx="181">
                  <c:v>39114</c:v>
                </c:pt>
                <c:pt idx="182">
                  <c:v>39142</c:v>
                </c:pt>
                <c:pt idx="183">
                  <c:v>39173</c:v>
                </c:pt>
                <c:pt idx="184">
                  <c:v>39203</c:v>
                </c:pt>
                <c:pt idx="185">
                  <c:v>39234</c:v>
                </c:pt>
                <c:pt idx="186">
                  <c:v>39264</c:v>
                </c:pt>
                <c:pt idx="187">
                  <c:v>39295</c:v>
                </c:pt>
                <c:pt idx="188">
                  <c:v>39326</c:v>
                </c:pt>
                <c:pt idx="189">
                  <c:v>39356</c:v>
                </c:pt>
                <c:pt idx="190">
                  <c:v>39387</c:v>
                </c:pt>
                <c:pt idx="191">
                  <c:v>39417</c:v>
                </c:pt>
                <c:pt idx="192">
                  <c:v>39448</c:v>
                </c:pt>
                <c:pt idx="193">
                  <c:v>39479</c:v>
                </c:pt>
                <c:pt idx="194">
                  <c:v>39508</c:v>
                </c:pt>
                <c:pt idx="195">
                  <c:v>39539</c:v>
                </c:pt>
                <c:pt idx="196">
                  <c:v>39569</c:v>
                </c:pt>
                <c:pt idx="197">
                  <c:v>39600</c:v>
                </c:pt>
                <c:pt idx="198">
                  <c:v>39630</c:v>
                </c:pt>
                <c:pt idx="199">
                  <c:v>39661</c:v>
                </c:pt>
                <c:pt idx="200">
                  <c:v>39692</c:v>
                </c:pt>
                <c:pt idx="201">
                  <c:v>39722</c:v>
                </c:pt>
                <c:pt idx="202">
                  <c:v>39753</c:v>
                </c:pt>
                <c:pt idx="203">
                  <c:v>39783</c:v>
                </c:pt>
                <c:pt idx="204">
                  <c:v>39814</c:v>
                </c:pt>
                <c:pt idx="205">
                  <c:v>39845</c:v>
                </c:pt>
                <c:pt idx="206">
                  <c:v>39873</c:v>
                </c:pt>
                <c:pt idx="207">
                  <c:v>39904</c:v>
                </c:pt>
                <c:pt idx="208">
                  <c:v>39934</c:v>
                </c:pt>
                <c:pt idx="209">
                  <c:v>39965</c:v>
                </c:pt>
                <c:pt idx="210">
                  <c:v>39995</c:v>
                </c:pt>
                <c:pt idx="211">
                  <c:v>40026</c:v>
                </c:pt>
                <c:pt idx="212">
                  <c:v>40057</c:v>
                </c:pt>
                <c:pt idx="213">
                  <c:v>40087</c:v>
                </c:pt>
                <c:pt idx="214">
                  <c:v>40118</c:v>
                </c:pt>
                <c:pt idx="215">
                  <c:v>40148</c:v>
                </c:pt>
                <c:pt idx="216">
                  <c:v>40179</c:v>
                </c:pt>
                <c:pt idx="217">
                  <c:v>40210</c:v>
                </c:pt>
                <c:pt idx="218">
                  <c:v>40238</c:v>
                </c:pt>
                <c:pt idx="219">
                  <c:v>40269</c:v>
                </c:pt>
                <c:pt idx="220">
                  <c:v>40299</c:v>
                </c:pt>
                <c:pt idx="221">
                  <c:v>40330</c:v>
                </c:pt>
                <c:pt idx="222">
                  <c:v>40360</c:v>
                </c:pt>
                <c:pt idx="223">
                  <c:v>40391</c:v>
                </c:pt>
                <c:pt idx="224">
                  <c:v>40422</c:v>
                </c:pt>
                <c:pt idx="225">
                  <c:v>40452</c:v>
                </c:pt>
                <c:pt idx="226">
                  <c:v>40483</c:v>
                </c:pt>
                <c:pt idx="227">
                  <c:v>40513</c:v>
                </c:pt>
                <c:pt idx="228">
                  <c:v>40544</c:v>
                </c:pt>
                <c:pt idx="229">
                  <c:v>40575</c:v>
                </c:pt>
                <c:pt idx="230">
                  <c:v>40603</c:v>
                </c:pt>
                <c:pt idx="231">
                  <c:v>40634</c:v>
                </c:pt>
                <c:pt idx="232">
                  <c:v>40664</c:v>
                </c:pt>
                <c:pt idx="233">
                  <c:v>40695</c:v>
                </c:pt>
                <c:pt idx="234">
                  <c:v>40725</c:v>
                </c:pt>
                <c:pt idx="235">
                  <c:v>40756</c:v>
                </c:pt>
                <c:pt idx="236">
                  <c:v>40787</c:v>
                </c:pt>
                <c:pt idx="237">
                  <c:v>40817</c:v>
                </c:pt>
                <c:pt idx="238">
                  <c:v>40848</c:v>
                </c:pt>
                <c:pt idx="239">
                  <c:v>40878</c:v>
                </c:pt>
                <c:pt idx="240">
                  <c:v>40909</c:v>
                </c:pt>
                <c:pt idx="241">
                  <c:v>40940</c:v>
                </c:pt>
                <c:pt idx="242">
                  <c:v>40969</c:v>
                </c:pt>
                <c:pt idx="243">
                  <c:v>41000</c:v>
                </c:pt>
                <c:pt idx="244">
                  <c:v>41030</c:v>
                </c:pt>
                <c:pt idx="245">
                  <c:v>41061</c:v>
                </c:pt>
                <c:pt idx="246">
                  <c:v>41091</c:v>
                </c:pt>
                <c:pt idx="247">
                  <c:v>41122</c:v>
                </c:pt>
                <c:pt idx="248">
                  <c:v>41153</c:v>
                </c:pt>
                <c:pt idx="249">
                  <c:v>41183</c:v>
                </c:pt>
                <c:pt idx="250">
                  <c:v>41214</c:v>
                </c:pt>
                <c:pt idx="251">
                  <c:v>41244</c:v>
                </c:pt>
                <c:pt idx="252">
                  <c:v>41275</c:v>
                </c:pt>
                <c:pt idx="253">
                  <c:v>41306</c:v>
                </c:pt>
                <c:pt idx="254">
                  <c:v>41334</c:v>
                </c:pt>
                <c:pt idx="255">
                  <c:v>41365</c:v>
                </c:pt>
                <c:pt idx="256">
                  <c:v>41395</c:v>
                </c:pt>
                <c:pt idx="257">
                  <c:v>41426</c:v>
                </c:pt>
                <c:pt idx="258">
                  <c:v>41456</c:v>
                </c:pt>
                <c:pt idx="259">
                  <c:v>41487</c:v>
                </c:pt>
                <c:pt idx="260">
                  <c:v>41518</c:v>
                </c:pt>
                <c:pt idx="261">
                  <c:v>41548</c:v>
                </c:pt>
                <c:pt idx="262">
                  <c:v>41579</c:v>
                </c:pt>
                <c:pt idx="263">
                  <c:v>41609</c:v>
                </c:pt>
                <c:pt idx="264">
                  <c:v>41640</c:v>
                </c:pt>
                <c:pt idx="265">
                  <c:v>41671</c:v>
                </c:pt>
                <c:pt idx="266">
                  <c:v>41699</c:v>
                </c:pt>
                <c:pt idx="267">
                  <c:v>41730</c:v>
                </c:pt>
                <c:pt idx="268">
                  <c:v>41760</c:v>
                </c:pt>
                <c:pt idx="269">
                  <c:v>41791</c:v>
                </c:pt>
                <c:pt idx="270">
                  <c:v>41821</c:v>
                </c:pt>
                <c:pt idx="271">
                  <c:v>41852</c:v>
                </c:pt>
                <c:pt idx="272">
                  <c:v>41883</c:v>
                </c:pt>
                <c:pt idx="273">
                  <c:v>41913</c:v>
                </c:pt>
                <c:pt idx="274">
                  <c:v>41944</c:v>
                </c:pt>
                <c:pt idx="275">
                  <c:v>41974</c:v>
                </c:pt>
                <c:pt idx="276">
                  <c:v>42005</c:v>
                </c:pt>
                <c:pt idx="277">
                  <c:v>42036</c:v>
                </c:pt>
                <c:pt idx="278">
                  <c:v>42064</c:v>
                </c:pt>
                <c:pt idx="279">
                  <c:v>42095</c:v>
                </c:pt>
                <c:pt idx="280">
                  <c:v>42125</c:v>
                </c:pt>
                <c:pt idx="281">
                  <c:v>42156</c:v>
                </c:pt>
                <c:pt idx="282">
                  <c:v>42186</c:v>
                </c:pt>
                <c:pt idx="283">
                  <c:v>42217</c:v>
                </c:pt>
                <c:pt idx="284">
                  <c:v>42248</c:v>
                </c:pt>
                <c:pt idx="285">
                  <c:v>42278</c:v>
                </c:pt>
                <c:pt idx="286">
                  <c:v>42309</c:v>
                </c:pt>
                <c:pt idx="287">
                  <c:v>42339</c:v>
                </c:pt>
                <c:pt idx="288">
                  <c:v>42370</c:v>
                </c:pt>
                <c:pt idx="289">
                  <c:v>42401</c:v>
                </c:pt>
                <c:pt idx="290">
                  <c:v>42430</c:v>
                </c:pt>
                <c:pt idx="291">
                  <c:v>42461</c:v>
                </c:pt>
                <c:pt idx="292">
                  <c:v>42491</c:v>
                </c:pt>
                <c:pt idx="293">
                  <c:v>42522</c:v>
                </c:pt>
                <c:pt idx="294">
                  <c:v>42552</c:v>
                </c:pt>
                <c:pt idx="295">
                  <c:v>42583</c:v>
                </c:pt>
                <c:pt idx="296">
                  <c:v>42614</c:v>
                </c:pt>
                <c:pt idx="297">
                  <c:v>42644</c:v>
                </c:pt>
                <c:pt idx="298">
                  <c:v>42675</c:v>
                </c:pt>
                <c:pt idx="299">
                  <c:v>42705</c:v>
                </c:pt>
                <c:pt idx="300">
                  <c:v>42736</c:v>
                </c:pt>
                <c:pt idx="301">
                  <c:v>42767</c:v>
                </c:pt>
                <c:pt idx="302">
                  <c:v>42795</c:v>
                </c:pt>
                <c:pt idx="303">
                  <c:v>42826</c:v>
                </c:pt>
                <c:pt idx="304">
                  <c:v>42856</c:v>
                </c:pt>
                <c:pt idx="305">
                  <c:v>42887</c:v>
                </c:pt>
                <c:pt idx="306">
                  <c:v>42917</c:v>
                </c:pt>
                <c:pt idx="307">
                  <c:v>42948</c:v>
                </c:pt>
                <c:pt idx="308">
                  <c:v>42979</c:v>
                </c:pt>
                <c:pt idx="309">
                  <c:v>43009</c:v>
                </c:pt>
                <c:pt idx="310">
                  <c:v>43040</c:v>
                </c:pt>
                <c:pt idx="311">
                  <c:v>43070</c:v>
                </c:pt>
              </c:numCache>
            </c:numRef>
          </c:cat>
          <c:val>
            <c:numRef>
              <c:f>'IR formátum1'!$C$11:$C$500</c:f>
              <c:numCache>
                <c:formatCode>General</c:formatCode>
                <c:ptCount val="490"/>
                <c:pt idx="0">
                  <c:v>18.553636363636361</c:v>
                </c:pt>
                <c:pt idx="1">
                  <c:v>18.482000000000003</c:v>
                </c:pt>
                <c:pt idx="2">
                  <c:v>17.58909090909091</c:v>
                </c:pt>
                <c:pt idx="3">
                  <c:v>19.056666666666668</c:v>
                </c:pt>
                <c:pt idx="4">
                  <c:v>20.028499999999998</c:v>
                </c:pt>
                <c:pt idx="5">
                  <c:v>21.277727272727272</c:v>
                </c:pt>
                <c:pt idx="6">
                  <c:v>20.336521739130433</c:v>
                </c:pt>
                <c:pt idx="7">
                  <c:v>19.774761904761903</c:v>
                </c:pt>
                <c:pt idx="8">
                  <c:v>20.312272727272727</c:v>
                </c:pt>
                <c:pt idx="9">
                  <c:v>20.264545454545452</c:v>
                </c:pt>
                <c:pt idx="10">
                  <c:v>19.151428571428568</c:v>
                </c:pt>
                <c:pt idx="11">
                  <c:v>18.145454545454541</c:v>
                </c:pt>
                <c:pt idx="12">
                  <c:v>17.351999999999997</c:v>
                </c:pt>
                <c:pt idx="13">
                  <c:v>18.481999999999999</c:v>
                </c:pt>
                <c:pt idx="14">
                  <c:v>18.74608695652174</c:v>
                </c:pt>
                <c:pt idx="15">
                  <c:v>18.627619047619049</c:v>
                </c:pt>
                <c:pt idx="16">
                  <c:v>18.511000000000003</c:v>
                </c:pt>
                <c:pt idx="17">
                  <c:v>17.59363636363636</c:v>
                </c:pt>
                <c:pt idx="18">
                  <c:v>16.765000000000001</c:v>
                </c:pt>
                <c:pt idx="19">
                  <c:v>16.706190476190471</c:v>
                </c:pt>
                <c:pt idx="20">
                  <c:v>15.992272727272729</c:v>
                </c:pt>
                <c:pt idx="21">
                  <c:v>16.558571428571426</c:v>
                </c:pt>
                <c:pt idx="22">
                  <c:v>15.084545454545456</c:v>
                </c:pt>
                <c:pt idx="23">
                  <c:v>13.557391304347826</c:v>
                </c:pt>
                <c:pt idx="24">
                  <c:v>14.131904761904758</c:v>
                </c:pt>
                <c:pt idx="25">
                  <c:v>13.751999999999999</c:v>
                </c:pt>
                <c:pt idx="26">
                  <c:v>13.877391304347825</c:v>
                </c:pt>
                <c:pt idx="27">
                  <c:v>15.151499999999999</c:v>
                </c:pt>
                <c:pt idx="28">
                  <c:v>16.258571428571429</c:v>
                </c:pt>
                <c:pt idx="29">
                  <c:v>16.744090909090911</c:v>
                </c:pt>
                <c:pt idx="30">
                  <c:v>17.627142857142857</c:v>
                </c:pt>
                <c:pt idx="31">
                  <c:v>16.81636363636364</c:v>
                </c:pt>
                <c:pt idx="32">
                  <c:v>15.854999999999995</c:v>
                </c:pt>
                <c:pt idx="33">
                  <c:v>16.427142857142858</c:v>
                </c:pt>
                <c:pt idx="34">
                  <c:v>17.304090909090906</c:v>
                </c:pt>
                <c:pt idx="35">
                  <c:v>15.88190476190476</c:v>
                </c:pt>
                <c:pt idx="36">
                  <c:v>16.54904761904762</c:v>
                </c:pt>
                <c:pt idx="37">
                  <c:v>17.138999999999999</c:v>
                </c:pt>
                <c:pt idx="38">
                  <c:v>17.016521739130436</c:v>
                </c:pt>
                <c:pt idx="39">
                  <c:v>18.742222222222221</c:v>
                </c:pt>
                <c:pt idx="40">
                  <c:v>18.317619047619047</c:v>
                </c:pt>
                <c:pt idx="41">
                  <c:v>17.345909090909085</c:v>
                </c:pt>
                <c:pt idx="42">
                  <c:v>15.859523809523807</c:v>
                </c:pt>
                <c:pt idx="43">
                  <c:v>16.071304347826082</c:v>
                </c:pt>
                <c:pt idx="44">
                  <c:v>16.658095238095239</c:v>
                </c:pt>
                <c:pt idx="45">
                  <c:v>16.116363636363634</c:v>
                </c:pt>
                <c:pt idx="46">
                  <c:v>16.877272727272725</c:v>
                </c:pt>
                <c:pt idx="47">
                  <c:v>17.959999999999997</c:v>
                </c:pt>
                <c:pt idx="48">
                  <c:v>17.943181818181817</c:v>
                </c:pt>
                <c:pt idx="49">
                  <c:v>17.974285714285713</c:v>
                </c:pt>
                <c:pt idx="50">
                  <c:v>19.988571428571433</c:v>
                </c:pt>
                <c:pt idx="51">
                  <c:v>21.014285714285712</c:v>
                </c:pt>
                <c:pt idx="52">
                  <c:v>19.145454545454548</c:v>
                </c:pt>
                <c:pt idx="53">
                  <c:v>18.266999999999996</c:v>
                </c:pt>
                <c:pt idx="54">
                  <c:v>19.610434782608696</c:v>
                </c:pt>
                <c:pt idx="55">
                  <c:v>19.956190476190475</c:v>
                </c:pt>
                <c:pt idx="56">
                  <c:v>22.055714285714288</c:v>
                </c:pt>
                <c:pt idx="57">
                  <c:v>23.683478260869567</c:v>
                </c:pt>
                <c:pt idx="58">
                  <c:v>22.275714285714287</c:v>
                </c:pt>
                <c:pt idx="59">
                  <c:v>23.521428571428579</c:v>
                </c:pt>
                <c:pt idx="60">
                  <c:v>23.468181818181822</c:v>
                </c:pt>
                <c:pt idx="61">
                  <c:v>20.830499999999994</c:v>
                </c:pt>
                <c:pt idx="62">
                  <c:v>19.212631578947367</c:v>
                </c:pt>
                <c:pt idx="63">
                  <c:v>17.469090909090909</c:v>
                </c:pt>
                <c:pt idx="64">
                  <c:v>19.142499999999998</c:v>
                </c:pt>
                <c:pt idx="65">
                  <c:v>17.553809523809523</c:v>
                </c:pt>
                <c:pt idx="66">
                  <c:v>18.434347826086952</c:v>
                </c:pt>
                <c:pt idx="67">
                  <c:v>18.69142857142857</c:v>
                </c:pt>
                <c:pt idx="68">
                  <c:v>18.452272727272728</c:v>
                </c:pt>
                <c:pt idx="69">
                  <c:v>20.051739130434786</c:v>
                </c:pt>
                <c:pt idx="70">
                  <c:v>19.002499999999998</c:v>
                </c:pt>
                <c:pt idx="71">
                  <c:v>17.102380952380955</c:v>
                </c:pt>
                <c:pt idx="72">
                  <c:v>15.092380952380953</c:v>
                </c:pt>
                <c:pt idx="73">
                  <c:v>14.0595</c:v>
                </c:pt>
                <c:pt idx="74">
                  <c:v>13.078636363636361</c:v>
                </c:pt>
                <c:pt idx="75">
                  <c:v>13.379</c:v>
                </c:pt>
                <c:pt idx="76">
                  <c:v>14.389499999999998</c:v>
                </c:pt>
                <c:pt idx="77">
                  <c:v>12.05818181818182</c:v>
                </c:pt>
                <c:pt idx="78">
                  <c:v>12.018695652173914</c:v>
                </c:pt>
                <c:pt idx="79">
                  <c:v>11.880476190476189</c:v>
                </c:pt>
                <c:pt idx="80">
                  <c:v>13.359090909090908</c:v>
                </c:pt>
                <c:pt idx="81">
                  <c:v>12.562272727272726</c:v>
                </c:pt>
                <c:pt idx="82">
                  <c:v>10.924761904761905</c:v>
                </c:pt>
                <c:pt idx="83">
                  <c:v>9.798181818181817</c:v>
                </c:pt>
                <c:pt idx="84">
                  <c:v>11.063999999999998</c:v>
                </c:pt>
                <c:pt idx="85">
                  <c:v>10.199999999999999</c:v>
                </c:pt>
                <c:pt idx="86">
                  <c:v>12.465217391304348</c:v>
                </c:pt>
                <c:pt idx="87">
                  <c:v>15.246190476190474</c:v>
                </c:pt>
                <c:pt idx="88">
                  <c:v>15.217500000000001</c:v>
                </c:pt>
                <c:pt idx="89">
                  <c:v>15.77090909090909</c:v>
                </c:pt>
                <c:pt idx="90">
                  <c:v>19.013636363636362</c:v>
                </c:pt>
                <c:pt idx="91">
                  <c:v>20.227727272727272</c:v>
                </c:pt>
                <c:pt idx="92">
                  <c:v>22.39772727272727</c:v>
                </c:pt>
                <c:pt idx="93">
                  <c:v>21.949523809523811</c:v>
                </c:pt>
                <c:pt idx="94">
                  <c:v>24.589090909090906</c:v>
                </c:pt>
                <c:pt idx="95">
                  <c:v>25.591999999999995</c:v>
                </c:pt>
                <c:pt idx="96">
                  <c:v>25.400000000000006</c:v>
                </c:pt>
                <c:pt idx="97">
                  <c:v>27.766190476190477</c:v>
                </c:pt>
                <c:pt idx="98">
                  <c:v>27.35521739130435</c:v>
                </c:pt>
                <c:pt idx="99">
                  <c:v>22.536111111111111</c:v>
                </c:pt>
                <c:pt idx="100">
                  <c:v>27.4</c:v>
                </c:pt>
                <c:pt idx="101">
                  <c:v>29.677272727272726</c:v>
                </c:pt>
                <c:pt idx="102">
                  <c:v>28.510952380952382</c:v>
                </c:pt>
                <c:pt idx="103">
                  <c:v>30.040434782608688</c:v>
                </c:pt>
                <c:pt idx="104">
                  <c:v>32.783809523809524</c:v>
                </c:pt>
                <c:pt idx="105">
                  <c:v>30.932272727272721</c:v>
                </c:pt>
                <c:pt idx="106">
                  <c:v>32.524090909090916</c:v>
                </c:pt>
                <c:pt idx="107">
                  <c:v>25.125499999999999</c:v>
                </c:pt>
                <c:pt idx="108">
                  <c:v>25.636363636363637</c:v>
                </c:pt>
                <c:pt idx="109">
                  <c:v>27.405999999999995</c:v>
                </c:pt>
                <c:pt idx="110">
                  <c:v>24.395454545454548</c:v>
                </c:pt>
                <c:pt idx="111">
                  <c:v>25.641000000000009</c:v>
                </c:pt>
                <c:pt idx="112">
                  <c:v>28.450476190476191</c:v>
                </c:pt>
                <c:pt idx="113">
                  <c:v>27.724285714285717</c:v>
                </c:pt>
                <c:pt idx="114">
                  <c:v>24.538181818181819</c:v>
                </c:pt>
                <c:pt idx="115">
                  <c:v>25.673181818181817</c:v>
                </c:pt>
                <c:pt idx="116">
                  <c:v>25.532499999999999</c:v>
                </c:pt>
                <c:pt idx="117">
                  <c:v>20.478260869565219</c:v>
                </c:pt>
                <c:pt idx="118">
                  <c:v>18.942272727272734</c:v>
                </c:pt>
                <c:pt idx="119">
                  <c:v>18.604736842105261</c:v>
                </c:pt>
                <c:pt idx="120">
                  <c:v>19.485000000000003</c:v>
                </c:pt>
                <c:pt idx="121">
                  <c:v>20.291499999999996</c:v>
                </c:pt>
                <c:pt idx="122">
                  <c:v>23.6905</c:v>
                </c:pt>
                <c:pt idx="123">
                  <c:v>25.654090909090908</c:v>
                </c:pt>
                <c:pt idx="124">
                  <c:v>25.433913043478263</c:v>
                </c:pt>
                <c:pt idx="125">
                  <c:v>24.127894736842105</c:v>
                </c:pt>
                <c:pt idx="126">
                  <c:v>25.767826086956525</c:v>
                </c:pt>
                <c:pt idx="127">
                  <c:v>26.662272727272725</c:v>
                </c:pt>
                <c:pt idx="128">
                  <c:v>28.342380952380957</c:v>
                </c:pt>
                <c:pt idx="129">
                  <c:v>27.548695652173912</c:v>
                </c:pt>
                <c:pt idx="130">
                  <c:v>24.184761904761899</c:v>
                </c:pt>
                <c:pt idx="131">
                  <c:v>28.520952380952384</c:v>
                </c:pt>
                <c:pt idx="132">
                  <c:v>31.287272727272729</c:v>
                </c:pt>
                <c:pt idx="133">
                  <c:v>32.648499999999999</c:v>
                </c:pt>
                <c:pt idx="134">
                  <c:v>30.339047619047626</c:v>
                </c:pt>
                <c:pt idx="135">
                  <c:v>25.015999999999998</c:v>
                </c:pt>
                <c:pt idx="136">
                  <c:v>25.809500000000003</c:v>
                </c:pt>
                <c:pt idx="137">
                  <c:v>27.545714285714283</c:v>
                </c:pt>
                <c:pt idx="138">
                  <c:v>28.39826086956522</c:v>
                </c:pt>
                <c:pt idx="139">
                  <c:v>29.82571428571428</c:v>
                </c:pt>
                <c:pt idx="140">
                  <c:v>27.098181818181818</c:v>
                </c:pt>
                <c:pt idx="141">
                  <c:v>29.590434782608693</c:v>
                </c:pt>
                <c:pt idx="142">
                  <c:v>28.771999999999998</c:v>
                </c:pt>
                <c:pt idx="143">
                  <c:v>29.879047619047622</c:v>
                </c:pt>
                <c:pt idx="144">
                  <c:v>31.175238095238093</c:v>
                </c:pt>
                <c:pt idx="145">
                  <c:v>30.865999999999996</c:v>
                </c:pt>
                <c:pt idx="146">
                  <c:v>33.799130434782612</c:v>
                </c:pt>
                <c:pt idx="147">
                  <c:v>33.362272727272732</c:v>
                </c:pt>
                <c:pt idx="148">
                  <c:v>37.916315789473678</c:v>
                </c:pt>
                <c:pt idx="149">
                  <c:v>35.191363636363626</c:v>
                </c:pt>
                <c:pt idx="150">
                  <c:v>38.37045454545455</c:v>
                </c:pt>
                <c:pt idx="151">
                  <c:v>43.029999999999994</c:v>
                </c:pt>
                <c:pt idx="152">
                  <c:v>43.381363636363638</c:v>
                </c:pt>
                <c:pt idx="153">
                  <c:v>49.770476190476195</c:v>
                </c:pt>
                <c:pt idx="154">
                  <c:v>43.053636363636365</c:v>
                </c:pt>
                <c:pt idx="155">
                  <c:v>39.644285714285715</c:v>
                </c:pt>
                <c:pt idx="156">
                  <c:v>44.283333333333324</c:v>
                </c:pt>
                <c:pt idx="157">
                  <c:v>45.556999999999995</c:v>
                </c:pt>
                <c:pt idx="158">
                  <c:v>53.084090909090918</c:v>
                </c:pt>
                <c:pt idx="159">
                  <c:v>51.857142857142854</c:v>
                </c:pt>
                <c:pt idx="160">
                  <c:v>48.665909090909082</c:v>
                </c:pt>
                <c:pt idx="161">
                  <c:v>54.30681818181818</c:v>
                </c:pt>
                <c:pt idx="162">
                  <c:v>57.579047619047635</c:v>
                </c:pt>
                <c:pt idx="163">
                  <c:v>64.09</c:v>
                </c:pt>
                <c:pt idx="164">
                  <c:v>62.981818181818191</c:v>
                </c:pt>
                <c:pt idx="165">
                  <c:v>58.52190476190475</c:v>
                </c:pt>
                <c:pt idx="166">
                  <c:v>55.534999999999997</c:v>
                </c:pt>
                <c:pt idx="167">
                  <c:v>56.747499999999988</c:v>
                </c:pt>
                <c:pt idx="168">
                  <c:v>63.574285714285715</c:v>
                </c:pt>
                <c:pt idx="169">
                  <c:v>59.922999999999988</c:v>
                </c:pt>
                <c:pt idx="170">
                  <c:v>62.253043478260864</c:v>
                </c:pt>
                <c:pt idx="171">
                  <c:v>70.44210526315787</c:v>
                </c:pt>
                <c:pt idx="172">
                  <c:v>70.187272727272727</c:v>
                </c:pt>
                <c:pt idx="173">
                  <c:v>68.857727272727274</c:v>
                </c:pt>
                <c:pt idx="174">
                  <c:v>73.897142857142867</c:v>
                </c:pt>
                <c:pt idx="175">
                  <c:v>73.612173913043492</c:v>
                </c:pt>
                <c:pt idx="176">
                  <c:v>62.771904761904764</c:v>
                </c:pt>
                <c:pt idx="177">
                  <c:v>58.379999999999988</c:v>
                </c:pt>
                <c:pt idx="178">
                  <c:v>58.483181818181826</c:v>
                </c:pt>
                <c:pt idx="179">
                  <c:v>62.314736842105262</c:v>
                </c:pt>
                <c:pt idx="180">
                  <c:v>54.299090909090907</c:v>
                </c:pt>
                <c:pt idx="181">
                  <c:v>57.756999999999991</c:v>
                </c:pt>
                <c:pt idx="182">
                  <c:v>62.143636363636368</c:v>
                </c:pt>
                <c:pt idx="183">
                  <c:v>67.398421052631576</c:v>
                </c:pt>
                <c:pt idx="184">
                  <c:v>67.47608695652174</c:v>
                </c:pt>
                <c:pt idx="185">
                  <c:v>71.316190476190485</c:v>
                </c:pt>
                <c:pt idx="186">
                  <c:v>77.204090909090894</c:v>
                </c:pt>
                <c:pt idx="187">
                  <c:v>70.796521739130441</c:v>
                </c:pt>
                <c:pt idx="188">
                  <c:v>77.126999999999995</c:v>
                </c:pt>
                <c:pt idx="189">
                  <c:v>82.830869565217384</c:v>
                </c:pt>
                <c:pt idx="190">
                  <c:v>92.528181818181835</c:v>
                </c:pt>
                <c:pt idx="191">
                  <c:v>91.45</c:v>
                </c:pt>
                <c:pt idx="192">
                  <c:v>91.920454545454547</c:v>
                </c:pt>
                <c:pt idx="193">
                  <c:v>94.816666666666677</c:v>
                </c:pt>
                <c:pt idx="194">
                  <c:v>103.23999999999998</c:v>
                </c:pt>
                <c:pt idx="195">
                  <c:v>110.18772727272727</c:v>
                </c:pt>
                <c:pt idx="196">
                  <c:v>123.93619047619048</c:v>
                </c:pt>
                <c:pt idx="197">
                  <c:v>133.04857142857148</c:v>
                </c:pt>
                <c:pt idx="198">
                  <c:v>133.89913043478259</c:v>
                </c:pt>
                <c:pt idx="199">
                  <c:v>113.84904761904761</c:v>
                </c:pt>
                <c:pt idx="200">
                  <c:v>99.064090909090908</c:v>
                </c:pt>
                <c:pt idx="201">
                  <c:v>72.842608695652174</c:v>
                </c:pt>
                <c:pt idx="202">
                  <c:v>53.241</c:v>
                </c:pt>
                <c:pt idx="203">
                  <c:v>41.580909090909088</c:v>
                </c:pt>
                <c:pt idx="204">
                  <c:v>44.86</c:v>
                </c:pt>
                <c:pt idx="205">
                  <c:v>43.242499999999993</c:v>
                </c:pt>
                <c:pt idx="206">
                  <c:v>46.839090909090913</c:v>
                </c:pt>
                <c:pt idx="207">
                  <c:v>50.845238095238095</c:v>
                </c:pt>
                <c:pt idx="208">
                  <c:v>57.940952380952382</c:v>
                </c:pt>
                <c:pt idx="209">
                  <c:v>68.616818181818175</c:v>
                </c:pt>
                <c:pt idx="210">
                  <c:v>64.91</c:v>
                </c:pt>
                <c:pt idx="211">
                  <c:v>72.504761904761907</c:v>
                </c:pt>
                <c:pt idx="212">
                  <c:v>67.686818181818168</c:v>
                </c:pt>
                <c:pt idx="213">
                  <c:v>73.194090909090903</c:v>
                </c:pt>
                <c:pt idx="214">
                  <c:v>77.036666666666662</c:v>
                </c:pt>
                <c:pt idx="215">
                  <c:v>74.669545454545471</c:v>
                </c:pt>
                <c:pt idx="216">
                  <c:v>76.373000000000005</c:v>
                </c:pt>
                <c:pt idx="217">
                  <c:v>74.312000000000012</c:v>
                </c:pt>
                <c:pt idx="218">
                  <c:v>79.274782608695631</c:v>
                </c:pt>
                <c:pt idx="219">
                  <c:v>84.978571428571428</c:v>
                </c:pt>
                <c:pt idx="220">
                  <c:v>76.250952380952384</c:v>
                </c:pt>
                <c:pt idx="221">
                  <c:v>74.838181818181823</c:v>
                </c:pt>
                <c:pt idx="222">
                  <c:v>74.735454545454544</c:v>
                </c:pt>
                <c:pt idx="223">
                  <c:v>76.693181818181813</c:v>
                </c:pt>
                <c:pt idx="224">
                  <c:v>77.786818181818177</c:v>
                </c:pt>
                <c:pt idx="225">
                  <c:v>82.918095238095219</c:v>
                </c:pt>
                <c:pt idx="226">
                  <c:v>85.67</c:v>
                </c:pt>
                <c:pt idx="227">
                  <c:v>91.796521739130441</c:v>
                </c:pt>
                <c:pt idx="228">
                  <c:v>96.294285714285706</c:v>
                </c:pt>
                <c:pt idx="229">
                  <c:v>103.9555</c:v>
                </c:pt>
                <c:pt idx="230">
                  <c:v>114.44130434782609</c:v>
                </c:pt>
                <c:pt idx="231">
                  <c:v>123.03894736842106</c:v>
                </c:pt>
                <c:pt idx="232">
                  <c:v>114.45818181818181</c:v>
                </c:pt>
                <c:pt idx="233">
                  <c:v>113.75772727272728</c:v>
                </c:pt>
                <c:pt idx="234">
                  <c:v>116.46000000000001</c:v>
                </c:pt>
                <c:pt idx="235">
                  <c:v>110.08130434782608</c:v>
                </c:pt>
                <c:pt idx="236">
                  <c:v>112.4468181818182</c:v>
                </c:pt>
                <c:pt idx="237">
                  <c:v>109.46857142857141</c:v>
                </c:pt>
                <c:pt idx="238">
                  <c:v>110.50409090909092</c:v>
                </c:pt>
                <c:pt idx="239">
                  <c:v>107.9090476190476</c:v>
                </c:pt>
                <c:pt idx="240">
                  <c:v>111.15619047619045</c:v>
                </c:pt>
                <c:pt idx="241">
                  <c:v>119.70238095238095</c:v>
                </c:pt>
                <c:pt idx="242">
                  <c:v>124.92863636363636</c:v>
                </c:pt>
                <c:pt idx="243">
                  <c:v>120.46350000000002</c:v>
                </c:pt>
                <c:pt idx="244">
                  <c:v>110.52173913043478</c:v>
                </c:pt>
                <c:pt idx="245">
                  <c:v>95.589047619047619</c:v>
                </c:pt>
                <c:pt idx="246">
                  <c:v>103.14090909090906</c:v>
                </c:pt>
                <c:pt idx="247">
                  <c:v>113.34</c:v>
                </c:pt>
                <c:pt idx="248">
                  <c:v>113.38250000000002</c:v>
                </c:pt>
                <c:pt idx="249">
                  <c:v>111.97347826086956</c:v>
                </c:pt>
                <c:pt idx="250">
                  <c:v>109.7118181818182</c:v>
                </c:pt>
                <c:pt idx="251">
                  <c:v>109.63100000000001</c:v>
                </c:pt>
                <c:pt idx="252">
                  <c:v>112.97363636363637</c:v>
                </c:pt>
                <c:pt idx="253">
                  <c:v>116.455</c:v>
                </c:pt>
                <c:pt idx="254">
                  <c:v>109.24</c:v>
                </c:pt>
                <c:pt idx="255">
                  <c:v>102.87545454545452</c:v>
                </c:pt>
                <c:pt idx="256">
                  <c:v>103.02695652173917</c:v>
                </c:pt>
                <c:pt idx="257">
                  <c:v>103.10999999999999</c:v>
                </c:pt>
                <c:pt idx="258">
                  <c:v>107.71608695652174</c:v>
                </c:pt>
                <c:pt idx="259">
                  <c:v>110.96454545454547</c:v>
                </c:pt>
                <c:pt idx="260">
                  <c:v>111.62142857142855</c:v>
                </c:pt>
                <c:pt idx="261">
                  <c:v>109.4786956521739</c:v>
                </c:pt>
                <c:pt idx="262">
                  <c:v>108.07619047619048</c:v>
                </c:pt>
                <c:pt idx="263">
                  <c:v>110.67400000000001</c:v>
                </c:pt>
                <c:pt idx="264">
                  <c:v>107.42272727272726</c:v>
                </c:pt>
                <c:pt idx="265">
                  <c:v>108.81200000000001</c:v>
                </c:pt>
                <c:pt idx="266">
                  <c:v>107.40571428571427</c:v>
                </c:pt>
                <c:pt idx="267">
                  <c:v>107.78809523809527</c:v>
                </c:pt>
                <c:pt idx="268">
                  <c:v>109.6759090909091</c:v>
                </c:pt>
                <c:pt idx="269">
                  <c:v>111.86809523809524</c:v>
                </c:pt>
                <c:pt idx="270">
                  <c:v>106.98260869565215</c:v>
                </c:pt>
                <c:pt idx="271">
                  <c:v>101.92238095238096</c:v>
                </c:pt>
                <c:pt idx="272">
                  <c:v>97.336363636363643</c:v>
                </c:pt>
                <c:pt idx="273">
                  <c:v>87.269565217391303</c:v>
                </c:pt>
                <c:pt idx="274">
                  <c:v>78.438000000000002</c:v>
                </c:pt>
                <c:pt idx="275">
                  <c:v>62.330454545454543</c:v>
                </c:pt>
                <c:pt idx="276">
                  <c:v>48.067142857142855</c:v>
                </c:pt>
                <c:pt idx="277">
                  <c:v>57.930500000000009</c:v>
                </c:pt>
                <c:pt idx="278">
                  <c:v>55.791363636363627</c:v>
                </c:pt>
                <c:pt idx="279">
                  <c:v>59.389545454545448</c:v>
                </c:pt>
                <c:pt idx="280">
                  <c:v>64.561428571428564</c:v>
                </c:pt>
                <c:pt idx="281">
                  <c:v>64.10671428571429</c:v>
                </c:pt>
                <c:pt idx="282">
                  <c:v>63.652000000000008</c:v>
                </c:pt>
                <c:pt idx="283">
                  <c:v>64.293000000000006</c:v>
                </c:pt>
                <c:pt idx="284">
                  <c:v>64.816000000000003</c:v>
                </c:pt>
                <c:pt idx="285">
                  <c:v>65.272999999999996</c:v>
                </c:pt>
                <c:pt idx="286">
                  <c:v>65.682000000000002</c:v>
                </c:pt>
                <c:pt idx="287">
                  <c:v>66.093000000000004</c:v>
                </c:pt>
                <c:pt idx="288">
                  <c:v>66.437999999999988</c:v>
                </c:pt>
                <c:pt idx="289">
                  <c:v>66.739999999999995</c:v>
                </c:pt>
                <c:pt idx="290">
                  <c:v>67.001999999999995</c:v>
                </c:pt>
                <c:pt idx="291">
                  <c:v>67.47</c:v>
                </c:pt>
                <c:pt idx="292">
                  <c:v>67.741000000000014</c:v>
                </c:pt>
                <c:pt idx="293">
                  <c:v>67.833999999999989</c:v>
                </c:pt>
                <c:pt idx="294">
                  <c:v>68.253999999999991</c:v>
                </c:pt>
                <c:pt idx="295">
                  <c:v>68.496999999999986</c:v>
                </c:pt>
                <c:pt idx="296">
                  <c:v>68.722999999999999</c:v>
                </c:pt>
                <c:pt idx="297">
                  <c:v>68.942999999999998</c:v>
                </c:pt>
                <c:pt idx="298">
                  <c:v>69.149000000000001</c:v>
                </c:pt>
                <c:pt idx="299">
                  <c:v>69.186999999999998</c:v>
                </c:pt>
                <c:pt idx="300">
                  <c:v>69.558000000000021</c:v>
                </c:pt>
                <c:pt idx="301">
                  <c:v>69.778000000000006</c:v>
                </c:pt>
                <c:pt idx="302">
                  <c:v>70.00800000000001</c:v>
                </c:pt>
                <c:pt idx="303">
                  <c:v>70.249000000000009</c:v>
                </c:pt>
                <c:pt idx="304">
                  <c:v>70.424999999999997</c:v>
                </c:pt>
                <c:pt idx="305">
                  <c:v>70.414999999999992</c:v>
                </c:pt>
                <c:pt idx="306">
                  <c:v>70.718000000000004</c:v>
                </c:pt>
                <c:pt idx="307">
                  <c:v>70.849000000000018</c:v>
                </c:pt>
                <c:pt idx="308">
                  <c:v>70.979000000000013</c:v>
                </c:pt>
                <c:pt idx="309">
                  <c:v>71.135000000000005</c:v>
                </c:pt>
                <c:pt idx="310">
                  <c:v>71.282000000000011</c:v>
                </c:pt>
                <c:pt idx="311">
                  <c:v>71.284999999999997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600000"/>
        <c:axId val="111598208"/>
      </c:lineChart>
      <c:dateAx>
        <c:axId val="111594880"/>
        <c:scaling>
          <c:orientation val="minMax"/>
          <c:max val="42887"/>
          <c:min val="40179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11596672"/>
        <c:crosses val="autoZero"/>
        <c:auto val="1"/>
        <c:lblOffset val="100"/>
        <c:baseTimeUnit val="months"/>
        <c:majorUnit val="12"/>
        <c:majorTimeUnit val="months"/>
        <c:minorUnit val="1"/>
        <c:minorTimeUnit val="months"/>
      </c:dateAx>
      <c:valAx>
        <c:axId val="111596672"/>
        <c:scaling>
          <c:orientation val="minMax"/>
          <c:max val="130"/>
          <c:min val="4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hu-HU"/>
          </a:p>
        </c:txPr>
        <c:crossAx val="111594880"/>
        <c:crosses val="autoZero"/>
        <c:crossBetween val="between"/>
      </c:valAx>
      <c:valAx>
        <c:axId val="111598208"/>
        <c:scaling>
          <c:orientation val="minMax"/>
          <c:max val="130"/>
          <c:min val="40"/>
        </c:scaling>
        <c:delete val="0"/>
        <c:axPos val="r"/>
        <c:numFmt formatCode="0" sourceLinked="0"/>
        <c:majorTickMark val="out"/>
        <c:minorTickMark val="none"/>
        <c:tickLblPos val="nextTo"/>
        <c:crossAx val="111600000"/>
        <c:crosses val="max"/>
        <c:crossBetween val="between"/>
      </c:valAx>
      <c:dateAx>
        <c:axId val="111600000"/>
        <c:scaling>
          <c:orientation val="minMax"/>
        </c:scaling>
        <c:delete val="1"/>
        <c:axPos val="b"/>
        <c:numFmt formatCode="mmm/yy" sourceLinked="1"/>
        <c:majorTickMark val="out"/>
        <c:minorTickMark val="none"/>
        <c:tickLblPos val="none"/>
        <c:crossAx val="111598208"/>
        <c:crosses val="autoZero"/>
        <c:auto val="1"/>
        <c:lblOffset val="100"/>
        <c:baseTimeUnit val="months"/>
        <c:majorUnit val="1"/>
        <c:minorUnit val="1"/>
      </c:date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6054899387576569E-2"/>
          <c:y val="0.88719393409157365"/>
          <c:w val="0.96186898512685859"/>
          <c:h val="9.9572761738116064E-2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 rtl="0">
            <a:defRPr sz="2000"/>
          </a:pPr>
          <a:endParaRPr lang="hu-HU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hu-H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0.13333</cdr:x>
      <cdr:y>0.625</cdr:y>
    </cdr:from>
    <cdr:to>
      <cdr:x>0.67509</cdr:x>
      <cdr:y>0.70313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0"/>
          <a:ext cx="234065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i="1" dirty="0"/>
            <a:t>márciusi </a:t>
          </a:r>
          <a:r>
            <a:rPr lang="hu-HU" sz="1600" i="1" baseline="0" dirty="0"/>
            <a:t>előrejelzésünk</a:t>
          </a:r>
          <a:endParaRPr lang="hu-HU" sz="1600" i="1" dirty="0"/>
        </a:p>
      </cdr:txBody>
    </cdr:sp>
  </cdr:relSizeAnchor>
  <cdr:relSizeAnchor xmlns:cdr="http://schemas.openxmlformats.org/drawingml/2006/chartDrawing">
    <cdr:from>
      <cdr:x>0.61667</cdr:x>
      <cdr:y>0.5625</cdr:y>
    </cdr:from>
    <cdr:to>
      <cdr:x>0.78333</cdr:x>
      <cdr:y>0.65625</cdr:y>
    </cdr:to>
    <cdr:sp macro="" textlink="">
      <cdr:nvSpPr>
        <cdr:cNvPr id="4" name="Straight Arrow Connector 3"/>
        <cdr:cNvSpPr/>
      </cdr:nvSpPr>
      <cdr:spPr>
        <a:xfrm xmlns:a="http://schemas.openxmlformats.org/drawingml/2006/main" flipV="1">
          <a:off x="2664296" y="2592288"/>
          <a:ext cx="720080" cy="432048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9C0000"/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0.78606</cdr:x>
      <cdr:y>0.06426</cdr:y>
    </cdr:from>
    <cdr:to>
      <cdr:x>0.78606</cdr:x>
      <cdr:y>0.85341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6229350" y="304799"/>
          <a:ext cx="0" cy="3743325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92D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0.65905</cdr:x>
      <cdr:y>0.53579</cdr:y>
    </cdr:from>
    <cdr:to>
      <cdr:x>0.94732</cdr:x>
      <cdr:y>0.73926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65113" y="2491367"/>
          <a:ext cx="2215492" cy="946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u-HU" sz="1600" i="1" dirty="0"/>
            <a:t>Visszatérítés hatása</a:t>
          </a:r>
          <a:br>
            <a:rPr lang="hu-HU" sz="1600" i="1" dirty="0"/>
          </a:br>
          <a:r>
            <a:rPr lang="hu-HU" sz="1600" i="1" dirty="0"/>
            <a:t>(2015. I. né.)</a:t>
          </a:r>
          <a:endParaRPr lang="en-GB" sz="1600" i="1" dirty="0"/>
        </a:p>
      </cdr:txBody>
    </cdr:sp>
  </cdr:relSizeAnchor>
  <cdr:relSizeAnchor xmlns:cdr="http://schemas.openxmlformats.org/drawingml/2006/chartDrawing">
    <cdr:from>
      <cdr:x>0.80078</cdr:x>
      <cdr:y>0.4109</cdr:y>
    </cdr:from>
    <cdr:to>
      <cdr:x>0.81232</cdr:x>
      <cdr:y>0.5424</cdr:y>
    </cdr:to>
    <cdr:sp macro="" textlink="">
      <cdr:nvSpPr>
        <cdr:cNvPr id="4" name="Straight Arrow Connector 3"/>
        <cdr:cNvSpPr/>
      </cdr:nvSpPr>
      <cdr:spPr>
        <a:xfrm xmlns:a="http://schemas.openxmlformats.org/drawingml/2006/main" flipV="1">
          <a:off x="3171082" y="1183384"/>
          <a:ext cx="45719" cy="37871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0.10583</cdr:x>
      <cdr:y>0</cdr:y>
    </cdr:from>
    <cdr:to>
      <cdr:x>0.44017</cdr:x>
      <cdr:y>0.0926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19100" y="0"/>
          <a:ext cx="132397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/>
            <a:t>%</a:t>
          </a:r>
          <a:endParaRPr lang="en-GB" sz="2400" dirty="0"/>
        </a:p>
      </cdr:txBody>
    </cdr:sp>
  </cdr:relSizeAnchor>
  <cdr:relSizeAnchor xmlns:cdr="http://schemas.openxmlformats.org/drawingml/2006/chartDrawing">
    <cdr:from>
      <cdr:x>0.74098</cdr:x>
      <cdr:y>0</cdr:y>
    </cdr:from>
    <cdr:to>
      <cdr:x>1</cdr:x>
      <cdr:y>0.08268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694751" y="0"/>
          <a:ext cx="1990725" cy="384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/>
            <a:t>Éves változás (%)</a:t>
          </a:r>
          <a:endParaRPr lang="en-GB" sz="24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0.72794</cdr:x>
      <cdr:y>0.03332</cdr:y>
    </cdr:from>
    <cdr:to>
      <cdr:x>0.72794</cdr:x>
      <cdr:y>0.76769</cdr:y>
    </cdr:to>
    <cdr:sp macro="" textlink="">
      <cdr:nvSpPr>
        <cdr:cNvPr id="9" name="Straight Connector 8"/>
        <cdr:cNvSpPr/>
      </cdr:nvSpPr>
      <cdr:spPr>
        <a:xfrm xmlns:a="http://schemas.openxmlformats.org/drawingml/2006/main" flipV="1">
          <a:off x="5870748" y="153541"/>
          <a:ext cx="0" cy="3384376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92D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0.0756</cdr:x>
      <cdr:y>0</cdr:y>
    </cdr:from>
    <cdr:to>
      <cdr:x>0.34018</cdr:x>
      <cdr:y>0.17363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1" y="0"/>
          <a:ext cx="8001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+mn-lt"/>
            </a:rPr>
            <a:t>százalékpont</a:t>
          </a:r>
          <a:endParaRPr lang="en-GB" sz="16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0.78761</cdr:x>
      <cdr:y>0</cdr:y>
    </cdr:from>
    <cdr:to>
      <cdr:x>0.98274</cdr:x>
      <cdr:y>0.16536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08712" y="0"/>
          <a:ext cx="1587748" cy="738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+mn-lt"/>
            </a:rPr>
            <a:t>százalékpont</a:t>
          </a:r>
          <a:endParaRPr lang="en-GB" sz="16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0.72566</cdr:x>
      <cdr:y>0.07796</cdr:y>
    </cdr:from>
    <cdr:to>
      <cdr:x>0.72748</cdr:x>
      <cdr:y>0.58065</cdr:y>
    </cdr:to>
    <cdr:sp macro="" textlink="">
      <cdr:nvSpPr>
        <cdr:cNvPr id="5" name="Straight Connector 4"/>
        <cdr:cNvSpPr/>
      </cdr:nvSpPr>
      <cdr:spPr>
        <a:xfrm xmlns:a="http://schemas.openxmlformats.org/drawingml/2006/main" flipH="1">
          <a:off x="5904656" y="348052"/>
          <a:ext cx="14779" cy="2244236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0.73827</cdr:x>
      <cdr:y>0.01797</cdr:y>
    </cdr:from>
    <cdr:to>
      <cdr:x>0.74077</cdr:x>
      <cdr:y>0.84855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5794548" y="81533"/>
          <a:ext cx="19622" cy="3767929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2">
              <a:lumMod val="75000"/>
            </a:schemeClr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0.35049</cdr:x>
      <cdr:y>0.17211</cdr:y>
    </cdr:from>
    <cdr:to>
      <cdr:x>0.61775</cdr:x>
      <cdr:y>0.36239</cdr:y>
    </cdr:to>
    <cdr:sp macro="" textlink="">
      <cdr:nvSpPr>
        <cdr:cNvPr id="3" name="Curved Down Arrow 2"/>
        <cdr:cNvSpPr/>
      </cdr:nvSpPr>
      <cdr:spPr>
        <a:xfrm xmlns:a="http://schemas.openxmlformats.org/drawingml/2006/main" rot="19666770" flipH="1">
          <a:off x="2750962" y="817959"/>
          <a:ext cx="2097668" cy="904319"/>
        </a:xfrm>
        <a:prstGeom xmlns:a="http://schemas.openxmlformats.org/drawingml/2006/main" prst="curvedDownArrow">
          <a:avLst>
            <a:gd name="adj1" fmla="val 25000"/>
            <a:gd name="adj2" fmla="val 49563"/>
            <a:gd name="adj3" fmla="val 25100"/>
          </a:avLst>
        </a:prstGeom>
        <a:solidFill xmlns:a="http://schemas.openxmlformats.org/drawingml/2006/main">
          <a:srgbClr val="9C0000">
            <a:alpha val="30000"/>
          </a:srgbClr>
        </a:solidFill>
        <a:ln xmlns:a="http://schemas.openxmlformats.org/drawingml/2006/main" w="50800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0.07692</cdr:x>
      <cdr:y>0</cdr:y>
    </cdr:from>
    <cdr:to>
      <cdr:x>0.33835</cdr:x>
      <cdr:y>0.09095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0"/>
          <a:ext cx="1957805" cy="412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/>
            <a:t>százalékpont</a:t>
          </a:r>
        </a:p>
      </cdr:txBody>
    </cdr:sp>
  </cdr:relSizeAnchor>
  <cdr:relSizeAnchor xmlns:cdr="http://schemas.openxmlformats.org/drawingml/2006/chartDrawing">
    <cdr:from>
      <cdr:x>0.76923</cdr:x>
      <cdr:y>0</cdr:y>
    </cdr:from>
    <cdr:to>
      <cdr:x>0.95439</cdr:x>
      <cdr:y>0.09095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60640" y="0"/>
          <a:ext cx="1386626" cy="412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hu-HU" sz="1600" dirty="0"/>
            <a:t>százalékpont</a:t>
          </a:r>
        </a:p>
      </cdr:txBody>
    </cdr:sp>
  </cdr:relSizeAnchor>
  <cdr:relSizeAnchor xmlns:cdr="http://schemas.openxmlformats.org/drawingml/2006/chartDrawing">
    <cdr:from>
      <cdr:x>0.66223</cdr:x>
      <cdr:y>0.07649</cdr:y>
    </cdr:from>
    <cdr:to>
      <cdr:x>0.66223</cdr:x>
      <cdr:y>0.62336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2002575" y="176223"/>
          <a:ext cx="0" cy="1259989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0.66346</cdr:x>
      <cdr:y>0.12017</cdr:y>
    </cdr:from>
    <cdr:to>
      <cdr:x>0.93087</cdr:x>
      <cdr:y>0.19319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968551" y="545152"/>
          <a:ext cx="2002577" cy="3312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i="1" dirty="0"/>
            <a:t>tolerancia sáv</a:t>
          </a:r>
        </a:p>
      </cdr:txBody>
    </cdr:sp>
  </cdr:relSizeAnchor>
  <cdr:relSizeAnchor xmlns:cdr="http://schemas.openxmlformats.org/drawingml/2006/chartDrawing">
    <cdr:from>
      <cdr:x>0.75595</cdr:x>
      <cdr:y>0.1943</cdr:y>
    </cdr:from>
    <cdr:to>
      <cdr:x>0.77875</cdr:x>
      <cdr:y>0.25794</cdr:y>
    </cdr:to>
    <cdr:sp macro="" textlink="">
      <cdr:nvSpPr>
        <cdr:cNvPr id="8" name="Straight Arrow Connector 7"/>
        <cdr:cNvSpPr/>
      </cdr:nvSpPr>
      <cdr:spPr>
        <a:xfrm xmlns:a="http://schemas.openxmlformats.org/drawingml/2006/main">
          <a:off x="2285999" y="447674"/>
          <a:ext cx="68940" cy="146619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bg1">
              <a:lumMod val="50000"/>
            </a:schemeClr>
          </a:solidFill>
          <a:prstDash val="solid"/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0.79535</cdr:x>
      <cdr:y>0.06483</cdr:y>
    </cdr:from>
    <cdr:to>
      <cdr:x>0.79712</cdr:x>
      <cdr:y>0.6183</cdr:y>
    </cdr:to>
    <cdr:sp macro="" textlink="">
      <cdr:nvSpPr>
        <cdr:cNvPr id="4" name="Egyenes összekötő 2"/>
        <cdr:cNvSpPr/>
      </cdr:nvSpPr>
      <cdr:spPr>
        <a:xfrm xmlns:a="http://schemas.openxmlformats.org/drawingml/2006/main" flipV="1">
          <a:off x="6218996" y="294109"/>
          <a:ext cx="13827" cy="2510789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0.692</cdr:x>
      <cdr:y>0.0021</cdr:y>
    </cdr:from>
    <cdr:to>
      <cdr:x>0.95312</cdr:x>
      <cdr:y>0.08061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31457" y="9527"/>
          <a:ext cx="2049492" cy="35615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noAutofit/>
        </a:bodyPr>
        <a:lstStyle xmlns:a="http://schemas.openxmlformats.org/drawingml/2006/main"/>
        <a:p xmlns:a="http://schemas.openxmlformats.org/drawingml/2006/main">
          <a:r>
            <a:rPr lang="hu-HU" sz="1600" dirty="0" smtClean="0">
              <a:latin typeface="+mj-lt"/>
            </a:rPr>
            <a:t>a GDP százalékában</a:t>
          </a:r>
        </a:p>
      </cdr:txBody>
    </cdr:sp>
  </cdr:relSizeAnchor>
  <cdr:relSizeAnchor xmlns:cdr="http://schemas.openxmlformats.org/drawingml/2006/chartDrawing">
    <cdr:from>
      <cdr:x>0.57954</cdr:x>
      <cdr:y>0.07705</cdr:y>
    </cdr:from>
    <cdr:to>
      <cdr:x>0.58009</cdr:x>
      <cdr:y>0.79248</cdr:y>
    </cdr:to>
    <cdr:sp macro="" textlink="">
      <cdr:nvSpPr>
        <cdr:cNvPr id="4" name="Straight Connector 3"/>
        <cdr:cNvSpPr/>
      </cdr:nvSpPr>
      <cdr:spPr>
        <a:xfrm xmlns:a="http://schemas.openxmlformats.org/drawingml/2006/main" flipV="1">
          <a:off x="4548708" y="349550"/>
          <a:ext cx="4344" cy="324554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bg1">
              <a:lumMod val="50000"/>
            </a:schemeClr>
          </a:solidFill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0.05946</cdr:x>
      <cdr:y>0</cdr:y>
    </cdr:from>
    <cdr:to>
      <cdr:x>0.32058</cdr:x>
      <cdr:y>0.07851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66725" y="-19050"/>
          <a:ext cx="2049492" cy="35615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Trebuchet MS"/>
            </a:defRPr>
          </a:lvl1pPr>
          <a:lvl2pPr marL="457200" indent="0">
            <a:defRPr sz="1100">
              <a:latin typeface="Trebuchet MS"/>
            </a:defRPr>
          </a:lvl2pPr>
          <a:lvl3pPr marL="914400" indent="0">
            <a:defRPr sz="1100">
              <a:latin typeface="Trebuchet MS"/>
            </a:defRPr>
          </a:lvl3pPr>
          <a:lvl4pPr marL="1371600" indent="0">
            <a:defRPr sz="1100">
              <a:latin typeface="Trebuchet MS"/>
            </a:defRPr>
          </a:lvl4pPr>
          <a:lvl5pPr marL="1828800" indent="0">
            <a:defRPr sz="1100">
              <a:latin typeface="Trebuchet MS"/>
            </a:defRPr>
          </a:lvl5pPr>
          <a:lvl6pPr marL="2286000" indent="0">
            <a:defRPr sz="1100">
              <a:latin typeface="Trebuchet MS"/>
            </a:defRPr>
          </a:lvl6pPr>
          <a:lvl7pPr marL="2743200" indent="0">
            <a:defRPr sz="1100">
              <a:latin typeface="Trebuchet MS"/>
            </a:defRPr>
          </a:lvl7pPr>
          <a:lvl8pPr marL="3200400" indent="0">
            <a:defRPr sz="1100">
              <a:latin typeface="Trebuchet MS"/>
            </a:defRPr>
          </a:lvl8pPr>
          <a:lvl9pPr marL="3657600" indent="0">
            <a:defRPr sz="1100">
              <a:latin typeface="Trebuchet MS"/>
            </a:defRPr>
          </a:lvl9pPr>
        </a:lstStyle>
        <a:p xmlns:a="http://schemas.openxmlformats.org/drawingml/2006/main">
          <a:r>
            <a:rPr lang="hu-HU" sz="1600" dirty="0" smtClean="0">
              <a:latin typeface="Trebuchet MS"/>
            </a:rPr>
            <a:t>a GDP százalékában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0.11528</cdr:x>
      <cdr:y>0</cdr:y>
    </cdr:from>
    <cdr:to>
      <cdr:x>0.47293</cdr:x>
      <cdr:y>0.07233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1003" y="0"/>
          <a:ext cx="136815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600" dirty="0" smtClean="0"/>
            <a:t>százalékpont</a:t>
          </a:r>
        </a:p>
      </cdr:txBody>
    </cdr:sp>
  </cdr:relSizeAnchor>
  <cdr:relSizeAnchor xmlns:cdr="http://schemas.openxmlformats.org/drawingml/2006/chartDrawing">
    <cdr:from>
      <cdr:x>0.23214</cdr:x>
      <cdr:y>0.09231</cdr:y>
    </cdr:from>
    <cdr:to>
      <cdr:x>0.44643</cdr:x>
      <cdr:y>0.61538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936103" y="432048"/>
          <a:ext cx="864096" cy="24482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4925">
          <a:solidFill>
            <a:srgbClr val="9C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0.52557</cdr:x>
      <cdr:y>0.57126</cdr:y>
    </cdr:from>
    <cdr:to>
      <cdr:x>0.5699</cdr:x>
      <cdr:y>0.63075</cdr:y>
    </cdr:to>
    <cdr:sp macro="" textlink="">
      <cdr:nvSpPr>
        <cdr:cNvPr id="3" name="Straight Arrow Connector 2"/>
        <cdr:cNvSpPr/>
      </cdr:nvSpPr>
      <cdr:spPr>
        <a:xfrm xmlns:a="http://schemas.openxmlformats.org/drawingml/2006/main" flipV="1">
          <a:off x="4049442" y="2509242"/>
          <a:ext cx="341534" cy="26132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0.36697</cdr:x>
      <cdr:y>0.61017</cdr:y>
    </cdr:from>
    <cdr:to>
      <cdr:x>0.66627</cdr:x>
      <cdr:y>0.71543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80320" y="2592288"/>
          <a:ext cx="2349167" cy="4471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i="1" baseline="0" dirty="0">
              <a:latin typeface="+mj-lt"/>
            </a:rPr>
            <a:t>inflációs cél</a:t>
          </a:r>
          <a:endParaRPr lang="hu-HU" sz="1600" i="1" dirty="0">
            <a:latin typeface="+mj-lt"/>
          </a:endParaRPr>
        </a:p>
      </cdr:txBody>
    </cdr:sp>
  </cdr:relSizeAnchor>
  <cdr:relSizeAnchor xmlns:cdr="http://schemas.openxmlformats.org/drawingml/2006/chartDrawing">
    <cdr:from>
      <cdr:x>0.75701</cdr:x>
      <cdr:y>0.18033</cdr:y>
    </cdr:from>
    <cdr:to>
      <cdr:x>1</cdr:x>
      <cdr:y>0.28559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832648" y="792088"/>
          <a:ext cx="1872208" cy="4623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600" i="1" baseline="0" dirty="0">
              <a:latin typeface="+mj-lt"/>
            </a:rPr>
            <a:t>tolerancia sáv</a:t>
          </a:r>
          <a:endParaRPr lang="hu-HU" sz="1600" i="1" dirty="0">
            <a:latin typeface="+mj-lt"/>
          </a:endParaRPr>
        </a:p>
      </cdr:txBody>
    </cdr:sp>
  </cdr:relSizeAnchor>
  <cdr:relSizeAnchor xmlns:cdr="http://schemas.openxmlformats.org/drawingml/2006/chartDrawing">
    <cdr:from>
      <cdr:x>0.8785</cdr:x>
      <cdr:y>0.2623</cdr:y>
    </cdr:from>
    <cdr:to>
      <cdr:x>0.93458</cdr:x>
      <cdr:y>0.47541</cdr:y>
    </cdr:to>
    <cdr:sp macro="" textlink="">
      <cdr:nvSpPr>
        <cdr:cNvPr id="6" name="Straight Arrow Connector 5"/>
        <cdr:cNvSpPr/>
      </cdr:nvSpPr>
      <cdr:spPr>
        <a:xfrm xmlns:a="http://schemas.openxmlformats.org/drawingml/2006/main">
          <a:off x="6768753" y="1152129"/>
          <a:ext cx="432048" cy="936104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arrow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0.07477</cdr:x>
      <cdr:y>0.54839</cdr:y>
    </cdr:from>
    <cdr:to>
      <cdr:x>0.31776</cdr:x>
      <cdr:y>0.67742</cdr:y>
    </cdr:to>
    <cdr:sp macro="" textlink="">
      <cdr:nvSpPr>
        <cdr:cNvPr id="2" name="Oval 1"/>
        <cdr:cNvSpPr/>
      </cdr:nvSpPr>
      <cdr:spPr>
        <a:xfrm xmlns:a="http://schemas.openxmlformats.org/drawingml/2006/main">
          <a:off x="576064" y="2448272"/>
          <a:ext cx="1872208" cy="57606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85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0.06542</cdr:x>
      <cdr:y>0.37097</cdr:y>
    </cdr:from>
    <cdr:to>
      <cdr:x>0.3271</cdr:x>
      <cdr:y>0.53642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4056" y="1656184"/>
          <a:ext cx="2016224" cy="7386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hu-HU" sz="1400" dirty="0" smtClean="0"/>
            <a:t>A gyenge euro élénkíti az </a:t>
          </a:r>
          <a:r>
            <a:rPr lang="hu-HU" sz="1400" dirty="0" err="1" smtClean="0"/>
            <a:t>eurozóna</a:t>
          </a:r>
          <a:r>
            <a:rPr lang="hu-HU" sz="1400" dirty="0" smtClean="0"/>
            <a:t> növekedését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0.78302</cdr:x>
      <cdr:y>0.01587</cdr:y>
    </cdr:from>
    <cdr:to>
      <cdr:x>1</cdr:x>
      <cdr:y>0.08613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76664" y="72008"/>
          <a:ext cx="1656184" cy="318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>
              <a:latin typeface="+mn-lt"/>
              <a:ea typeface="+mn-ea"/>
              <a:cs typeface="+mn-cs"/>
            </a:rPr>
            <a:t>dollár/hordó</a:t>
          </a:r>
          <a:endParaRPr lang="hu-HU" sz="16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0.0566</cdr:x>
      <cdr:y>0</cdr:y>
    </cdr:from>
    <cdr:to>
      <cdr:x>0.32007</cdr:x>
      <cdr:y>0.08445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2048" y="0"/>
          <a:ext cx="2011027" cy="3831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b="0" dirty="0">
              <a:latin typeface="+mn-lt"/>
            </a:rPr>
            <a:t>dollár/hordó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0.68478</cdr:x>
      <cdr:y>0.09191</cdr:y>
    </cdr:from>
    <cdr:to>
      <cdr:x>0.68478</cdr:x>
      <cdr:y>0.74274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5472400" y="421962"/>
          <a:ext cx="0" cy="298800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92D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0.12727</cdr:x>
      <cdr:y>0</cdr:y>
    </cdr:from>
    <cdr:to>
      <cdr:x>0.68514</cdr:x>
      <cdr:y>0.06615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0"/>
          <a:ext cx="2209411" cy="2953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0" tIns="36000" rIns="0" bIns="36000" rtlCol="0"/>
        <a:lstStyle xmlns:a="http://schemas.openxmlformats.org/drawingml/2006/main"/>
        <a:p xmlns:a="http://schemas.openxmlformats.org/drawingml/2006/main">
          <a:r>
            <a:rPr lang="hu-HU" sz="1600" dirty="0"/>
            <a:t>százalékpont</a:t>
          </a:r>
          <a:endParaRPr lang="en-GB" sz="16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0.82243</cdr:x>
      <cdr:y>0.07937</cdr:y>
    </cdr:from>
    <cdr:to>
      <cdr:x>0.82243</cdr:x>
      <cdr:y>0.77516</cdr:y>
    </cdr:to>
    <cdr:sp macro="" textlink="">
      <cdr:nvSpPr>
        <cdr:cNvPr id="2" name="Straight Connector 1"/>
        <cdr:cNvSpPr/>
      </cdr:nvSpPr>
      <cdr:spPr>
        <a:xfrm xmlns:a="http://schemas.openxmlformats.org/drawingml/2006/main" flipH="1" flipV="1">
          <a:off x="6336704" y="360040"/>
          <a:ext cx="0" cy="315645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6350" cap="flat" cmpd="sng" algn="ctr">
          <a:solidFill>
            <a:srgbClr val="898D8D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hu-HU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0.84158</cdr:x>
      <cdr:y>0.04244</cdr:y>
    </cdr:from>
    <cdr:to>
      <cdr:x>0.84159</cdr:x>
      <cdr:y>0.7648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6426816" y="190764"/>
          <a:ext cx="84" cy="3247237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chemeClr val="tx1">
              <a:lumMod val="50000"/>
              <a:lumOff val="50000"/>
            </a:schemeClr>
          </a:solidFill>
          <a:prstDash val="solid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>
                <a:latin typeface="Trebuchet MS" pitchFamily="34" charset="0"/>
              </a:rPr>
              <a:pPr/>
              <a:t>2015.06.24.</a:t>
            </a:fld>
            <a:endParaRPr lang="hu-HU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>
                <a:latin typeface="Trebuchet MS" pitchFamily="34" charset="0"/>
              </a:rPr>
              <a:pPr/>
              <a:t>‹#›</a:t>
            </a:fld>
            <a:endParaRPr lang="hu-HU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itchFamily="34" charset="0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 smtClean="0"/>
              <a:pPr>
                <a:defRPr/>
              </a:pPr>
              <a:t>2015.06.24.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dirty="0" smtClean="0"/>
              <a:t>Mintaszöveg szerkesztése</a:t>
            </a:r>
          </a:p>
          <a:p>
            <a:pPr lvl="1"/>
            <a:r>
              <a:rPr lang="hu-HU" noProof="0" dirty="0" smtClean="0"/>
              <a:t>Második szint</a:t>
            </a:r>
          </a:p>
          <a:p>
            <a:pPr lvl="2"/>
            <a:r>
              <a:rPr lang="hu-HU" noProof="0" dirty="0" smtClean="0"/>
              <a:t>Harmadik szint</a:t>
            </a:r>
          </a:p>
          <a:p>
            <a:pPr lvl="3"/>
            <a:r>
              <a:rPr lang="hu-HU" noProof="0" dirty="0" smtClean="0"/>
              <a:t>Negyedik szint</a:t>
            </a:r>
          </a:p>
          <a:p>
            <a:pPr lvl="4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 pitchFamily="34" charset="0"/>
              </a:defRPr>
            </a:lvl1pPr>
          </a:lstStyle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842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Trebuchet MS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Trebuchet MS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65126"/>
            <a:ext cx="6630363" cy="759617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Makrogazdasági </a:t>
            </a:r>
            <a:r>
              <a:rPr lang="hu-HU" dirty="0" smtClean="0"/>
              <a:t>kilátások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Inflációs Jelentés - 2015</a:t>
            </a:r>
            <a:r>
              <a:rPr lang="hu-HU" dirty="0" smtClean="0"/>
              <a:t>. június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Magyar Nemzeti Bank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hu-HU" b="1" dirty="0" smtClean="0"/>
          </a:p>
          <a:p>
            <a:r>
              <a:rPr lang="hu-HU" dirty="0" smtClean="0"/>
              <a:t>Virág Barnabás, igazgató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2015. június 25.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20" y="188640"/>
            <a:ext cx="8172400" cy="75918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2800" dirty="0">
                <a:latin typeface="+mj-lt"/>
              </a:rPr>
              <a:t>A világgazdasági kilátások </a:t>
            </a:r>
            <a:r>
              <a:rPr lang="hu-HU" sz="2800" dirty="0" smtClean="0">
                <a:latin typeface="+mj-lt"/>
              </a:rPr>
              <a:t>mérsékelten javulnak</a:t>
            </a:r>
            <a:endParaRPr lang="hu-HU" sz="2800" dirty="0">
              <a:latin typeface="+mj-lt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0"/>
          </p:nvPr>
        </p:nvSpPr>
        <p:spPr>
          <a:xfrm>
            <a:off x="1043608" y="1268760"/>
            <a:ext cx="7776864" cy="64807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hu-HU" sz="2200" dirty="0" smtClean="0">
                <a:solidFill>
                  <a:srgbClr val="002060"/>
                </a:solidFill>
                <a:latin typeface="+mn-lt"/>
              </a:rPr>
              <a:t>Gazdasági növekedés a világ fő régióiban</a:t>
            </a:r>
            <a:r>
              <a:rPr lang="hu-HU" sz="24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hu-HU" sz="2400" dirty="0" smtClean="0">
                <a:solidFill>
                  <a:srgbClr val="002060"/>
                </a:solidFill>
                <a:latin typeface="+mn-lt"/>
              </a:rPr>
            </a:br>
            <a:r>
              <a:rPr lang="hu-HU" sz="1400" dirty="0" smtClean="0">
                <a:solidFill>
                  <a:srgbClr val="002060"/>
                </a:solidFill>
                <a:latin typeface="+mn-lt"/>
              </a:rPr>
              <a:t>(százalékos változás)</a:t>
            </a:r>
            <a:endParaRPr lang="hu-HU" sz="1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3543300" y="6453336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latin typeface="+mj-lt"/>
              </a:rPr>
              <a:pPr>
                <a:defRPr/>
              </a:pPr>
              <a:t>10</a:t>
            </a:fld>
            <a:endParaRPr lang="hu-HU" sz="1200" dirty="0">
              <a:latin typeface="+mj-lt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444208" y="6381328"/>
            <a:ext cx="2420292" cy="3651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200" dirty="0">
                <a:latin typeface="+mj-lt"/>
              </a:rPr>
              <a:t>Forrás: IMF </a:t>
            </a:r>
            <a:r>
              <a:rPr lang="hu-HU" sz="1200" dirty="0" err="1">
                <a:latin typeface="+mj-lt"/>
              </a:rPr>
              <a:t>WEO</a:t>
            </a:r>
            <a:r>
              <a:rPr lang="hu-HU" sz="1200" dirty="0">
                <a:latin typeface="+mj-lt"/>
              </a:rPr>
              <a:t>, 2015. április </a:t>
            </a:r>
          </a:p>
        </p:txBody>
      </p:sp>
      <p:sp>
        <p:nvSpPr>
          <p:cNvPr id="15" name="Élőláb helye 3"/>
          <p:cNvSpPr>
            <a:spLocks noGrp="1"/>
          </p:cNvSpPr>
          <p:nvPr>
            <p:ph type="ftr" sz="quarter" idx="4294967295"/>
          </p:nvPr>
        </p:nvSpPr>
        <p:spPr>
          <a:xfrm>
            <a:off x="35496" y="6525344"/>
            <a:ext cx="30861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971600" y="1916832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19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olaj ára érdemben nem változott márciushoz képest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796136" y="6356350"/>
            <a:ext cx="3347864" cy="365125"/>
          </a:xfrm>
        </p:spPr>
        <p:txBody>
          <a:bodyPr/>
          <a:lstStyle/>
          <a:p>
            <a:r>
              <a:rPr lang="hu-HU" dirty="0" smtClean="0"/>
              <a:t>Forrás: Bloomberg</a:t>
            </a:r>
            <a:endParaRPr lang="hu-HU" dirty="0"/>
          </a:p>
        </p:txBody>
      </p:sp>
      <p:sp>
        <p:nvSpPr>
          <p:cNvPr id="9" name="TextBox 8"/>
          <p:cNvSpPr txBox="1"/>
          <p:nvPr/>
        </p:nvSpPr>
        <p:spPr>
          <a:xfrm>
            <a:off x="2627784" y="119675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 Brent kőolaj határidős ára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167225963"/>
              </p:ext>
            </p:extLst>
          </p:nvPr>
        </p:nvGraphicFramePr>
        <p:xfrm>
          <a:off x="1115616" y="1700808"/>
          <a:ext cx="763284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90499"/>
            <a:ext cx="7956496" cy="714375"/>
          </a:xfrm>
        </p:spPr>
        <p:txBody>
          <a:bodyPr>
            <a:noAutofit/>
          </a:bodyPr>
          <a:lstStyle/>
          <a:p>
            <a:r>
              <a:rPr lang="hu-HU" sz="2800" dirty="0" smtClean="0">
                <a:latin typeface="+mj-lt"/>
              </a:rPr>
              <a:t>Változatlanul tovább bővülő vállalati hitelállománnyal számolunk</a:t>
            </a:r>
            <a:endParaRPr lang="hu-HU" sz="2800" dirty="0">
              <a:latin typeface="+mj-lt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 vert="horz" lIns="91440" tIns="45720" rIns="91440" bIns="45720" rtlCol="0" anchor="ctr"/>
          <a:lstStyle/>
          <a:p>
            <a:r>
              <a:rPr lang="hu-HU" dirty="0"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z="1400" smtClean="0"/>
              <a:pPr>
                <a:defRPr/>
              </a:pPr>
              <a:t>12</a:t>
            </a:fld>
            <a:endParaRPr lang="hu-H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119675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/>
                </a:solidFill>
                <a:latin typeface="+mj-lt"/>
              </a:rPr>
              <a:t>A vállalati hitelezés előrejelzése (</a:t>
            </a:r>
            <a:r>
              <a:rPr lang="hu-HU" dirty="0" smtClean="0">
                <a:solidFill>
                  <a:schemeClr val="accent5"/>
                </a:solidFill>
              </a:rPr>
              <a:t>tranzakció alapú, év/</a:t>
            </a:r>
            <a:r>
              <a:rPr lang="hu-HU" dirty="0" err="1" smtClean="0">
                <a:solidFill>
                  <a:schemeClr val="accent5"/>
                </a:solidFill>
              </a:rPr>
              <a:t>év</a:t>
            </a:r>
            <a:r>
              <a:rPr lang="hu-HU" dirty="0" smtClean="0">
                <a:solidFill>
                  <a:schemeClr val="accent5"/>
                </a:solidFill>
              </a:rPr>
              <a:t>)</a:t>
            </a:r>
            <a:endParaRPr lang="hu-HU" dirty="0" smtClean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7" name="Szöveg helye 5"/>
          <p:cNvSpPr>
            <a:spLocks noGrp="1"/>
          </p:cNvSpPr>
          <p:nvPr>
            <p:ph type="body" sz="quarter" idx="13"/>
          </p:nvPr>
        </p:nvSpPr>
        <p:spPr>
          <a:xfrm>
            <a:off x="7443788" y="6356350"/>
            <a:ext cx="1700212" cy="3651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1200" dirty="0">
                <a:solidFill>
                  <a:srgbClr val="002060"/>
                </a:solidFill>
                <a:latin typeface="+mn-lt"/>
              </a:rPr>
              <a:t>Forrás: </a:t>
            </a:r>
            <a:r>
              <a:rPr lang="hu-HU" sz="1200" dirty="0" smtClean="0">
                <a:solidFill>
                  <a:srgbClr val="002060"/>
                </a:solidFill>
                <a:latin typeface="+mn-lt"/>
              </a:rPr>
              <a:t>MNB</a:t>
            </a:r>
            <a:endParaRPr lang="hu-HU" sz="12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15" name="Char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9577"/>
              </p:ext>
            </p:extLst>
          </p:nvPr>
        </p:nvGraphicFramePr>
        <p:xfrm>
          <a:off x="876299" y="1638301"/>
          <a:ext cx="7877175" cy="4619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9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EU források felhasználása idén is magas szinten tarthatja az állami beruházásokat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KSH, MNB</a:t>
            </a:r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 kormányzati beruházások és a fiskális impulzus (a GDP arányában)</a:t>
            </a: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2851816886"/>
              </p:ext>
            </p:extLst>
          </p:nvPr>
        </p:nvGraphicFramePr>
        <p:xfrm>
          <a:off x="790578" y="1714502"/>
          <a:ext cx="7991472" cy="4591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Személyi jövedelem adó kulcsának csökkentése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33924" y="6191250"/>
            <a:ext cx="4410075" cy="666750"/>
          </a:xfrm>
        </p:spPr>
        <p:txBody>
          <a:bodyPr/>
          <a:lstStyle/>
          <a:p>
            <a:r>
              <a:rPr lang="hu-HU" dirty="0" smtClean="0"/>
              <a:t>Megjegyzés: A számításnál az összevont adóalapba tartozó bruttó jövedelmek utáni szja-t valamint a családi adó- és járulékkedvezményeket vettük figyelembe. Forrás: </a:t>
            </a:r>
            <a:r>
              <a:rPr lang="hu-HU" dirty="0" err="1" smtClean="0"/>
              <a:t>NAV</a:t>
            </a:r>
            <a:r>
              <a:rPr lang="hu-HU" dirty="0" smtClean="0"/>
              <a:t>, MNB</a:t>
            </a:r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1196752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összevont adóalap jövedelmeire vonatkozó átlagos adókulcs megváltozása 2016-ban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61391629"/>
              </p:ext>
            </p:extLst>
          </p:nvPr>
        </p:nvGraphicFramePr>
        <p:xfrm>
          <a:off x="827584" y="1847850"/>
          <a:ext cx="7973516" cy="4316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/>
          <p:cNvSpPr/>
          <p:nvPr/>
        </p:nvSpPr>
        <p:spPr>
          <a:xfrm>
            <a:off x="5349922" y="2279177"/>
            <a:ext cx="1419368" cy="331640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külső kereslet élénkülése támogatja az export növekedését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00192" y="6356350"/>
            <a:ext cx="2843808" cy="365125"/>
          </a:xfrm>
        </p:spPr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19675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export, a külső kereslet és az exportpiaci részesedés alakulása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827584" y="1628800"/>
          <a:ext cx="77048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Az élénkülő kereslet és alacsony hozamkörnyezet </a:t>
            </a:r>
            <a:r>
              <a:rPr lang="hu-HU" sz="2800" dirty="0" smtClean="0"/>
              <a:t>mellett</a:t>
            </a:r>
            <a:r>
              <a:rPr lang="hu-HU" sz="2800" dirty="0" smtClean="0"/>
              <a:t> bővülnek a </a:t>
            </a:r>
            <a:r>
              <a:rPr lang="hu-HU" sz="2800" dirty="0" smtClean="0"/>
              <a:t>magánberuházások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444208" y="6356350"/>
            <a:ext cx="2699792" cy="365125"/>
          </a:xfrm>
        </p:spPr>
        <p:txBody>
          <a:bodyPr/>
          <a:lstStyle/>
          <a:p>
            <a:r>
              <a:rPr lang="hu-HU" dirty="0" smtClean="0"/>
              <a:t>Forrás: KSH,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 beruházási ráta alakulása szektoronként</a:t>
            </a:r>
          </a:p>
        </p:txBody>
      </p:sp>
      <p:graphicFrame>
        <p:nvGraphicFramePr>
          <p:cNvPr id="15" name="Chart 14"/>
          <p:cNvGraphicFramePr/>
          <p:nvPr/>
        </p:nvGraphicFramePr>
        <p:xfrm>
          <a:off x="1116900" y="1800749"/>
          <a:ext cx="7636575" cy="449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foglalkoztatás bővüléséhez a közmunkaprogramok mellett a javuló konjunktúra is hozzájárul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KSH,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Foglalkoztatás és munkanélküliség alakulása</a:t>
            </a:r>
          </a:p>
        </p:txBody>
      </p:sp>
      <p:graphicFrame>
        <p:nvGraphicFramePr>
          <p:cNvPr id="13" name="Char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589738"/>
              </p:ext>
            </p:extLst>
          </p:nvPr>
        </p:nvGraphicFramePr>
        <p:xfrm>
          <a:off x="866775" y="1638301"/>
          <a:ext cx="7924800" cy="474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9809" y="116632"/>
            <a:ext cx="8284191" cy="944744"/>
          </a:xfrm>
        </p:spPr>
        <p:txBody>
          <a:bodyPr>
            <a:noAutofit/>
          </a:bodyPr>
          <a:lstStyle/>
          <a:p>
            <a:r>
              <a:rPr lang="hu-HU" sz="2800" dirty="0" smtClean="0">
                <a:latin typeface="+mj-lt"/>
              </a:rPr>
              <a:t>Az </a:t>
            </a:r>
            <a:r>
              <a:rPr lang="hu-HU" sz="2800" dirty="0" smtClean="0">
                <a:latin typeface="+mj-lt"/>
              </a:rPr>
              <a:t>alacsonyabb </a:t>
            </a:r>
            <a:r>
              <a:rPr lang="hu-HU" sz="2800" dirty="0" smtClean="0">
                <a:latin typeface="+mj-lt"/>
              </a:rPr>
              <a:t>adósság és a növekvő reáljövedelmek a fogyasztás </a:t>
            </a:r>
            <a:r>
              <a:rPr lang="hu-HU" sz="2800" dirty="0" smtClean="0">
                <a:latin typeface="+mj-lt"/>
              </a:rPr>
              <a:t>erősödésének </a:t>
            </a:r>
            <a:r>
              <a:rPr lang="hu-HU" sz="2800" dirty="0" smtClean="0">
                <a:latin typeface="+mj-lt"/>
              </a:rPr>
              <a:t>irányába mutatnak</a:t>
            </a:r>
            <a:endParaRPr lang="hu-HU" sz="2800" dirty="0">
              <a:latin typeface="+mj-lt"/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>
                <a:solidFill>
                  <a:srgbClr val="202653"/>
                </a:solidFill>
              </a:rPr>
              <a:pPr>
                <a:defRPr/>
              </a:pPr>
              <a:t>18</a:t>
            </a:fld>
            <a:endParaRPr lang="hu-HU" sz="1200" dirty="0">
              <a:solidFill>
                <a:srgbClr val="202653"/>
              </a:solidFill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>
          <a:xfrm>
            <a:off x="6933270" y="6356350"/>
            <a:ext cx="2210730" cy="365125"/>
          </a:xfrm>
        </p:spPr>
        <p:txBody>
          <a:bodyPr/>
          <a:lstStyle/>
          <a:p>
            <a:r>
              <a:rPr lang="hu-HU" sz="1200" dirty="0">
                <a:latin typeface="+mj-lt"/>
              </a:rPr>
              <a:t>Forrás: </a:t>
            </a:r>
            <a:r>
              <a:rPr lang="hu-HU" sz="1200" dirty="0" smtClean="0">
                <a:latin typeface="+mj-lt"/>
              </a:rPr>
              <a:t>MNB</a:t>
            </a:r>
            <a:endParaRPr lang="hu-HU" sz="1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119675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accent5"/>
                </a:solidFill>
                <a:latin typeface="+mj-lt"/>
              </a:rPr>
              <a:t>Rendelkezésre álló reáljövedelem alakulása</a:t>
            </a: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921129"/>
              </p:ext>
            </p:extLst>
          </p:nvPr>
        </p:nvGraphicFramePr>
        <p:xfrm>
          <a:off x="873457" y="1566084"/>
          <a:ext cx="7918118" cy="4739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56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óvatossági motívumok oldódásával csökkenhet a pénzügyi megtakarítási ráta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24400" y="6248401"/>
            <a:ext cx="4419601" cy="609600"/>
          </a:xfrm>
        </p:spPr>
        <p:txBody>
          <a:bodyPr/>
          <a:lstStyle/>
          <a:p>
            <a:r>
              <a:rPr lang="hu-HU" dirty="0" smtClean="0"/>
              <a:t>Megjegyzés: A háztartások nettó pénzügyi megtakarításait a </a:t>
            </a:r>
            <a:r>
              <a:rPr lang="hu-HU" dirty="0" err="1" smtClean="0"/>
              <a:t>magánnyugdíjpénztárakba</a:t>
            </a:r>
            <a:r>
              <a:rPr lang="hu-HU" dirty="0" smtClean="0"/>
              <a:t> kötelezően befizetett járulékok nélkül vettük figyelembe. Forrás: KSH, MNB</a:t>
            </a:r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119675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 lakossági jövedelmek felhasználása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783760570"/>
              </p:ext>
            </p:extLst>
          </p:nvPr>
        </p:nvGraphicFramePr>
        <p:xfrm>
          <a:off x="827584" y="1700808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ight Arrow 2"/>
          <p:cNvSpPr/>
          <p:nvPr/>
        </p:nvSpPr>
        <p:spPr>
          <a:xfrm rot="1115119">
            <a:off x="6851176" y="3357349"/>
            <a:ext cx="1078173" cy="532263"/>
          </a:xfrm>
          <a:prstGeom prst="rightArrow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>
                <a:latin typeface="+mj-lt"/>
              </a:rPr>
              <a:t>A </a:t>
            </a:r>
            <a:r>
              <a:rPr lang="hu-HU" sz="2800" dirty="0" smtClean="0">
                <a:latin typeface="+mj-lt"/>
              </a:rPr>
              <a:t>márciusi </a:t>
            </a:r>
            <a:r>
              <a:rPr lang="hu-HU" sz="2800" dirty="0">
                <a:latin typeface="+mj-lt"/>
              </a:rPr>
              <a:t>előrejelzés óta beérkezett adatok értékelése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584822"/>
              </p:ext>
            </p:extLst>
          </p:nvPr>
        </p:nvGraphicFramePr>
        <p:xfrm>
          <a:off x="467544" y="1412776"/>
          <a:ext cx="8208912" cy="4662204"/>
        </p:xfrm>
        <a:graphic>
          <a:graphicData uri="http://schemas.openxmlformats.org/drawingml/2006/table">
            <a:tbl>
              <a:tblPr/>
              <a:tblGrid>
                <a:gridCol w="4104456"/>
                <a:gridCol w="4104456"/>
              </a:tblGrid>
              <a:tr h="3600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Márciusi előrejelzés</a:t>
                      </a:r>
                      <a:endParaRPr lang="hu-HU" sz="1050" dirty="0">
                        <a:solidFill>
                          <a:schemeClr val="tx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dirty="0">
                          <a:solidFill>
                            <a:schemeClr val="tx1"/>
                          </a:solidFill>
                          <a:latin typeface="+mj-lt"/>
                          <a:ea typeface="Calibri"/>
                        </a:rPr>
                        <a:t>Beérkezett adatok hatása</a:t>
                      </a:r>
                      <a:endParaRPr lang="hu-HU" sz="1050" dirty="0">
                        <a:solidFill>
                          <a:schemeClr val="tx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dirty="0">
                          <a:solidFill>
                            <a:schemeClr val="bg1"/>
                          </a:solidFill>
                          <a:latin typeface="+mj-lt"/>
                          <a:ea typeface="Calibri"/>
                        </a:rPr>
                        <a:t>Infláció</a:t>
                      </a:r>
                      <a:endParaRPr lang="hu-HU" sz="1050" dirty="0">
                        <a:solidFill>
                          <a:schemeClr val="bg1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3789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Az infláció </a:t>
                      </a:r>
                      <a:r>
                        <a:rPr lang="hu-HU" sz="14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idén</a:t>
                      </a:r>
                      <a:r>
                        <a:rPr lang="hu-HU" sz="1400" baseline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 és jövőre</a:t>
                      </a:r>
                      <a:r>
                        <a:rPr lang="hu-HU" sz="14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 </a:t>
                      </a: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is cél alatt maradhat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Korábbi előrejelzésünkhöz képest rövid távon enyhén magasabb infláció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254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Gyenge költségoldali inflációs nyomás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Világpiaci olajárak </a:t>
                      </a:r>
                      <a:r>
                        <a:rPr lang="hu-HU" sz="1400" i="1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rövid távon némileg </a:t>
                      </a:r>
                      <a:r>
                        <a:rPr lang="hu-HU" sz="140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magasabbak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251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Visszafogott kereslet oldali inflációs nyomás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Vártnak megfelelő inflációs alapfolyamatok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2406">
                <a:tc gridSpan="2">
                  <a:txBody>
                    <a:bodyPr/>
                    <a:lstStyle/>
                    <a:p>
                      <a:pPr marL="0" algn="ctr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kern="120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+mn-cs"/>
                        </a:rPr>
                        <a:t>Reálgazdaság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49700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kern="12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+mn-cs"/>
                        </a:rPr>
                        <a:t>Élénk marad a növekedés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Vártnál enyhén magasabb első negyedéves </a:t>
                      </a:r>
                      <a:r>
                        <a:rPr lang="hu-HU" sz="1400" i="1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GDP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8044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kern="12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+mn-cs"/>
                        </a:rPr>
                        <a:t>Növekedés kiegyensúlyozott szerkezetben folytatódhat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Folytatódott </a:t>
                      </a: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a belső kereslet élénkülése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1586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b="1" kern="1200" dirty="0">
                          <a:solidFill>
                            <a:schemeClr val="bg1"/>
                          </a:solidFill>
                          <a:latin typeface="+mj-lt"/>
                          <a:ea typeface="Calibri"/>
                          <a:cs typeface="+mn-cs"/>
                        </a:rPr>
                        <a:t>Munkapiac</a:t>
                      </a: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7111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Folytatódik a foglalkoztatás bővülése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A vártnál is magasabb létszámdinamika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43246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</a:rPr>
                        <a:t>Mérsékelt béremelések a versenyszférában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hu-HU" sz="140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A várakozásoknak megfelelő nominális bérnövekedés</a:t>
                      </a:r>
                      <a:endParaRPr lang="hu-HU" sz="105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539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711952" y="5517232"/>
            <a:ext cx="432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 smtClean="0">
                <a:solidFill>
                  <a:srgbClr val="002060"/>
                </a:solidFill>
                <a:latin typeface="+mj-lt"/>
                <a:sym typeface="Wingdings"/>
              </a:rPr>
              <a:t></a:t>
            </a:r>
            <a:endParaRPr lang="hu-HU" sz="3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11952" y="4365104"/>
            <a:ext cx="432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 smtClean="0">
                <a:solidFill>
                  <a:srgbClr val="002060"/>
                </a:solidFill>
                <a:latin typeface="+mj-lt"/>
                <a:sym typeface="Wingdings"/>
              </a:rPr>
              <a:t></a:t>
            </a:r>
            <a:endParaRPr lang="hu-HU" sz="3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11952" y="3140968"/>
            <a:ext cx="432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 smtClean="0">
                <a:solidFill>
                  <a:srgbClr val="002060"/>
                </a:solidFill>
                <a:latin typeface="+mj-lt"/>
                <a:sym typeface="Wingdings"/>
              </a:rPr>
              <a:t></a:t>
            </a:r>
            <a:endParaRPr lang="hu-HU" sz="3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z="1200" smtClean="0"/>
              <a:pPr>
                <a:defRPr/>
              </a:pPr>
              <a:t>2</a:t>
            </a:fld>
            <a:endParaRPr lang="hu-HU" sz="1200" dirty="0"/>
          </a:p>
        </p:txBody>
      </p:sp>
      <p:sp>
        <p:nvSpPr>
          <p:cNvPr id="11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hu-HU" dirty="0" smtClean="0">
                <a:latin typeface="+mj-lt"/>
              </a:rPr>
              <a:t>Magyar Nemzeti Bank</a:t>
            </a:r>
          </a:p>
        </p:txBody>
      </p:sp>
      <p:sp>
        <p:nvSpPr>
          <p:cNvPr id="9" name="Up Arrow 8"/>
          <p:cNvSpPr/>
          <p:nvPr/>
        </p:nvSpPr>
        <p:spPr>
          <a:xfrm>
            <a:off x="8748464" y="2204864"/>
            <a:ext cx="288032" cy="288032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Up Arrow 11"/>
          <p:cNvSpPr/>
          <p:nvPr/>
        </p:nvSpPr>
        <p:spPr>
          <a:xfrm>
            <a:off x="8748464" y="4005064"/>
            <a:ext cx="288032" cy="288032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Up Arrow 12"/>
          <p:cNvSpPr/>
          <p:nvPr/>
        </p:nvSpPr>
        <p:spPr>
          <a:xfrm>
            <a:off x="8748464" y="5229200"/>
            <a:ext cx="288032" cy="288032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Up Arrow 13"/>
          <p:cNvSpPr/>
          <p:nvPr/>
        </p:nvSpPr>
        <p:spPr>
          <a:xfrm>
            <a:off x="8748464" y="2708920"/>
            <a:ext cx="288032" cy="288032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477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lakossági fogyasztás növekvő mértékben járul hozzá a növekedéshez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KSH,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Felhasználási oldali tételek hozzájárulása a GDP éves változásához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920951"/>
              </p:ext>
            </p:extLst>
          </p:nvPr>
        </p:nvGraphicFramePr>
        <p:xfrm>
          <a:off x="683568" y="1772816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GDP előrejelzésünk változása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19675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GDP előrejelzésünk eltérése a márciusi prognózistól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301142"/>
              </p:ext>
            </p:extLst>
          </p:nvPr>
        </p:nvGraphicFramePr>
        <p:xfrm>
          <a:off x="1135649" y="1631925"/>
          <a:ext cx="7541625" cy="46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kereslet élénkülésével fokozatosan emelkedhet a maginfláció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19675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 maginfláció és a kibocsátási rés alakulása</a:t>
            </a:r>
          </a:p>
        </p:txBody>
      </p:sp>
      <p:graphicFrame>
        <p:nvGraphicFramePr>
          <p:cNvPr id="10" name="Chart 9"/>
          <p:cNvGraphicFramePr>
            <a:graphicFrameLocks noGrp="1"/>
          </p:cNvGraphicFramePr>
          <p:nvPr/>
        </p:nvGraphicFramePr>
        <p:xfrm>
          <a:off x="899592" y="1628800"/>
          <a:ext cx="78488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marL="0" indent="0" fontAlgn="auto">
              <a:spcAft>
                <a:spcPts val="0"/>
              </a:spcAft>
            </a:pPr>
            <a:r>
              <a:rPr lang="hu-HU" sz="2800" dirty="0" smtClean="0">
                <a:solidFill>
                  <a:srgbClr val="002060"/>
                </a:solidFill>
              </a:rPr>
              <a:t>A bérek és az infláció közötti kapcsolat csökkent a válságot követően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6448251"/>
            <a:ext cx="3086100" cy="365125"/>
          </a:xfrm>
        </p:spPr>
        <p:txBody>
          <a:bodyPr vert="horz" lIns="91440" tIns="45720" rIns="91440" bIns="45720" rtlCol="0" anchor="ctr"/>
          <a:lstStyle/>
          <a:p>
            <a:r>
              <a:rPr lang="hu-HU" sz="1200" dirty="0">
                <a:latin typeface="+mj-lt"/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3543300" y="64482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graphicFrame>
        <p:nvGraphicFramePr>
          <p:cNvPr id="7" name="Char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196926"/>
              </p:ext>
            </p:extLst>
          </p:nvPr>
        </p:nvGraphicFramePr>
        <p:xfrm>
          <a:off x="971600" y="1628800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artalom helye 3"/>
          <p:cNvSpPr txBox="1">
            <a:spLocks/>
          </p:cNvSpPr>
          <p:nvPr/>
        </p:nvSpPr>
        <p:spPr>
          <a:xfrm>
            <a:off x="1187624" y="1196752"/>
            <a:ext cx="7776864" cy="5760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hu-HU" sz="2000" dirty="0" smtClean="0">
                <a:solidFill>
                  <a:srgbClr val="002060"/>
                </a:solidFill>
                <a:latin typeface="+mj-lt"/>
              </a:rPr>
              <a:t>A bérek és az infláció kapcsolata</a:t>
            </a:r>
          </a:p>
          <a:p>
            <a:pPr algn="ctr" fontAlgn="auto">
              <a:spcAft>
                <a:spcPts val="0"/>
              </a:spcAft>
            </a:pP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Szöveg helye 5"/>
          <p:cNvSpPr>
            <a:spLocks noGrp="1"/>
          </p:cNvSpPr>
          <p:nvPr>
            <p:ph type="body" sz="quarter" idx="13"/>
          </p:nvPr>
        </p:nvSpPr>
        <p:spPr>
          <a:xfrm>
            <a:off x="7056784" y="6237312"/>
            <a:ext cx="2051720" cy="365125"/>
          </a:xfrm>
        </p:spPr>
        <p:txBody>
          <a:bodyPr/>
          <a:lstStyle/>
          <a:p>
            <a:r>
              <a:rPr lang="hu-HU" dirty="0" smtClean="0">
                <a:solidFill>
                  <a:srgbClr val="002060"/>
                </a:solidFill>
                <a:latin typeface="+mj-lt"/>
              </a:rPr>
              <a:t>Forrás: KSH, MNB számítás</a:t>
            </a:r>
            <a:endParaRPr lang="hu-HU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43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 csak az előrejelzési horizont végére emelkedhet a cél közelébe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26876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inflációs előrejelzés dekompozíciója</a:t>
            </a:r>
          </a:p>
        </p:txBody>
      </p:sp>
      <p:graphicFrame>
        <p:nvGraphicFramePr>
          <p:cNvPr id="11" name="Diagram 2"/>
          <p:cNvGraphicFramePr/>
          <p:nvPr>
            <p:extLst>
              <p:ext uri="{D42A27DB-BD31-4B8C-83A1-F6EECF244321}">
                <p14:modId xmlns:p14="http://schemas.microsoft.com/office/powerpoint/2010/main" val="1059343972"/>
              </p:ext>
            </p:extLst>
          </p:nvPr>
        </p:nvGraphicFramePr>
        <p:xfrm>
          <a:off x="1187624" y="1700808"/>
          <a:ext cx="74888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Inflációs előrejelzésünk változása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134076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Inflációs előrejelzésünk eltérése a márciusi prognózistól</a:t>
            </a:r>
          </a:p>
        </p:txBody>
      </p: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144290"/>
              </p:ext>
            </p:extLst>
          </p:nvPr>
        </p:nvGraphicFramePr>
        <p:xfrm>
          <a:off x="611560" y="1772816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jelentős külső finanszírozási képesség révén tovább csökkenhet a külső adósság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591175" y="6356350"/>
            <a:ext cx="3552825" cy="501650"/>
          </a:xfrm>
        </p:spPr>
        <p:txBody>
          <a:bodyPr/>
          <a:lstStyle/>
          <a:p>
            <a:r>
              <a:rPr lang="hu-HU" dirty="0" smtClean="0"/>
              <a:t>Megjegyzés: * A viszonzatlan folyó átutalások és a tőkemérleg egyenlegének összege. Forrás: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26876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Külső finanszírozási képesség (a GDP arányában)</a:t>
            </a:r>
          </a:p>
        </p:txBody>
      </p:sp>
      <p:graphicFrame>
        <p:nvGraphicFramePr>
          <p:cNvPr id="12" name="Diagram 1"/>
          <p:cNvGraphicFramePr/>
          <p:nvPr/>
        </p:nvGraphicFramePr>
        <p:xfrm>
          <a:off x="857250" y="1772816"/>
          <a:ext cx="781920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81248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költségvetési hiány tartósan 3 százalék alatt marad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933950" y="6219825"/>
            <a:ext cx="4210050" cy="638175"/>
          </a:xfrm>
        </p:spPr>
        <p:txBody>
          <a:bodyPr/>
          <a:lstStyle/>
          <a:p>
            <a:r>
              <a:rPr lang="hu-HU" dirty="0" smtClean="0"/>
              <a:t>Megjegyzés: 2012-től az ESA2010 módszertan előírásai következtében a kamatkiadások a nyugdíjrendszer átalakítása miatt jelentkező </a:t>
            </a:r>
            <a:r>
              <a:rPr lang="hu-HU" dirty="0" err="1" smtClean="0"/>
              <a:t>imputált</a:t>
            </a:r>
            <a:r>
              <a:rPr lang="hu-HU" dirty="0" smtClean="0"/>
              <a:t> kamatkiadásokat is tartalmazzák. Forrás: MNB</a:t>
            </a:r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126876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ESA-egyenleg alakulása (a GDP arányában)</a:t>
            </a:r>
          </a:p>
        </p:txBody>
      </p:sp>
      <p:graphicFrame>
        <p:nvGraphicFramePr>
          <p:cNvPr id="12" name="Diagram 3"/>
          <p:cNvGraphicFramePr>
            <a:graphicFrameLocks/>
          </p:cNvGraphicFramePr>
          <p:nvPr/>
        </p:nvGraphicFramePr>
        <p:xfrm>
          <a:off x="899592" y="1700808"/>
          <a:ext cx="784887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Előrejelzésünk összefoglaló táblája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7020272" y="6356350"/>
            <a:ext cx="2123728" cy="365125"/>
          </a:xfrm>
        </p:spPr>
        <p:txBody>
          <a:bodyPr/>
          <a:lstStyle/>
          <a:p>
            <a:r>
              <a:rPr lang="hu-HU" dirty="0" smtClean="0"/>
              <a:t>Megjegyzés: éves változás (%)</a:t>
            </a:r>
            <a:endParaRPr lang="hu-HU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323528" y="1268760"/>
          <a:ext cx="8568954" cy="5029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56384"/>
                <a:gridCol w="1022514"/>
                <a:gridCol w="1022514"/>
                <a:gridCol w="1022514"/>
                <a:gridCol w="1022514"/>
                <a:gridCol w="102251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2014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2015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2016</a:t>
                      </a:r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Tény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chemeClr val="dk1"/>
                          </a:solidFill>
                          <a:latin typeface="Trebuchet MS" pitchFamily="34" charset="0"/>
                        </a:rPr>
                        <a:t>Március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Aktuális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Március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Aktuális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Indirekt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adóhatásoktól szűrt maginfláció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1,4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1,4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1,3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2,5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Infláció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-0,2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0,</a:t>
                      </a:r>
                      <a:r>
                        <a:rPr lang="hu-HU" sz="1600" b="1" u="none" strike="noStrike" dirty="0" err="1" smtClean="0">
                          <a:latin typeface="Trebuchet MS" pitchFamily="34" charset="0"/>
                        </a:rPr>
                        <a:t>0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 smtClean="0">
                          <a:latin typeface="Trebuchet MS" pitchFamily="34" charset="0"/>
                        </a:rPr>
                        <a:t>0,3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 smtClean="0">
                          <a:latin typeface="Trebuchet MS" pitchFamily="34" charset="0"/>
                        </a:rPr>
                        <a:t>2,4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Háztartások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fogyasztási kiadása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1,7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3,2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3,2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2,7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 smtClean="0">
                          <a:solidFill>
                            <a:srgbClr val="000000"/>
                          </a:solidFill>
                          <a:latin typeface="Trebuchet MS" pitchFamily="34" charset="0"/>
                        </a:rPr>
                        <a:t>3,0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Bruttó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állóeszköz-felhalmozás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11,7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5,2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</a:t>
                      </a:r>
                      <a:r>
                        <a:rPr lang="hu-HU" sz="1600" b="1" u="none" strike="noStrike" dirty="0" err="1" smtClean="0">
                          <a:latin typeface="Trebuchet MS" pitchFamily="34" charset="0"/>
                        </a:rPr>
                        <a:t>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-</a:t>
                      </a:r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1,2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-2,1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Export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8,7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7,3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 smtClean="0">
                          <a:solidFill>
                            <a:schemeClr val="dk1"/>
                          </a:solidFill>
                          <a:latin typeface="Trebuchet MS" pitchFamily="34" charset="0"/>
                        </a:rPr>
                        <a:t>8,0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7,6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7,9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Import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10,0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7,4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7,6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6,8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7,0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GDP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3,6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 smtClean="0">
                          <a:solidFill>
                            <a:schemeClr val="dk1"/>
                          </a:solidFill>
                          <a:latin typeface="Trebuchet MS" pitchFamily="34" charset="0"/>
                        </a:rPr>
                        <a:t>3,2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 smtClean="0">
                          <a:latin typeface="Trebuchet MS" pitchFamily="34" charset="0"/>
                        </a:rPr>
                        <a:t>3,</a:t>
                      </a:r>
                      <a:r>
                        <a:rPr lang="hu-HU" sz="1600" b="1" i="1" u="none" strike="noStrike" dirty="0" err="1" smtClean="0">
                          <a:latin typeface="Trebuchet MS" pitchFamily="34" charset="0"/>
                        </a:rPr>
                        <a:t>3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2,5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i="1" u="none" strike="noStrike" dirty="0">
                          <a:latin typeface="Trebuchet MS" pitchFamily="34" charset="0"/>
                        </a:rPr>
                        <a:t>2,5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 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Versenyszféra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bruttó átlagkereset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4,3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3,5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3,5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4,6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>
                          <a:latin typeface="Trebuchet MS" pitchFamily="34" charset="0"/>
                        </a:rPr>
                        <a:t>4,6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Versenyszféra </a:t>
                      </a:r>
                      <a:r>
                        <a:rPr lang="hu-HU" sz="1600" u="none" strike="noStrike" dirty="0">
                          <a:latin typeface="Trebuchet MS" pitchFamily="34" charset="0"/>
                        </a:rPr>
                        <a:t>foglalkoztatottság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latin typeface="Trebuchet MS" pitchFamily="34" charset="0"/>
                        </a:rPr>
                        <a:t>4,6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1,0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1,7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 smtClean="0">
                          <a:latin typeface="Trebuchet MS" pitchFamily="34" charset="0"/>
                        </a:rPr>
                        <a:t>1,</a:t>
                      </a:r>
                      <a:r>
                        <a:rPr lang="hu-HU" sz="1600" u="none" strike="noStrike" dirty="0" err="1" smtClean="0">
                          <a:latin typeface="Trebuchet MS" pitchFamily="34" charset="0"/>
                        </a:rPr>
                        <a:t>1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latin typeface="Trebuchet MS" pitchFamily="34" charset="0"/>
                        </a:rPr>
                        <a:t>1,</a:t>
                      </a:r>
                      <a:r>
                        <a:rPr lang="hu-HU" sz="1600" b="1" u="none" strike="noStrike" dirty="0" err="1" smtClean="0">
                          <a:latin typeface="Trebuchet MS" pitchFamily="34" charset="0"/>
                        </a:rPr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Előrejelzésünk fő üzenetei</a:t>
            </a:r>
            <a:endParaRPr lang="hu-H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6" y="1268761"/>
            <a:ext cx="8241113" cy="4968552"/>
          </a:xfrm>
        </p:spPr>
        <p:txBody>
          <a:bodyPr>
            <a:normAutofit fontScale="92500" lnSpcReduction="20000"/>
          </a:bodyPr>
          <a:lstStyle/>
          <a:p>
            <a:r>
              <a:rPr lang="hu-HU" sz="2600" dirty="0" smtClean="0"/>
              <a:t>A belső és külső kereslet egyaránt támogatja a növekedést</a:t>
            </a:r>
          </a:p>
          <a:p>
            <a:endParaRPr lang="hu-HU" sz="2600" dirty="0" smtClean="0"/>
          </a:p>
          <a:p>
            <a:r>
              <a:rPr lang="hu-HU" sz="2600" dirty="0" smtClean="0"/>
              <a:t>A fogyasztás szerepe tovább erősödik</a:t>
            </a:r>
          </a:p>
          <a:p>
            <a:pPr marL="0" indent="0">
              <a:buNone/>
            </a:pPr>
            <a:endParaRPr lang="hu-HU" sz="2600" dirty="0" smtClean="0"/>
          </a:p>
          <a:p>
            <a:r>
              <a:rPr lang="hu-HU" sz="2600" dirty="0" smtClean="0"/>
              <a:t>A kibocsátási rés fokozatosan záródik, így a hazai reálgazdaság felől érkező dezinflációs hatás fokozatosan csökken</a:t>
            </a:r>
          </a:p>
          <a:p>
            <a:pPr marL="0" indent="0">
              <a:buNone/>
            </a:pPr>
            <a:endParaRPr lang="hu-HU" sz="2600" dirty="0" smtClean="0"/>
          </a:p>
          <a:p>
            <a:r>
              <a:rPr lang="hu-HU" sz="2600" dirty="0" smtClean="0"/>
              <a:t>A költségsokkok fokozatos kifutásával és az élénkülő kereslettel összhangban az infláció fokozatosan emelkedhet a cél közelébe</a:t>
            </a:r>
          </a:p>
          <a:p>
            <a:endParaRPr lang="hu-HU" sz="2600" dirty="0" smtClean="0"/>
          </a:p>
          <a:p>
            <a:r>
              <a:rPr lang="hu-HU" sz="2600" dirty="0" smtClean="0"/>
              <a:t>A gazdaság egyensúlyi pozíciója kedvező marad</a:t>
            </a:r>
          </a:p>
          <a:p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Az elmúlt hónapok inflációs adatai némileg magasabb voltak a márciusi előrejelzésnél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724128" y="6356350"/>
            <a:ext cx="3419872" cy="365125"/>
          </a:xfrm>
        </p:spPr>
        <p:txBody>
          <a:bodyPr/>
          <a:lstStyle/>
          <a:p>
            <a:r>
              <a:rPr lang="hu-HU" dirty="0" smtClean="0"/>
              <a:t>Forrás: KSH adatok alapján MNB számítás</a:t>
            </a:r>
            <a:endParaRPr lang="hu-HU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126876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infláció rövid távú lefutása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4008" y="1196752"/>
            <a:ext cx="449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</a:t>
            </a:r>
            <a:r>
              <a:rPr lang="hu-HU" dirty="0" err="1" smtClean="0">
                <a:solidFill>
                  <a:srgbClr val="002060"/>
                </a:solidFill>
                <a:latin typeface="+mj-lt"/>
              </a:rPr>
              <a:t>II</a:t>
            </a:r>
            <a:r>
              <a:rPr lang="hu-HU" dirty="0" smtClean="0">
                <a:solidFill>
                  <a:srgbClr val="002060"/>
                </a:solidFill>
                <a:latin typeface="+mj-lt"/>
              </a:rPr>
              <a:t>. negyedévi infláció eltérése a márciusi előrejelzéstől (százalékpont)</a:t>
            </a:r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403442947"/>
              </p:ext>
            </p:extLst>
          </p:nvPr>
        </p:nvGraphicFramePr>
        <p:xfrm>
          <a:off x="395536" y="1700808"/>
          <a:ext cx="43204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060980"/>
              </p:ext>
            </p:extLst>
          </p:nvPr>
        </p:nvGraphicFramePr>
        <p:xfrm>
          <a:off x="4932041" y="1772816"/>
          <a:ext cx="40324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Inflációs jelentés alternatív forgatókönyvei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30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hu-HU" dirty="0" smtClean="0"/>
              <a:t>Forrás: MNB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126876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Alternatív forgatókönyvek átlagos hatása inflációs és GDP előrejelzésünkre</a:t>
            </a:r>
          </a:p>
        </p:txBody>
      </p:sp>
      <p:graphicFrame>
        <p:nvGraphicFramePr>
          <p:cNvPr id="11" name="Diagram 7"/>
          <p:cNvGraphicFramePr/>
          <p:nvPr/>
        </p:nvGraphicFramePr>
        <p:xfrm>
          <a:off x="971600" y="1700808"/>
          <a:ext cx="756084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dirty="0" smtClean="0"/>
              <a:t>Köszönöm a figyelmet!</a:t>
            </a:r>
            <a:br>
              <a:rPr lang="hu-HU" dirty="0" smtClean="0"/>
            </a:br>
            <a:r>
              <a:rPr lang="hu-HU" dirty="0" smtClean="0"/>
              <a:t>Kérdések?</a:t>
            </a:r>
            <a:endParaRPr lang="hu-H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31</a:t>
            </a:fld>
            <a:endParaRPr lang="hu-H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inflációs alapfolyamatok enyhén emelkedtek, de továbbra is visszafogott szinten tartózkodnak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724128" y="6492875"/>
            <a:ext cx="3419872" cy="365125"/>
          </a:xfrm>
        </p:spPr>
        <p:txBody>
          <a:bodyPr/>
          <a:lstStyle/>
          <a:p>
            <a:r>
              <a:rPr lang="hu-HU" dirty="0" smtClean="0"/>
              <a:t>Forrás: KSH adatok alapján MNB számítás</a:t>
            </a:r>
            <a:endParaRPr lang="hu-HU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1196753"/>
            <a:ext cx="7956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Az inflációs alapmutatók alakulása (éves változás)</a:t>
            </a:r>
          </a:p>
        </p:txBody>
      </p:sp>
      <p:graphicFrame>
        <p:nvGraphicFramePr>
          <p:cNvPr id="14" name="Char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80042"/>
              </p:ext>
            </p:extLst>
          </p:nvPr>
        </p:nvGraphicFramePr>
        <p:xfrm>
          <a:off x="683568" y="1556792"/>
          <a:ext cx="813690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Az inflációs várakozások változatlan szinten maradtak az elmúlt hónapokban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16016" y="6381328"/>
            <a:ext cx="4427984" cy="365125"/>
          </a:xfrm>
        </p:spPr>
        <p:txBody>
          <a:bodyPr/>
          <a:lstStyle/>
          <a:p>
            <a:r>
              <a:rPr lang="hu-HU" dirty="0" smtClean="0"/>
              <a:t>Megjegyzés: az ESI felmérésből számszerűsített értékek. A sáv a becslés bizonytalanságát jeleníti meg. Forrás: Európai Bizottság, MNB számítás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1268760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Lakossági inflációs várakozások a következő 12 hónapra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43125"/>
              </p:ext>
            </p:extLst>
          </p:nvPr>
        </p:nvGraphicFramePr>
        <p:xfrm>
          <a:off x="971600" y="1700808"/>
          <a:ext cx="770485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A versenyszféra nominális bérdinamikája változatlanul visszafogott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508104" y="6356350"/>
            <a:ext cx="3635896" cy="365125"/>
          </a:xfrm>
        </p:spPr>
        <p:txBody>
          <a:bodyPr/>
          <a:lstStyle/>
          <a:p>
            <a:r>
              <a:rPr lang="hu-HU" dirty="0" smtClean="0"/>
              <a:t>Forrás: KSH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119675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A versenyszféra rendszeres kereseteinek havi változása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7043733"/>
              </p:ext>
            </p:extLst>
          </p:nvPr>
        </p:nvGraphicFramePr>
        <p:xfrm>
          <a:off x="899592" y="1628800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A versenyszféra munkakereslete tovább bővült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hu-HU" dirty="0" smtClean="0"/>
              <a:t>Forrás: NFSZ, KSH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9675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Új álláshelyek és a versenyszféra foglalkoztatottsága</a:t>
            </a:r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077130"/>
              </p:ext>
            </p:extLst>
          </p:nvPr>
        </p:nvGraphicFramePr>
        <p:xfrm>
          <a:off x="666750" y="1609725"/>
          <a:ext cx="8112703" cy="4692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ight Arrow 2"/>
          <p:cNvSpPr/>
          <p:nvPr/>
        </p:nvSpPr>
        <p:spPr>
          <a:xfrm rot="19869301">
            <a:off x="6468370" y="3330055"/>
            <a:ext cx="1637731" cy="696035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064000" cy="759189"/>
          </a:xfrm>
        </p:spPr>
        <p:txBody>
          <a:bodyPr>
            <a:noAutofit/>
          </a:bodyPr>
          <a:lstStyle/>
          <a:p>
            <a:r>
              <a:rPr lang="hu-HU" sz="2800" dirty="0" smtClean="0"/>
              <a:t>Élénk maradt a gazdasági növekedés</a:t>
            </a:r>
            <a:endParaRPr 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652120" y="6356350"/>
            <a:ext cx="3491880" cy="365125"/>
          </a:xfrm>
        </p:spPr>
        <p:txBody>
          <a:bodyPr/>
          <a:lstStyle/>
          <a:p>
            <a:r>
              <a:rPr lang="hu-HU" dirty="0" smtClean="0"/>
              <a:t>Megjegyzés: a havi termelési indikátor az ipari termelés, az építőipari termelés és a kiskereskedelmi forgalom súlyozott átlaga. Forrás: KSH, MNB számítás</a:t>
            </a:r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119675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  <a:latin typeface="+mj-lt"/>
              </a:rPr>
              <a:t>Havi termelési indikátorok és a GDP éves változása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901982957"/>
              </p:ext>
            </p:extLst>
          </p:nvPr>
        </p:nvGraphicFramePr>
        <p:xfrm>
          <a:off x="1043608" y="1628800"/>
          <a:ext cx="756084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Előrejelzésünk alappályája</a:t>
            </a:r>
            <a:endParaRPr lang="hu-HU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Fényűző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Fényűző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Fényűző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7E5C1D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Calibri">
    <a:maj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MNB_Theme_2">
    <a:dk1>
      <a:sysClr val="windowText" lastClr="000000"/>
    </a:dk1>
    <a:lt1>
      <a:sysClr val="window" lastClr="FFFFFF"/>
    </a:lt1>
    <a:dk2>
      <a:srgbClr val="898D8D"/>
    </a:dk2>
    <a:lt2>
      <a:srgbClr val="AC9F70"/>
    </a:lt2>
    <a:accent1>
      <a:srgbClr val="9C0000"/>
    </a:accent1>
    <a:accent2>
      <a:srgbClr val="E57200"/>
    </a:accent2>
    <a:accent3>
      <a:srgbClr val="CE0F69"/>
    </a:accent3>
    <a:accent4>
      <a:srgbClr val="8C4799"/>
    </a:accent4>
    <a:accent5>
      <a:srgbClr val="202653"/>
    </a:accent5>
    <a:accent6>
      <a:srgbClr val="7BAFD4"/>
    </a:accent6>
    <a:hlink>
      <a:srgbClr val="202653"/>
    </a:hlink>
    <a:folHlink>
      <a:srgbClr val="7BAFD4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1266</TotalTime>
  <Words>1057</Words>
  <Application>Microsoft Office PowerPoint</Application>
  <PresentationFormat>On-screen Show (4:3)</PresentationFormat>
  <Paragraphs>297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</vt:lpstr>
      <vt:lpstr>Makrogazdasági kilátások  Inflációs Jelentés - 2015. június</vt:lpstr>
      <vt:lpstr>A márciusi előrejelzés óta beérkezett adatok értékelése</vt:lpstr>
      <vt:lpstr>Az elmúlt hónapok inflációs adatai némileg magasabb voltak a márciusi előrejelzésnél</vt:lpstr>
      <vt:lpstr>Az inflációs alapfolyamatok enyhén emelkedtek, de továbbra is visszafogott szinten tartózkodnak</vt:lpstr>
      <vt:lpstr>Az inflációs várakozások változatlan szinten maradtak az elmúlt hónapokban</vt:lpstr>
      <vt:lpstr>A versenyszféra nominális bérdinamikája változatlanul visszafogott</vt:lpstr>
      <vt:lpstr>A versenyszféra munkakereslete tovább bővült</vt:lpstr>
      <vt:lpstr>Élénk maradt a gazdasági növekedés</vt:lpstr>
      <vt:lpstr>Előrejelzésünk alappályája</vt:lpstr>
      <vt:lpstr>A világgazdasági kilátások mérsékelten javulnak</vt:lpstr>
      <vt:lpstr>Az olaj ára érdemben nem változott márciushoz képest</vt:lpstr>
      <vt:lpstr>Változatlanul tovább bővülő vállalati hitelállománnyal számolunk</vt:lpstr>
      <vt:lpstr>Az EU források felhasználása idén is magas szinten tarthatja az állami beruházásokat</vt:lpstr>
      <vt:lpstr>Személyi jövedelem adó kulcsának csökkentése</vt:lpstr>
      <vt:lpstr>A külső kereslet élénkülése támogatja az export növekedését</vt:lpstr>
      <vt:lpstr>Az élénkülő kereslet és alacsony hozamkörnyezet mellett bővülnek a magánberuházások</vt:lpstr>
      <vt:lpstr>A foglalkoztatás bővüléséhez a közmunkaprogramok mellett a javuló konjunktúra is hozzájárul</vt:lpstr>
      <vt:lpstr>Az alacsonyabb adósság és a növekvő reáljövedelmek a fogyasztás erősödésének irányába mutatnak</vt:lpstr>
      <vt:lpstr>Az óvatossági motívumok oldódásával csökkenhet a pénzügyi megtakarítási ráta</vt:lpstr>
      <vt:lpstr>A lakossági fogyasztás növekvő mértékben járul hozzá a növekedéshez</vt:lpstr>
      <vt:lpstr>GDP előrejelzésünk változása</vt:lpstr>
      <vt:lpstr>A kereslet élénkülésével fokozatosan emelkedhet a maginfláció</vt:lpstr>
      <vt:lpstr>A bérek és az infláció közötti kapcsolat csökkent a válságot követően</vt:lpstr>
      <vt:lpstr>Az infláció csak az előrejelzési horizont végére emelkedhet a cél közelébe</vt:lpstr>
      <vt:lpstr>Inflációs előrejelzésünk változása</vt:lpstr>
      <vt:lpstr>A jelentős külső finanszírozási képesség révén tovább csökkenhet a külső adósság</vt:lpstr>
      <vt:lpstr>A költségvetési hiány tartósan 3 százalék alatt marad</vt:lpstr>
      <vt:lpstr>Előrejelzésünk összefoglaló táblája</vt:lpstr>
      <vt:lpstr>Előrejelzésünk fő üzenetei</vt:lpstr>
      <vt:lpstr>Az Inflációs jelentés alternatív forgatókönyvei</vt:lpstr>
      <vt:lpstr>Köszönöm a figyelmet! Kérdések?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Makrogazdasági kilátások,  2015. március</dc:title>
  <dc:creator>pellenyig</dc:creator>
  <cp:lastModifiedBy>Virág Barnabás</cp:lastModifiedBy>
  <cp:revision>112</cp:revision>
  <dcterms:created xsi:type="dcterms:W3CDTF">2015-03-24T12:58:30Z</dcterms:created>
  <dcterms:modified xsi:type="dcterms:W3CDTF">2015-06-24T21:14:52Z</dcterms:modified>
</cp:coreProperties>
</file>