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1.xml" ContentType="application/vnd.openxmlformats-officedocument.themeOverride+xml"/>
  <Override PartName="/ppt/drawings/drawing10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drawings/drawing11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drawings/drawing12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drawings/drawing13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drawings/drawing14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drawings/drawing15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drawings/drawing16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drawings/drawing17.xml" ContentType="application/vnd.openxmlformats-officedocument.drawingml.chartshapes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drawings/drawing18.xml" ContentType="application/vnd.openxmlformats-officedocument.drawingml.chartshapes+xml"/>
  <Override PartName="/ppt/charts/chart2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20.xml" ContentType="application/vnd.openxmlformats-officedocument.themeOverride+xml"/>
  <Override PartName="/ppt/drawings/drawing19.xml" ContentType="application/vnd.openxmlformats-officedocument.drawingml.chartshape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notesSlides/notesSlide26.xml" ContentType="application/vnd.openxmlformats-officedocument.presentationml.notesSl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drawings/drawing20.xml" ContentType="application/vnd.openxmlformats-officedocument.drawingml.chartshapes+xml"/>
  <Override PartName="/ppt/notesSlides/notesSlide27.xml" ContentType="application/vnd.openxmlformats-officedocument.presentationml.notesSl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drawings/drawing21.xml" ContentType="application/vnd.openxmlformats-officedocument.drawingml.chartshape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drawings/drawing22.xml" ContentType="application/vnd.openxmlformats-officedocument.drawingml.chartshapes+xml"/>
  <Override PartName="/ppt/notesSlides/notesSlide3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38"/>
  </p:notesMasterIdLst>
  <p:handoutMasterIdLst>
    <p:handoutMasterId r:id="rId39"/>
  </p:handoutMasterIdLst>
  <p:sldIdLst>
    <p:sldId id="404" r:id="rId2"/>
    <p:sldId id="528" r:id="rId3"/>
    <p:sldId id="505" r:id="rId4"/>
    <p:sldId id="447" r:id="rId5"/>
    <p:sldId id="500" r:id="rId6"/>
    <p:sldId id="502" r:id="rId7"/>
    <p:sldId id="504" r:id="rId8"/>
    <p:sldId id="454" r:id="rId9"/>
    <p:sldId id="498" r:id="rId10"/>
    <p:sldId id="516" r:id="rId11"/>
    <p:sldId id="459" r:id="rId12"/>
    <p:sldId id="379" r:id="rId13"/>
    <p:sldId id="437" r:id="rId14"/>
    <p:sldId id="508" r:id="rId15"/>
    <p:sldId id="509" r:id="rId16"/>
    <p:sldId id="381" r:id="rId17"/>
    <p:sldId id="441" r:id="rId18"/>
    <p:sldId id="511" r:id="rId19"/>
    <p:sldId id="460" r:id="rId20"/>
    <p:sldId id="436" r:id="rId21"/>
    <p:sldId id="523" r:id="rId22"/>
    <p:sldId id="510" r:id="rId23"/>
    <p:sldId id="442" r:id="rId24"/>
    <p:sldId id="514" r:id="rId25"/>
    <p:sldId id="513" r:id="rId26"/>
    <p:sldId id="418" r:id="rId27"/>
    <p:sldId id="522" r:id="rId28"/>
    <p:sldId id="517" r:id="rId29"/>
    <p:sldId id="448" r:id="rId30"/>
    <p:sldId id="515" r:id="rId31"/>
    <p:sldId id="521" r:id="rId32"/>
    <p:sldId id="518" r:id="rId33"/>
    <p:sldId id="519" r:id="rId34"/>
    <p:sldId id="529" r:id="rId35"/>
    <p:sldId id="520" r:id="rId36"/>
    <p:sldId id="525" r:id="rId37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6" autoAdjust="0"/>
    <p:restoredTop sz="96370" autoAdjust="0"/>
  </p:normalViewPr>
  <p:slideViewPr>
    <p:cSldViewPr snapToGrid="0">
      <p:cViewPr varScale="1">
        <p:scale>
          <a:sx n="110" d="100"/>
          <a:sy n="110" d="100"/>
        </p:scale>
        <p:origin x="1692" y="10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478"/>
    </p:cViewPr>
  </p:sorterViewPr>
  <p:notesViewPr>
    <p:cSldViewPr snapToGrid="0"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srv2\mnb\_workflow\KKF\_IR%20&#246;sszes\2016_12\_&#225;br&#225;k\M_1.%20fejezet%20-%201st%20chapter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_workflow\KKF\_IR%20&#246;sszes\2016_12\IC\&#193;br&#225;k\IC%20-%20Hitelez&#233;s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10.xml"/><Relationship Id="rId4" Type="http://schemas.openxmlformats.org/officeDocument/2006/relationships/oleObject" Target="file:///\\Srv2\mnb\KKF\Konjunktura%20elemzo%20osztaly\_Common\kormanikm\Beruh&#225;z&#225;s\Egy&#233;b\&#193;bra%20k&#233;r&#233;sek\20161202\Beruh&#225;z&#225;s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oleObject" Target="file:///\\srv2\mnb\_workflow\KKF\_IR%20&#246;sszes\2016_12\_&#225;br&#225;k\M_5.%20fejezet%20-%205th%20chapter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C:\Users\rippelg\AppData\Local\Microsoft\Windows\Temporary%20Internet%20Files\Content.Outlook\2I8MU5JL\versenyszf&#233;ra%20b&#233;rek%20(002)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\\srv2\mnb\_workflow\KKF\_IR%20&#246;sszes\2016_12\_&#225;br&#225;k\M_1.%20fejezet%20-%201st%20chapter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file:///\\srv2\mnb\_workflow\KKF\_IR%20&#246;sszes\2016_12\2ford\fisk_ker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oleObject" Target="file:///\\srv2\mnb\_workflow\KKF\_IR%20&#246;sszes\2016_12\_&#225;br&#225;k\M_5.%20fejezet%20-%205th%20chapter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file:///\\srv2\mnb\_workflow\KKF\_IR%20&#246;sszes\2016_12\_&#225;br&#225;k\M_1.%20fejezet%20-%201st%20chapter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oleObject" Target="file:///\\srv2\mnb\_workflow\KKF\_IR%20&#246;sszes\2016_12\_&#225;br&#225;k\M_5.%20fejezet%20-%205th%20chapter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oleObject" Target="file:///\\srv2\mnb\_workflow\KKF\_IR%20&#246;sszes\2016_12\1ford\GDP_k&#252;lker_&#225;bra_riport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srv2\mnb\_workflow\KKF\_IR%20&#246;sszes\2016_12\_&#225;br&#225;k\M_6.%20fejezet%20-%206th%20chapter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19.xml"/><Relationship Id="rId4" Type="http://schemas.openxmlformats.org/officeDocument/2006/relationships/oleObject" Target="file:///\\srv2\mnb\KKF\_Common\Macro%20monitoring%20team\FCAST\GDP\Felhaszn&#225;l&#225;si%20oldal\2016_december\GDP_szamolo_2_kor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_workflow\KKF\_IR%20&#246;sszes\2016_12\2ford\Infl&#225;ci&#243;%20dekompoz&#237;ci&#243;%20shortra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0.xml"/><Relationship Id="rId2" Type="http://schemas.openxmlformats.org/officeDocument/2006/relationships/oleObject" Target="file:///\\srv2\mnb\_workflow\KKF\_IR%20&#246;sszes\2016_12\_&#225;br&#225;k\M_1.%20fejezet%20-%201st%20chapter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1.xml"/><Relationship Id="rId2" Type="http://schemas.openxmlformats.org/officeDocument/2006/relationships/oleObject" Target="file:///\\Srv2\mnb\_workflow\KKF\_IR%20&#246;sszes\2016_12\2ford\Infl&#225;ci&#243;%20dekompoz&#237;ci&#243;%20shortra.xlsx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2.xml"/><Relationship Id="rId2" Type="http://schemas.openxmlformats.org/officeDocument/2006/relationships/oleObject" Target="file:///\\srv2\mnb\_workflow\KKF\_IR%20&#246;sszes\2016_12\_&#225;br&#225;k\M_2.%20fejezet%20-%202nd%20chapter.xlsx" TargetMode="External"/><Relationship Id="rId1" Type="http://schemas.openxmlformats.org/officeDocument/2006/relationships/themeOverride" Target="../theme/themeOverrid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\\Srv2\mnb\_workflow\KGF%20makrogazdasagi%20gyorselemzesek\Munkapiac\L&#233;tsz&#225;m\negyed&#233;ves%20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srv2\mnb\KKF\Konjunktura%20elemzo%20osztaly\_Common\RaczO\!%20Projektek\GAP%20PC\IR_EKr&#233;s_s&#225;v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5.xml"/><Relationship Id="rId4" Type="http://schemas.openxmlformats.org/officeDocument/2006/relationships/oleObject" Target="file:///\\srv2\mnb\_workflow\KKF\_IR%20&#246;sszes\2016_12\_&#225;br&#225;k\M_6.%20fejezet%20-%206th%20chapter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6.xml"/><Relationship Id="rId4" Type="http://schemas.openxmlformats.org/officeDocument/2006/relationships/oleObject" Target="file:///\\srv2\mnb\_workflow\KKF\_IR%20&#246;sszes\2016_12\_&#225;br&#225;k\M_1.%20fejezet%20-%201st%20chapter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7.xml"/><Relationship Id="rId4" Type="http://schemas.openxmlformats.org/officeDocument/2006/relationships/oleObject" Target="file:///\\srv2\mnb\_workflow\KKF\_IR%20&#246;sszes\2016_12\2ford\fogyaszt&#225;s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srv2\mnb\_workflow\KKF\_IR%20&#246;sszes\2016_12\_&#225;br&#225;k\M_1.%20fejezet%20-%201st%20chapter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9.xml"/><Relationship Id="rId4" Type="http://schemas.openxmlformats.org/officeDocument/2006/relationships/oleObject" Target="file:///\\srv2\mnb\_workflow\KKF\_IR%20&#246;sszes\2016_12\_&#225;br&#225;k\M_3.%20fejezet%20-%203rd%20chap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070707070707074E-2"/>
          <c:y val="7.9375000000000001E-2"/>
          <c:w val="0.88065151515151519"/>
          <c:h val="0.75096799999999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'c1-12'!$A$15</c:f>
              <c:strCache>
                <c:ptCount val="1"/>
                <c:pt idx="0">
                  <c:v>Első adatközlés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'c1-12'!$C$14:$E$14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'c1-12'!$C$15:$E$15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A9-43B1-A4BC-CD4DC9C5C633}"/>
            </c:ext>
          </c:extLst>
        </c:ser>
        <c:ser>
          <c:idx val="1"/>
          <c:order val="1"/>
          <c:tx>
            <c:strRef>
              <c:f>'c1-12'!$A$16</c:f>
              <c:strCache>
                <c:ptCount val="1"/>
                <c:pt idx="0">
                  <c:v>Előzetes éves nemzeti számlák publikáció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'c1-12'!$C$14:$E$14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'c1-12'!$C$16:$E$16</c:f>
              <c:numCache>
                <c:formatCode>General</c:formatCode>
                <c:ptCount val="3"/>
                <c:pt idx="0">
                  <c:v>1.5</c:v>
                </c:pt>
                <c:pt idx="1">
                  <c:v>3.7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A9-43B1-A4BC-CD4DC9C5C633}"/>
            </c:ext>
          </c:extLst>
        </c:ser>
        <c:ser>
          <c:idx val="2"/>
          <c:order val="2"/>
          <c:tx>
            <c:strRef>
              <c:f>'c1-12'!$A$17</c:f>
              <c:strCache>
                <c:ptCount val="1"/>
                <c:pt idx="0">
                  <c:v>Utolsó adatközlés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'c1-12'!$C$14:$E$14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'c1-12'!$C$17:$E$17</c:f>
              <c:numCache>
                <c:formatCode>General</c:formatCode>
                <c:ptCount val="3"/>
                <c:pt idx="0">
                  <c:v>2.0999999999999943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A9-43B1-A4BC-CD4DC9C5C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172931328"/>
        <c:axId val="172933120"/>
      </c:barChart>
      <c:catAx>
        <c:axId val="172931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898D8D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Calibri"/>
                <a:cs typeface="Calibri"/>
              </a:defRPr>
            </a:pPr>
            <a:endParaRPr lang="hu-HU"/>
          </a:p>
        </c:txPr>
        <c:crossAx val="172933120"/>
        <c:crosses val="autoZero"/>
        <c:auto val="1"/>
        <c:lblAlgn val="ctr"/>
        <c:lblOffset val="100"/>
        <c:noMultiLvlLbl val="0"/>
      </c:catAx>
      <c:valAx>
        <c:axId val="172933120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BFBFBF"/>
              </a:solidFill>
              <a:prstDash val="sysDash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000000"/>
                    </a:solidFill>
                    <a:latin typeface="Trebuchet MS" panose="020B0603020202020204" pitchFamily="34" charset="0"/>
                    <a:ea typeface="Calibri"/>
                    <a:cs typeface="Calibri"/>
                  </a:defRPr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8.338383838383838E-2"/>
              <c:y val="3.7774305555555764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rgbClr val="000000"/>
                  </a:solidFill>
                  <a:latin typeface="Trebuchet MS" panose="020B0603020202020204" pitchFamily="34" charset="0"/>
                  <a:ea typeface="Calibri"/>
                  <a:cs typeface="Calibri"/>
                </a:defRPr>
              </a:pPr>
              <a:endParaRPr lang="hu-HU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 w="3175">
            <a:solidFill>
              <a:srgbClr val="898D8D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Calibri"/>
                <a:cs typeface="Calibri"/>
              </a:defRPr>
            </a:pPr>
            <a:endParaRPr lang="hu-HU"/>
          </a:p>
        </c:txPr>
        <c:crossAx val="17293132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3440486111111098"/>
          <c:w val="1"/>
          <c:h val="6.5595138888888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baseline="0">
              <a:solidFill>
                <a:srgbClr val="000000"/>
              </a:solidFill>
              <a:latin typeface="Trebuchet MS" panose="020B0603020202020204" pitchFamily="34" charset="0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25400" cap="flat" cmpd="sng" algn="ctr">
      <a:noFill/>
      <a:round/>
    </a:ln>
    <a:effectLst/>
  </c:spPr>
  <c:txPr>
    <a:bodyPr/>
    <a:lstStyle/>
    <a:p>
      <a:pPr>
        <a:defRPr sz="1800" b="0" i="0">
          <a:solidFill>
            <a:srgbClr val="000000"/>
          </a:solidFill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1973790035971489E-2"/>
          <c:y val="6.8393703703703707E-2"/>
          <c:w val="0.88584094538981062"/>
          <c:h val="0.74517786738351255"/>
        </c:manualLayout>
      </c:layout>
      <c:areaChart>
        <c:grouping val="stacked"/>
        <c:varyColors val="0"/>
        <c:ser>
          <c:idx val="3"/>
          <c:order val="2"/>
          <c:spPr>
            <a:noFill/>
            <a:ln>
              <a:noFill/>
            </a:ln>
          </c:spPr>
          <c:cat>
            <c:numRef>
              <c:f>'Kkv sexy'!$H$13:$H$47</c:f>
              <c:numCache>
                <c:formatCode>General</c:formatCode>
                <c:ptCount val="35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</c:numCache>
            </c:numRef>
          </c:cat>
          <c:val>
            <c:numRef>
              <c:f>'Kkv sexy'!$M$13:$M$47</c:f>
              <c:numCache>
                <c:formatCode>General</c:formatCode>
                <c:ptCount val="3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D9-40A9-A89E-79B7C21DA838}"/>
            </c:ext>
          </c:extLst>
        </c:ser>
        <c:ser>
          <c:idx val="5"/>
          <c:order val="3"/>
          <c:spPr>
            <a:solidFill>
              <a:srgbClr val="9C0000">
                <a:alpha val="21000"/>
              </a:srgbClr>
            </a:solidFill>
          </c:spPr>
          <c:cat>
            <c:numRef>
              <c:f>'Kkv sexy'!$H$13:$H$47</c:f>
              <c:numCache>
                <c:formatCode>General</c:formatCode>
                <c:ptCount val="35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</c:numCache>
            </c:numRef>
          </c:cat>
          <c:val>
            <c:numRef>
              <c:f>'Kkv sexy'!$N$13:$N$47</c:f>
              <c:numCache>
                <c:formatCode>General</c:formatCode>
                <c:ptCount val="3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D9-40A9-A89E-79B7C21DA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742016"/>
        <c:axId val="414743552"/>
      </c:areaChart>
      <c:lineChart>
        <c:grouping val="standard"/>
        <c:varyColors val="0"/>
        <c:ser>
          <c:idx val="1"/>
          <c:order val="0"/>
          <c:tx>
            <c:strRef>
              <c:f>'Kkv sexy'!$J$8</c:f>
              <c:strCache>
                <c:ptCount val="1"/>
                <c:pt idx="0">
                  <c:v>Kkv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olid"/>
            </a:ln>
          </c:spPr>
          <c:marker>
            <c:symbol val="none"/>
          </c:marker>
          <c:cat>
            <c:numRef>
              <c:f>'Kkv sexy'!$H$13:$H$47</c:f>
              <c:numCache>
                <c:formatCode>General</c:formatCode>
                <c:ptCount val="35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</c:numCache>
            </c:numRef>
          </c:cat>
          <c:val>
            <c:numRef>
              <c:f>'Kkv sexy'!$J$13:$J$47</c:f>
              <c:numCache>
                <c:formatCode>General</c:formatCode>
                <c:ptCount val="35"/>
                <c:pt idx="0">
                  <c:v>-6.0215550335950923</c:v>
                </c:pt>
                <c:pt idx="1">
                  <c:v>-7.2151162427270634</c:v>
                </c:pt>
                <c:pt idx="2">
                  <c:v>-7.3101156849853339</c:v>
                </c:pt>
                <c:pt idx="3">
                  <c:v>-6.9484270985573566</c:v>
                </c:pt>
                <c:pt idx="4">
                  <c:v>-5.8633613392734247</c:v>
                </c:pt>
                <c:pt idx="5">
                  <c:v>-4.8926251045693405</c:v>
                </c:pt>
                <c:pt idx="6">
                  <c:v>-4.5690463596679791</c:v>
                </c:pt>
                <c:pt idx="7">
                  <c:v>-4.8455759146690198</c:v>
                </c:pt>
                <c:pt idx="8">
                  <c:v>-4.9377524330027001</c:v>
                </c:pt>
                <c:pt idx="9">
                  <c:v>-4.8455759146690198</c:v>
                </c:pt>
                <c:pt idx="10">
                  <c:v>-4.3687517634245552</c:v>
                </c:pt>
                <c:pt idx="11">
                  <c:v>-4.2263414738551717</c:v>
                </c:pt>
                <c:pt idx="12">
                  <c:v>-5.0990248013575723</c:v>
                </c:pt>
                <c:pt idx="13">
                  <c:v>-6.4142185564771523</c:v>
                </c:pt>
                <c:pt idx="14">
                  <c:v>0.67</c:v>
                </c:pt>
                <c:pt idx="15">
                  <c:v>2.2604379304E-2</c:v>
                </c:pt>
                <c:pt idx="16">
                  <c:v>0.49910182496025191</c:v>
                </c:pt>
                <c:pt idx="17">
                  <c:v>1.2058073718786109</c:v>
                </c:pt>
                <c:pt idx="18">
                  <c:v>-3.2405238247377253</c:v>
                </c:pt>
                <c:pt idx="19">
                  <c:v>-1.5380132542280385</c:v>
                </c:pt>
                <c:pt idx="20">
                  <c:v>0.62731605195289319</c:v>
                </c:pt>
                <c:pt idx="21">
                  <c:v>1.9198772145865901</c:v>
                </c:pt>
                <c:pt idx="22">
                  <c:v>3.5142322718295684</c:v>
                </c:pt>
                <c:pt idx="23">
                  <c:v>5.8373143329076402</c:v>
                </c:pt>
                <c:pt idx="24">
                  <c:v>6.5696758690437642</c:v>
                </c:pt>
                <c:pt idx="25">
                  <c:v>6.1224378106446835</c:v>
                </c:pt>
                <c:pt idx="26">
                  <c:v>6.9121879119039971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D9-40A9-A89E-79B7C21DA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4742016"/>
        <c:axId val="414743552"/>
      </c:lineChart>
      <c:lineChart>
        <c:grouping val="standard"/>
        <c:varyColors val="0"/>
        <c:ser>
          <c:idx val="2"/>
          <c:order val="1"/>
          <c:tx>
            <c:strRef>
              <c:f>'Kkv sexy'!$L$8</c:f>
              <c:strCache>
                <c:ptCount val="1"/>
                <c:pt idx="0">
                  <c:v>Előrejelzés - kkv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'Kkv sexy'!$H$13:$H$47</c:f>
              <c:numCache>
                <c:formatCode>General</c:formatCode>
                <c:ptCount val="35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</c:numCache>
            </c:numRef>
          </c:cat>
          <c:val>
            <c:numRef>
              <c:f>'Kkv sexy'!$L$13:$L$47</c:f>
              <c:numCache>
                <c:formatCode>General</c:formatCode>
                <c:ptCount val="35"/>
                <c:pt idx="26">
                  <c:v>6.9121879119039971</c:v>
                </c:pt>
                <c:pt idx="27">
                  <c:v>10.804967791754029</c:v>
                </c:pt>
                <c:pt idx="28">
                  <c:v>12.019845977948583</c:v>
                </c:pt>
                <c:pt idx="29">
                  <c:v>12.78884765737576</c:v>
                </c:pt>
                <c:pt idx="30">
                  <c:v>11.235599516074508</c:v>
                </c:pt>
                <c:pt idx="31">
                  <c:v>7.7103060480887819</c:v>
                </c:pt>
                <c:pt idx="32">
                  <c:v>7.1960794350345596</c:v>
                </c:pt>
                <c:pt idx="33">
                  <c:v>6.7508415438006173</c:v>
                </c:pt>
                <c:pt idx="34">
                  <c:v>6.5408764559296726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1D9-40A9-A89E-79B7C21DA838}"/>
            </c:ext>
          </c:extLst>
        </c:ser>
        <c:ser>
          <c:idx val="0"/>
          <c:order val="4"/>
          <c:tx>
            <c:strRef>
              <c:f>'Kkv sexy'!$I$8</c:f>
              <c:strCache>
                <c:ptCount val="1"/>
                <c:pt idx="0">
                  <c:v>Vállalati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cat>
            <c:numRef>
              <c:f>'Kkv sexy'!$H$13:$H$47</c:f>
              <c:numCache>
                <c:formatCode>General</c:formatCode>
                <c:ptCount val="35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</c:numCache>
            </c:numRef>
          </c:cat>
          <c:val>
            <c:numRef>
              <c:f>'Kkv sexy'!$I$13:$I$47</c:f>
              <c:numCache>
                <c:formatCode>General</c:formatCode>
                <c:ptCount val="35"/>
                <c:pt idx="0">
                  <c:v>-6.0060527532258288</c:v>
                </c:pt>
                <c:pt idx="1">
                  <c:v>-7.8196778946047765</c:v>
                </c:pt>
                <c:pt idx="2">
                  <c:v>-5.4580861657869457</c:v>
                </c:pt>
                <c:pt idx="3">
                  <c:v>-4.3709926216945227</c:v>
                </c:pt>
                <c:pt idx="4">
                  <c:v>-5.2449354612478878</c:v>
                </c:pt>
                <c:pt idx="5">
                  <c:v>-3.9446542428414304</c:v>
                </c:pt>
                <c:pt idx="6">
                  <c:v>-4.827324623405155</c:v>
                </c:pt>
                <c:pt idx="7">
                  <c:v>-5.0581607370174853</c:v>
                </c:pt>
                <c:pt idx="8">
                  <c:v>-4.8160604093267319</c:v>
                </c:pt>
                <c:pt idx="9">
                  <c:v>-4.6532500511660757</c:v>
                </c:pt>
                <c:pt idx="10">
                  <c:v>-4.574428724274382</c:v>
                </c:pt>
                <c:pt idx="11">
                  <c:v>-4.3549533676698884</c:v>
                </c:pt>
                <c:pt idx="12">
                  <c:v>-4.6229884011890388</c:v>
                </c:pt>
                <c:pt idx="13">
                  <c:v>-4.3182357128789421</c:v>
                </c:pt>
                <c:pt idx="14">
                  <c:v>-0.89946623081683796</c:v>
                </c:pt>
                <c:pt idx="15">
                  <c:v>-1.5745389446733604</c:v>
                </c:pt>
                <c:pt idx="16">
                  <c:v>-1.521126177641448</c:v>
                </c:pt>
                <c:pt idx="17">
                  <c:v>0.11958916664358844</c:v>
                </c:pt>
                <c:pt idx="18">
                  <c:v>-1.3860431254642602</c:v>
                </c:pt>
                <c:pt idx="19">
                  <c:v>2.2491732995151033</c:v>
                </c:pt>
                <c:pt idx="20">
                  <c:v>1.2663721190004766</c:v>
                </c:pt>
                <c:pt idx="21">
                  <c:v>-2.7111499871794917</c:v>
                </c:pt>
                <c:pt idx="22">
                  <c:v>-3.6827420114306717</c:v>
                </c:pt>
                <c:pt idx="23">
                  <c:v>-4.5716918975902949</c:v>
                </c:pt>
                <c:pt idx="24">
                  <c:v>-0.9936032509819902</c:v>
                </c:pt>
                <c:pt idx="25">
                  <c:v>2.005923912382078</c:v>
                </c:pt>
                <c:pt idx="26">
                  <c:v>2.9292939109816998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D9-40A9-A89E-79B7C21DA838}"/>
            </c:ext>
          </c:extLst>
        </c:ser>
        <c:ser>
          <c:idx val="4"/>
          <c:order val="5"/>
          <c:tx>
            <c:strRef>
              <c:f>'Kkv sexy'!$K$8</c:f>
              <c:strCache>
                <c:ptCount val="1"/>
                <c:pt idx="0">
                  <c:v>Előrejelzés - Vállalati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  <a:prstDash val="sysDash"/>
            </a:ln>
          </c:spPr>
          <c:marker>
            <c:symbol val="none"/>
          </c:marker>
          <c:cat>
            <c:numRef>
              <c:f>'Kkv sexy'!$H$13:$H$47</c:f>
              <c:numCache>
                <c:formatCode>General</c:formatCode>
                <c:ptCount val="35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  <c:pt idx="32">
                  <c:v>2018</c:v>
                </c:pt>
              </c:numCache>
            </c:numRef>
          </c:cat>
          <c:val>
            <c:numRef>
              <c:f>'Kkv sexy'!$K$13:$K$47</c:f>
              <c:numCache>
                <c:formatCode>General</c:formatCode>
                <c:ptCount val="35"/>
                <c:pt idx="26">
                  <c:v>2.9292939109816998</c:v>
                </c:pt>
                <c:pt idx="27">
                  <c:v>3.8178456130863339</c:v>
                </c:pt>
                <c:pt idx="28">
                  <c:v>3.3997299101676064</c:v>
                </c:pt>
                <c:pt idx="29">
                  <c:v>4.8215507816178915</c:v>
                </c:pt>
                <c:pt idx="30">
                  <c:v>4.4137017446066311</c:v>
                </c:pt>
                <c:pt idx="31">
                  <c:v>4.0093765107221619</c:v>
                </c:pt>
                <c:pt idx="32">
                  <c:v>3.7520283438711353</c:v>
                </c:pt>
                <c:pt idx="33">
                  <c:v>3.3136675474933637</c:v>
                </c:pt>
                <c:pt idx="34">
                  <c:v>3.1621248787554275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1D9-40A9-A89E-79B7C21DA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4747648"/>
        <c:axId val="414745728"/>
      </c:lineChart>
      <c:catAx>
        <c:axId val="41474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41474355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14743552"/>
        <c:scaling>
          <c:orientation val="minMax"/>
          <c:max val="15"/>
          <c:min val="-10"/>
        </c:scaling>
        <c:delete val="0"/>
        <c:axPos val="l"/>
        <c:majorGridlines>
          <c:spPr>
            <a:ln w="9525"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7.0570048309178748E-2"/>
              <c:y val="4.2361111111111115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414742016"/>
        <c:crosses val="autoZero"/>
        <c:crossBetween val="between"/>
        <c:majorUnit val="5"/>
      </c:valAx>
      <c:valAx>
        <c:axId val="414745728"/>
        <c:scaling>
          <c:orientation val="minMax"/>
          <c:max val="15"/>
          <c:min val="-1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hu-HU" b="0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0.81217523148148152"/>
              <c:y val="5.655555555555556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414747648"/>
        <c:crosses val="max"/>
        <c:crossBetween val="between"/>
        <c:majorUnit val="5"/>
      </c:valAx>
      <c:catAx>
        <c:axId val="414747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474572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8282850241545895"/>
          <c:y val="0.92221841397849447"/>
          <c:w val="0.58863285024154588"/>
          <c:h val="7.7781586021505381E-2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3735628019323665E-2"/>
          <c:y val="7.7469999999999997E-2"/>
          <c:w val="0.8525287439613527"/>
          <c:h val="0.74372088888888876"/>
        </c:manualLayout>
      </c:layout>
      <c:barChart>
        <c:barDir val="col"/>
        <c:grouping val="clustered"/>
        <c:varyColors val="0"/>
        <c:ser>
          <c:idx val="4"/>
          <c:order val="1"/>
          <c:tx>
            <c:strRef>
              <c:f>'2.'!$K$9</c:f>
              <c:strCache>
                <c:ptCount val="1"/>
                <c:pt idx="0">
                  <c:v>Vállalati beruházások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'2.'!$G$11:$G$28</c:f>
              <c:numCache>
                <c:formatCode>0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'2.'!$K$11:$K$28</c:f>
              <c:numCache>
                <c:formatCode>General</c:formatCode>
                <c:ptCount val="9"/>
                <c:pt idx="0">
                  <c:v>-9.2824522409605663</c:v>
                </c:pt>
                <c:pt idx="1">
                  <c:v>6.8022050284128852</c:v>
                </c:pt>
                <c:pt idx="2">
                  <c:v>-7.3205220261728385</c:v>
                </c:pt>
                <c:pt idx="3">
                  <c:v>10.415541025048867</c:v>
                </c:pt>
                <c:pt idx="4">
                  <c:v>3.6562268652005514</c:v>
                </c:pt>
                <c:pt idx="5">
                  <c:v>-6.6288119044150733</c:v>
                </c:pt>
                <c:pt idx="6">
                  <c:v>5.4014027419022881</c:v>
                </c:pt>
                <c:pt idx="7">
                  <c:v>6.5366049747266572</c:v>
                </c:pt>
                <c:pt idx="8">
                  <c:v>7.9179506314847288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B8-43A7-9018-6561F9FD06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axId val="641509840"/>
        <c:axId val="641479008"/>
      </c:barChart>
      <c:lineChart>
        <c:grouping val="standard"/>
        <c:varyColors val="0"/>
        <c:ser>
          <c:idx val="1"/>
          <c:order val="0"/>
          <c:tx>
            <c:strRef>
              <c:f>'2.'!$H$9</c:f>
              <c:strCache>
                <c:ptCount val="1"/>
                <c:pt idx="0">
                  <c:v>Feldolgozóipar (jobb tengely)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5"/>
            <c:spPr>
              <a:solidFill>
                <a:schemeClr val="bg1"/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  <a:effectLst/>
            </c:spPr>
          </c:marker>
          <c:cat>
            <c:numRef>
              <c:f>'2.'!$G$11:$G$28</c:f>
              <c:numCache>
                <c:formatCode>0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'2.'!$H$11:$H$28</c:f>
              <c:numCache>
                <c:formatCode>General</c:formatCode>
                <c:ptCount val="9"/>
                <c:pt idx="0">
                  <c:v>6.7749999999999986</c:v>
                </c:pt>
                <c:pt idx="1">
                  <c:v>26.425000000000001</c:v>
                </c:pt>
                <c:pt idx="2">
                  <c:v>4.8749999999999964</c:v>
                </c:pt>
                <c:pt idx="3">
                  <c:v>1.2236189620924947</c:v>
                </c:pt>
                <c:pt idx="4">
                  <c:v>13.126804602158018</c:v>
                </c:pt>
                <c:pt idx="5">
                  <c:v>-3.6543641652609153</c:v>
                </c:pt>
                <c:pt idx="6">
                  <c:v>7.4730974275741788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B8-43A7-9018-6561F9FD06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3719416"/>
        <c:axId val="483718432"/>
      </c:lineChart>
      <c:catAx>
        <c:axId val="64150984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641479008"/>
        <c:crosses val="autoZero"/>
        <c:auto val="1"/>
        <c:lblAlgn val="ctr"/>
        <c:lblOffset val="100"/>
        <c:noMultiLvlLbl val="0"/>
      </c:catAx>
      <c:valAx>
        <c:axId val="641479008"/>
        <c:scaling>
          <c:orientation val="minMax"/>
          <c:min val="-1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641509840"/>
        <c:crosses val="autoZero"/>
        <c:crossBetween val="between"/>
      </c:valAx>
      <c:valAx>
        <c:axId val="483718432"/>
        <c:scaling>
          <c:orientation val="minMax"/>
          <c:min val="-2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483719416"/>
        <c:crosses val="max"/>
        <c:crossBetween val="between"/>
        <c:majorUnit val="10"/>
      </c:valAx>
      <c:catAx>
        <c:axId val="48371941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483718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2218333333333335"/>
          <c:w val="1"/>
          <c:h val="7.532777777777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208421735980789E-2"/>
          <c:y val="8.0610444444444457E-2"/>
          <c:w val="0.81636057082268687"/>
          <c:h val="0.824374888888888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'c5-11'!$A$13</c:f>
              <c:strCache>
                <c:ptCount val="1"/>
                <c:pt idx="0">
                  <c:v>Adókötelezettség becsült csökkenése vállalatméret szerint (2017)</c:v>
                </c:pt>
              </c:strCache>
            </c:strRef>
          </c:tx>
          <c:spPr>
            <a:solidFill>
              <a:srgbClr val="295A7E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9C0000"/>
              </a:solidFill>
            </c:spPr>
            <c:extLst>
              <c:ext xmlns:c16="http://schemas.microsoft.com/office/drawing/2014/chart" uri="{C3380CC4-5D6E-409C-BE32-E72D297353CC}">
                <c16:uniqueId val="{00000001-E500-42C1-95CB-83EAE3C34085}"/>
              </c:ext>
            </c:extLst>
          </c:dPt>
          <c:cat>
            <c:strRef>
              <c:f>'c5-11'!$A$14:$A$17</c:f>
              <c:strCache>
                <c:ptCount val="4"/>
                <c:pt idx="0">
                  <c:v>Mikrovállalat</c:v>
                </c:pt>
                <c:pt idx="1">
                  <c:v>Kisvállalat</c:v>
                </c:pt>
                <c:pt idx="2">
                  <c:v>Középvállalat</c:v>
                </c:pt>
                <c:pt idx="3">
                  <c:v>Nagyvállalat</c:v>
                </c:pt>
              </c:strCache>
            </c:strRef>
          </c:cat>
          <c:val>
            <c:numRef>
              <c:f>'c5-11'!$C$14:$C$17</c:f>
              <c:numCache>
                <c:formatCode>General</c:formatCode>
                <c:ptCount val="4"/>
                <c:pt idx="0">
                  <c:v>13.135631785368037</c:v>
                </c:pt>
                <c:pt idx="1">
                  <c:v>13.322553955802601</c:v>
                </c:pt>
                <c:pt idx="2">
                  <c:v>21.747205237708883</c:v>
                </c:pt>
                <c:pt idx="3">
                  <c:v>103.89460902112044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00-42C1-95CB-83EAE3C34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2789888"/>
        <c:axId val="42791680"/>
      </c:barChart>
      <c:barChart>
        <c:barDir val="col"/>
        <c:grouping val="clustered"/>
        <c:varyColors val="0"/>
        <c:ser>
          <c:idx val="1"/>
          <c:order val="1"/>
          <c:tx>
            <c:v>ez</c:v>
          </c:tx>
          <c:spPr>
            <a:noFill/>
          </c:spPr>
          <c:invertIfNegative val="0"/>
          <c:val>
            <c:numLit>
              <c:formatCode>General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3-E500-42C1-95CB-83EAE3C34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336256"/>
        <c:axId val="42793216"/>
      </c:barChart>
      <c:catAx>
        <c:axId val="42789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2791680"/>
        <c:crosses val="autoZero"/>
        <c:auto val="1"/>
        <c:lblAlgn val="ctr"/>
        <c:lblOffset val="100"/>
        <c:noMultiLvlLbl val="0"/>
      </c:catAx>
      <c:valAx>
        <c:axId val="427916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42789888"/>
        <c:crosses val="autoZero"/>
        <c:crossBetween val="between"/>
      </c:valAx>
      <c:valAx>
        <c:axId val="42793216"/>
        <c:scaling>
          <c:orientation val="minMax"/>
          <c:max val="12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42336256"/>
        <c:crosses val="max"/>
        <c:crossBetween val="between"/>
      </c:valAx>
      <c:catAx>
        <c:axId val="42336256"/>
        <c:scaling>
          <c:orientation val="minMax"/>
        </c:scaling>
        <c:delete val="1"/>
        <c:axPos val="b"/>
        <c:majorTickMark val="out"/>
        <c:minorTickMark val="none"/>
        <c:tickLblPos val="nextTo"/>
        <c:crossAx val="427932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921527777777789E-2"/>
          <c:y val="7.7875868055555561E-2"/>
          <c:w val="0.85386597222222216"/>
          <c:h val="0.67031822222222226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63938688"/>
        <c:axId val="163940224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éves!$B$2</c15:sqref>
                        </c15:formulaRef>
                      </c:ext>
                    </c:extLst>
                    <c:strCache>
                      <c:ptCount val="1"/>
                      <c:pt idx="0">
                        <c:v>bér</c:v>
                      </c:pt>
                    </c:strCache>
                  </c:strRef>
                </c:tx>
                <c:spPr>
                  <a:ln w="25400">
                    <a:solidFill>
                      <a:srgbClr val="9C0000"/>
                    </a:solidFill>
                  </a:ln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éves!$A$17:$A$26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2009</c:v>
                      </c:pt>
                      <c:pt idx="1">
                        <c:v>2010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éves!$B$17:$B$26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200427.33333333299</c:v>
                      </c:pt>
                      <c:pt idx="1">
                        <c:v>206845.66666666599</c:v>
                      </c:pt>
                      <c:pt idx="2">
                        <c:v>217969.58333333299</c:v>
                      </c:pt>
                      <c:pt idx="3">
                        <c:v>233871</c:v>
                      </c:pt>
                      <c:pt idx="4">
                        <c:v>242259.16666666599</c:v>
                      </c:pt>
                      <c:pt idx="5">
                        <c:v>252640.41666666599</c:v>
                      </c:pt>
                      <c:pt idx="6">
                        <c:v>262679.66666666599</c:v>
                      </c:pt>
                      <c:pt idx="7">
                        <c:v>276968.80549732002</c:v>
                      </c:pt>
                      <c:pt idx="8">
                        <c:v>300515.41130195803</c:v>
                      </c:pt>
                      <c:pt idx="9">
                        <c:v>321347.140566118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F761-4740-97B4-D293DDFD8821}"/>
                  </c:ext>
                </c:extLst>
              </c15:ser>
            </c15:filteredBarSeries>
          </c:ext>
        </c:extLst>
      </c:barChart>
      <c:barChart>
        <c:barDir val="col"/>
        <c:grouping val="clustered"/>
        <c:varyColors val="0"/>
        <c:ser>
          <c:idx val="9"/>
          <c:order val="9"/>
          <c:tx>
            <c:strRef>
              <c:f>éves!$K$2</c:f>
              <c:strCache>
                <c:ptCount val="1"/>
                <c:pt idx="0">
                  <c:v>Eltérés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éves!$A$17:$A$26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éves!$K$17:$K$26</c:f>
              <c:numCache>
                <c:formatCode>General</c:formatCode>
                <c:ptCount val="10"/>
                <c:pt idx="0">
                  <c:v>-1.8210876650807677</c:v>
                </c:pt>
                <c:pt idx="1">
                  <c:v>-0.84901361584650203</c:v>
                </c:pt>
                <c:pt idx="2">
                  <c:v>-0.12053838330407984</c:v>
                </c:pt>
                <c:pt idx="3">
                  <c:v>-0.82546844826453025</c:v>
                </c:pt>
                <c:pt idx="4">
                  <c:v>0.57449107921996756</c:v>
                </c:pt>
                <c:pt idx="5">
                  <c:v>0.65125821325695199</c:v>
                </c:pt>
                <c:pt idx="6">
                  <c:v>0.56806618063322389</c:v>
                </c:pt>
                <c:pt idx="7">
                  <c:v>-0.64702130655675205</c:v>
                </c:pt>
                <c:pt idx="8">
                  <c:v>-1.8438522226037009</c:v>
                </c:pt>
                <c:pt idx="9">
                  <c:v>-1.1444784106861903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61-4740-97B4-D293DDFD8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axId val="163947648"/>
        <c:axId val="163941760"/>
      </c:barChart>
      <c:lineChart>
        <c:grouping val="standard"/>
        <c:varyColors val="0"/>
        <c:ser>
          <c:idx val="4"/>
          <c:order val="4"/>
          <c:tx>
            <c:strRef>
              <c:f>éves!$F$2</c:f>
              <c:strCache>
                <c:ptCount val="1"/>
                <c:pt idx="0">
                  <c:v>Átlagos munkaerőköltség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cat>
            <c:numRef>
              <c:f>éves!$A$17:$A$26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éves!$F$17:$F$26</c:f>
              <c:numCache>
                <c:formatCode>General</c:formatCode>
                <c:ptCount val="10"/>
                <c:pt idx="0">
                  <c:v>2.4707369848122198</c:v>
                </c:pt>
                <c:pt idx="1">
                  <c:v>2.3533107510893103</c:v>
                </c:pt>
                <c:pt idx="2">
                  <c:v>5.2573439992131767</c:v>
                </c:pt>
                <c:pt idx="3">
                  <c:v>6.4697772568894578</c:v>
                </c:pt>
                <c:pt idx="4">
                  <c:v>4.1611549523234999</c:v>
                </c:pt>
                <c:pt idx="5">
                  <c:v>4.9364417804422516</c:v>
                </c:pt>
                <c:pt idx="6">
                  <c:v>4.5417969607109967</c:v>
                </c:pt>
                <c:pt idx="7">
                  <c:v>4.7927369404287674</c:v>
                </c:pt>
                <c:pt idx="8">
                  <c:v>6.6576848953970682</c:v>
                </c:pt>
                <c:pt idx="9">
                  <c:v>5.7875219063385543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61-4740-97B4-D293DDFD8821}"/>
            </c:ext>
          </c:extLst>
        </c:ser>
        <c:ser>
          <c:idx val="3"/>
          <c:order val="3"/>
          <c:tx>
            <c:strRef>
              <c:f>éves!$E$2</c:f>
              <c:strCache>
                <c:ptCount val="1"/>
                <c:pt idx="0">
                  <c:v>Bruttó átlagkeresetek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éves!$A$17:$A$26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éves!$E$17:$E$26</c:f>
              <c:numCache>
                <c:formatCode>General</c:formatCode>
                <c:ptCount val="10"/>
                <c:pt idx="0">
                  <c:v>4.2918246498929875</c:v>
                </c:pt>
                <c:pt idx="1">
                  <c:v>3.2023243669358123</c:v>
                </c:pt>
                <c:pt idx="2">
                  <c:v>5.3778823825172566</c:v>
                </c:pt>
                <c:pt idx="3">
                  <c:v>7.2952457051539881</c:v>
                </c:pt>
                <c:pt idx="4">
                  <c:v>3.5866638731035323</c:v>
                </c:pt>
                <c:pt idx="5">
                  <c:v>4.2851835671852996</c:v>
                </c:pt>
                <c:pt idx="6">
                  <c:v>3.9737307800777728</c:v>
                </c:pt>
                <c:pt idx="7">
                  <c:v>5.4397582469855195</c:v>
                </c:pt>
                <c:pt idx="8">
                  <c:v>8.5015371180007691</c:v>
                </c:pt>
                <c:pt idx="9">
                  <c:v>6.9320003170247446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61-4740-97B4-D293DDFD8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938688"/>
        <c:axId val="163940224"/>
        <c:extLst>
          <c:ext xmlns:c15="http://schemas.microsoft.com/office/drawing/2012/chart" uri="{02D57815-91ED-43cb-92C2-25804820EDAC}">
            <c15:filteredLine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éves!$C$2</c15:sqref>
                        </c15:formulaRef>
                      </c:ext>
                    </c:extLst>
                    <c:strCache>
                      <c:ptCount val="1"/>
                      <c:pt idx="0">
                        <c:v>munkaerőköltség</c:v>
                      </c:pt>
                    </c:strCache>
                  </c:strRef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éves!$A$17:$A$26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2009</c:v>
                      </c:pt>
                      <c:pt idx="1">
                        <c:v>2010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éves!$C$17:$C$26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262439.20974062697</c:v>
                      </c:pt>
                      <c:pt idx="1">
                        <c:v>268615.21987852699</c:v>
                      </c:pt>
                      <c:pt idx="2">
                        <c:v>282737.24602178403</c:v>
                      </c:pt>
                      <c:pt idx="3">
                        <c:v>301029.716061657</c:v>
                      </c:pt>
                      <c:pt idx="4">
                        <c:v>313556.02899952198</c:v>
                      </c:pt>
                      <c:pt idx="5">
                        <c:v>329034.53982015001</c:v>
                      </c:pt>
                      <c:pt idx="6">
                        <c:v>343978.62054939102</c:v>
                      </c:pt>
                      <c:pt idx="7">
                        <c:v>360464.61096363899</c:v>
                      </c:pt>
                      <c:pt idx="8">
                        <c:v>384463.20892101701</c:v>
                      </c:pt>
                      <c:pt idx="9">
                        <c:v>406714.10135913303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F761-4740-97B4-D293DDFD8821}"/>
                  </c:ext>
                </c:extLst>
              </c15:ser>
            </c15:filteredLineSeries>
            <c15:filteredLineSeries>
              <c15:ser>
                <c:idx val="0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éves!$D$2</c15:sqref>
                        </c15:formulaRef>
                      </c:ext>
                    </c:extLst>
                    <c:strCache>
                      <c:ptCount val="1"/>
                      <c:pt idx="0">
                        <c:v>nettó bér</c:v>
                      </c:pt>
                    </c:strCache>
                  </c:strRef>
                </c:tx>
                <c:spPr>
                  <a:ln w="25400">
                    <a:solidFill>
                      <a:schemeClr val="accent6">
                        <a:lumMod val="50000"/>
                      </a:schemeClr>
                    </a:solidFill>
                    <a:prstDash val="sysDash"/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éves!$A$17:$A$26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2009</c:v>
                      </c:pt>
                      <c:pt idx="1">
                        <c:v>2010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éves!$D$17:$D$26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129269.972038762</c:v>
                      </c:pt>
                      <c:pt idx="1">
                        <c:v>138372.14415052801</c:v>
                      </c:pt>
                      <c:pt idx="2">
                        <c:v>152601.44479849699</c:v>
                      </c:pt>
                      <c:pt idx="3">
                        <c:v>158455.369595492</c:v>
                      </c:pt>
                      <c:pt idx="4">
                        <c:v>165436.87364107199</c:v>
                      </c:pt>
                      <c:pt idx="5">
                        <c:v>174018.94226052499</c:v>
                      </c:pt>
                      <c:pt idx="6">
                        <c:v>180928.52206532101</c:v>
                      </c:pt>
                      <c:pt idx="7">
                        <c:v>193276.97906241199</c:v>
                      </c:pt>
                      <c:pt idx="8">
                        <c:v>209708.493177953</c:v>
                      </c:pt>
                      <c:pt idx="9">
                        <c:v>224245.486589876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F761-4740-97B4-D293DDFD8821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éves!$G$2</c15:sqref>
                        </c15:formulaRef>
                      </c:ext>
                    </c:extLst>
                    <c:strCache>
                      <c:ptCount val="1"/>
                      <c:pt idx="0">
                        <c:v>nettó bér</c:v>
                      </c:pt>
                    </c:strCache>
                  </c:strRef>
                </c:tx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éves!$A$17:$A$26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2009</c:v>
                      </c:pt>
                      <c:pt idx="1">
                        <c:v>2010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éves!$G$17:$G$26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5.5158340471367069</c:v>
                      </c:pt>
                      <c:pt idx="1">
                        <c:v>7.0412114802938817</c:v>
                      </c:pt>
                      <c:pt idx="2">
                        <c:v>10.283356332535874</c:v>
                      </c:pt>
                      <c:pt idx="3">
                        <c:v>3.8360874005648071</c:v>
                      </c:pt>
                      <c:pt idx="4">
                        <c:v>4.4059750473603572</c:v>
                      </c:pt>
                      <c:pt idx="5">
                        <c:v>5.1875186169635157</c:v>
                      </c:pt>
                      <c:pt idx="6">
                        <c:v>3.9705906236642079</c:v>
                      </c:pt>
                      <c:pt idx="7">
                        <c:v>6.8250471822418319</c:v>
                      </c:pt>
                      <c:pt idx="8">
                        <c:v>8.501537118000499</c:v>
                      </c:pt>
                      <c:pt idx="9">
                        <c:v>6.932000317024503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F761-4740-97B4-D293DDFD8821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éves!$H$2</c15:sqref>
                        </c15:formulaRef>
                      </c:ext>
                    </c:extLst>
                    <c:strCache>
                      <c:ptCount val="1"/>
                      <c:pt idx="0">
                        <c:v>ULC1</c:v>
                      </c:pt>
                    </c:strCache>
                  </c:strRef>
                </c:tx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éves!$A$17:$A$26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2009</c:v>
                      </c:pt>
                      <c:pt idx="1">
                        <c:v>2010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éves!$H$17:$H$26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6.8906405615154904</c:v>
                      </c:pt>
                      <c:pt idx="1">
                        <c:v>5.2713137828286297E-3</c:v>
                      </c:pt>
                      <c:pt idx="2">
                        <c:v>4.0259717957740797</c:v>
                      </c:pt>
                      <c:pt idx="3">
                        <c:v>9.6088292481370594</c:v>
                      </c:pt>
                      <c:pt idx="4">
                        <c:v>2.3377969158801601</c:v>
                      </c:pt>
                      <c:pt idx="5">
                        <c:v>4.7717060595913798</c:v>
                      </c:pt>
                      <c:pt idx="6">
                        <c:v>3.0273042903490301</c:v>
                      </c:pt>
                      <c:pt idx="7">
                        <c:v>5.3107202207216702</c:v>
                      </c:pt>
                      <c:pt idx="8">
                        <c:v>4.6696441542677301</c:v>
                      </c:pt>
                      <c:pt idx="9">
                        <c:v>3.25296075736127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761-4740-97B4-D293DDFD8821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éves!$I$2</c15:sqref>
                        </c15:formulaRef>
                      </c:ext>
                    </c:extLst>
                    <c:strCache>
                      <c:ptCount val="1"/>
                      <c:pt idx="0">
                        <c:v>ULC2</c:v>
                      </c:pt>
                    </c:strCache>
                  </c:strRef>
                </c:tx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éves!$A$17:$A$26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2009</c:v>
                      </c:pt>
                      <c:pt idx="1">
                        <c:v>2010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éves!$I$17:$I$26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5.8195057702749331</c:v>
                      </c:pt>
                      <c:pt idx="1">
                        <c:v>0.48480880770274926</c:v>
                      </c:pt>
                      <c:pt idx="2">
                        <c:v>3.5055286005729496</c:v>
                      </c:pt>
                      <c:pt idx="3">
                        <c:v>7.1668497631129231</c:v>
                      </c:pt>
                      <c:pt idx="4">
                        <c:v>2.4426235200712312</c:v>
                      </c:pt>
                      <c:pt idx="5">
                        <c:v>4.915949749446388</c:v>
                      </c:pt>
                      <c:pt idx="6">
                        <c:v>2.4442109731162249</c:v>
                      </c:pt>
                      <c:pt idx="7">
                        <c:v>6.6601694412422532</c:v>
                      </c:pt>
                      <c:pt idx="8">
                        <c:v>4.7269455803443901</c:v>
                      </c:pt>
                      <c:pt idx="9">
                        <c:v>3.2996796670720698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761-4740-97B4-D293DDFD8821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éves!$J$2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éves!$A$17:$A$26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2009</c:v>
                      </c:pt>
                      <c:pt idx="1">
                        <c:v>2010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éves!$J$17:$J$26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761-4740-97B4-D293DDFD8821}"/>
                  </c:ext>
                </c:extLst>
              </c15:ser>
            </c15:filteredLineSeries>
          </c:ext>
        </c:extLst>
      </c:lineChart>
      <c:catAx>
        <c:axId val="1639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63940224"/>
        <c:crosses val="autoZero"/>
        <c:auto val="1"/>
        <c:lblAlgn val="ctr"/>
        <c:lblOffset val="100"/>
        <c:noMultiLvlLbl val="0"/>
      </c:catAx>
      <c:valAx>
        <c:axId val="163940224"/>
        <c:scaling>
          <c:orientation val="minMax"/>
          <c:max val="10"/>
          <c:min val="-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163938688"/>
        <c:crosses val="autoZero"/>
        <c:crossBetween val="between"/>
        <c:majorUnit val="2"/>
      </c:valAx>
      <c:valAx>
        <c:axId val="163941760"/>
        <c:scaling>
          <c:orientation val="minMax"/>
          <c:max val="10"/>
          <c:min val="-2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</c:spPr>
        <c:crossAx val="163947648"/>
        <c:crosses val="max"/>
        <c:crossBetween val="between"/>
        <c:majorUnit val="2"/>
      </c:valAx>
      <c:catAx>
        <c:axId val="163947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394176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90246333333333328"/>
          <c:w val="1"/>
          <c:h val="9.75366666666666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187731481481488E-2"/>
          <c:y val="7.7622569444444428E-2"/>
          <c:w val="0.88711134259259261"/>
          <c:h val="0.68096562500000002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'c1-16'!$A$13</c:f>
              <c:strCache>
                <c:ptCount val="1"/>
                <c:pt idx="0">
                  <c:v>Piaci alapfolyamatok alapján</c:v>
                </c:pt>
              </c:strCache>
            </c:strRef>
          </c:tx>
          <c:spPr>
            <a:solidFill>
              <a:srgbClr val="AC9F70">
                <a:lumMod val="60000"/>
                <a:lumOff val="40000"/>
              </a:srgbClr>
            </a:solidFill>
            <a:ln w="28575" cap="sq">
              <a:noFill/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BAFD4"/>
              </a:solidFill>
              <a:ln w="50800" cap="sq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AD-4E21-ACFA-BEDE31943E81}"/>
              </c:ext>
            </c:extLst>
          </c:dPt>
          <c:dPt>
            <c:idx val="1"/>
            <c:invertIfNegative val="0"/>
            <c:bubble3D val="0"/>
            <c:spPr>
              <a:solidFill>
                <a:srgbClr val="7BAFD4"/>
              </a:solidFill>
              <a:ln w="28575" cap="sq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AAD-4E21-ACFA-BEDE31943E81}"/>
              </c:ext>
            </c:extLst>
          </c:dPt>
          <c:dPt>
            <c:idx val="10"/>
            <c:invertIfNegative val="0"/>
            <c:bubble3D val="0"/>
            <c:spPr>
              <a:solidFill>
                <a:srgbClr val="AC9F70">
                  <a:lumMod val="60000"/>
                  <a:lumOff val="40000"/>
                </a:srgbClr>
              </a:solidFill>
              <a:ln w="28575" cap="sq">
                <a:noFill/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1AAD-4E21-ACFA-BEDE31943E81}"/>
              </c:ext>
            </c:extLst>
          </c:dPt>
          <c:dPt>
            <c:idx val="11"/>
            <c:invertIfNegative val="0"/>
            <c:bubble3D val="0"/>
            <c:spPr>
              <a:solidFill>
                <a:srgbClr val="AC9F70">
                  <a:lumMod val="60000"/>
                  <a:lumOff val="40000"/>
                </a:srgbClr>
              </a:solidFill>
              <a:ln w="28575" cap="sq">
                <a:noFill/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1AAD-4E21-ACFA-BEDE31943E81}"/>
              </c:ext>
            </c:extLst>
          </c:dPt>
          <c:dPt>
            <c:idx val="12"/>
            <c:invertIfNegative val="0"/>
            <c:bubble3D val="0"/>
            <c:spPr>
              <a:solidFill>
                <a:srgbClr val="AC9F70">
                  <a:lumMod val="60000"/>
                  <a:lumOff val="40000"/>
                </a:srgbClr>
              </a:solidFill>
              <a:ln w="28575" cap="sq">
                <a:noFill/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1AAD-4E21-ACFA-BEDE31943E81}"/>
              </c:ext>
            </c:extLst>
          </c:dPt>
          <c:cat>
            <c:strRef>
              <c:f>'c1-16'!$C$11:$E$11</c:f>
              <c:strCache>
                <c:ptCount val="3"/>
                <c:pt idx="0">
                  <c:v>minimálbér</c:v>
                </c:pt>
                <c:pt idx="1">
                  <c:v>garantált bérminimum</c:v>
                </c:pt>
                <c:pt idx="2">
                  <c:v>átlagbér*</c:v>
                </c:pt>
              </c:strCache>
            </c:strRef>
          </c:cat>
          <c:val>
            <c:numRef>
              <c:f>'c1-16'!$C$13:$E$13</c:f>
              <c:numCache>
                <c:formatCode>General</c:formatCode>
                <c:ptCount val="3"/>
                <c:pt idx="0">
                  <c:v>6.0000000000000284</c:v>
                </c:pt>
                <c:pt idx="1">
                  <c:v>6</c:v>
                </c:pt>
                <c:pt idx="2">
                  <c:v>6.0000000000000284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AD-4E21-ACFA-BEDE31943E81}"/>
            </c:ext>
          </c:extLst>
        </c:ser>
        <c:ser>
          <c:idx val="1"/>
          <c:order val="2"/>
          <c:tx>
            <c:strRef>
              <c:f>'c1-16'!$A$15</c:f>
              <c:strCache>
                <c:ptCount val="1"/>
                <c:pt idx="0">
                  <c:v>Járulékcsökkentés hatása</c:v>
                </c:pt>
              </c:strCache>
            </c:strRef>
          </c:tx>
          <c:spPr>
            <a:solidFill>
              <a:srgbClr val="7BAFD4">
                <a:lumMod val="50000"/>
              </a:srgbClr>
            </a:solidFill>
            <a:ln>
              <a:noFill/>
            </a:ln>
            <a:effectLst/>
          </c:spPr>
          <c:invertIfNegative val="0"/>
          <c:cat>
            <c:strRef>
              <c:f>'c1-16'!$C$11:$E$11</c:f>
              <c:strCache>
                <c:ptCount val="3"/>
                <c:pt idx="0">
                  <c:v>minimálbér</c:v>
                </c:pt>
                <c:pt idx="1">
                  <c:v>garantált bérminimum</c:v>
                </c:pt>
                <c:pt idx="2">
                  <c:v>átlagbér*</c:v>
                </c:pt>
              </c:strCache>
            </c:strRef>
          </c:cat>
          <c:val>
            <c:numRef>
              <c:f>'c1-16'!$C$15:$E$15</c:f>
              <c:numCache>
                <c:formatCode>General</c:formatCode>
                <c:ptCount val="3"/>
                <c:pt idx="0">
                  <c:v>-4.4694499947417938</c:v>
                </c:pt>
                <c:pt idx="1">
                  <c:v>-4.8638132295719743</c:v>
                </c:pt>
                <c:pt idx="2">
                  <c:v>-4.1245136186770566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AAD-4E21-ACFA-BEDE31943E81}"/>
            </c:ext>
          </c:extLst>
        </c:ser>
        <c:ser>
          <c:idx val="3"/>
          <c:order val="3"/>
          <c:tx>
            <c:strRef>
              <c:f>'c1-16'!$A$14</c:f>
              <c:strCache>
                <c:ptCount val="1"/>
                <c:pt idx="0">
                  <c:v>Minimálbérek emelésének hatása</c:v>
                </c:pt>
              </c:strCache>
            </c:strRef>
          </c:tx>
          <c:spPr>
            <a:solidFill>
              <a:srgbClr val="7BAFD4"/>
            </a:solidFill>
            <a:ln w="28575">
              <a:noFill/>
            </a:ln>
          </c:spPr>
          <c:invertIfNegative val="0"/>
          <c:cat>
            <c:strRef>
              <c:f>'c1-16'!$C$11:$E$11</c:f>
              <c:strCache>
                <c:ptCount val="3"/>
                <c:pt idx="0">
                  <c:v>minimálbér</c:v>
                </c:pt>
                <c:pt idx="1">
                  <c:v>garantált bérminimum</c:v>
                </c:pt>
                <c:pt idx="2">
                  <c:v>átlagbér*</c:v>
                </c:pt>
              </c:strCache>
            </c:strRef>
          </c:cat>
          <c:val>
            <c:numRef>
              <c:f>'c1-16'!$C$14:$E$14</c:f>
              <c:numCache>
                <c:formatCode>General</c:formatCode>
                <c:ptCount val="3"/>
                <c:pt idx="0">
                  <c:v>8.8648648648648134</c:v>
                </c:pt>
                <c:pt idx="1">
                  <c:v>19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AAD-4E21-ACFA-BEDE31943E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71111936"/>
        <c:axId val="171113856"/>
      </c:barChart>
      <c:lineChart>
        <c:grouping val="standard"/>
        <c:varyColors val="0"/>
        <c:ser>
          <c:idx val="0"/>
          <c:order val="1"/>
          <c:tx>
            <c:strRef>
              <c:f>'c1-16'!$A$16</c:f>
              <c:strCache>
                <c:ptCount val="1"/>
                <c:pt idx="0">
                  <c:v>Intézkedéseket követően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18"/>
            <c:spPr>
              <a:solidFill>
                <a:sysClr val="window" lastClr="FFFFFF"/>
              </a:solidFill>
              <a:ln w="28575">
                <a:solidFill>
                  <a:sysClr val="windowText" lastClr="000000"/>
                </a:solidFill>
              </a:ln>
            </c:spPr>
          </c:marker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D-1AAD-4E21-ACFA-BEDE31943E81}"/>
              </c:ext>
            </c:extLst>
          </c:dPt>
          <c:cat>
            <c:strRef>
              <c:f>'c1-16'!$C$11:$E$11</c:f>
              <c:strCache>
                <c:ptCount val="3"/>
                <c:pt idx="0">
                  <c:v>minimálbér</c:v>
                </c:pt>
                <c:pt idx="1">
                  <c:v>garantált bérminimum</c:v>
                </c:pt>
                <c:pt idx="2">
                  <c:v>átlagbér*</c:v>
                </c:pt>
              </c:strCache>
            </c:strRef>
          </c:cat>
          <c:val>
            <c:numRef>
              <c:f>'c1-16'!$C$16:$E$16</c:f>
              <c:numCache>
                <c:formatCode>General</c:formatCode>
                <c:ptCount val="3"/>
                <c:pt idx="0">
                  <c:v>10.395414870123048</c:v>
                </c:pt>
                <c:pt idx="1">
                  <c:v>20.136186770428026</c:v>
                </c:pt>
                <c:pt idx="2">
                  <c:v>1.8754863813229719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AAD-4E21-ACFA-BEDE31943E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111936"/>
        <c:axId val="171113856"/>
      </c:lineChart>
      <c:catAx>
        <c:axId val="171111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71113856"/>
        <c:crosses val="autoZero"/>
        <c:auto val="1"/>
        <c:lblAlgn val="ctr"/>
        <c:lblOffset val="100"/>
        <c:noMultiLvlLbl val="0"/>
      </c:catAx>
      <c:valAx>
        <c:axId val="171113856"/>
        <c:scaling>
          <c:orientation val="minMax"/>
          <c:max val="25"/>
          <c:min val="-5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1711119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0.87764799999999998"/>
          <c:w val="0.98821527329681114"/>
          <c:h val="0.12235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hu-HU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  <a:cs typeface="Traditional Arabic" panose="02020603050405020304" pitchFamily="18" charset="-78"/>
        </a:defRPr>
      </a:pPr>
      <a:endParaRPr lang="hu-HU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04825418191084E-2"/>
          <c:y val="7.7021875000000004E-2"/>
          <c:w val="0.91790349163617835"/>
          <c:h val="0.7614778645833334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'c5-8'!$B$13</c:f>
              <c:strCache>
                <c:ptCount val="1"/>
                <c:pt idx="0">
                  <c:v>Fiskális keresleti hatás</c:v>
                </c:pt>
              </c:strCache>
            </c:strRef>
          </c:tx>
          <c:spPr>
            <a:solidFill>
              <a:srgbClr val="7BAFD4">
                <a:lumMod val="50000"/>
              </a:srgbClr>
            </a:solidFill>
          </c:spPr>
          <c:invertIfNegative val="0"/>
          <c:cat>
            <c:numRef>
              <c:f>'c5-8'!$A$14:$A$19</c:f>
              <c:numCache>
                <c:formatCode>m/d/yyyy</c:formatCode>
                <c:ptCount val="6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  <c:pt idx="5">
                  <c:v>43101</c:v>
                </c:pt>
              </c:numCache>
            </c:numRef>
          </c:cat>
          <c:val>
            <c:numRef>
              <c:f>'c5-8'!$B$14:$B$19</c:f>
              <c:numCache>
                <c:formatCode>0.00</c:formatCode>
                <c:ptCount val="6"/>
                <c:pt idx="0">
                  <c:v>0.76810056645255109</c:v>
                </c:pt>
                <c:pt idx="1">
                  <c:v>0.20473658120677818</c:v>
                </c:pt>
                <c:pt idx="2">
                  <c:v>-0.64554225459773229</c:v>
                </c:pt>
                <c:pt idx="3">
                  <c:v>-0.2</c:v>
                </c:pt>
                <c:pt idx="4">
                  <c:v>1.2</c:v>
                </c:pt>
                <c:pt idx="5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86-4574-9ACC-25A2D000EC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6321664"/>
        <c:axId val="26315776"/>
      </c:barChart>
      <c:lineChart>
        <c:grouping val="standard"/>
        <c:varyColors val="0"/>
        <c:ser>
          <c:idx val="0"/>
          <c:order val="2"/>
          <c:tx>
            <c:strRef>
              <c:f>'c5-8'!$C$13</c:f>
              <c:strCache>
                <c:ptCount val="1"/>
                <c:pt idx="0">
                  <c:v>Tervezett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3"/>
            <c:spPr>
              <a:solidFill>
                <a:sysClr val="window" lastClr="FFFFFF"/>
              </a:solidFill>
              <a:ln w="34925">
                <a:solidFill>
                  <a:srgbClr val="9C0000"/>
                </a:solidFill>
              </a:ln>
            </c:spPr>
          </c:marker>
          <c:cat>
            <c:numRef>
              <c:f>'c5-8'!$A$14:$A$19</c:f>
              <c:numCache>
                <c:formatCode>m/d/yyyy</c:formatCode>
                <c:ptCount val="6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  <c:pt idx="5">
                  <c:v>43101</c:v>
                </c:pt>
              </c:numCache>
            </c:numRef>
          </c:cat>
          <c:val>
            <c:numRef>
              <c:f>'c5-8'!$C$14:$C$19</c:f>
              <c:numCache>
                <c:formatCode>General</c:formatCode>
                <c:ptCount val="6"/>
                <c:pt idx="3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86-4574-9ACC-25A2D000EC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312704"/>
        <c:axId val="26314240"/>
        <c:extLst>
          <c:ext xmlns:c15="http://schemas.microsoft.com/office/drawing/2012/chart" uri="{02D57815-91ED-43cb-92C2-25804820EDAC}">
            <c15:filteredLine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'c5-8'!$D$13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>
                    <a:noFill/>
                  </a:ln>
                </c:spPr>
                <c:marker>
                  <c:symbol val="dash"/>
                  <c:size val="15"/>
                  <c:spPr>
                    <a:solidFill>
                      <a:srgbClr val="C00000"/>
                    </a:solidFill>
                    <a:ln>
                      <a:solidFill>
                        <a:srgbClr val="C00000"/>
                      </a:solidFill>
                    </a:ln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'c5-8'!$A$14:$A$19</c15:sqref>
                        </c15:formulaRef>
                      </c:ext>
                    </c:extLst>
                    <c:numCache>
                      <c:formatCode>m/d/yyyy</c:formatCode>
                      <c:ptCount val="6"/>
                      <c:pt idx="0">
                        <c:v>41275</c:v>
                      </c:pt>
                      <c:pt idx="1">
                        <c:v>41640</c:v>
                      </c:pt>
                      <c:pt idx="2">
                        <c:v>42005</c:v>
                      </c:pt>
                      <c:pt idx="3">
                        <c:v>42370</c:v>
                      </c:pt>
                      <c:pt idx="4">
                        <c:v>42736</c:v>
                      </c:pt>
                      <c:pt idx="5">
                        <c:v>43101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'c5-8'!$D$14:$D$19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2286-4574-9ACC-25A2D000EC64}"/>
                  </c:ext>
                </c:extLst>
              </c15:ser>
            </c15:filteredLineSeries>
          </c:ext>
        </c:extLst>
      </c:lineChart>
      <c:dateAx>
        <c:axId val="26312704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26314240"/>
        <c:crosses val="autoZero"/>
        <c:auto val="1"/>
        <c:lblOffset val="100"/>
        <c:baseTimeUnit val="years"/>
        <c:majorUnit val="1"/>
      </c:dateAx>
      <c:valAx>
        <c:axId val="26314240"/>
        <c:scaling>
          <c:orientation val="minMax"/>
          <c:max val="2"/>
          <c:min val="-1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0.0" sourceLinked="0"/>
        <c:majorTickMark val="out"/>
        <c:minorTickMark val="none"/>
        <c:tickLblPos val="nextTo"/>
        <c:crossAx val="26312704"/>
        <c:crosses val="autoZero"/>
        <c:crossBetween val="between"/>
      </c:valAx>
      <c:valAx>
        <c:axId val="26315776"/>
        <c:scaling>
          <c:orientation val="minMax"/>
          <c:max val="2"/>
          <c:min val="-1"/>
        </c:scaling>
        <c:delete val="0"/>
        <c:axPos val="r"/>
        <c:numFmt formatCode="0.0" sourceLinked="0"/>
        <c:majorTickMark val="out"/>
        <c:minorTickMark val="none"/>
        <c:tickLblPos val="nextTo"/>
        <c:crossAx val="26321664"/>
        <c:crosses val="max"/>
        <c:crossBetween val="between"/>
      </c:valAx>
      <c:dateAx>
        <c:axId val="2632166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26315776"/>
        <c:crosses val="autoZero"/>
        <c:auto val="1"/>
        <c:lblOffset val="100"/>
        <c:baseTimeUnit val="years"/>
      </c:dateAx>
    </c:plotArea>
    <c:legend>
      <c:legendPos val="b"/>
      <c:layout>
        <c:manualLayout>
          <c:xMode val="edge"/>
          <c:yMode val="edge"/>
          <c:x val="0"/>
          <c:y val="0.93464511111111093"/>
          <c:w val="1"/>
          <c:h val="6.535488888888889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6486231884057972E-2"/>
          <c:y val="7.3646222222222224E-2"/>
          <c:w val="0.85911618357487918"/>
          <c:h val="0.6498722222222221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'c5-9'!$B$14</c:f>
              <c:strCache>
                <c:ptCount val="1"/>
                <c:pt idx="0">
                  <c:v>Államadósság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118-4233-BB64-BF8764124F70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118-4233-BB64-BF8764124F70}"/>
              </c:ext>
            </c:extLst>
          </c:dPt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118-4233-BB64-BF8764124F70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118-4233-BB64-BF8764124F70}"/>
                </c:ext>
              </c:extLst>
            </c:dLbl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118-4233-BB64-BF8764124F7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'c5-9'!$A$15:$A$33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'c5-9'!$B$15:$B$33</c:f>
              <c:numCache>
                <c:formatCode>General</c:formatCode>
                <c:ptCount val="19"/>
                <c:pt idx="0">
                  <c:v>55.141661489620454</c:v>
                </c:pt>
                <c:pt idx="1">
                  <c:v>51.742556449437807</c:v>
                </c:pt>
                <c:pt idx="2">
                  <c:v>54.994122642487511</c:v>
                </c:pt>
                <c:pt idx="3">
                  <c:v>57.602054156317593</c:v>
                </c:pt>
                <c:pt idx="4">
                  <c:v>58.518707644864087</c:v>
                </c:pt>
                <c:pt idx="5">
                  <c:v>60.486290696017662</c:v>
                </c:pt>
                <c:pt idx="6">
                  <c:v>64.673921644089631</c:v>
                </c:pt>
                <c:pt idx="7">
                  <c:v>65.615688007830954</c:v>
                </c:pt>
                <c:pt idx="8">
                  <c:v>71.647420687425878</c:v>
                </c:pt>
                <c:pt idx="9">
                  <c:v>77.958486139831734</c:v>
                </c:pt>
                <c:pt idx="10">
                  <c:v>80.581830454616622</c:v>
                </c:pt>
                <c:pt idx="11">
                  <c:v>80.759531248966994</c:v>
                </c:pt>
                <c:pt idx="12">
                  <c:v>78.294459643880828</c:v>
                </c:pt>
                <c:pt idx="13">
                  <c:v>76.595670598166464</c:v>
                </c:pt>
                <c:pt idx="14">
                  <c:v>75.660700685688226</c:v>
                </c:pt>
                <c:pt idx="15">
                  <c:v>74.71371301278657</c:v>
                </c:pt>
                <c:pt idx="16">
                  <c:v>73.818760521477088</c:v>
                </c:pt>
                <c:pt idx="17">
                  <c:v>72.654957509311217</c:v>
                </c:pt>
                <c:pt idx="18">
                  <c:v>71.452896870800913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18-4233-BB64-BF8764124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1004032"/>
        <c:axId val="41014016"/>
      </c:barChart>
      <c:lineChart>
        <c:grouping val="standard"/>
        <c:varyColors val="0"/>
        <c:ser>
          <c:idx val="0"/>
          <c:order val="1"/>
          <c:tx>
            <c:strRef>
              <c:f>'c5-9'!$C$14</c:f>
              <c:strCache>
                <c:ptCount val="1"/>
                <c:pt idx="0">
                  <c:v>Központi adósság devizaaránya (jobb tengely)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8118-4233-BB64-BF8764124F70}"/>
              </c:ext>
            </c:extLst>
          </c:dPt>
          <c:dPt>
            <c:idx val="11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8118-4233-BB64-BF8764124F70}"/>
              </c:ext>
            </c:extLst>
          </c:dPt>
          <c:dPt>
            <c:idx val="12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8118-4233-BB64-BF8764124F70}"/>
              </c:ext>
            </c:extLst>
          </c:dPt>
          <c:dPt>
            <c:idx val="15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8118-4233-BB64-BF8764124F70}"/>
              </c:ext>
            </c:extLst>
          </c:dPt>
          <c:dPt>
            <c:idx val="16"/>
            <c:bubble3D val="0"/>
            <c:spPr>
              <a:ln w="381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8118-4233-BB64-BF8764124F70}"/>
              </c:ext>
            </c:extLst>
          </c:dPt>
          <c:cat>
            <c:numRef>
              <c:f>'c5-9'!$A$15:$A$33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'c5-9'!$C$15:$C$33</c:f>
              <c:numCache>
                <c:formatCode>General</c:formatCode>
                <c:ptCount val="19"/>
                <c:pt idx="0">
                  <c:v>34.797361360712578</c:v>
                </c:pt>
                <c:pt idx="1">
                  <c:v>29.657634673320505</c:v>
                </c:pt>
                <c:pt idx="2">
                  <c:v>23.937095815617305</c:v>
                </c:pt>
                <c:pt idx="3">
                  <c:v>23.637326374584312</c:v>
                </c:pt>
                <c:pt idx="4">
                  <c:v>25.667483155055827</c:v>
                </c:pt>
                <c:pt idx="5">
                  <c:v>28.175079271541414</c:v>
                </c:pt>
                <c:pt idx="6">
                  <c:v>28.101733971714371</c:v>
                </c:pt>
                <c:pt idx="7">
                  <c:v>28.714144474974962</c:v>
                </c:pt>
                <c:pt idx="8">
                  <c:v>37.58492881430027</c:v>
                </c:pt>
                <c:pt idx="9">
                  <c:v>44.701178453717425</c:v>
                </c:pt>
                <c:pt idx="10">
                  <c:v>44.613188032894406</c:v>
                </c:pt>
                <c:pt idx="11">
                  <c:v>49.533029892745127</c:v>
                </c:pt>
                <c:pt idx="12">
                  <c:v>40.878786391084496</c:v>
                </c:pt>
                <c:pt idx="13">
                  <c:v>40.696509158110807</c:v>
                </c:pt>
                <c:pt idx="14">
                  <c:v>38.005603983759855</c:v>
                </c:pt>
                <c:pt idx="15">
                  <c:v>32.308237174742167</c:v>
                </c:pt>
                <c:pt idx="16">
                  <c:v>24.83890461019541</c:v>
                </c:pt>
                <c:pt idx="17">
                  <c:v>21.491840408892536</c:v>
                </c:pt>
                <c:pt idx="18">
                  <c:v>17.755700660869351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8118-4233-BB64-BF8764124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021440"/>
        <c:axId val="41015552"/>
      </c:lineChart>
      <c:catAx>
        <c:axId val="4100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41014016"/>
        <c:crosses val="autoZero"/>
        <c:auto val="1"/>
        <c:lblAlgn val="ctr"/>
        <c:lblOffset val="100"/>
        <c:tickLblSkip val="1"/>
        <c:noMultiLvlLbl val="0"/>
      </c:catAx>
      <c:valAx>
        <c:axId val="41014016"/>
        <c:scaling>
          <c:orientation val="minMax"/>
          <c:max val="85"/>
          <c:min val="50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41004032"/>
        <c:crosses val="autoZero"/>
        <c:crossBetween val="between"/>
      </c:valAx>
      <c:valAx>
        <c:axId val="41015552"/>
        <c:scaling>
          <c:orientation val="minMax"/>
          <c:max val="50"/>
          <c:min val="15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41021440"/>
        <c:crosses val="max"/>
        <c:crossBetween val="between"/>
      </c:valAx>
      <c:catAx>
        <c:axId val="41021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1015552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7881364766524561"/>
          <c:w val="1"/>
          <c:h val="0.12118635233475505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00" b="0" i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71256038647342E-2"/>
          <c:y val="6.7686444444444438E-2"/>
          <c:w val="0.85922089371980681"/>
          <c:h val="0.65215955555555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'c1-10'!$B$13</c:f>
              <c:strCache>
                <c:ptCount val="1"/>
                <c:pt idx="0">
                  <c:v>Exportpiaci részesedés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cat>
            <c:numRef>
              <c:f>'c1-10'!$A$17:$A$33</c:f>
              <c:numCache>
                <c:formatCode>m/d/yyyy</c:formatCode>
                <c:ptCount val="17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  <c:pt idx="15">
                  <c:v>42736</c:v>
                </c:pt>
                <c:pt idx="16">
                  <c:v>43101</c:v>
                </c:pt>
              </c:numCache>
            </c:numRef>
          </c:cat>
          <c:val>
            <c:numRef>
              <c:f>'c1-10'!$B$17:$B$33</c:f>
              <c:numCache>
                <c:formatCode>General</c:formatCode>
                <c:ptCount val="17"/>
                <c:pt idx="0">
                  <c:v>4.5125539275830207</c:v>
                </c:pt>
                <c:pt idx="1">
                  <c:v>0.43787991120828806</c:v>
                </c:pt>
                <c:pt idx="2">
                  <c:v>7.6658624568363471</c:v>
                </c:pt>
                <c:pt idx="3">
                  <c:v>5.1057923435384538</c:v>
                </c:pt>
                <c:pt idx="4">
                  <c:v>6.6842495437021192</c:v>
                </c:pt>
                <c:pt idx="5">
                  <c:v>4.5639128053475702</c:v>
                </c:pt>
                <c:pt idx="6">
                  <c:v>3.8348937071452696</c:v>
                </c:pt>
                <c:pt idx="7">
                  <c:v>4.9853113406214753</c:v>
                </c:pt>
                <c:pt idx="8">
                  <c:v>-1.4649033722765488</c:v>
                </c:pt>
                <c:pt idx="9">
                  <c:v>-1.1402961015117477</c:v>
                </c:pt>
                <c:pt idx="10">
                  <c:v>-2.6528066570710855</c:v>
                </c:pt>
                <c:pt idx="11">
                  <c:v>0.5917966461595654</c:v>
                </c:pt>
                <c:pt idx="12">
                  <c:v>5.9669131003370701</c:v>
                </c:pt>
                <c:pt idx="13">
                  <c:v>3.8501001531543153</c:v>
                </c:pt>
                <c:pt idx="14">
                  <c:v>3.3747884965584767</c:v>
                </c:pt>
                <c:pt idx="15">
                  <c:v>2.1349672573127592</c:v>
                </c:pt>
                <c:pt idx="16">
                  <c:v>2.8682591144358014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BE-4D89-ADC3-D13FA0418C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167157760"/>
        <c:axId val="167159296"/>
      </c:barChart>
      <c:lineChart>
        <c:grouping val="standard"/>
        <c:varyColors val="0"/>
        <c:ser>
          <c:idx val="1"/>
          <c:order val="1"/>
          <c:tx>
            <c:strRef>
              <c:f>'c1-10'!$C$13</c:f>
              <c:strCache>
                <c:ptCount val="1"/>
                <c:pt idx="0">
                  <c:v>Export</c:v>
                </c:pt>
              </c:strCache>
            </c:strRef>
          </c:tx>
          <c:spPr>
            <a:ln w="381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'c1-10'!$A$17:$A$33</c:f>
              <c:numCache>
                <c:formatCode>m/d/yyyy</c:formatCode>
                <c:ptCount val="17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  <c:pt idx="15">
                  <c:v>42736</c:v>
                </c:pt>
                <c:pt idx="16">
                  <c:v>43101</c:v>
                </c:pt>
              </c:numCache>
            </c:numRef>
          </c:cat>
          <c:val>
            <c:numRef>
              <c:f>'c1-10'!$C$17:$C$33</c:f>
              <c:numCache>
                <c:formatCode>General</c:formatCode>
                <c:ptCount val="17"/>
                <c:pt idx="0">
                  <c:v>5.7350053787908273</c:v>
                </c:pt>
                <c:pt idx="1">
                  <c:v>6.2343235639897223</c:v>
                </c:pt>
                <c:pt idx="2">
                  <c:v>18.003804612203986</c:v>
                </c:pt>
                <c:pt idx="3">
                  <c:v>12.847108257022558</c:v>
                </c:pt>
                <c:pt idx="4">
                  <c:v>19.51146149212186</c:v>
                </c:pt>
                <c:pt idx="5">
                  <c:v>16.179774660588812</c:v>
                </c:pt>
                <c:pt idx="6">
                  <c:v>7.1694577922873926</c:v>
                </c:pt>
                <c:pt idx="7">
                  <c:v>-11.257652085247692</c:v>
                </c:pt>
                <c:pt idx="8">
                  <c:v>11.289656425283379</c:v>
                </c:pt>
                <c:pt idx="9">
                  <c:v>6.6388139953836891</c:v>
                </c:pt>
                <c:pt idx="10">
                  <c:v>-1.7864316170578078</c:v>
                </c:pt>
                <c:pt idx="11">
                  <c:v>4.2092639299705539</c:v>
                </c:pt>
                <c:pt idx="12">
                  <c:v>9.8263486415457351</c:v>
                </c:pt>
                <c:pt idx="13">
                  <c:v>7.683704429504612</c:v>
                </c:pt>
                <c:pt idx="14">
                  <c:v>6.5516781764790792</c:v>
                </c:pt>
                <c:pt idx="15">
                  <c:v>4.9592572176931888</c:v>
                </c:pt>
                <c:pt idx="16">
                  <c:v>5.9615557069135328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BE-4D89-ADC3-D13FA0418C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157760"/>
        <c:axId val="167159296"/>
      </c:lineChart>
      <c:lineChart>
        <c:grouping val="standard"/>
        <c:varyColors val="0"/>
        <c:ser>
          <c:idx val="2"/>
          <c:order val="2"/>
          <c:tx>
            <c:strRef>
              <c:f>'c1-10'!$D$13</c:f>
              <c:strCache>
                <c:ptCount val="1"/>
                <c:pt idx="0">
                  <c:v>Import alapú külső kereslet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  <a:prstDash val="sysDash"/>
            </a:ln>
          </c:spPr>
          <c:marker>
            <c:symbol val="none"/>
          </c:marker>
          <c:cat>
            <c:numRef>
              <c:f>'c1-10'!$A$17:$A$33</c:f>
              <c:numCache>
                <c:formatCode>m/d/yyyy</c:formatCode>
                <c:ptCount val="17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  <c:pt idx="15">
                  <c:v>42736</c:v>
                </c:pt>
                <c:pt idx="16">
                  <c:v>43101</c:v>
                </c:pt>
              </c:numCache>
            </c:numRef>
          </c:cat>
          <c:val>
            <c:numRef>
              <c:f>'c1-10'!$D$17:$D$33</c:f>
              <c:numCache>
                <c:formatCode>General</c:formatCode>
                <c:ptCount val="17"/>
                <c:pt idx="0">
                  <c:v>1.2518507973494657</c:v>
                </c:pt>
                <c:pt idx="1">
                  <c:v>5.7699608541487777</c:v>
                </c:pt>
                <c:pt idx="2">
                  <c:v>9.6239121188593053</c:v>
                </c:pt>
                <c:pt idx="3">
                  <c:v>7.3699158094085675</c:v>
                </c:pt>
                <c:pt idx="4">
                  <c:v>12.032192870332498</c:v>
                </c:pt>
                <c:pt idx="5">
                  <c:v>11.107764646164533</c:v>
                </c:pt>
                <c:pt idx="6">
                  <c:v>3.2017020038990047</c:v>
                </c:pt>
                <c:pt idx="7">
                  <c:v>-15.426045134326767</c:v>
                </c:pt>
                <c:pt idx="8">
                  <c:v>12.987554117514303</c:v>
                </c:pt>
                <c:pt idx="9">
                  <c:v>7.8932409061299786</c:v>
                </c:pt>
                <c:pt idx="10">
                  <c:v>0.88796654404364617</c:v>
                </c:pt>
                <c:pt idx="11">
                  <c:v>3.565172220147204</c:v>
                </c:pt>
                <c:pt idx="12">
                  <c:v>3.6481378236411075</c:v>
                </c:pt>
                <c:pt idx="13">
                  <c:v>3.6974593277880849</c:v>
                </c:pt>
                <c:pt idx="14">
                  <c:v>3.0785009483839509</c:v>
                </c:pt>
                <c:pt idx="15">
                  <c:v>2.765411503999978</c:v>
                </c:pt>
                <c:pt idx="16">
                  <c:v>3.0083206544000198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BE-4D89-ADC3-D13FA0418C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167488"/>
        <c:axId val="167161216"/>
      </c:lineChart>
      <c:dateAx>
        <c:axId val="167157760"/>
        <c:scaling>
          <c:orientation val="minMax"/>
          <c:min val="37257"/>
        </c:scaling>
        <c:delete val="0"/>
        <c:axPos val="b"/>
        <c:numFmt formatCode="yyyy" sourceLinked="0"/>
        <c:majorTickMark val="none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67159296"/>
        <c:crossesAt val="0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67159296"/>
        <c:scaling>
          <c:orientation val="minMax"/>
          <c:max val="20"/>
          <c:min val="-2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7.6852294685990336E-2"/>
              <c:y val="1.1364444444444445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crossAx val="167157760"/>
        <c:crosses val="autoZero"/>
        <c:crossBetween val="between"/>
        <c:majorUnit val="5"/>
      </c:valAx>
      <c:valAx>
        <c:axId val="167161216"/>
        <c:scaling>
          <c:orientation val="minMax"/>
          <c:max val="20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0.82280893719806758"/>
              <c:y val="9.6028888888888882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crossAx val="167167488"/>
        <c:crosses val="max"/>
        <c:crossBetween val="between"/>
        <c:majorUnit val="5"/>
      </c:valAx>
      <c:dateAx>
        <c:axId val="16716748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167161216"/>
        <c:crosses val="autoZero"/>
        <c:auto val="1"/>
        <c:lblOffset val="100"/>
        <c:baseTimeUnit val="years"/>
      </c:date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7277355555555558"/>
          <c:w val="1"/>
          <c:h val="0.12331466666666667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827810412826882E-2"/>
          <c:y val="6.7388222222222224E-2"/>
          <c:w val="0.86067606482960968"/>
          <c:h val="0.522522666666666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'c5-5'!$B$15</c:f>
              <c:strCache>
                <c:ptCount val="1"/>
                <c:pt idx="0">
                  <c:v>Áru- és szolgáltatásegyenleg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'c5-5'!$A$20:$A$30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'c5-5'!$B$20:$B$30</c:f>
              <c:numCache>
                <c:formatCode>General</c:formatCode>
                <c:ptCount val="11"/>
                <c:pt idx="0">
                  <c:v>0.35822900176630007</c:v>
                </c:pt>
                <c:pt idx="1">
                  <c:v>4.0504177527632992</c:v>
                </c:pt>
                <c:pt idx="2">
                  <c:v>5.3467830094402551</c:v>
                </c:pt>
                <c:pt idx="3">
                  <c:v>6.160197996735687</c:v>
                </c:pt>
                <c:pt idx="4">
                  <c:v>6.7939569248303382</c:v>
                </c:pt>
                <c:pt idx="5">
                  <c:v>6.9911809486883092</c:v>
                </c:pt>
                <c:pt idx="6">
                  <c:v>6.9343749859549524</c:v>
                </c:pt>
                <c:pt idx="7">
                  <c:v>8.898631634204536</c:v>
                </c:pt>
                <c:pt idx="8">
                  <c:v>10.623212320220768</c:v>
                </c:pt>
                <c:pt idx="9">
                  <c:v>9.3206859293636111</c:v>
                </c:pt>
                <c:pt idx="10">
                  <c:v>8.8125109658668936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94-4559-A9AC-1CA21E933921}"/>
            </c:ext>
          </c:extLst>
        </c:ser>
        <c:ser>
          <c:idx val="1"/>
          <c:order val="1"/>
          <c:tx>
            <c:strRef>
              <c:f>'c5-5'!$C$15</c:f>
              <c:strCache>
                <c:ptCount val="1"/>
                <c:pt idx="0">
                  <c:v>Jövedelemegyenleg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'c5-5'!$A$20:$A$30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'c5-5'!$C$20:$C$30</c:f>
              <c:numCache>
                <c:formatCode>General</c:formatCode>
                <c:ptCount val="11"/>
                <c:pt idx="0">
                  <c:v>-6.9140800691602458</c:v>
                </c:pt>
                <c:pt idx="1">
                  <c:v>-5.6949283568529872</c:v>
                </c:pt>
                <c:pt idx="2">
                  <c:v>-5.721881399384614</c:v>
                </c:pt>
                <c:pt idx="3">
                  <c:v>-6.1365321846577139</c:v>
                </c:pt>
                <c:pt idx="4">
                  <c:v>-5.5662036413704987</c:v>
                </c:pt>
                <c:pt idx="5">
                  <c:v>-4.0366614881195799</c:v>
                </c:pt>
                <c:pt idx="6">
                  <c:v>-5.4562089275620442</c:v>
                </c:pt>
                <c:pt idx="7">
                  <c:v>-5.8599308901602036</c:v>
                </c:pt>
                <c:pt idx="8">
                  <c:v>-5.1883309167888783</c:v>
                </c:pt>
                <c:pt idx="9">
                  <c:v>-5.7792985304073738</c:v>
                </c:pt>
                <c:pt idx="10">
                  <c:v>-6.2360996589491773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94-4559-A9AC-1CA21E933921}"/>
            </c:ext>
          </c:extLst>
        </c:ser>
        <c:ser>
          <c:idx val="2"/>
          <c:order val="2"/>
          <c:tx>
            <c:strRef>
              <c:f>'c5-5'!$D$15</c:f>
              <c:strCache>
                <c:ptCount val="1"/>
                <c:pt idx="0">
                  <c:v>Transzferegyenleg*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numRef>
              <c:f>'c5-5'!$A$20:$A$30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'c5-5'!$D$20:$D$30</c:f>
              <c:numCache>
                <c:formatCode>General</c:formatCode>
                <c:ptCount val="11"/>
                <c:pt idx="0">
                  <c:v>0.43654807932745743</c:v>
                </c:pt>
                <c:pt idx="1">
                  <c:v>2.6046456504786906</c:v>
                </c:pt>
                <c:pt idx="2">
                  <c:v>2.479347962814678</c:v>
                </c:pt>
                <c:pt idx="3">
                  <c:v>3.0570971030903555</c:v>
                </c:pt>
                <c:pt idx="4">
                  <c:v>3.0878676427954628</c:v>
                </c:pt>
                <c:pt idx="5">
                  <c:v>4.456164508319219</c:v>
                </c:pt>
                <c:pt idx="6">
                  <c:v>4.3655340017254787</c:v>
                </c:pt>
                <c:pt idx="7">
                  <c:v>4.8995432879303884</c:v>
                </c:pt>
                <c:pt idx="8">
                  <c:v>1.4154397864606894</c:v>
                </c:pt>
                <c:pt idx="9">
                  <c:v>2.9635457058371868</c:v>
                </c:pt>
                <c:pt idx="10">
                  <c:v>3.8120079313869937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94-4559-A9AC-1CA21E9339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23040"/>
        <c:axId val="24024960"/>
      </c:barChart>
      <c:lineChart>
        <c:grouping val="standard"/>
        <c:varyColors val="0"/>
        <c:ser>
          <c:idx val="3"/>
          <c:order val="3"/>
          <c:tx>
            <c:strRef>
              <c:f>'c5-5'!$E$15</c:f>
              <c:strCache>
                <c:ptCount val="1"/>
                <c:pt idx="0">
                  <c:v>Külső finanszírozási képesség (folyó fizetési mérleg és tőkemérleg)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circle"/>
            <c:size val="10"/>
            <c:spPr>
              <a:solidFill>
                <a:sysClr val="window" lastClr="FFFFFF"/>
              </a:solidFill>
              <a:ln w="15875">
                <a:solidFill>
                  <a:sysClr val="windowText" lastClr="000000"/>
                </a:solidFill>
              </a:ln>
            </c:spPr>
          </c:marker>
          <c:cat>
            <c:numRef>
              <c:f>'c5-5'!$A$20:$A$30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'c5-5'!$E$20:$E$30</c:f>
              <c:numCache>
                <c:formatCode>General</c:formatCode>
                <c:ptCount val="11"/>
                <c:pt idx="0">
                  <c:v>-6.1193029880664884</c:v>
                </c:pt>
                <c:pt idx="1">
                  <c:v>0.9601350463890026</c:v>
                </c:pt>
                <c:pt idx="2">
                  <c:v>2.104249572870319</c:v>
                </c:pt>
                <c:pt idx="3">
                  <c:v>3.0807629151683287</c:v>
                </c:pt>
                <c:pt idx="4">
                  <c:v>4.3156209262553027</c:v>
                </c:pt>
                <c:pt idx="5">
                  <c:v>7.4106839688879482</c:v>
                </c:pt>
                <c:pt idx="6">
                  <c:v>5.8437000601183868</c:v>
                </c:pt>
                <c:pt idx="7">
                  <c:v>7.9382440319747207</c:v>
                </c:pt>
                <c:pt idx="8">
                  <c:v>6.8503211898925791</c:v>
                </c:pt>
                <c:pt idx="9">
                  <c:v>6.504933104793424</c:v>
                </c:pt>
                <c:pt idx="10">
                  <c:v>6.38841923830471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94-4559-A9AC-1CA21E9339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23040"/>
        <c:axId val="24024960"/>
      </c:lineChart>
      <c:lineChart>
        <c:grouping val="standard"/>
        <c:varyColors val="0"/>
        <c:ser>
          <c:idx val="4"/>
          <c:order val="4"/>
          <c:tx>
            <c:strRef>
              <c:f>'c5-5'!$F$15</c:f>
              <c:strCache>
                <c:ptCount val="1"/>
                <c:pt idx="0">
                  <c:v>Folyó fizetési mérleg</c:v>
                </c:pt>
              </c:strCache>
            </c:strRef>
          </c:tx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'c5-5'!$A$20:$A$30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'c5-5'!$F$20:$F$30</c:f>
              <c:numCache>
                <c:formatCode>General</c:formatCode>
                <c:ptCount val="11"/>
                <c:pt idx="0">
                  <c:v>-7.0781361676635592</c:v>
                </c:pt>
                <c:pt idx="1">
                  <c:v>-0.804833804002274</c:v>
                </c:pt>
                <c:pt idx="2">
                  <c:v>0.27831125979787219</c:v>
                </c:pt>
                <c:pt idx="3">
                  <c:v>0.74748197393145333</c:v>
                </c:pt>
                <c:pt idx="4">
                  <c:v>1.7684923014207681</c:v>
                </c:pt>
                <c:pt idx="5">
                  <c:v>3.837183032121755</c:v>
                </c:pt>
                <c:pt idx="6">
                  <c:v>2.0779623564052496</c:v>
                </c:pt>
                <c:pt idx="7">
                  <c:v>3.3847721804697128</c:v>
                </c:pt>
                <c:pt idx="8">
                  <c:v>5.4554710608357286</c:v>
                </c:pt>
                <c:pt idx="9">
                  <c:v>3.7420274291252129</c:v>
                </c:pt>
                <c:pt idx="10">
                  <c:v>3.0080003056692499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994-4559-A9AC-1CA21E9339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028288"/>
        <c:axId val="24026496"/>
      </c:lineChart>
      <c:catAx>
        <c:axId val="24023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8.1686956521739129E-2"/>
              <c:y val="1.197111111111111E-3"/>
            </c:manualLayout>
          </c:layout>
          <c:overlay val="0"/>
        </c:title>
        <c:numFmt formatCode="General" sourceLinked="1"/>
        <c:majorTickMark val="none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24024960"/>
        <c:crosses val="autoZero"/>
        <c:auto val="1"/>
        <c:lblAlgn val="ctr"/>
        <c:lblOffset val="100"/>
        <c:noMultiLvlLbl val="0"/>
      </c:catAx>
      <c:valAx>
        <c:axId val="24024960"/>
        <c:scaling>
          <c:orientation val="minMax"/>
          <c:max val="16"/>
          <c:min val="-8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crossAx val="24023040"/>
        <c:crosses val="autoZero"/>
        <c:crossBetween val="between"/>
        <c:majorUnit val="4"/>
      </c:valAx>
      <c:valAx>
        <c:axId val="24026496"/>
        <c:scaling>
          <c:orientation val="minMax"/>
          <c:max val="16"/>
          <c:min val="-8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24028288"/>
        <c:crosses val="max"/>
        <c:crossBetween val="between"/>
        <c:majorUnit val="4"/>
      </c:valAx>
      <c:catAx>
        <c:axId val="240282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/>
                  <a:t>Százalék</a:t>
                </a:r>
              </a:p>
            </c:rich>
          </c:tx>
          <c:layout>
            <c:manualLayout>
              <c:xMode val="edge"/>
              <c:yMode val="edge"/>
              <c:x val="0.83153562801932368"/>
              <c:y val="0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24026496"/>
        <c:crosses val="autoZero"/>
        <c:auto val="1"/>
        <c:lblAlgn val="ctr"/>
        <c:lblOffset val="100"/>
        <c:noMultiLvlLbl val="0"/>
      </c:cat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74538533333333323"/>
          <c:w val="1"/>
          <c:h val="0.25461466666666666"/>
        </c:manualLayout>
      </c:layout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778381642512085E-2"/>
          <c:y val="8.0000444444444443E-2"/>
          <c:w val="0.88649178743961354"/>
          <c:h val="0.598507555555555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'GDP-dekomp'!$B$12</c:f>
              <c:strCache>
                <c:ptCount val="1"/>
                <c:pt idx="0">
                  <c:v>Háztartások végső fogyasztása</c:v>
                </c:pt>
              </c:strCache>
            </c:strRef>
          </c:tx>
          <c:spPr>
            <a:solidFill>
              <a:srgbClr val="9C0000"/>
            </a:solidFill>
            <a:ln>
              <a:noFill/>
            </a:ln>
          </c:spPr>
          <c:invertIfNegative val="0"/>
          <c:cat>
            <c:numRef>
              <c:f>'GDP-dekomp'!$A$61:$A$79</c:f>
              <c:numCache>
                <c:formatCode>General</c:formatCode>
                <c:ptCount val="19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6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</c:numCache>
            </c:numRef>
          </c:cat>
          <c:val>
            <c:numRef>
              <c:f>'GDP-dekomp'!$B$61:$B$79</c:f>
              <c:numCache>
                <c:formatCode>General</c:formatCode>
                <c:ptCount val="19"/>
                <c:pt idx="0">
                  <c:v>-0.2</c:v>
                </c:pt>
                <c:pt idx="1">
                  <c:v>0.8</c:v>
                </c:pt>
                <c:pt idx="2">
                  <c:v>0.1</c:v>
                </c:pt>
                <c:pt idx="3">
                  <c:v>0.6</c:v>
                </c:pt>
                <c:pt idx="4">
                  <c:v>0.6</c:v>
                </c:pt>
                <c:pt idx="5">
                  <c:v>1.6</c:v>
                </c:pt>
                <c:pt idx="6">
                  <c:v>0.9</c:v>
                </c:pt>
                <c:pt idx="7">
                  <c:v>1.8</c:v>
                </c:pt>
                <c:pt idx="8">
                  <c:v>2.1</c:v>
                </c:pt>
                <c:pt idx="9">
                  <c:v>1.5</c:v>
                </c:pt>
                <c:pt idx="10">
                  <c:v>1.7</c:v>
                </c:pt>
                <c:pt idx="11">
                  <c:v>2.1</c:v>
                </c:pt>
                <c:pt idx="12">
                  <c:v>2.2701869131312868</c:v>
                </c:pt>
                <c:pt idx="13">
                  <c:v>2.6646934266677871</c:v>
                </c:pt>
                <c:pt idx="14">
                  <c:v>2.6113807378911664</c:v>
                </c:pt>
                <c:pt idx="16">
                  <c:v>2.5298593596231775</c:v>
                </c:pt>
                <c:pt idx="17">
                  <c:v>2.4632170625557377</c:v>
                </c:pt>
                <c:pt idx="18">
                  <c:v>1.9736342397610986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8-4A76-AD56-7EDBF0E40B1D}"/>
            </c:ext>
          </c:extLst>
        </c:ser>
        <c:ser>
          <c:idx val="1"/>
          <c:order val="1"/>
          <c:tx>
            <c:strRef>
              <c:f>'GDP-dekomp'!$C$12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'GDP-dekomp'!$A$61:$A$79</c:f>
              <c:numCache>
                <c:formatCode>General</c:formatCode>
                <c:ptCount val="19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6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</c:numCache>
            </c:numRef>
          </c:cat>
          <c:val>
            <c:numRef>
              <c:f>'GDP-dekomp'!$C$61:$C$79</c:f>
              <c:numCache>
                <c:formatCode>General</c:formatCode>
                <c:ptCount val="19"/>
                <c:pt idx="0">
                  <c:v>0.8</c:v>
                </c:pt>
                <c:pt idx="1">
                  <c:v>0.8</c:v>
                </c:pt>
                <c:pt idx="2">
                  <c:v>0.4</c:v>
                </c:pt>
                <c:pt idx="3">
                  <c:v>0.5</c:v>
                </c:pt>
                <c:pt idx="4">
                  <c:v>1</c:v>
                </c:pt>
                <c:pt idx="5">
                  <c:v>0.7</c:v>
                </c:pt>
                <c:pt idx="6">
                  <c:v>0.8</c:v>
                </c:pt>
                <c:pt idx="7">
                  <c:v>1.1000000000000001</c:v>
                </c:pt>
                <c:pt idx="8">
                  <c:v>-0.1</c:v>
                </c:pt>
                <c:pt idx="9">
                  <c:v>-0.5</c:v>
                </c:pt>
                <c:pt idx="10">
                  <c:v>0.3</c:v>
                </c:pt>
                <c:pt idx="11">
                  <c:v>0.5</c:v>
                </c:pt>
                <c:pt idx="12">
                  <c:v>0.27587123338786029</c:v>
                </c:pt>
                <c:pt idx="13">
                  <c:v>0.50522592972460389</c:v>
                </c:pt>
                <c:pt idx="14">
                  <c:v>3.0683820401263977E-2</c:v>
                </c:pt>
                <c:pt idx="16">
                  <c:v>0.2229021486888457</c:v>
                </c:pt>
                <c:pt idx="17">
                  <c:v>8.4363708483676775E-2</c:v>
                </c:pt>
                <c:pt idx="18">
                  <c:v>0.16948590332654176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88-4A76-AD56-7EDBF0E40B1D}"/>
            </c:ext>
          </c:extLst>
        </c:ser>
        <c:ser>
          <c:idx val="2"/>
          <c:order val="2"/>
          <c:tx>
            <c:strRef>
              <c:f>'GDP-dekomp'!$D$12</c:f>
              <c:strCache>
                <c:ptCount val="1"/>
                <c:pt idx="0">
                  <c:v>Bruttó állóeszköz-felhalmozás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numRef>
              <c:f>'GDP-dekomp'!$A$61:$A$79</c:f>
              <c:numCache>
                <c:formatCode>General</c:formatCode>
                <c:ptCount val="19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6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</c:numCache>
            </c:numRef>
          </c:cat>
          <c:val>
            <c:numRef>
              <c:f>'GDP-dekomp'!$D$61:$D$79</c:f>
              <c:numCache>
                <c:formatCode>General</c:formatCode>
                <c:ptCount val="19"/>
                <c:pt idx="0">
                  <c:v>-0.8</c:v>
                </c:pt>
                <c:pt idx="1">
                  <c:v>1.7</c:v>
                </c:pt>
                <c:pt idx="2">
                  <c:v>2.6</c:v>
                </c:pt>
                <c:pt idx="3">
                  <c:v>3.8</c:v>
                </c:pt>
                <c:pt idx="4">
                  <c:v>2.6</c:v>
                </c:pt>
                <c:pt idx="5">
                  <c:v>3.4</c:v>
                </c:pt>
                <c:pt idx="6">
                  <c:v>2.5</c:v>
                </c:pt>
                <c:pt idx="7">
                  <c:v>0</c:v>
                </c:pt>
                <c:pt idx="8">
                  <c:v>-0.9</c:v>
                </c:pt>
                <c:pt idx="9">
                  <c:v>1.1000000000000001</c:v>
                </c:pt>
                <c:pt idx="10">
                  <c:v>-0.4</c:v>
                </c:pt>
                <c:pt idx="11">
                  <c:v>1.6</c:v>
                </c:pt>
                <c:pt idx="12">
                  <c:v>-1.9221319092174081</c:v>
                </c:pt>
                <c:pt idx="13">
                  <c:v>-2.4971534211553039</c:v>
                </c:pt>
                <c:pt idx="14">
                  <c:v>-2.1115743140621159</c:v>
                </c:pt>
                <c:pt idx="16">
                  <c:v>-1.8094919445161566</c:v>
                </c:pt>
                <c:pt idx="17">
                  <c:v>2.1427407100362776</c:v>
                </c:pt>
                <c:pt idx="18">
                  <c:v>1.5252830907307779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88-4A76-AD56-7EDBF0E40B1D}"/>
            </c:ext>
          </c:extLst>
        </c:ser>
        <c:ser>
          <c:idx val="3"/>
          <c:order val="4"/>
          <c:tx>
            <c:strRef>
              <c:f>'GDP-dekomp'!$E$12</c:f>
              <c:strCache>
                <c:ptCount val="1"/>
                <c:pt idx="0">
                  <c:v>Készletváltozás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invertIfNegative val="0"/>
          <c:cat>
            <c:numRef>
              <c:f>'GDP-dekomp'!$A$61:$A$79</c:f>
              <c:numCache>
                <c:formatCode>General</c:formatCode>
                <c:ptCount val="19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6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</c:numCache>
            </c:numRef>
          </c:cat>
          <c:val>
            <c:numRef>
              <c:f>'GDP-dekomp'!$E$61:$E$79</c:f>
              <c:numCache>
                <c:formatCode>General</c:formatCode>
                <c:ptCount val="19"/>
                <c:pt idx="0">
                  <c:v>-0.9</c:v>
                </c:pt>
                <c:pt idx="1">
                  <c:v>0.5</c:v>
                </c:pt>
                <c:pt idx="2">
                  <c:v>-1.4</c:v>
                </c:pt>
                <c:pt idx="3">
                  <c:v>-1.1000000000000001</c:v>
                </c:pt>
                <c:pt idx="4">
                  <c:v>-1.2</c:v>
                </c:pt>
                <c:pt idx="5">
                  <c:v>-0.2</c:v>
                </c:pt>
                <c:pt idx="6">
                  <c:v>0.7</c:v>
                </c:pt>
                <c:pt idx="7">
                  <c:v>0.5</c:v>
                </c:pt>
                <c:pt idx="8">
                  <c:v>0.3</c:v>
                </c:pt>
                <c:pt idx="9">
                  <c:v>-1.6</c:v>
                </c:pt>
                <c:pt idx="10">
                  <c:v>0.2</c:v>
                </c:pt>
                <c:pt idx="11">
                  <c:v>-2.5</c:v>
                </c:pt>
                <c:pt idx="12">
                  <c:v>2.0606286915648342</c:v>
                </c:pt>
                <c:pt idx="13">
                  <c:v>1.6969896690689588</c:v>
                </c:pt>
                <c:pt idx="14">
                  <c:v>0.90114461865465101</c:v>
                </c:pt>
                <c:pt idx="16">
                  <c:v>1.0472962847480309</c:v>
                </c:pt>
                <c:pt idx="17">
                  <c:v>-0.1423466863186573</c:v>
                </c:pt>
                <c:pt idx="18">
                  <c:v>-2.4649383191727957E-2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88-4A76-AD56-7EDBF0E40B1D}"/>
            </c:ext>
          </c:extLst>
        </c:ser>
        <c:ser>
          <c:idx val="4"/>
          <c:order val="5"/>
          <c:tx>
            <c:strRef>
              <c:f>'GDP-dekomp'!$F$12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'GDP-dekomp'!$A$61:$A$79</c:f>
              <c:numCache>
                <c:formatCode>General</c:formatCode>
                <c:ptCount val="19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6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</c:numCache>
            </c:numRef>
          </c:cat>
          <c:val>
            <c:numRef>
              <c:f>'GDP-dekomp'!$F$61:$F$79</c:f>
              <c:numCache>
                <c:formatCode>General</c:formatCode>
                <c:ptCount val="19"/>
                <c:pt idx="0">
                  <c:v>0.9</c:v>
                </c:pt>
                <c:pt idx="1">
                  <c:v>-2.1</c:v>
                </c:pt>
                <c:pt idx="2">
                  <c:v>1.1000000000000001</c:v>
                </c:pt>
                <c:pt idx="3">
                  <c:v>0.1</c:v>
                </c:pt>
                <c:pt idx="4">
                  <c:v>1.2</c:v>
                </c:pt>
                <c:pt idx="5">
                  <c:v>-1</c:v>
                </c:pt>
                <c:pt idx="6">
                  <c:v>-1.1000000000000001</c:v>
                </c:pt>
                <c:pt idx="7">
                  <c:v>0.3</c:v>
                </c:pt>
                <c:pt idx="8">
                  <c:v>2.5</c:v>
                </c:pt>
                <c:pt idx="9">
                  <c:v>2.4</c:v>
                </c:pt>
                <c:pt idx="10">
                  <c:v>0.8</c:v>
                </c:pt>
                <c:pt idx="11">
                  <c:v>1.7</c:v>
                </c:pt>
                <c:pt idx="12">
                  <c:v>-1.0350856441237966</c:v>
                </c:pt>
                <c:pt idx="13">
                  <c:v>0.57055106967780755</c:v>
                </c:pt>
                <c:pt idx="14">
                  <c:v>1.2625491420408226</c:v>
                </c:pt>
                <c:pt idx="16">
                  <c:v>0.76841224655551299</c:v>
                </c:pt>
                <c:pt idx="17">
                  <c:v>-0.90038835250565408</c:v>
                </c:pt>
                <c:pt idx="18">
                  <c:v>0.10546953416071192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88-4A76-AD56-7EDBF0E40B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929920"/>
        <c:axId val="206931456"/>
      </c:barChart>
      <c:lineChart>
        <c:grouping val="standard"/>
        <c:varyColors val="0"/>
        <c:ser>
          <c:idx val="6"/>
          <c:order val="3"/>
          <c:tx>
            <c:strRef>
              <c:f>'GDP-dekomp'!$G$12</c:f>
              <c:strCache>
                <c:ptCount val="1"/>
                <c:pt idx="0">
                  <c:v>GDP (%)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circle"/>
            <c:size val="14"/>
            <c:spPr>
              <a:solidFill>
                <a:sysClr val="window" lastClr="FFFFFF"/>
              </a:solidFill>
              <a:ln w="22225">
                <a:solidFill>
                  <a:sysClr val="windowText" lastClr="000000"/>
                </a:solidFill>
              </a:ln>
            </c:spPr>
          </c:marker>
          <c:dPt>
            <c:idx val="16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6-B988-4A76-AD56-7EDBF0E40B1D}"/>
              </c:ext>
            </c:extLst>
          </c:dPt>
          <c:dPt>
            <c:idx val="17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8-B988-4A76-AD56-7EDBF0E40B1D}"/>
              </c:ext>
            </c:extLst>
          </c:dPt>
          <c:dPt>
            <c:idx val="18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A-B988-4A76-AD56-7EDBF0E40B1D}"/>
              </c:ext>
            </c:extLst>
          </c:dPt>
          <c:cat>
            <c:numRef>
              <c:f>'GDP-dekomp'!$A$61:$A$79</c:f>
              <c:numCache>
                <c:formatCode>General</c:formatCode>
                <c:ptCount val="19"/>
                <c:pt idx="0" formatCode="yyyy">
                  <c:v>41275</c:v>
                </c:pt>
                <c:pt idx="4" formatCode="yyyy">
                  <c:v>41640</c:v>
                </c:pt>
                <c:pt idx="8" formatCode="yyyy">
                  <c:v>42005</c:v>
                </c:pt>
                <c:pt idx="12" formatCode="yyyy">
                  <c:v>42370</c:v>
                </c:pt>
                <c:pt idx="16" formatCode="yyyy">
                  <c:v>42370</c:v>
                </c:pt>
                <c:pt idx="17" formatCode="yyyy">
                  <c:v>42736</c:v>
                </c:pt>
                <c:pt idx="18" formatCode="yyyy">
                  <c:v>43101</c:v>
                </c:pt>
              </c:numCache>
            </c:numRef>
          </c:cat>
          <c:val>
            <c:numRef>
              <c:f>'GDP-dekomp'!$G$61:$G$79</c:f>
              <c:numCache>
                <c:formatCode>General</c:formatCode>
                <c:ptCount val="19"/>
                <c:pt idx="0">
                  <c:v>-0.2</c:v>
                </c:pt>
                <c:pt idx="1">
                  <c:v>1.7</c:v>
                </c:pt>
                <c:pt idx="2">
                  <c:v>2.8</c:v>
                </c:pt>
                <c:pt idx="3">
                  <c:v>3.9</c:v>
                </c:pt>
                <c:pt idx="4">
                  <c:v>4.2</c:v>
                </c:pt>
                <c:pt idx="5">
                  <c:v>4.5</c:v>
                </c:pt>
                <c:pt idx="6">
                  <c:v>3.8</c:v>
                </c:pt>
                <c:pt idx="7">
                  <c:v>3.7</c:v>
                </c:pt>
                <c:pt idx="8">
                  <c:v>3.7</c:v>
                </c:pt>
                <c:pt idx="9">
                  <c:v>2.9</c:v>
                </c:pt>
                <c:pt idx="10">
                  <c:v>2.6</c:v>
                </c:pt>
                <c:pt idx="11">
                  <c:v>3.4</c:v>
                </c:pt>
                <c:pt idx="12">
                  <c:v>1.6494692847427765</c:v>
                </c:pt>
                <c:pt idx="13">
                  <c:v>2.9403066739838533</c:v>
                </c:pt>
                <c:pt idx="14">
                  <c:v>2.6941840049257881</c:v>
                </c:pt>
                <c:pt idx="16">
                  <c:v>2.7589751538375547</c:v>
                </c:pt>
                <c:pt idx="17">
                  <c:v>3.6475864422513786</c:v>
                </c:pt>
                <c:pt idx="18">
                  <c:v>3.749223384787391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988-4A76-AD56-7EDBF0E40B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951168"/>
        <c:axId val="206932992"/>
      </c:lineChart>
      <c:catAx>
        <c:axId val="206929920"/>
        <c:scaling>
          <c:orientation val="minMax"/>
          <c:min val="1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chemeClr val="tx2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206931456"/>
        <c:crosses val="autoZero"/>
        <c:auto val="0"/>
        <c:lblAlgn val="ctr"/>
        <c:lblOffset val="10"/>
        <c:tickLblSkip val="1"/>
        <c:tickMarkSkip val="4"/>
        <c:noMultiLvlLbl val="0"/>
      </c:catAx>
      <c:valAx>
        <c:axId val="206931456"/>
        <c:scaling>
          <c:orientation val="minMax"/>
          <c:max val="6"/>
          <c:min val="-4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3175">
            <a:solidFill>
              <a:schemeClr val="tx2"/>
            </a:solidFill>
            <a:prstDash val="solid"/>
          </a:ln>
        </c:spPr>
        <c:crossAx val="206929920"/>
        <c:crosses val="autoZero"/>
        <c:crossBetween val="between"/>
        <c:majorUnit val="2"/>
      </c:valAx>
      <c:valAx>
        <c:axId val="206932992"/>
        <c:scaling>
          <c:orientation val="minMax"/>
          <c:max val="6"/>
          <c:min val="-4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chemeClr val="tx2"/>
            </a:solidFill>
          </a:ln>
        </c:spPr>
        <c:crossAx val="206951168"/>
        <c:crosses val="max"/>
        <c:crossBetween val="between"/>
        <c:majorUnit val="2"/>
      </c:valAx>
      <c:dateAx>
        <c:axId val="206951168"/>
        <c:scaling>
          <c:orientation val="minMax"/>
        </c:scaling>
        <c:delete val="1"/>
        <c:axPos val="b"/>
        <c:numFmt formatCode="yyyy" sourceLinked="1"/>
        <c:majorTickMark val="out"/>
        <c:minorTickMark val="none"/>
        <c:tickLblPos val="nextTo"/>
        <c:crossAx val="206932992"/>
        <c:crosses val="autoZero"/>
        <c:auto val="1"/>
        <c:lblOffset val="100"/>
        <c:baseTimeUnit val="days"/>
      </c:date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2266377777777777"/>
          <c:w val="1"/>
          <c:h val="0.17640466666666665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9256400966183578E-2"/>
          <c:y val="7.7469999999999997E-2"/>
          <c:w val="0.86300471014492763"/>
          <c:h val="0.6490326666666667"/>
        </c:manualLayout>
      </c:layout>
      <c:barChart>
        <c:barDir val="col"/>
        <c:grouping val="clustered"/>
        <c:varyColors val="0"/>
        <c:ser>
          <c:idx val="2"/>
          <c:order val="4"/>
          <c:tx>
            <c:strRef>
              <c:f>'c6-1'!$D$11</c:f>
              <c:strCache>
                <c:ptCount val="1"/>
                <c:pt idx="0">
                  <c:v>Revízió (jobb tengely)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41275">
              <a:solidFill>
                <a:srgbClr val="AC9F70">
                  <a:lumMod val="60000"/>
                  <a:lumOff val="40000"/>
                </a:srgbClr>
              </a:solidFill>
            </a:ln>
            <a:effectLst/>
          </c:spPr>
          <c:invertIfNegative val="0"/>
          <c:cat>
            <c:multiLvlStrRef>
              <c:f>#REF!</c:f>
            </c:multiLvlStrRef>
          </c:cat>
          <c:val>
            <c:numRef>
              <c:f>'c6-1'!$D$13:$D$71</c:f>
              <c:numCache>
                <c:formatCode>0.00</c:formatCode>
                <c:ptCount val="59"/>
                <c:pt idx="0">
                  <c:v>1.6526057788330917</c:v>
                </c:pt>
                <c:pt idx="1">
                  <c:v>1.0757205729929211</c:v>
                </c:pt>
                <c:pt idx="2">
                  <c:v>1.1524145318609698</c:v>
                </c:pt>
                <c:pt idx="3">
                  <c:v>1.2915073084652846</c:v>
                </c:pt>
                <c:pt idx="4">
                  <c:v>0.1900200169346391</c:v>
                </c:pt>
                <c:pt idx="5">
                  <c:v>1.2148909462013791</c:v>
                </c:pt>
                <c:pt idx="6">
                  <c:v>1.1983877932928095</c:v>
                </c:pt>
                <c:pt idx="7">
                  <c:v>0.93127030270125033</c:v>
                </c:pt>
                <c:pt idx="9">
                  <c:v>0.80465823434354888</c:v>
                </c:pt>
                <c:pt idx="10">
                  <c:v>1.0138043003317847</c:v>
                </c:pt>
                <c:pt idx="11">
                  <c:v>0.42138598423805718</c:v>
                </c:pt>
                <c:pt idx="12">
                  <c:v>0.70640985352200403</c:v>
                </c:pt>
                <c:pt idx="13">
                  <c:v>0.54740487130615101</c:v>
                </c:pt>
                <c:pt idx="15">
                  <c:v>0.57254603979067742</c:v>
                </c:pt>
                <c:pt idx="16">
                  <c:v>0.16649190929034052</c:v>
                </c:pt>
                <c:pt idx="17">
                  <c:v>0.37039866047813064</c:v>
                </c:pt>
                <c:pt idx="19">
                  <c:v>0.13394776870057967</c:v>
                </c:pt>
                <c:pt idx="20">
                  <c:v>-1.4633151911185536</c:v>
                </c:pt>
                <c:pt idx="21">
                  <c:v>-1.4889672495633022</c:v>
                </c:pt>
                <c:pt idx="22">
                  <c:v>-0.95132004093119349</c:v>
                </c:pt>
                <c:pt idx="23">
                  <c:v>-0.77144031776970223</c:v>
                </c:pt>
                <c:pt idx="24">
                  <c:v>0.62683569854078769</c:v>
                </c:pt>
                <c:pt idx="25">
                  <c:v>0.3268893276417657</c:v>
                </c:pt>
                <c:pt idx="26">
                  <c:v>0.54728389097509478</c:v>
                </c:pt>
                <c:pt idx="27">
                  <c:v>-1.2867645061310782</c:v>
                </c:pt>
                <c:pt idx="28">
                  <c:v>-2.0127763261416476</c:v>
                </c:pt>
                <c:pt idx="29">
                  <c:v>-0.13854078482904697</c:v>
                </c:pt>
                <c:pt idx="30">
                  <c:v>0.60505582107187195</c:v>
                </c:pt>
                <c:pt idx="31">
                  <c:v>1.0679298421027568</c:v>
                </c:pt>
                <c:pt idx="32">
                  <c:v>0.43943097932216801</c:v>
                </c:pt>
                <c:pt idx="33">
                  <c:v>0.39615547191442602</c:v>
                </c:pt>
                <c:pt idx="34">
                  <c:v>-0.99188064546119392</c:v>
                </c:pt>
                <c:pt idx="35">
                  <c:v>-1.1545035905121921</c:v>
                </c:pt>
                <c:pt idx="36">
                  <c:v>-7.6234849008045558E-3</c:v>
                </c:pt>
                <c:pt idx="37">
                  <c:v>0.38630640442002573</c:v>
                </c:pt>
                <c:pt idx="38">
                  <c:v>-0.18949771607968557</c:v>
                </c:pt>
                <c:pt idx="39">
                  <c:v>0.4122287110728422</c:v>
                </c:pt>
                <c:pt idx="40">
                  <c:v>0.37847646732382145</c:v>
                </c:pt>
                <c:pt idx="41">
                  <c:v>-0.35083698714682043</c:v>
                </c:pt>
                <c:pt idx="42">
                  <c:v>0.28309789403522245</c:v>
                </c:pt>
                <c:pt idx="43">
                  <c:v>0.5258574114940302</c:v>
                </c:pt>
                <c:pt idx="44">
                  <c:v>1.0242152947743506</c:v>
                </c:pt>
                <c:pt idx="45">
                  <c:v>1.5137066062605555</c:v>
                </c:pt>
                <c:pt idx="46">
                  <c:v>0.9660112098685687</c:v>
                </c:pt>
                <c:pt idx="47">
                  <c:v>1.0816122056209139</c:v>
                </c:pt>
                <c:pt idx="48">
                  <c:v>0.8514835326551804</c:v>
                </c:pt>
                <c:pt idx="49">
                  <c:v>0.71393782369725045</c:v>
                </c:pt>
                <c:pt idx="50">
                  <c:v>0.861531121539997</c:v>
                </c:pt>
                <c:pt idx="51">
                  <c:v>-1.1892973129604911E-2</c:v>
                </c:pt>
                <c:pt idx="52">
                  <c:v>0.80615731049068984</c:v>
                </c:pt>
                <c:pt idx="53">
                  <c:v>0.39164193168114991</c:v>
                </c:pt>
                <c:pt idx="54">
                  <c:v>0.48305534638048186</c:v>
                </c:pt>
                <c:pt idx="55">
                  <c:v>1.7239368434104563E-2</c:v>
                </c:pt>
                <c:pt idx="56">
                  <c:v>0.42039250496694081</c:v>
                </c:pt>
                <c:pt idx="57">
                  <c:v>0.21002646106738609</c:v>
                </c:pt>
                <c:pt idx="58">
                  <c:v>0.19608869210993873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4-478B-9457-0C5C35435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622742088"/>
        <c:axId val="622741104"/>
      </c:barChart>
      <c:lineChart>
        <c:grouping val="standard"/>
        <c:varyColors val="0"/>
        <c:ser>
          <c:idx val="0"/>
          <c:order val="0"/>
          <c:tx>
            <c:strRef>
              <c:f>'c6-1'!$B$11</c:f>
              <c:strCache>
                <c:ptCount val="1"/>
                <c:pt idx="0">
                  <c:v>Utolsó adatközlés</c:v>
                </c:pt>
              </c:strCache>
            </c:strRef>
          </c:tx>
          <c:spPr>
            <a:ln w="38100" cap="rnd">
              <a:solidFill>
                <a:srgbClr val="7BAFD4">
                  <a:lumMod val="5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'c6-1'!$A$13:$A$71</c:f>
              <c:numCache>
                <c:formatCode>m/d/yyyy</c:formatCode>
                <c:ptCount val="59"/>
                <c:pt idx="0">
                  <c:v>37257</c:v>
                </c:pt>
                <c:pt idx="1">
                  <c:v>37347</c:v>
                </c:pt>
                <c:pt idx="2">
                  <c:v>37438</c:v>
                </c:pt>
                <c:pt idx="3">
                  <c:v>37530</c:v>
                </c:pt>
                <c:pt idx="4">
                  <c:v>37622</c:v>
                </c:pt>
                <c:pt idx="5">
                  <c:v>37712</c:v>
                </c:pt>
                <c:pt idx="6">
                  <c:v>37803</c:v>
                </c:pt>
                <c:pt idx="7">
                  <c:v>37895</c:v>
                </c:pt>
                <c:pt idx="8">
                  <c:v>37987</c:v>
                </c:pt>
                <c:pt idx="9">
                  <c:v>38078</c:v>
                </c:pt>
                <c:pt idx="10">
                  <c:v>38169</c:v>
                </c:pt>
                <c:pt idx="11">
                  <c:v>38261</c:v>
                </c:pt>
                <c:pt idx="12">
                  <c:v>38353</c:v>
                </c:pt>
                <c:pt idx="13">
                  <c:v>38443</c:v>
                </c:pt>
                <c:pt idx="14">
                  <c:v>38534</c:v>
                </c:pt>
                <c:pt idx="15">
                  <c:v>38626</c:v>
                </c:pt>
                <c:pt idx="16">
                  <c:v>38718</c:v>
                </c:pt>
                <c:pt idx="17">
                  <c:v>38808</c:v>
                </c:pt>
                <c:pt idx="18">
                  <c:v>38899</c:v>
                </c:pt>
                <c:pt idx="19">
                  <c:v>38991</c:v>
                </c:pt>
                <c:pt idx="20">
                  <c:v>39083</c:v>
                </c:pt>
                <c:pt idx="21">
                  <c:v>39173</c:v>
                </c:pt>
                <c:pt idx="22">
                  <c:v>39264</c:v>
                </c:pt>
                <c:pt idx="23">
                  <c:v>39356</c:v>
                </c:pt>
                <c:pt idx="24">
                  <c:v>39448</c:v>
                </c:pt>
                <c:pt idx="25">
                  <c:v>39539</c:v>
                </c:pt>
                <c:pt idx="26">
                  <c:v>39630</c:v>
                </c:pt>
                <c:pt idx="27">
                  <c:v>39722</c:v>
                </c:pt>
                <c:pt idx="28">
                  <c:v>39814</c:v>
                </c:pt>
                <c:pt idx="29">
                  <c:v>39904</c:v>
                </c:pt>
                <c:pt idx="30">
                  <c:v>39995</c:v>
                </c:pt>
                <c:pt idx="31">
                  <c:v>40087</c:v>
                </c:pt>
                <c:pt idx="32">
                  <c:v>40179</c:v>
                </c:pt>
                <c:pt idx="33">
                  <c:v>40269</c:v>
                </c:pt>
                <c:pt idx="34">
                  <c:v>40360</c:v>
                </c:pt>
                <c:pt idx="35">
                  <c:v>40452</c:v>
                </c:pt>
                <c:pt idx="36">
                  <c:v>40544</c:v>
                </c:pt>
                <c:pt idx="37">
                  <c:v>40634</c:v>
                </c:pt>
                <c:pt idx="38">
                  <c:v>40725</c:v>
                </c:pt>
                <c:pt idx="39">
                  <c:v>40817</c:v>
                </c:pt>
                <c:pt idx="40">
                  <c:v>40909</c:v>
                </c:pt>
                <c:pt idx="41">
                  <c:v>41000</c:v>
                </c:pt>
                <c:pt idx="42">
                  <c:v>41091</c:v>
                </c:pt>
                <c:pt idx="43">
                  <c:v>41183</c:v>
                </c:pt>
                <c:pt idx="44">
                  <c:v>41275</c:v>
                </c:pt>
                <c:pt idx="45">
                  <c:v>41365</c:v>
                </c:pt>
                <c:pt idx="46">
                  <c:v>41456</c:v>
                </c:pt>
                <c:pt idx="47">
                  <c:v>41548</c:v>
                </c:pt>
                <c:pt idx="48">
                  <c:v>41640</c:v>
                </c:pt>
                <c:pt idx="49">
                  <c:v>41730</c:v>
                </c:pt>
                <c:pt idx="50">
                  <c:v>41821</c:v>
                </c:pt>
                <c:pt idx="51">
                  <c:v>41913</c:v>
                </c:pt>
                <c:pt idx="52">
                  <c:v>42005</c:v>
                </c:pt>
                <c:pt idx="53">
                  <c:v>42095</c:v>
                </c:pt>
                <c:pt idx="54">
                  <c:v>42186</c:v>
                </c:pt>
                <c:pt idx="55">
                  <c:v>42278</c:v>
                </c:pt>
                <c:pt idx="56">
                  <c:v>42370</c:v>
                </c:pt>
                <c:pt idx="57">
                  <c:v>42461</c:v>
                </c:pt>
                <c:pt idx="58">
                  <c:v>42552</c:v>
                </c:pt>
              </c:numCache>
            </c:numRef>
          </c:cat>
          <c:val>
            <c:numRef>
              <c:f>'c6-1'!$B$13:$B$71</c:f>
              <c:numCache>
                <c:formatCode>0.00</c:formatCode>
                <c:ptCount val="59"/>
                <c:pt idx="0">
                  <c:v>4.6654293971148775</c:v>
                </c:pt>
                <c:pt idx="1">
                  <c:v>4.2780271372475482</c:v>
                </c:pt>
                <c:pt idx="2">
                  <c:v>4.4140736586403335</c:v>
                </c:pt>
                <c:pt idx="3">
                  <c:v>4.6325317692652845</c:v>
                </c:pt>
                <c:pt idx="4">
                  <c:v>3.121266168934639</c:v>
                </c:pt>
                <c:pt idx="5">
                  <c:v>3.7679823721641128</c:v>
                </c:pt>
                <c:pt idx="6">
                  <c:v>3.8992082507757715</c:v>
                </c:pt>
                <c:pt idx="7">
                  <c:v>4.1224649094574204</c:v>
                </c:pt>
                <c:pt idx="8">
                  <c:v>4.9304477184103774</c:v>
                </c:pt>
                <c:pt idx="9">
                  <c:v>4.8960743995496614</c:v>
                </c:pt>
                <c:pt idx="10">
                  <c:v>4.9827354875629908</c:v>
                </c:pt>
                <c:pt idx="11">
                  <c:v>4.3405331672518912</c:v>
                </c:pt>
                <c:pt idx="12">
                  <c:v>4.206409853522004</c:v>
                </c:pt>
                <c:pt idx="13">
                  <c:v>4.6474048713061507</c:v>
                </c:pt>
                <c:pt idx="14">
                  <c:v>4.2566466366738496</c:v>
                </c:pt>
                <c:pt idx="15">
                  <c:v>4.8725460397906772</c:v>
                </c:pt>
                <c:pt idx="16">
                  <c:v>4.4664919092903403</c:v>
                </c:pt>
                <c:pt idx="17">
                  <c:v>4.1216076534781365</c:v>
                </c:pt>
                <c:pt idx="18">
                  <c:v>3.9379764557258028</c:v>
                </c:pt>
                <c:pt idx="19">
                  <c:v>3.5774930871006063</c:v>
                </c:pt>
                <c:pt idx="20">
                  <c:v>1.6727692616814664</c:v>
                </c:pt>
                <c:pt idx="21">
                  <c:v>0.32256337843668348</c:v>
                </c:pt>
                <c:pt idx="22">
                  <c:v>0.25338716266878691</c:v>
                </c:pt>
                <c:pt idx="23">
                  <c:v>-0.27063991776969942</c:v>
                </c:pt>
                <c:pt idx="24">
                  <c:v>1.429138499740759</c:v>
                </c:pt>
                <c:pt idx="25">
                  <c:v>2.1386217600417297</c:v>
                </c:pt>
                <c:pt idx="26">
                  <c:v>1.449182988975096</c:v>
                </c:pt>
                <c:pt idx="27">
                  <c:v>-2.2892395061310964</c:v>
                </c:pt>
                <c:pt idx="28">
                  <c:v>-6.834546198141652</c:v>
                </c:pt>
                <c:pt idx="29">
                  <c:v>-7.53110681082903</c:v>
                </c:pt>
                <c:pt idx="30">
                  <c:v>-7.4420235949281164</c:v>
                </c:pt>
                <c:pt idx="31">
                  <c:v>-4.1365614122972403</c:v>
                </c:pt>
                <c:pt idx="32">
                  <c:v>-0.36056902067782914</c:v>
                </c:pt>
                <c:pt idx="33">
                  <c:v>0.49615547191442033</c:v>
                </c:pt>
                <c:pt idx="34">
                  <c:v>1.1081193545388004</c:v>
                </c:pt>
                <c:pt idx="35">
                  <c:v>1.2454964094878136</c:v>
                </c:pt>
                <c:pt idx="36">
                  <c:v>2.1923765150991983</c:v>
                </c:pt>
                <c:pt idx="37">
                  <c:v>1.5863064044200286</c:v>
                </c:pt>
                <c:pt idx="38">
                  <c:v>1.3105022839203144</c:v>
                </c:pt>
                <c:pt idx="39">
                  <c:v>1.9122287110728422</c:v>
                </c:pt>
                <c:pt idx="40">
                  <c:v>-1.1215235326761785</c:v>
                </c:pt>
                <c:pt idx="41">
                  <c:v>-1.3508369871468204</c:v>
                </c:pt>
                <c:pt idx="42">
                  <c:v>-1.3169021059647719</c:v>
                </c:pt>
                <c:pt idx="43">
                  <c:v>-2.274142588505967</c:v>
                </c:pt>
                <c:pt idx="44">
                  <c:v>0.72421529477435342</c:v>
                </c:pt>
                <c:pt idx="45">
                  <c:v>1.7137066062605584</c:v>
                </c:pt>
                <c:pt idx="46">
                  <c:v>2.566011209868563</c:v>
                </c:pt>
                <c:pt idx="47">
                  <c:v>3.881612205620911</c:v>
                </c:pt>
                <c:pt idx="48">
                  <c:v>4.0514835326551832</c:v>
                </c:pt>
                <c:pt idx="49">
                  <c:v>4.4139378236972533</c:v>
                </c:pt>
                <c:pt idx="50">
                  <c:v>3.9615311215399913</c:v>
                </c:pt>
                <c:pt idx="51">
                  <c:v>3.3881070268704008</c:v>
                </c:pt>
                <c:pt idx="52">
                  <c:v>3.9061573104906842</c:v>
                </c:pt>
                <c:pt idx="53">
                  <c:v>2.7916419316811556</c:v>
                </c:pt>
                <c:pt idx="54">
                  <c:v>2.6830553463804847</c:v>
                </c:pt>
                <c:pt idx="55">
                  <c:v>3.0172393684341046</c:v>
                </c:pt>
                <c:pt idx="56">
                  <c:v>0.92039250496694081</c:v>
                </c:pt>
                <c:pt idx="57">
                  <c:v>1.9100264610673889</c:v>
                </c:pt>
                <c:pt idx="58">
                  <c:v>1.5960886921099444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84-478B-9457-0C5C35435B63}"/>
            </c:ext>
          </c:extLst>
        </c:ser>
        <c:ser>
          <c:idx val="1"/>
          <c:order val="1"/>
          <c:tx>
            <c:strRef>
              <c:f>'c6-1'!$C$11</c:f>
              <c:strCache>
                <c:ptCount val="1"/>
                <c:pt idx="0">
                  <c:v>Előzetes adatközlés</c:v>
                </c:pt>
              </c:strCache>
            </c:strRef>
          </c:tx>
          <c:spPr>
            <a:ln w="38100" cap="rnd">
              <a:solidFill>
                <a:srgbClr val="7BAFD4"/>
              </a:solidFill>
              <a:round/>
            </a:ln>
            <a:effectLst/>
          </c:spPr>
          <c:marker>
            <c:symbol val="none"/>
          </c:marker>
          <c:cat>
            <c:numRef>
              <c:f>'c6-1'!$A$13:$A$71</c:f>
              <c:numCache>
                <c:formatCode>m/d/yyyy</c:formatCode>
                <c:ptCount val="59"/>
                <c:pt idx="0">
                  <c:v>37257</c:v>
                </c:pt>
                <c:pt idx="1">
                  <c:v>37347</c:v>
                </c:pt>
                <c:pt idx="2">
                  <c:v>37438</c:v>
                </c:pt>
                <c:pt idx="3">
                  <c:v>37530</c:v>
                </c:pt>
                <c:pt idx="4">
                  <c:v>37622</c:v>
                </c:pt>
                <c:pt idx="5">
                  <c:v>37712</c:v>
                </c:pt>
                <c:pt idx="6">
                  <c:v>37803</c:v>
                </c:pt>
                <c:pt idx="7">
                  <c:v>37895</c:v>
                </c:pt>
                <c:pt idx="8">
                  <c:v>37987</c:v>
                </c:pt>
                <c:pt idx="9">
                  <c:v>38078</c:v>
                </c:pt>
                <c:pt idx="10">
                  <c:v>38169</c:v>
                </c:pt>
                <c:pt idx="11">
                  <c:v>38261</c:v>
                </c:pt>
                <c:pt idx="12">
                  <c:v>38353</c:v>
                </c:pt>
                <c:pt idx="13">
                  <c:v>38443</c:v>
                </c:pt>
                <c:pt idx="14">
                  <c:v>38534</c:v>
                </c:pt>
                <c:pt idx="15">
                  <c:v>38626</c:v>
                </c:pt>
                <c:pt idx="16">
                  <c:v>38718</c:v>
                </c:pt>
                <c:pt idx="17">
                  <c:v>38808</c:v>
                </c:pt>
                <c:pt idx="18">
                  <c:v>38899</c:v>
                </c:pt>
                <c:pt idx="19">
                  <c:v>38991</c:v>
                </c:pt>
                <c:pt idx="20">
                  <c:v>39083</c:v>
                </c:pt>
                <c:pt idx="21">
                  <c:v>39173</c:v>
                </c:pt>
                <c:pt idx="22">
                  <c:v>39264</c:v>
                </c:pt>
                <c:pt idx="23">
                  <c:v>39356</c:v>
                </c:pt>
                <c:pt idx="24">
                  <c:v>39448</c:v>
                </c:pt>
                <c:pt idx="25">
                  <c:v>39539</c:v>
                </c:pt>
                <c:pt idx="26">
                  <c:v>39630</c:v>
                </c:pt>
                <c:pt idx="27">
                  <c:v>39722</c:v>
                </c:pt>
                <c:pt idx="28">
                  <c:v>39814</c:v>
                </c:pt>
                <c:pt idx="29">
                  <c:v>39904</c:v>
                </c:pt>
                <c:pt idx="30">
                  <c:v>39995</c:v>
                </c:pt>
                <c:pt idx="31">
                  <c:v>40087</c:v>
                </c:pt>
                <c:pt idx="32">
                  <c:v>40179</c:v>
                </c:pt>
                <c:pt idx="33">
                  <c:v>40269</c:v>
                </c:pt>
                <c:pt idx="34">
                  <c:v>40360</c:v>
                </c:pt>
                <c:pt idx="35">
                  <c:v>40452</c:v>
                </c:pt>
                <c:pt idx="36">
                  <c:v>40544</c:v>
                </c:pt>
                <c:pt idx="37">
                  <c:v>40634</c:v>
                </c:pt>
                <c:pt idx="38">
                  <c:v>40725</c:v>
                </c:pt>
                <c:pt idx="39">
                  <c:v>40817</c:v>
                </c:pt>
                <c:pt idx="40">
                  <c:v>40909</c:v>
                </c:pt>
                <c:pt idx="41">
                  <c:v>41000</c:v>
                </c:pt>
                <c:pt idx="42">
                  <c:v>41091</c:v>
                </c:pt>
                <c:pt idx="43">
                  <c:v>41183</c:v>
                </c:pt>
                <c:pt idx="44">
                  <c:v>41275</c:v>
                </c:pt>
                <c:pt idx="45">
                  <c:v>41365</c:v>
                </c:pt>
                <c:pt idx="46">
                  <c:v>41456</c:v>
                </c:pt>
                <c:pt idx="47">
                  <c:v>41548</c:v>
                </c:pt>
                <c:pt idx="48">
                  <c:v>41640</c:v>
                </c:pt>
                <c:pt idx="49">
                  <c:v>41730</c:v>
                </c:pt>
                <c:pt idx="50">
                  <c:v>41821</c:v>
                </c:pt>
                <c:pt idx="51">
                  <c:v>41913</c:v>
                </c:pt>
                <c:pt idx="52">
                  <c:v>42005</c:v>
                </c:pt>
                <c:pt idx="53">
                  <c:v>42095</c:v>
                </c:pt>
                <c:pt idx="54">
                  <c:v>42186</c:v>
                </c:pt>
                <c:pt idx="55">
                  <c:v>42278</c:v>
                </c:pt>
                <c:pt idx="56">
                  <c:v>42370</c:v>
                </c:pt>
                <c:pt idx="57">
                  <c:v>42461</c:v>
                </c:pt>
                <c:pt idx="58">
                  <c:v>42552</c:v>
                </c:pt>
              </c:numCache>
            </c:numRef>
          </c:cat>
          <c:val>
            <c:numRef>
              <c:f>'c6-1'!$C$13:$C$71</c:f>
              <c:numCache>
                <c:formatCode>0.00</c:formatCode>
                <c:ptCount val="59"/>
                <c:pt idx="0">
                  <c:v>3.0128236182817858</c:v>
                </c:pt>
                <c:pt idx="1">
                  <c:v>3.2023065642546271</c:v>
                </c:pt>
                <c:pt idx="2">
                  <c:v>3.2616591267793638</c:v>
                </c:pt>
                <c:pt idx="3">
                  <c:v>3.3410244607999999</c:v>
                </c:pt>
                <c:pt idx="4">
                  <c:v>2.9312461519999999</c:v>
                </c:pt>
                <c:pt idx="5">
                  <c:v>2.5530914259627338</c:v>
                </c:pt>
                <c:pt idx="6">
                  <c:v>2.700820457482962</c:v>
                </c:pt>
                <c:pt idx="7">
                  <c:v>3.1911946067561701</c:v>
                </c:pt>
                <c:pt idx="9">
                  <c:v>4.0914161652061125</c:v>
                </c:pt>
                <c:pt idx="10">
                  <c:v>3.9689311872312061</c:v>
                </c:pt>
                <c:pt idx="11">
                  <c:v>3.919147183013834</c:v>
                </c:pt>
                <c:pt idx="12">
                  <c:v>3.5</c:v>
                </c:pt>
                <c:pt idx="13">
                  <c:v>4.0999999999999996</c:v>
                </c:pt>
                <c:pt idx="15">
                  <c:v>4.3</c:v>
                </c:pt>
                <c:pt idx="16">
                  <c:v>4.3</c:v>
                </c:pt>
                <c:pt idx="17">
                  <c:v>3.7512089930000059</c:v>
                </c:pt>
                <c:pt idx="19">
                  <c:v>3.4435453184000266</c:v>
                </c:pt>
                <c:pt idx="20">
                  <c:v>3.13608445280002</c:v>
                </c:pt>
                <c:pt idx="21">
                  <c:v>1.8115306279999857</c:v>
                </c:pt>
                <c:pt idx="22">
                  <c:v>1.2047072035999804</c:v>
                </c:pt>
                <c:pt idx="23">
                  <c:v>0.50080040000000281</c:v>
                </c:pt>
                <c:pt idx="24">
                  <c:v>0.80230280119997133</c:v>
                </c:pt>
                <c:pt idx="25">
                  <c:v>1.811732432399964</c:v>
                </c:pt>
                <c:pt idx="26">
                  <c:v>0.90189909800000123</c:v>
                </c:pt>
                <c:pt idx="27">
                  <c:v>-1.0024750000000182</c:v>
                </c:pt>
                <c:pt idx="28">
                  <c:v>-4.8217698720000044</c:v>
                </c:pt>
                <c:pt idx="29">
                  <c:v>-7.392566025999983</c:v>
                </c:pt>
                <c:pt idx="30">
                  <c:v>-8.0470794159999883</c:v>
                </c:pt>
                <c:pt idx="31">
                  <c:v>-5.204491254399997</c:v>
                </c:pt>
                <c:pt idx="32">
                  <c:v>-0.79999999999999716</c:v>
                </c:pt>
                <c:pt idx="33">
                  <c:v>9.9999999999994316E-2</c:v>
                </c:pt>
                <c:pt idx="34">
                  <c:v>2.0999999999999943</c:v>
                </c:pt>
                <c:pt idx="35">
                  <c:v>2.4000000000000057</c:v>
                </c:pt>
                <c:pt idx="36">
                  <c:v>2.2000000000000028</c:v>
                </c:pt>
                <c:pt idx="37">
                  <c:v>1.2000000000000028</c:v>
                </c:pt>
                <c:pt idx="38">
                  <c:v>1.5</c:v>
                </c:pt>
                <c:pt idx="39">
                  <c:v>1.5</c:v>
                </c:pt>
                <c:pt idx="40">
                  <c:v>-1.5</c:v>
                </c:pt>
                <c:pt idx="41">
                  <c:v>-1</c:v>
                </c:pt>
                <c:pt idx="42">
                  <c:v>-1.5999999999999943</c:v>
                </c:pt>
                <c:pt idx="43">
                  <c:v>-2.7999999999999972</c:v>
                </c:pt>
                <c:pt idx="44">
                  <c:v>-0.29999999999999716</c:v>
                </c:pt>
                <c:pt idx="45">
                  <c:v>0.20000000000000284</c:v>
                </c:pt>
                <c:pt idx="46">
                  <c:v>1.5999999999999943</c:v>
                </c:pt>
                <c:pt idx="47">
                  <c:v>2.7999999999999972</c:v>
                </c:pt>
                <c:pt idx="48">
                  <c:v>3.2000000000000028</c:v>
                </c:pt>
                <c:pt idx="49">
                  <c:v>3.7000000000000028</c:v>
                </c:pt>
                <c:pt idx="50">
                  <c:v>3.0999999999999943</c:v>
                </c:pt>
                <c:pt idx="51">
                  <c:v>3.4000000000000057</c:v>
                </c:pt>
                <c:pt idx="52">
                  <c:v>3.0999999999999943</c:v>
                </c:pt>
                <c:pt idx="53">
                  <c:v>2.4000000000000057</c:v>
                </c:pt>
                <c:pt idx="54">
                  <c:v>2.2000000000000028</c:v>
                </c:pt>
                <c:pt idx="55">
                  <c:v>3</c:v>
                </c:pt>
                <c:pt idx="56">
                  <c:v>0.5</c:v>
                </c:pt>
                <c:pt idx="57">
                  <c:v>1.7000000000000028</c:v>
                </c:pt>
                <c:pt idx="58">
                  <c:v>1.4000000000000057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84-478B-9457-0C5C35435B63}"/>
            </c:ext>
          </c:extLst>
        </c:ser>
        <c:ser>
          <c:idx val="3"/>
          <c:order val="2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'c6-1'!$A$13:$A$71</c:f>
              <c:numCache>
                <c:formatCode>m/d/yyyy</c:formatCode>
                <c:ptCount val="59"/>
                <c:pt idx="0">
                  <c:v>37257</c:v>
                </c:pt>
                <c:pt idx="1">
                  <c:v>37347</c:v>
                </c:pt>
                <c:pt idx="2">
                  <c:v>37438</c:v>
                </c:pt>
                <c:pt idx="3">
                  <c:v>37530</c:v>
                </c:pt>
                <c:pt idx="4">
                  <c:v>37622</c:v>
                </c:pt>
                <c:pt idx="5">
                  <c:v>37712</c:v>
                </c:pt>
                <c:pt idx="6">
                  <c:v>37803</c:v>
                </c:pt>
                <c:pt idx="7">
                  <c:v>37895</c:v>
                </c:pt>
                <c:pt idx="8">
                  <c:v>37987</c:v>
                </c:pt>
                <c:pt idx="9">
                  <c:v>38078</c:v>
                </c:pt>
                <c:pt idx="10">
                  <c:v>38169</c:v>
                </c:pt>
                <c:pt idx="11">
                  <c:v>38261</c:v>
                </c:pt>
                <c:pt idx="12">
                  <c:v>38353</c:v>
                </c:pt>
                <c:pt idx="13">
                  <c:v>38443</c:v>
                </c:pt>
                <c:pt idx="14">
                  <c:v>38534</c:v>
                </c:pt>
                <c:pt idx="15">
                  <c:v>38626</c:v>
                </c:pt>
                <c:pt idx="16">
                  <c:v>38718</c:v>
                </c:pt>
                <c:pt idx="17">
                  <c:v>38808</c:v>
                </c:pt>
                <c:pt idx="18">
                  <c:v>38899</c:v>
                </c:pt>
                <c:pt idx="19">
                  <c:v>38991</c:v>
                </c:pt>
                <c:pt idx="20">
                  <c:v>39083</c:v>
                </c:pt>
                <c:pt idx="21">
                  <c:v>39173</c:v>
                </c:pt>
                <c:pt idx="22">
                  <c:v>39264</c:v>
                </c:pt>
                <c:pt idx="23">
                  <c:v>39356</c:v>
                </c:pt>
                <c:pt idx="24">
                  <c:v>39448</c:v>
                </c:pt>
                <c:pt idx="25">
                  <c:v>39539</c:v>
                </c:pt>
                <c:pt idx="26">
                  <c:v>39630</c:v>
                </c:pt>
                <c:pt idx="27">
                  <c:v>39722</c:v>
                </c:pt>
                <c:pt idx="28">
                  <c:v>39814</c:v>
                </c:pt>
                <c:pt idx="29">
                  <c:v>39904</c:v>
                </c:pt>
                <c:pt idx="30">
                  <c:v>39995</c:v>
                </c:pt>
                <c:pt idx="31">
                  <c:v>40087</c:v>
                </c:pt>
                <c:pt idx="32">
                  <c:v>40179</c:v>
                </c:pt>
                <c:pt idx="33">
                  <c:v>40269</c:v>
                </c:pt>
                <c:pt idx="34">
                  <c:v>40360</c:v>
                </c:pt>
                <c:pt idx="35">
                  <c:v>40452</c:v>
                </c:pt>
                <c:pt idx="36">
                  <c:v>40544</c:v>
                </c:pt>
                <c:pt idx="37">
                  <c:v>40634</c:v>
                </c:pt>
                <c:pt idx="38">
                  <c:v>40725</c:v>
                </c:pt>
                <c:pt idx="39">
                  <c:v>40817</c:v>
                </c:pt>
                <c:pt idx="40">
                  <c:v>40909</c:v>
                </c:pt>
                <c:pt idx="41">
                  <c:v>41000</c:v>
                </c:pt>
                <c:pt idx="42">
                  <c:v>41091</c:v>
                </c:pt>
                <c:pt idx="43">
                  <c:v>41183</c:v>
                </c:pt>
                <c:pt idx="44">
                  <c:v>41275</c:v>
                </c:pt>
                <c:pt idx="45">
                  <c:v>41365</c:v>
                </c:pt>
                <c:pt idx="46">
                  <c:v>41456</c:v>
                </c:pt>
                <c:pt idx="47">
                  <c:v>41548</c:v>
                </c:pt>
                <c:pt idx="48">
                  <c:v>41640</c:v>
                </c:pt>
                <c:pt idx="49">
                  <c:v>41730</c:v>
                </c:pt>
                <c:pt idx="50">
                  <c:v>41821</c:v>
                </c:pt>
                <c:pt idx="51">
                  <c:v>41913</c:v>
                </c:pt>
                <c:pt idx="52">
                  <c:v>42005</c:v>
                </c:pt>
                <c:pt idx="53">
                  <c:v>42095</c:v>
                </c:pt>
                <c:pt idx="54">
                  <c:v>42186</c:v>
                </c:pt>
                <c:pt idx="55">
                  <c:v>42278</c:v>
                </c:pt>
                <c:pt idx="56">
                  <c:v>42370</c:v>
                </c:pt>
                <c:pt idx="57">
                  <c:v>42461</c:v>
                </c:pt>
                <c:pt idx="58">
                  <c:v>42552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3-7784-478B-9457-0C5C35435B63}"/>
            </c:ext>
          </c:extLst>
        </c:ser>
        <c:ser>
          <c:idx val="4"/>
          <c:order val="3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'c6-1'!$A$13:$A$71</c:f>
              <c:numCache>
                <c:formatCode>m/d/yyyy</c:formatCode>
                <c:ptCount val="59"/>
                <c:pt idx="0">
                  <c:v>37257</c:v>
                </c:pt>
                <c:pt idx="1">
                  <c:v>37347</c:v>
                </c:pt>
                <c:pt idx="2">
                  <c:v>37438</c:v>
                </c:pt>
                <c:pt idx="3">
                  <c:v>37530</c:v>
                </c:pt>
                <c:pt idx="4">
                  <c:v>37622</c:v>
                </c:pt>
                <c:pt idx="5">
                  <c:v>37712</c:v>
                </c:pt>
                <c:pt idx="6">
                  <c:v>37803</c:v>
                </c:pt>
                <c:pt idx="7">
                  <c:v>37895</c:v>
                </c:pt>
                <c:pt idx="8">
                  <c:v>37987</c:v>
                </c:pt>
                <c:pt idx="9">
                  <c:v>38078</c:v>
                </c:pt>
                <c:pt idx="10">
                  <c:v>38169</c:v>
                </c:pt>
                <c:pt idx="11">
                  <c:v>38261</c:v>
                </c:pt>
                <c:pt idx="12">
                  <c:v>38353</c:v>
                </c:pt>
                <c:pt idx="13">
                  <c:v>38443</c:v>
                </c:pt>
                <c:pt idx="14">
                  <c:v>38534</c:v>
                </c:pt>
                <c:pt idx="15">
                  <c:v>38626</c:v>
                </c:pt>
                <c:pt idx="16">
                  <c:v>38718</c:v>
                </c:pt>
                <c:pt idx="17">
                  <c:v>38808</c:v>
                </c:pt>
                <c:pt idx="18">
                  <c:v>38899</c:v>
                </c:pt>
                <c:pt idx="19">
                  <c:v>38991</c:v>
                </c:pt>
                <c:pt idx="20">
                  <c:v>39083</c:v>
                </c:pt>
                <c:pt idx="21">
                  <c:v>39173</c:v>
                </c:pt>
                <c:pt idx="22">
                  <c:v>39264</c:v>
                </c:pt>
                <c:pt idx="23">
                  <c:v>39356</c:v>
                </c:pt>
                <c:pt idx="24">
                  <c:v>39448</c:v>
                </c:pt>
                <c:pt idx="25">
                  <c:v>39539</c:v>
                </c:pt>
                <c:pt idx="26">
                  <c:v>39630</c:v>
                </c:pt>
                <c:pt idx="27">
                  <c:v>39722</c:v>
                </c:pt>
                <c:pt idx="28">
                  <c:v>39814</c:v>
                </c:pt>
                <c:pt idx="29">
                  <c:v>39904</c:v>
                </c:pt>
                <c:pt idx="30">
                  <c:v>39995</c:v>
                </c:pt>
                <c:pt idx="31">
                  <c:v>40087</c:v>
                </c:pt>
                <c:pt idx="32">
                  <c:v>40179</c:v>
                </c:pt>
                <c:pt idx="33">
                  <c:v>40269</c:v>
                </c:pt>
                <c:pt idx="34">
                  <c:v>40360</c:v>
                </c:pt>
                <c:pt idx="35">
                  <c:v>40452</c:v>
                </c:pt>
                <c:pt idx="36">
                  <c:v>40544</c:v>
                </c:pt>
                <c:pt idx="37">
                  <c:v>40634</c:v>
                </c:pt>
                <c:pt idx="38">
                  <c:v>40725</c:v>
                </c:pt>
                <c:pt idx="39">
                  <c:v>40817</c:v>
                </c:pt>
                <c:pt idx="40">
                  <c:v>40909</c:v>
                </c:pt>
                <c:pt idx="41">
                  <c:v>41000</c:v>
                </c:pt>
                <c:pt idx="42">
                  <c:v>41091</c:v>
                </c:pt>
                <c:pt idx="43">
                  <c:v>41183</c:v>
                </c:pt>
                <c:pt idx="44">
                  <c:v>41275</c:v>
                </c:pt>
                <c:pt idx="45">
                  <c:v>41365</c:v>
                </c:pt>
                <c:pt idx="46">
                  <c:v>41456</c:v>
                </c:pt>
                <c:pt idx="47">
                  <c:v>41548</c:v>
                </c:pt>
                <c:pt idx="48">
                  <c:v>41640</c:v>
                </c:pt>
                <c:pt idx="49">
                  <c:v>41730</c:v>
                </c:pt>
                <c:pt idx="50">
                  <c:v>41821</c:v>
                </c:pt>
                <c:pt idx="51">
                  <c:v>41913</c:v>
                </c:pt>
                <c:pt idx="52">
                  <c:v>42005</c:v>
                </c:pt>
                <c:pt idx="53">
                  <c:v>42095</c:v>
                </c:pt>
                <c:pt idx="54">
                  <c:v>42186</c:v>
                </c:pt>
                <c:pt idx="55">
                  <c:v>42278</c:v>
                </c:pt>
                <c:pt idx="56">
                  <c:v>42370</c:v>
                </c:pt>
                <c:pt idx="57">
                  <c:v>42461</c:v>
                </c:pt>
                <c:pt idx="58">
                  <c:v>42552</c:v>
                </c:pt>
              </c:numCache>
            </c:numRef>
          </c:cat>
          <c:val>
            <c:numRef>
              <c:f>#REF!</c:f>
              <c:numCache>
                <c:formatCode>General</c:formatCode>
                <c:ptCount val="1"/>
                <c:pt idx="0">
                  <c:v>1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4-7784-478B-9457-0C5C35435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3638256"/>
        <c:axId val="773638584"/>
        <c:extLst/>
      </c:lineChart>
      <c:lineChart>
        <c:grouping val="standard"/>
        <c:varyColors val="0"/>
        <c:ser>
          <c:idx val="5"/>
          <c:order val="5"/>
          <c:tx>
            <c:strRef>
              <c:f>'c6-1'!$E$11</c:f>
              <c:strCache>
                <c:ptCount val="1"/>
                <c:pt idx="0">
                  <c:v>Revíziók átlaga (jobb tengely)</c:v>
                </c:pt>
              </c:strCache>
            </c:strRef>
          </c:tx>
          <c:spPr>
            <a:ln w="38100" cap="rnd">
              <a:solidFill>
                <a:srgbClr val="9C0000"/>
              </a:solidFill>
              <a:round/>
            </a:ln>
            <a:effectLst/>
          </c:spPr>
          <c:marker>
            <c:symbol val="none"/>
          </c:marker>
          <c:dPt>
            <c:idx val="12"/>
            <c:marker>
              <c:symbol val="none"/>
            </c:marker>
            <c:bubble3D val="0"/>
            <c:spPr>
              <a:ln w="381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4-478B-9457-0C5C35435B63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381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7784-478B-9457-0C5C35435B63}"/>
              </c:ext>
            </c:extLst>
          </c:dPt>
          <c:dPt>
            <c:idx val="30"/>
            <c:marker>
              <c:symbol val="none"/>
            </c:marker>
            <c:bubble3D val="0"/>
            <c:spPr>
              <a:ln w="381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7784-478B-9457-0C5C35435B63}"/>
              </c:ext>
            </c:extLst>
          </c:dPt>
          <c:dPt>
            <c:idx val="44"/>
            <c:marker>
              <c:symbol val="none"/>
            </c:marker>
            <c:bubble3D val="0"/>
            <c:spPr>
              <a:ln w="381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7784-478B-9457-0C5C35435B63}"/>
              </c:ext>
            </c:extLst>
          </c:dPt>
          <c:cat>
            <c:numRef>
              <c:f>'c6-1'!$A$13:$A$71</c:f>
              <c:numCache>
                <c:formatCode>m/d/yyyy</c:formatCode>
                <c:ptCount val="59"/>
                <c:pt idx="0">
                  <c:v>37257</c:v>
                </c:pt>
                <c:pt idx="1">
                  <c:v>37347</c:v>
                </c:pt>
                <c:pt idx="2">
                  <c:v>37438</c:v>
                </c:pt>
                <c:pt idx="3">
                  <c:v>37530</c:v>
                </c:pt>
                <c:pt idx="4">
                  <c:v>37622</c:v>
                </c:pt>
                <c:pt idx="5">
                  <c:v>37712</c:v>
                </c:pt>
                <c:pt idx="6">
                  <c:v>37803</c:v>
                </c:pt>
                <c:pt idx="7">
                  <c:v>37895</c:v>
                </c:pt>
                <c:pt idx="8">
                  <c:v>37987</c:v>
                </c:pt>
                <c:pt idx="9">
                  <c:v>38078</c:v>
                </c:pt>
                <c:pt idx="10">
                  <c:v>38169</c:v>
                </c:pt>
                <c:pt idx="11">
                  <c:v>38261</c:v>
                </c:pt>
                <c:pt idx="12">
                  <c:v>38353</c:v>
                </c:pt>
                <c:pt idx="13">
                  <c:v>38443</c:v>
                </c:pt>
                <c:pt idx="14">
                  <c:v>38534</c:v>
                </c:pt>
                <c:pt idx="15">
                  <c:v>38626</c:v>
                </c:pt>
                <c:pt idx="16">
                  <c:v>38718</c:v>
                </c:pt>
                <c:pt idx="17">
                  <c:v>38808</c:v>
                </c:pt>
                <c:pt idx="18">
                  <c:v>38899</c:v>
                </c:pt>
                <c:pt idx="19">
                  <c:v>38991</c:v>
                </c:pt>
                <c:pt idx="20">
                  <c:v>39083</c:v>
                </c:pt>
                <c:pt idx="21">
                  <c:v>39173</c:v>
                </c:pt>
                <c:pt idx="22">
                  <c:v>39264</c:v>
                </c:pt>
                <c:pt idx="23">
                  <c:v>39356</c:v>
                </c:pt>
                <c:pt idx="24">
                  <c:v>39448</c:v>
                </c:pt>
                <c:pt idx="25">
                  <c:v>39539</c:v>
                </c:pt>
                <c:pt idx="26">
                  <c:v>39630</c:v>
                </c:pt>
                <c:pt idx="27">
                  <c:v>39722</c:v>
                </c:pt>
                <c:pt idx="28">
                  <c:v>39814</c:v>
                </c:pt>
                <c:pt idx="29">
                  <c:v>39904</c:v>
                </c:pt>
                <c:pt idx="30">
                  <c:v>39995</c:v>
                </c:pt>
                <c:pt idx="31">
                  <c:v>40087</c:v>
                </c:pt>
                <c:pt idx="32">
                  <c:v>40179</c:v>
                </c:pt>
                <c:pt idx="33">
                  <c:v>40269</c:v>
                </c:pt>
                <c:pt idx="34">
                  <c:v>40360</c:v>
                </c:pt>
                <c:pt idx="35">
                  <c:v>40452</c:v>
                </c:pt>
                <c:pt idx="36">
                  <c:v>40544</c:v>
                </c:pt>
                <c:pt idx="37">
                  <c:v>40634</c:v>
                </c:pt>
                <c:pt idx="38">
                  <c:v>40725</c:v>
                </c:pt>
                <c:pt idx="39">
                  <c:v>40817</c:v>
                </c:pt>
                <c:pt idx="40">
                  <c:v>40909</c:v>
                </c:pt>
                <c:pt idx="41">
                  <c:v>41000</c:v>
                </c:pt>
                <c:pt idx="42">
                  <c:v>41091</c:v>
                </c:pt>
                <c:pt idx="43">
                  <c:v>41183</c:v>
                </c:pt>
                <c:pt idx="44">
                  <c:v>41275</c:v>
                </c:pt>
                <c:pt idx="45">
                  <c:v>41365</c:v>
                </c:pt>
                <c:pt idx="46">
                  <c:v>41456</c:v>
                </c:pt>
                <c:pt idx="47">
                  <c:v>41548</c:v>
                </c:pt>
                <c:pt idx="48">
                  <c:v>41640</c:v>
                </c:pt>
                <c:pt idx="49">
                  <c:v>41730</c:v>
                </c:pt>
                <c:pt idx="50">
                  <c:v>41821</c:v>
                </c:pt>
                <c:pt idx="51">
                  <c:v>41913</c:v>
                </c:pt>
                <c:pt idx="52">
                  <c:v>42005</c:v>
                </c:pt>
                <c:pt idx="53">
                  <c:v>42095</c:v>
                </c:pt>
                <c:pt idx="54">
                  <c:v>42186</c:v>
                </c:pt>
                <c:pt idx="55">
                  <c:v>42278</c:v>
                </c:pt>
                <c:pt idx="56">
                  <c:v>42370</c:v>
                </c:pt>
                <c:pt idx="57">
                  <c:v>42461</c:v>
                </c:pt>
                <c:pt idx="58">
                  <c:v>42552</c:v>
                </c:pt>
              </c:numCache>
            </c:numRef>
          </c:cat>
          <c:val>
            <c:numRef>
              <c:f>'c6-1'!$E$13:$E$71</c:f>
              <c:numCache>
                <c:formatCode>0.00</c:formatCode>
                <c:ptCount val="59"/>
                <c:pt idx="0">
                  <c:v>0.99515143365415781</c:v>
                </c:pt>
                <c:pt idx="1">
                  <c:v>0.99515143365415781</c:v>
                </c:pt>
                <c:pt idx="2">
                  <c:v>0.99515143365415781</c:v>
                </c:pt>
                <c:pt idx="3">
                  <c:v>0.99515143365415781</c:v>
                </c:pt>
                <c:pt idx="4">
                  <c:v>0.99515143365415781</c:v>
                </c:pt>
                <c:pt idx="5">
                  <c:v>0.99515143365415781</c:v>
                </c:pt>
                <c:pt idx="6">
                  <c:v>0.99515143365415781</c:v>
                </c:pt>
                <c:pt idx="7">
                  <c:v>0.99515143365415781</c:v>
                </c:pt>
                <c:pt idx="8">
                  <c:v>0.99515143365415781</c:v>
                </c:pt>
                <c:pt idx="9">
                  <c:v>0.99515143365415781</c:v>
                </c:pt>
                <c:pt idx="10">
                  <c:v>0.99515143365415781</c:v>
                </c:pt>
                <c:pt idx="11">
                  <c:v>0.99515143365415781</c:v>
                </c:pt>
                <c:pt idx="12">
                  <c:v>0.4161998505146472</c:v>
                </c:pt>
                <c:pt idx="13">
                  <c:v>0.4161998505146472</c:v>
                </c:pt>
                <c:pt idx="14">
                  <c:v>0.4161998505146472</c:v>
                </c:pt>
                <c:pt idx="15">
                  <c:v>0.4161998505146472</c:v>
                </c:pt>
                <c:pt idx="16">
                  <c:v>0.4161998505146472</c:v>
                </c:pt>
                <c:pt idx="17">
                  <c:v>0.4161998505146472</c:v>
                </c:pt>
                <c:pt idx="18">
                  <c:v>0.4161998505146472</c:v>
                </c:pt>
                <c:pt idx="19">
                  <c:v>0.4161998505146472</c:v>
                </c:pt>
                <c:pt idx="20">
                  <c:v>-0.6612115499326876</c:v>
                </c:pt>
                <c:pt idx="21">
                  <c:v>-0.6612115499326876</c:v>
                </c:pt>
                <c:pt idx="22">
                  <c:v>-0.6612115499326876</c:v>
                </c:pt>
                <c:pt idx="23">
                  <c:v>-0.6612115499326876</c:v>
                </c:pt>
                <c:pt idx="24">
                  <c:v>-0.6612115499326876</c:v>
                </c:pt>
                <c:pt idx="25">
                  <c:v>-0.6612115499326876</c:v>
                </c:pt>
                <c:pt idx="26">
                  <c:v>-0.6612115499326876</c:v>
                </c:pt>
                <c:pt idx="27">
                  <c:v>-0.6612115499326876</c:v>
                </c:pt>
                <c:pt idx="28">
                  <c:v>-0.6612115499326876</c:v>
                </c:pt>
                <c:pt idx="29">
                  <c:v>-0.6612115499326876</c:v>
                </c:pt>
                <c:pt idx="30">
                  <c:v>0.22641016699693733</c:v>
                </c:pt>
                <c:pt idx="31">
                  <c:v>0.22641016699693733</c:v>
                </c:pt>
                <c:pt idx="32">
                  <c:v>0.22641016699693733</c:v>
                </c:pt>
                <c:pt idx="33">
                  <c:v>0.22641016699693733</c:v>
                </c:pt>
                <c:pt idx="34">
                  <c:v>0.22641016699693733</c:v>
                </c:pt>
                <c:pt idx="35">
                  <c:v>0.22641016699693733</c:v>
                </c:pt>
                <c:pt idx="36">
                  <c:v>0.22641016699693733</c:v>
                </c:pt>
                <c:pt idx="37">
                  <c:v>0.22641016699693733</c:v>
                </c:pt>
                <c:pt idx="38">
                  <c:v>0.22641016699693733</c:v>
                </c:pt>
                <c:pt idx="39">
                  <c:v>0.22641016699693733</c:v>
                </c:pt>
                <c:pt idx="40">
                  <c:v>0.22641016699693733</c:v>
                </c:pt>
                <c:pt idx="41">
                  <c:v>0.22641016699693733</c:v>
                </c:pt>
                <c:pt idx="42">
                  <c:v>0.22641016699693733</c:v>
                </c:pt>
                <c:pt idx="43">
                  <c:v>0.22641016699693733</c:v>
                </c:pt>
                <c:pt idx="44">
                  <c:v>0.66636555316485457</c:v>
                </c:pt>
                <c:pt idx="45">
                  <c:v>0.66636555316485457</c:v>
                </c:pt>
                <c:pt idx="46">
                  <c:v>0.66636555316485457</c:v>
                </c:pt>
                <c:pt idx="47">
                  <c:v>0.66636555316485457</c:v>
                </c:pt>
                <c:pt idx="48">
                  <c:v>0.66636555316485457</c:v>
                </c:pt>
                <c:pt idx="49">
                  <c:v>0.66636555316485457</c:v>
                </c:pt>
                <c:pt idx="50">
                  <c:v>0.66636555316485457</c:v>
                </c:pt>
                <c:pt idx="51">
                  <c:v>0.66636555316485457</c:v>
                </c:pt>
                <c:pt idx="52">
                  <c:v>0.66636555316485457</c:v>
                </c:pt>
                <c:pt idx="53">
                  <c:v>0.66636555316485457</c:v>
                </c:pt>
                <c:pt idx="54">
                  <c:v>0.66636555316485457</c:v>
                </c:pt>
                <c:pt idx="55">
                  <c:v>0.66636555316485457</c:v>
                </c:pt>
                <c:pt idx="56">
                  <c:v>0.66636555316485457</c:v>
                </c:pt>
                <c:pt idx="57">
                  <c:v>0.66636555316485457</c:v>
                </c:pt>
                <c:pt idx="58">
                  <c:v>0.66636555316485457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784-478B-9457-0C5C35435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742088"/>
        <c:axId val="622741104"/>
      </c:lineChart>
      <c:dateAx>
        <c:axId val="77363825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73638584"/>
        <c:crosses val="autoZero"/>
        <c:auto val="1"/>
        <c:lblOffset val="100"/>
        <c:baseTimeUnit val="months"/>
        <c:majorUnit val="1"/>
        <c:majorTimeUnit val="years"/>
        <c:minorUnit val="4"/>
      </c:dateAx>
      <c:valAx>
        <c:axId val="773638584"/>
        <c:scaling>
          <c:orientation val="minMax"/>
          <c:max val="6"/>
          <c:min val="-8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73638256"/>
        <c:crosses val="autoZero"/>
        <c:crossBetween val="between"/>
      </c:valAx>
      <c:valAx>
        <c:axId val="622741104"/>
        <c:scaling>
          <c:orientation val="minMax"/>
          <c:max val="3"/>
          <c:min val="-4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622742088"/>
        <c:crosses val="max"/>
        <c:crossBetween val="between"/>
      </c:valAx>
      <c:catAx>
        <c:axId val="622742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227411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"/>
          <c:y val="0.87703755555555563"/>
          <c:w val="1"/>
          <c:h val="0.122962444444444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47003499562555E-2"/>
          <c:y val="7.6326000000000005E-2"/>
          <c:w val="0.89177449693788269"/>
          <c:h val="0.607341555555555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'Éves számoló - T'!$I$155</c:f>
              <c:strCache>
                <c:ptCount val="1"/>
                <c:pt idx="0">
                  <c:v>Kedvezőbb jövedelmi folyamatok</c:v>
                </c:pt>
              </c:strCache>
            </c:strRef>
          </c:tx>
          <c:spPr>
            <a:solidFill>
              <a:srgbClr val="9C0000"/>
            </a:solidFill>
            <a:ln>
              <a:noFill/>
            </a:ln>
            <a:effectLst/>
          </c:spPr>
          <c:invertIfNegative val="0"/>
          <c:cat>
            <c:numRef>
              <c:f>'Éves számoló - T'!$H$159:$H$161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'Éves számoló - T'!$I$159:$I$161</c:f>
              <c:numCache>
                <c:formatCode>General</c:formatCode>
                <c:ptCount val="2"/>
                <c:pt idx="0">
                  <c:v>0.14923323269098501</c:v>
                </c:pt>
                <c:pt idx="1">
                  <c:v>0.6368749544013641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D-433B-8547-5ADF7DBF5FBA}"/>
            </c:ext>
          </c:extLst>
        </c:ser>
        <c:ser>
          <c:idx val="2"/>
          <c:order val="1"/>
          <c:tx>
            <c:strRef>
              <c:f>'Éves számoló - T'!$J$155</c:f>
              <c:strCache>
                <c:ptCount val="1"/>
                <c:pt idx="0">
                  <c:v>Lakáspiac lassabb felfutása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'Éves számoló - T'!$H$159:$H$161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'Éves számoló - T'!$J$159:$J$161</c:f>
              <c:numCache>
                <c:formatCode>General</c:formatCode>
                <c:ptCount val="2"/>
                <c:pt idx="0">
                  <c:v>-0.1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DD-433B-8547-5ADF7DBF5FBA}"/>
            </c:ext>
          </c:extLst>
        </c:ser>
        <c:ser>
          <c:idx val="1"/>
          <c:order val="2"/>
          <c:tx>
            <c:strRef>
              <c:f>'Éves számoló - T'!$L$155</c:f>
              <c:strCache>
                <c:ptCount val="1"/>
                <c:pt idx="0">
                  <c:v>Állami beruházások időbeli átrendeződése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25400">
              <a:noFill/>
            </a:ln>
            <a:effectLst/>
          </c:spPr>
          <c:invertIfNegative val="0"/>
          <c:cat>
            <c:numRef>
              <c:f>'Éves számoló - T'!$H$159:$H$161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'Éves számoló - T'!$L$159:$L$161</c:f>
              <c:numCache>
                <c:formatCode>General</c:formatCode>
                <c:ptCount val="2"/>
                <c:pt idx="0">
                  <c:v>-0.3538945721686374</c:v>
                </c:pt>
                <c:pt idx="1">
                  <c:v>0.31611480383531543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DD-433B-8547-5ADF7DBF5FBA}"/>
            </c:ext>
          </c:extLst>
        </c:ser>
        <c:ser>
          <c:idx val="3"/>
          <c:order val="3"/>
          <c:tx>
            <c:strRef>
              <c:f>'Éves számoló - T'!$M$155</c:f>
              <c:strCache>
                <c:ptCount val="1"/>
                <c:pt idx="0">
                  <c:v>Vállalati beruházások élénkülése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'Éves számoló - T'!$H$159:$H$161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'Éves számoló - T'!$M$159:$M$161</c:f>
              <c:numCache>
                <c:formatCode>General</c:formatCode>
                <c:ptCount val="2"/>
                <c:pt idx="0">
                  <c:v>0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DD-433B-8547-5ADF7DBF5FBA}"/>
            </c:ext>
          </c:extLst>
        </c:ser>
        <c:ser>
          <c:idx val="4"/>
          <c:order val="4"/>
          <c:tx>
            <c:strRef>
              <c:f>'Éves számoló - T'!$N$155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rgbClr val="AC9F7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cat>
            <c:numRef>
              <c:f>'Éves számoló - T'!$H$159:$H$161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'Éves számoló - T'!$N$159:$N$161</c:f>
              <c:numCache>
                <c:formatCode>General</c:formatCode>
                <c:ptCount val="2"/>
                <c:pt idx="0">
                  <c:v>0.14113589303493299</c:v>
                </c:pt>
                <c:pt idx="1">
                  <c:v>-0.45959008800554557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DD-433B-8547-5ADF7DBF5FBA}"/>
            </c:ext>
          </c:extLst>
        </c:ser>
        <c:ser>
          <c:idx val="6"/>
          <c:order val="6"/>
          <c:tx>
            <c:strRef>
              <c:f>'Éves számoló - T'!$O$155</c:f>
              <c:strCache>
                <c:ptCount val="1"/>
                <c:pt idx="0">
                  <c:v>Készlet hozzájárulása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5400">
              <a:noFill/>
            </a:ln>
            <a:effectLst/>
          </c:spPr>
          <c:invertIfNegative val="0"/>
          <c:cat>
            <c:strLit>
              <c:ptCount val="2"/>
              <c:pt idx="0">
                <c:v>2016</c:v>
              </c:pt>
              <c:pt idx="1">
                <c:v>2017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'Éves számoló - T'!$O$159:$O$161</c:f>
              <c:numCache>
                <c:formatCode>General</c:formatCode>
                <c:ptCount val="2"/>
                <c:pt idx="0">
                  <c:v>0.16352544644271941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DD-433B-8547-5ADF7DBF5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9756448"/>
        <c:axId val="709759400"/>
      </c:barChart>
      <c:lineChart>
        <c:grouping val="stacked"/>
        <c:varyColors val="0"/>
        <c:ser>
          <c:idx val="5"/>
          <c:order val="5"/>
          <c:tx>
            <c:strRef>
              <c:f>'Éves számoló - T'!$P$155</c:f>
              <c:strCache>
                <c:ptCount val="1"/>
                <c:pt idx="0">
                  <c:v>GDP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 w="34925">
                <a:solidFill>
                  <a:sysClr val="windowText" lastClr="000000"/>
                </a:solidFill>
              </a:ln>
              <a:effectLst/>
            </c:spPr>
          </c:marker>
          <c:cat>
            <c:numRef>
              <c:f>'Éves számoló - T'!$H$159:$H$161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'Éves számoló - T'!$P$159:$P$161</c:f>
              <c:numCache>
                <c:formatCode>General</c:formatCode>
                <c:ptCount val="2"/>
                <c:pt idx="0">
                  <c:v>0</c:v>
                </c:pt>
                <c:pt idx="1">
                  <c:v>0.65108220864892141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7DD-433B-8547-5ADF7DBF5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9756448"/>
        <c:axId val="709759400"/>
      </c:lineChart>
      <c:catAx>
        <c:axId val="709756448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898D8D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09759400"/>
        <c:crosses val="autoZero"/>
        <c:auto val="1"/>
        <c:lblAlgn val="ctr"/>
        <c:lblOffset val="100"/>
        <c:noMultiLvlLbl val="0"/>
      </c:catAx>
      <c:valAx>
        <c:axId val="709759400"/>
        <c:scaling>
          <c:orientation val="minMax"/>
          <c:max val="1.5"/>
          <c:min val="-0.5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75000"/>
                </a:sysClr>
              </a:solidFill>
              <a:prstDash val="sysDash"/>
              <a:round/>
            </a:ln>
            <a:effectLst/>
          </c:spPr>
        </c:majorGridlines>
        <c:numFmt formatCode="#,##0.0" sourceLinked="0"/>
        <c:majorTickMark val="out"/>
        <c:minorTickMark val="none"/>
        <c:tickLblPos val="nextTo"/>
        <c:spPr>
          <a:noFill/>
          <a:ln>
            <a:solidFill>
              <a:srgbClr val="898D8D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09756448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78545288888888898"/>
          <c:w val="1"/>
          <c:h val="0.21454711111111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7743534361173132E-2"/>
          <c:y val="6.7404666666666668E-2"/>
          <c:w val="0.91769899284595569"/>
          <c:h val="0.581650222222222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short!$D$1</c:f>
              <c:strCache>
                <c:ptCount val="1"/>
                <c:pt idx="0">
                  <c:v>Keresletérzékeny termékek inflációja</c:v>
                </c:pt>
              </c:strCache>
            </c:strRef>
          </c:tx>
          <c:spPr>
            <a:solidFill>
              <a:srgbClr val="AC9F70">
                <a:lumMod val="60000"/>
                <a:lumOff val="40000"/>
              </a:srgbClr>
            </a:solidFill>
          </c:spPr>
          <c:invertIfNegative val="0"/>
          <c:cat>
            <c:numRef>
              <c:f>short!$A$2:$A$200</c:f>
              <c:numCache>
                <c:formatCode>mmm\-yy</c:formatCode>
                <c:ptCount val="199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</c:numCache>
            </c:numRef>
          </c:cat>
          <c:val>
            <c:numRef>
              <c:f>short!$D$2:$D$200</c:f>
              <c:numCache>
                <c:formatCode>General</c:formatCode>
                <c:ptCount val="199"/>
                <c:pt idx="0">
                  <c:v>4.7200662688647741</c:v>
                </c:pt>
                <c:pt idx="1">
                  <c:v>4.7070670583465262</c:v>
                </c:pt>
                <c:pt idx="2">
                  <c:v>4.7977732008057243</c:v>
                </c:pt>
                <c:pt idx="3">
                  <c:v>4.6836930355111219</c:v>
                </c:pt>
                <c:pt idx="4">
                  <c:v>4.6147963009162281</c:v>
                </c:pt>
                <c:pt idx="5">
                  <c:v>4.4809805176895381</c:v>
                </c:pt>
                <c:pt idx="6">
                  <c:v>4.4339213638469523</c:v>
                </c:pt>
                <c:pt idx="7">
                  <c:v>4.175710905596504</c:v>
                </c:pt>
                <c:pt idx="8">
                  <c:v>4.0384852891975358</c:v>
                </c:pt>
                <c:pt idx="9">
                  <c:v>3.8829095114971119</c:v>
                </c:pt>
                <c:pt idx="10">
                  <c:v>3.8209081981908435</c:v>
                </c:pt>
                <c:pt idx="11">
                  <c:v>3.7167621441990537</c:v>
                </c:pt>
                <c:pt idx="12">
                  <c:v>3.503363740204323</c:v>
                </c:pt>
                <c:pt idx="13">
                  <c:v>3.3277136136668952</c:v>
                </c:pt>
                <c:pt idx="14">
                  <c:v>3.1420760998343171</c:v>
                </c:pt>
                <c:pt idx="15">
                  <c:v>3.0819698640005635</c:v>
                </c:pt>
                <c:pt idx="16">
                  <c:v>3.0575958083374761</c:v>
                </c:pt>
                <c:pt idx="17">
                  <c:v>2.9931469524283965</c:v>
                </c:pt>
                <c:pt idx="18">
                  <c:v>2.9990271996919176</c:v>
                </c:pt>
                <c:pt idx="19">
                  <c:v>2.9023396016028324</c:v>
                </c:pt>
                <c:pt idx="20">
                  <c:v>2.8542284828323066</c:v>
                </c:pt>
                <c:pt idx="21">
                  <c:v>2.8834650870072602</c:v>
                </c:pt>
                <c:pt idx="22">
                  <c:v>2.8255946138474632</c:v>
                </c:pt>
                <c:pt idx="23">
                  <c:v>2.7837963666958392</c:v>
                </c:pt>
                <c:pt idx="24">
                  <c:v>2.7301263560888924</c:v>
                </c:pt>
                <c:pt idx="25">
                  <c:v>2.4730576283009262</c:v>
                </c:pt>
                <c:pt idx="26">
                  <c:v>2.4628092394853547</c:v>
                </c:pt>
                <c:pt idx="27">
                  <c:v>2.4138136517640381</c:v>
                </c:pt>
                <c:pt idx="28">
                  <c:v>2.3324607891380298</c:v>
                </c:pt>
                <c:pt idx="29">
                  <c:v>2.5020246317534025</c:v>
                </c:pt>
                <c:pt idx="30">
                  <c:v>2.4576252292239866</c:v>
                </c:pt>
                <c:pt idx="31">
                  <c:v>2.5054536844531499</c:v>
                </c:pt>
                <c:pt idx="32">
                  <c:v>2.3301129269456871</c:v>
                </c:pt>
                <c:pt idx="33">
                  <c:v>2.4485643275770603</c:v>
                </c:pt>
                <c:pt idx="34">
                  <c:v>2.6067092196473771</c:v>
                </c:pt>
                <c:pt idx="35">
                  <c:v>2.5937631649219628</c:v>
                </c:pt>
                <c:pt idx="36">
                  <c:v>2.5400354411748354</c:v>
                </c:pt>
                <c:pt idx="37">
                  <c:v>2.4522322908382135</c:v>
                </c:pt>
                <c:pt idx="38">
                  <c:v>2.2920024443482636</c:v>
                </c:pt>
                <c:pt idx="39">
                  <c:v>2.3700796210804467</c:v>
                </c:pt>
                <c:pt idx="40">
                  <c:v>2.550918682492449</c:v>
                </c:pt>
                <c:pt idx="41">
                  <c:v>2.3307456240175655</c:v>
                </c:pt>
                <c:pt idx="42">
                  <c:v>2.1867973829563958</c:v>
                </c:pt>
                <c:pt idx="43">
                  <c:v>2.1905013141638241</c:v>
                </c:pt>
                <c:pt idx="44">
                  <c:v>2.3085704285160968</c:v>
                </c:pt>
                <c:pt idx="45">
                  <c:v>2.1353755693632261</c:v>
                </c:pt>
                <c:pt idx="46">
                  <c:v>1.9289998224011276</c:v>
                </c:pt>
                <c:pt idx="47">
                  <c:v>1.8036010900377279</c:v>
                </c:pt>
                <c:pt idx="48">
                  <c:v>1.8165227136454285</c:v>
                </c:pt>
                <c:pt idx="49">
                  <c:v>1.7870657275548294</c:v>
                </c:pt>
                <c:pt idx="50">
                  <c:v>1.7753796152365187</c:v>
                </c:pt>
                <c:pt idx="51">
                  <c:v>1.6203651331177673</c:v>
                </c:pt>
                <c:pt idx="52">
                  <c:v>1.3727337970592282</c:v>
                </c:pt>
                <c:pt idx="53">
                  <c:v>1.2557720832615011</c:v>
                </c:pt>
                <c:pt idx="54">
                  <c:v>1.1561775172205844</c:v>
                </c:pt>
                <c:pt idx="55">
                  <c:v>1.2000126083423377</c:v>
                </c:pt>
                <c:pt idx="56">
                  <c:v>1.0219356856811426</c:v>
                </c:pt>
                <c:pt idx="57">
                  <c:v>0.98762683893824732</c:v>
                </c:pt>
                <c:pt idx="58">
                  <c:v>0.98882132330731265</c:v>
                </c:pt>
                <c:pt idx="59">
                  <c:v>0.90301958588183728</c:v>
                </c:pt>
                <c:pt idx="60">
                  <c:v>0.78164483451467559</c:v>
                </c:pt>
                <c:pt idx="61">
                  <c:v>0.71067535087573319</c:v>
                </c:pt>
                <c:pt idx="62">
                  <c:v>0.69833430332579882</c:v>
                </c:pt>
                <c:pt idx="63">
                  <c:v>0.6704869751988507</c:v>
                </c:pt>
                <c:pt idx="64">
                  <c:v>0.74823023059129379</c:v>
                </c:pt>
                <c:pt idx="65">
                  <c:v>0.8339336750189642</c:v>
                </c:pt>
                <c:pt idx="66">
                  <c:v>0.94883181224776547</c:v>
                </c:pt>
                <c:pt idx="67">
                  <c:v>1.1455215770828509</c:v>
                </c:pt>
                <c:pt idx="68">
                  <c:v>1.4200615866117088</c:v>
                </c:pt>
                <c:pt idx="69">
                  <c:v>1.6233959510543494</c:v>
                </c:pt>
                <c:pt idx="70">
                  <c:v>1.619279157002768</c:v>
                </c:pt>
                <c:pt idx="71">
                  <c:v>1.77358087835862</c:v>
                </c:pt>
                <c:pt idx="72">
                  <c:v>1.7861093348183135</c:v>
                </c:pt>
                <c:pt idx="73">
                  <c:v>1.9519559752423539</c:v>
                </c:pt>
                <c:pt idx="74">
                  <c:v>2.053768017033438</c:v>
                </c:pt>
                <c:pt idx="75">
                  <c:v>1.9818990159452625</c:v>
                </c:pt>
                <c:pt idx="76">
                  <c:v>1.9475181416868244</c:v>
                </c:pt>
                <c:pt idx="77">
                  <c:v>2.0070207014280439</c:v>
                </c:pt>
                <c:pt idx="78">
                  <c:v>2.0552797156801916</c:v>
                </c:pt>
                <c:pt idx="79">
                  <c:v>1.9066653040648103</c:v>
                </c:pt>
                <c:pt idx="80">
                  <c:v>1.7920787279131887</c:v>
                </c:pt>
                <c:pt idx="81">
                  <c:v>1.6245344692443902</c:v>
                </c:pt>
                <c:pt idx="82">
                  <c:v>1.5547576796315772</c:v>
                </c:pt>
                <c:pt idx="83">
                  <c:v>1.5309965551023521</c:v>
                </c:pt>
                <c:pt idx="84">
                  <c:v>1.6130419188818144</c:v>
                </c:pt>
                <c:pt idx="85">
                  <c:v>1.5788974322795704</c:v>
                </c:pt>
                <c:pt idx="86">
                  <c:v>1.6809346241029646</c:v>
                </c:pt>
                <c:pt idx="87">
                  <c:v>1.772613757447834</c:v>
                </c:pt>
                <c:pt idx="88">
                  <c:v>1.8745621343227241</c:v>
                </c:pt>
                <c:pt idx="89">
                  <c:v>1.8669648288033858</c:v>
                </c:pt>
                <c:pt idx="90">
                  <c:v>1.859555774685685</c:v>
                </c:pt>
                <c:pt idx="91">
                  <c:v>1.8124464997526717</c:v>
                </c:pt>
                <c:pt idx="92">
                  <c:v>1.7180619302224927</c:v>
                </c:pt>
                <c:pt idx="93">
                  <c:v>1.7826864230507582</c:v>
                </c:pt>
                <c:pt idx="94">
                  <c:v>1.7722848038014682</c:v>
                </c:pt>
                <c:pt idx="95">
                  <c:v>1.7833640320564155</c:v>
                </c:pt>
                <c:pt idx="96">
                  <c:v>1.6061175980786944</c:v>
                </c:pt>
                <c:pt idx="97">
                  <c:v>1.6538228436402536</c:v>
                </c:pt>
                <c:pt idx="98">
                  <c:v>1.5453580661960695</c:v>
                </c:pt>
                <c:pt idx="99">
                  <c:v>1.8036134763329299</c:v>
                </c:pt>
                <c:pt idx="100">
                  <c:v>1.836431523449173</c:v>
                </c:pt>
                <c:pt idx="101">
                  <c:v>1.9237416084884591</c:v>
                </c:pt>
                <c:pt idx="102">
                  <c:v>1.9295850659639262</c:v>
                </c:pt>
                <c:pt idx="103">
                  <c:v>2.0019353530601944</c:v>
                </c:pt>
                <c:pt idx="104">
                  <c:v>1.9810300264599368</c:v>
                </c:pt>
                <c:pt idx="105">
                  <c:v>1.7855767425597799</c:v>
                </c:pt>
                <c:pt idx="106">
                  <c:v>1.8210802023041281</c:v>
                </c:pt>
                <c:pt idx="107">
                  <c:v>1.7217463101496207</c:v>
                </c:pt>
                <c:pt idx="108">
                  <c:v>1.6860267740470365</c:v>
                </c:pt>
                <c:pt idx="109">
                  <c:v>1.5244188599210533</c:v>
                </c:pt>
                <c:pt idx="110">
                  <c:v>1.4394338142047898</c:v>
                </c:pt>
                <c:pt idx="111">
                  <c:v>1.0970531194241953</c:v>
                </c:pt>
                <c:pt idx="112">
                  <c:v>0.80586554890479178</c:v>
                </c:pt>
                <c:pt idx="113">
                  <c:v>0.56676130783366196</c:v>
                </c:pt>
                <c:pt idx="114">
                  <c:v>0.52310080523429225</c:v>
                </c:pt>
                <c:pt idx="115">
                  <c:v>0.53616373819893548</c:v>
                </c:pt>
                <c:pt idx="116">
                  <c:v>0.51591694500872642</c:v>
                </c:pt>
                <c:pt idx="117">
                  <c:v>0.51015510731770553</c:v>
                </c:pt>
                <c:pt idx="118">
                  <c:v>0.44013985894184038</c:v>
                </c:pt>
                <c:pt idx="119">
                  <c:v>0.44825047343412705</c:v>
                </c:pt>
                <c:pt idx="120">
                  <c:v>0.30498557691744571</c:v>
                </c:pt>
                <c:pt idx="121">
                  <c:v>0.29448088566243003</c:v>
                </c:pt>
                <c:pt idx="122">
                  <c:v>0.35037637580372272</c:v>
                </c:pt>
                <c:pt idx="123">
                  <c:v>0.34728780007112692</c:v>
                </c:pt>
                <c:pt idx="124">
                  <c:v>0.44890083028068611</c:v>
                </c:pt>
                <c:pt idx="125">
                  <c:v>0.54053911625165574</c:v>
                </c:pt>
                <c:pt idx="126">
                  <c:v>0.58589274928160484</c:v>
                </c:pt>
                <c:pt idx="127">
                  <c:v>0.59697593803285454</c:v>
                </c:pt>
                <c:pt idx="128">
                  <c:v>0.62729561301945802</c:v>
                </c:pt>
                <c:pt idx="129">
                  <c:v>0.76398048697582699</c:v>
                </c:pt>
                <c:pt idx="130">
                  <c:v>0.82756377271000003</c:v>
                </c:pt>
                <c:pt idx="131">
                  <c:v>0.91284112428953523</c:v>
                </c:pt>
                <c:pt idx="132">
                  <c:v>1.0509953808473929</c:v>
                </c:pt>
                <c:pt idx="133">
                  <c:v>1.1178931911843513</c:v>
                </c:pt>
                <c:pt idx="134">
                  <c:v>1.1340407965135844</c:v>
                </c:pt>
                <c:pt idx="135">
                  <c:v>1.2006977282504925</c:v>
                </c:pt>
                <c:pt idx="136">
                  <c:v>1.1484652026609254</c:v>
                </c:pt>
                <c:pt idx="137">
                  <c:v>1.3099253764362899</c:v>
                </c:pt>
                <c:pt idx="138">
                  <c:v>1.2794661459302648</c:v>
                </c:pt>
                <c:pt idx="139">
                  <c:v>1.2521935796082477</c:v>
                </c:pt>
                <c:pt idx="140">
                  <c:v>1.2035813504871966</c:v>
                </c:pt>
                <c:pt idx="141">
                  <c:v>1.0366304953002281</c:v>
                </c:pt>
                <c:pt idx="142">
                  <c:v>1.1431186684066317</c:v>
                </c:pt>
                <c:pt idx="143">
                  <c:v>1.1426017074376751</c:v>
                </c:pt>
                <c:pt idx="144">
                  <c:v>0.85701345367438164</c:v>
                </c:pt>
                <c:pt idx="145">
                  <c:v>0.98166833977732382</c:v>
                </c:pt>
                <c:pt idx="146">
                  <c:v>0.92932990139193661</c:v>
                </c:pt>
                <c:pt idx="147">
                  <c:v>0.89016340494018198</c:v>
                </c:pt>
                <c:pt idx="148">
                  <c:v>0.86479829127417185</c:v>
                </c:pt>
                <c:pt idx="149">
                  <c:v>0.76158001150094601</c:v>
                </c:pt>
                <c:pt idx="150">
                  <c:v>0.76340556272396842</c:v>
                </c:pt>
                <c:pt idx="151">
                  <c:v>0.76592549407559019</c:v>
                </c:pt>
                <c:pt idx="152">
                  <c:v>0.80058382212783941</c:v>
                </c:pt>
                <c:pt idx="153">
                  <c:v>0.72323878755410165</c:v>
                </c:pt>
                <c:pt idx="154">
                  <c:v>0.74691045565365188</c:v>
                </c:pt>
                <c:pt idx="155">
                  <c:v>0.66195316072073052</c:v>
                </c:pt>
                <c:pt idx="156">
                  <c:v>0.95945668478716495</c:v>
                </c:pt>
                <c:pt idx="157">
                  <c:v>0.90643138411168134</c:v>
                </c:pt>
                <c:pt idx="158">
                  <c:v>0.81534848881717625</c:v>
                </c:pt>
                <c:pt idx="159">
                  <c:v>0.67535481931019059</c:v>
                </c:pt>
                <c:pt idx="160">
                  <c:v>0.75141119501989995</c:v>
                </c:pt>
                <c:pt idx="161">
                  <c:v>0.72446090305971911</c:v>
                </c:pt>
                <c:pt idx="162">
                  <c:v>0.77560991712786687</c:v>
                </c:pt>
                <c:pt idx="163">
                  <c:v>0.86711263450990106</c:v>
                </c:pt>
                <c:pt idx="164">
                  <c:v>0.70439410376151035</c:v>
                </c:pt>
                <c:pt idx="165">
                  <c:v>0.89595919231772725</c:v>
                </c:pt>
                <c:pt idx="166">
                  <c:v>0.8364259440761983</c:v>
                </c:pt>
                <c:pt idx="167">
                  <c:v>0.83114554089561765</c:v>
                </c:pt>
                <c:pt idx="168">
                  <c:v>0.7560178516750351</c:v>
                </c:pt>
                <c:pt idx="169">
                  <c:v>0.84985582471396159</c:v>
                </c:pt>
                <c:pt idx="170">
                  <c:v>0.85288585763429836</c:v>
                </c:pt>
                <c:pt idx="171">
                  <c:v>0.98940970206363776</c:v>
                </c:pt>
                <c:pt idx="172">
                  <c:v>1.0371518123943146</c:v>
                </c:pt>
                <c:pt idx="173">
                  <c:v>1.0213900664873923</c:v>
                </c:pt>
                <c:pt idx="174">
                  <c:v>1.0106286863087905</c:v>
                </c:pt>
                <c:pt idx="175">
                  <c:v>0.92396110085624994</c:v>
                </c:pt>
                <c:pt idx="176">
                  <c:v>1.0165776698559039</c:v>
                </c:pt>
                <c:pt idx="177">
                  <c:v>1.0354596097104976</c:v>
                </c:pt>
                <c:pt idx="178">
                  <c:v>0.96300588980722168</c:v>
                </c:pt>
                <c:pt idx="179">
                  <c:v>0.93342766612593475</c:v>
                </c:pt>
                <c:pt idx="180">
                  <c:v>1.0181017312321832</c:v>
                </c:pt>
                <c:pt idx="181">
                  <c:v>0.86355042372162483</c:v>
                </c:pt>
                <c:pt idx="182">
                  <c:v>0.84064328957233247</c:v>
                </c:pt>
                <c:pt idx="183">
                  <c:v>0.92579260208674607</c:v>
                </c:pt>
                <c:pt idx="184">
                  <c:v>0.80546261040811928</c:v>
                </c:pt>
                <c:pt idx="185">
                  <c:v>0.8035396254649424</c:v>
                </c:pt>
                <c:pt idx="186">
                  <c:v>0.81914375851488008</c:v>
                </c:pt>
                <c:pt idx="187">
                  <c:v>0.7637821241119428</c:v>
                </c:pt>
                <c:pt idx="188">
                  <c:v>0.79921153179704274</c:v>
                </c:pt>
                <c:pt idx="189">
                  <c:v>0.80939495636660652</c:v>
                </c:pt>
                <c:pt idx="190">
                  <c:v>0.77398066377744013</c:v>
                </c:pt>
                <c:pt idx="191">
                  <c:v>0.82014706868406972</c:v>
                </c:pt>
                <c:pt idx="192">
                  <c:v>0.92103790170050215</c:v>
                </c:pt>
                <c:pt idx="193">
                  <c:v>0.98588887553924476</c:v>
                </c:pt>
                <c:pt idx="194">
                  <c:v>1.0436339240852064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BD-4D84-B12A-E7194E345D63}"/>
            </c:ext>
          </c:extLst>
        </c:ser>
        <c:ser>
          <c:idx val="3"/>
          <c:order val="1"/>
          <c:tx>
            <c:strRef>
              <c:f>short!$K$1</c:f>
              <c:strCache>
                <c:ptCount val="1"/>
                <c:pt idx="0">
                  <c:v>Kormányzati intézkedések</c:v>
                </c:pt>
              </c:strCache>
            </c:strRef>
          </c:tx>
          <c:spPr>
            <a:solidFill>
              <a:srgbClr val="7BAFD4">
                <a:lumMod val="50000"/>
              </a:srgbClr>
            </a:solidFill>
          </c:spPr>
          <c:invertIfNegative val="0"/>
          <c:cat>
            <c:numRef>
              <c:f>short!$A$2:$A$200</c:f>
              <c:numCache>
                <c:formatCode>mmm\-yy</c:formatCode>
                <c:ptCount val="199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</c:numCache>
            </c:numRef>
          </c:cat>
          <c:val>
            <c:numRef>
              <c:f>short!$K$2:$K$200</c:f>
              <c:numCache>
                <c:formatCode>General</c:formatCode>
                <c:ptCount val="199"/>
                <c:pt idx="0">
                  <c:v>1.5024367055661831</c:v>
                </c:pt>
                <c:pt idx="1">
                  <c:v>1.4477130192043286</c:v>
                </c:pt>
                <c:pt idx="2">
                  <c:v>1.3981944848838024</c:v>
                </c:pt>
                <c:pt idx="3">
                  <c:v>1.3967172587214902</c:v>
                </c:pt>
                <c:pt idx="4">
                  <c:v>1.5539838869590401</c:v>
                </c:pt>
                <c:pt idx="5">
                  <c:v>1.5629769537433327</c:v>
                </c:pt>
                <c:pt idx="6">
                  <c:v>1.6960348572948902</c:v>
                </c:pt>
                <c:pt idx="7">
                  <c:v>1.6840780450678514</c:v>
                </c:pt>
                <c:pt idx="8">
                  <c:v>1.5377121064836563</c:v>
                </c:pt>
                <c:pt idx="9">
                  <c:v>1.499296065691905</c:v>
                </c:pt>
                <c:pt idx="10">
                  <c:v>1.4724430465859792</c:v>
                </c:pt>
                <c:pt idx="11">
                  <c:v>1.4693700244528745</c:v>
                </c:pt>
                <c:pt idx="12">
                  <c:v>1.3878843085626427</c:v>
                </c:pt>
                <c:pt idx="13">
                  <c:v>1.2082597281194063</c:v>
                </c:pt>
                <c:pt idx="14">
                  <c:v>1.1884583155851371</c:v>
                </c:pt>
                <c:pt idx="15">
                  <c:v>1.1750637164798754</c:v>
                </c:pt>
                <c:pt idx="16">
                  <c:v>1.1623323595397976</c:v>
                </c:pt>
                <c:pt idx="17">
                  <c:v>1.1329442756923678</c:v>
                </c:pt>
                <c:pt idx="18">
                  <c:v>0.64066053232180264</c:v>
                </c:pt>
                <c:pt idx="19">
                  <c:v>0.70157293068126636</c:v>
                </c:pt>
                <c:pt idx="20">
                  <c:v>0.83503460337157498</c:v>
                </c:pt>
                <c:pt idx="21">
                  <c:v>0.92436196659411429</c:v>
                </c:pt>
                <c:pt idx="22">
                  <c:v>0.94464260816032863</c:v>
                </c:pt>
                <c:pt idx="23">
                  <c:v>0.92592394020610647</c:v>
                </c:pt>
                <c:pt idx="24">
                  <c:v>0.91484936794597216</c:v>
                </c:pt>
                <c:pt idx="25">
                  <c:v>1.021623167237609</c:v>
                </c:pt>
                <c:pt idx="26">
                  <c:v>1.0187610457581053</c:v>
                </c:pt>
                <c:pt idx="27">
                  <c:v>1.0786291106581862</c:v>
                </c:pt>
                <c:pt idx="28">
                  <c:v>1.1297546260522995</c:v>
                </c:pt>
                <c:pt idx="29">
                  <c:v>1.1815284885601522</c:v>
                </c:pt>
                <c:pt idx="30">
                  <c:v>1.534220199555933</c:v>
                </c:pt>
                <c:pt idx="31">
                  <c:v>1.469623386749344</c:v>
                </c:pt>
                <c:pt idx="32">
                  <c:v>1.3786164999258244</c:v>
                </c:pt>
                <c:pt idx="33">
                  <c:v>1.3165719303469383</c:v>
                </c:pt>
                <c:pt idx="34">
                  <c:v>1.3571759006603681</c:v>
                </c:pt>
                <c:pt idx="35">
                  <c:v>1.3833096312430131</c:v>
                </c:pt>
                <c:pt idx="36">
                  <c:v>2.4179068005808091</c:v>
                </c:pt>
                <c:pt idx="37">
                  <c:v>2.8909440867593093</c:v>
                </c:pt>
                <c:pt idx="38">
                  <c:v>2.9564055752768521</c:v>
                </c:pt>
                <c:pt idx="39">
                  <c:v>2.6729554679218408</c:v>
                </c:pt>
                <c:pt idx="40">
                  <c:v>2.6311262175752459</c:v>
                </c:pt>
                <c:pt idx="41">
                  <c:v>2.5933614717231577</c:v>
                </c:pt>
                <c:pt idx="42">
                  <c:v>2.5686055616229138</c:v>
                </c:pt>
                <c:pt idx="43">
                  <c:v>2.5366725176352443</c:v>
                </c:pt>
                <c:pt idx="44">
                  <c:v>2.4530129685815423</c:v>
                </c:pt>
                <c:pt idx="45">
                  <c:v>2.4377052311363814</c:v>
                </c:pt>
                <c:pt idx="46">
                  <c:v>2.3864094408715255</c:v>
                </c:pt>
                <c:pt idx="47">
                  <c:v>2.3821720509107971</c:v>
                </c:pt>
                <c:pt idx="48">
                  <c:v>1.3990144728781371</c:v>
                </c:pt>
                <c:pt idx="49">
                  <c:v>0.88816728944577261</c:v>
                </c:pt>
                <c:pt idx="50">
                  <c:v>0.83020300718051288</c:v>
                </c:pt>
                <c:pt idx="51">
                  <c:v>1.0645147504850452</c:v>
                </c:pt>
                <c:pt idx="52">
                  <c:v>1.0577872179078831</c:v>
                </c:pt>
                <c:pt idx="53">
                  <c:v>1.0486864559217763</c:v>
                </c:pt>
                <c:pt idx="54">
                  <c:v>1.094766406625427</c:v>
                </c:pt>
                <c:pt idx="55">
                  <c:v>1.1091417461249073</c:v>
                </c:pt>
                <c:pt idx="56">
                  <c:v>1.1072302879373961</c:v>
                </c:pt>
                <c:pt idx="57">
                  <c:v>0.9080255742830623</c:v>
                </c:pt>
                <c:pt idx="58">
                  <c:v>0.96293775428780792</c:v>
                </c:pt>
                <c:pt idx="59">
                  <c:v>0.95291879762570231</c:v>
                </c:pt>
                <c:pt idx="60">
                  <c:v>-2.8684508550873539E-2</c:v>
                </c:pt>
                <c:pt idx="61">
                  <c:v>-0.26683128349821039</c:v>
                </c:pt>
                <c:pt idx="62">
                  <c:v>-0.31446821001208858</c:v>
                </c:pt>
                <c:pt idx="63">
                  <c:v>-0.36288847549016356</c:v>
                </c:pt>
                <c:pt idx="64">
                  <c:v>-0.34332063867696849</c:v>
                </c:pt>
                <c:pt idx="65">
                  <c:v>-0.33054280103163813</c:v>
                </c:pt>
                <c:pt idx="66">
                  <c:v>-0.41712961103016666</c:v>
                </c:pt>
                <c:pt idx="67">
                  <c:v>-0.42772820656319788</c:v>
                </c:pt>
                <c:pt idx="68">
                  <c:v>0.89819431014706375</c:v>
                </c:pt>
                <c:pt idx="69">
                  <c:v>1.1480097116966466</c:v>
                </c:pt>
                <c:pt idx="70">
                  <c:v>1.1129575205393563</c:v>
                </c:pt>
                <c:pt idx="71">
                  <c:v>1.1473529166950374</c:v>
                </c:pt>
                <c:pt idx="72">
                  <c:v>2.3918438068202783</c:v>
                </c:pt>
                <c:pt idx="73">
                  <c:v>2.9820647672194438</c:v>
                </c:pt>
                <c:pt idx="74">
                  <c:v>3.1924068601807849</c:v>
                </c:pt>
                <c:pt idx="75">
                  <c:v>3.1472564874169091</c:v>
                </c:pt>
                <c:pt idx="76">
                  <c:v>3.3597079450965603</c:v>
                </c:pt>
                <c:pt idx="77">
                  <c:v>3.3819360504655491</c:v>
                </c:pt>
                <c:pt idx="78">
                  <c:v>3.4926322776346828</c:v>
                </c:pt>
                <c:pt idx="79">
                  <c:v>3.5011500572624756</c:v>
                </c:pt>
                <c:pt idx="80">
                  <c:v>2.0743232068322701</c:v>
                </c:pt>
                <c:pt idx="81">
                  <c:v>2.0957841764052025</c:v>
                </c:pt>
                <c:pt idx="82">
                  <c:v>2.1602799672596578</c:v>
                </c:pt>
                <c:pt idx="83">
                  <c:v>2.1549422638566527</c:v>
                </c:pt>
                <c:pt idx="84">
                  <c:v>1.7685019278115381</c:v>
                </c:pt>
                <c:pt idx="85">
                  <c:v>1.424804978382288</c:v>
                </c:pt>
                <c:pt idx="86">
                  <c:v>1.1964693202216812</c:v>
                </c:pt>
                <c:pt idx="87">
                  <c:v>0.82108071416403416</c:v>
                </c:pt>
                <c:pt idx="88">
                  <c:v>0.65867853291744183</c:v>
                </c:pt>
                <c:pt idx="89">
                  <c:v>0.63752325810835409</c:v>
                </c:pt>
                <c:pt idx="90">
                  <c:v>0.56807501023607299</c:v>
                </c:pt>
                <c:pt idx="91">
                  <c:v>0.58060177979514893</c:v>
                </c:pt>
                <c:pt idx="92">
                  <c:v>0.56810837641622369</c:v>
                </c:pt>
                <c:pt idx="93">
                  <c:v>0.47062173142729757</c:v>
                </c:pt>
                <c:pt idx="94">
                  <c:v>0.38739647517313203</c:v>
                </c:pt>
                <c:pt idx="95">
                  <c:v>0.35823846972899887</c:v>
                </c:pt>
                <c:pt idx="96">
                  <c:v>0.15729055350863266</c:v>
                </c:pt>
                <c:pt idx="97">
                  <c:v>0.23870665252800552</c:v>
                </c:pt>
                <c:pt idx="98">
                  <c:v>0.21818864593550172</c:v>
                </c:pt>
                <c:pt idx="99">
                  <c:v>0.70988752712398107</c:v>
                </c:pt>
                <c:pt idx="100">
                  <c:v>0.77372672712447599</c:v>
                </c:pt>
                <c:pt idx="101">
                  <c:v>0.78561176397918497</c:v>
                </c:pt>
                <c:pt idx="102">
                  <c:v>2.978483814702094</c:v>
                </c:pt>
                <c:pt idx="103">
                  <c:v>3.3344753379219618</c:v>
                </c:pt>
                <c:pt idx="104">
                  <c:v>3.3447518716465989</c:v>
                </c:pt>
                <c:pt idx="105">
                  <c:v>3.4015401367933391</c:v>
                </c:pt>
                <c:pt idx="106">
                  <c:v>3.4138789502269571</c:v>
                </c:pt>
                <c:pt idx="107">
                  <c:v>3.4277127390988245</c:v>
                </c:pt>
                <c:pt idx="108">
                  <c:v>3.7675037691008395</c:v>
                </c:pt>
                <c:pt idx="109">
                  <c:v>3.8825068164838505</c:v>
                </c:pt>
                <c:pt idx="110">
                  <c:v>3.9102800108489859</c:v>
                </c:pt>
                <c:pt idx="111">
                  <c:v>3.8629416496862703</c:v>
                </c:pt>
                <c:pt idx="112">
                  <c:v>3.8984541933629879</c:v>
                </c:pt>
                <c:pt idx="113">
                  <c:v>3.8940739099002792</c:v>
                </c:pt>
                <c:pt idx="114">
                  <c:v>1.7119120560004826</c:v>
                </c:pt>
                <c:pt idx="115">
                  <c:v>1.2199766405197638</c:v>
                </c:pt>
                <c:pt idx="116">
                  <c:v>1.1679767120237443</c:v>
                </c:pt>
                <c:pt idx="117">
                  <c:v>1.0955172492834246</c:v>
                </c:pt>
                <c:pt idx="118">
                  <c:v>1.0735321799465045</c:v>
                </c:pt>
                <c:pt idx="119">
                  <c:v>1.0908453016517494</c:v>
                </c:pt>
                <c:pt idx="120">
                  <c:v>0.85498562564249458</c:v>
                </c:pt>
                <c:pt idx="121">
                  <c:v>0.64061680366912965</c:v>
                </c:pt>
                <c:pt idx="122">
                  <c:v>0.66960041247581181</c:v>
                </c:pt>
                <c:pt idx="123">
                  <c:v>0.70342668332965208</c:v>
                </c:pt>
                <c:pt idx="124">
                  <c:v>0.61120911091548058</c:v>
                </c:pt>
                <c:pt idx="125">
                  <c:v>0.58447607873236151</c:v>
                </c:pt>
                <c:pt idx="126">
                  <c:v>0.5526083865547331</c:v>
                </c:pt>
                <c:pt idx="127">
                  <c:v>0.56102414783512655</c:v>
                </c:pt>
                <c:pt idx="128">
                  <c:v>0.60175960683611962</c:v>
                </c:pt>
                <c:pt idx="129">
                  <c:v>0.69287388921122228</c:v>
                </c:pt>
                <c:pt idx="130">
                  <c:v>0.91394389789450681</c:v>
                </c:pt>
                <c:pt idx="131">
                  <c:v>1.0997520181726523</c:v>
                </c:pt>
                <c:pt idx="132">
                  <c:v>2.2077758090374888</c:v>
                </c:pt>
                <c:pt idx="133">
                  <c:v>2.5045653379757122</c:v>
                </c:pt>
                <c:pt idx="134">
                  <c:v>2.5809418830263686</c:v>
                </c:pt>
                <c:pt idx="135">
                  <c:v>2.5989857255151909</c:v>
                </c:pt>
                <c:pt idx="136">
                  <c:v>2.5491692395309866</c:v>
                </c:pt>
                <c:pt idx="137">
                  <c:v>2.5810991488645416</c:v>
                </c:pt>
                <c:pt idx="138">
                  <c:v>2.7246337722543772</c:v>
                </c:pt>
                <c:pt idx="139">
                  <c:v>2.8218844512069374</c:v>
                </c:pt>
                <c:pt idx="140">
                  <c:v>2.9991551468313431</c:v>
                </c:pt>
                <c:pt idx="141">
                  <c:v>2.9116598217047454</c:v>
                </c:pt>
                <c:pt idx="142">
                  <c:v>2.6743970306586466</c:v>
                </c:pt>
                <c:pt idx="143">
                  <c:v>2.4952214104458186</c:v>
                </c:pt>
                <c:pt idx="144">
                  <c:v>1.5943637429624493</c:v>
                </c:pt>
                <c:pt idx="145">
                  <c:v>0.65455337790263612</c:v>
                </c:pt>
                <c:pt idx="146">
                  <c:v>0.53160023282933688</c:v>
                </c:pt>
                <c:pt idx="147">
                  <c:v>0.47517918180063234</c:v>
                </c:pt>
                <c:pt idx="148">
                  <c:v>0.48408805732097848</c:v>
                </c:pt>
                <c:pt idx="149">
                  <c:v>0.47509758281277259</c:v>
                </c:pt>
                <c:pt idx="150">
                  <c:v>0.30262566333744156</c:v>
                </c:pt>
                <c:pt idx="151">
                  <c:v>0.10207541812743104</c:v>
                </c:pt>
                <c:pt idx="152">
                  <c:v>0.42824674240576155</c:v>
                </c:pt>
                <c:pt idx="153">
                  <c:v>0.41361294809481719</c:v>
                </c:pt>
                <c:pt idx="154">
                  <c:v>0.36423170843508679</c:v>
                </c:pt>
                <c:pt idx="155">
                  <c:v>-0.22591096695654955</c:v>
                </c:pt>
                <c:pt idx="156">
                  <c:v>-0.62003194129378136</c:v>
                </c:pt>
                <c:pt idx="157">
                  <c:v>-0.3668527806830042</c:v>
                </c:pt>
                <c:pt idx="158">
                  <c:v>-0.39606861126411985</c:v>
                </c:pt>
                <c:pt idx="159">
                  <c:v>-0.49649054378048207</c:v>
                </c:pt>
                <c:pt idx="160">
                  <c:v>-0.70941678253289897</c:v>
                </c:pt>
                <c:pt idx="161">
                  <c:v>-0.72838411168762973</c:v>
                </c:pt>
                <c:pt idx="162">
                  <c:v>-0.64662504563985723</c:v>
                </c:pt>
                <c:pt idx="163">
                  <c:v>-0.52719711947685277</c:v>
                </c:pt>
                <c:pt idx="164">
                  <c:v>-1.0472475290597876</c:v>
                </c:pt>
                <c:pt idx="165">
                  <c:v>-1.2967505344701455</c:v>
                </c:pt>
                <c:pt idx="166">
                  <c:v>-1.2460322257575664</c:v>
                </c:pt>
                <c:pt idx="167">
                  <c:v>-0.66976328800850293</c:v>
                </c:pt>
                <c:pt idx="168">
                  <c:v>-0.51704032219115326</c:v>
                </c:pt>
                <c:pt idx="169">
                  <c:v>-0.36670865714531126</c:v>
                </c:pt>
                <c:pt idx="170">
                  <c:v>-0.36374901877104793</c:v>
                </c:pt>
                <c:pt idx="171">
                  <c:v>-0.28251484024465867</c:v>
                </c:pt>
                <c:pt idx="172">
                  <c:v>-6.7675519212535395E-2</c:v>
                </c:pt>
                <c:pt idx="173">
                  <c:v>-4.7474349317804823E-2</c:v>
                </c:pt>
                <c:pt idx="174">
                  <c:v>-2.1986859273348425E-2</c:v>
                </c:pt>
                <c:pt idx="175">
                  <c:v>-1.8123889960864198E-2</c:v>
                </c:pt>
                <c:pt idx="176">
                  <c:v>1.6959590281838632E-2</c:v>
                </c:pt>
                <c:pt idx="177">
                  <c:v>0.2295008766944851</c:v>
                </c:pt>
                <c:pt idx="178">
                  <c:v>0.22732972895358466</c:v>
                </c:pt>
                <c:pt idx="179">
                  <c:v>0.24274822915603761</c:v>
                </c:pt>
                <c:pt idx="180">
                  <c:v>-4.4451528969172205E-2</c:v>
                </c:pt>
                <c:pt idx="181">
                  <c:v>-3.5814811115554901E-2</c:v>
                </c:pt>
                <c:pt idx="182">
                  <c:v>-4.5988795930533399E-2</c:v>
                </c:pt>
                <c:pt idx="183">
                  <c:v>-6.1103836663667838E-2</c:v>
                </c:pt>
                <c:pt idx="184">
                  <c:v>-7.7554929377699061E-2</c:v>
                </c:pt>
                <c:pt idx="185">
                  <c:v>-8.8366274680687473E-2</c:v>
                </c:pt>
                <c:pt idx="186">
                  <c:v>-0.15766713986067019</c:v>
                </c:pt>
                <c:pt idx="187">
                  <c:v>-0.15951482388328866</c:v>
                </c:pt>
                <c:pt idx="188">
                  <c:v>-0.13710539960404045</c:v>
                </c:pt>
                <c:pt idx="189">
                  <c:v>4.3954863803491478E-2</c:v>
                </c:pt>
                <c:pt idx="190">
                  <c:v>0.13761781694976091</c:v>
                </c:pt>
                <c:pt idx="191">
                  <c:v>0.15258154135100471</c:v>
                </c:pt>
                <c:pt idx="192">
                  <c:v>-2.0577100854406005E-2</c:v>
                </c:pt>
                <c:pt idx="193">
                  <c:v>-4.9163773052358639E-3</c:v>
                </c:pt>
                <c:pt idx="194">
                  <c:v>3.8039955521847912E-2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BD-4D84-B12A-E7194E345D63}"/>
            </c:ext>
          </c:extLst>
        </c:ser>
        <c:ser>
          <c:idx val="1"/>
          <c:order val="3"/>
          <c:tx>
            <c:strRef>
              <c:f>short!$J$1</c:f>
              <c:strCache>
                <c:ptCount val="1"/>
                <c:pt idx="0">
                  <c:v>Élelmiszer és energia</c:v>
                </c:pt>
              </c:strCache>
            </c:strRef>
          </c:tx>
          <c:spPr>
            <a:solidFill>
              <a:srgbClr val="7BAFD4"/>
            </a:solidFill>
          </c:spPr>
          <c:invertIfNegative val="0"/>
          <c:cat>
            <c:numRef>
              <c:f>short!$A$2:$A$200</c:f>
              <c:numCache>
                <c:formatCode>mmm\-yy</c:formatCode>
                <c:ptCount val="199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</c:numCache>
            </c:numRef>
          </c:cat>
          <c:val>
            <c:numRef>
              <c:f>short!$J$2:$J$200</c:f>
              <c:numCache>
                <c:formatCode>General</c:formatCode>
                <c:ptCount val="199"/>
                <c:pt idx="0">
                  <c:v>3.9076024523069983</c:v>
                </c:pt>
                <c:pt idx="1">
                  <c:v>4.2958805802487481</c:v>
                </c:pt>
                <c:pt idx="2">
                  <c:v>4.2638980095224897</c:v>
                </c:pt>
                <c:pt idx="3">
                  <c:v>4.2585898254912653</c:v>
                </c:pt>
                <c:pt idx="4">
                  <c:v>4.6100798607467821</c:v>
                </c:pt>
                <c:pt idx="5">
                  <c:v>4.4477098627863452</c:v>
                </c:pt>
                <c:pt idx="6">
                  <c:v>3.2972979879694964</c:v>
                </c:pt>
                <c:pt idx="7">
                  <c:v>2.8460298503898658</c:v>
                </c:pt>
                <c:pt idx="8">
                  <c:v>2.4002075477066134</c:v>
                </c:pt>
                <c:pt idx="9">
                  <c:v>2.2030339768772742</c:v>
                </c:pt>
                <c:pt idx="10">
                  <c:v>1.8089529764492975</c:v>
                </c:pt>
                <c:pt idx="11">
                  <c:v>1.6330920313480797</c:v>
                </c:pt>
                <c:pt idx="12">
                  <c:v>1.7337842079398085</c:v>
                </c:pt>
                <c:pt idx="13">
                  <c:v>1.6135503896593817</c:v>
                </c:pt>
                <c:pt idx="14">
                  <c:v>1.5591856492669465</c:v>
                </c:pt>
                <c:pt idx="15">
                  <c:v>1.7914584340004747</c:v>
                </c:pt>
                <c:pt idx="16">
                  <c:v>1.3684404196241613</c:v>
                </c:pt>
                <c:pt idx="17">
                  <c:v>0.69532479357116683</c:v>
                </c:pt>
                <c:pt idx="18">
                  <c:v>0.94884210845990602</c:v>
                </c:pt>
                <c:pt idx="19">
                  <c:v>0.89196278871243351</c:v>
                </c:pt>
                <c:pt idx="20">
                  <c:v>0.94078299021685863</c:v>
                </c:pt>
                <c:pt idx="21">
                  <c:v>1.0675953471901041</c:v>
                </c:pt>
                <c:pt idx="22">
                  <c:v>1.0027344421465769</c:v>
                </c:pt>
                <c:pt idx="23">
                  <c:v>1.1105176930980434</c:v>
                </c:pt>
                <c:pt idx="24">
                  <c:v>1.0777743356976259</c:v>
                </c:pt>
                <c:pt idx="25">
                  <c:v>1.0198160825678357</c:v>
                </c:pt>
                <c:pt idx="26">
                  <c:v>1.2066346251224371</c:v>
                </c:pt>
                <c:pt idx="27">
                  <c:v>0.35973462176837268</c:v>
                </c:pt>
                <c:pt idx="28">
                  <c:v>0.16082589039800121</c:v>
                </c:pt>
                <c:pt idx="29">
                  <c:v>0.6455894579270518</c:v>
                </c:pt>
                <c:pt idx="30">
                  <c:v>0.72360019013021848</c:v>
                </c:pt>
                <c:pt idx="31">
                  <c:v>0.74093241022535272</c:v>
                </c:pt>
                <c:pt idx="32">
                  <c:v>0.95411232351749498</c:v>
                </c:pt>
                <c:pt idx="33">
                  <c:v>1.1159676079731042</c:v>
                </c:pt>
                <c:pt idx="34">
                  <c:v>1.6081055323919087</c:v>
                </c:pt>
                <c:pt idx="35">
                  <c:v>1.6745585703128962</c:v>
                </c:pt>
                <c:pt idx="36">
                  <c:v>1.6434400283002353</c:v>
                </c:pt>
                <c:pt idx="37">
                  <c:v>1.7622102890581957</c:v>
                </c:pt>
                <c:pt idx="38">
                  <c:v>1.4482264944901873</c:v>
                </c:pt>
                <c:pt idx="39">
                  <c:v>1.8926444903484887</c:v>
                </c:pt>
                <c:pt idx="40">
                  <c:v>2.4731973867996104</c:v>
                </c:pt>
                <c:pt idx="41">
                  <c:v>2.524949417476805</c:v>
                </c:pt>
                <c:pt idx="42">
                  <c:v>2.4325117542759003</c:v>
                </c:pt>
                <c:pt idx="43">
                  <c:v>2.442519763930842</c:v>
                </c:pt>
                <c:pt idx="44">
                  <c:v>1.8705293679783344</c:v>
                </c:pt>
                <c:pt idx="45">
                  <c:v>1.7504332790755965</c:v>
                </c:pt>
                <c:pt idx="46">
                  <c:v>1.4437576594842083</c:v>
                </c:pt>
                <c:pt idx="47">
                  <c:v>1.344185200630678</c:v>
                </c:pt>
                <c:pt idx="48">
                  <c:v>0.83345869751574875</c:v>
                </c:pt>
                <c:pt idx="49">
                  <c:v>0.51349932381594088</c:v>
                </c:pt>
                <c:pt idx="50">
                  <c:v>0.84142334915839023</c:v>
                </c:pt>
                <c:pt idx="51">
                  <c:v>1.2406980072773366</c:v>
                </c:pt>
                <c:pt idx="52">
                  <c:v>1.1144208863885594</c:v>
                </c:pt>
                <c:pt idx="53">
                  <c:v>1.4896775168942278</c:v>
                </c:pt>
                <c:pt idx="54">
                  <c:v>1.462096452262569</c:v>
                </c:pt>
                <c:pt idx="55">
                  <c:v>1.2377771335730414</c:v>
                </c:pt>
                <c:pt idx="56">
                  <c:v>1.5301542761140206</c:v>
                </c:pt>
                <c:pt idx="57">
                  <c:v>1.3106393166378645</c:v>
                </c:pt>
                <c:pt idx="58">
                  <c:v>1.3678149927213568</c:v>
                </c:pt>
                <c:pt idx="59">
                  <c:v>1.4762899645228869</c:v>
                </c:pt>
                <c:pt idx="60">
                  <c:v>1.956447789923597</c:v>
                </c:pt>
                <c:pt idx="61">
                  <c:v>2.0707915129567489</c:v>
                </c:pt>
                <c:pt idx="62">
                  <c:v>1.940818703780085</c:v>
                </c:pt>
                <c:pt idx="63">
                  <c:v>1.9811835947725758</c:v>
                </c:pt>
                <c:pt idx="64">
                  <c:v>2.356008286882691</c:v>
                </c:pt>
                <c:pt idx="65">
                  <c:v>2.2390480415755309</c:v>
                </c:pt>
                <c:pt idx="66">
                  <c:v>2.4741638025794823</c:v>
                </c:pt>
                <c:pt idx="67">
                  <c:v>2.7800543208494353</c:v>
                </c:pt>
                <c:pt idx="68">
                  <c:v>3.5380832223594876</c:v>
                </c:pt>
                <c:pt idx="69">
                  <c:v>3.5627974812490892</c:v>
                </c:pt>
                <c:pt idx="70">
                  <c:v>3.6336354240884194</c:v>
                </c:pt>
                <c:pt idx="71">
                  <c:v>3.6202698383905116</c:v>
                </c:pt>
                <c:pt idx="72">
                  <c:v>3.5769899561961345</c:v>
                </c:pt>
                <c:pt idx="73">
                  <c:v>3.8915431229061985</c:v>
                </c:pt>
                <c:pt idx="74">
                  <c:v>3.8024769328099457</c:v>
                </c:pt>
                <c:pt idx="75">
                  <c:v>3.6282656070813735</c:v>
                </c:pt>
                <c:pt idx="76">
                  <c:v>3.1684473417658294</c:v>
                </c:pt>
                <c:pt idx="77">
                  <c:v>3.1928429594170447</c:v>
                </c:pt>
                <c:pt idx="78">
                  <c:v>2.8262228820852853</c:v>
                </c:pt>
                <c:pt idx="79">
                  <c:v>2.8978390964834748</c:v>
                </c:pt>
                <c:pt idx="80">
                  <c:v>2.5228125122824236</c:v>
                </c:pt>
                <c:pt idx="81">
                  <c:v>3.0163747669651633</c:v>
                </c:pt>
                <c:pt idx="82">
                  <c:v>3.4309487556891707</c:v>
                </c:pt>
                <c:pt idx="83">
                  <c:v>3.6928612440941873</c:v>
                </c:pt>
                <c:pt idx="84">
                  <c:v>3.6957203234984006</c:v>
                </c:pt>
                <c:pt idx="85">
                  <c:v>3.9171108939749226</c:v>
                </c:pt>
                <c:pt idx="86">
                  <c:v>3.8538525942675319</c:v>
                </c:pt>
                <c:pt idx="87">
                  <c:v>4.0348924781343536</c:v>
                </c:pt>
                <c:pt idx="88">
                  <c:v>4.4122418380502477</c:v>
                </c:pt>
                <c:pt idx="89">
                  <c:v>4.1761819688661266</c:v>
                </c:pt>
                <c:pt idx="90">
                  <c:v>4.2902915197362601</c:v>
                </c:pt>
                <c:pt idx="91">
                  <c:v>4.0822891765261522</c:v>
                </c:pt>
                <c:pt idx="92">
                  <c:v>3.4578792708836308</c:v>
                </c:pt>
                <c:pt idx="93">
                  <c:v>2.8529590581388007</c:v>
                </c:pt>
                <c:pt idx="94">
                  <c:v>2.0673326106250185</c:v>
                </c:pt>
                <c:pt idx="95">
                  <c:v>1.3594869847111819</c:v>
                </c:pt>
                <c:pt idx="96">
                  <c:v>1.3729070716475469</c:v>
                </c:pt>
                <c:pt idx="97">
                  <c:v>1.1321064217681061</c:v>
                </c:pt>
                <c:pt idx="98">
                  <c:v>1.1396331591869</c:v>
                </c:pt>
                <c:pt idx="99">
                  <c:v>0.86068796419186644</c:v>
                </c:pt>
                <c:pt idx="100">
                  <c:v>1.1592931939420463</c:v>
                </c:pt>
                <c:pt idx="101">
                  <c:v>1.0014402178728707</c:v>
                </c:pt>
                <c:pt idx="102">
                  <c:v>0.14362926471436477</c:v>
                </c:pt>
                <c:pt idx="103">
                  <c:v>-0.31614947342811939</c:v>
                </c:pt>
                <c:pt idx="104">
                  <c:v>-0.41976473577751405</c:v>
                </c:pt>
                <c:pt idx="105">
                  <c:v>-0.47821055022098513</c:v>
                </c:pt>
                <c:pt idx="106">
                  <c:v>-3.9317090842800329E-3</c:v>
                </c:pt>
                <c:pt idx="107">
                  <c:v>0.41047903816550901</c:v>
                </c:pt>
                <c:pt idx="108">
                  <c:v>0.95871968588228818</c:v>
                </c:pt>
                <c:pt idx="109">
                  <c:v>0.32903614740721482</c:v>
                </c:pt>
                <c:pt idx="110">
                  <c:v>0.59772383294063758</c:v>
                </c:pt>
                <c:pt idx="111">
                  <c:v>0.68300464602616284</c:v>
                </c:pt>
                <c:pt idx="112">
                  <c:v>0.369700721758212</c:v>
                </c:pt>
                <c:pt idx="113">
                  <c:v>0.80376534234931096</c:v>
                </c:pt>
                <c:pt idx="114">
                  <c:v>1.7496403761642128</c:v>
                </c:pt>
                <c:pt idx="115">
                  <c:v>1.9393678531235121</c:v>
                </c:pt>
                <c:pt idx="116">
                  <c:v>2.0746319712620931</c:v>
                </c:pt>
                <c:pt idx="117">
                  <c:v>2.5719008608304703</c:v>
                </c:pt>
                <c:pt idx="118">
                  <c:v>2.6730325138535416</c:v>
                </c:pt>
                <c:pt idx="119">
                  <c:v>3.1338320418682803</c:v>
                </c:pt>
                <c:pt idx="120">
                  <c:v>2.811411210110653</c:v>
                </c:pt>
                <c:pt idx="121">
                  <c:v>3.1287213296249341</c:v>
                </c:pt>
                <c:pt idx="122">
                  <c:v>3.5171147684145874</c:v>
                </c:pt>
                <c:pt idx="123">
                  <c:v>3.6175677990780195</c:v>
                </c:pt>
                <c:pt idx="124">
                  <c:v>2.8876298449319018</c:v>
                </c:pt>
                <c:pt idx="125">
                  <c:v>2.3472861663340141</c:v>
                </c:pt>
                <c:pt idx="126">
                  <c:v>1.953587091547232</c:v>
                </c:pt>
                <c:pt idx="127">
                  <c:v>2.4192729655512166</c:v>
                </c:pt>
                <c:pt idx="128">
                  <c:v>2.3455402383405652</c:v>
                </c:pt>
                <c:pt idx="129">
                  <c:v>2.4082392655124387</c:v>
                </c:pt>
                <c:pt idx="130">
                  <c:v>2.521237579746638</c:v>
                </c:pt>
                <c:pt idx="131">
                  <c:v>2.0587037025983568</c:v>
                </c:pt>
                <c:pt idx="132">
                  <c:v>2.1804101364134572</c:v>
                </c:pt>
                <c:pt idx="133">
                  <c:v>2.269266309665674</c:v>
                </c:pt>
                <c:pt idx="134">
                  <c:v>1.8236723024753632</c:v>
                </c:pt>
                <c:pt idx="135">
                  <c:v>1.8962460590611669</c:v>
                </c:pt>
                <c:pt idx="136">
                  <c:v>1.5770775018040697</c:v>
                </c:pt>
                <c:pt idx="137">
                  <c:v>1.7006303610586893</c:v>
                </c:pt>
                <c:pt idx="138">
                  <c:v>1.7737585418122932</c:v>
                </c:pt>
                <c:pt idx="139">
                  <c:v>1.9661816971139547</c:v>
                </c:pt>
                <c:pt idx="140">
                  <c:v>2.3912941919146817</c:v>
                </c:pt>
                <c:pt idx="141">
                  <c:v>2.0547142667858527</c:v>
                </c:pt>
                <c:pt idx="142">
                  <c:v>1.3962218161361375</c:v>
                </c:pt>
                <c:pt idx="143">
                  <c:v>1.3578288212103105</c:v>
                </c:pt>
                <c:pt idx="144">
                  <c:v>1.2656146526086995</c:v>
                </c:pt>
                <c:pt idx="145">
                  <c:v>1.1442748790921931</c:v>
                </c:pt>
                <c:pt idx="146">
                  <c:v>0.76458833769410528</c:v>
                </c:pt>
                <c:pt idx="147">
                  <c:v>0.32303436787702289</c:v>
                </c:pt>
                <c:pt idx="148">
                  <c:v>0.40726192874597544</c:v>
                </c:pt>
                <c:pt idx="149">
                  <c:v>0.68589191575489394</c:v>
                </c:pt>
                <c:pt idx="150">
                  <c:v>0.68849429897582781</c:v>
                </c:pt>
                <c:pt idx="151">
                  <c:v>0.4753056955836088</c:v>
                </c:pt>
                <c:pt idx="152">
                  <c:v>0.14223004526226082</c:v>
                </c:pt>
                <c:pt idx="153">
                  <c:v>-0.22552980522368771</c:v>
                </c:pt>
                <c:pt idx="154">
                  <c:v>-0.19521185592249998</c:v>
                </c:pt>
                <c:pt idx="155">
                  <c:v>-1.0979424316375459E-2</c:v>
                </c:pt>
                <c:pt idx="156">
                  <c:v>-0.38999092322433371</c:v>
                </c:pt>
                <c:pt idx="157">
                  <c:v>-0.43642471540006222</c:v>
                </c:pt>
                <c:pt idx="158">
                  <c:v>-0.34216192010930957</c:v>
                </c:pt>
                <c:pt idx="159">
                  <c:v>-0.27998480736812709</c:v>
                </c:pt>
                <c:pt idx="160">
                  <c:v>-0.18171860861733174</c:v>
                </c:pt>
                <c:pt idx="161">
                  <c:v>-0.26742754087898318</c:v>
                </c:pt>
                <c:pt idx="162">
                  <c:v>-7.1755982341659141E-5</c:v>
                </c:pt>
                <c:pt idx="163">
                  <c:v>-0.173430168565822</c:v>
                </c:pt>
                <c:pt idx="164">
                  <c:v>-0.13694548904573889</c:v>
                </c:pt>
                <c:pt idx="165">
                  <c:v>-1.5947089400468122E-2</c:v>
                </c:pt>
                <c:pt idx="166">
                  <c:v>-0.2966674065578675</c:v>
                </c:pt>
                <c:pt idx="167">
                  <c:v>-1.0987314344541723</c:v>
                </c:pt>
                <c:pt idx="168">
                  <c:v>-1.6389775294838815</c:v>
                </c:pt>
                <c:pt idx="169">
                  <c:v>-1.5319821383313199</c:v>
                </c:pt>
                <c:pt idx="170">
                  <c:v>-1.128875329246019</c:v>
                </c:pt>
                <c:pt idx="171">
                  <c:v>-1.006894861818979</c:v>
                </c:pt>
                <c:pt idx="172">
                  <c:v>-0.43853189501765549</c:v>
                </c:pt>
                <c:pt idx="173">
                  <c:v>-0.38511153310936475</c:v>
                </c:pt>
                <c:pt idx="174">
                  <c:v>-0.59220476816481049</c:v>
                </c:pt>
                <c:pt idx="175">
                  <c:v>-0.8961550141560376</c:v>
                </c:pt>
                <c:pt idx="176">
                  <c:v>-1.4306850868438314</c:v>
                </c:pt>
                <c:pt idx="177">
                  <c:v>-1.1637564439231147</c:v>
                </c:pt>
                <c:pt idx="178">
                  <c:v>-0.68793147178045277</c:v>
                </c:pt>
                <c:pt idx="179">
                  <c:v>-0.30721843199084781</c:v>
                </c:pt>
                <c:pt idx="180">
                  <c:v>-5.5638390588422182E-2</c:v>
                </c:pt>
                <c:pt idx="181">
                  <c:v>-0.54893945321719473</c:v>
                </c:pt>
                <c:pt idx="182">
                  <c:v>-1.0244011442558882</c:v>
                </c:pt>
                <c:pt idx="183">
                  <c:v>-0.64283410278624886</c:v>
                </c:pt>
                <c:pt idx="184">
                  <c:v>-0.93874949864458712</c:v>
                </c:pt>
                <c:pt idx="185">
                  <c:v>-0.88253772923239626</c:v>
                </c:pt>
                <c:pt idx="186">
                  <c:v>-0.98938706958592082</c:v>
                </c:pt>
                <c:pt idx="187">
                  <c:v>-0.74160781549318033</c:v>
                </c:pt>
                <c:pt idx="188">
                  <c:v>-4.0741243611776112E-2</c:v>
                </c:pt>
                <c:pt idx="189">
                  <c:v>0.15809772488837548</c:v>
                </c:pt>
                <c:pt idx="190">
                  <c:v>0.1403750509527473</c:v>
                </c:pt>
                <c:pt idx="191">
                  <c:v>0.63137188148059176</c:v>
                </c:pt>
                <c:pt idx="192">
                  <c:v>0.9462790257102911</c:v>
                </c:pt>
                <c:pt idx="193">
                  <c:v>1.3377439091287056</c:v>
                </c:pt>
                <c:pt idx="194">
                  <c:v>1.4780762626163959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BD-4D84-B12A-E7194E345D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385100720"/>
        <c:axId val="385325304"/>
      </c:barChart>
      <c:lineChart>
        <c:grouping val="standard"/>
        <c:varyColors val="0"/>
        <c:ser>
          <c:idx val="4"/>
          <c:order val="2"/>
          <c:tx>
            <c:strRef>
              <c:f>short!$L$1</c:f>
              <c:strCache>
                <c:ptCount val="1"/>
                <c:pt idx="0">
                  <c:v>Infláció</c:v>
                </c:pt>
              </c:strCache>
            </c:strRef>
          </c:tx>
          <c:spPr>
            <a:ln w="38100">
              <a:solidFill>
                <a:srgbClr val="202653"/>
              </a:solidFill>
            </a:ln>
          </c:spPr>
          <c:marker>
            <c:symbol val="none"/>
          </c:marker>
          <c:dPt>
            <c:idx val="190"/>
            <c:bubble3D val="0"/>
            <c:extLst>
              <c:ext xmlns:c16="http://schemas.microsoft.com/office/drawing/2014/chart" uri="{C3380CC4-5D6E-409C-BE32-E72D297353CC}">
                <c16:uniqueId val="{00000003-C0BD-4D84-B12A-E7194E345D63}"/>
              </c:ext>
            </c:extLst>
          </c:dPt>
          <c:dPt>
            <c:idx val="191"/>
            <c:bubble3D val="0"/>
            <c:extLst>
              <c:ext xmlns:c16="http://schemas.microsoft.com/office/drawing/2014/chart" uri="{C3380CC4-5D6E-409C-BE32-E72D297353CC}">
                <c16:uniqueId val="{00000004-C0BD-4D84-B12A-E7194E345D63}"/>
              </c:ext>
            </c:extLst>
          </c:dPt>
          <c:dPt>
            <c:idx val="192"/>
            <c:bubble3D val="0"/>
            <c:extLst>
              <c:ext xmlns:c16="http://schemas.microsoft.com/office/drawing/2014/chart" uri="{C3380CC4-5D6E-409C-BE32-E72D297353CC}">
                <c16:uniqueId val="{00000005-C0BD-4D84-B12A-E7194E345D63}"/>
              </c:ext>
            </c:extLst>
          </c:dPt>
          <c:dPt>
            <c:idx val="193"/>
            <c:bubble3D val="0"/>
            <c:extLst>
              <c:ext xmlns:c16="http://schemas.microsoft.com/office/drawing/2014/chart" uri="{C3380CC4-5D6E-409C-BE32-E72D297353CC}">
                <c16:uniqueId val="{00000006-C0BD-4D84-B12A-E7194E345D63}"/>
              </c:ext>
            </c:extLst>
          </c:dPt>
          <c:dPt>
            <c:idx val="194"/>
            <c:bubble3D val="0"/>
            <c:extLst>
              <c:ext xmlns:c16="http://schemas.microsoft.com/office/drawing/2014/chart" uri="{C3380CC4-5D6E-409C-BE32-E72D297353CC}">
                <c16:uniqueId val="{00000007-C0BD-4D84-B12A-E7194E345D63}"/>
              </c:ext>
            </c:extLst>
          </c:dPt>
          <c:cat>
            <c:numRef>
              <c:f>short!$A$2:$A$196</c:f>
              <c:numCache>
                <c:formatCode>mmm\-yy</c:formatCode>
                <c:ptCount val="195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</c:numCache>
            </c:numRef>
          </c:cat>
          <c:val>
            <c:numRef>
              <c:f>short!$L$2:$L$200</c:f>
              <c:numCache>
                <c:formatCode>0.00</c:formatCode>
                <c:ptCount val="199"/>
                <c:pt idx="0">
                  <c:v>10.130105426737956</c:v>
                </c:pt>
                <c:pt idx="1">
                  <c:v>10.450660657799602</c:v>
                </c:pt>
                <c:pt idx="2">
                  <c:v>10.459865695212017</c:v>
                </c:pt>
                <c:pt idx="3">
                  <c:v>10.339000119723877</c:v>
                </c:pt>
                <c:pt idx="4">
                  <c:v>10.77886004862205</c:v>
                </c:pt>
                <c:pt idx="5">
                  <c:v>10.491667334219215</c:v>
                </c:pt>
                <c:pt idx="6">
                  <c:v>9.4272542091113394</c:v>
                </c:pt>
                <c:pt idx="7">
                  <c:v>8.705818801054221</c:v>
                </c:pt>
                <c:pt idx="8">
                  <c:v>7.9764049433878057</c:v>
                </c:pt>
                <c:pt idx="9">
                  <c:v>7.5852395540662911</c:v>
                </c:pt>
                <c:pt idx="10">
                  <c:v>7.1023042212261203</c:v>
                </c:pt>
                <c:pt idx="11">
                  <c:v>6.8192242000000078</c:v>
                </c:pt>
                <c:pt idx="12">
                  <c:v>6.6250322567067741</c:v>
                </c:pt>
                <c:pt idx="13">
                  <c:v>6.149523731445683</c:v>
                </c:pt>
                <c:pt idx="14">
                  <c:v>5.8897200646864007</c:v>
                </c:pt>
                <c:pt idx="15">
                  <c:v>6.0484920144809138</c:v>
                </c:pt>
                <c:pt idx="16">
                  <c:v>5.5883685875014351</c:v>
                </c:pt>
                <c:pt idx="17">
                  <c:v>4.8214160216919311</c:v>
                </c:pt>
                <c:pt idx="18">
                  <c:v>4.5885298404736261</c:v>
                </c:pt>
                <c:pt idx="19">
                  <c:v>4.4958753209965323</c:v>
                </c:pt>
                <c:pt idx="20">
                  <c:v>4.6300460764207401</c:v>
                </c:pt>
                <c:pt idx="21">
                  <c:v>4.8754224007914786</c:v>
                </c:pt>
                <c:pt idx="22">
                  <c:v>4.7729716641543689</c:v>
                </c:pt>
                <c:pt idx="23">
                  <c:v>4.8202379999999891</c:v>
                </c:pt>
                <c:pt idx="24">
                  <c:v>4.7227500597324905</c:v>
                </c:pt>
                <c:pt idx="25">
                  <c:v>4.514496878106371</c:v>
                </c:pt>
                <c:pt idx="26">
                  <c:v>4.6882049103658971</c:v>
                </c:pt>
                <c:pt idx="27">
                  <c:v>3.8521773841905969</c:v>
                </c:pt>
                <c:pt idx="28">
                  <c:v>3.6230413055883304</c:v>
                </c:pt>
                <c:pt idx="29">
                  <c:v>4.3291425782406066</c:v>
                </c:pt>
                <c:pt idx="30">
                  <c:v>4.7154456189101381</c:v>
                </c:pt>
                <c:pt idx="31">
                  <c:v>4.7160094814278466</c:v>
                </c:pt>
                <c:pt idx="32">
                  <c:v>4.6628417503890063</c:v>
                </c:pt>
                <c:pt idx="33">
                  <c:v>4.8811038658971029</c:v>
                </c:pt>
                <c:pt idx="34">
                  <c:v>5.5719906526996539</c:v>
                </c:pt>
                <c:pt idx="35">
                  <c:v>5.6516313664778721</c:v>
                </c:pt>
                <c:pt idx="36">
                  <c:v>6.6013822700558791</c:v>
                </c:pt>
                <c:pt idx="37">
                  <c:v>7.1053866666557184</c:v>
                </c:pt>
                <c:pt idx="38">
                  <c:v>6.6966345141153027</c:v>
                </c:pt>
                <c:pt idx="39">
                  <c:v>6.9356795793507757</c:v>
                </c:pt>
                <c:pt idx="40">
                  <c:v>7.6552422868673062</c:v>
                </c:pt>
                <c:pt idx="41">
                  <c:v>7.4490565132175277</c:v>
                </c:pt>
                <c:pt idx="42">
                  <c:v>7.1879146988552094</c:v>
                </c:pt>
                <c:pt idx="43">
                  <c:v>7.1696935957299104</c:v>
                </c:pt>
                <c:pt idx="44">
                  <c:v>6.6321127650759735</c:v>
                </c:pt>
                <c:pt idx="45">
                  <c:v>6.3235140795752045</c:v>
                </c:pt>
                <c:pt idx="46">
                  <c:v>5.7591669227568616</c:v>
                </c:pt>
                <c:pt idx="47">
                  <c:v>5.5299583415792029</c:v>
                </c:pt>
                <c:pt idx="48">
                  <c:v>4.0489958840393143</c:v>
                </c:pt>
                <c:pt idx="49">
                  <c:v>3.1887323408165429</c:v>
                </c:pt>
                <c:pt idx="50">
                  <c:v>3.4470059715754218</c:v>
                </c:pt>
                <c:pt idx="51">
                  <c:v>3.9255778908801489</c:v>
                </c:pt>
                <c:pt idx="52">
                  <c:v>3.5449419013556707</c:v>
                </c:pt>
                <c:pt idx="53">
                  <c:v>3.7941360560775053</c:v>
                </c:pt>
                <c:pt idx="54">
                  <c:v>3.7130403761085802</c:v>
                </c:pt>
                <c:pt idx="55">
                  <c:v>3.5469314880402862</c:v>
                </c:pt>
                <c:pt idx="56">
                  <c:v>3.6593202497325592</c:v>
                </c:pt>
                <c:pt idx="57">
                  <c:v>3.2062917298591742</c:v>
                </c:pt>
                <c:pt idx="58">
                  <c:v>3.3195740703164773</c:v>
                </c:pt>
                <c:pt idx="59">
                  <c:v>3.3322283480304264</c:v>
                </c:pt>
                <c:pt idx="60">
                  <c:v>2.709408115887399</c:v>
                </c:pt>
                <c:pt idx="61">
                  <c:v>2.5146355803342715</c:v>
                </c:pt>
                <c:pt idx="62">
                  <c:v>2.3246847970937949</c:v>
                </c:pt>
                <c:pt idx="63">
                  <c:v>2.2887820944812631</c:v>
                </c:pt>
                <c:pt idx="64">
                  <c:v>2.7609178787970166</c:v>
                </c:pt>
                <c:pt idx="65">
                  <c:v>2.7424389155628575</c:v>
                </c:pt>
                <c:pt idx="66">
                  <c:v>3.005866003797081</c:v>
                </c:pt>
                <c:pt idx="67">
                  <c:v>3.4978476913690884</c:v>
                </c:pt>
                <c:pt idx="68">
                  <c:v>5.8563391191182603</c:v>
                </c:pt>
                <c:pt idx="69">
                  <c:v>6.3342031440000852</c:v>
                </c:pt>
                <c:pt idx="70">
                  <c:v>6.3658721016305435</c:v>
                </c:pt>
                <c:pt idx="71">
                  <c:v>6.5412036334441694</c:v>
                </c:pt>
                <c:pt idx="72">
                  <c:v>7.754943097834726</c:v>
                </c:pt>
                <c:pt idx="73">
                  <c:v>8.8255638653679966</c:v>
                </c:pt>
                <c:pt idx="74">
                  <c:v>9.0486518100241682</c:v>
                </c:pt>
                <c:pt idx="75">
                  <c:v>8.7574211104435449</c:v>
                </c:pt>
                <c:pt idx="76">
                  <c:v>8.4756734285492143</c:v>
                </c:pt>
                <c:pt idx="77">
                  <c:v>8.5817997113106372</c:v>
                </c:pt>
                <c:pt idx="78">
                  <c:v>8.3741348754001592</c:v>
                </c:pt>
                <c:pt idx="79">
                  <c:v>8.3056544578107605</c:v>
                </c:pt>
                <c:pt idx="80">
                  <c:v>6.3892144470278822</c:v>
                </c:pt>
                <c:pt idx="81">
                  <c:v>6.7366934126147555</c:v>
                </c:pt>
                <c:pt idx="82">
                  <c:v>7.1459864025804052</c:v>
                </c:pt>
                <c:pt idx="83">
                  <c:v>7.3788000630531911</c:v>
                </c:pt>
                <c:pt idx="84">
                  <c:v>7.0772641701917536</c:v>
                </c:pt>
                <c:pt idx="85">
                  <c:v>6.9208133046367806</c:v>
                </c:pt>
                <c:pt idx="86">
                  <c:v>6.7312565385921772</c:v>
                </c:pt>
                <c:pt idx="87">
                  <c:v>6.6285869497462215</c:v>
                </c:pt>
                <c:pt idx="88">
                  <c:v>6.9454825052904141</c:v>
                </c:pt>
                <c:pt idx="89">
                  <c:v>6.6806700557778669</c:v>
                </c:pt>
                <c:pt idx="90">
                  <c:v>6.7179223046580177</c:v>
                </c:pt>
                <c:pt idx="91">
                  <c:v>6.4753374560739729</c:v>
                </c:pt>
                <c:pt idx="92">
                  <c:v>5.7440495775223468</c:v>
                </c:pt>
                <c:pt idx="93">
                  <c:v>5.1062672126168565</c:v>
                </c:pt>
                <c:pt idx="94">
                  <c:v>4.2270138895996183</c:v>
                </c:pt>
                <c:pt idx="95">
                  <c:v>3.5010894864965962</c:v>
                </c:pt>
                <c:pt idx="96">
                  <c:v>3.1363152232348739</c:v>
                </c:pt>
                <c:pt idx="97">
                  <c:v>3.0246359179363651</c:v>
                </c:pt>
                <c:pt idx="98">
                  <c:v>2.9031798713184713</c:v>
                </c:pt>
                <c:pt idx="99">
                  <c:v>3.3741889676487773</c:v>
                </c:pt>
                <c:pt idx="100">
                  <c:v>3.7694514445156955</c:v>
                </c:pt>
                <c:pt idx="101">
                  <c:v>3.7107935903405149</c:v>
                </c:pt>
                <c:pt idx="102">
                  <c:v>5.0516981453803851</c:v>
                </c:pt>
                <c:pt idx="103">
                  <c:v>5.0202612175540366</c:v>
                </c:pt>
                <c:pt idx="104">
                  <c:v>4.9060171623290216</c:v>
                </c:pt>
                <c:pt idx="105">
                  <c:v>4.7089063291321338</c:v>
                </c:pt>
                <c:pt idx="106">
                  <c:v>5.2310274434468056</c:v>
                </c:pt>
                <c:pt idx="107">
                  <c:v>5.5599380874139541</c:v>
                </c:pt>
                <c:pt idx="108">
                  <c:v>6.412250229030164</c:v>
                </c:pt>
                <c:pt idx="109">
                  <c:v>5.7359618238121186</c:v>
                </c:pt>
                <c:pt idx="110">
                  <c:v>5.9474376579944135</c:v>
                </c:pt>
                <c:pt idx="111">
                  <c:v>5.6429994151366287</c:v>
                </c:pt>
                <c:pt idx="112">
                  <c:v>5.0740204640259918</c:v>
                </c:pt>
                <c:pt idx="113">
                  <c:v>5.2646005600832524</c:v>
                </c:pt>
                <c:pt idx="114">
                  <c:v>3.9846532373989874</c:v>
                </c:pt>
                <c:pt idx="115">
                  <c:v>3.6955082318422114</c:v>
                </c:pt>
                <c:pt idx="116">
                  <c:v>3.7585256282945636</c:v>
                </c:pt>
                <c:pt idx="117">
                  <c:v>4.1775732174316005</c:v>
                </c:pt>
                <c:pt idx="118">
                  <c:v>4.1867045527418867</c:v>
                </c:pt>
                <c:pt idx="119">
                  <c:v>4.6729278169541573</c:v>
                </c:pt>
                <c:pt idx="120">
                  <c:v>3.971382412670593</c:v>
                </c:pt>
                <c:pt idx="121">
                  <c:v>4.0638190189564938</c:v>
                </c:pt>
                <c:pt idx="122">
                  <c:v>4.5370915566941221</c:v>
                </c:pt>
                <c:pt idx="123">
                  <c:v>4.6682822824787991</c:v>
                </c:pt>
                <c:pt idx="124">
                  <c:v>3.9477397861280679</c:v>
                </c:pt>
                <c:pt idx="125">
                  <c:v>3.4723013613180314</c:v>
                </c:pt>
                <c:pt idx="126">
                  <c:v>3.0920882273835701</c:v>
                </c:pt>
                <c:pt idx="127">
                  <c:v>3.5772730514191977</c:v>
                </c:pt>
                <c:pt idx="128">
                  <c:v>3.5745954581961428</c:v>
                </c:pt>
                <c:pt idx="129">
                  <c:v>3.8650936416994881</c:v>
                </c:pt>
                <c:pt idx="130">
                  <c:v>4.2627452503511449</c:v>
                </c:pt>
                <c:pt idx="131">
                  <c:v>4.0712968450605445</c:v>
                </c:pt>
                <c:pt idx="132">
                  <c:v>5.4391813262983391</c:v>
                </c:pt>
                <c:pt idx="133">
                  <c:v>5.8917248388257377</c:v>
                </c:pt>
                <c:pt idx="134">
                  <c:v>5.5386549820153164</c:v>
                </c:pt>
                <c:pt idx="135">
                  <c:v>5.6959295128268508</c:v>
                </c:pt>
                <c:pt idx="136">
                  <c:v>5.2747119439959818</c:v>
                </c:pt>
                <c:pt idx="137">
                  <c:v>5.591654886359521</c:v>
                </c:pt>
                <c:pt idx="138">
                  <c:v>5.7778584599969349</c:v>
                </c:pt>
                <c:pt idx="139">
                  <c:v>6.0402597279291399</c:v>
                </c:pt>
                <c:pt idx="140">
                  <c:v>6.5940306892332217</c:v>
                </c:pt>
                <c:pt idx="141">
                  <c:v>6.0030045837908261</c:v>
                </c:pt>
                <c:pt idx="142">
                  <c:v>5.2137375152014158</c:v>
                </c:pt>
                <c:pt idx="143">
                  <c:v>4.9956519390938041</c:v>
                </c:pt>
                <c:pt idx="144">
                  <c:v>3.7169918492455309</c:v>
                </c:pt>
                <c:pt idx="145">
                  <c:v>2.7804965967721529</c:v>
                </c:pt>
                <c:pt idx="146">
                  <c:v>2.2255184719153789</c:v>
                </c:pt>
                <c:pt idx="147">
                  <c:v>1.6883769546178371</c:v>
                </c:pt>
                <c:pt idx="148">
                  <c:v>1.7561482773411257</c:v>
                </c:pt>
                <c:pt idx="149">
                  <c:v>1.9225695100686124</c:v>
                </c:pt>
                <c:pt idx="150">
                  <c:v>1.7545255250372378</c:v>
                </c:pt>
                <c:pt idx="151">
                  <c:v>1.34330660778663</c:v>
                </c:pt>
                <c:pt idx="152">
                  <c:v>1.3710606097958618</c:v>
                </c:pt>
                <c:pt idx="153">
                  <c:v>0.91132193042523113</c:v>
                </c:pt>
                <c:pt idx="154">
                  <c:v>0.91593030816623866</c:v>
                </c:pt>
                <c:pt idx="155">
                  <c:v>0.42506276944780552</c:v>
                </c:pt>
                <c:pt idx="156">
                  <c:v>-5.0566179730950012E-2</c:v>
                </c:pt>
                <c:pt idx="157">
                  <c:v>0.10315388802861492</c:v>
                </c:pt>
                <c:pt idx="158">
                  <c:v>7.7117957443746832E-2</c:v>
                </c:pt>
                <c:pt idx="159">
                  <c:v>-0.10112053183841851</c:v>
                </c:pt>
                <c:pt idx="160">
                  <c:v>-0.13972419613033082</c:v>
                </c:pt>
                <c:pt idx="161">
                  <c:v>-0.27135074950689386</c:v>
                </c:pt>
                <c:pt idx="162">
                  <c:v>0.12891311550566797</c:v>
                </c:pt>
                <c:pt idx="163">
                  <c:v>0.16648534646722624</c:v>
                </c:pt>
                <c:pt idx="164">
                  <c:v>-0.47979891434401623</c:v>
                </c:pt>
                <c:pt idx="165">
                  <c:v>-0.41673843155288637</c:v>
                </c:pt>
                <c:pt idx="166">
                  <c:v>-0.70627368823923575</c:v>
                </c:pt>
                <c:pt idx="167">
                  <c:v>-0.9373491815670576</c:v>
                </c:pt>
                <c:pt idx="168">
                  <c:v>-1.4</c:v>
                </c:pt>
                <c:pt idx="169">
                  <c:v>-1.0488349707626696</c:v>
                </c:pt>
                <c:pt idx="170">
                  <c:v>-0.63973849038276853</c:v>
                </c:pt>
                <c:pt idx="171">
                  <c:v>-0.3</c:v>
                </c:pt>
                <c:pt idx="172">
                  <c:v>0.53094439816412375</c:v>
                </c:pt>
                <c:pt idx="173">
                  <c:v>0.58880418406022272</c:v>
                </c:pt>
                <c:pt idx="174">
                  <c:v>0.39643705887063163</c:v>
                </c:pt>
                <c:pt idx="175">
                  <c:v>9.6821967393481145E-3</c:v>
                </c:pt>
                <c:pt idx="176">
                  <c:v>-0.39714782670608884</c:v>
                </c:pt>
                <c:pt idx="177">
                  <c:v>0.10120404248186787</c:v>
                </c:pt>
                <c:pt idx="178">
                  <c:v>0.50240414698035352</c:v>
                </c:pt>
                <c:pt idx="179">
                  <c:v>0.86895746329112455</c:v>
                </c:pt>
                <c:pt idx="180">
                  <c:v>0.91801181167458878</c:v>
                </c:pt>
                <c:pt idx="181">
                  <c:v>0.27879615938887525</c:v>
                </c:pt>
                <c:pt idx="182">
                  <c:v>-0.22974665061408928</c:v>
                </c:pt>
                <c:pt idx="183">
                  <c:v>0.2218546626368294</c:v>
                </c:pt>
                <c:pt idx="184">
                  <c:v>-0.21084181761416687</c:v>
                </c:pt>
                <c:pt idx="185">
                  <c:v>-0.16736437844814134</c:v>
                </c:pt>
                <c:pt idx="186">
                  <c:v>-0.32791045093171078</c:v>
                </c:pt>
                <c:pt idx="187">
                  <c:v>-0.13734051526452618</c:v>
                </c:pt>
                <c:pt idx="188">
                  <c:v>0.62136488858122618</c:v>
                </c:pt>
                <c:pt idx="189">
                  <c:v>1.0114475450584735</c:v>
                </c:pt>
                <c:pt idx="190">
                  <c:v>1.0519735316799483</c:v>
                </c:pt>
                <c:pt idx="191">
                  <c:v>1.6041004915156662</c:v>
                </c:pt>
                <c:pt idx="192">
                  <c:v>1.8467398265563872</c:v>
                </c:pt>
                <c:pt idx="193">
                  <c:v>2.3187164073627144</c:v>
                </c:pt>
                <c:pt idx="194">
                  <c:v>2.5597501422234501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0BD-4D84-B12A-E7194E345D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100720"/>
        <c:axId val="385325304"/>
        <c:extLst>
          <c:ext xmlns:c15="http://schemas.microsoft.com/office/drawing/2012/chart" uri="{02D57815-91ED-43cb-92C2-25804820EDAC}">
            <c15:filteredLineSeries>
              <c15:ser>
                <c:idx val="2"/>
                <c:order val="4"/>
                <c:tx>
                  <c:v>Szeptemberi előrejelzés</c:v>
                </c:tx>
                <c:spPr>
                  <a:ln>
                    <a:noFill/>
                  </a:ln>
                </c:spPr>
                <c:marker>
                  <c:symbol val="circle"/>
                  <c:size val="10"/>
                  <c:spPr>
                    <a:solidFill>
                      <a:sysClr val="window" lastClr="FFFFFF"/>
                    </a:solidFill>
                    <a:ln w="22225">
                      <a:solidFill>
                        <a:srgbClr val="9C0000"/>
                      </a:solidFill>
                    </a:ln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short!$A$2:$A$196</c15:sqref>
                        </c15:formulaRef>
                      </c:ext>
                    </c:extLst>
                    <c:numCache>
                      <c:formatCode>mmm\-yy</c:formatCode>
                      <c:ptCount val="195"/>
                      <c:pt idx="0">
                        <c:v>36892</c:v>
                      </c:pt>
                      <c:pt idx="1">
                        <c:v>36923</c:v>
                      </c:pt>
                      <c:pt idx="2">
                        <c:v>36951</c:v>
                      </c:pt>
                      <c:pt idx="3">
                        <c:v>36982</c:v>
                      </c:pt>
                      <c:pt idx="4">
                        <c:v>37012</c:v>
                      </c:pt>
                      <c:pt idx="5">
                        <c:v>37043</c:v>
                      </c:pt>
                      <c:pt idx="6">
                        <c:v>37073</c:v>
                      </c:pt>
                      <c:pt idx="7">
                        <c:v>37104</c:v>
                      </c:pt>
                      <c:pt idx="8">
                        <c:v>37135</c:v>
                      </c:pt>
                      <c:pt idx="9">
                        <c:v>37165</c:v>
                      </c:pt>
                      <c:pt idx="10">
                        <c:v>37196</c:v>
                      </c:pt>
                      <c:pt idx="11">
                        <c:v>37226</c:v>
                      </c:pt>
                      <c:pt idx="12">
                        <c:v>37257</c:v>
                      </c:pt>
                      <c:pt idx="13">
                        <c:v>37288</c:v>
                      </c:pt>
                      <c:pt idx="14">
                        <c:v>37316</c:v>
                      </c:pt>
                      <c:pt idx="15">
                        <c:v>37347</c:v>
                      </c:pt>
                      <c:pt idx="16">
                        <c:v>37377</c:v>
                      </c:pt>
                      <c:pt idx="17">
                        <c:v>37408</c:v>
                      </c:pt>
                      <c:pt idx="18">
                        <c:v>37438</c:v>
                      </c:pt>
                      <c:pt idx="19">
                        <c:v>37469</c:v>
                      </c:pt>
                      <c:pt idx="20">
                        <c:v>37500</c:v>
                      </c:pt>
                      <c:pt idx="21">
                        <c:v>37530</c:v>
                      </c:pt>
                      <c:pt idx="22">
                        <c:v>37561</c:v>
                      </c:pt>
                      <c:pt idx="23">
                        <c:v>37591</c:v>
                      </c:pt>
                      <c:pt idx="24">
                        <c:v>37622</c:v>
                      </c:pt>
                      <c:pt idx="25">
                        <c:v>37653</c:v>
                      </c:pt>
                      <c:pt idx="26">
                        <c:v>37681</c:v>
                      </c:pt>
                      <c:pt idx="27">
                        <c:v>37712</c:v>
                      </c:pt>
                      <c:pt idx="28">
                        <c:v>37742</c:v>
                      </c:pt>
                      <c:pt idx="29">
                        <c:v>37773</c:v>
                      </c:pt>
                      <c:pt idx="30">
                        <c:v>37803</c:v>
                      </c:pt>
                      <c:pt idx="31">
                        <c:v>37834</c:v>
                      </c:pt>
                      <c:pt idx="32">
                        <c:v>37865</c:v>
                      </c:pt>
                      <c:pt idx="33">
                        <c:v>37895</c:v>
                      </c:pt>
                      <c:pt idx="34">
                        <c:v>37926</c:v>
                      </c:pt>
                      <c:pt idx="35">
                        <c:v>37956</c:v>
                      </c:pt>
                      <c:pt idx="36">
                        <c:v>37987</c:v>
                      </c:pt>
                      <c:pt idx="37">
                        <c:v>38018</c:v>
                      </c:pt>
                      <c:pt idx="38">
                        <c:v>38047</c:v>
                      </c:pt>
                      <c:pt idx="39">
                        <c:v>38078</c:v>
                      </c:pt>
                      <c:pt idx="40">
                        <c:v>38108</c:v>
                      </c:pt>
                      <c:pt idx="41">
                        <c:v>38139</c:v>
                      </c:pt>
                      <c:pt idx="42">
                        <c:v>38169</c:v>
                      </c:pt>
                      <c:pt idx="43">
                        <c:v>38200</c:v>
                      </c:pt>
                      <c:pt idx="44">
                        <c:v>38231</c:v>
                      </c:pt>
                      <c:pt idx="45">
                        <c:v>38261</c:v>
                      </c:pt>
                      <c:pt idx="46">
                        <c:v>38292</c:v>
                      </c:pt>
                      <c:pt idx="47">
                        <c:v>38322</c:v>
                      </c:pt>
                      <c:pt idx="48">
                        <c:v>38353</c:v>
                      </c:pt>
                      <c:pt idx="49">
                        <c:v>38384</c:v>
                      </c:pt>
                      <c:pt idx="50">
                        <c:v>38412</c:v>
                      </c:pt>
                      <c:pt idx="51">
                        <c:v>38443</c:v>
                      </c:pt>
                      <c:pt idx="52">
                        <c:v>38473</c:v>
                      </c:pt>
                      <c:pt idx="53">
                        <c:v>38504</c:v>
                      </c:pt>
                      <c:pt idx="54">
                        <c:v>38534</c:v>
                      </c:pt>
                      <c:pt idx="55">
                        <c:v>38565</c:v>
                      </c:pt>
                      <c:pt idx="56">
                        <c:v>38596</c:v>
                      </c:pt>
                      <c:pt idx="57">
                        <c:v>38626</c:v>
                      </c:pt>
                      <c:pt idx="58">
                        <c:v>38657</c:v>
                      </c:pt>
                      <c:pt idx="59">
                        <c:v>38687</c:v>
                      </c:pt>
                      <c:pt idx="60">
                        <c:v>38718</c:v>
                      </c:pt>
                      <c:pt idx="61">
                        <c:v>38749</c:v>
                      </c:pt>
                      <c:pt idx="62">
                        <c:v>38777</c:v>
                      </c:pt>
                      <c:pt idx="63">
                        <c:v>38808</c:v>
                      </c:pt>
                      <c:pt idx="64">
                        <c:v>38838</c:v>
                      </c:pt>
                      <c:pt idx="65">
                        <c:v>38869</c:v>
                      </c:pt>
                      <c:pt idx="66">
                        <c:v>38899</c:v>
                      </c:pt>
                      <c:pt idx="67">
                        <c:v>38930</c:v>
                      </c:pt>
                      <c:pt idx="68">
                        <c:v>38961</c:v>
                      </c:pt>
                      <c:pt idx="69">
                        <c:v>38991</c:v>
                      </c:pt>
                      <c:pt idx="70">
                        <c:v>39022</c:v>
                      </c:pt>
                      <c:pt idx="71">
                        <c:v>39052</c:v>
                      </c:pt>
                      <c:pt idx="72">
                        <c:v>39083</c:v>
                      </c:pt>
                      <c:pt idx="73">
                        <c:v>39114</c:v>
                      </c:pt>
                      <c:pt idx="74">
                        <c:v>39142</c:v>
                      </c:pt>
                      <c:pt idx="75">
                        <c:v>39173</c:v>
                      </c:pt>
                      <c:pt idx="76">
                        <c:v>39203</c:v>
                      </c:pt>
                      <c:pt idx="77">
                        <c:v>39234</c:v>
                      </c:pt>
                      <c:pt idx="78">
                        <c:v>39264</c:v>
                      </c:pt>
                      <c:pt idx="79">
                        <c:v>39295</c:v>
                      </c:pt>
                      <c:pt idx="80">
                        <c:v>39326</c:v>
                      </c:pt>
                      <c:pt idx="81">
                        <c:v>39356</c:v>
                      </c:pt>
                      <c:pt idx="82">
                        <c:v>39387</c:v>
                      </c:pt>
                      <c:pt idx="83">
                        <c:v>39417</c:v>
                      </c:pt>
                      <c:pt idx="84">
                        <c:v>39448</c:v>
                      </c:pt>
                      <c:pt idx="85">
                        <c:v>39479</c:v>
                      </c:pt>
                      <c:pt idx="86">
                        <c:v>39508</c:v>
                      </c:pt>
                      <c:pt idx="87">
                        <c:v>39539</c:v>
                      </c:pt>
                      <c:pt idx="88">
                        <c:v>39569</c:v>
                      </c:pt>
                      <c:pt idx="89">
                        <c:v>39600</c:v>
                      </c:pt>
                      <c:pt idx="90">
                        <c:v>39630</c:v>
                      </c:pt>
                      <c:pt idx="91">
                        <c:v>39661</c:v>
                      </c:pt>
                      <c:pt idx="92">
                        <c:v>39692</c:v>
                      </c:pt>
                      <c:pt idx="93">
                        <c:v>39722</c:v>
                      </c:pt>
                      <c:pt idx="94">
                        <c:v>39753</c:v>
                      </c:pt>
                      <c:pt idx="95">
                        <c:v>39783</c:v>
                      </c:pt>
                      <c:pt idx="96">
                        <c:v>39814</c:v>
                      </c:pt>
                      <c:pt idx="97">
                        <c:v>39845</c:v>
                      </c:pt>
                      <c:pt idx="98">
                        <c:v>39873</c:v>
                      </c:pt>
                      <c:pt idx="99">
                        <c:v>39904</c:v>
                      </c:pt>
                      <c:pt idx="100">
                        <c:v>39934</c:v>
                      </c:pt>
                      <c:pt idx="101">
                        <c:v>39965</c:v>
                      </c:pt>
                      <c:pt idx="102">
                        <c:v>39995</c:v>
                      </c:pt>
                      <c:pt idx="103">
                        <c:v>40026</c:v>
                      </c:pt>
                      <c:pt idx="104">
                        <c:v>40057</c:v>
                      </c:pt>
                      <c:pt idx="105">
                        <c:v>40087</c:v>
                      </c:pt>
                      <c:pt idx="106">
                        <c:v>40118</c:v>
                      </c:pt>
                      <c:pt idx="107">
                        <c:v>40148</c:v>
                      </c:pt>
                      <c:pt idx="108">
                        <c:v>40179</c:v>
                      </c:pt>
                      <c:pt idx="109">
                        <c:v>40210</c:v>
                      </c:pt>
                      <c:pt idx="110">
                        <c:v>40238</c:v>
                      </c:pt>
                      <c:pt idx="111">
                        <c:v>40269</c:v>
                      </c:pt>
                      <c:pt idx="112">
                        <c:v>40299</c:v>
                      </c:pt>
                      <c:pt idx="113">
                        <c:v>40330</c:v>
                      </c:pt>
                      <c:pt idx="114">
                        <c:v>40360</c:v>
                      </c:pt>
                      <c:pt idx="115">
                        <c:v>40391</c:v>
                      </c:pt>
                      <c:pt idx="116">
                        <c:v>40422</c:v>
                      </c:pt>
                      <c:pt idx="117">
                        <c:v>40452</c:v>
                      </c:pt>
                      <c:pt idx="118">
                        <c:v>40483</c:v>
                      </c:pt>
                      <c:pt idx="119">
                        <c:v>40513</c:v>
                      </c:pt>
                      <c:pt idx="120">
                        <c:v>40544</c:v>
                      </c:pt>
                      <c:pt idx="121">
                        <c:v>40575</c:v>
                      </c:pt>
                      <c:pt idx="122">
                        <c:v>40603</c:v>
                      </c:pt>
                      <c:pt idx="123">
                        <c:v>40634</c:v>
                      </c:pt>
                      <c:pt idx="124">
                        <c:v>40664</c:v>
                      </c:pt>
                      <c:pt idx="125">
                        <c:v>40695</c:v>
                      </c:pt>
                      <c:pt idx="126">
                        <c:v>40725</c:v>
                      </c:pt>
                      <c:pt idx="127">
                        <c:v>40756</c:v>
                      </c:pt>
                      <c:pt idx="128">
                        <c:v>40787</c:v>
                      </c:pt>
                      <c:pt idx="129">
                        <c:v>40817</c:v>
                      </c:pt>
                      <c:pt idx="130">
                        <c:v>40848</c:v>
                      </c:pt>
                      <c:pt idx="131">
                        <c:v>40878</c:v>
                      </c:pt>
                      <c:pt idx="132">
                        <c:v>40909</c:v>
                      </c:pt>
                      <c:pt idx="133">
                        <c:v>40940</c:v>
                      </c:pt>
                      <c:pt idx="134">
                        <c:v>40969</c:v>
                      </c:pt>
                      <c:pt idx="135">
                        <c:v>41000</c:v>
                      </c:pt>
                      <c:pt idx="136">
                        <c:v>41030</c:v>
                      </c:pt>
                      <c:pt idx="137">
                        <c:v>41061</c:v>
                      </c:pt>
                      <c:pt idx="138">
                        <c:v>41091</c:v>
                      </c:pt>
                      <c:pt idx="139">
                        <c:v>41122</c:v>
                      </c:pt>
                      <c:pt idx="140">
                        <c:v>41153</c:v>
                      </c:pt>
                      <c:pt idx="141">
                        <c:v>41183</c:v>
                      </c:pt>
                      <c:pt idx="142">
                        <c:v>41214</c:v>
                      </c:pt>
                      <c:pt idx="143">
                        <c:v>41244</c:v>
                      </c:pt>
                      <c:pt idx="144">
                        <c:v>41275</c:v>
                      </c:pt>
                      <c:pt idx="145">
                        <c:v>41306</c:v>
                      </c:pt>
                      <c:pt idx="146">
                        <c:v>41334</c:v>
                      </c:pt>
                      <c:pt idx="147">
                        <c:v>41365</c:v>
                      </c:pt>
                      <c:pt idx="148">
                        <c:v>41395</c:v>
                      </c:pt>
                      <c:pt idx="149">
                        <c:v>41426</c:v>
                      </c:pt>
                      <c:pt idx="150">
                        <c:v>41456</c:v>
                      </c:pt>
                      <c:pt idx="151">
                        <c:v>41487</c:v>
                      </c:pt>
                      <c:pt idx="152">
                        <c:v>41518</c:v>
                      </c:pt>
                      <c:pt idx="153">
                        <c:v>41548</c:v>
                      </c:pt>
                      <c:pt idx="154">
                        <c:v>41579</c:v>
                      </c:pt>
                      <c:pt idx="155">
                        <c:v>41609</c:v>
                      </c:pt>
                      <c:pt idx="156">
                        <c:v>41640</c:v>
                      </c:pt>
                      <c:pt idx="157">
                        <c:v>41671</c:v>
                      </c:pt>
                      <c:pt idx="158">
                        <c:v>41699</c:v>
                      </c:pt>
                      <c:pt idx="159">
                        <c:v>41730</c:v>
                      </c:pt>
                      <c:pt idx="160">
                        <c:v>41760</c:v>
                      </c:pt>
                      <c:pt idx="161">
                        <c:v>41791</c:v>
                      </c:pt>
                      <c:pt idx="162">
                        <c:v>41821</c:v>
                      </c:pt>
                      <c:pt idx="163">
                        <c:v>41852</c:v>
                      </c:pt>
                      <c:pt idx="164">
                        <c:v>41883</c:v>
                      </c:pt>
                      <c:pt idx="165">
                        <c:v>41913</c:v>
                      </c:pt>
                      <c:pt idx="166">
                        <c:v>41944</c:v>
                      </c:pt>
                      <c:pt idx="167">
                        <c:v>41974</c:v>
                      </c:pt>
                      <c:pt idx="168">
                        <c:v>42005</c:v>
                      </c:pt>
                      <c:pt idx="169">
                        <c:v>42036</c:v>
                      </c:pt>
                      <c:pt idx="170">
                        <c:v>42064</c:v>
                      </c:pt>
                      <c:pt idx="171">
                        <c:v>42095</c:v>
                      </c:pt>
                      <c:pt idx="172">
                        <c:v>42125</c:v>
                      </c:pt>
                      <c:pt idx="173">
                        <c:v>42156</c:v>
                      </c:pt>
                      <c:pt idx="174">
                        <c:v>42186</c:v>
                      </c:pt>
                      <c:pt idx="175">
                        <c:v>42217</c:v>
                      </c:pt>
                      <c:pt idx="176">
                        <c:v>42248</c:v>
                      </c:pt>
                      <c:pt idx="177">
                        <c:v>42278</c:v>
                      </c:pt>
                      <c:pt idx="178">
                        <c:v>42309</c:v>
                      </c:pt>
                      <c:pt idx="179">
                        <c:v>42339</c:v>
                      </c:pt>
                      <c:pt idx="180">
                        <c:v>42370</c:v>
                      </c:pt>
                      <c:pt idx="181">
                        <c:v>42401</c:v>
                      </c:pt>
                      <c:pt idx="182">
                        <c:v>42430</c:v>
                      </c:pt>
                      <c:pt idx="183">
                        <c:v>42461</c:v>
                      </c:pt>
                      <c:pt idx="184">
                        <c:v>42491</c:v>
                      </c:pt>
                      <c:pt idx="185">
                        <c:v>42522</c:v>
                      </c:pt>
                      <c:pt idx="186">
                        <c:v>42552</c:v>
                      </c:pt>
                      <c:pt idx="187">
                        <c:v>42583</c:v>
                      </c:pt>
                      <c:pt idx="188">
                        <c:v>42614</c:v>
                      </c:pt>
                      <c:pt idx="189">
                        <c:v>42644</c:v>
                      </c:pt>
                      <c:pt idx="190">
                        <c:v>42675</c:v>
                      </c:pt>
                      <c:pt idx="191">
                        <c:v>42705</c:v>
                      </c:pt>
                      <c:pt idx="192">
                        <c:v>42736</c:v>
                      </c:pt>
                      <c:pt idx="193">
                        <c:v>42767</c:v>
                      </c:pt>
                      <c:pt idx="194">
                        <c:v>42795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short!$M$2:$M$196</c15:sqref>
                        </c15:formulaRef>
                      </c:ext>
                    </c:extLst>
                    <c:numCache>
                      <c:formatCode>General</c:formatCode>
                      <c:ptCount val="195"/>
                      <c:pt idx="0">
                        <c:v>-10</c:v>
                      </c:pt>
                      <c:pt idx="1">
                        <c:v>-10</c:v>
                      </c:pt>
                      <c:pt idx="2">
                        <c:v>-10</c:v>
                      </c:pt>
                      <c:pt idx="3">
                        <c:v>-10</c:v>
                      </c:pt>
                      <c:pt idx="4">
                        <c:v>-10</c:v>
                      </c:pt>
                      <c:pt idx="5">
                        <c:v>-10</c:v>
                      </c:pt>
                      <c:pt idx="6">
                        <c:v>-10</c:v>
                      </c:pt>
                      <c:pt idx="7">
                        <c:v>-10</c:v>
                      </c:pt>
                      <c:pt idx="8">
                        <c:v>-10</c:v>
                      </c:pt>
                      <c:pt idx="9">
                        <c:v>-10</c:v>
                      </c:pt>
                      <c:pt idx="10">
                        <c:v>-10</c:v>
                      </c:pt>
                      <c:pt idx="11">
                        <c:v>-10</c:v>
                      </c:pt>
                      <c:pt idx="12">
                        <c:v>-10</c:v>
                      </c:pt>
                      <c:pt idx="13">
                        <c:v>-10</c:v>
                      </c:pt>
                      <c:pt idx="14">
                        <c:v>-10</c:v>
                      </c:pt>
                      <c:pt idx="15">
                        <c:v>-10</c:v>
                      </c:pt>
                      <c:pt idx="16">
                        <c:v>-10</c:v>
                      </c:pt>
                      <c:pt idx="17">
                        <c:v>-10</c:v>
                      </c:pt>
                      <c:pt idx="18">
                        <c:v>-10</c:v>
                      </c:pt>
                      <c:pt idx="19">
                        <c:v>-10</c:v>
                      </c:pt>
                      <c:pt idx="20">
                        <c:v>-10</c:v>
                      </c:pt>
                      <c:pt idx="21">
                        <c:v>-10</c:v>
                      </c:pt>
                      <c:pt idx="22">
                        <c:v>-10</c:v>
                      </c:pt>
                      <c:pt idx="23">
                        <c:v>-10</c:v>
                      </c:pt>
                      <c:pt idx="24">
                        <c:v>-10</c:v>
                      </c:pt>
                      <c:pt idx="25">
                        <c:v>-10</c:v>
                      </c:pt>
                      <c:pt idx="26">
                        <c:v>-10</c:v>
                      </c:pt>
                      <c:pt idx="27">
                        <c:v>-10</c:v>
                      </c:pt>
                      <c:pt idx="28">
                        <c:v>-10</c:v>
                      </c:pt>
                      <c:pt idx="29">
                        <c:v>-10</c:v>
                      </c:pt>
                      <c:pt idx="30">
                        <c:v>-10</c:v>
                      </c:pt>
                      <c:pt idx="31">
                        <c:v>-10</c:v>
                      </c:pt>
                      <c:pt idx="32">
                        <c:v>-10</c:v>
                      </c:pt>
                      <c:pt idx="33">
                        <c:v>-10</c:v>
                      </c:pt>
                      <c:pt idx="34">
                        <c:v>-10</c:v>
                      </c:pt>
                      <c:pt idx="35">
                        <c:v>-10</c:v>
                      </c:pt>
                      <c:pt idx="36">
                        <c:v>-10</c:v>
                      </c:pt>
                      <c:pt idx="37">
                        <c:v>-10</c:v>
                      </c:pt>
                      <c:pt idx="38">
                        <c:v>-10</c:v>
                      </c:pt>
                      <c:pt idx="39">
                        <c:v>-10</c:v>
                      </c:pt>
                      <c:pt idx="40">
                        <c:v>-10</c:v>
                      </c:pt>
                      <c:pt idx="41">
                        <c:v>-10</c:v>
                      </c:pt>
                      <c:pt idx="42">
                        <c:v>-10</c:v>
                      </c:pt>
                      <c:pt idx="43">
                        <c:v>-10</c:v>
                      </c:pt>
                      <c:pt idx="44">
                        <c:v>-10</c:v>
                      </c:pt>
                      <c:pt idx="45">
                        <c:v>-10</c:v>
                      </c:pt>
                      <c:pt idx="46">
                        <c:v>-10</c:v>
                      </c:pt>
                      <c:pt idx="47">
                        <c:v>-10</c:v>
                      </c:pt>
                      <c:pt idx="48">
                        <c:v>-10</c:v>
                      </c:pt>
                      <c:pt idx="49">
                        <c:v>-10</c:v>
                      </c:pt>
                      <c:pt idx="50">
                        <c:v>-10</c:v>
                      </c:pt>
                      <c:pt idx="51">
                        <c:v>-10</c:v>
                      </c:pt>
                      <c:pt idx="52">
                        <c:v>-10</c:v>
                      </c:pt>
                      <c:pt idx="53">
                        <c:v>-10</c:v>
                      </c:pt>
                      <c:pt idx="54">
                        <c:v>-10</c:v>
                      </c:pt>
                      <c:pt idx="55">
                        <c:v>-10</c:v>
                      </c:pt>
                      <c:pt idx="56">
                        <c:v>-10</c:v>
                      </c:pt>
                      <c:pt idx="57">
                        <c:v>-10</c:v>
                      </c:pt>
                      <c:pt idx="58">
                        <c:v>-10</c:v>
                      </c:pt>
                      <c:pt idx="59">
                        <c:v>-10</c:v>
                      </c:pt>
                      <c:pt idx="60">
                        <c:v>-10</c:v>
                      </c:pt>
                      <c:pt idx="61">
                        <c:v>-10</c:v>
                      </c:pt>
                      <c:pt idx="62">
                        <c:v>-10</c:v>
                      </c:pt>
                      <c:pt idx="63">
                        <c:v>-10</c:v>
                      </c:pt>
                      <c:pt idx="64">
                        <c:v>-10</c:v>
                      </c:pt>
                      <c:pt idx="65">
                        <c:v>-10</c:v>
                      </c:pt>
                      <c:pt idx="66">
                        <c:v>-10</c:v>
                      </c:pt>
                      <c:pt idx="67">
                        <c:v>-10</c:v>
                      </c:pt>
                      <c:pt idx="68">
                        <c:v>-10</c:v>
                      </c:pt>
                      <c:pt idx="69">
                        <c:v>-10</c:v>
                      </c:pt>
                      <c:pt idx="70">
                        <c:v>-10</c:v>
                      </c:pt>
                      <c:pt idx="71">
                        <c:v>-10</c:v>
                      </c:pt>
                      <c:pt idx="72">
                        <c:v>-10</c:v>
                      </c:pt>
                      <c:pt idx="73">
                        <c:v>-10</c:v>
                      </c:pt>
                      <c:pt idx="74">
                        <c:v>-10</c:v>
                      </c:pt>
                      <c:pt idx="75">
                        <c:v>-10</c:v>
                      </c:pt>
                      <c:pt idx="76">
                        <c:v>-10</c:v>
                      </c:pt>
                      <c:pt idx="77">
                        <c:v>-10</c:v>
                      </c:pt>
                      <c:pt idx="78">
                        <c:v>-10</c:v>
                      </c:pt>
                      <c:pt idx="79">
                        <c:v>-10</c:v>
                      </c:pt>
                      <c:pt idx="80">
                        <c:v>-10</c:v>
                      </c:pt>
                      <c:pt idx="81">
                        <c:v>-10</c:v>
                      </c:pt>
                      <c:pt idx="82">
                        <c:v>-10</c:v>
                      </c:pt>
                      <c:pt idx="83">
                        <c:v>-10</c:v>
                      </c:pt>
                      <c:pt idx="84">
                        <c:v>-10</c:v>
                      </c:pt>
                      <c:pt idx="85">
                        <c:v>-10</c:v>
                      </c:pt>
                      <c:pt idx="86">
                        <c:v>-10</c:v>
                      </c:pt>
                      <c:pt idx="87">
                        <c:v>-10</c:v>
                      </c:pt>
                      <c:pt idx="88">
                        <c:v>-10</c:v>
                      </c:pt>
                      <c:pt idx="89">
                        <c:v>-10</c:v>
                      </c:pt>
                      <c:pt idx="90">
                        <c:v>-10</c:v>
                      </c:pt>
                      <c:pt idx="91">
                        <c:v>-10</c:v>
                      </c:pt>
                      <c:pt idx="92">
                        <c:v>-10</c:v>
                      </c:pt>
                      <c:pt idx="93">
                        <c:v>-10</c:v>
                      </c:pt>
                      <c:pt idx="94">
                        <c:v>-10</c:v>
                      </c:pt>
                      <c:pt idx="95">
                        <c:v>-10</c:v>
                      </c:pt>
                      <c:pt idx="96">
                        <c:v>-10</c:v>
                      </c:pt>
                      <c:pt idx="97">
                        <c:v>-10</c:v>
                      </c:pt>
                      <c:pt idx="98">
                        <c:v>-10</c:v>
                      </c:pt>
                      <c:pt idx="99">
                        <c:v>-10</c:v>
                      </c:pt>
                      <c:pt idx="100">
                        <c:v>-10</c:v>
                      </c:pt>
                      <c:pt idx="101">
                        <c:v>-10</c:v>
                      </c:pt>
                      <c:pt idx="102">
                        <c:v>-10</c:v>
                      </c:pt>
                      <c:pt idx="103">
                        <c:v>-10</c:v>
                      </c:pt>
                      <c:pt idx="104">
                        <c:v>-10</c:v>
                      </c:pt>
                      <c:pt idx="105">
                        <c:v>-10</c:v>
                      </c:pt>
                      <c:pt idx="106">
                        <c:v>-10</c:v>
                      </c:pt>
                      <c:pt idx="107">
                        <c:v>-10</c:v>
                      </c:pt>
                      <c:pt idx="108">
                        <c:v>-10</c:v>
                      </c:pt>
                      <c:pt idx="109">
                        <c:v>-10</c:v>
                      </c:pt>
                      <c:pt idx="110">
                        <c:v>-10</c:v>
                      </c:pt>
                      <c:pt idx="111">
                        <c:v>-10</c:v>
                      </c:pt>
                      <c:pt idx="112">
                        <c:v>-10</c:v>
                      </c:pt>
                      <c:pt idx="113">
                        <c:v>-10</c:v>
                      </c:pt>
                      <c:pt idx="114">
                        <c:v>-10</c:v>
                      </c:pt>
                      <c:pt idx="115">
                        <c:v>-10</c:v>
                      </c:pt>
                      <c:pt idx="116">
                        <c:v>-10</c:v>
                      </c:pt>
                      <c:pt idx="117">
                        <c:v>-10</c:v>
                      </c:pt>
                      <c:pt idx="118">
                        <c:v>-10</c:v>
                      </c:pt>
                      <c:pt idx="119">
                        <c:v>-10</c:v>
                      </c:pt>
                      <c:pt idx="120">
                        <c:v>-10</c:v>
                      </c:pt>
                      <c:pt idx="121">
                        <c:v>-10</c:v>
                      </c:pt>
                      <c:pt idx="122">
                        <c:v>-10</c:v>
                      </c:pt>
                      <c:pt idx="123">
                        <c:v>-10</c:v>
                      </c:pt>
                      <c:pt idx="124">
                        <c:v>-10</c:v>
                      </c:pt>
                      <c:pt idx="125">
                        <c:v>-10</c:v>
                      </c:pt>
                      <c:pt idx="126">
                        <c:v>-10</c:v>
                      </c:pt>
                      <c:pt idx="127">
                        <c:v>-10</c:v>
                      </c:pt>
                      <c:pt idx="128">
                        <c:v>-10</c:v>
                      </c:pt>
                      <c:pt idx="129">
                        <c:v>-10</c:v>
                      </c:pt>
                      <c:pt idx="130">
                        <c:v>-10</c:v>
                      </c:pt>
                      <c:pt idx="131">
                        <c:v>-10</c:v>
                      </c:pt>
                      <c:pt idx="132">
                        <c:v>-10</c:v>
                      </c:pt>
                      <c:pt idx="133">
                        <c:v>-10</c:v>
                      </c:pt>
                      <c:pt idx="134">
                        <c:v>-10</c:v>
                      </c:pt>
                      <c:pt idx="135">
                        <c:v>-10</c:v>
                      </c:pt>
                      <c:pt idx="136">
                        <c:v>-10</c:v>
                      </c:pt>
                      <c:pt idx="137">
                        <c:v>-10</c:v>
                      </c:pt>
                      <c:pt idx="138">
                        <c:v>-10</c:v>
                      </c:pt>
                      <c:pt idx="139">
                        <c:v>-10</c:v>
                      </c:pt>
                      <c:pt idx="140">
                        <c:v>-10</c:v>
                      </c:pt>
                      <c:pt idx="141">
                        <c:v>-10</c:v>
                      </c:pt>
                      <c:pt idx="142">
                        <c:v>-10</c:v>
                      </c:pt>
                      <c:pt idx="143">
                        <c:v>-10</c:v>
                      </c:pt>
                      <c:pt idx="144">
                        <c:v>-10</c:v>
                      </c:pt>
                      <c:pt idx="145">
                        <c:v>-10</c:v>
                      </c:pt>
                      <c:pt idx="146">
                        <c:v>-10</c:v>
                      </c:pt>
                      <c:pt idx="147">
                        <c:v>-10</c:v>
                      </c:pt>
                      <c:pt idx="148">
                        <c:v>-10</c:v>
                      </c:pt>
                      <c:pt idx="149">
                        <c:v>-10</c:v>
                      </c:pt>
                      <c:pt idx="150">
                        <c:v>-10</c:v>
                      </c:pt>
                      <c:pt idx="151">
                        <c:v>-10</c:v>
                      </c:pt>
                      <c:pt idx="152">
                        <c:v>-10</c:v>
                      </c:pt>
                      <c:pt idx="153">
                        <c:v>-10</c:v>
                      </c:pt>
                      <c:pt idx="154">
                        <c:v>-10</c:v>
                      </c:pt>
                      <c:pt idx="155">
                        <c:v>-10</c:v>
                      </c:pt>
                      <c:pt idx="156">
                        <c:v>-10</c:v>
                      </c:pt>
                      <c:pt idx="157">
                        <c:v>-10</c:v>
                      </c:pt>
                      <c:pt idx="158">
                        <c:v>-10</c:v>
                      </c:pt>
                      <c:pt idx="159">
                        <c:v>-10</c:v>
                      </c:pt>
                      <c:pt idx="160">
                        <c:v>-10</c:v>
                      </c:pt>
                      <c:pt idx="161">
                        <c:v>-10</c:v>
                      </c:pt>
                      <c:pt idx="162">
                        <c:v>-10</c:v>
                      </c:pt>
                      <c:pt idx="163">
                        <c:v>-10</c:v>
                      </c:pt>
                      <c:pt idx="164">
                        <c:v>-10</c:v>
                      </c:pt>
                      <c:pt idx="165">
                        <c:v>-10</c:v>
                      </c:pt>
                      <c:pt idx="166">
                        <c:v>-10</c:v>
                      </c:pt>
                      <c:pt idx="167">
                        <c:v>-10</c:v>
                      </c:pt>
                      <c:pt idx="168">
                        <c:v>-10</c:v>
                      </c:pt>
                      <c:pt idx="169">
                        <c:v>-10</c:v>
                      </c:pt>
                      <c:pt idx="170">
                        <c:v>-10</c:v>
                      </c:pt>
                      <c:pt idx="171">
                        <c:v>-10</c:v>
                      </c:pt>
                      <c:pt idx="172">
                        <c:v>-10</c:v>
                      </c:pt>
                      <c:pt idx="173">
                        <c:v>-10</c:v>
                      </c:pt>
                      <c:pt idx="174">
                        <c:v>-10</c:v>
                      </c:pt>
                      <c:pt idx="175">
                        <c:v>-10</c:v>
                      </c:pt>
                      <c:pt idx="176">
                        <c:v>-10</c:v>
                      </c:pt>
                      <c:pt idx="177">
                        <c:v>-10</c:v>
                      </c:pt>
                      <c:pt idx="178">
                        <c:v>-10</c:v>
                      </c:pt>
                      <c:pt idx="179">
                        <c:v>-10</c:v>
                      </c:pt>
                      <c:pt idx="180">
                        <c:v>-10</c:v>
                      </c:pt>
                      <c:pt idx="181">
                        <c:v>-10</c:v>
                      </c:pt>
                      <c:pt idx="182">
                        <c:v>-10</c:v>
                      </c:pt>
                      <c:pt idx="183">
                        <c:v>-10</c:v>
                      </c:pt>
                      <c:pt idx="184">
                        <c:v>-10</c:v>
                      </c:pt>
                      <c:pt idx="185">
                        <c:v>-10</c:v>
                      </c:pt>
                      <c:pt idx="186">
                        <c:v>-10</c:v>
                      </c:pt>
                      <c:pt idx="187">
                        <c:v>-10</c:v>
                      </c:pt>
                      <c:pt idx="188" formatCode="0.00">
                        <c:v>0.63764691011900254</c:v>
                      </c:pt>
                      <c:pt idx="189" formatCode="0.00">
                        <c:v>0.74706100242876516</c:v>
                      </c:pt>
                      <c:pt idx="190" formatCode="0.00">
                        <c:v>1.0860408010261864</c:v>
                      </c:pt>
                      <c:pt idx="191" formatCode="0.00">
                        <c:v>1.6144331878466858</c:v>
                      </c:pt>
                      <c:pt idx="192">
                        <c:v>-10</c:v>
                      </c:pt>
                      <c:pt idx="193">
                        <c:v>-10</c:v>
                      </c:pt>
                      <c:pt idx="194">
                        <c:v>-10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9-C0BD-4D84-B12A-E7194E345D63}"/>
                  </c:ext>
                </c:extLst>
              </c15:ser>
            </c15:filteredLineSeries>
          </c:ext>
        </c:extLst>
      </c:lineChart>
      <c:dateAx>
        <c:axId val="385100720"/>
        <c:scaling>
          <c:orientation val="minMax"/>
          <c:min val="42005"/>
        </c:scaling>
        <c:delete val="0"/>
        <c:axPos val="b"/>
        <c:numFmt formatCode="yyyy" sourceLinked="0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385325304"/>
        <c:crosses val="autoZero"/>
        <c:auto val="1"/>
        <c:lblOffset val="100"/>
        <c:baseTimeUnit val="months"/>
        <c:majorUnit val="12"/>
        <c:majorTimeUnit val="months"/>
      </c:dateAx>
      <c:valAx>
        <c:axId val="385325304"/>
        <c:scaling>
          <c:orientation val="minMax"/>
          <c:max val="3"/>
          <c:min val="-2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Százalék</a:t>
                </a:r>
              </a:p>
            </c:rich>
          </c:tx>
          <c:layout>
            <c:manualLayout>
              <c:xMode val="edge"/>
              <c:yMode val="edge"/>
              <c:x val="5.6859178743961354E-2"/>
              <c:y val="1.5995555555555555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851007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4213422222222225"/>
          <c:w val="1"/>
          <c:h val="0.2578657777777778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798910072647915E-2"/>
          <c:y val="7.0764444444444463E-2"/>
          <c:w val="0.8801997354497354"/>
          <c:h val="0.730324222222222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'c1-3'!$B$10</c:f>
              <c:strCache>
                <c:ptCount val="1"/>
                <c:pt idx="0">
                  <c:v>EKB</c:v>
                </c:pt>
              </c:strCache>
            </c:strRef>
          </c:tx>
          <c:spPr>
            <a:solidFill>
              <a:srgbClr val="202653"/>
            </a:solidFill>
          </c:spPr>
          <c:invertIfNegative val="0"/>
          <c:cat>
            <c:numRef>
              <c:f>'c1-3'!$A$12:$A$14</c:f>
              <c:numCache>
                <c:formatCode>0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'c1-3'!$B$12:$B$14</c:f>
              <c:numCache>
                <c:formatCode>General</c:formatCode>
                <c:ptCount val="3"/>
                <c:pt idx="0">
                  <c:v>0.2</c:v>
                </c:pt>
                <c:pt idx="1">
                  <c:v>1.3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C1-407C-BC90-4A6D82869EC0}"/>
            </c:ext>
          </c:extLst>
        </c:ser>
        <c:ser>
          <c:idx val="1"/>
          <c:order val="1"/>
          <c:tx>
            <c:strRef>
              <c:f>'c1-3'!$C$10</c:f>
              <c:strCache>
                <c:ptCount val="1"/>
                <c:pt idx="0">
                  <c:v>IMF</c:v>
                </c:pt>
              </c:strCache>
            </c:strRef>
          </c:tx>
          <c:spPr>
            <a:solidFill>
              <a:srgbClr val="7BAFD4">
                <a:lumMod val="75000"/>
              </a:srgbClr>
            </a:solidFill>
          </c:spPr>
          <c:invertIfNegative val="0"/>
          <c:cat>
            <c:numRef>
              <c:f>'c1-3'!$A$12:$A$14</c:f>
              <c:numCache>
                <c:formatCode>0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'c1-3'!$C$12:$C$14</c:f>
              <c:numCache>
                <c:formatCode>General</c:formatCode>
                <c:ptCount val="3"/>
                <c:pt idx="0">
                  <c:v>0.27800000000000002</c:v>
                </c:pt>
                <c:pt idx="1">
                  <c:v>1.095</c:v>
                </c:pt>
                <c:pt idx="2">
                  <c:v>1.282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C1-407C-BC90-4A6D82869EC0}"/>
            </c:ext>
          </c:extLst>
        </c:ser>
        <c:ser>
          <c:idx val="2"/>
          <c:order val="2"/>
          <c:tx>
            <c:strRef>
              <c:f>'c1-3'!$D$10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rgbClr val="7BAFD4">
                <a:lumMod val="50000"/>
              </a:srgbClr>
            </a:solidFill>
          </c:spPr>
          <c:invertIfNegative val="0"/>
          <c:cat>
            <c:numRef>
              <c:f>'c1-3'!$A$12:$A$14</c:f>
              <c:numCache>
                <c:formatCode>0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'c1-3'!$D$12:$D$14</c:f>
              <c:numCache>
                <c:formatCode>General</c:formatCode>
                <c:ptCount val="3"/>
                <c:pt idx="0">
                  <c:v>0.2</c:v>
                </c:pt>
                <c:pt idx="1">
                  <c:v>1.2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C1-407C-BC90-4A6D82869EC0}"/>
            </c:ext>
          </c:extLst>
        </c:ser>
        <c:ser>
          <c:idx val="4"/>
          <c:order val="3"/>
          <c:tx>
            <c:strRef>
              <c:f>'c1-3'!$E$10</c:f>
              <c:strCache>
                <c:ptCount val="1"/>
                <c:pt idx="0">
                  <c:v>Európai Bizottság</c:v>
                </c:pt>
              </c:strCache>
            </c:strRef>
          </c:tx>
          <c:spPr>
            <a:solidFill>
              <a:srgbClr val="7BAFD4">
                <a:lumMod val="60000"/>
                <a:lumOff val="40000"/>
              </a:srgbClr>
            </a:solidFill>
          </c:spPr>
          <c:invertIfNegative val="0"/>
          <c:cat>
            <c:numRef>
              <c:f>'c1-3'!$A$12:$A$14</c:f>
              <c:numCache>
                <c:formatCode>0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'c1-3'!$E$12:$E$14</c:f>
              <c:numCache>
                <c:formatCode>General</c:formatCode>
                <c:ptCount val="3"/>
                <c:pt idx="0">
                  <c:v>0.3</c:v>
                </c:pt>
                <c:pt idx="1">
                  <c:v>1.4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C1-407C-BC90-4A6D82869EC0}"/>
            </c:ext>
          </c:extLst>
        </c:ser>
        <c:ser>
          <c:idx val="3"/>
          <c:order val="4"/>
          <c:tx>
            <c:strRef>
              <c:f>'c1-3'!$F$10</c:f>
              <c:strCache>
                <c:ptCount val="1"/>
                <c:pt idx="0">
                  <c:v>Consensus Economics</c:v>
                </c:pt>
              </c:strCache>
            </c:strRef>
          </c:tx>
          <c:spPr>
            <a:solidFill>
              <a:srgbClr val="AC9F70">
                <a:lumMod val="60000"/>
                <a:lumOff val="40000"/>
              </a:srgbClr>
            </a:solidFill>
          </c:spPr>
          <c:invertIfNegative val="0"/>
          <c:cat>
            <c:numRef>
              <c:f>'c1-3'!$A$12:$A$14</c:f>
              <c:numCache>
                <c:formatCode>0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'c1-3'!$F$12:$F$14</c:f>
              <c:numCache>
                <c:formatCode>General</c:formatCode>
                <c:ptCount val="3"/>
                <c:pt idx="0">
                  <c:v>0.2</c:v>
                </c:pt>
                <c:pt idx="1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C1-407C-BC90-4A6D82869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930752"/>
        <c:axId val="65932288"/>
      </c:barChart>
      <c:catAx>
        <c:axId val="6593075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65932288"/>
        <c:crosses val="autoZero"/>
        <c:auto val="1"/>
        <c:lblAlgn val="ctr"/>
        <c:lblOffset val="100"/>
        <c:noMultiLvlLbl val="0"/>
      </c:catAx>
      <c:valAx>
        <c:axId val="65932288"/>
        <c:scaling>
          <c:orientation val="minMax"/>
          <c:max val="2.5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>
            <a:solidFill>
              <a:srgbClr val="898D8D"/>
            </a:solidFill>
            <a:prstDash val="solid"/>
          </a:ln>
        </c:spPr>
        <c:crossAx val="65930752"/>
        <c:crosses val="autoZero"/>
        <c:crossBetween val="between"/>
        <c:majorUnit val="0.5"/>
      </c:valAx>
      <c:spPr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91774466666666665"/>
          <c:w val="0.99687495994360054"/>
          <c:h val="7.6658222222222211E-2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00" b="0" i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848830409356722E-2"/>
          <c:y val="8.1736111111111079E-2"/>
          <c:w val="0.84369239766085835"/>
          <c:h val="0.545716145833311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medium!$B$1</c:f>
              <c:strCache>
                <c:ptCount val="1"/>
                <c:pt idx="0">
                  <c:v>Indirekt adóktól szűrt maginfláció</c:v>
                </c:pt>
              </c:strCache>
            </c:strRef>
          </c:tx>
          <c:spPr>
            <a:solidFill>
              <a:schemeClr val="accent6"/>
            </a:solidFill>
            <a:ln w="12700">
              <a:noFill/>
            </a:ln>
          </c:spPr>
          <c:invertIfNegative val="0"/>
          <c:cat>
            <c:numRef>
              <c:f>medium!$A$15:$A$46</c:f>
              <c:numCache>
                <c:formatCode>m/d/yyyy</c:formatCode>
                <c:ptCount val="32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</c:numCache>
            </c:numRef>
          </c:cat>
          <c:val>
            <c:numRef>
              <c:f>medium!$B$15:$B$46</c:f>
              <c:numCache>
                <c:formatCode>General</c:formatCode>
                <c:ptCount val="32"/>
                <c:pt idx="0">
                  <c:v>1.159784574534457</c:v>
                </c:pt>
                <c:pt idx="1">
                  <c:v>1.7965641354497814</c:v>
                </c:pt>
                <c:pt idx="2">
                  <c:v>2.0272561754625595</c:v>
                </c:pt>
                <c:pt idx="3">
                  <c:v>1.8535144791522911</c:v>
                </c:pt>
                <c:pt idx="4">
                  <c:v>1.978880879277602</c:v>
                </c:pt>
                <c:pt idx="5">
                  <c:v>1.6664168324823101</c:v>
                </c:pt>
                <c:pt idx="6">
                  <c:v>1.6345958601552817</c:v>
                </c:pt>
                <c:pt idx="7">
                  <c:v>1.5953393898126738</c:v>
                </c:pt>
                <c:pt idx="8">
                  <c:v>1.2092768678946242</c:v>
                </c:pt>
                <c:pt idx="9">
                  <c:v>1.0821252018332743</c:v>
                </c:pt>
                <c:pt idx="10">
                  <c:v>1.0155868980077682</c:v>
                </c:pt>
                <c:pt idx="11">
                  <c:v>0.82686724514698162</c:v>
                </c:pt>
                <c:pt idx="12">
                  <c:v>1.0485686204598672</c:v>
                </c:pt>
                <c:pt idx="13">
                  <c:v>0.90745319568292004</c:v>
                </c:pt>
                <c:pt idx="14">
                  <c:v>0.91390225646577761</c:v>
                </c:pt>
                <c:pt idx="15">
                  <c:v>0.84206837159122927</c:v>
                </c:pt>
                <c:pt idx="16">
                  <c:v>0.70719526236958263</c:v>
                </c:pt>
                <c:pt idx="17">
                  <c:v>0.79961470049672534</c:v>
                </c:pt>
                <c:pt idx="18">
                  <c:v>0.72627607026134333</c:v>
                </c:pt>
                <c:pt idx="19">
                  <c:v>0.85546843991272603</c:v>
                </c:pt>
                <c:pt idx="20">
                  <c:v>0.81331613043280393</c:v>
                </c:pt>
                <c:pt idx="21">
                  <c:v>0.80637998598669747</c:v>
                </c:pt>
                <c:pt idx="22">
                  <c:v>0.85757110656722935</c:v>
                </c:pt>
                <c:pt idx="23">
                  <c:v>0.98240675046583659</c:v>
                </c:pt>
                <c:pt idx="24">
                  <c:v>1.2533253228214682</c:v>
                </c:pt>
                <c:pt idx="25">
                  <c:v>1.4582135159640173</c:v>
                </c:pt>
                <c:pt idx="26">
                  <c:v>1.6931873452844113</c:v>
                </c:pt>
                <c:pt idx="27">
                  <c:v>1.8717243759723079</c:v>
                </c:pt>
                <c:pt idx="28">
                  <c:v>1.9596076144279566</c:v>
                </c:pt>
                <c:pt idx="29">
                  <c:v>2.0045058101688347</c:v>
                </c:pt>
                <c:pt idx="30">
                  <c:v>2.0076787593570411</c:v>
                </c:pt>
                <c:pt idx="31">
                  <c:v>1.9916018197066951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16-4712-AE64-E61073B9BEEC}"/>
            </c:ext>
          </c:extLst>
        </c:ser>
        <c:ser>
          <c:idx val="1"/>
          <c:order val="1"/>
          <c:tx>
            <c:strRef>
              <c:f>medium!$C$1</c:f>
              <c:strCache>
                <c:ptCount val="1"/>
                <c:pt idx="0">
                  <c:v>Maginfláción kívüli tételek, indirekt adóktól szűrt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12700">
              <a:noFill/>
              <a:prstDash val="solid"/>
            </a:ln>
          </c:spPr>
          <c:invertIfNegative val="0"/>
          <c:cat>
            <c:numRef>
              <c:f>medium!$A$15:$A$46</c:f>
              <c:numCache>
                <c:formatCode>m/d/yyyy</c:formatCode>
                <c:ptCount val="32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</c:numCache>
            </c:numRef>
          </c:cat>
          <c:val>
            <c:numRef>
              <c:f>medium!$C$15:$C$46</c:f>
              <c:numCache>
                <c:formatCode>General</c:formatCode>
                <c:ptCount val="32"/>
                <c:pt idx="0">
                  <c:v>2.9263659011225132</c:v>
                </c:pt>
                <c:pt idx="1">
                  <c:v>2.1523471591646759</c:v>
                </c:pt>
                <c:pt idx="2">
                  <c:v>1.3170674306209396</c:v>
                </c:pt>
                <c:pt idx="3">
                  <c:v>1.7512948435764448</c:v>
                </c:pt>
                <c:pt idx="4">
                  <c:v>1.5145702101221798</c:v>
                </c:pt>
                <c:pt idx="5">
                  <c:v>1.482846593540307</c:v>
                </c:pt>
                <c:pt idx="6">
                  <c:v>1.9392762794059093</c:v>
                </c:pt>
                <c:pt idx="7">
                  <c:v>1.5338772204836122</c:v>
                </c:pt>
                <c:pt idx="8">
                  <c:v>0.45397068173636079</c:v>
                </c:pt>
                <c:pt idx="9">
                  <c:v>-0.34048488258573251</c:v>
                </c:pt>
                <c:pt idx="10">
                  <c:v>-0.59212244408762327</c:v>
                </c:pt>
                <c:pt idx="11">
                  <c:v>-1.555512761038615</c:v>
                </c:pt>
                <c:pt idx="12">
                  <c:v>-1.8972678791242534</c:v>
                </c:pt>
                <c:pt idx="13">
                  <c:v>-1.7846095274039973</c:v>
                </c:pt>
                <c:pt idx="14">
                  <c:v>-1.476146163475978</c:v>
                </c:pt>
                <c:pt idx="15">
                  <c:v>-1.4713826697204435</c:v>
                </c:pt>
                <c:pt idx="16">
                  <c:v>-1.6550169835147808</c:v>
                </c:pt>
                <c:pt idx="17">
                  <c:v>-0.59218221605357513</c:v>
                </c:pt>
                <c:pt idx="18">
                  <c:v>-0.82435909602144808</c:v>
                </c:pt>
                <c:pt idx="19">
                  <c:v>-0.47452147733843336</c:v>
                </c:pt>
                <c:pt idx="20">
                  <c:v>-0.40061820909091045</c:v>
                </c:pt>
                <c:pt idx="21">
                  <c:v>-0.73415872365018253</c:v>
                </c:pt>
                <c:pt idx="22">
                  <c:v>-0.62466346114264992</c:v>
                </c:pt>
                <c:pt idx="23">
                  <c:v>0.18574443138131244</c:v>
                </c:pt>
                <c:pt idx="24">
                  <c:v>1.0634363820615553</c:v>
                </c:pt>
                <c:pt idx="25">
                  <c:v>0.67568767157555221</c:v>
                </c:pt>
                <c:pt idx="26">
                  <c:v>0.93276322812598511</c:v>
                </c:pt>
                <c:pt idx="27">
                  <c:v>0.87521468308275208</c:v>
                </c:pt>
                <c:pt idx="28">
                  <c:v>0.90756708936082664</c:v>
                </c:pt>
                <c:pt idx="29">
                  <c:v>0.89571989530956253</c:v>
                </c:pt>
                <c:pt idx="30">
                  <c:v>1.0005383145653706</c:v>
                </c:pt>
                <c:pt idx="31">
                  <c:v>1.1193829181185431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16-4712-AE64-E61073B9BEEC}"/>
            </c:ext>
          </c:extLst>
        </c:ser>
        <c:ser>
          <c:idx val="2"/>
          <c:order val="2"/>
          <c:tx>
            <c:strRef>
              <c:f>medium!$D$1</c:f>
              <c:strCache>
                <c:ptCount val="1"/>
                <c:pt idx="0">
                  <c:v>Indirekt adók hatása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12700">
              <a:noFill/>
            </a:ln>
          </c:spPr>
          <c:invertIfNegative val="0"/>
          <c:cat>
            <c:numRef>
              <c:f>medium!$A$15:$A$46</c:f>
              <c:numCache>
                <c:formatCode>m/d/yyyy</c:formatCode>
                <c:ptCount val="32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  <c:pt idx="30">
                  <c:v>43282</c:v>
                </c:pt>
                <c:pt idx="31">
                  <c:v>43374</c:v>
                </c:pt>
              </c:numCache>
            </c:numRef>
          </c:cat>
          <c:val>
            <c:numRef>
              <c:f>medium!$D$15:$D$46</c:f>
              <c:numCache>
                <c:formatCode>General</c:formatCode>
                <c:ptCount val="32"/>
                <c:pt idx="0">
                  <c:v>0.1056126739501706</c:v>
                </c:pt>
                <c:pt idx="1">
                  <c:v>7.8192779980601479E-2</c:v>
                </c:pt>
                <c:pt idx="2">
                  <c:v>6.9660939130635313E-2</c:v>
                </c:pt>
                <c:pt idx="3">
                  <c:v>0.46175795595235591</c:v>
                </c:pt>
                <c:pt idx="4">
                  <c:v>2.1296667869094836</c:v>
                </c:pt>
                <c:pt idx="5">
                  <c:v>2.3713273298777549</c:v>
                </c:pt>
                <c:pt idx="6">
                  <c:v>2.5632432231960802</c:v>
                </c:pt>
                <c:pt idx="7">
                  <c:v>2.2732809578877458</c:v>
                </c:pt>
                <c:pt idx="8">
                  <c:v>1.240393654801021</c:v>
                </c:pt>
                <c:pt idx="9">
                  <c:v>1.0473591051888558</c:v>
                </c:pt>
                <c:pt idx="10">
                  <c:v>1.065872233132966</c:v>
                </c:pt>
                <c:pt idx="11">
                  <c:v>1.4794288058929277</c:v>
                </c:pt>
                <c:pt idx="12">
                  <c:v>0.89193866668212651</c:v>
                </c:pt>
                <c:pt idx="13">
                  <c:v>0.70637443945389111</c:v>
                </c:pt>
                <c:pt idx="14">
                  <c:v>0.50030803291763137</c:v>
                </c:pt>
                <c:pt idx="15">
                  <c:v>-5.7015119298599481E-2</c:v>
                </c:pt>
                <c:pt idx="16">
                  <c:v>-9.8654789168639345E-2</c:v>
                </c:pt>
                <c:pt idx="17">
                  <c:v>4.3954024487443566E-2</c:v>
                </c:pt>
                <c:pt idx="18">
                  <c:v>0.10162492054054495</c:v>
                </c:pt>
                <c:pt idx="19">
                  <c:v>0.10855133917757281</c:v>
                </c:pt>
                <c:pt idx="20">
                  <c:v>-9.2470895311370815E-2</c:v>
                </c:pt>
                <c:pt idx="21">
                  <c:v>-0.12506692416661991</c:v>
                </c:pt>
                <c:pt idx="22">
                  <c:v>-0.18277986306900551</c:v>
                </c:pt>
                <c:pt idx="23">
                  <c:v>5.3961696039637436E-2</c:v>
                </c:pt>
                <c:pt idx="24">
                  <c:v>-7.5092608024038832E-2</c:v>
                </c:pt>
                <c:pt idx="25">
                  <c:v>-0.12874533844443725</c:v>
                </c:pt>
                <c:pt idx="26">
                  <c:v>-3.4976499725861365E-2</c:v>
                </c:pt>
                <c:pt idx="27">
                  <c:v>-0.13691661418835932</c:v>
                </c:pt>
                <c:pt idx="28">
                  <c:v>7.3928986386456397E-2</c:v>
                </c:pt>
                <c:pt idx="29">
                  <c:v>0.12864600136772097</c:v>
                </c:pt>
                <c:pt idx="30">
                  <c:v>3.067200350180399E-2</c:v>
                </c:pt>
                <c:pt idx="31">
                  <c:v>-9.9424417090138162E-2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16-4712-AE64-E61073B9B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100"/>
        <c:axId val="136841360"/>
        <c:axId val="362617936"/>
      </c:barChar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362618720"/>
        <c:axId val="362618328"/>
        <c:extLst>
          <c:ext xmlns:c15="http://schemas.microsoft.com/office/drawing/2012/chart" uri="{02D57815-91ED-43cb-92C2-25804820EDAC}">
            <c15:filteredBarSeries>
              <c15:ser>
                <c:idx val="5"/>
                <c:order val="4"/>
                <c:tx>
                  <c:strRef>
                    <c:extLst>
                      <c:ext uri="{02D57815-91ED-43cb-92C2-25804820EDAC}">
                        <c15:formulaRef>
                          <c15:sqref>medium!$K$2</c15:sqref>
                        </c15:formulaRef>
                      </c:ext>
                    </c:extLst>
                    <c:strCache>
                      <c:ptCount val="1"/>
                      <c:pt idx="0">
                        <c:v>dummyfcast+</c:v>
                      </c:pt>
                    </c:strCache>
                  </c:strRef>
                </c:tx>
                <c:spPr>
                  <a:solidFill>
                    <a:schemeClr val="bg1">
                      <a:lumMod val="50000"/>
                    </a:schemeClr>
                  </a:solidFill>
                  <a:ln w="19050"/>
                </c:spPr>
                <c:invertIfNegative val="0"/>
                <c:dPt>
                  <c:idx val="27"/>
                  <c:invertIfNegative val="0"/>
                  <c:bubble3D val="0"/>
                  <c:spPr>
                    <a:solidFill>
                      <a:schemeClr val="tx1">
                        <a:alpha val="50000"/>
                      </a:schemeClr>
                    </a:solidFill>
                    <a:ln w="19050"/>
                  </c:spPr>
                  <c:extLst>
                    <c:ext xmlns:c16="http://schemas.microsoft.com/office/drawing/2014/chart" uri="{C3380CC4-5D6E-409C-BE32-E72D297353CC}">
                      <c16:uniqueId val="{00000008-9316-4712-AE64-E61073B9BEEC}"/>
                    </c:ext>
                  </c:extLst>
                </c:dPt>
                <c:cat>
                  <c:numRef>
                    <c:extLst>
                      <c:ext uri="{02D57815-91ED-43cb-92C2-25804820EDAC}">
                        <c15:formulaRef>
                          <c15:sqref>medium!$A$15:$A$42</c15:sqref>
                        </c15:formulaRef>
                      </c:ext>
                    </c:extLst>
                    <c:numCache>
                      <c:formatCode>m/d/yyyy</c:formatCode>
                      <c:ptCount val="28"/>
                      <c:pt idx="0">
                        <c:v>40544</c:v>
                      </c:pt>
                      <c:pt idx="1">
                        <c:v>40634</c:v>
                      </c:pt>
                      <c:pt idx="2">
                        <c:v>40725</c:v>
                      </c:pt>
                      <c:pt idx="3">
                        <c:v>40817</c:v>
                      </c:pt>
                      <c:pt idx="4">
                        <c:v>40909</c:v>
                      </c:pt>
                      <c:pt idx="5">
                        <c:v>41000</c:v>
                      </c:pt>
                      <c:pt idx="6">
                        <c:v>41091</c:v>
                      </c:pt>
                      <c:pt idx="7">
                        <c:v>41183</c:v>
                      </c:pt>
                      <c:pt idx="8">
                        <c:v>41275</c:v>
                      </c:pt>
                      <c:pt idx="9">
                        <c:v>41365</c:v>
                      </c:pt>
                      <c:pt idx="10">
                        <c:v>41456</c:v>
                      </c:pt>
                      <c:pt idx="11">
                        <c:v>41548</c:v>
                      </c:pt>
                      <c:pt idx="12">
                        <c:v>41640</c:v>
                      </c:pt>
                      <c:pt idx="13">
                        <c:v>41730</c:v>
                      </c:pt>
                      <c:pt idx="14">
                        <c:v>41821</c:v>
                      </c:pt>
                      <c:pt idx="15">
                        <c:v>41913</c:v>
                      </c:pt>
                      <c:pt idx="16">
                        <c:v>42005</c:v>
                      </c:pt>
                      <c:pt idx="17">
                        <c:v>42095</c:v>
                      </c:pt>
                      <c:pt idx="18">
                        <c:v>42186</c:v>
                      </c:pt>
                      <c:pt idx="19">
                        <c:v>42278</c:v>
                      </c:pt>
                      <c:pt idx="20">
                        <c:v>42370</c:v>
                      </c:pt>
                      <c:pt idx="21">
                        <c:v>42461</c:v>
                      </c:pt>
                      <c:pt idx="22">
                        <c:v>42552</c:v>
                      </c:pt>
                      <c:pt idx="23">
                        <c:v>42644</c:v>
                      </c:pt>
                      <c:pt idx="24">
                        <c:v>42736</c:v>
                      </c:pt>
                      <c:pt idx="25">
                        <c:v>42826</c:v>
                      </c:pt>
                      <c:pt idx="26">
                        <c:v>42917</c:v>
                      </c:pt>
                      <c:pt idx="27">
                        <c:v>43009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medium!$K$15:$K$42</c15:sqref>
                        </c15:formulaRef>
                      </c:ext>
                    </c:extLst>
                    <c:numCache>
                      <c:formatCode>General</c:formatCode>
                      <c:ptCount val="28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9316-4712-AE64-E61073B9BEEC}"/>
                  </c:ext>
                </c:extLst>
              </c15:ser>
            </c15:filteredBarSeries>
            <c15:filteredBar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medium!$L$2</c15:sqref>
                        </c15:formulaRef>
                      </c:ext>
                    </c:extLst>
                    <c:strCache>
                      <c:ptCount val="1"/>
                      <c:pt idx="0">
                        <c:v>dummyfcast-</c:v>
                      </c:pt>
                    </c:strCache>
                  </c:strRef>
                </c:tx>
                <c:spPr>
                  <a:solidFill>
                    <a:schemeClr val="tx1">
                      <a:alpha val="50000"/>
                    </a:schemeClr>
                  </a:solidFill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medium!$A$15:$A$42</c15:sqref>
                        </c15:formulaRef>
                      </c:ext>
                    </c:extLst>
                    <c:numCache>
                      <c:formatCode>m/d/yyyy</c:formatCode>
                      <c:ptCount val="28"/>
                      <c:pt idx="0">
                        <c:v>40544</c:v>
                      </c:pt>
                      <c:pt idx="1">
                        <c:v>40634</c:v>
                      </c:pt>
                      <c:pt idx="2">
                        <c:v>40725</c:v>
                      </c:pt>
                      <c:pt idx="3">
                        <c:v>40817</c:v>
                      </c:pt>
                      <c:pt idx="4">
                        <c:v>40909</c:v>
                      </c:pt>
                      <c:pt idx="5">
                        <c:v>41000</c:v>
                      </c:pt>
                      <c:pt idx="6">
                        <c:v>41091</c:v>
                      </c:pt>
                      <c:pt idx="7">
                        <c:v>41183</c:v>
                      </c:pt>
                      <c:pt idx="8">
                        <c:v>41275</c:v>
                      </c:pt>
                      <c:pt idx="9">
                        <c:v>41365</c:v>
                      </c:pt>
                      <c:pt idx="10">
                        <c:v>41456</c:v>
                      </c:pt>
                      <c:pt idx="11">
                        <c:v>41548</c:v>
                      </c:pt>
                      <c:pt idx="12">
                        <c:v>41640</c:v>
                      </c:pt>
                      <c:pt idx="13">
                        <c:v>41730</c:v>
                      </c:pt>
                      <c:pt idx="14">
                        <c:v>41821</c:v>
                      </c:pt>
                      <c:pt idx="15">
                        <c:v>41913</c:v>
                      </c:pt>
                      <c:pt idx="16">
                        <c:v>42005</c:v>
                      </c:pt>
                      <c:pt idx="17">
                        <c:v>42095</c:v>
                      </c:pt>
                      <c:pt idx="18">
                        <c:v>42186</c:v>
                      </c:pt>
                      <c:pt idx="19">
                        <c:v>42278</c:v>
                      </c:pt>
                      <c:pt idx="20">
                        <c:v>42370</c:v>
                      </c:pt>
                      <c:pt idx="21">
                        <c:v>42461</c:v>
                      </c:pt>
                      <c:pt idx="22">
                        <c:v>42552</c:v>
                      </c:pt>
                      <c:pt idx="23">
                        <c:v>42644</c:v>
                      </c:pt>
                      <c:pt idx="24">
                        <c:v>42736</c:v>
                      </c:pt>
                      <c:pt idx="25">
                        <c:v>42826</c:v>
                      </c:pt>
                      <c:pt idx="26">
                        <c:v>42917</c:v>
                      </c:pt>
                      <c:pt idx="27">
                        <c:v>43009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medium!$L$15:$L$42</c15:sqref>
                        </c15:formulaRef>
                      </c:ext>
                    </c:extLst>
                    <c:numCache>
                      <c:formatCode>General</c:formatCode>
                      <c:ptCount val="28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9316-4712-AE64-E61073B9BEEC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3"/>
          <c:tx>
            <c:strRef>
              <c:f>medium!$E$1</c:f>
              <c:strCache>
                <c:ptCount val="1"/>
                <c:pt idx="0">
                  <c:v>Infláció (%)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medium!$A$3:$A$46</c:f>
              <c:numCache>
                <c:formatCode>m/d/yyyy</c:formatCode>
                <c:ptCount val="44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  <c:pt idx="38">
                  <c:v>42917</c:v>
                </c:pt>
                <c:pt idx="39">
                  <c:v>43009</c:v>
                </c:pt>
                <c:pt idx="40">
                  <c:v>43101</c:v>
                </c:pt>
                <c:pt idx="41">
                  <c:v>43191</c:v>
                </c:pt>
                <c:pt idx="42">
                  <c:v>43282</c:v>
                </c:pt>
                <c:pt idx="43">
                  <c:v>43374</c:v>
                </c:pt>
              </c:numCache>
            </c:numRef>
          </c:cat>
          <c:val>
            <c:numRef>
              <c:f>medium!$E$15:$E$46</c:f>
              <c:numCache>
                <c:formatCode>General</c:formatCode>
                <c:ptCount val="32"/>
                <c:pt idx="0">
                  <c:v>4.1917631496071408</c:v>
                </c:pt>
                <c:pt idx="1">
                  <c:v>4.0271040745950586</c:v>
                </c:pt>
                <c:pt idx="2">
                  <c:v>3.4139845452141344</c:v>
                </c:pt>
                <c:pt idx="3">
                  <c:v>4.0665672786810916</c:v>
                </c:pt>
                <c:pt idx="4">
                  <c:v>5.6231178763092657</c:v>
                </c:pt>
                <c:pt idx="5">
                  <c:v>5.520590755900372</c:v>
                </c:pt>
                <c:pt idx="6">
                  <c:v>6.137115362757271</c:v>
                </c:pt>
                <c:pt idx="7">
                  <c:v>5.4024975681840317</c:v>
                </c:pt>
                <c:pt idx="8">
                  <c:v>2.9036412044320059</c:v>
                </c:pt>
                <c:pt idx="9">
                  <c:v>1.7889994244363976</c:v>
                </c:pt>
                <c:pt idx="10">
                  <c:v>1.4893366870531111</c:v>
                </c:pt>
                <c:pt idx="11">
                  <c:v>0.75078329000129429</c:v>
                </c:pt>
                <c:pt idx="12">
                  <c:v>4.3239408017740288E-2</c:v>
                </c:pt>
                <c:pt idx="13">
                  <c:v>-0.17078189226718621</c:v>
                </c:pt>
                <c:pt idx="14">
                  <c:v>-6.1935874092569065E-2</c:v>
                </c:pt>
                <c:pt idx="15">
                  <c:v>-0.68632941742781384</c:v>
                </c:pt>
                <c:pt idx="16">
                  <c:v>-1.0464765103138376</c:v>
                </c:pt>
                <c:pt idx="17">
                  <c:v>0.25138650893059378</c:v>
                </c:pt>
                <c:pt idx="18">
                  <c:v>3.5418947804402023E-3</c:v>
                </c:pt>
                <c:pt idx="19">
                  <c:v>0.48949830175186548</c:v>
                </c:pt>
                <c:pt idx="20">
                  <c:v>0.32022702603052267</c:v>
                </c:pt>
                <c:pt idx="21">
                  <c:v>-5.2845661830104973E-2</c:v>
                </c:pt>
                <c:pt idx="22">
                  <c:v>5.0127782355573913E-2</c:v>
                </c:pt>
                <c:pt idx="23">
                  <c:v>1.2221128778867865</c:v>
                </c:pt>
                <c:pt idx="24">
                  <c:v>2.2416690968589847</c:v>
                </c:pt>
                <c:pt idx="25">
                  <c:v>2.0051558490951322</c:v>
                </c:pt>
                <c:pt idx="26">
                  <c:v>2.590974073684535</c:v>
                </c:pt>
                <c:pt idx="27">
                  <c:v>2.6100224448667007</c:v>
                </c:pt>
                <c:pt idx="28">
                  <c:v>2.9411036901752396</c:v>
                </c:pt>
                <c:pt idx="29">
                  <c:v>3.0288717068461182</c:v>
                </c:pt>
                <c:pt idx="30">
                  <c:v>3.0388890774242157</c:v>
                </c:pt>
                <c:pt idx="31">
                  <c:v>3.0115603207351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316-4712-AE64-E61073B9BEEC}"/>
            </c:ext>
          </c:extLst>
        </c:ser>
        <c:ser>
          <c:idx val="4"/>
          <c:order val="6"/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medium!$A$3:$A$46</c:f>
              <c:numCache>
                <c:formatCode>m/d/yyyy</c:formatCode>
                <c:ptCount val="44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  <c:pt idx="38">
                  <c:v>42917</c:v>
                </c:pt>
                <c:pt idx="39">
                  <c:v>43009</c:v>
                </c:pt>
                <c:pt idx="40">
                  <c:v>43101</c:v>
                </c:pt>
                <c:pt idx="41">
                  <c:v>43191</c:v>
                </c:pt>
                <c:pt idx="42">
                  <c:v>43282</c:v>
                </c:pt>
                <c:pt idx="43">
                  <c:v>43374</c:v>
                </c:pt>
              </c:numCache>
            </c:numRef>
          </c:cat>
          <c:val>
            <c:numRef>
              <c:f>medium!$F$15:$F$46</c:f>
              <c:numCache>
                <c:formatCode>General</c:formatCode>
                <c:ptCount val="32"/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316-4712-AE64-E61073B9BEEC}"/>
            </c:ext>
          </c:extLst>
        </c:ser>
        <c:ser>
          <c:idx val="7"/>
          <c:order val="7"/>
          <c:tx>
            <c:strRef>
              <c:f>medium!$G$1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381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medium!$A$3:$A$46</c:f>
              <c:numCache>
                <c:formatCode>m/d/yyyy</c:formatCode>
                <c:ptCount val="44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  <c:pt idx="38">
                  <c:v>42917</c:v>
                </c:pt>
                <c:pt idx="39">
                  <c:v>43009</c:v>
                </c:pt>
                <c:pt idx="40">
                  <c:v>43101</c:v>
                </c:pt>
                <c:pt idx="41">
                  <c:v>43191</c:v>
                </c:pt>
                <c:pt idx="42">
                  <c:v>43282</c:v>
                </c:pt>
                <c:pt idx="43">
                  <c:v>43374</c:v>
                </c:pt>
              </c:numCache>
            </c:numRef>
          </c:cat>
          <c:val>
            <c:numRef>
              <c:f>medium!$G$15:$G$46</c:f>
              <c:numCache>
                <c:formatCode>General</c:formatCode>
                <c:ptCount val="32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316-4712-AE64-E61073B9BEEC}"/>
            </c:ext>
          </c:extLst>
        </c:ser>
        <c:ser>
          <c:idx val="8"/>
          <c:order val="8"/>
          <c:spPr>
            <a:ln w="381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medium!$A$3:$A$46</c:f>
              <c:numCache>
                <c:formatCode>m/d/yyyy</c:formatCode>
                <c:ptCount val="44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  <c:pt idx="38">
                  <c:v>42917</c:v>
                </c:pt>
                <c:pt idx="39">
                  <c:v>43009</c:v>
                </c:pt>
                <c:pt idx="40">
                  <c:v>43101</c:v>
                </c:pt>
                <c:pt idx="41">
                  <c:v>43191</c:v>
                </c:pt>
                <c:pt idx="42">
                  <c:v>43282</c:v>
                </c:pt>
                <c:pt idx="43">
                  <c:v>43374</c:v>
                </c:pt>
              </c:numCache>
            </c:numRef>
          </c:cat>
          <c:val>
            <c:numRef>
              <c:f>medium!$H$15:$H$46</c:f>
              <c:numCache>
                <c:formatCode>General</c:formatCode>
                <c:ptCount val="32"/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  <c:pt idx="29">
                  <c:v>4</c:v>
                </c:pt>
                <c:pt idx="30">
                  <c:v>4</c:v>
                </c:pt>
                <c:pt idx="3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316-4712-AE64-E61073B9B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618720"/>
        <c:axId val="362618328"/>
      </c:lineChart>
      <c:catAx>
        <c:axId val="136841360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chemeClr val="bg1">
                <a:lumMod val="7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362617936"/>
        <c:crosses val="autoZero"/>
        <c:auto val="0"/>
        <c:lblAlgn val="ctr"/>
        <c:lblOffset val="100"/>
        <c:tickLblSkip val="4"/>
        <c:tickMarkSkip val="12"/>
        <c:noMultiLvlLbl val="1"/>
      </c:catAx>
      <c:valAx>
        <c:axId val="362617936"/>
        <c:scaling>
          <c:orientation val="minMax"/>
          <c:max val="7"/>
          <c:min val="-2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chemeClr val="bg1">
                <a:lumMod val="75000"/>
              </a:schemeClr>
            </a:solidFill>
            <a:prstDash val="solid"/>
          </a:ln>
        </c:spPr>
        <c:crossAx val="136841360"/>
        <c:crosses val="autoZero"/>
        <c:crossBetween val="between"/>
        <c:majorUnit val="1"/>
      </c:valAx>
      <c:valAx>
        <c:axId val="362618328"/>
        <c:scaling>
          <c:orientation val="minMax"/>
          <c:max val="7"/>
          <c:min val="-2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chemeClr val="bg1">
                <a:lumMod val="75000"/>
              </a:schemeClr>
            </a:solidFill>
            <a:prstDash val="solid"/>
          </a:ln>
        </c:spPr>
        <c:crossAx val="362618720"/>
        <c:crosses val="max"/>
        <c:crossBetween val="between"/>
        <c:majorUnit val="1"/>
      </c:valAx>
      <c:dateAx>
        <c:axId val="36261872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362618328"/>
        <c:crosses val="autoZero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egendEntry>
        <c:idx val="4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"/>
          <c:y val="0.73055989583333325"/>
          <c:w val="1"/>
          <c:h val="0.26944010416666681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13096618357488"/>
          <c:y val="4.1230902777777655E-2"/>
          <c:w val="0.81040893719806761"/>
          <c:h val="0.48666413023783217"/>
        </c:manualLayout>
      </c:layout>
      <c:scatterChart>
        <c:scatterStyle val="lineMarker"/>
        <c:varyColors val="0"/>
        <c:ser>
          <c:idx val="3"/>
          <c:order val="0"/>
          <c:tx>
            <c:strRef>
              <c:f>'c2-3'!$C$21</c:f>
              <c:strCache>
                <c:ptCount val="1"/>
                <c:pt idx="0">
                  <c:v>Gyorsabb bérnövekedés és dinamikusabb fogyasztásbővülés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6"/>
            <c:spPr>
              <a:solidFill>
                <a:srgbClr val="9C0000"/>
              </a:solidFill>
              <a:ln w="19050">
                <a:noFill/>
              </a:ln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F23-4CDB-BF70-A2EF84BFE7CE}"/>
              </c:ext>
            </c:extLst>
          </c:dPt>
          <c:dLbls>
            <c:delete val="1"/>
          </c:dLbls>
          <c:xVal>
            <c:numRef>
              <c:f>'c2-3'!$E$21</c:f>
              <c:numCache>
                <c:formatCode>0.00</c:formatCode>
                <c:ptCount val="1"/>
                <c:pt idx="0">
                  <c:v>0.35173170654696939</c:v>
                </c:pt>
              </c:numCache>
            </c:numRef>
          </c:xVal>
          <c:yVal>
            <c:numRef>
              <c:f>'c2-3'!$F$21</c:f>
              <c:numCache>
                <c:formatCode>0.00</c:formatCode>
                <c:ptCount val="1"/>
                <c:pt idx="0">
                  <c:v>0.51269760236193562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F23-4CDB-BF70-A2EF84BFE7CE}"/>
            </c:ext>
          </c:extLst>
        </c:ser>
        <c:ser>
          <c:idx val="0"/>
          <c:order val="1"/>
          <c:tx>
            <c:strRef>
              <c:f>'c2-3'!$C$18</c:f>
              <c:strCache>
                <c:ptCount val="1"/>
                <c:pt idx="0">
                  <c:v>Lassabb beruházási pálya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4"/>
            <c:spPr>
              <a:noFill/>
              <a:ln w="34925">
                <a:solidFill>
                  <a:srgbClr val="669933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'c2-3'!$E$18</c:f>
              <c:numCache>
                <c:formatCode>0.00</c:formatCode>
                <c:ptCount val="1"/>
                <c:pt idx="0">
                  <c:v>-6.5420754612395271E-2</c:v>
                </c:pt>
              </c:numCache>
            </c:numRef>
          </c:xVal>
          <c:yVal>
            <c:numRef>
              <c:f>'c2-3'!$F$18</c:f>
              <c:numCache>
                <c:formatCode>0.00</c:formatCode>
                <c:ptCount val="1"/>
                <c:pt idx="0">
                  <c:v>-0.48061363745211594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F23-4CDB-BF70-A2EF84BFE7CE}"/>
            </c:ext>
          </c:extLst>
        </c:ser>
        <c:ser>
          <c:idx val="2"/>
          <c:order val="2"/>
          <c:tx>
            <c:strRef>
              <c:f>'c2-3'!$C$19</c:f>
              <c:strCache>
                <c:ptCount val="1"/>
                <c:pt idx="0">
                  <c:v>Magasabb olaj- és nyersanyagár-pálya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4"/>
            <c:spPr>
              <a:noFill/>
              <a:ln w="34925">
                <a:solidFill>
                  <a:srgbClr val="9C0000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'c2-3'!$E$19</c:f>
              <c:numCache>
                <c:formatCode>0.00</c:formatCode>
                <c:ptCount val="1"/>
                <c:pt idx="0">
                  <c:v>0.77371652195101781</c:v>
                </c:pt>
              </c:numCache>
            </c:numRef>
          </c:xVal>
          <c:yVal>
            <c:numRef>
              <c:f>'c2-3'!$F$19</c:f>
              <c:numCache>
                <c:formatCode>0.00</c:formatCode>
                <c:ptCount val="1"/>
                <c:pt idx="0">
                  <c:v>-0.226882714631083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F23-4CDB-BF70-A2EF84BFE7CE}"/>
            </c:ext>
          </c:extLst>
        </c:ser>
        <c:ser>
          <c:idx val="1"/>
          <c:order val="3"/>
          <c:tx>
            <c:strRef>
              <c:f>'c2-3'!$C$17</c:f>
              <c:strCache>
                <c:ptCount val="1"/>
                <c:pt idx="0">
                  <c:v>Fejlett országok jegybankjainak monetáris politikiai divergenciája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4"/>
            <c:spPr>
              <a:noFill/>
              <a:ln w="34925">
                <a:solidFill>
                  <a:srgbClr val="9C0000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'c2-3'!$E$17</c:f>
              <c:numCache>
                <c:formatCode>0.00</c:formatCode>
                <c:ptCount val="1"/>
                <c:pt idx="0">
                  <c:v>0.18793875722088949</c:v>
                </c:pt>
              </c:numCache>
            </c:numRef>
          </c:xVal>
          <c:yVal>
            <c:numRef>
              <c:f>'c2-3'!$F$17</c:f>
              <c:numCache>
                <c:formatCode>0.00</c:formatCode>
                <c:ptCount val="1"/>
                <c:pt idx="0">
                  <c:v>4.6639833534982245E-2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F23-4CDB-BF70-A2EF84BFE7CE}"/>
            </c:ext>
          </c:extLst>
        </c:ser>
        <c:ser>
          <c:idx val="4"/>
          <c:order val="4"/>
          <c:tx>
            <c:strRef>
              <c:f>'c2-3'!$C$20</c:f>
              <c:strCache>
                <c:ptCount val="1"/>
                <c:pt idx="0">
                  <c:v>Alacsonyabb olaj- és nyersanyagár-pálya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4"/>
            <c:spPr>
              <a:noFill/>
              <a:ln w="34925">
                <a:solidFill>
                  <a:srgbClr val="669933">
                    <a:alpha val="50000"/>
                  </a:srgbClr>
                </a:solidFill>
              </a:ln>
            </c:spPr>
          </c:marker>
          <c:dLbls>
            <c:delete val="1"/>
          </c:dLbls>
          <c:xVal>
            <c:numRef>
              <c:f>'c2-3'!$E$20</c:f>
              <c:numCache>
                <c:formatCode>0.00</c:formatCode>
                <c:ptCount val="1"/>
                <c:pt idx="0">
                  <c:v>-0.68436098589570982</c:v>
                </c:pt>
              </c:numCache>
            </c:numRef>
          </c:xVal>
          <c:yVal>
            <c:numRef>
              <c:f>'c2-3'!$F$20</c:f>
              <c:numCache>
                <c:formatCode>0.00</c:formatCode>
                <c:ptCount val="1"/>
                <c:pt idx="0">
                  <c:v>0.22450786590355953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F23-4CDB-BF70-A2EF84BFE7CE}"/>
            </c:ext>
          </c:extLst>
        </c:ser>
        <c:ser>
          <c:idx val="5"/>
          <c:order val="5"/>
          <c:tx>
            <c:strRef>
              <c:f>'c2-3'!$C$22</c:f>
              <c:strCache>
                <c:ptCount val="1"/>
                <c:pt idx="0">
                  <c:v>Mérsékeltebb exportdinamika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6"/>
            <c:spPr>
              <a:solidFill>
                <a:srgbClr val="669933"/>
              </a:solidFill>
              <a:ln w="15875">
                <a:solidFill>
                  <a:srgbClr val="669933"/>
                </a:solidFill>
              </a:ln>
            </c:spPr>
          </c:marker>
          <c:dLbls>
            <c:delete val="1"/>
          </c:dLbls>
          <c:xVal>
            <c:numRef>
              <c:f>'c2-3'!$E$22</c:f>
              <c:numCache>
                <c:formatCode>0.00</c:formatCode>
                <c:ptCount val="1"/>
                <c:pt idx="0">
                  <c:v>-0.19421517276487066</c:v>
                </c:pt>
              </c:numCache>
            </c:numRef>
          </c:xVal>
          <c:yVal>
            <c:numRef>
              <c:f>'c2-3'!$F$22</c:f>
              <c:numCache>
                <c:formatCode>0.00</c:formatCode>
                <c:ptCount val="1"/>
                <c:pt idx="0">
                  <c:v>-0.37021325085878942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F23-4CDB-BF70-A2EF84BFE7CE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</c:dLbls>
        <c:axId val="120945664"/>
        <c:axId val="120952320"/>
      </c:scatterChart>
      <c:valAx>
        <c:axId val="120945664"/>
        <c:scaling>
          <c:orientation val="minMax"/>
          <c:max val="0.8"/>
          <c:min val="-0.8"/>
        </c:scaling>
        <c:delete val="0"/>
        <c:axPos val="b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Infláció</a:t>
                </a:r>
              </a:p>
            </c:rich>
          </c:tx>
          <c:layout>
            <c:manualLayout>
              <c:xMode val="edge"/>
              <c:yMode val="edge"/>
              <c:x val="0.86975048309178749"/>
              <c:y val="0.6143817777777778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spPr>
          <a:ln w="12700">
            <a:solidFill>
              <a:srgbClr val="898D8D"/>
            </a:solidFill>
          </a:ln>
        </c:spPr>
        <c:crossAx val="120952320"/>
        <c:crosses val="autoZero"/>
        <c:crossBetween val="midCat"/>
        <c:majorUnit val="0.2"/>
      </c:valAx>
      <c:valAx>
        <c:axId val="120952320"/>
        <c:scaling>
          <c:orientation val="minMax"/>
          <c:max val="0.60000000000000009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GDP-növekedés</a:t>
                </a:r>
              </a:p>
            </c:rich>
          </c:tx>
          <c:layout>
            <c:manualLayout>
              <c:xMode val="edge"/>
              <c:yMode val="edge"/>
              <c:x val="8.4091035498335392E-3"/>
              <c:y val="0.13720213677229584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spPr>
          <a:ln w="12700">
            <a:solidFill>
              <a:srgbClr val="898D8D"/>
            </a:solidFill>
          </a:ln>
        </c:spPr>
        <c:crossAx val="120945664"/>
        <c:crosses val="autoZero"/>
        <c:crossBetween val="midCat"/>
        <c:majorUnit val="0.2"/>
      </c:valAx>
      <c:spPr>
        <a:noFill/>
      </c:spPr>
    </c:plotArea>
    <c:legend>
      <c:legendPos val="r"/>
      <c:layout>
        <c:manualLayout>
          <c:xMode val="edge"/>
          <c:yMode val="edge"/>
          <c:x val="0"/>
          <c:y val="0.67234041990388316"/>
          <c:w val="1"/>
          <c:h val="0.32765958009611684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00" b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486739130434782E-2"/>
          <c:y val="7.4161777777777771E-2"/>
          <c:w val="0.80785096618357488"/>
          <c:h val="0.70163333333333333"/>
        </c:manualLayout>
      </c:layout>
      <c:lineChart>
        <c:grouping val="standard"/>
        <c:varyColors val="0"/>
        <c:ser>
          <c:idx val="0"/>
          <c:order val="0"/>
          <c:tx>
            <c:strRef>
              <c:f>'lfs - 3'!$B$1</c:f>
              <c:strCache>
                <c:ptCount val="1"/>
                <c:pt idx="0">
                  <c:v>Feldolgozóipar</c:v>
                </c:pt>
              </c:strCache>
            </c:strRef>
          </c:tx>
          <c:spPr>
            <a:ln w="38100" cap="rnd">
              <a:solidFill>
                <a:srgbClr val="7BAFD4">
                  <a:lumMod val="5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'lfs - 3'!$A$54:$A$200</c:f>
              <c:numCache>
                <c:formatCode>mmm\-yy</c:formatCode>
                <c:ptCount val="147"/>
                <c:pt idx="0">
                  <c:v>38718</c:v>
                </c:pt>
                <c:pt idx="1">
                  <c:v>38808</c:v>
                </c:pt>
                <c:pt idx="2">
                  <c:v>38899</c:v>
                </c:pt>
                <c:pt idx="3">
                  <c:v>38991</c:v>
                </c:pt>
                <c:pt idx="4">
                  <c:v>39083</c:v>
                </c:pt>
                <c:pt idx="5">
                  <c:v>39173</c:v>
                </c:pt>
                <c:pt idx="6">
                  <c:v>39264</c:v>
                </c:pt>
                <c:pt idx="7">
                  <c:v>39356</c:v>
                </c:pt>
                <c:pt idx="8">
                  <c:v>39448</c:v>
                </c:pt>
                <c:pt idx="9">
                  <c:v>39539</c:v>
                </c:pt>
                <c:pt idx="10">
                  <c:v>39630</c:v>
                </c:pt>
                <c:pt idx="11">
                  <c:v>39722</c:v>
                </c:pt>
                <c:pt idx="12">
                  <c:v>39814</c:v>
                </c:pt>
                <c:pt idx="13">
                  <c:v>39904</c:v>
                </c:pt>
                <c:pt idx="14">
                  <c:v>39995</c:v>
                </c:pt>
                <c:pt idx="15">
                  <c:v>40087</c:v>
                </c:pt>
                <c:pt idx="16">
                  <c:v>40179</c:v>
                </c:pt>
                <c:pt idx="17">
                  <c:v>40269</c:v>
                </c:pt>
                <c:pt idx="18">
                  <c:v>40360</c:v>
                </c:pt>
                <c:pt idx="19">
                  <c:v>40452</c:v>
                </c:pt>
                <c:pt idx="20">
                  <c:v>40544</c:v>
                </c:pt>
                <c:pt idx="21">
                  <c:v>40634</c:v>
                </c:pt>
                <c:pt idx="22">
                  <c:v>40725</c:v>
                </c:pt>
                <c:pt idx="23">
                  <c:v>40817</c:v>
                </c:pt>
                <c:pt idx="24">
                  <c:v>40909</c:v>
                </c:pt>
                <c:pt idx="25">
                  <c:v>41000</c:v>
                </c:pt>
                <c:pt idx="26">
                  <c:v>41091</c:v>
                </c:pt>
                <c:pt idx="27">
                  <c:v>41183</c:v>
                </c:pt>
                <c:pt idx="28">
                  <c:v>41275</c:v>
                </c:pt>
                <c:pt idx="29">
                  <c:v>41365</c:v>
                </c:pt>
                <c:pt idx="30">
                  <c:v>41456</c:v>
                </c:pt>
                <c:pt idx="31">
                  <c:v>41548</c:v>
                </c:pt>
                <c:pt idx="32">
                  <c:v>41640</c:v>
                </c:pt>
                <c:pt idx="33">
                  <c:v>41730</c:v>
                </c:pt>
                <c:pt idx="34">
                  <c:v>41821</c:v>
                </c:pt>
                <c:pt idx="35">
                  <c:v>41913</c:v>
                </c:pt>
                <c:pt idx="36">
                  <c:v>42005</c:v>
                </c:pt>
                <c:pt idx="37">
                  <c:v>42095</c:v>
                </c:pt>
                <c:pt idx="38">
                  <c:v>42186</c:v>
                </c:pt>
                <c:pt idx="39">
                  <c:v>42278</c:v>
                </c:pt>
                <c:pt idx="40">
                  <c:v>42370</c:v>
                </c:pt>
                <c:pt idx="41">
                  <c:v>42461</c:v>
                </c:pt>
                <c:pt idx="42">
                  <c:v>42552</c:v>
                </c:pt>
              </c:numCache>
            </c:numRef>
          </c:cat>
          <c:val>
            <c:numRef>
              <c:f>'lfs - 3'!$B$54:$B$200</c:f>
              <c:numCache>
                <c:formatCode>General</c:formatCode>
                <c:ptCount val="147"/>
                <c:pt idx="0">
                  <c:v>861.51332962806555</c:v>
                </c:pt>
                <c:pt idx="1">
                  <c:v>859.24489165569003</c:v>
                </c:pt>
                <c:pt idx="2">
                  <c:v>859.19439356115595</c:v>
                </c:pt>
                <c:pt idx="3">
                  <c:v>870.87922963319227</c:v>
                </c:pt>
                <c:pt idx="4">
                  <c:v>865.86035875195466</c:v>
                </c:pt>
                <c:pt idx="5">
                  <c:v>872.00233921554036</c:v>
                </c:pt>
                <c:pt idx="6">
                  <c:v>860.80432217559849</c:v>
                </c:pt>
                <c:pt idx="7">
                  <c:v>855.52485316662751</c:v>
                </c:pt>
                <c:pt idx="8">
                  <c:v>845.19102260963245</c:v>
                </c:pt>
                <c:pt idx="9">
                  <c:v>845.29003864481297</c:v>
                </c:pt>
                <c:pt idx="10">
                  <c:v>848.71566742399943</c:v>
                </c:pt>
                <c:pt idx="11">
                  <c:v>827.58164076068442</c:v>
                </c:pt>
                <c:pt idx="12">
                  <c:v>806.0719317726473</c:v>
                </c:pt>
                <c:pt idx="13">
                  <c:v>790.42389865390646</c:v>
                </c:pt>
                <c:pt idx="14">
                  <c:v>772.73189901726425</c:v>
                </c:pt>
                <c:pt idx="15">
                  <c:v>775.16088143969489</c:v>
                </c:pt>
                <c:pt idx="16">
                  <c:v>769.44692216168767</c:v>
                </c:pt>
                <c:pt idx="17">
                  <c:v>781.07056094615314</c:v>
                </c:pt>
                <c:pt idx="18">
                  <c:v>781.96364980248313</c:v>
                </c:pt>
                <c:pt idx="19">
                  <c:v>778.39986361678325</c:v>
                </c:pt>
                <c:pt idx="20">
                  <c:v>792.06206451725825</c:v>
                </c:pt>
                <c:pt idx="21">
                  <c:v>801.53053159914498</c:v>
                </c:pt>
                <c:pt idx="22">
                  <c:v>808.66768676134575</c:v>
                </c:pt>
                <c:pt idx="23">
                  <c:v>797.50528729625523</c:v>
                </c:pt>
                <c:pt idx="24">
                  <c:v>793.02936865656045</c:v>
                </c:pt>
                <c:pt idx="25">
                  <c:v>784.98911164868161</c:v>
                </c:pt>
                <c:pt idx="26">
                  <c:v>792.13295822064242</c:v>
                </c:pt>
                <c:pt idx="27">
                  <c:v>786.84451580107066</c:v>
                </c:pt>
                <c:pt idx="28">
                  <c:v>792.1561689958919</c:v>
                </c:pt>
                <c:pt idx="29">
                  <c:v>807.20230699784713</c:v>
                </c:pt>
                <c:pt idx="30">
                  <c:v>826.78897534154498</c:v>
                </c:pt>
                <c:pt idx="31">
                  <c:v>850.68949326879942</c:v>
                </c:pt>
                <c:pt idx="32">
                  <c:v>873.36548429391803</c:v>
                </c:pt>
                <c:pt idx="33">
                  <c:v>891.25938095686797</c:v>
                </c:pt>
                <c:pt idx="34">
                  <c:v>894.7689978970003</c:v>
                </c:pt>
                <c:pt idx="35">
                  <c:v>895.02940442587703</c:v>
                </c:pt>
                <c:pt idx="36">
                  <c:v>897.77994186812452</c:v>
                </c:pt>
                <c:pt idx="37">
                  <c:v>900.10164094638674</c:v>
                </c:pt>
                <c:pt idx="38">
                  <c:v>898.33079686391432</c:v>
                </c:pt>
                <c:pt idx="39">
                  <c:v>910.50310046050879</c:v>
                </c:pt>
                <c:pt idx="40">
                  <c:v>923.44339730463059</c:v>
                </c:pt>
                <c:pt idx="41">
                  <c:v>925.08180251625708</c:v>
                </c:pt>
                <c:pt idx="42">
                  <c:v>945.93097304779349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EF-4B1D-BADF-34BC2C607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982856"/>
        <c:axId val="516983248"/>
      </c:lineChart>
      <c:lineChart>
        <c:grouping val="standard"/>
        <c:varyColors val="0"/>
        <c:ser>
          <c:idx val="1"/>
          <c:order val="1"/>
          <c:tx>
            <c:strRef>
              <c:f>'lfs - 3'!$C$1</c:f>
              <c:strCache>
                <c:ptCount val="1"/>
                <c:pt idx="0">
                  <c:v>Piaci szolgáltatások (jobb tengely)</c:v>
                </c:pt>
              </c:strCache>
            </c:strRef>
          </c:tx>
          <c:spPr>
            <a:ln w="38100" cap="rnd">
              <a:solidFill>
                <a:srgbClr val="9C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'lfs - 3'!$A$54:$A$200</c:f>
              <c:numCache>
                <c:formatCode>mmm\-yy</c:formatCode>
                <c:ptCount val="147"/>
                <c:pt idx="0">
                  <c:v>38718</c:v>
                </c:pt>
                <c:pt idx="1">
                  <c:v>38808</c:v>
                </c:pt>
                <c:pt idx="2">
                  <c:v>38899</c:v>
                </c:pt>
                <c:pt idx="3">
                  <c:v>38991</c:v>
                </c:pt>
                <c:pt idx="4">
                  <c:v>39083</c:v>
                </c:pt>
                <c:pt idx="5">
                  <c:v>39173</c:v>
                </c:pt>
                <c:pt idx="6">
                  <c:v>39264</c:v>
                </c:pt>
                <c:pt idx="7">
                  <c:v>39356</c:v>
                </c:pt>
                <c:pt idx="8">
                  <c:v>39448</c:v>
                </c:pt>
                <c:pt idx="9">
                  <c:v>39539</c:v>
                </c:pt>
                <c:pt idx="10">
                  <c:v>39630</c:v>
                </c:pt>
                <c:pt idx="11">
                  <c:v>39722</c:v>
                </c:pt>
                <c:pt idx="12">
                  <c:v>39814</c:v>
                </c:pt>
                <c:pt idx="13">
                  <c:v>39904</c:v>
                </c:pt>
                <c:pt idx="14">
                  <c:v>39995</c:v>
                </c:pt>
                <c:pt idx="15">
                  <c:v>40087</c:v>
                </c:pt>
                <c:pt idx="16">
                  <c:v>40179</c:v>
                </c:pt>
                <c:pt idx="17">
                  <c:v>40269</c:v>
                </c:pt>
                <c:pt idx="18">
                  <c:v>40360</c:v>
                </c:pt>
                <c:pt idx="19">
                  <c:v>40452</c:v>
                </c:pt>
                <c:pt idx="20">
                  <c:v>40544</c:v>
                </c:pt>
                <c:pt idx="21">
                  <c:v>40634</c:v>
                </c:pt>
                <c:pt idx="22">
                  <c:v>40725</c:v>
                </c:pt>
                <c:pt idx="23">
                  <c:v>40817</c:v>
                </c:pt>
                <c:pt idx="24">
                  <c:v>40909</c:v>
                </c:pt>
                <c:pt idx="25">
                  <c:v>41000</c:v>
                </c:pt>
                <c:pt idx="26">
                  <c:v>41091</c:v>
                </c:pt>
                <c:pt idx="27">
                  <c:v>41183</c:v>
                </c:pt>
                <c:pt idx="28">
                  <c:v>41275</c:v>
                </c:pt>
                <c:pt idx="29">
                  <c:v>41365</c:v>
                </c:pt>
                <c:pt idx="30">
                  <c:v>41456</c:v>
                </c:pt>
                <c:pt idx="31">
                  <c:v>41548</c:v>
                </c:pt>
                <c:pt idx="32">
                  <c:v>41640</c:v>
                </c:pt>
                <c:pt idx="33">
                  <c:v>41730</c:v>
                </c:pt>
                <c:pt idx="34">
                  <c:v>41821</c:v>
                </c:pt>
                <c:pt idx="35">
                  <c:v>41913</c:v>
                </c:pt>
                <c:pt idx="36">
                  <c:v>42005</c:v>
                </c:pt>
                <c:pt idx="37">
                  <c:v>42095</c:v>
                </c:pt>
                <c:pt idx="38">
                  <c:v>42186</c:v>
                </c:pt>
                <c:pt idx="39">
                  <c:v>42278</c:v>
                </c:pt>
                <c:pt idx="40">
                  <c:v>42370</c:v>
                </c:pt>
                <c:pt idx="41">
                  <c:v>42461</c:v>
                </c:pt>
                <c:pt idx="42">
                  <c:v>42552</c:v>
                </c:pt>
              </c:numCache>
            </c:numRef>
          </c:cat>
          <c:val>
            <c:numRef>
              <c:f>'lfs - 3'!$C$54:$C$200</c:f>
              <c:numCache>
                <c:formatCode>General</c:formatCode>
                <c:ptCount val="147"/>
                <c:pt idx="0">
                  <c:v>1580.2697255729138</c:v>
                </c:pt>
                <c:pt idx="1">
                  <c:v>1580.9642240434871</c:v>
                </c:pt>
                <c:pt idx="2">
                  <c:v>1577.6723913231297</c:v>
                </c:pt>
                <c:pt idx="3">
                  <c:v>1591.1415709421879</c:v>
                </c:pt>
                <c:pt idx="4">
                  <c:v>1585.7161476531883</c:v>
                </c:pt>
                <c:pt idx="5">
                  <c:v>1595.4587718763196</c:v>
                </c:pt>
                <c:pt idx="6">
                  <c:v>1605.3795748762188</c:v>
                </c:pt>
                <c:pt idx="7">
                  <c:v>1595.6774794532175</c:v>
                </c:pt>
                <c:pt idx="8">
                  <c:v>1595.6022805872701</c:v>
                </c:pt>
                <c:pt idx="9">
                  <c:v>1593.1570811359304</c:v>
                </c:pt>
                <c:pt idx="10">
                  <c:v>1611.0118831400498</c:v>
                </c:pt>
                <c:pt idx="11">
                  <c:v>1605.3539797245066</c:v>
                </c:pt>
                <c:pt idx="12">
                  <c:v>1573.897248571142</c:v>
                </c:pt>
                <c:pt idx="13">
                  <c:v>1557.4085740448686</c:v>
                </c:pt>
                <c:pt idx="14">
                  <c:v>1520.8903881388806</c:v>
                </c:pt>
                <c:pt idx="15">
                  <c:v>1531.4301050445986</c:v>
                </c:pt>
                <c:pt idx="16">
                  <c:v>1538.0157928773876</c:v>
                </c:pt>
                <c:pt idx="17">
                  <c:v>1523.8493440770326</c:v>
                </c:pt>
                <c:pt idx="18">
                  <c:v>1521.0330965451626</c:v>
                </c:pt>
                <c:pt idx="19">
                  <c:v>1524.5545609745393</c:v>
                </c:pt>
                <c:pt idx="20">
                  <c:v>1526.23342025033</c:v>
                </c:pt>
                <c:pt idx="21">
                  <c:v>1531.8505851085931</c:v>
                </c:pt>
                <c:pt idx="22">
                  <c:v>1529.1360839785202</c:v>
                </c:pt>
                <c:pt idx="23">
                  <c:v>1558.1480492515702</c:v>
                </c:pt>
                <c:pt idx="24">
                  <c:v>1556.6100059246467</c:v>
                </c:pt>
                <c:pt idx="25">
                  <c:v>1591.2303611576074</c:v>
                </c:pt>
                <c:pt idx="26">
                  <c:v>1610.030219224145</c:v>
                </c:pt>
                <c:pt idx="27">
                  <c:v>1609.2490008442485</c:v>
                </c:pt>
                <c:pt idx="28">
                  <c:v>1601.5196498616413</c:v>
                </c:pt>
                <c:pt idx="29">
                  <c:v>1603.8498032802413</c:v>
                </c:pt>
                <c:pt idx="30">
                  <c:v>1607.7070182378286</c:v>
                </c:pt>
                <c:pt idx="31">
                  <c:v>1612.5284691109987</c:v>
                </c:pt>
                <c:pt idx="32">
                  <c:v>1653.9447709691374</c:v>
                </c:pt>
                <c:pt idx="33">
                  <c:v>1650.7802520760163</c:v>
                </c:pt>
                <c:pt idx="34">
                  <c:v>1655.3193078545544</c:v>
                </c:pt>
                <c:pt idx="35">
                  <c:v>1652.80201512897</c:v>
                </c:pt>
                <c:pt idx="36">
                  <c:v>1665.8350852101614</c:v>
                </c:pt>
                <c:pt idx="37">
                  <c:v>1676.0648131932448</c:v>
                </c:pt>
                <c:pt idx="38">
                  <c:v>1716.2665338063634</c:v>
                </c:pt>
                <c:pt idx="39">
                  <c:v>1713.6547783343888</c:v>
                </c:pt>
                <c:pt idx="40">
                  <c:v>1724.2218881477531</c:v>
                </c:pt>
                <c:pt idx="41">
                  <c:v>1743.7152707974542</c:v>
                </c:pt>
                <c:pt idx="42">
                  <c:v>1738.6019459466286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EF-4B1D-BADF-34BC2C607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984032"/>
        <c:axId val="516983640"/>
      </c:lineChart>
      <c:dateAx>
        <c:axId val="51698285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Calibri"/>
                <a:cs typeface="Calibri"/>
              </a:defRPr>
            </a:pPr>
            <a:endParaRPr lang="hu-HU"/>
          </a:p>
        </c:txPr>
        <c:crossAx val="516983248"/>
        <c:crossesAt val="-20"/>
        <c:auto val="1"/>
        <c:lblOffset val="100"/>
        <c:baseTimeUnit val="months"/>
        <c:majorUnit val="12"/>
        <c:majorTimeUnit val="months"/>
      </c:dateAx>
      <c:valAx>
        <c:axId val="516983248"/>
        <c:scaling>
          <c:orientation val="minMax"/>
          <c:max val="1000"/>
          <c:min val="700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 w="9525">
            <a:solidFill>
              <a:schemeClr val="bg1">
                <a:lumMod val="75000"/>
              </a:schemeClr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Calibri"/>
                <a:cs typeface="Calibri"/>
              </a:defRPr>
            </a:pPr>
            <a:endParaRPr lang="hu-HU"/>
          </a:p>
        </c:txPr>
        <c:crossAx val="516982856"/>
        <c:crosses val="autoZero"/>
        <c:crossBetween val="between"/>
        <c:majorUnit val="50"/>
      </c:valAx>
      <c:valAx>
        <c:axId val="516983640"/>
        <c:scaling>
          <c:orientation val="minMax"/>
          <c:max val="1800"/>
          <c:min val="150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Calibri"/>
                <a:cs typeface="Calibri"/>
              </a:defRPr>
            </a:pPr>
            <a:endParaRPr lang="hu-HU"/>
          </a:p>
        </c:txPr>
        <c:crossAx val="516984032"/>
        <c:crosses val="max"/>
        <c:crossBetween val="between"/>
        <c:majorUnit val="50"/>
      </c:valAx>
      <c:dateAx>
        <c:axId val="51698403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516983640"/>
        <c:crosses val="autoZero"/>
        <c:auto val="1"/>
        <c:lblOffset val="100"/>
        <c:baseTimeUnit val="months"/>
      </c:date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0186096429478154"/>
          <c:y val="0.92505244444444434"/>
          <c:w val="0.76101737946315218"/>
          <c:h val="7.49475555555555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 cap="flat" cmpd="sng" algn="ctr">
      <a:noFill/>
      <a:round/>
    </a:ln>
    <a:effectLst/>
  </c:spPr>
  <c:txPr>
    <a:bodyPr/>
    <a:lstStyle/>
    <a:p>
      <a:pPr>
        <a:defRPr sz="1800" b="0" i="0">
          <a:solidFill>
            <a:sysClr val="windowText" lastClr="000000"/>
          </a:solidFill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634903381642515E-2"/>
          <c:y val="7.5385333333333332E-2"/>
          <c:w val="0.87514674108698265"/>
          <c:h val="0.693716"/>
        </c:manualLayout>
      </c:layout>
      <c:areaChart>
        <c:grouping val="stacked"/>
        <c:varyColors val="0"/>
        <c:ser>
          <c:idx val="2"/>
          <c:order val="1"/>
          <c:spPr>
            <a:noFill/>
          </c:spPr>
          <c:cat>
            <c:numRef>
              <c:f>'2016_11_20'!$A$45:$A$91</c:f>
              <c:numCache>
                <c:formatCode>mmm\-yy</c:formatCode>
                <c:ptCount val="47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  <c:pt idx="39">
                  <c:v>41913</c:v>
                </c:pt>
                <c:pt idx="40">
                  <c:v>42005</c:v>
                </c:pt>
                <c:pt idx="41">
                  <c:v>42095</c:v>
                </c:pt>
                <c:pt idx="42">
                  <c:v>42186</c:v>
                </c:pt>
                <c:pt idx="43">
                  <c:v>42278</c:v>
                </c:pt>
                <c:pt idx="44">
                  <c:v>42370</c:v>
                </c:pt>
                <c:pt idx="45">
                  <c:v>42461</c:v>
                </c:pt>
                <c:pt idx="46">
                  <c:v>42552</c:v>
                </c:pt>
              </c:numCache>
            </c:numRef>
          </c:cat>
          <c:val>
            <c:numRef>
              <c:f>'2016_11_20'!$D$45:$D$91</c:f>
              <c:numCache>
                <c:formatCode>0.00</c:formatCode>
                <c:ptCount val="47"/>
                <c:pt idx="0">
                  <c:v>-0.33198446959603001</c:v>
                </c:pt>
                <c:pt idx="1">
                  <c:v>0.41511002446120598</c:v>
                </c:pt>
                <c:pt idx="2">
                  <c:v>0.44638412451216197</c:v>
                </c:pt>
                <c:pt idx="3">
                  <c:v>0.91331550217434598</c:v>
                </c:pt>
                <c:pt idx="4">
                  <c:v>1.12376800218088</c:v>
                </c:pt>
                <c:pt idx="5">
                  <c:v>1.7033007612612501</c:v>
                </c:pt>
                <c:pt idx="6">
                  <c:v>1.7929347422072099</c:v>
                </c:pt>
                <c:pt idx="7">
                  <c:v>2.1060650569383301</c:v>
                </c:pt>
                <c:pt idx="8">
                  <c:v>0.67819039711083196</c:v>
                </c:pt>
                <c:pt idx="9">
                  <c:v>0.14539657803051501</c:v>
                </c:pt>
                <c:pt idx="10">
                  <c:v>0.37316940142550298</c:v>
                </c:pt>
                <c:pt idx="11">
                  <c:v>0.39283580304721399</c:v>
                </c:pt>
                <c:pt idx="12">
                  <c:v>0.86075913765920897</c:v>
                </c:pt>
                <c:pt idx="13">
                  <c:v>1.2120640678771599</c:v>
                </c:pt>
                <c:pt idx="14">
                  <c:v>0.91575091977893996</c:v>
                </c:pt>
                <c:pt idx="15">
                  <c:v>-2.6501037007089701</c:v>
                </c:pt>
                <c:pt idx="16">
                  <c:v>-6.7913539165899204</c:v>
                </c:pt>
                <c:pt idx="17">
                  <c:v>-7.0776272198574501</c:v>
                </c:pt>
                <c:pt idx="18">
                  <c:v>-7.1547316589483803</c:v>
                </c:pt>
                <c:pt idx="19">
                  <c:v>-7.1629033754565103</c:v>
                </c:pt>
                <c:pt idx="20">
                  <c:v>-7.3407116059922402</c:v>
                </c:pt>
                <c:pt idx="21">
                  <c:v>-6.6925173983367197</c:v>
                </c:pt>
                <c:pt idx="22">
                  <c:v>-6.1259921660169097</c:v>
                </c:pt>
                <c:pt idx="23">
                  <c:v>-5.9595635100393096</c:v>
                </c:pt>
                <c:pt idx="24">
                  <c:v>-5.2208137357928104</c:v>
                </c:pt>
                <c:pt idx="25">
                  <c:v>-5.1697559651431799</c:v>
                </c:pt>
                <c:pt idx="26">
                  <c:v>-4.8838985253128797</c:v>
                </c:pt>
                <c:pt idx="27">
                  <c:v>-4.1205517030951198</c:v>
                </c:pt>
                <c:pt idx="28">
                  <c:v>-6.3813242213121901</c:v>
                </c:pt>
                <c:pt idx="29">
                  <c:v>-6.6159333491235897</c:v>
                </c:pt>
                <c:pt idx="30">
                  <c:v>-6.3064053445622701</c:v>
                </c:pt>
                <c:pt idx="31">
                  <c:v>-6.5498844925225699</c:v>
                </c:pt>
                <c:pt idx="32">
                  <c:v>-5.8667530622154596</c:v>
                </c:pt>
                <c:pt idx="33">
                  <c:v>-5.1069660661089404</c:v>
                </c:pt>
                <c:pt idx="34">
                  <c:v>-4.0464077813442501</c:v>
                </c:pt>
                <c:pt idx="35">
                  <c:v>-3.1082607578420198</c:v>
                </c:pt>
                <c:pt idx="36">
                  <c:v>-2.4158313110557801</c:v>
                </c:pt>
                <c:pt idx="37">
                  <c:v>-1.4087977177611499</c:v>
                </c:pt>
                <c:pt idx="38">
                  <c:v>-0.90386126513199405</c:v>
                </c:pt>
                <c:pt idx="39">
                  <c:v>-0.52413594304042399</c:v>
                </c:pt>
                <c:pt idx="40">
                  <c:v>0.83434455499658899</c:v>
                </c:pt>
                <c:pt idx="41">
                  <c:v>0.79350469078314001</c:v>
                </c:pt>
                <c:pt idx="42">
                  <c:v>0.82730541283112302</c:v>
                </c:pt>
                <c:pt idx="43">
                  <c:v>1.63295437470247</c:v>
                </c:pt>
                <c:pt idx="44">
                  <c:v>1.1360388236630901</c:v>
                </c:pt>
                <c:pt idx="45">
                  <c:v>2.5074741880808702</c:v>
                </c:pt>
                <c:pt idx="46">
                  <c:v>3.9535620162333101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48-4C18-A0BC-71C64CBC98BD}"/>
            </c:ext>
          </c:extLst>
        </c:ser>
        <c:ser>
          <c:idx val="3"/>
          <c:order val="2"/>
          <c:tx>
            <c:strRef>
              <c:f>'2016_11_20'!$D$4</c:f>
              <c:strCache>
                <c:ptCount val="1"/>
                <c:pt idx="0">
                  <c:v>Bizonytalansági sáv (90%)</c:v>
                </c:pt>
              </c:strCache>
            </c:strRef>
          </c:tx>
          <c:spPr>
            <a:solidFill>
              <a:srgbClr val="7BAFD4">
                <a:lumMod val="40000"/>
                <a:lumOff val="60000"/>
              </a:srgbClr>
            </a:solidFill>
          </c:spPr>
          <c:cat>
            <c:numRef>
              <c:f>'2016_11_20'!$A$45:$A$91</c:f>
              <c:numCache>
                <c:formatCode>mmm\-yy</c:formatCode>
                <c:ptCount val="47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  <c:pt idx="39">
                  <c:v>41913</c:v>
                </c:pt>
                <c:pt idx="40">
                  <c:v>42005</c:v>
                </c:pt>
                <c:pt idx="41">
                  <c:v>42095</c:v>
                </c:pt>
                <c:pt idx="42">
                  <c:v>42186</c:v>
                </c:pt>
                <c:pt idx="43">
                  <c:v>42278</c:v>
                </c:pt>
                <c:pt idx="44">
                  <c:v>42370</c:v>
                </c:pt>
                <c:pt idx="45">
                  <c:v>42461</c:v>
                </c:pt>
                <c:pt idx="46">
                  <c:v>42552</c:v>
                </c:pt>
              </c:numCache>
            </c:numRef>
          </c:cat>
          <c:val>
            <c:numRef>
              <c:f>'2016_11_20'!$E$45:$E$91</c:f>
              <c:numCache>
                <c:formatCode>0.00</c:formatCode>
                <c:ptCount val="47"/>
                <c:pt idx="0">
                  <c:v>2.5671988183924497</c:v>
                </c:pt>
                <c:pt idx="1">
                  <c:v>2.5973778145238744</c:v>
                </c:pt>
                <c:pt idx="2">
                  <c:v>2.6302753724724779</c:v>
                </c:pt>
                <c:pt idx="3">
                  <c:v>2.6210440145121541</c:v>
                </c:pt>
                <c:pt idx="4">
                  <c:v>2.63563057698769</c:v>
                </c:pt>
                <c:pt idx="5">
                  <c:v>2.6353204205881502</c:v>
                </c:pt>
                <c:pt idx="6">
                  <c:v>2.5764731092517499</c:v>
                </c:pt>
                <c:pt idx="7">
                  <c:v>2.5395432275874499</c:v>
                </c:pt>
                <c:pt idx="8">
                  <c:v>2.5388697429144278</c:v>
                </c:pt>
                <c:pt idx="9">
                  <c:v>2.5098791013397252</c:v>
                </c:pt>
                <c:pt idx="10">
                  <c:v>2.4454734035809671</c:v>
                </c:pt>
                <c:pt idx="11">
                  <c:v>2.3878058942868861</c:v>
                </c:pt>
                <c:pt idx="12">
                  <c:v>2.3183355836367907</c:v>
                </c:pt>
                <c:pt idx="13">
                  <c:v>2.2245428647577601</c:v>
                </c:pt>
                <c:pt idx="14">
                  <c:v>2.1396648953898998</c:v>
                </c:pt>
                <c:pt idx="15">
                  <c:v>2.054139662731802</c:v>
                </c:pt>
                <c:pt idx="16">
                  <c:v>1.9691716887138204</c:v>
                </c:pt>
                <c:pt idx="17">
                  <c:v>1.8865571129610004</c:v>
                </c:pt>
                <c:pt idx="18">
                  <c:v>1.7982568572834099</c:v>
                </c:pt>
                <c:pt idx="19">
                  <c:v>1.7407301584546699</c:v>
                </c:pt>
                <c:pt idx="20">
                  <c:v>1.6856806277033902</c:v>
                </c:pt>
                <c:pt idx="21">
                  <c:v>1.6477259251418399</c:v>
                </c:pt>
                <c:pt idx="22">
                  <c:v>1.6051626693133194</c:v>
                </c:pt>
                <c:pt idx="23">
                  <c:v>1.6186375111305793</c:v>
                </c:pt>
                <c:pt idx="24">
                  <c:v>1.6384900905242303</c:v>
                </c:pt>
                <c:pt idx="25">
                  <c:v>1.6835408628299797</c:v>
                </c:pt>
                <c:pt idx="26">
                  <c:v>1.7249862053816596</c:v>
                </c:pt>
                <c:pt idx="27">
                  <c:v>1.7657132237890196</c:v>
                </c:pt>
                <c:pt idx="28">
                  <c:v>1.7705642724306703</c:v>
                </c:pt>
                <c:pt idx="29">
                  <c:v>1.7888914036501697</c:v>
                </c:pt>
                <c:pt idx="30">
                  <c:v>1.7827835831732202</c:v>
                </c:pt>
                <c:pt idx="31">
                  <c:v>1.74989149359791</c:v>
                </c:pt>
                <c:pt idx="32">
                  <c:v>1.7581882188965992</c:v>
                </c:pt>
                <c:pt idx="33">
                  <c:v>1.7755182740080606</c:v>
                </c:pt>
                <c:pt idx="34">
                  <c:v>1.8426166170764402</c:v>
                </c:pt>
                <c:pt idx="35">
                  <c:v>1.9568278165876898</c:v>
                </c:pt>
                <c:pt idx="36">
                  <c:v>2.1191628952678663</c:v>
                </c:pt>
                <c:pt idx="37">
                  <c:v>2.2950699926428619</c:v>
                </c:pt>
                <c:pt idx="38">
                  <c:v>2.5027972023567342</c:v>
                </c:pt>
                <c:pt idx="39">
                  <c:v>2.6885612297563837</c:v>
                </c:pt>
                <c:pt idx="40">
                  <c:v>2.951104893841781</c:v>
                </c:pt>
                <c:pt idx="41">
                  <c:v>3.1960151829970198</c:v>
                </c:pt>
                <c:pt idx="42">
                  <c:v>3.4849716166057574</c:v>
                </c:pt>
                <c:pt idx="43">
                  <c:v>3.7913451807417102</c:v>
                </c:pt>
                <c:pt idx="44">
                  <c:v>4.0941116858608906</c:v>
                </c:pt>
                <c:pt idx="45">
                  <c:v>4.3875981209740296</c:v>
                </c:pt>
                <c:pt idx="46">
                  <c:v>4.7539627474611308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48-4C18-A0BC-71C64CBC9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3665904"/>
        <c:axId val="573665512"/>
      </c:areaChart>
      <c:lineChart>
        <c:grouping val="standard"/>
        <c:varyColors val="0"/>
        <c:ser>
          <c:idx val="0"/>
          <c:order val="0"/>
          <c:tx>
            <c:strRef>
              <c:f>'2016_11_20'!$B$4</c:f>
              <c:strCache>
                <c:ptCount val="1"/>
                <c:pt idx="0">
                  <c:v>EK-rés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cat>
            <c:numRef>
              <c:f>'2016_11_20'!$A$45:$A$91</c:f>
              <c:numCache>
                <c:formatCode>mmm\-yy</c:formatCode>
                <c:ptCount val="47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  <c:pt idx="39">
                  <c:v>41913</c:v>
                </c:pt>
                <c:pt idx="40">
                  <c:v>42005</c:v>
                </c:pt>
                <c:pt idx="41">
                  <c:v>42095</c:v>
                </c:pt>
                <c:pt idx="42">
                  <c:v>42186</c:v>
                </c:pt>
                <c:pt idx="43">
                  <c:v>42278</c:v>
                </c:pt>
                <c:pt idx="44">
                  <c:v>42370</c:v>
                </c:pt>
                <c:pt idx="45">
                  <c:v>42461</c:v>
                </c:pt>
                <c:pt idx="46">
                  <c:v>42552</c:v>
                </c:pt>
              </c:numCache>
            </c:numRef>
          </c:cat>
          <c:val>
            <c:numRef>
              <c:f>'2016_11_20'!$B$45:$B$91</c:f>
              <c:numCache>
                <c:formatCode>0.00</c:formatCode>
                <c:ptCount val="47"/>
                <c:pt idx="0">
                  <c:v>0.88498003617820298</c:v>
                </c:pt>
                <c:pt idx="1">
                  <c:v>1.6313604318444901</c:v>
                </c:pt>
                <c:pt idx="2">
                  <c:v>1.6569388536071099</c:v>
                </c:pt>
                <c:pt idx="3">
                  <c:v>2.0881499545515698</c:v>
                </c:pt>
                <c:pt idx="4">
                  <c:v>2.28289412667803</c:v>
                </c:pt>
                <c:pt idx="5">
                  <c:v>2.8393713247441799</c:v>
                </c:pt>
                <c:pt idx="6">
                  <c:v>2.9046626263048299</c:v>
                </c:pt>
                <c:pt idx="7">
                  <c:v>3.1909129602490398</c:v>
                </c:pt>
                <c:pt idx="8">
                  <c:v>1.7576213184812</c:v>
                </c:pt>
                <c:pt idx="9">
                  <c:v>1.2195259140191499</c:v>
                </c:pt>
                <c:pt idx="10">
                  <c:v>1.4267400899906999</c:v>
                </c:pt>
                <c:pt idx="11">
                  <c:v>1.4332985707254899</c:v>
                </c:pt>
                <c:pt idx="12">
                  <c:v>1.88648761451924</c:v>
                </c:pt>
                <c:pt idx="13">
                  <c:v>2.1970388244966599</c:v>
                </c:pt>
                <c:pt idx="14">
                  <c:v>1.87927762012675</c:v>
                </c:pt>
                <c:pt idx="15">
                  <c:v>-1.7351989524234299</c:v>
                </c:pt>
                <c:pt idx="16">
                  <c:v>-5.9044767898617501</c:v>
                </c:pt>
                <c:pt idx="17">
                  <c:v>-6.2112976552654802</c:v>
                </c:pt>
                <c:pt idx="18">
                  <c:v>-6.3123823656622902</c:v>
                </c:pt>
                <c:pt idx="19">
                  <c:v>-6.3409729168231301</c:v>
                </c:pt>
                <c:pt idx="20">
                  <c:v>-6.5219615690943602</c:v>
                </c:pt>
                <c:pt idx="21">
                  <c:v>-5.8908941866688496</c:v>
                </c:pt>
                <c:pt idx="22">
                  <c:v>-5.3459183964921202</c:v>
                </c:pt>
                <c:pt idx="23">
                  <c:v>-5.1891860339568101</c:v>
                </c:pt>
                <c:pt idx="24">
                  <c:v>-4.4333991207170804</c:v>
                </c:pt>
                <c:pt idx="25">
                  <c:v>-4.3772195241244001</c:v>
                </c:pt>
                <c:pt idx="26">
                  <c:v>-4.0746426654027603</c:v>
                </c:pt>
                <c:pt idx="27">
                  <c:v>-3.3229958263847799</c:v>
                </c:pt>
                <c:pt idx="28">
                  <c:v>-5.57664193881486</c:v>
                </c:pt>
                <c:pt idx="29">
                  <c:v>-5.8062881282643302</c:v>
                </c:pt>
                <c:pt idx="30">
                  <c:v>-5.4917893145902203</c:v>
                </c:pt>
                <c:pt idx="31">
                  <c:v>-5.7077111688496398</c:v>
                </c:pt>
                <c:pt idx="32">
                  <c:v>-5.0110845676853204</c:v>
                </c:pt>
                <c:pt idx="33">
                  <c:v>-4.2144136654916302</c:v>
                </c:pt>
                <c:pt idx="34">
                  <c:v>-3.1065505458910199</c:v>
                </c:pt>
                <c:pt idx="35">
                  <c:v>-2.1133290774692401</c:v>
                </c:pt>
                <c:pt idx="36">
                  <c:v>-1.3108205120873899</c:v>
                </c:pt>
                <c:pt idx="37">
                  <c:v>-0.17222129460591101</c:v>
                </c:pt>
                <c:pt idx="38">
                  <c:v>0.482655545821225</c:v>
                </c:pt>
                <c:pt idx="39">
                  <c:v>1.0276499104721799</c:v>
                </c:pt>
                <c:pt idx="40">
                  <c:v>2.5625500567694499</c:v>
                </c:pt>
                <c:pt idx="41">
                  <c:v>2.70279237047479</c:v>
                </c:pt>
                <c:pt idx="42">
                  <c:v>2.95307939872459</c:v>
                </c:pt>
                <c:pt idx="43">
                  <c:v>3.9749354939288999</c:v>
                </c:pt>
                <c:pt idx="44">
                  <c:v>3.66920866620262</c:v>
                </c:pt>
                <c:pt idx="45">
                  <c:v>5.2067377387371803</c:v>
                </c:pt>
                <c:pt idx="46">
                  <c:v>6.8869372691453901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48-4C18-A0BC-71C64CBC9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2416968"/>
        <c:axId val="573665120"/>
      </c:lineChart>
      <c:dateAx>
        <c:axId val="782416968"/>
        <c:scaling>
          <c:orientation val="minMax"/>
          <c:max val="42552"/>
          <c:min val="38353"/>
        </c:scaling>
        <c:delete val="0"/>
        <c:axPos val="b"/>
        <c:numFmt formatCode="yyyy" sourceLinked="0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573665120"/>
        <c:crosses val="autoZero"/>
        <c:auto val="1"/>
        <c:lblOffset val="100"/>
        <c:baseTimeUnit val="months"/>
        <c:majorUnit val="12"/>
        <c:majorTimeUnit val="months"/>
        <c:minorUnit val="1"/>
      </c:dateAx>
      <c:valAx>
        <c:axId val="573665120"/>
        <c:scaling>
          <c:orientation val="minMax"/>
          <c:max val="10"/>
          <c:min val="-8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crossAx val="782416968"/>
        <c:crosses val="autoZero"/>
        <c:crossBetween val="between"/>
      </c:valAx>
      <c:valAx>
        <c:axId val="573665512"/>
        <c:scaling>
          <c:orientation val="minMax"/>
          <c:max val="10"/>
          <c:min val="-8"/>
        </c:scaling>
        <c:delete val="0"/>
        <c:axPos val="r"/>
        <c:numFmt formatCode="General" sourceLinked="0"/>
        <c:majorTickMark val="out"/>
        <c:minorTickMark val="none"/>
        <c:tickLblPos val="nextTo"/>
        <c:crossAx val="573665904"/>
        <c:crosses val="max"/>
        <c:crossBetween val="between"/>
        <c:majorUnit val="2"/>
      </c:valAx>
      <c:dateAx>
        <c:axId val="57366590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one"/>
        <c:crossAx val="573665512"/>
        <c:crosses val="autoZero"/>
        <c:auto val="1"/>
        <c:lblOffset val="100"/>
        <c:baseTimeUnit val="months"/>
      </c:date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"/>
          <c:y val="0.91968969460959482"/>
          <c:w val="0.99667807164965094"/>
          <c:h val="7.7582147622979769E-2"/>
        </c:manualLayout>
      </c:layout>
      <c:overlay val="1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800">
          <a:latin typeface="Trebuchet MS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9256400966183578E-2"/>
          <c:y val="7.429422222222222E-2"/>
          <c:w val="0.91460640096618362"/>
          <c:h val="0.74795755555555543"/>
        </c:manualLayout>
      </c:layout>
      <c:areaChart>
        <c:grouping val="stacked"/>
        <c:varyColors val="0"/>
        <c:ser>
          <c:idx val="0"/>
          <c:order val="0"/>
          <c:tx>
            <c:strRef>
              <c:f>'c6-2'!$B$11</c:f>
              <c:strCache>
                <c:ptCount val="1"/>
                <c:pt idx="0">
                  <c:v>L5</c:v>
                </c:pt>
              </c:strCache>
            </c:strRef>
          </c:tx>
          <c:spPr>
            <a:noFill/>
            <a:ln>
              <a:noFill/>
            </a:ln>
            <a:effectLst/>
          </c:spPr>
          <c:cat>
            <c:numRef>
              <c:f>'c6-2'!$A$35:$A$61</c:f>
              <c:numCache>
                <c:formatCode>m/d/yyyy</c:formatCode>
                <c:ptCount val="27"/>
                <c:pt idx="0">
                  <c:v>40238</c:v>
                </c:pt>
                <c:pt idx="1">
                  <c:v>40330</c:v>
                </c:pt>
                <c:pt idx="2">
                  <c:v>40422</c:v>
                </c:pt>
                <c:pt idx="3">
                  <c:v>40513</c:v>
                </c:pt>
                <c:pt idx="4">
                  <c:v>40603</c:v>
                </c:pt>
                <c:pt idx="5">
                  <c:v>40695</c:v>
                </c:pt>
                <c:pt idx="6">
                  <c:v>40787</c:v>
                </c:pt>
                <c:pt idx="7">
                  <c:v>40878</c:v>
                </c:pt>
                <c:pt idx="8">
                  <c:v>40969</c:v>
                </c:pt>
                <c:pt idx="9">
                  <c:v>41061</c:v>
                </c:pt>
                <c:pt idx="10">
                  <c:v>41153</c:v>
                </c:pt>
                <c:pt idx="11">
                  <c:v>41244</c:v>
                </c:pt>
                <c:pt idx="12">
                  <c:v>41334</c:v>
                </c:pt>
                <c:pt idx="13">
                  <c:v>41426</c:v>
                </c:pt>
                <c:pt idx="14">
                  <c:v>41518</c:v>
                </c:pt>
                <c:pt idx="15">
                  <c:v>41609</c:v>
                </c:pt>
                <c:pt idx="16">
                  <c:v>41699</c:v>
                </c:pt>
                <c:pt idx="17">
                  <c:v>41791</c:v>
                </c:pt>
                <c:pt idx="18">
                  <c:v>41883</c:v>
                </c:pt>
                <c:pt idx="19">
                  <c:v>41974</c:v>
                </c:pt>
                <c:pt idx="20">
                  <c:v>42064</c:v>
                </c:pt>
                <c:pt idx="21">
                  <c:v>42156</c:v>
                </c:pt>
                <c:pt idx="22">
                  <c:v>42248</c:v>
                </c:pt>
                <c:pt idx="23">
                  <c:v>42339</c:v>
                </c:pt>
                <c:pt idx="24">
                  <c:v>42430</c:v>
                </c:pt>
                <c:pt idx="25">
                  <c:v>42522</c:v>
                </c:pt>
                <c:pt idx="26">
                  <c:v>42614</c:v>
                </c:pt>
              </c:numCache>
            </c:numRef>
          </c:cat>
          <c:val>
            <c:numRef>
              <c:f>'c6-2'!$B$35:$B$61</c:f>
              <c:numCache>
                <c:formatCode>General</c:formatCode>
                <c:ptCount val="27"/>
                <c:pt idx="0">
                  <c:v>-0.367349928011933</c:v>
                </c:pt>
                <c:pt idx="1">
                  <c:v>0.50087541310803374</c:v>
                </c:pt>
                <c:pt idx="2">
                  <c:v>1.1089198883663016</c:v>
                </c:pt>
                <c:pt idx="3">
                  <c:v>1.2516487415310138</c:v>
                </c:pt>
                <c:pt idx="4">
                  <c:v>2.1964103562807367</c:v>
                </c:pt>
                <c:pt idx="5">
                  <c:v>1.5841079634195694</c:v>
                </c:pt>
                <c:pt idx="6">
                  <c:v>1.3134542729333418</c:v>
                </c:pt>
                <c:pt idx="7">
                  <c:v>1.9066470448332353</c:v>
                </c:pt>
                <c:pt idx="8">
                  <c:v>-1.1456381019614383</c:v>
                </c:pt>
                <c:pt idx="9">
                  <c:v>-1.3553616794629448</c:v>
                </c:pt>
                <c:pt idx="10">
                  <c:v>-1.3260055675537501</c:v>
                </c:pt>
                <c:pt idx="11">
                  <c:v>-2.2770673373844801</c:v>
                </c:pt>
                <c:pt idx="12">
                  <c:v>0.74534902850031415</c:v>
                </c:pt>
                <c:pt idx="13">
                  <c:v>1.7154252987113807</c:v>
                </c:pt>
                <c:pt idx="14">
                  <c:v>2.5694737594273249</c:v>
                </c:pt>
                <c:pt idx="15">
                  <c:v>3.8800729408516617</c:v>
                </c:pt>
                <c:pt idx="16">
                  <c:v>4.0614059374637321</c:v>
                </c:pt>
                <c:pt idx="17">
                  <c:v>4.4174006744963634</c:v>
                </c:pt>
                <c:pt idx="18">
                  <c:v>3.9572774520170384</c:v>
                </c:pt>
                <c:pt idx="19">
                  <c:v>3.3877395205660292</c:v>
                </c:pt>
                <c:pt idx="20">
                  <c:v>3.5665942270360764</c:v>
                </c:pt>
                <c:pt idx="21">
                  <c:v>2.3664757990498715</c:v>
                </c:pt>
                <c:pt idx="22">
                  <c:v>2.1359005032267389</c:v>
                </c:pt>
                <c:pt idx="23">
                  <c:v>2.4332116001954689</c:v>
                </c:pt>
                <c:pt idx="24">
                  <c:v>0.80883743136687425</c:v>
                </c:pt>
                <c:pt idx="25">
                  <c:v>1.9087298246599982</c:v>
                </c:pt>
                <c:pt idx="26">
                  <c:v>1.4850558325617371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8B-4E67-8554-EEE15207554C}"/>
            </c:ext>
          </c:extLst>
        </c:ser>
        <c:ser>
          <c:idx val="1"/>
          <c:order val="1"/>
          <c:tx>
            <c:strRef>
              <c:f>'c6-2'!$C$11</c:f>
              <c:strCache>
                <c:ptCount val="1"/>
                <c:pt idx="0">
                  <c:v>L20</c:v>
                </c:pt>
              </c:strCache>
            </c:strRef>
          </c:tx>
          <c:spPr>
            <a:solidFill>
              <a:srgbClr val="94ADBE">
                <a:alpha val="70000"/>
              </a:srgbClr>
            </a:solidFill>
            <a:ln>
              <a:noFill/>
            </a:ln>
            <a:effectLst/>
          </c:spPr>
          <c:cat>
            <c:numRef>
              <c:f>'c6-2'!$A$35:$A$61</c:f>
              <c:numCache>
                <c:formatCode>m/d/yyyy</c:formatCode>
                <c:ptCount val="27"/>
                <c:pt idx="0">
                  <c:v>40238</c:v>
                </c:pt>
                <c:pt idx="1">
                  <c:v>40330</c:v>
                </c:pt>
                <c:pt idx="2">
                  <c:v>40422</c:v>
                </c:pt>
                <c:pt idx="3">
                  <c:v>40513</c:v>
                </c:pt>
                <c:pt idx="4">
                  <c:v>40603</c:v>
                </c:pt>
                <c:pt idx="5">
                  <c:v>40695</c:v>
                </c:pt>
                <c:pt idx="6">
                  <c:v>40787</c:v>
                </c:pt>
                <c:pt idx="7">
                  <c:v>40878</c:v>
                </c:pt>
                <c:pt idx="8">
                  <c:v>40969</c:v>
                </c:pt>
                <c:pt idx="9">
                  <c:v>41061</c:v>
                </c:pt>
                <c:pt idx="10">
                  <c:v>41153</c:v>
                </c:pt>
                <c:pt idx="11">
                  <c:v>41244</c:v>
                </c:pt>
                <c:pt idx="12">
                  <c:v>41334</c:v>
                </c:pt>
                <c:pt idx="13">
                  <c:v>41426</c:v>
                </c:pt>
                <c:pt idx="14">
                  <c:v>41518</c:v>
                </c:pt>
                <c:pt idx="15">
                  <c:v>41609</c:v>
                </c:pt>
                <c:pt idx="16">
                  <c:v>41699</c:v>
                </c:pt>
                <c:pt idx="17">
                  <c:v>41791</c:v>
                </c:pt>
                <c:pt idx="18">
                  <c:v>41883</c:v>
                </c:pt>
                <c:pt idx="19">
                  <c:v>41974</c:v>
                </c:pt>
                <c:pt idx="20">
                  <c:v>42064</c:v>
                </c:pt>
                <c:pt idx="21">
                  <c:v>42156</c:v>
                </c:pt>
                <c:pt idx="22">
                  <c:v>42248</c:v>
                </c:pt>
                <c:pt idx="23">
                  <c:v>42339</c:v>
                </c:pt>
                <c:pt idx="24">
                  <c:v>42430</c:v>
                </c:pt>
                <c:pt idx="25">
                  <c:v>42522</c:v>
                </c:pt>
                <c:pt idx="26">
                  <c:v>42614</c:v>
                </c:pt>
              </c:numCache>
            </c:numRef>
          </c:cat>
          <c:val>
            <c:numRef>
              <c:f>'c6-2'!$C$35:$C$61</c:f>
              <c:numCache>
                <c:formatCode>General</c:formatCode>
                <c:ptCount val="27"/>
                <c:pt idx="20">
                  <c:v>0.18074559510920851</c:v>
                </c:pt>
                <c:pt idx="21">
                  <c:v>0.20977884907129019</c:v>
                </c:pt>
                <c:pt idx="22">
                  <c:v>0.25703912415511576</c:v>
                </c:pt>
                <c:pt idx="23">
                  <c:v>0.28076218471915704</c:v>
                </c:pt>
                <c:pt idx="24">
                  <c:v>0.41050772346733178</c:v>
                </c:pt>
                <c:pt idx="25">
                  <c:v>0.50374943197091371</c:v>
                </c:pt>
                <c:pt idx="26">
                  <c:v>0.59043350149076468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8B-4E67-8554-EEE15207554C}"/>
            </c:ext>
          </c:extLst>
        </c:ser>
        <c:ser>
          <c:idx val="7"/>
          <c:order val="2"/>
          <c:tx>
            <c:strRef>
              <c:f>'c6-2'!$D$11</c:f>
              <c:strCache>
                <c:ptCount val="1"/>
                <c:pt idx="0">
                  <c:v>L35</c:v>
                </c:pt>
              </c:strCache>
            </c:strRef>
          </c:tx>
          <c:spPr>
            <a:solidFill>
              <a:srgbClr val="7494AB"/>
            </a:solidFill>
            <a:ln>
              <a:noFill/>
            </a:ln>
            <a:effectLst/>
          </c:spPr>
          <c:val>
            <c:numRef>
              <c:f>'c6-2'!$D$35:$D$61</c:f>
              <c:numCache>
                <c:formatCode>General</c:formatCode>
                <c:ptCount val="27"/>
                <c:pt idx="20">
                  <c:v>0.10267807223658565</c:v>
                </c:pt>
                <c:pt idx="21">
                  <c:v>0.11917130155030975</c:v>
                </c:pt>
                <c:pt idx="22">
                  <c:v>0.14601894857620756</c:v>
                </c:pt>
                <c:pt idx="23">
                  <c:v>0.15949555985846731</c:v>
                </c:pt>
                <c:pt idx="24">
                  <c:v>0.23320148775071026</c:v>
                </c:pt>
                <c:pt idx="25">
                  <c:v>0.28617029661937865</c:v>
                </c:pt>
                <c:pt idx="26">
                  <c:v>0.33541383777756062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8B-4E67-8554-EEE15207554C}"/>
            </c:ext>
          </c:extLst>
        </c:ser>
        <c:ser>
          <c:idx val="2"/>
          <c:order val="3"/>
          <c:tx>
            <c:strRef>
              <c:f>'c6-2'!$E$11</c:f>
              <c:strCache>
                <c:ptCount val="1"/>
                <c:pt idx="0">
                  <c:v>Medián</c:v>
                </c:pt>
              </c:strCache>
            </c:strRef>
          </c:tx>
          <c:spPr>
            <a:solidFill>
              <a:srgbClr val="547C98"/>
            </a:solidFill>
            <a:ln>
              <a:noFill/>
            </a:ln>
            <a:effectLst/>
          </c:spPr>
          <c:cat>
            <c:numRef>
              <c:f>'c6-2'!$A$35:$A$61</c:f>
              <c:numCache>
                <c:formatCode>m/d/yyyy</c:formatCode>
                <c:ptCount val="27"/>
                <c:pt idx="0">
                  <c:v>40238</c:v>
                </c:pt>
                <c:pt idx="1">
                  <c:v>40330</c:v>
                </c:pt>
                <c:pt idx="2">
                  <c:v>40422</c:v>
                </c:pt>
                <c:pt idx="3">
                  <c:v>40513</c:v>
                </c:pt>
                <c:pt idx="4">
                  <c:v>40603</c:v>
                </c:pt>
                <c:pt idx="5">
                  <c:v>40695</c:v>
                </c:pt>
                <c:pt idx="6">
                  <c:v>40787</c:v>
                </c:pt>
                <c:pt idx="7">
                  <c:v>40878</c:v>
                </c:pt>
                <c:pt idx="8">
                  <c:v>40969</c:v>
                </c:pt>
                <c:pt idx="9">
                  <c:v>41061</c:v>
                </c:pt>
                <c:pt idx="10">
                  <c:v>41153</c:v>
                </c:pt>
                <c:pt idx="11">
                  <c:v>41244</c:v>
                </c:pt>
                <c:pt idx="12">
                  <c:v>41334</c:v>
                </c:pt>
                <c:pt idx="13">
                  <c:v>41426</c:v>
                </c:pt>
                <c:pt idx="14">
                  <c:v>41518</c:v>
                </c:pt>
                <c:pt idx="15">
                  <c:v>41609</c:v>
                </c:pt>
                <c:pt idx="16">
                  <c:v>41699</c:v>
                </c:pt>
                <c:pt idx="17">
                  <c:v>41791</c:v>
                </c:pt>
                <c:pt idx="18">
                  <c:v>41883</c:v>
                </c:pt>
                <c:pt idx="19">
                  <c:v>41974</c:v>
                </c:pt>
                <c:pt idx="20">
                  <c:v>42064</c:v>
                </c:pt>
                <c:pt idx="21">
                  <c:v>42156</c:v>
                </c:pt>
                <c:pt idx="22">
                  <c:v>42248</c:v>
                </c:pt>
                <c:pt idx="23">
                  <c:v>42339</c:v>
                </c:pt>
                <c:pt idx="24">
                  <c:v>42430</c:v>
                </c:pt>
                <c:pt idx="25">
                  <c:v>42522</c:v>
                </c:pt>
                <c:pt idx="26">
                  <c:v>42614</c:v>
                </c:pt>
              </c:numCache>
            </c:numRef>
          </c:cat>
          <c:val>
            <c:numRef>
              <c:f>'c6-2'!$E$35:$E$61</c:f>
              <c:numCache>
                <c:formatCode>General</c:formatCode>
                <c:ptCount val="27"/>
                <c:pt idx="20">
                  <c:v>8.6705886842601831E-2</c:v>
                </c:pt>
                <c:pt idx="21">
                  <c:v>0.10063349614997019</c:v>
                </c:pt>
                <c:pt idx="22">
                  <c:v>0.12330483185301988</c:v>
                </c:pt>
                <c:pt idx="23">
                  <c:v>0.13468507602208613</c:v>
                </c:pt>
                <c:pt idx="24">
                  <c:v>0.19692560804852066</c:v>
                </c:pt>
                <c:pt idx="25">
                  <c:v>0.24165480336660128</c:v>
                </c:pt>
                <c:pt idx="26">
                  <c:v>0.28323821854362485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8B-4E67-8554-EEE15207554C}"/>
            </c:ext>
          </c:extLst>
        </c:ser>
        <c:ser>
          <c:idx val="8"/>
          <c:order val="4"/>
          <c:tx>
            <c:strRef>
              <c:f>'c6-2'!$F$11</c:f>
              <c:strCache>
                <c:ptCount val="1"/>
                <c:pt idx="0">
                  <c:v>U65</c:v>
                </c:pt>
              </c:strCache>
            </c:strRef>
          </c:tx>
          <c:spPr>
            <a:solidFill>
              <a:srgbClr val="547C98"/>
            </a:solidFill>
            <a:ln>
              <a:noFill/>
            </a:ln>
            <a:effectLst/>
          </c:spPr>
          <c:val>
            <c:numRef>
              <c:f>'c6-2'!$F$35:$F$61</c:f>
              <c:numCache>
                <c:formatCode>General</c:formatCode>
                <c:ptCount val="27"/>
                <c:pt idx="20">
                  <c:v>8.6705886842602276E-2</c:v>
                </c:pt>
                <c:pt idx="21">
                  <c:v>0.10063349614997019</c:v>
                </c:pt>
                <c:pt idx="22">
                  <c:v>0.12330483185301988</c:v>
                </c:pt>
                <c:pt idx="23">
                  <c:v>0.13468507602208613</c:v>
                </c:pt>
                <c:pt idx="24">
                  <c:v>0.10603686587228034</c:v>
                </c:pt>
                <c:pt idx="25">
                  <c:v>9.1662166794228117E-2</c:v>
                </c:pt>
                <c:pt idx="26">
                  <c:v>0.15251288690810538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8B-4E67-8554-EEE15207554C}"/>
            </c:ext>
          </c:extLst>
        </c:ser>
        <c:ser>
          <c:idx val="3"/>
          <c:order val="5"/>
          <c:tx>
            <c:strRef>
              <c:f>'c6-2'!$G$11</c:f>
              <c:strCache>
                <c:ptCount val="1"/>
                <c:pt idx="0">
                  <c:v>U80</c:v>
                </c:pt>
              </c:strCache>
            </c:strRef>
          </c:tx>
          <c:spPr>
            <a:solidFill>
              <a:srgbClr val="7494AB"/>
            </a:solidFill>
            <a:ln>
              <a:noFill/>
            </a:ln>
            <a:effectLst/>
          </c:spPr>
          <c:cat>
            <c:numRef>
              <c:f>'c6-2'!$A$35:$A$61</c:f>
              <c:numCache>
                <c:formatCode>m/d/yyyy</c:formatCode>
                <c:ptCount val="27"/>
                <c:pt idx="0">
                  <c:v>40238</c:v>
                </c:pt>
                <c:pt idx="1">
                  <c:v>40330</c:v>
                </c:pt>
                <c:pt idx="2">
                  <c:v>40422</c:v>
                </c:pt>
                <c:pt idx="3">
                  <c:v>40513</c:v>
                </c:pt>
                <c:pt idx="4">
                  <c:v>40603</c:v>
                </c:pt>
                <c:pt idx="5">
                  <c:v>40695</c:v>
                </c:pt>
                <c:pt idx="6">
                  <c:v>40787</c:v>
                </c:pt>
                <c:pt idx="7">
                  <c:v>40878</c:v>
                </c:pt>
                <c:pt idx="8">
                  <c:v>40969</c:v>
                </c:pt>
                <c:pt idx="9">
                  <c:v>41061</c:v>
                </c:pt>
                <c:pt idx="10">
                  <c:v>41153</c:v>
                </c:pt>
                <c:pt idx="11">
                  <c:v>41244</c:v>
                </c:pt>
                <c:pt idx="12">
                  <c:v>41334</c:v>
                </c:pt>
                <c:pt idx="13">
                  <c:v>41426</c:v>
                </c:pt>
                <c:pt idx="14">
                  <c:v>41518</c:v>
                </c:pt>
                <c:pt idx="15">
                  <c:v>41609</c:v>
                </c:pt>
                <c:pt idx="16">
                  <c:v>41699</c:v>
                </c:pt>
                <c:pt idx="17">
                  <c:v>41791</c:v>
                </c:pt>
                <c:pt idx="18">
                  <c:v>41883</c:v>
                </c:pt>
                <c:pt idx="19">
                  <c:v>41974</c:v>
                </c:pt>
                <c:pt idx="20">
                  <c:v>42064</c:v>
                </c:pt>
                <c:pt idx="21">
                  <c:v>42156</c:v>
                </c:pt>
                <c:pt idx="22">
                  <c:v>42248</c:v>
                </c:pt>
                <c:pt idx="23">
                  <c:v>42339</c:v>
                </c:pt>
                <c:pt idx="24">
                  <c:v>42430</c:v>
                </c:pt>
                <c:pt idx="25">
                  <c:v>42522</c:v>
                </c:pt>
                <c:pt idx="26">
                  <c:v>42614</c:v>
                </c:pt>
              </c:numCache>
            </c:numRef>
          </c:cat>
          <c:val>
            <c:numRef>
              <c:f>'c6-2'!$G$35:$G$61</c:f>
              <c:numCache>
                <c:formatCode>General</c:formatCode>
                <c:ptCount val="27"/>
                <c:pt idx="20">
                  <c:v>0.10267807223658476</c:v>
                </c:pt>
                <c:pt idx="21">
                  <c:v>0.11917130155030975</c:v>
                </c:pt>
                <c:pt idx="22">
                  <c:v>0.14601894857620801</c:v>
                </c:pt>
                <c:pt idx="23">
                  <c:v>0.15949555985846775</c:v>
                </c:pt>
                <c:pt idx="24">
                  <c:v>0.1255700318657671</c:v>
                </c:pt>
                <c:pt idx="25">
                  <c:v>0.10854735389010939</c:v>
                </c:pt>
                <c:pt idx="26">
                  <c:v>0.18060745111099452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8B-4E67-8554-EEE15207554C}"/>
            </c:ext>
          </c:extLst>
        </c:ser>
        <c:ser>
          <c:idx val="4"/>
          <c:order val="6"/>
          <c:tx>
            <c:strRef>
              <c:f>'c6-2'!$H$11</c:f>
              <c:strCache>
                <c:ptCount val="1"/>
                <c:pt idx="0">
                  <c:v>U95</c:v>
                </c:pt>
              </c:strCache>
            </c:strRef>
          </c:tx>
          <c:spPr>
            <a:solidFill>
              <a:srgbClr val="94ADBE">
                <a:alpha val="70000"/>
              </a:srgbClr>
            </a:solidFill>
            <a:ln>
              <a:noFill/>
            </a:ln>
            <a:effectLst/>
          </c:spPr>
          <c:cat>
            <c:numRef>
              <c:f>'c6-2'!$A$35:$A$61</c:f>
              <c:numCache>
                <c:formatCode>m/d/yyyy</c:formatCode>
                <c:ptCount val="27"/>
                <c:pt idx="0">
                  <c:v>40238</c:v>
                </c:pt>
                <c:pt idx="1">
                  <c:v>40330</c:v>
                </c:pt>
                <c:pt idx="2">
                  <c:v>40422</c:v>
                </c:pt>
                <c:pt idx="3">
                  <c:v>40513</c:v>
                </c:pt>
                <c:pt idx="4">
                  <c:v>40603</c:v>
                </c:pt>
                <c:pt idx="5">
                  <c:v>40695</c:v>
                </c:pt>
                <c:pt idx="6">
                  <c:v>40787</c:v>
                </c:pt>
                <c:pt idx="7">
                  <c:v>40878</c:v>
                </c:pt>
                <c:pt idx="8">
                  <c:v>40969</c:v>
                </c:pt>
                <c:pt idx="9">
                  <c:v>41061</c:v>
                </c:pt>
                <c:pt idx="10">
                  <c:v>41153</c:v>
                </c:pt>
                <c:pt idx="11">
                  <c:v>41244</c:v>
                </c:pt>
                <c:pt idx="12">
                  <c:v>41334</c:v>
                </c:pt>
                <c:pt idx="13">
                  <c:v>41426</c:v>
                </c:pt>
                <c:pt idx="14">
                  <c:v>41518</c:v>
                </c:pt>
                <c:pt idx="15">
                  <c:v>41609</c:v>
                </c:pt>
                <c:pt idx="16">
                  <c:v>41699</c:v>
                </c:pt>
                <c:pt idx="17">
                  <c:v>41791</c:v>
                </c:pt>
                <c:pt idx="18">
                  <c:v>41883</c:v>
                </c:pt>
                <c:pt idx="19">
                  <c:v>41974</c:v>
                </c:pt>
                <c:pt idx="20">
                  <c:v>42064</c:v>
                </c:pt>
                <c:pt idx="21">
                  <c:v>42156</c:v>
                </c:pt>
                <c:pt idx="22">
                  <c:v>42248</c:v>
                </c:pt>
                <c:pt idx="23">
                  <c:v>42339</c:v>
                </c:pt>
                <c:pt idx="24">
                  <c:v>42430</c:v>
                </c:pt>
                <c:pt idx="25">
                  <c:v>42522</c:v>
                </c:pt>
                <c:pt idx="26">
                  <c:v>42614</c:v>
                </c:pt>
              </c:numCache>
            </c:numRef>
          </c:cat>
          <c:val>
            <c:numRef>
              <c:f>'c6-2'!$H$35:$H$61</c:f>
              <c:numCache>
                <c:formatCode>General</c:formatCode>
                <c:ptCount val="27"/>
                <c:pt idx="20">
                  <c:v>0.18074559510920896</c:v>
                </c:pt>
                <c:pt idx="21">
                  <c:v>0.20977884907128974</c:v>
                </c:pt>
                <c:pt idx="22">
                  <c:v>0.25703912415511487</c:v>
                </c:pt>
                <c:pt idx="23">
                  <c:v>0.28076218471915615</c:v>
                </c:pt>
                <c:pt idx="24">
                  <c:v>0.2210426203285627</c:v>
                </c:pt>
                <c:pt idx="25">
                  <c:v>0.19107737074758724</c:v>
                </c:pt>
                <c:pt idx="26">
                  <c:v>0.31792573157194948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8B-4E67-8554-EEE152075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081280"/>
        <c:axId val="42091264"/>
      </c:areaChart>
      <c:lineChart>
        <c:grouping val="standard"/>
        <c:varyColors val="0"/>
        <c:ser>
          <c:idx val="5"/>
          <c:order val="7"/>
          <c:tx>
            <c:strRef>
              <c:f>'c6-2'!$I$11</c:f>
              <c:strCache>
                <c:ptCount val="1"/>
                <c:pt idx="0">
                  <c:v>aktuális KSH adatközlés</c:v>
                </c:pt>
              </c:strCache>
            </c:strRef>
          </c:tx>
          <c:spPr>
            <a:ln w="28575" cap="rnd">
              <a:solidFill>
                <a:srgbClr val="9C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'c6-2'!$A$35:$A$61</c:f>
              <c:numCache>
                <c:formatCode>m/d/yyyy</c:formatCode>
                <c:ptCount val="27"/>
                <c:pt idx="0">
                  <c:v>40238</c:v>
                </c:pt>
                <c:pt idx="1">
                  <c:v>40330</c:v>
                </c:pt>
                <c:pt idx="2">
                  <c:v>40422</c:v>
                </c:pt>
                <c:pt idx="3">
                  <c:v>40513</c:v>
                </c:pt>
                <c:pt idx="4">
                  <c:v>40603</c:v>
                </c:pt>
                <c:pt idx="5">
                  <c:v>40695</c:v>
                </c:pt>
                <c:pt idx="6">
                  <c:v>40787</c:v>
                </c:pt>
                <c:pt idx="7">
                  <c:v>40878</c:v>
                </c:pt>
                <c:pt idx="8">
                  <c:v>40969</c:v>
                </c:pt>
                <c:pt idx="9">
                  <c:v>41061</c:v>
                </c:pt>
                <c:pt idx="10">
                  <c:v>41153</c:v>
                </c:pt>
                <c:pt idx="11">
                  <c:v>41244</c:v>
                </c:pt>
                <c:pt idx="12">
                  <c:v>41334</c:v>
                </c:pt>
                <c:pt idx="13">
                  <c:v>41426</c:v>
                </c:pt>
                <c:pt idx="14">
                  <c:v>41518</c:v>
                </c:pt>
                <c:pt idx="15">
                  <c:v>41609</c:v>
                </c:pt>
                <c:pt idx="16">
                  <c:v>41699</c:v>
                </c:pt>
                <c:pt idx="17">
                  <c:v>41791</c:v>
                </c:pt>
                <c:pt idx="18">
                  <c:v>41883</c:v>
                </c:pt>
                <c:pt idx="19">
                  <c:v>41974</c:v>
                </c:pt>
                <c:pt idx="20">
                  <c:v>42064</c:v>
                </c:pt>
                <c:pt idx="21">
                  <c:v>42156</c:v>
                </c:pt>
                <c:pt idx="22">
                  <c:v>42248</c:v>
                </c:pt>
                <c:pt idx="23">
                  <c:v>42339</c:v>
                </c:pt>
                <c:pt idx="24">
                  <c:v>42430</c:v>
                </c:pt>
                <c:pt idx="25">
                  <c:v>42522</c:v>
                </c:pt>
                <c:pt idx="26">
                  <c:v>42614</c:v>
                </c:pt>
              </c:numCache>
            </c:numRef>
          </c:cat>
          <c:val>
            <c:numRef>
              <c:f>'c6-2'!$I$35:$I$61</c:f>
              <c:numCache>
                <c:formatCode>General</c:formatCode>
                <c:ptCount val="27"/>
                <c:pt idx="0">
                  <c:v>-0.36056902067782914</c:v>
                </c:pt>
                <c:pt idx="1">
                  <c:v>0.49615547191442033</c:v>
                </c:pt>
                <c:pt idx="2">
                  <c:v>1.1081193545388004</c:v>
                </c:pt>
                <c:pt idx="3">
                  <c:v>1.2454964094878136</c:v>
                </c:pt>
                <c:pt idx="4">
                  <c:v>2.1923765150991983</c:v>
                </c:pt>
                <c:pt idx="5">
                  <c:v>1.5863064044200286</c:v>
                </c:pt>
                <c:pt idx="6">
                  <c:v>1.3105022839203144</c:v>
                </c:pt>
                <c:pt idx="7">
                  <c:v>1.9122287110728422</c:v>
                </c:pt>
                <c:pt idx="8">
                  <c:v>-1.1215235326761785</c:v>
                </c:pt>
                <c:pt idx="9">
                  <c:v>-1.3508369871468204</c:v>
                </c:pt>
                <c:pt idx="10">
                  <c:v>-1.3169021059647719</c:v>
                </c:pt>
                <c:pt idx="11">
                  <c:v>-2.274142588505967</c:v>
                </c:pt>
                <c:pt idx="12">
                  <c:v>0.72421529477435342</c:v>
                </c:pt>
                <c:pt idx="13">
                  <c:v>1.7137066062605584</c:v>
                </c:pt>
                <c:pt idx="14">
                  <c:v>2.566011209868563</c:v>
                </c:pt>
                <c:pt idx="15">
                  <c:v>3.881612205620911</c:v>
                </c:pt>
                <c:pt idx="16">
                  <c:v>4.0514835326551832</c:v>
                </c:pt>
                <c:pt idx="17">
                  <c:v>4.4139378236972533</c:v>
                </c:pt>
                <c:pt idx="18">
                  <c:v>3.9615311215399913</c:v>
                </c:pt>
                <c:pt idx="19">
                  <c:v>3.3881070268704008</c:v>
                </c:pt>
                <c:pt idx="20">
                  <c:v>3.9061573104906842</c:v>
                </c:pt>
                <c:pt idx="21">
                  <c:v>2.7916419316811556</c:v>
                </c:pt>
                <c:pt idx="22">
                  <c:v>2.6830553463804847</c:v>
                </c:pt>
                <c:pt idx="23">
                  <c:v>3.0172393684341046</c:v>
                </c:pt>
                <c:pt idx="24">
                  <c:v>0.92039250496694081</c:v>
                </c:pt>
                <c:pt idx="25">
                  <c:v>1.9100264610673889</c:v>
                </c:pt>
                <c:pt idx="26">
                  <c:v>1.5960886921099444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C8B-4E67-8554-EEE15207554C}"/>
            </c:ext>
          </c:extLst>
        </c:ser>
        <c:ser>
          <c:idx val="6"/>
          <c:order val="8"/>
          <c:tx>
            <c:strRef>
              <c:f>'c6-2'!$J$11</c:f>
              <c:strCache>
                <c:ptCount val="1"/>
                <c:pt idx="0">
                  <c:v>MNB</c:v>
                </c:pt>
              </c:strCache>
            </c:strRef>
          </c:tx>
          <c:spPr>
            <a:ln w="38100" cap="rnd">
              <a:solidFill>
                <a:srgbClr val="295B7E"/>
              </a:solidFill>
              <a:round/>
            </a:ln>
            <a:effectLst/>
          </c:spPr>
          <c:marker>
            <c:symbol val="none"/>
          </c:marker>
          <c:cat>
            <c:numRef>
              <c:f>'c6-2'!$A$35:$A$61</c:f>
              <c:numCache>
                <c:formatCode>m/d/yyyy</c:formatCode>
                <c:ptCount val="27"/>
                <c:pt idx="0">
                  <c:v>40238</c:v>
                </c:pt>
                <c:pt idx="1">
                  <c:v>40330</c:v>
                </c:pt>
                <c:pt idx="2">
                  <c:v>40422</c:v>
                </c:pt>
                <c:pt idx="3">
                  <c:v>40513</c:v>
                </c:pt>
                <c:pt idx="4">
                  <c:v>40603</c:v>
                </c:pt>
                <c:pt idx="5">
                  <c:v>40695</c:v>
                </c:pt>
                <c:pt idx="6">
                  <c:v>40787</c:v>
                </c:pt>
                <c:pt idx="7">
                  <c:v>40878</c:v>
                </c:pt>
                <c:pt idx="8">
                  <c:v>40969</c:v>
                </c:pt>
                <c:pt idx="9">
                  <c:v>41061</c:v>
                </c:pt>
                <c:pt idx="10">
                  <c:v>41153</c:v>
                </c:pt>
                <c:pt idx="11">
                  <c:v>41244</c:v>
                </c:pt>
                <c:pt idx="12">
                  <c:v>41334</c:v>
                </c:pt>
                <c:pt idx="13">
                  <c:v>41426</c:v>
                </c:pt>
                <c:pt idx="14">
                  <c:v>41518</c:v>
                </c:pt>
                <c:pt idx="15">
                  <c:v>41609</c:v>
                </c:pt>
                <c:pt idx="16">
                  <c:v>41699</c:v>
                </c:pt>
                <c:pt idx="17">
                  <c:v>41791</c:v>
                </c:pt>
                <c:pt idx="18">
                  <c:v>41883</c:v>
                </c:pt>
                <c:pt idx="19">
                  <c:v>41974</c:v>
                </c:pt>
                <c:pt idx="20">
                  <c:v>42064</c:v>
                </c:pt>
                <c:pt idx="21">
                  <c:v>42156</c:v>
                </c:pt>
                <c:pt idx="22">
                  <c:v>42248</c:v>
                </c:pt>
                <c:pt idx="23">
                  <c:v>42339</c:v>
                </c:pt>
                <c:pt idx="24">
                  <c:v>42430</c:v>
                </c:pt>
                <c:pt idx="25">
                  <c:v>42522</c:v>
                </c:pt>
                <c:pt idx="26">
                  <c:v>42614</c:v>
                </c:pt>
              </c:numCache>
            </c:numRef>
          </c:cat>
          <c:val>
            <c:numRef>
              <c:f>'c6-2'!$J$35:$J$61</c:f>
              <c:numCache>
                <c:formatCode>General</c:formatCode>
                <c:ptCount val="27"/>
                <c:pt idx="0">
                  <c:v>-0.367349928011933</c:v>
                </c:pt>
                <c:pt idx="1">
                  <c:v>0.50087541310803374</c:v>
                </c:pt>
                <c:pt idx="2">
                  <c:v>1.1089198883663016</c:v>
                </c:pt>
                <c:pt idx="3">
                  <c:v>1.2516487415310138</c:v>
                </c:pt>
                <c:pt idx="4">
                  <c:v>2.1964103562807367</c:v>
                </c:pt>
                <c:pt idx="5">
                  <c:v>1.5841079634195694</c:v>
                </c:pt>
                <c:pt idx="6">
                  <c:v>1.3134542729333418</c:v>
                </c:pt>
                <c:pt idx="7">
                  <c:v>1.9066470448332353</c:v>
                </c:pt>
                <c:pt idx="8">
                  <c:v>-1.1456381019614383</c:v>
                </c:pt>
                <c:pt idx="9">
                  <c:v>-1.3553616794629448</c:v>
                </c:pt>
                <c:pt idx="10">
                  <c:v>-1.3260055675537501</c:v>
                </c:pt>
                <c:pt idx="11">
                  <c:v>-2.2770673373844801</c:v>
                </c:pt>
                <c:pt idx="12">
                  <c:v>0.74534902850031415</c:v>
                </c:pt>
                <c:pt idx="13">
                  <c:v>1.7154252987113807</c:v>
                </c:pt>
                <c:pt idx="14">
                  <c:v>2.5694737594273249</c:v>
                </c:pt>
                <c:pt idx="15">
                  <c:v>3.8800729408516617</c:v>
                </c:pt>
                <c:pt idx="16">
                  <c:v>4.0614059374637321</c:v>
                </c:pt>
                <c:pt idx="17">
                  <c:v>4.4174006744963634</c:v>
                </c:pt>
                <c:pt idx="18">
                  <c:v>3.9572774520170384</c:v>
                </c:pt>
                <c:pt idx="19">
                  <c:v>3.3877395205660292</c:v>
                </c:pt>
                <c:pt idx="20">
                  <c:v>3.9367237812244724</c:v>
                </c:pt>
                <c:pt idx="21">
                  <c:v>2.7960594458214416</c:v>
                </c:pt>
                <c:pt idx="22">
                  <c:v>2.6622634078110821</c:v>
                </c:pt>
                <c:pt idx="23">
                  <c:v>3.0081544207951794</c:v>
                </c:pt>
                <c:pt idx="24">
                  <c:v>1.6494722506334369</c:v>
                </c:pt>
                <c:pt idx="25">
                  <c:v>2.9403043566168918</c:v>
                </c:pt>
                <c:pt idx="26">
                  <c:v>2.6941413903736873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C8B-4E67-8554-EEE152075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81280"/>
        <c:axId val="42091264"/>
      </c:lineChart>
      <c:dateAx>
        <c:axId val="42081280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noFill/>
          <a:ln w="9525" cap="flat" cmpd="sng" algn="ctr">
            <a:solidFill>
              <a:srgbClr val="898D8D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42091264"/>
        <c:crosses val="autoZero"/>
        <c:auto val="1"/>
        <c:lblOffset val="100"/>
        <c:baseTimeUnit val="months"/>
        <c:majorUnit val="12"/>
        <c:majorTimeUnit val="months"/>
      </c:dateAx>
      <c:valAx>
        <c:axId val="42091264"/>
        <c:scaling>
          <c:orientation val="minMax"/>
          <c:min val="-3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rgbClr val="898D8D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4208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"/>
          <c:y val="0.93031666666666668"/>
          <c:w val="1"/>
          <c:h val="6.9683389907022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tx1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6187731481481488E-2"/>
          <c:y val="7.9796732555834193E-2"/>
          <c:w val="0.84707376510179611"/>
          <c:h val="0.54094828036442111"/>
        </c:manualLayout>
      </c:layout>
      <c:areaChart>
        <c:grouping val="stacked"/>
        <c:varyColors val="0"/>
        <c:ser>
          <c:idx val="3"/>
          <c:order val="3"/>
          <c:tx>
            <c:strRef>
              <c:f>'c1-15'!$E$11</c:f>
              <c:strCache>
                <c:ptCount val="1"/>
              </c:strCache>
            </c:strRef>
          </c:tx>
          <c:spPr>
            <a:noFill/>
            <a:ln w="25400">
              <a:noFill/>
            </a:ln>
            <a:effectLst/>
          </c:spPr>
          <c:cat>
            <c:numRef>
              <c:f>'c1-15'!$A$12:$A$40</c:f>
              <c:numCache>
                <c:formatCode>General</c:formatCode>
                <c:ptCount val="29"/>
                <c:pt idx="0">
                  <c:v>110000</c:v>
                </c:pt>
                <c:pt idx="1">
                  <c:v>115000</c:v>
                </c:pt>
                <c:pt idx="2">
                  <c:v>120000</c:v>
                </c:pt>
                <c:pt idx="3">
                  <c:v>125000</c:v>
                </c:pt>
                <c:pt idx="4">
                  <c:v>130000</c:v>
                </c:pt>
                <c:pt idx="5">
                  <c:v>135000</c:v>
                </c:pt>
                <c:pt idx="6">
                  <c:v>140000</c:v>
                </c:pt>
                <c:pt idx="7">
                  <c:v>145000</c:v>
                </c:pt>
                <c:pt idx="8">
                  <c:v>150000</c:v>
                </c:pt>
                <c:pt idx="9">
                  <c:v>155000</c:v>
                </c:pt>
                <c:pt idx="10">
                  <c:v>160000</c:v>
                </c:pt>
                <c:pt idx="11">
                  <c:v>165000</c:v>
                </c:pt>
                <c:pt idx="12">
                  <c:v>170000</c:v>
                </c:pt>
                <c:pt idx="13">
                  <c:v>175000</c:v>
                </c:pt>
                <c:pt idx="14">
                  <c:v>180000</c:v>
                </c:pt>
                <c:pt idx="15">
                  <c:v>185000</c:v>
                </c:pt>
                <c:pt idx="16">
                  <c:v>190000</c:v>
                </c:pt>
                <c:pt idx="17">
                  <c:v>195000</c:v>
                </c:pt>
                <c:pt idx="18">
                  <c:v>200000</c:v>
                </c:pt>
                <c:pt idx="19">
                  <c:v>205000</c:v>
                </c:pt>
                <c:pt idx="20">
                  <c:v>210000</c:v>
                </c:pt>
                <c:pt idx="21">
                  <c:v>215000</c:v>
                </c:pt>
                <c:pt idx="22">
                  <c:v>220000</c:v>
                </c:pt>
                <c:pt idx="23">
                  <c:v>225000</c:v>
                </c:pt>
                <c:pt idx="24">
                  <c:v>230000</c:v>
                </c:pt>
                <c:pt idx="25">
                  <c:v>235000</c:v>
                </c:pt>
                <c:pt idx="26">
                  <c:v>240000</c:v>
                </c:pt>
                <c:pt idx="27">
                  <c:v>245000</c:v>
                </c:pt>
                <c:pt idx="28">
                  <c:v>250000</c:v>
                </c:pt>
              </c:numCache>
            </c:numRef>
          </c:cat>
          <c:val>
            <c:numRef>
              <c:f>'c1-15'!$E$12:$E$40</c:f>
              <c:numCache>
                <c:formatCode>0.00%</c:formatCode>
                <c:ptCount val="29"/>
                <c:pt idx="0">
                  <c:v>7.20721E-2</c:v>
                </c:pt>
                <c:pt idx="1">
                  <c:v>7.20721E-2</c:v>
                </c:pt>
                <c:pt idx="2">
                  <c:v>7.20721E-2</c:v>
                </c:pt>
                <c:pt idx="3">
                  <c:v>6.9864099999999998E-2</c:v>
                </c:pt>
                <c:pt idx="4">
                  <c:v>0.1011532</c:v>
                </c:pt>
                <c:pt idx="5">
                  <c:v>9.1227699999999995E-2</c:v>
                </c:pt>
                <c:pt idx="6">
                  <c:v>7.9161200000000001E-2</c:v>
                </c:pt>
                <c:pt idx="7">
                  <c:v>7.0933099999999999E-2</c:v>
                </c:pt>
                <c:pt idx="8">
                  <c:v>6.5249399999999999E-2</c:v>
                </c:pt>
                <c:pt idx="9">
                  <c:v>6.1353100000000001E-2</c:v>
                </c:pt>
                <c:pt idx="10">
                  <c:v>5.9000900000000002E-2</c:v>
                </c:pt>
                <c:pt idx="11">
                  <c:v>5.7346500000000002E-2</c:v>
                </c:pt>
                <c:pt idx="12">
                  <c:v>5.6333599999999998E-2</c:v>
                </c:pt>
                <c:pt idx="13">
                  <c:v>5.5671499999999999E-2</c:v>
                </c:pt>
                <c:pt idx="14">
                  <c:v>5.5252500000000003E-2</c:v>
                </c:pt>
                <c:pt idx="15">
                  <c:v>5.4950400000000003E-2</c:v>
                </c:pt>
                <c:pt idx="16">
                  <c:v>5.4791399999999997E-2</c:v>
                </c:pt>
                <c:pt idx="17">
                  <c:v>5.4663400000000001E-2</c:v>
                </c:pt>
                <c:pt idx="18">
                  <c:v>5.4593599999999999E-2</c:v>
                </c:pt>
                <c:pt idx="19">
                  <c:v>5.4541699999999999E-2</c:v>
                </c:pt>
                <c:pt idx="20">
                  <c:v>5.4513800000000001E-2</c:v>
                </c:pt>
                <c:pt idx="21">
                  <c:v>5.4482999999999997E-2</c:v>
                </c:pt>
                <c:pt idx="22">
                  <c:v>5.44672E-2</c:v>
                </c:pt>
                <c:pt idx="23">
                  <c:v>5.4455299999999998E-2</c:v>
                </c:pt>
                <c:pt idx="24">
                  <c:v>5.4448099999999999E-2</c:v>
                </c:pt>
                <c:pt idx="25">
                  <c:v>5.4442299999999999E-2</c:v>
                </c:pt>
                <c:pt idx="26">
                  <c:v>5.44387E-2</c:v>
                </c:pt>
                <c:pt idx="27">
                  <c:v>5.4435900000000002E-2</c:v>
                </c:pt>
                <c:pt idx="28">
                  <c:v>5.4434200000000002E-2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7A-45CB-B893-D639CE5A9017}"/>
            </c:ext>
          </c:extLst>
        </c:ser>
        <c:ser>
          <c:idx val="9"/>
          <c:order val="4"/>
          <c:tx>
            <c:strRef>
              <c:f>'c1-15'!$F$11</c:f>
              <c:strCache>
                <c:ptCount val="1"/>
              </c:strCache>
            </c:strRef>
          </c:tx>
          <c:spPr>
            <a:solidFill>
              <a:srgbClr val="9C0000">
                <a:alpha val="21000"/>
              </a:srgbClr>
            </a:solidFill>
            <a:ln w="25400">
              <a:noFill/>
            </a:ln>
            <a:effectLst/>
          </c:spPr>
          <c:cat>
            <c:numRef>
              <c:f>'c1-15'!$A$12:$A$40</c:f>
              <c:numCache>
                <c:formatCode>General</c:formatCode>
                <c:ptCount val="29"/>
                <c:pt idx="0">
                  <c:v>110000</c:v>
                </c:pt>
                <c:pt idx="1">
                  <c:v>115000</c:v>
                </c:pt>
                <c:pt idx="2">
                  <c:v>120000</c:v>
                </c:pt>
                <c:pt idx="3">
                  <c:v>125000</c:v>
                </c:pt>
                <c:pt idx="4">
                  <c:v>130000</c:v>
                </c:pt>
                <c:pt idx="5">
                  <c:v>135000</c:v>
                </c:pt>
                <c:pt idx="6">
                  <c:v>140000</c:v>
                </c:pt>
                <c:pt idx="7">
                  <c:v>145000</c:v>
                </c:pt>
                <c:pt idx="8">
                  <c:v>150000</c:v>
                </c:pt>
                <c:pt idx="9">
                  <c:v>155000</c:v>
                </c:pt>
                <c:pt idx="10">
                  <c:v>160000</c:v>
                </c:pt>
                <c:pt idx="11">
                  <c:v>165000</c:v>
                </c:pt>
                <c:pt idx="12">
                  <c:v>170000</c:v>
                </c:pt>
                <c:pt idx="13">
                  <c:v>175000</c:v>
                </c:pt>
                <c:pt idx="14">
                  <c:v>180000</c:v>
                </c:pt>
                <c:pt idx="15">
                  <c:v>185000</c:v>
                </c:pt>
                <c:pt idx="16">
                  <c:v>190000</c:v>
                </c:pt>
                <c:pt idx="17">
                  <c:v>195000</c:v>
                </c:pt>
                <c:pt idx="18">
                  <c:v>200000</c:v>
                </c:pt>
                <c:pt idx="19">
                  <c:v>205000</c:v>
                </c:pt>
                <c:pt idx="20">
                  <c:v>210000</c:v>
                </c:pt>
                <c:pt idx="21">
                  <c:v>215000</c:v>
                </c:pt>
                <c:pt idx="22">
                  <c:v>220000</c:v>
                </c:pt>
                <c:pt idx="23">
                  <c:v>225000</c:v>
                </c:pt>
                <c:pt idx="24">
                  <c:v>230000</c:v>
                </c:pt>
                <c:pt idx="25">
                  <c:v>235000</c:v>
                </c:pt>
                <c:pt idx="26">
                  <c:v>240000</c:v>
                </c:pt>
                <c:pt idx="27">
                  <c:v>245000</c:v>
                </c:pt>
                <c:pt idx="28">
                  <c:v>250000</c:v>
                </c:pt>
              </c:numCache>
            </c:numRef>
          </c:cat>
          <c:val>
            <c:numRef>
              <c:f>'c1-15'!$F$12:$F$40</c:f>
              <c:numCache>
                <c:formatCode>0.00%</c:formatCode>
                <c:ptCount val="29"/>
                <c:pt idx="0">
                  <c:v>7.6576499999999992E-2</c:v>
                </c:pt>
                <c:pt idx="1">
                  <c:v>7.6576499999999992E-2</c:v>
                </c:pt>
                <c:pt idx="2">
                  <c:v>7.6576499999999992E-2</c:v>
                </c:pt>
                <c:pt idx="3">
                  <c:v>0.17403030000000003</c:v>
                </c:pt>
                <c:pt idx="4">
                  <c:v>0.10688539999999999</c:v>
                </c:pt>
                <c:pt idx="5">
                  <c:v>9.3170400000000014E-2</c:v>
                </c:pt>
                <c:pt idx="6">
                  <c:v>7.1487599999999998E-2</c:v>
                </c:pt>
                <c:pt idx="7">
                  <c:v>5.3216700000000006E-2</c:v>
                </c:pt>
                <c:pt idx="8">
                  <c:v>3.8074300000000005E-2</c:v>
                </c:pt>
                <c:pt idx="9">
                  <c:v>2.5063300000000004E-2</c:v>
                </c:pt>
                <c:pt idx="10">
                  <c:v>1.6913699999999997E-2</c:v>
                </c:pt>
                <c:pt idx="11">
                  <c:v>1.0346199999999993E-2</c:v>
                </c:pt>
                <c:pt idx="12">
                  <c:v>6.618899999999997E-3</c:v>
                </c:pt>
                <c:pt idx="13">
                  <c:v>4.0200000000000027E-3</c:v>
                </c:pt>
                <c:pt idx="14">
                  <c:v>2.4369999999999947E-3</c:v>
                </c:pt>
                <c:pt idx="15">
                  <c:v>1.3997999999999997E-3</c:v>
                </c:pt>
                <c:pt idx="16">
                  <c:v>8.7780000000000497E-4</c:v>
                </c:pt>
                <c:pt idx="17">
                  <c:v>4.9880000000000063E-4</c:v>
                </c:pt>
                <c:pt idx="18">
                  <c:v>3.3110000000000084E-4</c:v>
                </c:pt>
                <c:pt idx="19">
                  <c:v>2.027000000000001E-4</c:v>
                </c:pt>
                <c:pt idx="20">
                  <c:v>1.2720000000000092E-4</c:v>
                </c:pt>
                <c:pt idx="21">
                  <c:v>6.8500000000006056E-5</c:v>
                </c:pt>
                <c:pt idx="22">
                  <c:v>4.2699999999999683E-5</c:v>
                </c:pt>
                <c:pt idx="23">
                  <c:v>2.490000000000131E-5</c:v>
                </c:pt>
                <c:pt idx="24">
                  <c:v>1.4300000000001811E-5</c:v>
                </c:pt>
                <c:pt idx="25">
                  <c:v>7.8999999999981863E-6</c:v>
                </c:pt>
                <c:pt idx="26">
                  <c:v>4.6000000000004371E-6</c:v>
                </c:pt>
                <c:pt idx="27">
                  <c:v>2.4999999999955613E-6</c:v>
                </c:pt>
                <c:pt idx="28">
                  <c:v>1.299999999995749E-6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7A-45CB-B893-D639CE5A9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0787584"/>
        <c:axId val="170789120"/>
      </c:areaChart>
      <c:barChart>
        <c:barDir val="col"/>
        <c:grouping val="clustered"/>
        <c:varyColors val="0"/>
        <c:ser>
          <c:idx val="0"/>
          <c:order val="0"/>
          <c:tx>
            <c:strRef>
              <c:f>'c1-15'!$B$10</c:f>
              <c:strCache>
                <c:ptCount val="1"/>
                <c:pt idx="0">
                  <c:v>Létszámsúly (jobb tengely)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7A-45CB-B893-D639CE5A901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37A-45CB-B893-D639CE5A901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837A-45CB-B893-D639CE5A901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837A-45CB-B893-D639CE5A9017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837A-45CB-B893-D639CE5A9017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37A-45CB-B893-D639CE5A9017}"/>
              </c:ext>
            </c:extLst>
          </c:dPt>
          <c:dPt>
            <c:idx val="2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837A-45CB-B893-D639CE5A9017}"/>
              </c:ext>
            </c:extLst>
          </c:dPt>
          <c:dPt>
            <c:idx val="3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837A-45CB-B893-D639CE5A9017}"/>
              </c:ext>
            </c:extLst>
          </c:dPt>
          <c:cat>
            <c:numRef>
              <c:f>'c1-15'!$A$12:$A$40</c:f>
              <c:numCache>
                <c:formatCode>General</c:formatCode>
                <c:ptCount val="29"/>
                <c:pt idx="0">
                  <c:v>110000</c:v>
                </c:pt>
                <c:pt idx="1">
                  <c:v>115000</c:v>
                </c:pt>
                <c:pt idx="2">
                  <c:v>120000</c:v>
                </c:pt>
                <c:pt idx="3">
                  <c:v>125000</c:v>
                </c:pt>
                <c:pt idx="4">
                  <c:v>130000</c:v>
                </c:pt>
                <c:pt idx="5">
                  <c:v>135000</c:v>
                </c:pt>
                <c:pt idx="6">
                  <c:v>140000</c:v>
                </c:pt>
                <c:pt idx="7">
                  <c:v>145000</c:v>
                </c:pt>
                <c:pt idx="8">
                  <c:v>150000</c:v>
                </c:pt>
                <c:pt idx="9">
                  <c:v>155000</c:v>
                </c:pt>
                <c:pt idx="10">
                  <c:v>160000</c:v>
                </c:pt>
                <c:pt idx="11">
                  <c:v>165000</c:v>
                </c:pt>
                <c:pt idx="12">
                  <c:v>170000</c:v>
                </c:pt>
                <c:pt idx="13">
                  <c:v>175000</c:v>
                </c:pt>
                <c:pt idx="14">
                  <c:v>180000</c:v>
                </c:pt>
                <c:pt idx="15">
                  <c:v>185000</c:v>
                </c:pt>
                <c:pt idx="16">
                  <c:v>190000</c:v>
                </c:pt>
                <c:pt idx="17">
                  <c:v>195000</c:v>
                </c:pt>
                <c:pt idx="18">
                  <c:v>200000</c:v>
                </c:pt>
                <c:pt idx="19">
                  <c:v>205000</c:v>
                </c:pt>
                <c:pt idx="20">
                  <c:v>210000</c:v>
                </c:pt>
                <c:pt idx="21">
                  <c:v>215000</c:v>
                </c:pt>
                <c:pt idx="22">
                  <c:v>220000</c:v>
                </c:pt>
                <c:pt idx="23">
                  <c:v>225000</c:v>
                </c:pt>
                <c:pt idx="24">
                  <c:v>230000</c:v>
                </c:pt>
                <c:pt idx="25">
                  <c:v>235000</c:v>
                </c:pt>
                <c:pt idx="26">
                  <c:v>240000</c:v>
                </c:pt>
                <c:pt idx="27">
                  <c:v>245000</c:v>
                </c:pt>
                <c:pt idx="28">
                  <c:v>250000</c:v>
                </c:pt>
              </c:numCache>
            </c:numRef>
          </c:cat>
          <c:val>
            <c:numRef>
              <c:f>'c1-15'!$B$12:$B$40</c:f>
              <c:numCache>
                <c:formatCode>General</c:formatCode>
                <c:ptCount val="29"/>
                <c:pt idx="0">
                  <c:v>10.786227500905181</c:v>
                </c:pt>
                <c:pt idx="1">
                  <c:v>2.4518821473238308</c:v>
                </c:pt>
                <c:pt idx="2">
                  <c:v>1.1869510056649522</c:v>
                </c:pt>
                <c:pt idx="3">
                  <c:v>13.237341164537977</c:v>
                </c:pt>
                <c:pt idx="4">
                  <c:v>3.320422414931516</c:v>
                </c:pt>
                <c:pt idx="5">
                  <c:v>6.5673847752154648</c:v>
                </c:pt>
                <c:pt idx="6">
                  <c:v>3.2807337253972482</c:v>
                </c:pt>
                <c:pt idx="7">
                  <c:v>3.4942254809821272</c:v>
                </c:pt>
                <c:pt idx="8">
                  <c:v>2.4556058001176599</c:v>
                </c:pt>
                <c:pt idx="9">
                  <c:v>3.2782326602936984</c:v>
                </c:pt>
                <c:pt idx="10">
                  <c:v>2.5324611554365308</c:v>
                </c:pt>
                <c:pt idx="11">
                  <c:v>2.6697333013014894</c:v>
                </c:pt>
                <c:pt idx="12">
                  <c:v>1.7221789378246661</c:v>
                </c:pt>
                <c:pt idx="13">
                  <c:v>2.1399825619942425</c:v>
                </c:pt>
                <c:pt idx="14">
                  <c:v>1.5949879007430112</c:v>
                </c:pt>
                <c:pt idx="15">
                  <c:v>1.8138380835190149</c:v>
                </c:pt>
                <c:pt idx="16">
                  <c:v>1.4352341138075939</c:v>
                </c:pt>
                <c:pt idx="17">
                  <c:v>1.4147365579030804</c:v>
                </c:pt>
                <c:pt idx="18">
                  <c:v>0.97482854829319032</c:v>
                </c:pt>
                <c:pt idx="19">
                  <c:v>1.0139653268129876</c:v>
                </c:pt>
                <c:pt idx="20">
                  <c:v>1.9784403039233254</c:v>
                </c:pt>
                <c:pt idx="21">
                  <c:v>0.96844314744222748</c:v>
                </c:pt>
                <c:pt idx="22">
                  <c:v>1.0552818045291752</c:v>
                </c:pt>
                <c:pt idx="23">
                  <c:v>0.90479173917841549</c:v>
                </c:pt>
                <c:pt idx="24">
                  <c:v>1.0022424574170183</c:v>
                </c:pt>
                <c:pt idx="25">
                  <c:v>0.73525725072073522</c:v>
                </c:pt>
                <c:pt idx="26">
                  <c:v>1.0667950874639531</c:v>
                </c:pt>
                <c:pt idx="27">
                  <c:v>0.68883384956685212</c:v>
                </c:pt>
                <c:pt idx="28">
                  <c:v>0.80854963619934916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37A-45CB-B893-D639CE5A9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170796544"/>
        <c:axId val="170795008"/>
      </c:barChart>
      <c:lineChart>
        <c:grouping val="standard"/>
        <c:varyColors val="0"/>
        <c:ser>
          <c:idx val="1"/>
          <c:order val="1"/>
          <c:tx>
            <c:strRef>
              <c:f>'c1-15'!$C$10</c:f>
              <c:strCache>
                <c:ptCount val="1"/>
                <c:pt idx="0">
                  <c:v>2016. szeptemberi előrejelzés a 2017. évi bérdinamikára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'c1-15'!$A$12:$A$40</c:f>
              <c:numCache>
                <c:formatCode>General</c:formatCode>
                <c:ptCount val="29"/>
                <c:pt idx="0">
                  <c:v>110000</c:v>
                </c:pt>
                <c:pt idx="1">
                  <c:v>115000</c:v>
                </c:pt>
                <c:pt idx="2">
                  <c:v>120000</c:v>
                </c:pt>
                <c:pt idx="3">
                  <c:v>125000</c:v>
                </c:pt>
                <c:pt idx="4">
                  <c:v>130000</c:v>
                </c:pt>
                <c:pt idx="5">
                  <c:v>135000</c:v>
                </c:pt>
                <c:pt idx="6">
                  <c:v>140000</c:v>
                </c:pt>
                <c:pt idx="7">
                  <c:v>145000</c:v>
                </c:pt>
                <c:pt idx="8">
                  <c:v>150000</c:v>
                </c:pt>
                <c:pt idx="9">
                  <c:v>155000</c:v>
                </c:pt>
                <c:pt idx="10">
                  <c:v>160000</c:v>
                </c:pt>
                <c:pt idx="11">
                  <c:v>165000</c:v>
                </c:pt>
                <c:pt idx="12">
                  <c:v>170000</c:v>
                </c:pt>
                <c:pt idx="13">
                  <c:v>175000</c:v>
                </c:pt>
                <c:pt idx="14">
                  <c:v>180000</c:v>
                </c:pt>
                <c:pt idx="15">
                  <c:v>185000</c:v>
                </c:pt>
                <c:pt idx="16">
                  <c:v>190000</c:v>
                </c:pt>
                <c:pt idx="17">
                  <c:v>195000</c:v>
                </c:pt>
                <c:pt idx="18">
                  <c:v>200000</c:v>
                </c:pt>
                <c:pt idx="19">
                  <c:v>205000</c:v>
                </c:pt>
                <c:pt idx="20">
                  <c:v>210000</c:v>
                </c:pt>
                <c:pt idx="21">
                  <c:v>215000</c:v>
                </c:pt>
                <c:pt idx="22">
                  <c:v>220000</c:v>
                </c:pt>
                <c:pt idx="23">
                  <c:v>225000</c:v>
                </c:pt>
                <c:pt idx="24">
                  <c:v>230000</c:v>
                </c:pt>
                <c:pt idx="25">
                  <c:v>235000</c:v>
                </c:pt>
                <c:pt idx="26">
                  <c:v>240000</c:v>
                </c:pt>
                <c:pt idx="27">
                  <c:v>245000</c:v>
                </c:pt>
                <c:pt idx="28">
                  <c:v>250000</c:v>
                </c:pt>
              </c:numCache>
            </c:numRef>
          </c:cat>
          <c:val>
            <c:numRef>
              <c:f>'c1-15'!$C$12:$C$40</c:f>
              <c:numCache>
                <c:formatCode>0.00%</c:formatCode>
                <c:ptCount val="29"/>
                <c:pt idx="0">
                  <c:v>7.20721E-2</c:v>
                </c:pt>
                <c:pt idx="1">
                  <c:v>7.20721E-2</c:v>
                </c:pt>
                <c:pt idx="2">
                  <c:v>7.20721E-2</c:v>
                </c:pt>
                <c:pt idx="3">
                  <c:v>6.9864099999999998E-2</c:v>
                </c:pt>
                <c:pt idx="4">
                  <c:v>0.1011532</c:v>
                </c:pt>
                <c:pt idx="5">
                  <c:v>9.1227699999999995E-2</c:v>
                </c:pt>
                <c:pt idx="6">
                  <c:v>7.9161200000000001E-2</c:v>
                </c:pt>
                <c:pt idx="7">
                  <c:v>7.0933099999999999E-2</c:v>
                </c:pt>
                <c:pt idx="8">
                  <c:v>6.5249399999999999E-2</c:v>
                </c:pt>
                <c:pt idx="9">
                  <c:v>6.1353100000000001E-2</c:v>
                </c:pt>
                <c:pt idx="10">
                  <c:v>5.9000900000000002E-2</c:v>
                </c:pt>
                <c:pt idx="11">
                  <c:v>5.7346500000000002E-2</c:v>
                </c:pt>
                <c:pt idx="12">
                  <c:v>5.6333599999999998E-2</c:v>
                </c:pt>
                <c:pt idx="13">
                  <c:v>5.5671499999999999E-2</c:v>
                </c:pt>
                <c:pt idx="14">
                  <c:v>5.5252500000000003E-2</c:v>
                </c:pt>
                <c:pt idx="15">
                  <c:v>5.4950400000000003E-2</c:v>
                </c:pt>
                <c:pt idx="16">
                  <c:v>5.4791399999999997E-2</c:v>
                </c:pt>
                <c:pt idx="17">
                  <c:v>5.4663400000000001E-2</c:v>
                </c:pt>
                <c:pt idx="18">
                  <c:v>5.4593599999999999E-2</c:v>
                </c:pt>
                <c:pt idx="19">
                  <c:v>5.4541699999999999E-2</c:v>
                </c:pt>
                <c:pt idx="20">
                  <c:v>5.4513800000000001E-2</c:v>
                </c:pt>
                <c:pt idx="21">
                  <c:v>5.4482999999999997E-2</c:v>
                </c:pt>
                <c:pt idx="22">
                  <c:v>5.44672E-2</c:v>
                </c:pt>
                <c:pt idx="23">
                  <c:v>5.4455299999999998E-2</c:v>
                </c:pt>
                <c:pt idx="24">
                  <c:v>5.4448099999999999E-2</c:v>
                </c:pt>
                <c:pt idx="25">
                  <c:v>5.4442299999999999E-2</c:v>
                </c:pt>
                <c:pt idx="26">
                  <c:v>5.44387E-2</c:v>
                </c:pt>
                <c:pt idx="27">
                  <c:v>5.4435900000000002E-2</c:v>
                </c:pt>
                <c:pt idx="28">
                  <c:v>5.4434200000000002E-2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837A-45CB-B893-D639CE5A9017}"/>
            </c:ext>
          </c:extLst>
        </c:ser>
        <c:ser>
          <c:idx val="2"/>
          <c:order val="2"/>
          <c:tx>
            <c:strRef>
              <c:f>'c1-15'!$D$10</c:f>
              <c:strCache>
                <c:ptCount val="1"/>
                <c:pt idx="0">
                  <c:v>2016. decemberi előrejelzés a 2017. évi bérdinamikára</c:v>
                </c:pt>
              </c:strCache>
            </c:strRef>
          </c:tx>
          <c:spPr>
            <a:ln w="28575" cap="rnd">
              <a:solidFill>
                <a:srgbClr val="9C0000"/>
              </a:solidFill>
              <a:round/>
            </a:ln>
            <a:effectLst/>
          </c:spPr>
          <c:marker>
            <c:symbol val="none"/>
          </c:marker>
          <c:cat>
            <c:numRef>
              <c:f>'c1-15'!$A$12:$A$40</c:f>
              <c:numCache>
                <c:formatCode>General</c:formatCode>
                <c:ptCount val="29"/>
                <c:pt idx="0">
                  <c:v>110000</c:v>
                </c:pt>
                <c:pt idx="1">
                  <c:v>115000</c:v>
                </c:pt>
                <c:pt idx="2">
                  <c:v>120000</c:v>
                </c:pt>
                <c:pt idx="3">
                  <c:v>125000</c:v>
                </c:pt>
                <c:pt idx="4">
                  <c:v>130000</c:v>
                </c:pt>
                <c:pt idx="5">
                  <c:v>135000</c:v>
                </c:pt>
                <c:pt idx="6">
                  <c:v>140000</c:v>
                </c:pt>
                <c:pt idx="7">
                  <c:v>145000</c:v>
                </c:pt>
                <c:pt idx="8">
                  <c:v>150000</c:v>
                </c:pt>
                <c:pt idx="9">
                  <c:v>155000</c:v>
                </c:pt>
                <c:pt idx="10">
                  <c:v>160000</c:v>
                </c:pt>
                <c:pt idx="11">
                  <c:v>165000</c:v>
                </c:pt>
                <c:pt idx="12">
                  <c:v>170000</c:v>
                </c:pt>
                <c:pt idx="13">
                  <c:v>175000</c:v>
                </c:pt>
                <c:pt idx="14">
                  <c:v>180000</c:v>
                </c:pt>
                <c:pt idx="15">
                  <c:v>185000</c:v>
                </c:pt>
                <c:pt idx="16">
                  <c:v>190000</c:v>
                </c:pt>
                <c:pt idx="17">
                  <c:v>195000</c:v>
                </c:pt>
                <c:pt idx="18">
                  <c:v>200000</c:v>
                </c:pt>
                <c:pt idx="19">
                  <c:v>205000</c:v>
                </c:pt>
                <c:pt idx="20">
                  <c:v>210000</c:v>
                </c:pt>
                <c:pt idx="21">
                  <c:v>215000</c:v>
                </c:pt>
                <c:pt idx="22">
                  <c:v>220000</c:v>
                </c:pt>
                <c:pt idx="23">
                  <c:v>225000</c:v>
                </c:pt>
                <c:pt idx="24">
                  <c:v>230000</c:v>
                </c:pt>
                <c:pt idx="25">
                  <c:v>235000</c:v>
                </c:pt>
                <c:pt idx="26">
                  <c:v>240000</c:v>
                </c:pt>
                <c:pt idx="27">
                  <c:v>245000</c:v>
                </c:pt>
                <c:pt idx="28">
                  <c:v>250000</c:v>
                </c:pt>
              </c:numCache>
            </c:numRef>
          </c:cat>
          <c:val>
            <c:numRef>
              <c:f>'c1-15'!$D$12:$D$40</c:f>
              <c:numCache>
                <c:formatCode>0.00%</c:formatCode>
                <c:ptCount val="29"/>
                <c:pt idx="0">
                  <c:v>0.14864859999999999</c:v>
                </c:pt>
                <c:pt idx="1">
                  <c:v>0.14864859999999999</c:v>
                </c:pt>
                <c:pt idx="2">
                  <c:v>0.14864859999999999</c:v>
                </c:pt>
                <c:pt idx="3">
                  <c:v>0.24389440000000001</c:v>
                </c:pt>
                <c:pt idx="4">
                  <c:v>0.20803859999999999</c:v>
                </c:pt>
                <c:pt idx="5">
                  <c:v>0.18439810000000001</c:v>
                </c:pt>
                <c:pt idx="6">
                  <c:v>0.1506488</c:v>
                </c:pt>
                <c:pt idx="7">
                  <c:v>0.1241498</c:v>
                </c:pt>
                <c:pt idx="8">
                  <c:v>0.1033237</c:v>
                </c:pt>
                <c:pt idx="9">
                  <c:v>8.6416400000000004E-2</c:v>
                </c:pt>
                <c:pt idx="10">
                  <c:v>7.5914599999999999E-2</c:v>
                </c:pt>
                <c:pt idx="11">
                  <c:v>6.7692699999999995E-2</c:v>
                </c:pt>
                <c:pt idx="12">
                  <c:v>6.2952499999999995E-2</c:v>
                </c:pt>
                <c:pt idx="13">
                  <c:v>5.9691500000000002E-2</c:v>
                </c:pt>
                <c:pt idx="14">
                  <c:v>5.7689499999999998E-2</c:v>
                </c:pt>
                <c:pt idx="15">
                  <c:v>5.6350200000000003E-2</c:v>
                </c:pt>
                <c:pt idx="16">
                  <c:v>5.5669200000000002E-2</c:v>
                </c:pt>
                <c:pt idx="17">
                  <c:v>5.5162200000000002E-2</c:v>
                </c:pt>
                <c:pt idx="18">
                  <c:v>5.49247E-2</c:v>
                </c:pt>
                <c:pt idx="19">
                  <c:v>5.4744399999999999E-2</c:v>
                </c:pt>
                <c:pt idx="20">
                  <c:v>5.4641000000000002E-2</c:v>
                </c:pt>
                <c:pt idx="21">
                  <c:v>5.4551500000000003E-2</c:v>
                </c:pt>
                <c:pt idx="22">
                  <c:v>5.45099E-2</c:v>
                </c:pt>
                <c:pt idx="23">
                  <c:v>5.4480199999999999E-2</c:v>
                </c:pt>
                <c:pt idx="24">
                  <c:v>5.4462400000000001E-2</c:v>
                </c:pt>
                <c:pt idx="25">
                  <c:v>5.4450199999999997E-2</c:v>
                </c:pt>
                <c:pt idx="26">
                  <c:v>5.44433E-2</c:v>
                </c:pt>
                <c:pt idx="27">
                  <c:v>5.4438399999999998E-2</c:v>
                </c:pt>
                <c:pt idx="28">
                  <c:v>5.4435499999999998E-2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837A-45CB-B893-D639CE5A9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787584"/>
        <c:axId val="170789120"/>
      </c:lineChart>
      <c:catAx>
        <c:axId val="17078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70789120"/>
        <c:crosses val="autoZero"/>
        <c:auto val="1"/>
        <c:lblAlgn val="ctr"/>
        <c:lblOffset val="100"/>
        <c:noMultiLvlLbl val="0"/>
      </c:catAx>
      <c:valAx>
        <c:axId val="170789120"/>
        <c:scaling>
          <c:orientation val="minMax"/>
          <c:max val="0.30000000000000004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prstDash val="sysDash"/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70787584"/>
        <c:crosses val="autoZero"/>
        <c:crossBetween val="between"/>
        <c:majorUnit val="5.000000000000001E-2"/>
      </c:valAx>
      <c:valAx>
        <c:axId val="170795008"/>
        <c:scaling>
          <c:orientation val="minMax"/>
          <c:max val="24"/>
        </c:scaling>
        <c:delete val="0"/>
        <c:axPos val="r"/>
        <c:numFmt formatCode="General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70796544"/>
        <c:crosses val="max"/>
        <c:crossBetween val="between"/>
        <c:majorUnit val="4"/>
      </c:valAx>
      <c:catAx>
        <c:axId val="170796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7950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"/>
          <c:y val="0.84502466666666676"/>
          <c:w val="1"/>
          <c:h val="0.15497533333333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56036527772337E-2"/>
          <c:y val="7.7624641747367801E-2"/>
          <c:w val="0.9151168044292971"/>
          <c:h val="0.592182291666666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pdi_dekomp!$B$4</c:f>
              <c:strCache>
                <c:ptCount val="1"/>
                <c:pt idx="0">
                  <c:v>Munkajövedelem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pdi_dekomp!$A$16:$A$27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pdi_dekomp!$B$16:$B$27</c:f>
              <c:numCache>
                <c:formatCode>General</c:formatCode>
                <c:ptCount val="9"/>
                <c:pt idx="0">
                  <c:v>0.37169993505232451</c:v>
                </c:pt>
                <c:pt idx="1">
                  <c:v>2.0458004448188896</c:v>
                </c:pt>
                <c:pt idx="2">
                  <c:v>-1.0273927083860788</c:v>
                </c:pt>
                <c:pt idx="3">
                  <c:v>1.5106698294678149</c:v>
                </c:pt>
                <c:pt idx="4">
                  <c:v>3.8619163789355344</c:v>
                </c:pt>
                <c:pt idx="5">
                  <c:v>2.9610781096006371</c:v>
                </c:pt>
                <c:pt idx="6">
                  <c:v>4.7827652978859101</c:v>
                </c:pt>
                <c:pt idx="7">
                  <c:v>2.1712990882707017</c:v>
                </c:pt>
                <c:pt idx="8">
                  <c:v>1.7780846541544288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BB-45F2-B854-C2B896284AE0}"/>
            </c:ext>
          </c:extLst>
        </c:ser>
        <c:ser>
          <c:idx val="1"/>
          <c:order val="1"/>
          <c:tx>
            <c:strRef>
              <c:f>pdi_dekomp!$C$4</c:f>
              <c:strCache>
                <c:ptCount val="1"/>
                <c:pt idx="0">
                  <c:v>Minimálbér-emelés hatása</c:v>
                </c:pt>
              </c:strCache>
            </c:strRef>
          </c:tx>
          <c:spPr>
            <a:solidFill>
              <a:srgbClr val="9C0000"/>
            </a:solidFill>
            <a:ln>
              <a:noFill/>
            </a:ln>
            <a:effectLst/>
          </c:spPr>
          <c:invertIfNegative val="0"/>
          <c:cat>
            <c:numRef>
              <c:f>pdi_dekomp!$A$16:$A$27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pdi_dekomp!$C$16:$C$27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1.3352086604488109</c:v>
                </c:pt>
                <c:pt idx="8">
                  <c:v>0.89740658966067732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BB-45F2-B854-C2B896284AE0}"/>
            </c:ext>
          </c:extLst>
        </c:ser>
        <c:ser>
          <c:idx val="2"/>
          <c:order val="2"/>
          <c:tx>
            <c:strRef>
              <c:f>pdi_dekomp!$D$4</c:f>
              <c:strCache>
                <c:ptCount val="1"/>
                <c:pt idx="0">
                  <c:v>Transzferek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pdi_dekomp!$A$16:$A$27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pdi_dekomp!$D$16:$D$27</c:f>
              <c:numCache>
                <c:formatCode>General</c:formatCode>
                <c:ptCount val="9"/>
                <c:pt idx="0">
                  <c:v>-1.0829884212139327</c:v>
                </c:pt>
                <c:pt idx="1">
                  <c:v>-0.33458065233190271</c:v>
                </c:pt>
                <c:pt idx="2">
                  <c:v>-1.6778228085081295</c:v>
                </c:pt>
                <c:pt idx="3">
                  <c:v>-1.7047379893298777E-2</c:v>
                </c:pt>
                <c:pt idx="4">
                  <c:v>0.10414598462611376</c:v>
                </c:pt>
                <c:pt idx="5">
                  <c:v>7.6069989421442261E-2</c:v>
                </c:pt>
                <c:pt idx="6">
                  <c:v>-5.355798841373572E-2</c:v>
                </c:pt>
                <c:pt idx="7">
                  <c:v>2.9247031997051896E-2</c:v>
                </c:pt>
                <c:pt idx="8">
                  <c:v>9.5117309887202295E-2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BB-45F2-B854-C2B896284AE0}"/>
            </c:ext>
          </c:extLst>
        </c:ser>
        <c:ser>
          <c:idx val="3"/>
          <c:order val="3"/>
          <c:tx>
            <c:strRef>
              <c:f>pdi_dekomp!$E$4</c:f>
              <c:strCache>
                <c:ptCount val="1"/>
                <c:pt idx="0">
                  <c:v>Egyéb jövedelem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pdi_dekomp!$A$16:$A$27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pdi_dekomp!$E$16:$E$27</c:f>
              <c:numCache>
                <c:formatCode>General</c:formatCode>
                <c:ptCount val="9"/>
                <c:pt idx="0">
                  <c:v>-1.2884854827420889</c:v>
                </c:pt>
                <c:pt idx="1">
                  <c:v>-0.58473305510389517</c:v>
                </c:pt>
                <c:pt idx="2">
                  <c:v>-1.2582067882880621</c:v>
                </c:pt>
                <c:pt idx="3">
                  <c:v>0.54608842076794761</c:v>
                </c:pt>
                <c:pt idx="4">
                  <c:v>-0.40024489513666545</c:v>
                </c:pt>
                <c:pt idx="5">
                  <c:v>0.86757258857378239</c:v>
                </c:pt>
                <c:pt idx="6">
                  <c:v>-0.47831119547482653</c:v>
                </c:pt>
                <c:pt idx="7">
                  <c:v>0.9</c:v>
                </c:pt>
                <c:pt idx="8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BB-45F2-B854-C2B896284A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728679600"/>
        <c:axId val="728680912"/>
      </c:barChart>
      <c:lineChart>
        <c:grouping val="standard"/>
        <c:varyColors val="0"/>
        <c:ser>
          <c:idx val="4"/>
          <c:order val="4"/>
          <c:tx>
            <c:strRef>
              <c:f>pdi_dekomp!$F$4</c:f>
              <c:strCache>
                <c:ptCount val="1"/>
                <c:pt idx="0">
                  <c:v>Rendelkezésre álló jövedelem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chemeClr val="bg1"/>
              </a:solidFill>
              <a:ln w="25400">
                <a:solidFill>
                  <a:schemeClr val="accent5"/>
                </a:solidFill>
              </a:ln>
              <a:effectLst/>
            </c:spPr>
          </c:marker>
          <c:cat>
            <c:numRef>
              <c:f>pdi_dekomp!$A$16:$A$27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pdi_dekomp!$F$16:$F$27</c:f>
              <c:numCache>
                <c:formatCode>General</c:formatCode>
                <c:ptCount val="9"/>
                <c:pt idx="0">
                  <c:v>-1.999773801088196</c:v>
                </c:pt>
                <c:pt idx="1">
                  <c:v>1.1264940093041389</c:v>
                </c:pt>
                <c:pt idx="2">
                  <c:v>-3.9634212477651971</c:v>
                </c:pt>
                <c:pt idx="3">
                  <c:v>2.0397003775114655</c:v>
                </c:pt>
                <c:pt idx="4">
                  <c:v>3.5658258627701827</c:v>
                </c:pt>
                <c:pt idx="5">
                  <c:v>3.9047268455748139</c:v>
                </c:pt>
                <c:pt idx="6">
                  <c:v>4.2509001620576186</c:v>
                </c:pt>
                <c:pt idx="7">
                  <c:v>4.4357547807165645</c:v>
                </c:pt>
                <c:pt idx="8">
                  <c:v>3.6706085537023085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BBB-45F2-B854-C2B896284A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8679600"/>
        <c:axId val="728680912"/>
      </c:lineChart>
      <c:catAx>
        <c:axId val="7286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BFBFBF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28680912"/>
        <c:crosses val="autoZero"/>
        <c:auto val="1"/>
        <c:lblAlgn val="ctr"/>
        <c:lblOffset val="100"/>
        <c:noMultiLvlLbl val="0"/>
      </c:catAx>
      <c:valAx>
        <c:axId val="72868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rgbClr val="BFBFB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72867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157407407407406E-2"/>
          <c:y val="0.8291288194444445"/>
          <c:w val="0.9573555555555554"/>
          <c:h val="0.17087118055555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320048309178749E-2"/>
          <c:y val="7.787577777777778E-2"/>
          <c:w val="0.85386597222222216"/>
          <c:h val="0.6195182222222221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'c1-7'!$C$13</c:f>
              <c:strCache>
                <c:ptCount val="1"/>
                <c:pt idx="0">
                  <c:v>Pénzügyi megtakarítási ráta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dPt>
            <c:idx val="1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ADAC-41B5-9E90-7520FE67797D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ADAC-41B5-9E90-7520FE67797D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ADAC-41B5-9E90-7520FE67797D}"/>
              </c:ext>
            </c:extLst>
          </c:dPt>
          <c:cat>
            <c:numRef>
              <c:f>'c1-7'!$A$20:$A$38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'c1-7'!$C$20:$C$38</c:f>
              <c:numCache>
                <c:formatCode>General</c:formatCode>
                <c:ptCount val="17"/>
                <c:pt idx="0">
                  <c:v>3.744040011872602</c:v>
                </c:pt>
                <c:pt idx="1">
                  <c:v>-1.208605901734623E-2</c:v>
                </c:pt>
                <c:pt idx="2">
                  <c:v>2.7087981750498589</c:v>
                </c:pt>
                <c:pt idx="3">
                  <c:v>4.687913608646709</c:v>
                </c:pt>
                <c:pt idx="4">
                  <c:v>3.5929954109203832</c:v>
                </c:pt>
                <c:pt idx="5">
                  <c:v>0.73695102594471262</c:v>
                </c:pt>
                <c:pt idx="6">
                  <c:v>5.11444551546546E-2</c:v>
                </c:pt>
                <c:pt idx="7">
                  <c:v>3.7012445345824569</c:v>
                </c:pt>
                <c:pt idx="8">
                  <c:v>6.0620179685994522</c:v>
                </c:pt>
                <c:pt idx="9">
                  <c:v>9.1078996795034133</c:v>
                </c:pt>
                <c:pt idx="10">
                  <c:v>7.8988137386166741</c:v>
                </c:pt>
                <c:pt idx="11">
                  <c:v>8.6605081995083903</c:v>
                </c:pt>
                <c:pt idx="12">
                  <c:v>9.7204610913981</c:v>
                </c:pt>
                <c:pt idx="13">
                  <c:v>10.295976281456785</c:v>
                </c:pt>
                <c:pt idx="14">
                  <c:v>8.8268483485648073</c:v>
                </c:pt>
                <c:pt idx="15">
                  <c:v>7.9122185813445149</c:v>
                </c:pt>
                <c:pt idx="16">
                  <c:v>7.4544715758127627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AC-41B5-9E90-7520FE677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63938688"/>
        <c:axId val="163940224"/>
      </c:barChart>
      <c:lineChart>
        <c:grouping val="standard"/>
        <c:varyColors val="0"/>
        <c:ser>
          <c:idx val="2"/>
          <c:order val="1"/>
          <c:tx>
            <c:strRef>
              <c:f>'c1-7'!$D$13</c:f>
              <c:strCache>
                <c:ptCount val="1"/>
                <c:pt idx="0">
                  <c:v>Beruházási ráta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  <a:prstDash val="sysDash"/>
            </a:ln>
          </c:spPr>
          <c:marker>
            <c:symbol val="none"/>
          </c:marker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7-ADAC-41B5-9E90-7520FE67797D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8-ADAC-41B5-9E90-7520FE67797D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09-ADAC-41B5-9E90-7520FE67797D}"/>
              </c:ext>
            </c:extLst>
          </c:dPt>
          <c:cat>
            <c:numRef>
              <c:f>'c1-7'!$A$20:$A$38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'c1-7'!$D$20:$D$38</c:f>
              <c:numCache>
                <c:formatCode>General</c:formatCode>
                <c:ptCount val="17"/>
                <c:pt idx="0">
                  <c:v>9.102530638540653</c:v>
                </c:pt>
                <c:pt idx="1">
                  <c:v>9.6327893016712149</c:v>
                </c:pt>
                <c:pt idx="2">
                  <c:v>10.173124401465394</c:v>
                </c:pt>
                <c:pt idx="3">
                  <c:v>8.4656670287437041</c:v>
                </c:pt>
                <c:pt idx="4">
                  <c:v>7.38273439185763</c:v>
                </c:pt>
                <c:pt idx="5">
                  <c:v>8.1377931016455989</c:v>
                </c:pt>
                <c:pt idx="6">
                  <c:v>8.570173389017766</c:v>
                </c:pt>
                <c:pt idx="7">
                  <c:v>8.2509066553515069</c:v>
                </c:pt>
                <c:pt idx="8">
                  <c:v>6.5968449037306192</c:v>
                </c:pt>
                <c:pt idx="9">
                  <c:v>3.8724895360207752</c:v>
                </c:pt>
                <c:pt idx="10">
                  <c:v>3.5071998784911327</c:v>
                </c:pt>
                <c:pt idx="11">
                  <c:v>4.3512434096140966</c:v>
                </c:pt>
                <c:pt idx="12">
                  <c:v>4.1945665287661278</c:v>
                </c:pt>
                <c:pt idx="13">
                  <c:v>4.0786015132785609</c:v>
                </c:pt>
                <c:pt idx="14">
                  <c:v>4.9594331941177314</c:v>
                </c:pt>
                <c:pt idx="15">
                  <c:v>5.4092134643360179</c:v>
                </c:pt>
                <c:pt idx="16">
                  <c:v>5.608167086782279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DAC-41B5-9E90-7520FE677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938688"/>
        <c:axId val="163940224"/>
      </c:lineChart>
      <c:lineChart>
        <c:grouping val="standard"/>
        <c:varyColors val="0"/>
        <c:ser>
          <c:idx val="0"/>
          <c:order val="2"/>
          <c:tx>
            <c:strRef>
              <c:f>'c1-7'!$B$13</c:f>
              <c:strCache>
                <c:ptCount val="1"/>
                <c:pt idx="0">
                  <c:v>Fogyasztási ráta (jobb tengely)</c:v>
                </c:pt>
              </c:strCache>
            </c:strRef>
          </c:tx>
          <c:spPr>
            <a:ln w="38100">
              <a:solidFill>
                <a:srgbClr val="9C0000"/>
              </a:solidFill>
            </a:ln>
          </c:spPr>
          <c:marker>
            <c:symbol val="none"/>
          </c:marker>
          <c:dPt>
            <c:idx val="14"/>
            <c:bubble3D val="0"/>
            <c:spPr>
              <a:ln w="38100">
                <a:solidFill>
                  <a:srgbClr val="9C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ADAC-41B5-9E90-7520FE67797D}"/>
              </c:ext>
            </c:extLst>
          </c:dPt>
          <c:dPt>
            <c:idx val="15"/>
            <c:bubble3D val="0"/>
            <c:spPr>
              <a:ln w="38100">
                <a:solidFill>
                  <a:srgbClr val="9C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ADAC-41B5-9E90-7520FE67797D}"/>
              </c:ext>
            </c:extLst>
          </c:dPt>
          <c:dPt>
            <c:idx val="16"/>
            <c:bubble3D val="0"/>
            <c:spPr>
              <a:ln w="38100">
                <a:solidFill>
                  <a:srgbClr val="9C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ADAC-41B5-9E90-7520FE67797D}"/>
              </c:ext>
            </c:extLst>
          </c:dPt>
          <c:cat>
            <c:numRef>
              <c:f>'c1-7'!$A$20:$A$38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'c1-7'!$B$20:$B$38</c:f>
              <c:numCache>
                <c:formatCode>General</c:formatCode>
                <c:ptCount val="17"/>
                <c:pt idx="0">
                  <c:v>90.067815808953569</c:v>
                </c:pt>
                <c:pt idx="1">
                  <c:v>93.432430024306811</c:v>
                </c:pt>
                <c:pt idx="2">
                  <c:v>90.002212434425857</c:v>
                </c:pt>
                <c:pt idx="3">
                  <c:v>88.983053904930557</c:v>
                </c:pt>
                <c:pt idx="4">
                  <c:v>90.79378556391265</c:v>
                </c:pt>
                <c:pt idx="5">
                  <c:v>92.805704555004965</c:v>
                </c:pt>
                <c:pt idx="6">
                  <c:v>91.388542265298781</c:v>
                </c:pt>
                <c:pt idx="7">
                  <c:v>88.048047281151483</c:v>
                </c:pt>
                <c:pt idx="8">
                  <c:v>87.349578110684675</c:v>
                </c:pt>
                <c:pt idx="9">
                  <c:v>87.01578937754897</c:v>
                </c:pt>
                <c:pt idx="10">
                  <c:v>88.585431388445855</c:v>
                </c:pt>
                <c:pt idx="11">
                  <c:v>86.990361890352958</c:v>
                </c:pt>
                <c:pt idx="12">
                  <c:v>86.27705850839827</c:v>
                </c:pt>
                <c:pt idx="13">
                  <c:v>85.637982491057173</c:v>
                </c:pt>
                <c:pt idx="14">
                  <c:v>86.205855983907441</c:v>
                </c:pt>
                <c:pt idx="15">
                  <c:v>86.678567954319476</c:v>
                </c:pt>
                <c:pt idx="16">
                  <c:v>86.937361337404951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ADAC-41B5-9E90-7520FE677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947648"/>
        <c:axId val="163941760"/>
      </c:lineChart>
      <c:catAx>
        <c:axId val="16393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63940224"/>
        <c:crosses val="autoZero"/>
        <c:auto val="1"/>
        <c:lblAlgn val="ctr"/>
        <c:lblOffset val="100"/>
        <c:noMultiLvlLbl val="0"/>
      </c:catAx>
      <c:valAx>
        <c:axId val="163940224"/>
        <c:scaling>
          <c:orientation val="minMax"/>
          <c:max val="12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tx2"/>
            </a:solidFill>
          </a:ln>
        </c:spPr>
        <c:crossAx val="163938688"/>
        <c:crosses val="autoZero"/>
        <c:crossBetween val="between"/>
        <c:majorUnit val="3"/>
      </c:valAx>
      <c:valAx>
        <c:axId val="163941760"/>
        <c:scaling>
          <c:orientation val="minMax"/>
          <c:max val="95"/>
          <c:min val="83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</c:spPr>
        <c:crossAx val="163947648"/>
        <c:crosses val="max"/>
        <c:crossBetween val="between"/>
        <c:majorUnit val="3"/>
      </c:valAx>
      <c:catAx>
        <c:axId val="163947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394176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6295222222222234"/>
          <c:w val="1"/>
          <c:h val="0.1370135555555555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459595959595963E-2"/>
          <c:y val="7.3730666666666667E-2"/>
          <c:w val="0.88379166666666664"/>
          <c:h val="0.68790755555555561"/>
        </c:manualLayout>
      </c:layout>
      <c:areaChart>
        <c:grouping val="stacked"/>
        <c:varyColors val="0"/>
        <c:ser>
          <c:idx val="4"/>
          <c:order val="4"/>
          <c:spPr>
            <a:noFill/>
            <a:ln>
              <a:noFill/>
            </a:ln>
            <a:effectLst/>
          </c:spPr>
          <c:cat>
            <c:numRef>
              <c:f>'3-19'!$A$14:$A$79</c:f>
              <c:numCache>
                <c:formatCode>m/d/yyyy</c:formatCode>
                <c:ptCount val="66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</c:numCache>
            </c:numRef>
          </c:cat>
          <c:val>
            <c:numRef>
              <c:f>'3-19'!$G$14:$G$87</c:f>
              <c:numCache>
                <c:formatCode>General</c:formatCode>
                <c:ptCount val="74"/>
              </c:numCache>
            </c:numRef>
          </c:val>
          <c:extLst>
            <c:ext xmlns:c16="http://schemas.microsoft.com/office/drawing/2014/chart" uri="{C3380CC4-5D6E-409C-BE32-E72D297353CC}">
              <c16:uniqueId val="{00000000-F70C-4625-8709-224AB9046A4D}"/>
            </c:ext>
          </c:extLst>
        </c:ser>
        <c:ser>
          <c:idx val="5"/>
          <c:order val="5"/>
          <c:spPr>
            <a:solidFill>
              <a:srgbClr val="9C0000">
                <a:alpha val="30000"/>
              </a:srgbClr>
            </a:solidFill>
            <a:ln>
              <a:noFill/>
            </a:ln>
            <a:effectLst/>
          </c:spPr>
          <c:cat>
            <c:numRef>
              <c:f>'3-19'!$A$14:$A$79</c:f>
              <c:numCache>
                <c:formatCode>m/d/yyyy</c:formatCode>
                <c:ptCount val="66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</c:numCache>
            </c:numRef>
          </c:cat>
          <c:val>
            <c:numRef>
              <c:f>'3-19'!$H$14:$H$87</c:f>
              <c:numCache>
                <c:formatCode>General</c:formatCode>
                <c:ptCount val="74"/>
              </c:numCache>
            </c:numRef>
          </c:val>
          <c:extLst>
            <c:ext xmlns:c16="http://schemas.microsoft.com/office/drawing/2014/chart" uri="{C3380CC4-5D6E-409C-BE32-E72D297353CC}">
              <c16:uniqueId val="{00000001-F70C-4625-8709-224AB9046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1580160"/>
        <c:axId val="181574272"/>
      </c:areaChart>
      <c:lineChart>
        <c:grouping val="standard"/>
        <c:varyColors val="0"/>
        <c:ser>
          <c:idx val="0"/>
          <c:order val="0"/>
          <c:tx>
            <c:strRef>
              <c:f>'3-19'!$C$13</c:f>
              <c:strCache>
                <c:ptCount val="1"/>
                <c:pt idx="0">
                  <c:v>Tartós termékek</c:v>
                </c:pt>
              </c:strCache>
            </c:strRef>
          </c:tx>
          <c:spPr>
            <a:ln w="38100" cap="rnd">
              <a:solidFill>
                <a:srgbClr val="9C0000"/>
              </a:solidFill>
              <a:round/>
            </a:ln>
            <a:effectLst/>
          </c:spPr>
          <c:marker>
            <c:symbol val="none"/>
          </c:marker>
          <c:cat>
            <c:numRef>
              <c:f>'3-19'!$A$14:$A$80</c:f>
              <c:numCache>
                <c:formatCode>m/d/yyyy</c:formatCode>
                <c:ptCount val="67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</c:numCache>
            </c:numRef>
          </c:cat>
          <c:val>
            <c:numRef>
              <c:f>'3-19'!$C$14:$C$80</c:f>
              <c:numCache>
                <c:formatCode>General</c:formatCode>
                <c:ptCount val="67"/>
                <c:pt idx="0">
                  <c:v>52.008971854208788</c:v>
                </c:pt>
                <c:pt idx="1">
                  <c:v>53.957495186316365</c:v>
                </c:pt>
                <c:pt idx="2">
                  <c:v>54.861670419831555</c:v>
                </c:pt>
                <c:pt idx="3">
                  <c:v>56.343857669360823</c:v>
                </c:pt>
                <c:pt idx="4">
                  <c:v>57.656680393147433</c:v>
                </c:pt>
                <c:pt idx="5">
                  <c:v>59.253087171636651</c:v>
                </c:pt>
                <c:pt idx="6">
                  <c:v>61.180778602887841</c:v>
                </c:pt>
                <c:pt idx="7">
                  <c:v>64.392396457077794</c:v>
                </c:pt>
                <c:pt idx="8">
                  <c:v>64.808414002509423</c:v>
                </c:pt>
                <c:pt idx="9">
                  <c:v>67.277876744543136</c:v>
                </c:pt>
                <c:pt idx="10">
                  <c:v>70.669352982821678</c:v>
                </c:pt>
                <c:pt idx="11">
                  <c:v>74.016217220317813</c:v>
                </c:pt>
                <c:pt idx="12">
                  <c:v>84.761546781262936</c:v>
                </c:pt>
                <c:pt idx="13">
                  <c:v>87.37578906850338</c:v>
                </c:pt>
                <c:pt idx="14">
                  <c:v>92.06096036090176</c:v>
                </c:pt>
                <c:pt idx="15">
                  <c:v>92.695137789277084</c:v>
                </c:pt>
                <c:pt idx="16">
                  <c:v>90.092311507998488</c:v>
                </c:pt>
                <c:pt idx="17">
                  <c:v>93.805532523167983</c:v>
                </c:pt>
                <c:pt idx="18">
                  <c:v>97.244197885384892</c:v>
                </c:pt>
                <c:pt idx="19">
                  <c:v>99.786853232729783</c:v>
                </c:pt>
                <c:pt idx="20">
                  <c:v>98.461926698665266</c:v>
                </c:pt>
                <c:pt idx="21">
                  <c:v>98.167447049215852</c:v>
                </c:pt>
                <c:pt idx="22">
                  <c:v>101.15665002931513</c:v>
                </c:pt>
                <c:pt idx="23">
                  <c:v>102.21397622280375</c:v>
                </c:pt>
                <c:pt idx="24">
                  <c:v>104.95689835888209</c:v>
                </c:pt>
                <c:pt idx="25">
                  <c:v>107.8821299941189</c:v>
                </c:pt>
                <c:pt idx="26">
                  <c:v>104.85797061893901</c:v>
                </c:pt>
                <c:pt idx="27">
                  <c:v>107.162027941487</c:v>
                </c:pt>
                <c:pt idx="28">
                  <c:v>108.22501792073203</c:v>
                </c:pt>
                <c:pt idx="29">
                  <c:v>107.39786485917921</c:v>
                </c:pt>
                <c:pt idx="30">
                  <c:v>108.23628288721892</c:v>
                </c:pt>
                <c:pt idx="31">
                  <c:v>108.56341600099026</c:v>
                </c:pt>
                <c:pt idx="32">
                  <c:v>106.24962402349416</c:v>
                </c:pt>
                <c:pt idx="33">
                  <c:v>105.00574120964741</c:v>
                </c:pt>
                <c:pt idx="34">
                  <c:v>103.43179628231118</c:v>
                </c:pt>
                <c:pt idx="35">
                  <c:v>93.090016815257016</c:v>
                </c:pt>
                <c:pt idx="36">
                  <c:v>84.275305012236373</c:v>
                </c:pt>
                <c:pt idx="37">
                  <c:v>75.802163417099834</c:v>
                </c:pt>
                <c:pt idx="38">
                  <c:v>66.964368053195827</c:v>
                </c:pt>
                <c:pt idx="39">
                  <c:v>65.080123408149319</c:v>
                </c:pt>
                <c:pt idx="40">
                  <c:v>64.730119326273197</c:v>
                </c:pt>
                <c:pt idx="41">
                  <c:v>64.740342011148712</c:v>
                </c:pt>
                <c:pt idx="42">
                  <c:v>64.833837999090321</c:v>
                </c:pt>
                <c:pt idx="43">
                  <c:v>63.638071829925536</c:v>
                </c:pt>
                <c:pt idx="44">
                  <c:v>64.06727618591654</c:v>
                </c:pt>
                <c:pt idx="45">
                  <c:v>64.875004157160006</c:v>
                </c:pt>
                <c:pt idx="46">
                  <c:v>66.00488803077306</c:v>
                </c:pt>
                <c:pt idx="47">
                  <c:v>67.326645842497314</c:v>
                </c:pt>
                <c:pt idx="48">
                  <c:v>67.2742345510012</c:v>
                </c:pt>
                <c:pt idx="49">
                  <c:v>66.720407978034885</c:v>
                </c:pt>
                <c:pt idx="50">
                  <c:v>66.923347325715497</c:v>
                </c:pt>
                <c:pt idx="51">
                  <c:v>68.390727411495234</c:v>
                </c:pt>
                <c:pt idx="52">
                  <c:v>69.122099868205709</c:v>
                </c:pt>
                <c:pt idx="53">
                  <c:v>69.939714696280106</c:v>
                </c:pt>
                <c:pt idx="54">
                  <c:v>70.219689049103351</c:v>
                </c:pt>
                <c:pt idx="55">
                  <c:v>70.09129218542131</c:v>
                </c:pt>
                <c:pt idx="56">
                  <c:v>71.349432212907246</c:v>
                </c:pt>
                <c:pt idx="57">
                  <c:v>72.347901187892745</c:v>
                </c:pt>
                <c:pt idx="58">
                  <c:v>73.895373594533609</c:v>
                </c:pt>
                <c:pt idx="59">
                  <c:v>74.620118187325687</c:v>
                </c:pt>
                <c:pt idx="60">
                  <c:v>75.468557226437511</c:v>
                </c:pt>
                <c:pt idx="61">
                  <c:v>76.16228816018355</c:v>
                </c:pt>
                <c:pt idx="62">
                  <c:v>77.211093801829705</c:v>
                </c:pt>
                <c:pt idx="63">
                  <c:v>79.199611498778438</c:v>
                </c:pt>
                <c:pt idx="64">
                  <c:v>81.12028473460532</c:v>
                </c:pt>
                <c:pt idx="65">
                  <c:v>82.939458832437623</c:v>
                </c:pt>
                <c:pt idx="66">
                  <c:v>84.064886266209797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0C-4625-8709-224AB9046A4D}"/>
            </c:ext>
          </c:extLst>
        </c:ser>
        <c:ser>
          <c:idx val="1"/>
          <c:order val="1"/>
          <c:tx>
            <c:strRef>
              <c:f>'3-19'!$D$13</c:f>
              <c:strCache>
                <c:ptCount val="1"/>
                <c:pt idx="0">
                  <c:v>Féltartós termékek</c:v>
                </c:pt>
              </c:strCache>
            </c:strRef>
          </c:tx>
          <c:spPr>
            <a:ln w="38100" cap="rnd">
              <a:solidFill>
                <a:srgbClr val="7BAFD4"/>
              </a:solidFill>
              <a:round/>
            </a:ln>
            <a:effectLst/>
          </c:spPr>
          <c:marker>
            <c:symbol val="none"/>
          </c:marker>
          <c:cat>
            <c:numRef>
              <c:f>'3-19'!$A$14:$A$80</c:f>
              <c:numCache>
                <c:formatCode>m/d/yyyy</c:formatCode>
                <c:ptCount val="67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</c:numCache>
            </c:numRef>
          </c:cat>
          <c:val>
            <c:numRef>
              <c:f>'3-19'!$D$14:$D$80</c:f>
              <c:numCache>
                <c:formatCode>General</c:formatCode>
                <c:ptCount val="67"/>
                <c:pt idx="0">
                  <c:v>84.045607671605083</c:v>
                </c:pt>
                <c:pt idx="1">
                  <c:v>85.862613711255435</c:v>
                </c:pt>
                <c:pt idx="2">
                  <c:v>87.327319399237851</c:v>
                </c:pt>
                <c:pt idx="3">
                  <c:v>88.503009908363879</c:v>
                </c:pt>
                <c:pt idx="4">
                  <c:v>90.753644649473515</c:v>
                </c:pt>
                <c:pt idx="5">
                  <c:v>91.893529154213851</c:v>
                </c:pt>
                <c:pt idx="6">
                  <c:v>92.4409027984739</c:v>
                </c:pt>
                <c:pt idx="7">
                  <c:v>93.170447104885852</c:v>
                </c:pt>
                <c:pt idx="8">
                  <c:v>90.52079150272246</c:v>
                </c:pt>
                <c:pt idx="9">
                  <c:v>90.635040437079653</c:v>
                </c:pt>
                <c:pt idx="10">
                  <c:v>92.085788681433158</c:v>
                </c:pt>
                <c:pt idx="11">
                  <c:v>92.893066099558226</c:v>
                </c:pt>
                <c:pt idx="12">
                  <c:v>94.609007111838835</c:v>
                </c:pt>
                <c:pt idx="13">
                  <c:v>96.175344642479359</c:v>
                </c:pt>
                <c:pt idx="14">
                  <c:v>96.759682730229187</c:v>
                </c:pt>
                <c:pt idx="15">
                  <c:v>97.771259417499451</c:v>
                </c:pt>
                <c:pt idx="16">
                  <c:v>99.041385686590431</c:v>
                </c:pt>
                <c:pt idx="17">
                  <c:v>99.800142402226271</c:v>
                </c:pt>
                <c:pt idx="18">
                  <c:v>99.529144941532692</c:v>
                </c:pt>
                <c:pt idx="19">
                  <c:v>99.356512597604251</c:v>
                </c:pt>
                <c:pt idx="20">
                  <c:v>99.49493861803785</c:v>
                </c:pt>
                <c:pt idx="21">
                  <c:v>99.447189343601224</c:v>
                </c:pt>
                <c:pt idx="22">
                  <c:v>99.839310788424598</c:v>
                </c:pt>
                <c:pt idx="23">
                  <c:v>101.21856124993633</c:v>
                </c:pt>
                <c:pt idx="24">
                  <c:v>101.87040113189731</c:v>
                </c:pt>
                <c:pt idx="25">
                  <c:v>103.2519924219221</c:v>
                </c:pt>
                <c:pt idx="26">
                  <c:v>105.08132860501203</c:v>
                </c:pt>
                <c:pt idx="27">
                  <c:v>105.96558592812893</c:v>
                </c:pt>
                <c:pt idx="28">
                  <c:v>106.9581948193122</c:v>
                </c:pt>
                <c:pt idx="29">
                  <c:v>107.06502129699894</c:v>
                </c:pt>
                <c:pt idx="30">
                  <c:v>107.08471844434601</c:v>
                </c:pt>
                <c:pt idx="31">
                  <c:v>107.43032280459279</c:v>
                </c:pt>
                <c:pt idx="32">
                  <c:v>108.2982166028374</c:v>
                </c:pt>
                <c:pt idx="33">
                  <c:v>107.40243689366802</c:v>
                </c:pt>
                <c:pt idx="34">
                  <c:v>106.5480215184764</c:v>
                </c:pt>
                <c:pt idx="35">
                  <c:v>103.61054348223782</c:v>
                </c:pt>
                <c:pt idx="36">
                  <c:v>98.85216298899303</c:v>
                </c:pt>
                <c:pt idx="37">
                  <c:v>97.794664360905315</c:v>
                </c:pt>
                <c:pt idx="38">
                  <c:v>95.999522639084617</c:v>
                </c:pt>
                <c:pt idx="39">
                  <c:v>96.661270009436066</c:v>
                </c:pt>
                <c:pt idx="40">
                  <c:v>98.46467481347797</c:v>
                </c:pt>
                <c:pt idx="41">
                  <c:v>97.330291928105865</c:v>
                </c:pt>
                <c:pt idx="42">
                  <c:v>98.099367543277438</c:v>
                </c:pt>
                <c:pt idx="43">
                  <c:v>98.239706967904112</c:v>
                </c:pt>
                <c:pt idx="44">
                  <c:v>98.313157352530197</c:v>
                </c:pt>
                <c:pt idx="45">
                  <c:v>100.74398272449332</c:v>
                </c:pt>
                <c:pt idx="46">
                  <c:v>100.67713137474969</c:v>
                </c:pt>
                <c:pt idx="47">
                  <c:v>99.184783725231682</c:v>
                </c:pt>
                <c:pt idx="48">
                  <c:v>95.818005058666472</c:v>
                </c:pt>
                <c:pt idx="49">
                  <c:v>95.33464163050887</c:v>
                </c:pt>
                <c:pt idx="50">
                  <c:v>96.627615607147732</c:v>
                </c:pt>
                <c:pt idx="51">
                  <c:v>96.5198402565062</c:v>
                </c:pt>
                <c:pt idx="52">
                  <c:v>98.048656310975687</c:v>
                </c:pt>
                <c:pt idx="53">
                  <c:v>99.253406321634202</c:v>
                </c:pt>
                <c:pt idx="54">
                  <c:v>99.218322329852498</c:v>
                </c:pt>
                <c:pt idx="55">
                  <c:v>103.67605638774113</c:v>
                </c:pt>
                <c:pt idx="56">
                  <c:v>108.19139710100403</c:v>
                </c:pt>
                <c:pt idx="57">
                  <c:v>111.06832497815036</c:v>
                </c:pt>
                <c:pt idx="58">
                  <c:v>114.49002793697485</c:v>
                </c:pt>
                <c:pt idx="59">
                  <c:v>115.87010110502848</c:v>
                </c:pt>
                <c:pt idx="60">
                  <c:v>118.44942444188706</c:v>
                </c:pt>
                <c:pt idx="61">
                  <c:v>119.72241344045926</c:v>
                </c:pt>
                <c:pt idx="62">
                  <c:v>121.44112678408531</c:v>
                </c:pt>
                <c:pt idx="63">
                  <c:v>124.03747236236653</c:v>
                </c:pt>
                <c:pt idx="64">
                  <c:v>126.68407946071032</c:v>
                </c:pt>
                <c:pt idx="65">
                  <c:v>129.21467631149105</c:v>
                </c:pt>
                <c:pt idx="66">
                  <c:v>131.99349512259982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70C-4625-8709-224AB9046A4D}"/>
            </c:ext>
          </c:extLst>
        </c:ser>
        <c:ser>
          <c:idx val="2"/>
          <c:order val="2"/>
          <c:tx>
            <c:strRef>
              <c:f>'3-19'!$E$13</c:f>
              <c:strCache>
                <c:ptCount val="1"/>
                <c:pt idx="0">
                  <c:v>Nem tartós termékek</c:v>
                </c:pt>
              </c:strCache>
            </c:strRef>
          </c:tx>
          <c:spPr>
            <a:ln w="38100" cap="rnd">
              <a:solidFill>
                <a:srgbClr val="898D8D"/>
              </a:solidFill>
              <a:round/>
            </a:ln>
            <a:effectLst/>
          </c:spPr>
          <c:marker>
            <c:symbol val="none"/>
          </c:marker>
          <c:cat>
            <c:numRef>
              <c:f>'3-19'!$A$14:$A$80</c:f>
              <c:numCache>
                <c:formatCode>m/d/yyyy</c:formatCode>
                <c:ptCount val="67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</c:numCache>
            </c:numRef>
          </c:cat>
          <c:val>
            <c:numRef>
              <c:f>'3-19'!$E$14:$E$80</c:f>
              <c:numCache>
                <c:formatCode>General</c:formatCode>
                <c:ptCount val="67"/>
                <c:pt idx="0">
                  <c:v>91.9604502456924</c:v>
                </c:pt>
                <c:pt idx="1">
                  <c:v>92.464688819966682</c:v>
                </c:pt>
                <c:pt idx="2">
                  <c:v>92.885583658218124</c:v>
                </c:pt>
                <c:pt idx="3">
                  <c:v>93.549847077987664</c:v>
                </c:pt>
                <c:pt idx="4">
                  <c:v>92.987430720438567</c:v>
                </c:pt>
                <c:pt idx="5">
                  <c:v>94.452059367544038</c:v>
                </c:pt>
                <c:pt idx="6">
                  <c:v>94.39352342248381</c:v>
                </c:pt>
                <c:pt idx="7">
                  <c:v>94.780650959949213</c:v>
                </c:pt>
                <c:pt idx="8">
                  <c:v>94.640117332859063</c:v>
                </c:pt>
                <c:pt idx="9">
                  <c:v>94.62058337566998</c:v>
                </c:pt>
                <c:pt idx="10">
                  <c:v>96.455618735697712</c:v>
                </c:pt>
                <c:pt idx="11">
                  <c:v>96.905611080259774</c:v>
                </c:pt>
                <c:pt idx="12">
                  <c:v>99.322574511857368</c:v>
                </c:pt>
                <c:pt idx="13">
                  <c:v>99.439271073372296</c:v>
                </c:pt>
                <c:pt idx="14">
                  <c:v>99.158457111947385</c:v>
                </c:pt>
                <c:pt idx="15">
                  <c:v>100.70588809753733</c:v>
                </c:pt>
                <c:pt idx="16">
                  <c:v>98.740408401840952</c:v>
                </c:pt>
                <c:pt idx="17">
                  <c:v>99.438293393591081</c:v>
                </c:pt>
                <c:pt idx="18">
                  <c:v>98.902001237928786</c:v>
                </c:pt>
                <c:pt idx="19">
                  <c:v>96.48161616551684</c:v>
                </c:pt>
                <c:pt idx="20">
                  <c:v>99.246003683472466</c:v>
                </c:pt>
                <c:pt idx="21">
                  <c:v>98.799631127183801</c:v>
                </c:pt>
                <c:pt idx="22">
                  <c:v>99.751538779558857</c:v>
                </c:pt>
                <c:pt idx="23">
                  <c:v>102.2028264097849</c:v>
                </c:pt>
                <c:pt idx="24">
                  <c:v>101.14793691576436</c:v>
                </c:pt>
                <c:pt idx="25">
                  <c:v>102.33198476457319</c:v>
                </c:pt>
                <c:pt idx="26">
                  <c:v>103.26413738800512</c:v>
                </c:pt>
                <c:pt idx="27">
                  <c:v>102.93525674623507</c:v>
                </c:pt>
                <c:pt idx="28">
                  <c:v>101.86501390310552</c:v>
                </c:pt>
                <c:pt idx="29">
                  <c:v>101.97801408416478</c:v>
                </c:pt>
                <c:pt idx="30">
                  <c:v>102.17907581202353</c:v>
                </c:pt>
                <c:pt idx="31">
                  <c:v>102.8939878580989</c:v>
                </c:pt>
                <c:pt idx="32">
                  <c:v>104.93744864005443</c:v>
                </c:pt>
                <c:pt idx="33">
                  <c:v>103.83339555192255</c:v>
                </c:pt>
                <c:pt idx="34">
                  <c:v>102.45363635963392</c:v>
                </c:pt>
                <c:pt idx="35">
                  <c:v>100.36553297910342</c:v>
                </c:pt>
                <c:pt idx="36">
                  <c:v>99.260517375943309</c:v>
                </c:pt>
                <c:pt idx="37">
                  <c:v>99.058792192358212</c:v>
                </c:pt>
                <c:pt idx="38">
                  <c:v>98.065774249049525</c:v>
                </c:pt>
                <c:pt idx="39">
                  <c:v>97.595802722626786</c:v>
                </c:pt>
                <c:pt idx="40">
                  <c:v>95.526682896834657</c:v>
                </c:pt>
                <c:pt idx="41">
                  <c:v>93.816004250263191</c:v>
                </c:pt>
                <c:pt idx="42">
                  <c:v>93.794893992219002</c:v>
                </c:pt>
                <c:pt idx="43">
                  <c:v>93.611986547134308</c:v>
                </c:pt>
                <c:pt idx="44">
                  <c:v>94.008311394721304</c:v>
                </c:pt>
                <c:pt idx="45">
                  <c:v>95.226172478493993</c:v>
                </c:pt>
                <c:pt idx="46">
                  <c:v>94.990675582715639</c:v>
                </c:pt>
                <c:pt idx="47">
                  <c:v>94.49793590054513</c:v>
                </c:pt>
                <c:pt idx="48">
                  <c:v>92.744330026467082</c:v>
                </c:pt>
                <c:pt idx="49">
                  <c:v>91.070796218623684</c:v>
                </c:pt>
                <c:pt idx="50">
                  <c:v>90.71967640963652</c:v>
                </c:pt>
                <c:pt idx="51">
                  <c:v>90.744602022029667</c:v>
                </c:pt>
                <c:pt idx="52">
                  <c:v>92.276023303254206</c:v>
                </c:pt>
                <c:pt idx="53">
                  <c:v>91.741315577366805</c:v>
                </c:pt>
                <c:pt idx="54">
                  <c:v>91.39261600846136</c:v>
                </c:pt>
                <c:pt idx="55">
                  <c:v>91.114730646348832</c:v>
                </c:pt>
                <c:pt idx="56">
                  <c:v>92.113588655883916</c:v>
                </c:pt>
                <c:pt idx="57">
                  <c:v>93.833180460259641</c:v>
                </c:pt>
                <c:pt idx="58">
                  <c:v>94.078509095246261</c:v>
                </c:pt>
                <c:pt idx="59">
                  <c:v>95.421808031753358</c:v>
                </c:pt>
                <c:pt idx="60">
                  <c:v>95.985939505323486</c:v>
                </c:pt>
                <c:pt idx="61">
                  <c:v>96.24271686279981</c:v>
                </c:pt>
                <c:pt idx="62">
                  <c:v>97.525441765747203</c:v>
                </c:pt>
                <c:pt idx="63">
                  <c:v>98.518884942211415</c:v>
                </c:pt>
                <c:pt idx="64">
                  <c:v>99.375629933668677</c:v>
                </c:pt>
                <c:pt idx="65">
                  <c:v>100.25195615037038</c:v>
                </c:pt>
                <c:pt idx="66">
                  <c:v>101.06894120549525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70C-4625-8709-224AB9046A4D}"/>
            </c:ext>
          </c:extLst>
        </c:ser>
        <c:ser>
          <c:idx val="3"/>
          <c:order val="3"/>
          <c:tx>
            <c:strRef>
              <c:f>'3-19'!$F$13</c:f>
              <c:strCache>
                <c:ptCount val="1"/>
                <c:pt idx="0">
                  <c:v>Szolgáltatások</c:v>
                </c:pt>
              </c:strCache>
            </c:strRef>
          </c:tx>
          <c:spPr>
            <a:ln w="38100" cap="rnd">
              <a:solidFill>
                <a:srgbClr val="295B7E"/>
              </a:solidFill>
              <a:round/>
            </a:ln>
            <a:effectLst/>
          </c:spPr>
          <c:marker>
            <c:symbol val="none"/>
          </c:marker>
          <c:cat>
            <c:numRef>
              <c:f>'3-19'!$A$14:$A$80</c:f>
              <c:numCache>
                <c:formatCode>m/d/yyyy</c:formatCode>
                <c:ptCount val="67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</c:numCache>
            </c:numRef>
          </c:cat>
          <c:val>
            <c:numRef>
              <c:f>'3-19'!$F$14:$F$80</c:f>
              <c:numCache>
                <c:formatCode>General</c:formatCode>
                <c:ptCount val="67"/>
                <c:pt idx="0">
                  <c:v>83.885864439821432</c:v>
                </c:pt>
                <c:pt idx="1">
                  <c:v>84.807163797441433</c:v>
                </c:pt>
                <c:pt idx="2">
                  <c:v>85.999973833212508</c:v>
                </c:pt>
                <c:pt idx="3">
                  <c:v>87.128983690349884</c:v>
                </c:pt>
                <c:pt idx="4">
                  <c:v>87.862473431427929</c:v>
                </c:pt>
                <c:pt idx="5">
                  <c:v>88.708854340735627</c:v>
                </c:pt>
                <c:pt idx="6">
                  <c:v>89.384513817480723</c:v>
                </c:pt>
                <c:pt idx="7">
                  <c:v>89.981386405577936</c:v>
                </c:pt>
                <c:pt idx="8">
                  <c:v>91.079612283543099</c:v>
                </c:pt>
                <c:pt idx="9">
                  <c:v>91.764342286649963</c:v>
                </c:pt>
                <c:pt idx="10">
                  <c:v>92.400705854416259</c:v>
                </c:pt>
                <c:pt idx="11">
                  <c:v>93.387405427794377</c:v>
                </c:pt>
                <c:pt idx="12">
                  <c:v>94.537518309659959</c:v>
                </c:pt>
                <c:pt idx="13">
                  <c:v>95.454467239547213</c:v>
                </c:pt>
                <c:pt idx="14">
                  <c:v>96.295157189781762</c:v>
                </c:pt>
                <c:pt idx="15">
                  <c:v>96.746438331020784</c:v>
                </c:pt>
                <c:pt idx="16">
                  <c:v>95.760961470672385</c:v>
                </c:pt>
                <c:pt idx="17">
                  <c:v>95.888190164631055</c:v>
                </c:pt>
                <c:pt idx="18">
                  <c:v>96.284351526171136</c:v>
                </c:pt>
                <c:pt idx="19">
                  <c:v>96.939867336787827</c:v>
                </c:pt>
                <c:pt idx="20">
                  <c:v>98.861269102981765</c:v>
                </c:pt>
                <c:pt idx="21">
                  <c:v>99.881650174076213</c:v>
                </c:pt>
                <c:pt idx="22">
                  <c:v>100.35076989757903</c:v>
                </c:pt>
                <c:pt idx="23">
                  <c:v>100.90631082536297</c:v>
                </c:pt>
                <c:pt idx="24">
                  <c:v>101.23989853133043</c:v>
                </c:pt>
                <c:pt idx="25">
                  <c:v>101.4905800375506</c:v>
                </c:pt>
                <c:pt idx="26">
                  <c:v>101.99990256041657</c:v>
                </c:pt>
                <c:pt idx="27">
                  <c:v>101.56296324499081</c:v>
                </c:pt>
                <c:pt idx="28">
                  <c:v>100.30281776638216</c:v>
                </c:pt>
                <c:pt idx="29">
                  <c:v>99.560651928969591</c:v>
                </c:pt>
                <c:pt idx="30">
                  <c:v>99.07464282577925</c:v>
                </c:pt>
                <c:pt idx="31">
                  <c:v>99.304938775058787</c:v>
                </c:pt>
                <c:pt idx="32">
                  <c:v>100.07008102886496</c:v>
                </c:pt>
                <c:pt idx="33">
                  <c:v>99.922488193956426</c:v>
                </c:pt>
                <c:pt idx="34">
                  <c:v>99.341074201415339</c:v>
                </c:pt>
                <c:pt idx="35">
                  <c:v>98.542663039326911</c:v>
                </c:pt>
                <c:pt idx="36">
                  <c:v>97.80106462372278</c:v>
                </c:pt>
                <c:pt idx="37">
                  <c:v>97.791128600566765</c:v>
                </c:pt>
                <c:pt idx="38">
                  <c:v>97.767430591354341</c:v>
                </c:pt>
                <c:pt idx="39">
                  <c:v>97.94428472272763</c:v>
                </c:pt>
                <c:pt idx="40">
                  <c:v>97.587533398691377</c:v>
                </c:pt>
                <c:pt idx="41">
                  <c:v>97.378547128663726</c:v>
                </c:pt>
                <c:pt idx="42">
                  <c:v>97.464478659739996</c:v>
                </c:pt>
                <c:pt idx="43">
                  <c:v>97.283376740057975</c:v>
                </c:pt>
                <c:pt idx="44">
                  <c:v>97.470913974539116</c:v>
                </c:pt>
                <c:pt idx="45">
                  <c:v>97.968066884357086</c:v>
                </c:pt>
                <c:pt idx="46">
                  <c:v>98.392977008498548</c:v>
                </c:pt>
                <c:pt idx="47">
                  <c:v>98.295544406895132</c:v>
                </c:pt>
                <c:pt idx="48">
                  <c:v>98.03523035951909</c:v>
                </c:pt>
                <c:pt idx="49">
                  <c:v>97.352519923636621</c:v>
                </c:pt>
                <c:pt idx="50">
                  <c:v>96.770448990305965</c:v>
                </c:pt>
                <c:pt idx="51">
                  <c:v>96.712676462708899</c:v>
                </c:pt>
                <c:pt idx="52">
                  <c:v>96.421528696499649</c:v>
                </c:pt>
                <c:pt idx="53">
                  <c:v>96.630357569140301</c:v>
                </c:pt>
                <c:pt idx="54">
                  <c:v>96.871817991448111</c:v>
                </c:pt>
                <c:pt idx="55">
                  <c:v>97.320859326420916</c:v>
                </c:pt>
                <c:pt idx="56">
                  <c:v>98.649095334679188</c:v>
                </c:pt>
                <c:pt idx="57">
                  <c:v>98.982390611999904</c:v>
                </c:pt>
                <c:pt idx="58">
                  <c:v>99.150843087653797</c:v>
                </c:pt>
                <c:pt idx="59">
                  <c:v>99.586099374236838</c:v>
                </c:pt>
                <c:pt idx="60">
                  <c:v>100.44453164154244</c:v>
                </c:pt>
                <c:pt idx="61">
                  <c:v>101.46633778986329</c:v>
                </c:pt>
                <c:pt idx="62">
                  <c:v>102.67366228839386</c:v>
                </c:pt>
                <c:pt idx="63">
                  <c:v>103.70425873428727</c:v>
                </c:pt>
                <c:pt idx="64">
                  <c:v>104.23759203425263</c:v>
                </c:pt>
                <c:pt idx="65">
                  <c:v>104.97573335149075</c:v>
                </c:pt>
                <c:pt idx="66">
                  <c:v>105.52955098049736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70C-4625-8709-224AB9046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566848"/>
        <c:axId val="181572736"/>
      </c:lineChart>
      <c:dateAx>
        <c:axId val="181566848"/>
        <c:scaling>
          <c:orientation val="minMax"/>
          <c:max val="42552"/>
        </c:scaling>
        <c:delete val="0"/>
        <c:axPos val="b"/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81572736"/>
        <c:crosses val="autoZero"/>
        <c:auto val="1"/>
        <c:lblOffset val="100"/>
        <c:baseTimeUnit val="months"/>
        <c:majorUnit val="12"/>
        <c:majorTimeUnit val="months"/>
      </c:dateAx>
      <c:valAx>
        <c:axId val="181572736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rgbClr val="D9D9D9"/>
              </a:solidFill>
              <a:prstDash val="sysDash"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81566848"/>
        <c:crosses val="autoZero"/>
        <c:crossBetween val="between"/>
        <c:majorUnit val="10"/>
      </c:valAx>
      <c:valAx>
        <c:axId val="181574272"/>
        <c:scaling>
          <c:orientation val="minMax"/>
          <c:max val="140"/>
          <c:min val="5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81580160"/>
        <c:crosses val="max"/>
        <c:crossBetween val="between"/>
        <c:majorUnit val="10"/>
      </c:valAx>
      <c:dateAx>
        <c:axId val="18158016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81574272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"/>
          <c:y val="0.91003955555555549"/>
          <c:w val="1"/>
          <c:h val="8.5550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gazdasági növekedés érett fázisába lép. A következő években 3 százalék feletti éves növekedésre számítunk.</a:t>
          </a: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hu-HU" sz="15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Egyre markánsabb szerephez jut a belföldi kereslet folytatódó bővülése, amelyben meghatározó a fogyasztás és a magánberuházások növekedése.</a:t>
          </a: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élénkülő belső kereslettel párhuzamosan az infláció fokozatosan emelkedik és 2018 első felében éri el a 3 százalékos középtávú célt.</a:t>
          </a: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7FBB648-638E-4EAF-A0C3-FF0581237B2E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jövő évtől a fiskális politika keresletélénkítő lesz, ennek ellenére az államadósság-ráta csökkenésére számítunk.</a:t>
          </a:r>
        </a:p>
      </dgm:t>
    </dgm:pt>
    <dgm:pt modelId="{70075CC2-4A59-4525-A0BE-FB921F52086A}" type="parTrans" cxnId="{908E74EC-34A1-429B-BAA2-577F9FCE601A}">
      <dgm:prSet/>
      <dgm:spPr/>
      <dgm:t>
        <a:bodyPr/>
        <a:lstStyle/>
        <a:p>
          <a:endParaRPr lang="en-US" sz="1500"/>
        </a:p>
      </dgm:t>
    </dgm:pt>
    <dgm:pt modelId="{491D1C82-A98D-4271-9655-3183DA63E38C}" type="sibTrans" cxnId="{908E74EC-34A1-429B-BAA2-577F9FCE601A}">
      <dgm:prSet/>
      <dgm:spPr/>
      <dgm:t>
        <a:bodyPr/>
        <a:lstStyle/>
        <a:p>
          <a:endParaRPr lang="en-US" sz="1500"/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4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4"/>
      <dgm:spPr/>
    </dgm:pt>
    <dgm:pt modelId="{5B252F30-8D28-4ED2-90ED-36F1D327ED83}" type="pres">
      <dgm:prSet presAssocID="{465BF8A8-E6A5-4E9E-AC96-FA7FC2993698}" presName="dstNode" presStyleLbl="node1" presStyleIdx="0" presStyleCnt="4"/>
      <dgm:spPr/>
    </dgm:pt>
    <dgm:pt modelId="{E820B490-AD27-4253-894A-025353EC2C2A}" type="pres">
      <dgm:prSet presAssocID="{58990905-8A6A-48E6-8607-EDF785AC9472}" presName="text_1" presStyleLbl="node1" presStyleIdx="0" presStyleCnt="4">
        <dgm:presLayoutVars>
          <dgm:bulletEnabled val="1"/>
        </dgm:presLayoutVars>
      </dgm:prSet>
      <dgm:spPr/>
    </dgm:pt>
    <dgm:pt modelId="{80C2F0CA-ADB9-4528-843A-8A2752580755}" type="pres">
      <dgm:prSet presAssocID="{58990905-8A6A-48E6-8607-EDF785AC9472}" presName="accent_1" presStyleCnt="0"/>
      <dgm:spPr/>
    </dgm:pt>
    <dgm:pt modelId="{1A632C1D-E74C-4878-B3E7-647E68CBDBF7}" type="pres">
      <dgm:prSet presAssocID="{58990905-8A6A-48E6-8607-EDF785AC9472}" presName="accentRepeatNode" presStyleLbl="solidFgAcc1" presStyleIdx="0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6B399507-9431-4D0B-BF0C-CBF360143239}" type="pres">
      <dgm:prSet presAssocID="{2B8A4740-12BB-4B95-AAE0-2D4C18CD2283}" presName="text_2" presStyleLbl="node1" presStyleIdx="1" presStyleCnt="4">
        <dgm:presLayoutVars>
          <dgm:bulletEnabled val="1"/>
        </dgm:presLayoutVars>
      </dgm:prSet>
      <dgm:spPr/>
    </dgm:pt>
    <dgm:pt modelId="{F3F6AFA0-4AED-4395-BE09-7B32D75B8CE4}" type="pres">
      <dgm:prSet presAssocID="{2B8A4740-12BB-4B95-AAE0-2D4C18CD2283}" presName="accent_2" presStyleCnt="0"/>
      <dgm:spPr/>
    </dgm:pt>
    <dgm:pt modelId="{FE14807B-71A3-42E9-AB84-A3C2F2BFCDE7}" type="pres">
      <dgm:prSet presAssocID="{2B8A4740-12BB-4B95-AAE0-2D4C18CD2283}" presName="accentRepeatNode" presStyleLbl="solidFgAcc1" presStyleIdx="1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1226FE6C-42E4-4EE8-8D93-13E57728926E}" type="pres">
      <dgm:prSet presAssocID="{CD35EEA8-DE30-477D-820D-47F45356F1DA}" presName="text_3" presStyleLbl="node1" presStyleIdx="2" presStyleCnt="4">
        <dgm:presLayoutVars>
          <dgm:bulletEnabled val="1"/>
        </dgm:presLayoutVars>
      </dgm:prSet>
      <dgm:spPr/>
    </dgm:pt>
    <dgm:pt modelId="{A9018642-1FE3-484C-A6ED-5BF29D4F1DE3}" type="pres">
      <dgm:prSet presAssocID="{CD35EEA8-DE30-477D-820D-47F45356F1DA}" presName="accent_3" presStyleCnt="0"/>
      <dgm:spPr/>
    </dgm:pt>
    <dgm:pt modelId="{75CCBB77-1AC5-4811-86D5-D6EE24F99AFC}" type="pres">
      <dgm:prSet presAssocID="{CD35EEA8-DE30-477D-820D-47F45356F1DA}" presName="accentRepeatNode" presStyleLbl="solidFgAcc1" presStyleIdx="2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26364902-F6E8-4E73-A635-5D24830D8C34}" type="pres">
      <dgm:prSet presAssocID="{27FBB648-638E-4EAF-A0C3-FF0581237B2E}" presName="text_4" presStyleLbl="node1" presStyleIdx="3" presStyleCnt="4">
        <dgm:presLayoutVars>
          <dgm:bulletEnabled val="1"/>
        </dgm:presLayoutVars>
      </dgm:prSet>
      <dgm:spPr/>
    </dgm:pt>
    <dgm:pt modelId="{BCFFF927-161A-4F88-856E-03185D8BD7C5}" type="pres">
      <dgm:prSet presAssocID="{27FBB648-638E-4EAF-A0C3-FF0581237B2E}" presName="accent_4" presStyleCnt="0"/>
      <dgm:spPr/>
    </dgm:pt>
    <dgm:pt modelId="{69B63487-17E5-46A5-A2EE-5C686B629CF7}" type="pres">
      <dgm:prSet presAssocID="{27FBB648-638E-4EAF-A0C3-FF0581237B2E}" presName="accentRepeatNode" presStyleLbl="solidFgAcc1" presStyleIdx="3" presStyleCnt="4"/>
      <dgm:spPr>
        <a:ln w="50800">
          <a:solidFill>
            <a:schemeClr val="accent6">
              <a:lumMod val="50000"/>
            </a:schemeClr>
          </a:solidFill>
        </a:ln>
      </dgm:spPr>
    </dgm:pt>
  </dgm:ptLst>
  <dgm:cxnLst>
    <dgm:cxn modelId="{5E196074-89AA-48FA-BFB9-0E0F118BEEFB}" srcId="{465BF8A8-E6A5-4E9E-AC96-FA7FC2993698}" destId="{2B8A4740-12BB-4B95-AAE0-2D4C18CD2283}" srcOrd="1" destOrd="0" parTransId="{29C5A8E6-6221-4A9B-96C8-D627B7D281FC}" sibTransId="{56246F00-8CC8-4D8F-A739-81BE1D5F9E9C}"/>
    <dgm:cxn modelId="{6307C52C-F650-4563-9786-B7F8E1678917}" srcId="{465BF8A8-E6A5-4E9E-AC96-FA7FC2993698}" destId="{58990905-8A6A-48E6-8607-EDF785AC9472}" srcOrd="0" destOrd="0" parTransId="{F02FC12F-0A1B-4267-8B6A-DDF3EBBFE21D}" sibTransId="{900B867B-46E9-42DD-B2CD-ADA6EB38D6D0}"/>
    <dgm:cxn modelId="{91C707B4-407E-41DB-9444-7DF0AFB4C724}" srcId="{465BF8A8-E6A5-4E9E-AC96-FA7FC2993698}" destId="{CD35EEA8-DE30-477D-820D-47F45356F1DA}" srcOrd="2" destOrd="0" parTransId="{94A49AEA-05DD-4A47-8869-9960BB84D1DF}" sibTransId="{3821E7A7-D163-4D22-8056-9650871AB55B}"/>
    <dgm:cxn modelId="{908E74EC-34A1-429B-BAA2-577F9FCE601A}" srcId="{465BF8A8-E6A5-4E9E-AC96-FA7FC2993698}" destId="{27FBB648-638E-4EAF-A0C3-FF0581237B2E}" srcOrd="3" destOrd="0" parTransId="{70075CC2-4A59-4525-A0BE-FB921F52086A}" sibTransId="{491D1C82-A98D-4271-9655-3183DA63E38C}"/>
    <dgm:cxn modelId="{FE533974-7505-4B00-BD6A-5990A91ABBEA}" type="presOf" srcId="{CD35EEA8-DE30-477D-820D-47F45356F1DA}" destId="{1226FE6C-42E4-4EE8-8D93-13E57728926E}" srcOrd="0" destOrd="0" presId="urn:microsoft.com/office/officeart/2008/layout/VerticalCurvedList"/>
    <dgm:cxn modelId="{F9913B32-A25A-4B84-99A5-5DD15977ECBB}" type="presOf" srcId="{58990905-8A6A-48E6-8607-EDF785AC9472}" destId="{E820B490-AD27-4253-894A-025353EC2C2A}" srcOrd="0" destOrd="0" presId="urn:microsoft.com/office/officeart/2008/layout/VerticalCurvedList"/>
    <dgm:cxn modelId="{C49C844F-378F-438B-8407-961775ECC8D9}" type="presOf" srcId="{900B867B-46E9-42DD-B2CD-ADA6EB38D6D0}" destId="{EC9E9927-D8B4-4223-BEA7-76A9421C8E5C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41C9E8D7-0E53-4E65-A47A-CAD577DAC465}" type="presOf" srcId="{27FBB648-638E-4EAF-A0C3-FF0581237B2E}" destId="{26364902-F6E8-4E73-A635-5D24830D8C34}" srcOrd="0" destOrd="0" presId="urn:microsoft.com/office/officeart/2008/layout/VerticalCurvedList"/>
    <dgm:cxn modelId="{8E9AB89A-035E-4858-BB23-2CB688FEF1BE}" type="presOf" srcId="{2B8A4740-12BB-4B95-AAE0-2D4C18CD2283}" destId="{6B399507-9431-4D0B-BF0C-CBF360143239}" srcOrd="0" destOrd="0" presId="urn:microsoft.com/office/officeart/2008/layout/VerticalCurvedList"/>
    <dgm:cxn modelId="{26CC3CFC-EF2F-408C-BA78-618109E1F89D}" type="presParOf" srcId="{20098474-1A8A-4237-9F63-DCD24A70CC1B}" destId="{9B733FF8-E2B1-436E-99EE-BD1531BB9B26}" srcOrd="0" destOrd="0" presId="urn:microsoft.com/office/officeart/2008/layout/VerticalCurvedList"/>
    <dgm:cxn modelId="{6758A8BC-6684-4F6B-8809-C360765B5A41}" type="presParOf" srcId="{9B733FF8-E2B1-436E-99EE-BD1531BB9B26}" destId="{7D4C0008-EBDF-482F-A1FC-2C86C80DFE61}" srcOrd="0" destOrd="0" presId="urn:microsoft.com/office/officeart/2008/layout/VerticalCurvedList"/>
    <dgm:cxn modelId="{91056664-7499-46BC-8227-B8387ACBBA90}" type="presParOf" srcId="{7D4C0008-EBDF-482F-A1FC-2C86C80DFE61}" destId="{3F8E6F85-DA75-4CAE-8FB0-96DE42517D96}" srcOrd="0" destOrd="0" presId="urn:microsoft.com/office/officeart/2008/layout/VerticalCurvedList"/>
    <dgm:cxn modelId="{7F27A79E-4946-4BDA-87F2-4D2932BB3EB3}" type="presParOf" srcId="{7D4C0008-EBDF-482F-A1FC-2C86C80DFE61}" destId="{EC9E9927-D8B4-4223-BEA7-76A9421C8E5C}" srcOrd="1" destOrd="0" presId="urn:microsoft.com/office/officeart/2008/layout/VerticalCurvedList"/>
    <dgm:cxn modelId="{65B1BCA3-86AB-4F5A-83BB-CAAFC9FAC3EC}" type="presParOf" srcId="{7D4C0008-EBDF-482F-A1FC-2C86C80DFE61}" destId="{20AAB245-DEEA-4D32-B4DA-D5F6624EFD70}" srcOrd="2" destOrd="0" presId="urn:microsoft.com/office/officeart/2008/layout/VerticalCurvedList"/>
    <dgm:cxn modelId="{7DA888D1-C66B-495F-AD27-DD05BC59BB9C}" type="presParOf" srcId="{7D4C0008-EBDF-482F-A1FC-2C86C80DFE61}" destId="{5B252F30-8D28-4ED2-90ED-36F1D327ED83}" srcOrd="3" destOrd="0" presId="urn:microsoft.com/office/officeart/2008/layout/VerticalCurvedList"/>
    <dgm:cxn modelId="{82A61CF0-5F1F-4571-BB96-EC71C8A99D49}" type="presParOf" srcId="{9B733FF8-E2B1-436E-99EE-BD1531BB9B26}" destId="{E820B490-AD27-4253-894A-025353EC2C2A}" srcOrd="1" destOrd="0" presId="urn:microsoft.com/office/officeart/2008/layout/VerticalCurvedList"/>
    <dgm:cxn modelId="{C5809D29-53A7-4C8B-A94C-56ABC9058823}" type="presParOf" srcId="{9B733FF8-E2B1-436E-99EE-BD1531BB9B26}" destId="{80C2F0CA-ADB9-4528-843A-8A2752580755}" srcOrd="2" destOrd="0" presId="urn:microsoft.com/office/officeart/2008/layout/VerticalCurvedList"/>
    <dgm:cxn modelId="{A518ED8B-E723-4008-8F18-E1C2B27563B1}" type="presParOf" srcId="{80C2F0CA-ADB9-4528-843A-8A2752580755}" destId="{1A632C1D-E74C-4878-B3E7-647E68CBDBF7}" srcOrd="0" destOrd="0" presId="urn:microsoft.com/office/officeart/2008/layout/VerticalCurvedList"/>
    <dgm:cxn modelId="{E82ED5FF-CDA1-42D5-9754-146DCBBDF46B}" type="presParOf" srcId="{9B733FF8-E2B1-436E-99EE-BD1531BB9B26}" destId="{6B399507-9431-4D0B-BF0C-CBF360143239}" srcOrd="3" destOrd="0" presId="urn:microsoft.com/office/officeart/2008/layout/VerticalCurvedList"/>
    <dgm:cxn modelId="{1BD0B00A-C61C-4C4F-B7B8-E8BBAC3EE385}" type="presParOf" srcId="{9B733FF8-E2B1-436E-99EE-BD1531BB9B26}" destId="{F3F6AFA0-4AED-4395-BE09-7B32D75B8CE4}" srcOrd="4" destOrd="0" presId="urn:microsoft.com/office/officeart/2008/layout/VerticalCurvedList"/>
    <dgm:cxn modelId="{9F03405B-D44C-4DC5-8C42-37B29D2265EC}" type="presParOf" srcId="{F3F6AFA0-4AED-4395-BE09-7B32D75B8CE4}" destId="{FE14807B-71A3-42E9-AB84-A3C2F2BFCDE7}" srcOrd="0" destOrd="0" presId="urn:microsoft.com/office/officeart/2008/layout/VerticalCurvedList"/>
    <dgm:cxn modelId="{5C451A11-2313-4C1B-ACBB-D8870507D106}" type="presParOf" srcId="{9B733FF8-E2B1-436E-99EE-BD1531BB9B26}" destId="{1226FE6C-42E4-4EE8-8D93-13E57728926E}" srcOrd="5" destOrd="0" presId="urn:microsoft.com/office/officeart/2008/layout/VerticalCurvedList"/>
    <dgm:cxn modelId="{7DDA87FD-6791-4D7A-A9EC-FA333198B970}" type="presParOf" srcId="{9B733FF8-E2B1-436E-99EE-BD1531BB9B26}" destId="{A9018642-1FE3-484C-A6ED-5BF29D4F1DE3}" srcOrd="6" destOrd="0" presId="urn:microsoft.com/office/officeart/2008/layout/VerticalCurvedList"/>
    <dgm:cxn modelId="{552A4CF0-682C-48A8-B96E-0CF7072DE257}" type="presParOf" srcId="{A9018642-1FE3-484C-A6ED-5BF29D4F1DE3}" destId="{75CCBB77-1AC5-4811-86D5-D6EE24F99AFC}" srcOrd="0" destOrd="0" presId="urn:microsoft.com/office/officeart/2008/layout/VerticalCurvedList"/>
    <dgm:cxn modelId="{9D356596-ADD7-4958-9880-65C852188144}" type="presParOf" srcId="{9B733FF8-E2B1-436E-99EE-BD1531BB9B26}" destId="{26364902-F6E8-4E73-A635-5D24830D8C34}" srcOrd="7" destOrd="0" presId="urn:microsoft.com/office/officeart/2008/layout/VerticalCurvedList"/>
    <dgm:cxn modelId="{D4D3CE6C-14E7-4781-8EA4-4DA2AA1D6BD0}" type="presParOf" srcId="{9B733FF8-E2B1-436E-99EE-BD1531BB9B26}" destId="{BCFFF927-161A-4F88-856E-03185D8BD7C5}" srcOrd="8" destOrd="0" presId="urn:microsoft.com/office/officeart/2008/layout/VerticalCurvedList"/>
    <dgm:cxn modelId="{D14C37A5-2F5A-4F85-8A75-865454B65A38}" type="presParOf" srcId="{BCFFF927-161A-4F88-856E-03185D8BD7C5}" destId="{69B63487-17E5-46A5-A2EE-5C686B629CF7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/>
      <dgm:spPr>
        <a:solidFill>
          <a:srgbClr val="9C0000"/>
        </a:solidFill>
      </dgm:spPr>
      <dgm:t>
        <a:bodyPr/>
        <a:lstStyle/>
        <a:p>
          <a:r>
            <a:rPr kumimoji="0" lang="hu-HU" b="1" i="0" u="non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Lakossági fogyasztás dinamikus bővülése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kumimoji="0" lang="hu-HU" b="1" i="0" u="non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Pozitív fiskális keresleti hatás a jövő évtől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Élénkülő magánberuházások</a:t>
          </a: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394706AF-58FE-4BC0-9A37-33C0A2AE506C}">
      <dgm:prSet/>
      <dgm:spPr>
        <a:solidFill>
          <a:schemeClr val="accent6"/>
        </a:solidFill>
      </dgm:spPr>
      <dgm:t>
        <a:bodyPr/>
        <a:lstStyle/>
        <a:p>
          <a:r>
            <a: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2018-tól az import emelkedését ellensúlyozó exportteljesítmény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E7B52FC9-6720-4F72-A367-F7A1D0FE1692}" type="parTrans" cxnId="{3AF27F30-7626-495F-B1A2-4099449BA193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A4145FEE-41B0-432B-A218-94F41C9964A0}" type="sibTrans" cxnId="{3AF27F30-7626-495F-B1A2-4099449BA193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4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4"/>
      <dgm:spPr/>
    </dgm:pt>
    <dgm:pt modelId="{5B252F30-8D28-4ED2-90ED-36F1D327ED83}" type="pres">
      <dgm:prSet presAssocID="{465BF8A8-E6A5-4E9E-AC96-FA7FC2993698}" presName="dstNode" presStyleLbl="node1" presStyleIdx="0" presStyleCnt="4"/>
      <dgm:spPr/>
    </dgm:pt>
    <dgm:pt modelId="{E820B490-AD27-4253-894A-025353EC2C2A}" type="pres">
      <dgm:prSet presAssocID="{58990905-8A6A-48E6-8607-EDF785AC9472}" presName="text_1" presStyleLbl="node1" presStyleIdx="0" presStyleCnt="4">
        <dgm:presLayoutVars>
          <dgm:bulletEnabled val="1"/>
        </dgm:presLayoutVars>
      </dgm:prSet>
      <dgm:spPr/>
    </dgm:pt>
    <dgm:pt modelId="{80C2F0CA-ADB9-4528-843A-8A2752580755}" type="pres">
      <dgm:prSet presAssocID="{58990905-8A6A-48E6-8607-EDF785AC9472}" presName="accent_1" presStyleCnt="0"/>
      <dgm:spPr/>
    </dgm:pt>
    <dgm:pt modelId="{1A632C1D-E74C-4878-B3E7-647E68CBDBF7}" type="pres">
      <dgm:prSet presAssocID="{58990905-8A6A-48E6-8607-EDF785AC9472}" presName="accentRepeatNode" presStyleLbl="solidFgAcc1" presStyleIdx="0" presStyleCnt="4"/>
      <dgm:spPr>
        <a:ln w="50800">
          <a:solidFill>
            <a:srgbClr val="9C0000"/>
          </a:solidFill>
        </a:ln>
      </dgm:spPr>
    </dgm:pt>
    <dgm:pt modelId="{6B399507-9431-4D0B-BF0C-CBF360143239}" type="pres">
      <dgm:prSet presAssocID="{2B8A4740-12BB-4B95-AAE0-2D4C18CD2283}" presName="text_2" presStyleLbl="node1" presStyleIdx="1" presStyleCnt="4">
        <dgm:presLayoutVars>
          <dgm:bulletEnabled val="1"/>
        </dgm:presLayoutVars>
      </dgm:prSet>
      <dgm:spPr/>
    </dgm:pt>
    <dgm:pt modelId="{F3F6AFA0-4AED-4395-BE09-7B32D75B8CE4}" type="pres">
      <dgm:prSet presAssocID="{2B8A4740-12BB-4B95-AAE0-2D4C18CD2283}" presName="accent_2" presStyleCnt="0"/>
      <dgm:spPr/>
    </dgm:pt>
    <dgm:pt modelId="{FE14807B-71A3-42E9-AB84-A3C2F2BFCDE7}" type="pres">
      <dgm:prSet presAssocID="{2B8A4740-12BB-4B95-AAE0-2D4C18CD2283}" presName="accentRepeatNode" presStyleLbl="solidFgAcc1" presStyleIdx="1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1226FE6C-42E4-4EE8-8D93-13E57728926E}" type="pres">
      <dgm:prSet presAssocID="{CD35EEA8-DE30-477D-820D-47F45356F1DA}" presName="text_3" presStyleLbl="node1" presStyleIdx="2" presStyleCnt="4">
        <dgm:presLayoutVars>
          <dgm:bulletEnabled val="1"/>
        </dgm:presLayoutVars>
      </dgm:prSet>
      <dgm:spPr/>
    </dgm:pt>
    <dgm:pt modelId="{A9018642-1FE3-484C-A6ED-5BF29D4F1DE3}" type="pres">
      <dgm:prSet presAssocID="{CD35EEA8-DE30-477D-820D-47F45356F1DA}" presName="accent_3" presStyleCnt="0"/>
      <dgm:spPr/>
    </dgm:pt>
    <dgm:pt modelId="{75CCBB77-1AC5-4811-86D5-D6EE24F99AFC}" type="pres">
      <dgm:prSet presAssocID="{CD35EEA8-DE30-477D-820D-47F45356F1DA}" presName="accentRepeatNode" presStyleLbl="solidFgAcc1" presStyleIdx="2" presStyleCnt="4"/>
      <dgm:spPr>
        <a:ln w="50800">
          <a:solidFill>
            <a:schemeClr val="accent6">
              <a:lumMod val="75000"/>
            </a:schemeClr>
          </a:solidFill>
        </a:ln>
      </dgm:spPr>
    </dgm:pt>
    <dgm:pt modelId="{7969B8C2-28FB-4090-9CC6-BB888C9377D3}" type="pres">
      <dgm:prSet presAssocID="{394706AF-58FE-4BC0-9A37-33C0A2AE506C}" presName="text_4" presStyleLbl="node1" presStyleIdx="3" presStyleCnt="4">
        <dgm:presLayoutVars>
          <dgm:bulletEnabled val="1"/>
        </dgm:presLayoutVars>
      </dgm:prSet>
      <dgm:spPr/>
    </dgm:pt>
    <dgm:pt modelId="{DE810D69-0E98-4D86-A7C8-59BFC105D73B}" type="pres">
      <dgm:prSet presAssocID="{394706AF-58FE-4BC0-9A37-33C0A2AE506C}" presName="accent_4" presStyleCnt="0"/>
      <dgm:spPr/>
    </dgm:pt>
    <dgm:pt modelId="{E193AB3D-3B60-4691-8045-4E4BB4B82A56}" type="pres">
      <dgm:prSet presAssocID="{394706AF-58FE-4BC0-9A37-33C0A2AE506C}" presName="accentRepeatNode" presStyleLbl="solidFgAcc1" presStyleIdx="3" presStyleCnt="4"/>
      <dgm:spPr>
        <a:ln w="50800">
          <a:solidFill>
            <a:schemeClr val="accent6"/>
          </a:solidFill>
        </a:ln>
      </dgm:spPr>
    </dgm:pt>
  </dgm:ptLst>
  <dgm:cxnLst>
    <dgm:cxn modelId="{5E196074-89AA-48FA-BFB9-0E0F118BEEFB}" srcId="{465BF8A8-E6A5-4E9E-AC96-FA7FC2993698}" destId="{2B8A4740-12BB-4B95-AAE0-2D4C18CD2283}" srcOrd="1" destOrd="0" parTransId="{29C5A8E6-6221-4A9B-96C8-D627B7D281FC}" sibTransId="{56246F00-8CC8-4D8F-A739-81BE1D5F9E9C}"/>
    <dgm:cxn modelId="{6307C52C-F650-4563-9786-B7F8E1678917}" srcId="{465BF8A8-E6A5-4E9E-AC96-FA7FC2993698}" destId="{58990905-8A6A-48E6-8607-EDF785AC9472}" srcOrd="0" destOrd="0" parTransId="{F02FC12F-0A1B-4267-8B6A-DDF3EBBFE21D}" sibTransId="{900B867B-46E9-42DD-B2CD-ADA6EB38D6D0}"/>
    <dgm:cxn modelId="{91C707B4-407E-41DB-9444-7DF0AFB4C724}" srcId="{465BF8A8-E6A5-4E9E-AC96-FA7FC2993698}" destId="{CD35EEA8-DE30-477D-820D-47F45356F1DA}" srcOrd="2" destOrd="0" parTransId="{94A49AEA-05DD-4A47-8869-9960BB84D1DF}" sibTransId="{3821E7A7-D163-4D22-8056-9650871AB55B}"/>
    <dgm:cxn modelId="{FE533974-7505-4B00-BD6A-5990A91ABBEA}" type="presOf" srcId="{CD35EEA8-DE30-477D-820D-47F45356F1DA}" destId="{1226FE6C-42E4-4EE8-8D93-13E57728926E}" srcOrd="0" destOrd="0" presId="urn:microsoft.com/office/officeart/2008/layout/VerticalCurvedList"/>
    <dgm:cxn modelId="{F9913B32-A25A-4B84-99A5-5DD15977ECBB}" type="presOf" srcId="{58990905-8A6A-48E6-8607-EDF785AC9472}" destId="{E820B490-AD27-4253-894A-025353EC2C2A}" srcOrd="0" destOrd="0" presId="urn:microsoft.com/office/officeart/2008/layout/VerticalCurvedList"/>
    <dgm:cxn modelId="{9AE466D1-B88B-4F02-9003-97CFED8B409E}" type="presOf" srcId="{394706AF-58FE-4BC0-9A37-33C0A2AE506C}" destId="{7969B8C2-28FB-4090-9CC6-BB888C9377D3}" srcOrd="0" destOrd="0" presId="urn:microsoft.com/office/officeart/2008/layout/VerticalCurvedList"/>
    <dgm:cxn modelId="{C49C844F-378F-438B-8407-961775ECC8D9}" type="presOf" srcId="{900B867B-46E9-42DD-B2CD-ADA6EB38D6D0}" destId="{EC9E9927-D8B4-4223-BEA7-76A9421C8E5C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8E9AB89A-035E-4858-BB23-2CB688FEF1BE}" type="presOf" srcId="{2B8A4740-12BB-4B95-AAE0-2D4C18CD2283}" destId="{6B399507-9431-4D0B-BF0C-CBF360143239}" srcOrd="0" destOrd="0" presId="urn:microsoft.com/office/officeart/2008/layout/VerticalCurvedList"/>
    <dgm:cxn modelId="{3AF27F30-7626-495F-B1A2-4099449BA193}" srcId="{465BF8A8-E6A5-4E9E-AC96-FA7FC2993698}" destId="{394706AF-58FE-4BC0-9A37-33C0A2AE506C}" srcOrd="3" destOrd="0" parTransId="{E7B52FC9-6720-4F72-A367-F7A1D0FE1692}" sibTransId="{A4145FEE-41B0-432B-A218-94F41C9964A0}"/>
    <dgm:cxn modelId="{26CC3CFC-EF2F-408C-BA78-618109E1F89D}" type="presParOf" srcId="{20098474-1A8A-4237-9F63-DCD24A70CC1B}" destId="{9B733FF8-E2B1-436E-99EE-BD1531BB9B26}" srcOrd="0" destOrd="0" presId="urn:microsoft.com/office/officeart/2008/layout/VerticalCurvedList"/>
    <dgm:cxn modelId="{6758A8BC-6684-4F6B-8809-C360765B5A41}" type="presParOf" srcId="{9B733FF8-E2B1-436E-99EE-BD1531BB9B26}" destId="{7D4C0008-EBDF-482F-A1FC-2C86C80DFE61}" srcOrd="0" destOrd="0" presId="urn:microsoft.com/office/officeart/2008/layout/VerticalCurvedList"/>
    <dgm:cxn modelId="{91056664-7499-46BC-8227-B8387ACBBA90}" type="presParOf" srcId="{7D4C0008-EBDF-482F-A1FC-2C86C80DFE61}" destId="{3F8E6F85-DA75-4CAE-8FB0-96DE42517D96}" srcOrd="0" destOrd="0" presId="urn:microsoft.com/office/officeart/2008/layout/VerticalCurvedList"/>
    <dgm:cxn modelId="{7F27A79E-4946-4BDA-87F2-4D2932BB3EB3}" type="presParOf" srcId="{7D4C0008-EBDF-482F-A1FC-2C86C80DFE61}" destId="{EC9E9927-D8B4-4223-BEA7-76A9421C8E5C}" srcOrd="1" destOrd="0" presId="urn:microsoft.com/office/officeart/2008/layout/VerticalCurvedList"/>
    <dgm:cxn modelId="{65B1BCA3-86AB-4F5A-83BB-CAAFC9FAC3EC}" type="presParOf" srcId="{7D4C0008-EBDF-482F-A1FC-2C86C80DFE61}" destId="{20AAB245-DEEA-4D32-B4DA-D5F6624EFD70}" srcOrd="2" destOrd="0" presId="urn:microsoft.com/office/officeart/2008/layout/VerticalCurvedList"/>
    <dgm:cxn modelId="{7DA888D1-C66B-495F-AD27-DD05BC59BB9C}" type="presParOf" srcId="{7D4C0008-EBDF-482F-A1FC-2C86C80DFE61}" destId="{5B252F30-8D28-4ED2-90ED-36F1D327ED83}" srcOrd="3" destOrd="0" presId="urn:microsoft.com/office/officeart/2008/layout/VerticalCurvedList"/>
    <dgm:cxn modelId="{82A61CF0-5F1F-4571-BB96-EC71C8A99D49}" type="presParOf" srcId="{9B733FF8-E2B1-436E-99EE-BD1531BB9B26}" destId="{E820B490-AD27-4253-894A-025353EC2C2A}" srcOrd="1" destOrd="0" presId="urn:microsoft.com/office/officeart/2008/layout/VerticalCurvedList"/>
    <dgm:cxn modelId="{C5809D29-53A7-4C8B-A94C-56ABC9058823}" type="presParOf" srcId="{9B733FF8-E2B1-436E-99EE-BD1531BB9B26}" destId="{80C2F0CA-ADB9-4528-843A-8A2752580755}" srcOrd="2" destOrd="0" presId="urn:microsoft.com/office/officeart/2008/layout/VerticalCurvedList"/>
    <dgm:cxn modelId="{A518ED8B-E723-4008-8F18-E1C2B27563B1}" type="presParOf" srcId="{80C2F0CA-ADB9-4528-843A-8A2752580755}" destId="{1A632C1D-E74C-4878-B3E7-647E68CBDBF7}" srcOrd="0" destOrd="0" presId="urn:microsoft.com/office/officeart/2008/layout/VerticalCurvedList"/>
    <dgm:cxn modelId="{E82ED5FF-CDA1-42D5-9754-146DCBBDF46B}" type="presParOf" srcId="{9B733FF8-E2B1-436E-99EE-BD1531BB9B26}" destId="{6B399507-9431-4D0B-BF0C-CBF360143239}" srcOrd="3" destOrd="0" presId="urn:microsoft.com/office/officeart/2008/layout/VerticalCurvedList"/>
    <dgm:cxn modelId="{1BD0B00A-C61C-4C4F-B7B8-E8BBAC3EE385}" type="presParOf" srcId="{9B733FF8-E2B1-436E-99EE-BD1531BB9B26}" destId="{F3F6AFA0-4AED-4395-BE09-7B32D75B8CE4}" srcOrd="4" destOrd="0" presId="urn:microsoft.com/office/officeart/2008/layout/VerticalCurvedList"/>
    <dgm:cxn modelId="{9F03405B-D44C-4DC5-8C42-37B29D2265EC}" type="presParOf" srcId="{F3F6AFA0-4AED-4395-BE09-7B32D75B8CE4}" destId="{FE14807B-71A3-42E9-AB84-A3C2F2BFCDE7}" srcOrd="0" destOrd="0" presId="urn:microsoft.com/office/officeart/2008/layout/VerticalCurvedList"/>
    <dgm:cxn modelId="{5C451A11-2313-4C1B-ACBB-D8870507D106}" type="presParOf" srcId="{9B733FF8-E2B1-436E-99EE-BD1531BB9B26}" destId="{1226FE6C-42E4-4EE8-8D93-13E57728926E}" srcOrd="5" destOrd="0" presId="urn:microsoft.com/office/officeart/2008/layout/VerticalCurvedList"/>
    <dgm:cxn modelId="{7DDA87FD-6791-4D7A-A9EC-FA333198B970}" type="presParOf" srcId="{9B733FF8-E2B1-436E-99EE-BD1531BB9B26}" destId="{A9018642-1FE3-484C-A6ED-5BF29D4F1DE3}" srcOrd="6" destOrd="0" presId="urn:microsoft.com/office/officeart/2008/layout/VerticalCurvedList"/>
    <dgm:cxn modelId="{552A4CF0-682C-48A8-B96E-0CF7072DE257}" type="presParOf" srcId="{A9018642-1FE3-484C-A6ED-5BF29D4F1DE3}" destId="{75CCBB77-1AC5-4811-86D5-D6EE24F99AFC}" srcOrd="0" destOrd="0" presId="urn:microsoft.com/office/officeart/2008/layout/VerticalCurvedList"/>
    <dgm:cxn modelId="{BDFDF546-0436-4DD7-9FE4-ABDE8F5BB6F7}" type="presParOf" srcId="{9B733FF8-E2B1-436E-99EE-BD1531BB9B26}" destId="{7969B8C2-28FB-4090-9CC6-BB888C9377D3}" srcOrd="7" destOrd="0" presId="urn:microsoft.com/office/officeart/2008/layout/VerticalCurvedList"/>
    <dgm:cxn modelId="{61106065-C8F4-47BD-8969-5A5E431F784D}" type="presParOf" srcId="{9B733FF8-E2B1-436E-99EE-BD1531BB9B26}" destId="{DE810D69-0E98-4D86-A7C8-59BFC105D73B}" srcOrd="8" destOrd="0" presId="urn:microsoft.com/office/officeart/2008/layout/VerticalCurvedList"/>
    <dgm:cxn modelId="{D9D9A0AA-38B7-42AC-9789-0230871FF053}" type="presParOf" srcId="{DE810D69-0E98-4D86-A7C8-59BFC105D73B}" destId="{E193AB3D-3B60-4691-8045-4E4BB4B82A56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5BF8A8-E6A5-4E9E-AC96-FA7FC299369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990905-8A6A-48E6-8607-EDF785AC9472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gazdasági növekedés érett fázisába lép. A következő években 3 százalék feletti éves növekedésre számítunk.</a:t>
          </a:r>
        </a:p>
      </dgm:t>
    </dgm:pt>
    <dgm:pt modelId="{F02FC12F-0A1B-4267-8B6A-DDF3EBBFE21D}" type="parTrans" cxnId="{6307C52C-F650-4563-9786-B7F8E1678917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00B867B-46E9-42DD-B2CD-ADA6EB38D6D0}" type="sibTrans" cxnId="{6307C52C-F650-4563-9786-B7F8E167891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B8A4740-12BB-4B95-AAE0-2D4C18CD2283}">
      <dgm:prSet custT="1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hu-HU" sz="1500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Egyre markánsabb szerephez jut a belföldi kereslet folytatódó bővülése, amelyben meghatározó a fogyasztás és a magánberuházások növekedése.</a:t>
          </a:r>
        </a:p>
      </dgm:t>
    </dgm:pt>
    <dgm:pt modelId="{29C5A8E6-6221-4A9B-96C8-D627B7D281FC}" type="par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56246F00-8CC8-4D8F-A739-81BE1D5F9E9C}" type="sibTrans" cxnId="{5E196074-89AA-48FA-BFB9-0E0F118BEEFB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CD35EEA8-DE30-477D-820D-47F45356F1DA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élénkülő belső kereslettel párhuzamosan az infláció fokozatosan emelkedik és 2018 első felében éri el a 3 százalékos középtávú célt.</a:t>
          </a:r>
        </a:p>
      </dgm:t>
    </dgm:pt>
    <dgm:pt modelId="{3821E7A7-D163-4D22-8056-9650871AB55B}" type="sib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94A49AEA-05DD-4A47-8869-9960BB84D1DF}" type="parTrans" cxnId="{91C707B4-407E-41DB-9444-7DF0AFB4C724}">
      <dgm:prSet/>
      <dgm:spPr/>
      <dgm:t>
        <a:bodyPr/>
        <a:lstStyle/>
        <a:p>
          <a:endParaRPr lang="en-US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gm:t>
    </dgm:pt>
    <dgm:pt modelId="{27FBB648-638E-4EAF-A0C3-FF0581237B2E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kumimoji="0" lang="hu-HU" sz="1500" b="1" i="0" u="none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jövő évtől a fiskális politika keresletélénkítő lesz, ennek ellenére az államadósság-ráta csökkenésére számítunk.</a:t>
          </a:r>
        </a:p>
      </dgm:t>
    </dgm:pt>
    <dgm:pt modelId="{70075CC2-4A59-4525-A0BE-FB921F52086A}" type="parTrans" cxnId="{908E74EC-34A1-429B-BAA2-577F9FCE601A}">
      <dgm:prSet/>
      <dgm:spPr/>
      <dgm:t>
        <a:bodyPr/>
        <a:lstStyle/>
        <a:p>
          <a:endParaRPr lang="en-US" sz="1500"/>
        </a:p>
      </dgm:t>
    </dgm:pt>
    <dgm:pt modelId="{491D1C82-A98D-4271-9655-3183DA63E38C}" type="sibTrans" cxnId="{908E74EC-34A1-429B-BAA2-577F9FCE601A}">
      <dgm:prSet/>
      <dgm:spPr/>
      <dgm:t>
        <a:bodyPr/>
        <a:lstStyle/>
        <a:p>
          <a:endParaRPr lang="en-US" sz="1500"/>
        </a:p>
      </dgm:t>
    </dgm:pt>
    <dgm:pt modelId="{20098474-1A8A-4237-9F63-DCD24A70CC1B}" type="pres">
      <dgm:prSet presAssocID="{465BF8A8-E6A5-4E9E-AC96-FA7FC2993698}" presName="Name0" presStyleCnt="0">
        <dgm:presLayoutVars>
          <dgm:chMax val="7"/>
          <dgm:chPref val="7"/>
          <dgm:dir/>
        </dgm:presLayoutVars>
      </dgm:prSet>
      <dgm:spPr/>
    </dgm:pt>
    <dgm:pt modelId="{9B733FF8-E2B1-436E-99EE-BD1531BB9B26}" type="pres">
      <dgm:prSet presAssocID="{465BF8A8-E6A5-4E9E-AC96-FA7FC2993698}" presName="Name1" presStyleCnt="0"/>
      <dgm:spPr/>
    </dgm:pt>
    <dgm:pt modelId="{7D4C0008-EBDF-482F-A1FC-2C86C80DFE61}" type="pres">
      <dgm:prSet presAssocID="{465BF8A8-E6A5-4E9E-AC96-FA7FC2993698}" presName="cycle" presStyleCnt="0"/>
      <dgm:spPr/>
    </dgm:pt>
    <dgm:pt modelId="{3F8E6F85-DA75-4CAE-8FB0-96DE42517D96}" type="pres">
      <dgm:prSet presAssocID="{465BF8A8-E6A5-4E9E-AC96-FA7FC2993698}" presName="srcNode" presStyleLbl="node1" presStyleIdx="0" presStyleCnt="4"/>
      <dgm:spPr/>
    </dgm:pt>
    <dgm:pt modelId="{EC9E9927-D8B4-4223-BEA7-76A9421C8E5C}" type="pres">
      <dgm:prSet presAssocID="{465BF8A8-E6A5-4E9E-AC96-FA7FC2993698}" presName="conn" presStyleLbl="parChTrans1D2" presStyleIdx="0" presStyleCnt="1"/>
      <dgm:spPr/>
    </dgm:pt>
    <dgm:pt modelId="{20AAB245-DEEA-4D32-B4DA-D5F6624EFD70}" type="pres">
      <dgm:prSet presAssocID="{465BF8A8-E6A5-4E9E-AC96-FA7FC2993698}" presName="extraNode" presStyleLbl="node1" presStyleIdx="0" presStyleCnt="4"/>
      <dgm:spPr/>
    </dgm:pt>
    <dgm:pt modelId="{5B252F30-8D28-4ED2-90ED-36F1D327ED83}" type="pres">
      <dgm:prSet presAssocID="{465BF8A8-E6A5-4E9E-AC96-FA7FC2993698}" presName="dstNode" presStyleLbl="node1" presStyleIdx="0" presStyleCnt="4"/>
      <dgm:spPr/>
    </dgm:pt>
    <dgm:pt modelId="{E820B490-AD27-4253-894A-025353EC2C2A}" type="pres">
      <dgm:prSet presAssocID="{58990905-8A6A-48E6-8607-EDF785AC9472}" presName="text_1" presStyleLbl="node1" presStyleIdx="0" presStyleCnt="4">
        <dgm:presLayoutVars>
          <dgm:bulletEnabled val="1"/>
        </dgm:presLayoutVars>
      </dgm:prSet>
      <dgm:spPr/>
    </dgm:pt>
    <dgm:pt modelId="{80C2F0CA-ADB9-4528-843A-8A2752580755}" type="pres">
      <dgm:prSet presAssocID="{58990905-8A6A-48E6-8607-EDF785AC9472}" presName="accent_1" presStyleCnt="0"/>
      <dgm:spPr/>
    </dgm:pt>
    <dgm:pt modelId="{1A632C1D-E74C-4878-B3E7-647E68CBDBF7}" type="pres">
      <dgm:prSet presAssocID="{58990905-8A6A-48E6-8607-EDF785AC9472}" presName="accentRepeatNode" presStyleLbl="solidFgAcc1" presStyleIdx="0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6B399507-9431-4D0B-BF0C-CBF360143239}" type="pres">
      <dgm:prSet presAssocID="{2B8A4740-12BB-4B95-AAE0-2D4C18CD2283}" presName="text_2" presStyleLbl="node1" presStyleIdx="1" presStyleCnt="4">
        <dgm:presLayoutVars>
          <dgm:bulletEnabled val="1"/>
        </dgm:presLayoutVars>
      </dgm:prSet>
      <dgm:spPr/>
    </dgm:pt>
    <dgm:pt modelId="{F3F6AFA0-4AED-4395-BE09-7B32D75B8CE4}" type="pres">
      <dgm:prSet presAssocID="{2B8A4740-12BB-4B95-AAE0-2D4C18CD2283}" presName="accent_2" presStyleCnt="0"/>
      <dgm:spPr/>
    </dgm:pt>
    <dgm:pt modelId="{FE14807B-71A3-42E9-AB84-A3C2F2BFCDE7}" type="pres">
      <dgm:prSet presAssocID="{2B8A4740-12BB-4B95-AAE0-2D4C18CD2283}" presName="accentRepeatNode" presStyleLbl="solidFgAcc1" presStyleIdx="1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1226FE6C-42E4-4EE8-8D93-13E57728926E}" type="pres">
      <dgm:prSet presAssocID="{CD35EEA8-DE30-477D-820D-47F45356F1DA}" presName="text_3" presStyleLbl="node1" presStyleIdx="2" presStyleCnt="4">
        <dgm:presLayoutVars>
          <dgm:bulletEnabled val="1"/>
        </dgm:presLayoutVars>
      </dgm:prSet>
      <dgm:spPr/>
    </dgm:pt>
    <dgm:pt modelId="{A9018642-1FE3-484C-A6ED-5BF29D4F1DE3}" type="pres">
      <dgm:prSet presAssocID="{CD35EEA8-DE30-477D-820D-47F45356F1DA}" presName="accent_3" presStyleCnt="0"/>
      <dgm:spPr/>
    </dgm:pt>
    <dgm:pt modelId="{75CCBB77-1AC5-4811-86D5-D6EE24F99AFC}" type="pres">
      <dgm:prSet presAssocID="{CD35EEA8-DE30-477D-820D-47F45356F1DA}" presName="accentRepeatNode" presStyleLbl="solidFgAcc1" presStyleIdx="2" presStyleCnt="4"/>
      <dgm:spPr>
        <a:ln w="50800">
          <a:solidFill>
            <a:schemeClr val="accent6">
              <a:lumMod val="50000"/>
            </a:schemeClr>
          </a:solidFill>
        </a:ln>
      </dgm:spPr>
    </dgm:pt>
    <dgm:pt modelId="{26364902-F6E8-4E73-A635-5D24830D8C34}" type="pres">
      <dgm:prSet presAssocID="{27FBB648-638E-4EAF-A0C3-FF0581237B2E}" presName="text_4" presStyleLbl="node1" presStyleIdx="3" presStyleCnt="4">
        <dgm:presLayoutVars>
          <dgm:bulletEnabled val="1"/>
        </dgm:presLayoutVars>
      </dgm:prSet>
      <dgm:spPr/>
    </dgm:pt>
    <dgm:pt modelId="{BCFFF927-161A-4F88-856E-03185D8BD7C5}" type="pres">
      <dgm:prSet presAssocID="{27FBB648-638E-4EAF-A0C3-FF0581237B2E}" presName="accent_4" presStyleCnt="0"/>
      <dgm:spPr/>
    </dgm:pt>
    <dgm:pt modelId="{69B63487-17E5-46A5-A2EE-5C686B629CF7}" type="pres">
      <dgm:prSet presAssocID="{27FBB648-638E-4EAF-A0C3-FF0581237B2E}" presName="accentRepeatNode" presStyleLbl="solidFgAcc1" presStyleIdx="3" presStyleCnt="4"/>
      <dgm:spPr>
        <a:ln w="50800">
          <a:solidFill>
            <a:schemeClr val="accent6">
              <a:lumMod val="50000"/>
            </a:schemeClr>
          </a:solidFill>
        </a:ln>
      </dgm:spPr>
    </dgm:pt>
  </dgm:ptLst>
  <dgm:cxnLst>
    <dgm:cxn modelId="{5E196074-89AA-48FA-BFB9-0E0F118BEEFB}" srcId="{465BF8A8-E6A5-4E9E-AC96-FA7FC2993698}" destId="{2B8A4740-12BB-4B95-AAE0-2D4C18CD2283}" srcOrd="1" destOrd="0" parTransId="{29C5A8E6-6221-4A9B-96C8-D627B7D281FC}" sibTransId="{56246F00-8CC8-4D8F-A739-81BE1D5F9E9C}"/>
    <dgm:cxn modelId="{6307C52C-F650-4563-9786-B7F8E1678917}" srcId="{465BF8A8-E6A5-4E9E-AC96-FA7FC2993698}" destId="{58990905-8A6A-48E6-8607-EDF785AC9472}" srcOrd="0" destOrd="0" parTransId="{F02FC12F-0A1B-4267-8B6A-DDF3EBBFE21D}" sibTransId="{900B867B-46E9-42DD-B2CD-ADA6EB38D6D0}"/>
    <dgm:cxn modelId="{91C707B4-407E-41DB-9444-7DF0AFB4C724}" srcId="{465BF8A8-E6A5-4E9E-AC96-FA7FC2993698}" destId="{CD35EEA8-DE30-477D-820D-47F45356F1DA}" srcOrd="2" destOrd="0" parTransId="{94A49AEA-05DD-4A47-8869-9960BB84D1DF}" sibTransId="{3821E7A7-D163-4D22-8056-9650871AB55B}"/>
    <dgm:cxn modelId="{908E74EC-34A1-429B-BAA2-577F9FCE601A}" srcId="{465BF8A8-E6A5-4E9E-AC96-FA7FC2993698}" destId="{27FBB648-638E-4EAF-A0C3-FF0581237B2E}" srcOrd="3" destOrd="0" parTransId="{70075CC2-4A59-4525-A0BE-FB921F52086A}" sibTransId="{491D1C82-A98D-4271-9655-3183DA63E38C}"/>
    <dgm:cxn modelId="{FE533974-7505-4B00-BD6A-5990A91ABBEA}" type="presOf" srcId="{CD35EEA8-DE30-477D-820D-47F45356F1DA}" destId="{1226FE6C-42E4-4EE8-8D93-13E57728926E}" srcOrd="0" destOrd="0" presId="urn:microsoft.com/office/officeart/2008/layout/VerticalCurvedList"/>
    <dgm:cxn modelId="{F9913B32-A25A-4B84-99A5-5DD15977ECBB}" type="presOf" srcId="{58990905-8A6A-48E6-8607-EDF785AC9472}" destId="{E820B490-AD27-4253-894A-025353EC2C2A}" srcOrd="0" destOrd="0" presId="urn:microsoft.com/office/officeart/2008/layout/VerticalCurvedList"/>
    <dgm:cxn modelId="{C49C844F-378F-438B-8407-961775ECC8D9}" type="presOf" srcId="{900B867B-46E9-42DD-B2CD-ADA6EB38D6D0}" destId="{EC9E9927-D8B4-4223-BEA7-76A9421C8E5C}" srcOrd="0" destOrd="0" presId="urn:microsoft.com/office/officeart/2008/layout/VerticalCurvedList"/>
    <dgm:cxn modelId="{D08425D5-DD99-484A-9215-988875E00BEC}" type="presOf" srcId="{465BF8A8-E6A5-4E9E-AC96-FA7FC2993698}" destId="{20098474-1A8A-4237-9F63-DCD24A70CC1B}" srcOrd="0" destOrd="0" presId="urn:microsoft.com/office/officeart/2008/layout/VerticalCurvedList"/>
    <dgm:cxn modelId="{41C9E8D7-0E53-4E65-A47A-CAD577DAC465}" type="presOf" srcId="{27FBB648-638E-4EAF-A0C3-FF0581237B2E}" destId="{26364902-F6E8-4E73-A635-5D24830D8C34}" srcOrd="0" destOrd="0" presId="urn:microsoft.com/office/officeart/2008/layout/VerticalCurvedList"/>
    <dgm:cxn modelId="{8E9AB89A-035E-4858-BB23-2CB688FEF1BE}" type="presOf" srcId="{2B8A4740-12BB-4B95-AAE0-2D4C18CD2283}" destId="{6B399507-9431-4D0B-BF0C-CBF360143239}" srcOrd="0" destOrd="0" presId="urn:microsoft.com/office/officeart/2008/layout/VerticalCurvedList"/>
    <dgm:cxn modelId="{26CC3CFC-EF2F-408C-BA78-618109E1F89D}" type="presParOf" srcId="{20098474-1A8A-4237-9F63-DCD24A70CC1B}" destId="{9B733FF8-E2B1-436E-99EE-BD1531BB9B26}" srcOrd="0" destOrd="0" presId="urn:microsoft.com/office/officeart/2008/layout/VerticalCurvedList"/>
    <dgm:cxn modelId="{6758A8BC-6684-4F6B-8809-C360765B5A41}" type="presParOf" srcId="{9B733FF8-E2B1-436E-99EE-BD1531BB9B26}" destId="{7D4C0008-EBDF-482F-A1FC-2C86C80DFE61}" srcOrd="0" destOrd="0" presId="urn:microsoft.com/office/officeart/2008/layout/VerticalCurvedList"/>
    <dgm:cxn modelId="{91056664-7499-46BC-8227-B8387ACBBA90}" type="presParOf" srcId="{7D4C0008-EBDF-482F-A1FC-2C86C80DFE61}" destId="{3F8E6F85-DA75-4CAE-8FB0-96DE42517D96}" srcOrd="0" destOrd="0" presId="urn:microsoft.com/office/officeart/2008/layout/VerticalCurvedList"/>
    <dgm:cxn modelId="{7F27A79E-4946-4BDA-87F2-4D2932BB3EB3}" type="presParOf" srcId="{7D4C0008-EBDF-482F-A1FC-2C86C80DFE61}" destId="{EC9E9927-D8B4-4223-BEA7-76A9421C8E5C}" srcOrd="1" destOrd="0" presId="urn:microsoft.com/office/officeart/2008/layout/VerticalCurvedList"/>
    <dgm:cxn modelId="{65B1BCA3-86AB-4F5A-83BB-CAAFC9FAC3EC}" type="presParOf" srcId="{7D4C0008-EBDF-482F-A1FC-2C86C80DFE61}" destId="{20AAB245-DEEA-4D32-B4DA-D5F6624EFD70}" srcOrd="2" destOrd="0" presId="urn:microsoft.com/office/officeart/2008/layout/VerticalCurvedList"/>
    <dgm:cxn modelId="{7DA888D1-C66B-495F-AD27-DD05BC59BB9C}" type="presParOf" srcId="{7D4C0008-EBDF-482F-A1FC-2C86C80DFE61}" destId="{5B252F30-8D28-4ED2-90ED-36F1D327ED83}" srcOrd="3" destOrd="0" presId="urn:microsoft.com/office/officeart/2008/layout/VerticalCurvedList"/>
    <dgm:cxn modelId="{82A61CF0-5F1F-4571-BB96-EC71C8A99D49}" type="presParOf" srcId="{9B733FF8-E2B1-436E-99EE-BD1531BB9B26}" destId="{E820B490-AD27-4253-894A-025353EC2C2A}" srcOrd="1" destOrd="0" presId="urn:microsoft.com/office/officeart/2008/layout/VerticalCurvedList"/>
    <dgm:cxn modelId="{C5809D29-53A7-4C8B-A94C-56ABC9058823}" type="presParOf" srcId="{9B733FF8-E2B1-436E-99EE-BD1531BB9B26}" destId="{80C2F0CA-ADB9-4528-843A-8A2752580755}" srcOrd="2" destOrd="0" presId="urn:microsoft.com/office/officeart/2008/layout/VerticalCurvedList"/>
    <dgm:cxn modelId="{A518ED8B-E723-4008-8F18-E1C2B27563B1}" type="presParOf" srcId="{80C2F0CA-ADB9-4528-843A-8A2752580755}" destId="{1A632C1D-E74C-4878-B3E7-647E68CBDBF7}" srcOrd="0" destOrd="0" presId="urn:microsoft.com/office/officeart/2008/layout/VerticalCurvedList"/>
    <dgm:cxn modelId="{E82ED5FF-CDA1-42D5-9754-146DCBBDF46B}" type="presParOf" srcId="{9B733FF8-E2B1-436E-99EE-BD1531BB9B26}" destId="{6B399507-9431-4D0B-BF0C-CBF360143239}" srcOrd="3" destOrd="0" presId="urn:microsoft.com/office/officeart/2008/layout/VerticalCurvedList"/>
    <dgm:cxn modelId="{1BD0B00A-C61C-4C4F-B7B8-E8BBAC3EE385}" type="presParOf" srcId="{9B733FF8-E2B1-436E-99EE-BD1531BB9B26}" destId="{F3F6AFA0-4AED-4395-BE09-7B32D75B8CE4}" srcOrd="4" destOrd="0" presId="urn:microsoft.com/office/officeart/2008/layout/VerticalCurvedList"/>
    <dgm:cxn modelId="{9F03405B-D44C-4DC5-8C42-37B29D2265EC}" type="presParOf" srcId="{F3F6AFA0-4AED-4395-BE09-7B32D75B8CE4}" destId="{FE14807B-71A3-42E9-AB84-A3C2F2BFCDE7}" srcOrd="0" destOrd="0" presId="urn:microsoft.com/office/officeart/2008/layout/VerticalCurvedList"/>
    <dgm:cxn modelId="{5C451A11-2313-4C1B-ACBB-D8870507D106}" type="presParOf" srcId="{9B733FF8-E2B1-436E-99EE-BD1531BB9B26}" destId="{1226FE6C-42E4-4EE8-8D93-13E57728926E}" srcOrd="5" destOrd="0" presId="urn:microsoft.com/office/officeart/2008/layout/VerticalCurvedList"/>
    <dgm:cxn modelId="{7DDA87FD-6791-4D7A-A9EC-FA333198B970}" type="presParOf" srcId="{9B733FF8-E2B1-436E-99EE-BD1531BB9B26}" destId="{A9018642-1FE3-484C-A6ED-5BF29D4F1DE3}" srcOrd="6" destOrd="0" presId="urn:microsoft.com/office/officeart/2008/layout/VerticalCurvedList"/>
    <dgm:cxn modelId="{552A4CF0-682C-48A8-B96E-0CF7072DE257}" type="presParOf" srcId="{A9018642-1FE3-484C-A6ED-5BF29D4F1DE3}" destId="{75CCBB77-1AC5-4811-86D5-D6EE24F99AFC}" srcOrd="0" destOrd="0" presId="urn:microsoft.com/office/officeart/2008/layout/VerticalCurvedList"/>
    <dgm:cxn modelId="{9D356596-ADD7-4958-9880-65C852188144}" type="presParOf" srcId="{9B733FF8-E2B1-436E-99EE-BD1531BB9B26}" destId="{26364902-F6E8-4E73-A635-5D24830D8C34}" srcOrd="7" destOrd="0" presId="urn:microsoft.com/office/officeart/2008/layout/VerticalCurvedList"/>
    <dgm:cxn modelId="{D4D3CE6C-14E7-4781-8EA4-4DA2AA1D6BD0}" type="presParOf" srcId="{9B733FF8-E2B1-436E-99EE-BD1531BB9B26}" destId="{BCFFF927-161A-4F88-856E-03185D8BD7C5}" srcOrd="8" destOrd="0" presId="urn:microsoft.com/office/officeart/2008/layout/VerticalCurvedList"/>
    <dgm:cxn modelId="{D14C37A5-2F5A-4F85-8A75-865454B65A38}" type="presParOf" srcId="{BCFFF927-161A-4F88-856E-03185D8BD7C5}" destId="{69B63487-17E5-46A5-A2EE-5C686B629CF7}" srcOrd="0" destOrd="0" presId="urn:microsoft.com/office/officeart/2008/layout/VerticalCurvedList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490-AD27-4253-894A-025353EC2C2A}">
      <dsp:nvSpPr>
        <dsp:cNvPr id="0" name=""/>
        <dsp:cNvSpPr/>
      </dsp:nvSpPr>
      <dsp:spPr>
        <a:xfrm>
          <a:off x="520572" y="354302"/>
          <a:ext cx="7845021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gazdasági növekedés érett fázisába lép. A következő években 3 százalék feletti éves növekedésre számítunk.</a:t>
          </a:r>
        </a:p>
      </dsp:txBody>
      <dsp:txXfrm>
        <a:off x="520572" y="354302"/>
        <a:ext cx="7845021" cy="708973"/>
      </dsp:txXfrm>
    </dsp:sp>
    <dsp:sp modelId="{1A632C1D-E74C-4878-B3E7-647E68CBDBF7}">
      <dsp:nvSpPr>
        <dsp:cNvPr id="0" name=""/>
        <dsp:cNvSpPr/>
      </dsp:nvSpPr>
      <dsp:spPr>
        <a:xfrm>
          <a:off x="77464" y="265680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399507-9431-4D0B-BF0C-CBF360143239}">
      <dsp:nvSpPr>
        <dsp:cNvPr id="0" name=""/>
        <dsp:cNvSpPr/>
      </dsp:nvSpPr>
      <dsp:spPr>
        <a:xfrm>
          <a:off x="927043" y="1417946"/>
          <a:ext cx="7438550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Egyre markánsabb szerephez jut a belföldi kereslet folytatódó bővülése, amelyben meghatározó a fogyasztás és a magánberuházások növekedése.</a:t>
          </a:r>
        </a:p>
      </dsp:txBody>
      <dsp:txXfrm>
        <a:off x="927043" y="1417946"/>
        <a:ext cx="7438550" cy="708973"/>
      </dsp:txXfrm>
    </dsp:sp>
    <dsp:sp modelId="{FE14807B-71A3-42E9-AB84-A3C2F2BFCDE7}">
      <dsp:nvSpPr>
        <dsp:cNvPr id="0" name=""/>
        <dsp:cNvSpPr/>
      </dsp:nvSpPr>
      <dsp:spPr>
        <a:xfrm>
          <a:off x="483935" y="1329325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26FE6C-42E4-4EE8-8D93-13E57728926E}">
      <dsp:nvSpPr>
        <dsp:cNvPr id="0" name=""/>
        <dsp:cNvSpPr/>
      </dsp:nvSpPr>
      <dsp:spPr>
        <a:xfrm>
          <a:off x="927043" y="2481591"/>
          <a:ext cx="7438550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élénkülő belső kereslettel párhuzamosan az infláció fokozatosan emelkedik és 2018 első felében éri el a 3 százalékos középtávú célt.</a:t>
          </a:r>
        </a:p>
      </dsp:txBody>
      <dsp:txXfrm>
        <a:off x="927043" y="2481591"/>
        <a:ext cx="7438550" cy="708973"/>
      </dsp:txXfrm>
    </dsp:sp>
    <dsp:sp modelId="{75CCBB77-1AC5-4811-86D5-D6EE24F99AFC}">
      <dsp:nvSpPr>
        <dsp:cNvPr id="0" name=""/>
        <dsp:cNvSpPr/>
      </dsp:nvSpPr>
      <dsp:spPr>
        <a:xfrm>
          <a:off x="483935" y="2392969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364902-F6E8-4E73-A635-5D24830D8C34}">
      <dsp:nvSpPr>
        <dsp:cNvPr id="0" name=""/>
        <dsp:cNvSpPr/>
      </dsp:nvSpPr>
      <dsp:spPr>
        <a:xfrm>
          <a:off x="520572" y="3545236"/>
          <a:ext cx="7845021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jövő évtől a fiskális politika keresletélénkítő lesz, ennek ellenére az államadósság-ráta csökkenésére számítunk.</a:t>
          </a:r>
        </a:p>
      </dsp:txBody>
      <dsp:txXfrm>
        <a:off x="520572" y="3545236"/>
        <a:ext cx="7845021" cy="708973"/>
      </dsp:txXfrm>
    </dsp:sp>
    <dsp:sp modelId="{69B63487-17E5-46A5-A2EE-5C686B629CF7}">
      <dsp:nvSpPr>
        <dsp:cNvPr id="0" name=""/>
        <dsp:cNvSpPr/>
      </dsp:nvSpPr>
      <dsp:spPr>
        <a:xfrm>
          <a:off x="77464" y="3456614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490-AD27-4253-894A-025353EC2C2A}">
      <dsp:nvSpPr>
        <dsp:cNvPr id="0" name=""/>
        <dsp:cNvSpPr/>
      </dsp:nvSpPr>
      <dsp:spPr>
        <a:xfrm>
          <a:off x="520572" y="354302"/>
          <a:ext cx="6759171" cy="708973"/>
        </a:xfrm>
        <a:prstGeom prst="rect">
          <a:avLst/>
        </a:prstGeom>
        <a:solidFill>
          <a:srgbClr val="9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2200" b="1" i="0" u="none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Lakossági fogyasztás dinamikus bővülése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520572" y="354302"/>
        <a:ext cx="6759171" cy="708973"/>
      </dsp:txXfrm>
    </dsp:sp>
    <dsp:sp modelId="{1A632C1D-E74C-4878-B3E7-647E68CBDBF7}">
      <dsp:nvSpPr>
        <dsp:cNvPr id="0" name=""/>
        <dsp:cNvSpPr/>
      </dsp:nvSpPr>
      <dsp:spPr>
        <a:xfrm>
          <a:off x="77464" y="265680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9C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399507-9431-4D0B-BF0C-CBF360143239}">
      <dsp:nvSpPr>
        <dsp:cNvPr id="0" name=""/>
        <dsp:cNvSpPr/>
      </dsp:nvSpPr>
      <dsp:spPr>
        <a:xfrm>
          <a:off x="927043" y="1417946"/>
          <a:ext cx="6352700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Élénkülő magánberuházások</a:t>
          </a:r>
        </a:p>
      </dsp:txBody>
      <dsp:txXfrm>
        <a:off x="927043" y="1417946"/>
        <a:ext cx="6352700" cy="708973"/>
      </dsp:txXfrm>
    </dsp:sp>
    <dsp:sp modelId="{FE14807B-71A3-42E9-AB84-A3C2F2BFCDE7}">
      <dsp:nvSpPr>
        <dsp:cNvPr id="0" name=""/>
        <dsp:cNvSpPr/>
      </dsp:nvSpPr>
      <dsp:spPr>
        <a:xfrm>
          <a:off x="483935" y="1329325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26FE6C-42E4-4EE8-8D93-13E57728926E}">
      <dsp:nvSpPr>
        <dsp:cNvPr id="0" name=""/>
        <dsp:cNvSpPr/>
      </dsp:nvSpPr>
      <dsp:spPr>
        <a:xfrm>
          <a:off x="927043" y="2481591"/>
          <a:ext cx="6352700" cy="708973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2200" b="1" i="0" u="none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Pozitív fiskális keresleti hatás a jövő évtől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927043" y="2481591"/>
        <a:ext cx="6352700" cy="708973"/>
      </dsp:txXfrm>
    </dsp:sp>
    <dsp:sp modelId="{75CCBB77-1AC5-4811-86D5-D6EE24F99AFC}">
      <dsp:nvSpPr>
        <dsp:cNvPr id="0" name=""/>
        <dsp:cNvSpPr/>
      </dsp:nvSpPr>
      <dsp:spPr>
        <a:xfrm>
          <a:off x="483935" y="2392969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69B8C2-28FB-4090-9CC6-BB888C9377D3}">
      <dsp:nvSpPr>
        <dsp:cNvPr id="0" name=""/>
        <dsp:cNvSpPr/>
      </dsp:nvSpPr>
      <dsp:spPr>
        <a:xfrm>
          <a:off x="520572" y="3545236"/>
          <a:ext cx="6759171" cy="708973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2018-tól az import emelkedését ellensúlyozó exportteljesítmény</a:t>
          </a:r>
          <a:endParaRPr lang="en-US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 pitchFamily="34" charset="0"/>
          </a:endParaRPr>
        </a:p>
      </dsp:txBody>
      <dsp:txXfrm>
        <a:off x="520572" y="3545236"/>
        <a:ext cx="6759171" cy="708973"/>
      </dsp:txXfrm>
    </dsp:sp>
    <dsp:sp modelId="{E193AB3D-3B60-4691-8045-4E4BB4B82A56}">
      <dsp:nvSpPr>
        <dsp:cNvPr id="0" name=""/>
        <dsp:cNvSpPr/>
      </dsp:nvSpPr>
      <dsp:spPr>
        <a:xfrm>
          <a:off x="77464" y="3456614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E9927-D8B4-4223-BEA7-76A9421C8E5C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490-AD27-4253-894A-025353EC2C2A}">
      <dsp:nvSpPr>
        <dsp:cNvPr id="0" name=""/>
        <dsp:cNvSpPr/>
      </dsp:nvSpPr>
      <dsp:spPr>
        <a:xfrm>
          <a:off x="520572" y="354302"/>
          <a:ext cx="7845021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gazdasági növekedés érett fázisába lép. A következő években 3 százalék feletti éves növekedésre számítunk.</a:t>
          </a:r>
        </a:p>
      </dsp:txBody>
      <dsp:txXfrm>
        <a:off x="520572" y="354302"/>
        <a:ext cx="7845021" cy="708973"/>
      </dsp:txXfrm>
    </dsp:sp>
    <dsp:sp modelId="{1A632C1D-E74C-4878-B3E7-647E68CBDBF7}">
      <dsp:nvSpPr>
        <dsp:cNvPr id="0" name=""/>
        <dsp:cNvSpPr/>
      </dsp:nvSpPr>
      <dsp:spPr>
        <a:xfrm>
          <a:off x="77464" y="265680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399507-9431-4D0B-BF0C-CBF360143239}">
      <dsp:nvSpPr>
        <dsp:cNvPr id="0" name=""/>
        <dsp:cNvSpPr/>
      </dsp:nvSpPr>
      <dsp:spPr>
        <a:xfrm>
          <a:off x="927043" y="1417946"/>
          <a:ext cx="7438550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rPr>
            <a:t>Egyre markánsabb szerephez jut a belföldi kereslet folytatódó bővülése, amelyben meghatározó a fogyasztás és a magánberuházások növekedése.</a:t>
          </a:r>
        </a:p>
      </dsp:txBody>
      <dsp:txXfrm>
        <a:off x="927043" y="1417946"/>
        <a:ext cx="7438550" cy="708973"/>
      </dsp:txXfrm>
    </dsp:sp>
    <dsp:sp modelId="{FE14807B-71A3-42E9-AB84-A3C2F2BFCDE7}">
      <dsp:nvSpPr>
        <dsp:cNvPr id="0" name=""/>
        <dsp:cNvSpPr/>
      </dsp:nvSpPr>
      <dsp:spPr>
        <a:xfrm>
          <a:off x="483935" y="1329325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26FE6C-42E4-4EE8-8D93-13E57728926E}">
      <dsp:nvSpPr>
        <dsp:cNvPr id="0" name=""/>
        <dsp:cNvSpPr/>
      </dsp:nvSpPr>
      <dsp:spPr>
        <a:xfrm>
          <a:off x="927043" y="2481591"/>
          <a:ext cx="7438550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Az élénkülő belső kereslettel párhuzamosan az infláció fokozatosan emelkedik és 2018 első felében éri el a 3 százalékos középtávú célt.</a:t>
          </a:r>
        </a:p>
      </dsp:txBody>
      <dsp:txXfrm>
        <a:off x="927043" y="2481591"/>
        <a:ext cx="7438550" cy="708973"/>
      </dsp:txXfrm>
    </dsp:sp>
    <dsp:sp modelId="{75CCBB77-1AC5-4811-86D5-D6EE24F99AFC}">
      <dsp:nvSpPr>
        <dsp:cNvPr id="0" name=""/>
        <dsp:cNvSpPr/>
      </dsp:nvSpPr>
      <dsp:spPr>
        <a:xfrm>
          <a:off x="483935" y="2392969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364902-F6E8-4E73-A635-5D24830D8C34}">
      <dsp:nvSpPr>
        <dsp:cNvPr id="0" name=""/>
        <dsp:cNvSpPr/>
      </dsp:nvSpPr>
      <dsp:spPr>
        <a:xfrm>
          <a:off x="520572" y="3545236"/>
          <a:ext cx="7845021" cy="7089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2748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hu-HU" sz="1500" b="1" i="0" u="none" kern="1200" baseline="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 panose="020B0603020202020204" pitchFamily="34" charset="0"/>
            </a:rPr>
            <a:t>A jövő évtől a fiskális politika keresletélénkítő lesz, ennek ellenére az államadósság-ráta csökkenésére számítunk.</a:t>
          </a:r>
        </a:p>
      </dsp:txBody>
      <dsp:txXfrm>
        <a:off x="520572" y="3545236"/>
        <a:ext cx="7845021" cy="708973"/>
      </dsp:txXfrm>
    </dsp:sp>
    <dsp:sp modelId="{69B63487-17E5-46A5-A2EE-5C686B629CF7}">
      <dsp:nvSpPr>
        <dsp:cNvPr id="0" name=""/>
        <dsp:cNvSpPr/>
      </dsp:nvSpPr>
      <dsp:spPr>
        <a:xfrm>
          <a:off x="77464" y="3456614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0.33681</cdr:x>
      <cdr:y>0.47596</cdr:y>
    </cdr:from>
    <cdr:to>
      <cdr:x>0.3589</cdr:x>
      <cdr:y>0.63852</cdr:y>
    </cdr:to>
    <cdr:sp macro="" textlink="">
      <cdr:nvSpPr>
        <cdr:cNvPr id="2" name="Right Brace 1"/>
        <cdr:cNvSpPr/>
      </cdr:nvSpPr>
      <cdr:spPr>
        <a:xfrm xmlns:a="http://schemas.openxmlformats.org/drawingml/2006/main">
          <a:off x="2788809" y="2141818"/>
          <a:ext cx="182880" cy="731520"/>
        </a:xfrm>
        <a:prstGeom xmlns:a="http://schemas.openxmlformats.org/drawingml/2006/main" prst="rightBrace">
          <a:avLst/>
        </a:prstGeom>
        <a:ln xmlns:a="http://schemas.openxmlformats.org/drawingml/2006/main" w="25400">
          <a:solidFill>
            <a:srgbClr val="9C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0.35312</cdr:x>
      <cdr:y>0.5208</cdr:y>
    </cdr:from>
    <cdr:to>
      <cdr:x>0.4215</cdr:x>
      <cdr:y>0.58919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23842" y="2343583"/>
          <a:ext cx="56618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9C0000"/>
              </a:solidFill>
              <a:latin typeface="Trebuchet MS" panose="020B0603020202020204" pitchFamily="34" charset="0"/>
            </a:rPr>
            <a:t>+1,0</a:t>
          </a:r>
        </a:p>
      </cdr:txBody>
    </cdr:sp>
  </cdr:relSizeAnchor>
  <cdr:relSizeAnchor xmlns:cdr="http://schemas.openxmlformats.org/drawingml/2006/chartDrawing">
    <cdr:from>
      <cdr:x>0.63188</cdr:x>
      <cdr:y>0.16473</cdr:y>
    </cdr:from>
    <cdr:to>
      <cdr:x>0.65072</cdr:x>
      <cdr:y>0.24671</cdr:y>
    </cdr:to>
    <cdr:sp macro="" textlink="">
      <cdr:nvSpPr>
        <cdr:cNvPr id="4" name="Right Brace 3"/>
        <cdr:cNvSpPr/>
      </cdr:nvSpPr>
      <cdr:spPr>
        <a:xfrm xmlns:a="http://schemas.openxmlformats.org/drawingml/2006/main">
          <a:off x="5231935" y="741274"/>
          <a:ext cx="156003" cy="368932"/>
        </a:xfrm>
        <a:prstGeom xmlns:a="http://schemas.openxmlformats.org/drawingml/2006/main" prst="rightBrace">
          <a:avLst/>
        </a:prstGeom>
        <a:ln xmlns:a="http://schemas.openxmlformats.org/drawingml/2006/main" w="25400">
          <a:solidFill>
            <a:srgbClr val="9C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0.64818</cdr:x>
      <cdr:y>0.17058</cdr:y>
    </cdr:from>
    <cdr:to>
      <cdr:x>0.71656</cdr:x>
      <cdr:y>0.23897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5366968" y="767602"/>
          <a:ext cx="56618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b="1" dirty="0">
              <a:solidFill>
                <a:srgbClr val="9C0000"/>
              </a:solidFill>
              <a:latin typeface="Trebuchet MS" panose="020B0603020202020204" pitchFamily="34" charset="0"/>
            </a:rPr>
            <a:t>+0,5</a:t>
          </a:r>
        </a:p>
      </cdr:txBody>
    </cdr:sp>
  </cdr:relSizeAnchor>
  <cdr:relSizeAnchor xmlns:cdr="http://schemas.openxmlformats.org/drawingml/2006/chartDrawing">
    <cdr:from>
      <cdr:x>0.85573</cdr:x>
      <cdr:y>0.30962</cdr:y>
    </cdr:from>
    <cdr:to>
      <cdr:x>0.87426</cdr:x>
      <cdr:y>0.35304</cdr:y>
    </cdr:to>
    <cdr:sp macro="" textlink="">
      <cdr:nvSpPr>
        <cdr:cNvPr id="8" name="Right Brace 7"/>
        <cdr:cNvSpPr/>
      </cdr:nvSpPr>
      <cdr:spPr>
        <a:xfrm xmlns:a="http://schemas.openxmlformats.org/drawingml/2006/main">
          <a:off x="7085410" y="1393298"/>
          <a:ext cx="153480" cy="195373"/>
        </a:xfrm>
        <a:prstGeom xmlns:a="http://schemas.openxmlformats.org/drawingml/2006/main" prst="rightBrace">
          <a:avLst>
            <a:gd name="adj1" fmla="val 0"/>
            <a:gd name="adj2" fmla="val 50000"/>
          </a:avLst>
        </a:prstGeom>
        <a:ln xmlns:a="http://schemas.openxmlformats.org/drawingml/2006/main" w="25400">
          <a:solidFill>
            <a:srgbClr val="9C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0.87396</cdr:x>
      <cdr:y>0.29431</cdr:y>
    </cdr:from>
    <cdr:to>
      <cdr:x>0.94234</cdr:x>
      <cdr:y>0.3627</cdr:y>
    </cdr:to>
    <cdr:sp macro="" textlink="">
      <cdr:nvSpPr>
        <cdr:cNvPr id="9" name="TextBox 2"/>
        <cdr:cNvSpPr txBox="1"/>
      </cdr:nvSpPr>
      <cdr:spPr>
        <a:xfrm xmlns:a="http://schemas.openxmlformats.org/drawingml/2006/main">
          <a:off x="7236391" y="1324379"/>
          <a:ext cx="566184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b="1" dirty="0">
              <a:solidFill>
                <a:srgbClr val="9C0000"/>
              </a:solidFill>
              <a:latin typeface="Trebuchet MS" panose="020B0603020202020204" pitchFamily="34" charset="0"/>
            </a:rPr>
            <a:t>+0,2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0.06959</cdr:x>
      <cdr:y>0</cdr:y>
    </cdr:from>
    <cdr:to>
      <cdr:x>0.31577</cdr:x>
      <cdr:y>0.0762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EF9E62CE-2859-461A-8058-A7796ABBCE0A}"/>
            </a:ext>
          </a:extLst>
        </cdr:cNvPr>
        <cdr:cNvSpPr txBox="1"/>
      </cdr:nvSpPr>
      <cdr:spPr>
        <a:xfrm xmlns:a="http://schemas.openxmlformats.org/drawingml/2006/main">
          <a:off x="576235" y="0"/>
          <a:ext cx="2038371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>
              <a:latin typeface="Trebuchet MS" panose="020B060302020202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0.80718</cdr:x>
      <cdr:y>0</cdr:y>
    </cdr:from>
    <cdr:to>
      <cdr:x>0.9887</cdr:x>
      <cdr:y>0.0762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A9471CA1-36E1-4435-87E0-1906372EA355}"/>
            </a:ext>
          </a:extLst>
        </cdr:cNvPr>
        <cdr:cNvSpPr txBox="1"/>
      </cdr:nvSpPr>
      <cdr:spPr>
        <a:xfrm xmlns:a="http://schemas.openxmlformats.org/drawingml/2006/main">
          <a:off x="6683410" y="-1366549"/>
          <a:ext cx="1502986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0.0719</cdr:x>
      <cdr:y>0.0762</cdr:y>
    </cdr:from>
    <cdr:to>
      <cdr:x>0.44577</cdr:x>
      <cdr:y>0.81703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67EBAF15-F9B9-4F70-936B-925268B24DAB}"/>
            </a:ext>
          </a:extLst>
        </cdr:cNvPr>
        <cdr:cNvSpPr txBox="1"/>
      </cdr:nvSpPr>
      <cdr:spPr>
        <a:xfrm xmlns:a="http://schemas.openxmlformats.org/drawingml/2006/main">
          <a:off x="595313" y="342901"/>
          <a:ext cx="3095625" cy="3333750"/>
        </a:xfrm>
        <a:prstGeom xmlns:a="http://schemas.openxmlformats.org/drawingml/2006/main" prst="rect">
          <a:avLst/>
        </a:prstGeom>
        <a:solidFill xmlns:a="http://schemas.openxmlformats.org/drawingml/2006/main">
          <a:srgbClr val="9C0000">
            <a:alpha val="3000"/>
          </a:srgbClr>
        </a:solidFill>
        <a:ln xmlns:a="http://schemas.openxmlformats.org/drawingml/2006/main" w="25400">
          <a:solidFill>
            <a:srgbClr val="9C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/>
        </a:p>
      </cdr:txBody>
    </cdr:sp>
  </cdr:relSizeAnchor>
  <cdr:relSizeAnchor xmlns:cdr="http://schemas.openxmlformats.org/drawingml/2006/chartDrawing">
    <cdr:from>
      <cdr:x>0.2364</cdr:x>
      <cdr:y>0.0762</cdr:y>
    </cdr:from>
    <cdr:to>
      <cdr:x>0.44807</cdr:x>
      <cdr:y>0.21167</cdr:y>
    </cdr:to>
    <cdr:sp macro="" textlink="">
      <cdr:nvSpPr>
        <cdr:cNvPr id="6" name="Szövegdoboz 5">
          <a:extLst xmlns:a="http://schemas.openxmlformats.org/drawingml/2006/main">
            <a:ext uri="{FF2B5EF4-FFF2-40B4-BE49-F238E27FC236}">
              <a16:creationId xmlns:a16="http://schemas.microsoft.com/office/drawing/2014/main" id="{E9CC280C-2FF7-4F5C-BE3D-AECD0A87F819}"/>
            </a:ext>
          </a:extLst>
        </cdr:cNvPr>
        <cdr:cNvSpPr txBox="1"/>
      </cdr:nvSpPr>
      <cdr:spPr>
        <a:xfrm xmlns:a="http://schemas.openxmlformats.org/drawingml/2006/main">
          <a:off x="1957388" y="342899"/>
          <a:ext cx="1752601" cy="609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hu-HU" sz="1600" b="1">
              <a:solidFill>
                <a:srgbClr val="9C0000"/>
              </a:solidFill>
              <a:latin typeface="Trebuchet MS" panose="020B0603020202020204" pitchFamily="34" charset="0"/>
            </a:rPr>
            <a:t>Mercedes, Audi,</a:t>
          </a:r>
          <a:r>
            <a:rPr lang="hu-HU" sz="1600" b="1" baseline="0">
              <a:solidFill>
                <a:srgbClr val="9C0000"/>
              </a:solidFill>
              <a:latin typeface="Trebuchet MS" panose="020B0603020202020204" pitchFamily="34" charset="0"/>
            </a:rPr>
            <a:t> GM, Hankook</a:t>
          </a:r>
          <a:endParaRPr lang="hu-HU" sz="1600" b="1">
            <a:solidFill>
              <a:srgbClr val="9C0000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0.64363</cdr:x>
      <cdr:y>0.07902</cdr:y>
    </cdr:from>
    <cdr:to>
      <cdr:x>0.92527</cdr:x>
      <cdr:y>0.81986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F714D9BD-2798-43CE-9DE1-24BBECA3D4D9}"/>
            </a:ext>
          </a:extLst>
        </cdr:cNvPr>
        <cdr:cNvSpPr txBox="1"/>
      </cdr:nvSpPr>
      <cdr:spPr>
        <a:xfrm xmlns:a="http://schemas.openxmlformats.org/drawingml/2006/main">
          <a:off x="5329238" y="355600"/>
          <a:ext cx="2332037" cy="3333750"/>
        </a:xfrm>
        <a:prstGeom xmlns:a="http://schemas.openxmlformats.org/drawingml/2006/main" prst="rect">
          <a:avLst/>
        </a:prstGeom>
        <a:solidFill xmlns:a="http://schemas.openxmlformats.org/drawingml/2006/main">
          <a:srgbClr val="9C0000">
            <a:alpha val="3000"/>
          </a:srgbClr>
        </a:solidFill>
        <a:ln xmlns:a="http://schemas.openxmlformats.org/drawingml/2006/main" w="25400">
          <a:solidFill>
            <a:srgbClr val="9C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 sz="1100"/>
        </a:p>
      </cdr:txBody>
    </cdr:sp>
  </cdr:relSizeAnchor>
  <cdr:relSizeAnchor xmlns:cdr="http://schemas.openxmlformats.org/drawingml/2006/chartDrawing">
    <cdr:from>
      <cdr:x>0.64708</cdr:x>
      <cdr:y>0.07479</cdr:y>
    </cdr:from>
    <cdr:to>
      <cdr:x>0.92547</cdr:x>
      <cdr:y>0.22225</cdr:y>
    </cdr:to>
    <cdr:sp macro="" textlink="">
      <cdr:nvSpPr>
        <cdr:cNvPr id="10" name="Szövegdoboz 5">
          <a:extLst xmlns:a="http://schemas.openxmlformats.org/drawingml/2006/main">
            <a:ext uri="{FF2B5EF4-FFF2-40B4-BE49-F238E27FC236}">
              <a16:creationId xmlns:a16="http://schemas.microsoft.com/office/drawing/2014/main" id="{AD7FC766-3802-4989-9429-B9032390FB95}"/>
            </a:ext>
          </a:extLst>
        </cdr:cNvPr>
        <cdr:cNvSpPr txBox="1"/>
      </cdr:nvSpPr>
      <cdr:spPr>
        <a:xfrm xmlns:a="http://schemas.openxmlformats.org/drawingml/2006/main">
          <a:off x="5357813" y="336550"/>
          <a:ext cx="2305050" cy="663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600" b="1">
              <a:solidFill>
                <a:srgbClr val="9C0000"/>
              </a:solidFill>
              <a:latin typeface="Trebuchet MS" panose="020B0603020202020204" pitchFamily="34" charset="0"/>
            </a:rPr>
            <a:t>Mercedes, Samsung, Dana,</a:t>
          </a:r>
          <a:r>
            <a:rPr lang="hu-HU" sz="1600" b="1" baseline="0">
              <a:solidFill>
                <a:srgbClr val="9C0000"/>
              </a:solidFill>
              <a:latin typeface="Trebuchet MS" panose="020B0603020202020204" pitchFamily="34" charset="0"/>
            </a:rPr>
            <a:t> BYD</a:t>
          </a:r>
          <a:endParaRPr lang="hu-HU" sz="1600" b="1">
            <a:solidFill>
              <a:srgbClr val="9C0000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0.10496</cdr:x>
      <cdr:y>0.38357</cdr:y>
    </cdr:from>
    <cdr:to>
      <cdr:x>0.4138</cdr:x>
      <cdr:y>0.44796</cdr:y>
    </cdr:to>
    <cdr:sp macro="" textlink="">
      <cdr:nvSpPr>
        <cdr:cNvPr id="11" name="Arrow: Right 10">
          <a:extLst xmlns:a="http://schemas.openxmlformats.org/drawingml/2006/main">
            <a:ext uri="{FF2B5EF4-FFF2-40B4-BE49-F238E27FC236}">
              <a16:creationId xmlns:a16="http://schemas.microsoft.com/office/drawing/2014/main" id="{0D7C3C90-75FD-43FC-A33E-928D28CA98E0}"/>
            </a:ext>
          </a:extLst>
        </cdr:cNvPr>
        <cdr:cNvSpPr/>
      </cdr:nvSpPr>
      <cdr:spPr>
        <a:xfrm xmlns:a="http://schemas.openxmlformats.org/drawingml/2006/main" rot="20179033">
          <a:off x="869054" y="1726086"/>
          <a:ext cx="2557197" cy="289732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/>
        </a:solidFill>
        <a:ln xmlns:a="http://schemas.openxmlformats.org/drawingml/2006/main" w="28575">
          <a:solidFill>
            <a:schemeClr val="accent6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0.67825</cdr:x>
      <cdr:y>0.37656</cdr:y>
    </cdr:from>
    <cdr:to>
      <cdr:x>0.89792</cdr:x>
      <cdr:y>0.44094</cdr:y>
    </cdr:to>
    <cdr:sp macro="" textlink="">
      <cdr:nvSpPr>
        <cdr:cNvPr id="12" name="Arrow: Right 11">
          <a:extLst xmlns:a="http://schemas.openxmlformats.org/drawingml/2006/main">
            <a:ext uri="{FF2B5EF4-FFF2-40B4-BE49-F238E27FC236}">
              <a16:creationId xmlns:a16="http://schemas.microsoft.com/office/drawing/2014/main" id="{C7945929-E3BA-46A2-97FA-8B48C9F32E2D}"/>
            </a:ext>
          </a:extLst>
        </cdr:cNvPr>
        <cdr:cNvSpPr/>
      </cdr:nvSpPr>
      <cdr:spPr>
        <a:xfrm xmlns:a="http://schemas.openxmlformats.org/drawingml/2006/main" rot="20179033">
          <a:off x="5615914" y="1694504"/>
          <a:ext cx="1818897" cy="289732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/>
        </a:solidFill>
        <a:ln xmlns:a="http://schemas.openxmlformats.org/drawingml/2006/main" w="28575">
          <a:solidFill>
            <a:schemeClr val="accent6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0.0918</cdr:x>
      <cdr:y>0</cdr:y>
    </cdr:from>
    <cdr:to>
      <cdr:x>0.33429</cdr:x>
      <cdr:y>0.0893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5194F79D-FA3D-4516-B3A7-F6BECAE17002}"/>
            </a:ext>
          </a:extLst>
        </cdr:cNvPr>
        <cdr:cNvSpPr txBox="1"/>
      </cdr:nvSpPr>
      <cdr:spPr>
        <a:xfrm xmlns:a="http://schemas.openxmlformats.org/drawingml/2006/main">
          <a:off x="760118" y="0"/>
          <a:ext cx="2007817" cy="40185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Milliárd forint</a:t>
          </a:r>
          <a:endParaRPr lang="en-US" sz="1800" dirty="0" err="1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0.6326</cdr:x>
      <cdr:y>0</cdr:y>
    </cdr:from>
    <cdr:to>
      <cdr:x>0.91691</cdr:x>
      <cdr:y>0.1151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40BF6063-84EA-4F7F-AB9A-D34BFDE0251C}"/>
            </a:ext>
          </a:extLst>
        </cdr:cNvPr>
        <cdr:cNvSpPr txBox="1"/>
      </cdr:nvSpPr>
      <cdr:spPr>
        <a:xfrm xmlns:a="http://schemas.openxmlformats.org/drawingml/2006/main">
          <a:off x="5237936" y="0"/>
          <a:ext cx="2354087" cy="51795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800" dirty="0">
              <a:latin typeface="Trebuchet MS" panose="020B0603020202020204" pitchFamily="34" charset="0"/>
            </a:rPr>
            <a:t>Milliárd forint</a:t>
          </a:r>
          <a:endParaRPr lang="en-US" sz="1800" dirty="0" err="1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0.40105</cdr:x>
      <cdr:y>0.22468</cdr:y>
    </cdr:from>
    <cdr:to>
      <cdr:x>0.73761</cdr:x>
      <cdr:y>0.35463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20704" y="1011077"/>
          <a:ext cx="2786743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u-HU" sz="1600" b="1" dirty="0">
              <a:solidFill>
                <a:srgbClr val="9C0000"/>
              </a:solidFill>
              <a:latin typeface="Trebuchet MS" panose="020B0603020202020204" pitchFamily="34" charset="0"/>
            </a:rPr>
            <a:t>A felső kulcs csökkentése 800-900 vállalatot érint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0.07628</cdr:x>
      <cdr:y>0</cdr:y>
    </cdr:from>
    <cdr:to>
      <cdr:x>0.29676</cdr:x>
      <cdr:y>0.07276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A37AFBD7-B17D-431F-9279-5043CE272244}"/>
            </a:ext>
          </a:extLst>
        </cdr:cNvPr>
        <cdr:cNvSpPr txBox="1"/>
      </cdr:nvSpPr>
      <cdr:spPr>
        <a:xfrm xmlns:a="http://schemas.openxmlformats.org/drawingml/2006/main">
          <a:off x="631625" y="0"/>
          <a:ext cx="1825574" cy="327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0.69327</cdr:x>
      <cdr:y>0</cdr:y>
    </cdr:from>
    <cdr:to>
      <cdr:x>0.92598</cdr:x>
      <cdr:y>0.07276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5F9CE3DB-5270-44B6-9796-B6F8C7D548BF}"/>
            </a:ext>
          </a:extLst>
        </cdr:cNvPr>
        <cdr:cNvSpPr txBox="1"/>
      </cdr:nvSpPr>
      <cdr:spPr>
        <a:xfrm xmlns:a="http://schemas.openxmlformats.org/drawingml/2006/main">
          <a:off x="2096452" y="0"/>
          <a:ext cx="703715" cy="167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800">
              <a:latin typeface="Trebuchet MS" panose="020B060302020202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0.67247</cdr:x>
      <cdr:y>0.07518</cdr:y>
    </cdr:from>
    <cdr:to>
      <cdr:x>0.67373</cdr:x>
      <cdr:y>0.74718</cdr:y>
    </cdr:to>
    <cdr:cxnSp macro="">
      <cdr:nvCxnSpPr>
        <cdr:cNvPr id="6" name="Egyenes összekötő 5">
          <a:extLst xmlns:a="http://schemas.openxmlformats.org/drawingml/2006/main">
            <a:ext uri="{FF2B5EF4-FFF2-40B4-BE49-F238E27FC236}">
              <a16:creationId xmlns:a16="http://schemas.microsoft.com/office/drawing/2014/main" id="{4BDFCA42-1100-43F6-90DE-2BC31BD9F1F0}"/>
            </a:ext>
          </a:extLst>
        </cdr:cNvPr>
        <cdr:cNvCxnSpPr/>
      </cdr:nvCxnSpPr>
      <cdr:spPr>
        <a:xfrm xmlns:a="http://schemas.openxmlformats.org/drawingml/2006/main" flipH="1" flipV="1">
          <a:off x="5568052" y="338310"/>
          <a:ext cx="10432" cy="302400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0.06993</cdr:x>
      <cdr:y>0</cdr:y>
    </cdr:from>
    <cdr:to>
      <cdr:x>0.68119</cdr:x>
      <cdr:y>0.12062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0B51173-6E6F-45F9-AF79-431DD49EBB2B}"/>
            </a:ext>
          </a:extLst>
        </cdr:cNvPr>
        <cdr:cNvSpPr txBox="1"/>
      </cdr:nvSpPr>
      <cdr:spPr>
        <a:xfrm xmlns:a="http://schemas.openxmlformats.org/drawingml/2006/main">
          <a:off x="579008" y="-1292752"/>
          <a:ext cx="5061232" cy="542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aseline="0" dirty="0">
              <a:latin typeface="Trebuchet MS" panose="020B0603020202020204" pitchFamily="34" charset="0"/>
            </a:rPr>
            <a:t>Százalék</a:t>
          </a:r>
          <a:endParaRPr lang="hu-HU" sz="1800" dirty="0">
            <a:latin typeface="Trebuchet MS" panose="020B0603020202020204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0.07107</cdr:x>
      <cdr:y>0.00413</cdr:y>
    </cdr:from>
    <cdr:to>
      <cdr:x>0.46302</cdr:x>
      <cdr:y>0.08421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46A05C97-0675-4FAA-8ED2-A74DDEAC56F4}"/>
            </a:ext>
          </a:extLst>
        </cdr:cNvPr>
        <cdr:cNvSpPr txBox="1"/>
      </cdr:nvSpPr>
      <cdr:spPr>
        <a:xfrm xmlns:a="http://schemas.openxmlformats.org/drawingml/2006/main">
          <a:off x="588460" y="18585"/>
          <a:ext cx="3245346" cy="3603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ysClr val="windowText" lastClr="000000"/>
              </a:solidFill>
              <a:latin typeface="Trebuchet MS" panose="020B060302020202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0.50397</cdr:x>
      <cdr:y>0.07855</cdr:y>
    </cdr:from>
    <cdr:to>
      <cdr:x>0.50397</cdr:x>
      <cdr:y>0.84417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0B15CF7E-DDE5-4ECF-AF4D-31E058A8E870}"/>
            </a:ext>
          </a:extLst>
        </cdr:cNvPr>
        <cdr:cNvCxnSpPr/>
      </cdr:nvCxnSpPr>
      <cdr:spPr>
        <a:xfrm xmlns:a="http://schemas.openxmlformats.org/drawingml/2006/main" flipV="1">
          <a:off x="1524000" y="180975"/>
          <a:ext cx="0" cy="1764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0.53875</cdr:x>
      <cdr:y>0.00494</cdr:y>
    </cdr:from>
    <cdr:to>
      <cdr:x>0.9307</cdr:x>
      <cdr:y>0.08502</cdr:y>
    </cdr:to>
    <cdr:sp macro="" textlink="">
      <cdr:nvSpPr>
        <cdr:cNvPr id="5" name="Szövegdoboz 2">
          <a:extLst xmlns:a="http://schemas.openxmlformats.org/drawingml/2006/main">
            <a:ext uri="{FF2B5EF4-FFF2-40B4-BE49-F238E27FC236}">
              <a16:creationId xmlns:a16="http://schemas.microsoft.com/office/drawing/2014/main" id="{811710A6-9D8E-4BFF-A0F2-B6476CCFD0E2}"/>
            </a:ext>
          </a:extLst>
        </cdr:cNvPr>
        <cdr:cNvSpPr txBox="1"/>
      </cdr:nvSpPr>
      <cdr:spPr>
        <a:xfrm xmlns:a="http://schemas.openxmlformats.org/drawingml/2006/main">
          <a:off x="4460850" y="22230"/>
          <a:ext cx="3245346" cy="3603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800" dirty="0">
              <a:solidFill>
                <a:sysClr val="windowText" lastClr="000000"/>
              </a:solidFill>
              <a:latin typeface="Trebuchet MS" panose="020B0603020202020204" pitchFamily="34" charset="0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0.63929</cdr:x>
      <cdr:y>0.07461</cdr:y>
    </cdr:from>
    <cdr:to>
      <cdr:x>0.92229</cdr:x>
      <cdr:y>0.83516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D2BFEC9-6EF4-4CE2-B4D0-B9ECBA1E8DC0}"/>
            </a:ext>
          </a:extLst>
        </cdr:cNvPr>
        <cdr:cNvSpPr txBox="1"/>
      </cdr:nvSpPr>
      <cdr:spPr>
        <a:xfrm xmlns:a="http://schemas.openxmlformats.org/drawingml/2006/main">
          <a:off x="5293360" y="335751"/>
          <a:ext cx="2343169" cy="3422468"/>
        </a:xfrm>
        <a:prstGeom xmlns:a="http://schemas.openxmlformats.org/drawingml/2006/main" prst="rect">
          <a:avLst/>
        </a:prstGeom>
        <a:solidFill xmlns:a="http://schemas.openxmlformats.org/drawingml/2006/main">
          <a:srgbClr val="9C0000">
            <a:alpha val="3000"/>
          </a:srgbClr>
        </a:solidFill>
        <a:ln xmlns:a="http://schemas.openxmlformats.org/drawingml/2006/main" w="25400">
          <a:solidFill>
            <a:srgbClr val="9C0000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 sz="110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</cdr:x>
      <cdr:y>0</cdr:y>
    </cdr:from>
    <cdr:to>
      <cdr:x>0.93811</cdr:x>
      <cdr:y>0.09868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B0FE357-67D1-4B49-864D-F45E9569B687}"/>
            </a:ext>
          </a:extLst>
        </cdr:cNvPr>
        <cdr:cNvSpPr txBox="1"/>
      </cdr:nvSpPr>
      <cdr:spPr>
        <a:xfrm xmlns:a="http://schemas.openxmlformats.org/drawingml/2006/main">
          <a:off x="4140000" y="0"/>
          <a:ext cx="3627551" cy="4440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hu-HU" sz="1800" dirty="0">
              <a:latin typeface="Trebuchet MS" panose="020B0603020202020204" pitchFamily="34" charset="0"/>
            </a:rPr>
            <a:t>A</a:t>
          </a:r>
          <a:r>
            <a:rPr lang="hu-HU" sz="1800" b="0" dirty="0">
              <a:latin typeface="Trebuchet MS" panose="020B0603020202020204" pitchFamily="34" charset="0"/>
            </a:rPr>
            <a:t>z adósság százalékában</a:t>
          </a:r>
        </a:p>
      </cdr:txBody>
    </cdr:sp>
  </cdr:relSizeAnchor>
  <cdr:relSizeAnchor xmlns:cdr="http://schemas.openxmlformats.org/drawingml/2006/chartDrawing">
    <cdr:from>
      <cdr:x>0.79081</cdr:x>
      <cdr:y>0.07286</cdr:y>
    </cdr:from>
    <cdr:to>
      <cdr:x>0.79081</cdr:x>
      <cdr:y>0.72086</cdr:y>
    </cdr:to>
    <cdr:sp macro="" textlink="">
      <cdr:nv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3F08559-0520-4522-A583-0D97DCC198BC}"/>
            </a:ext>
          </a:extLst>
        </cdr:cNvPr>
        <cdr:cNvSpPr/>
      </cdr:nvSpPr>
      <cdr:spPr>
        <a:xfrm xmlns:a="http://schemas.openxmlformats.org/drawingml/2006/main" flipV="1">
          <a:off x="6547921" y="327859"/>
          <a:ext cx="0" cy="291600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0.06668</cdr:x>
      <cdr:y>0</cdr:y>
    </cdr:from>
    <cdr:to>
      <cdr:x>0.49444</cdr:x>
      <cdr:y>0.08512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D61333AD-EB37-4997-A6AA-6CA50DE05CF0}"/>
            </a:ext>
          </a:extLst>
        </cdr:cNvPr>
        <cdr:cNvSpPr txBox="1"/>
      </cdr:nvSpPr>
      <cdr:spPr>
        <a:xfrm xmlns:a="http://schemas.openxmlformats.org/drawingml/2006/main">
          <a:off x="552127" y="-1308581"/>
          <a:ext cx="3541852" cy="3830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0" dirty="0">
              <a:latin typeface="Trebuchet MS" panose="020B0603020202020204" pitchFamily="34" charset="0"/>
            </a:rPr>
            <a:t>A GDP százalékában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0.7816</cdr:x>
      <cdr:y>0.06734</cdr:y>
    </cdr:from>
    <cdr:to>
      <cdr:x>0.7816</cdr:x>
      <cdr:y>0.72334</cdr:y>
    </cdr:to>
    <cdr:sp macro="" textlink="">
      <cdr:nv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1C9B9CC4-2EA5-40BB-89DE-D12946A3B9E8}"/>
            </a:ext>
          </a:extLst>
        </cdr:cNvPr>
        <cdr:cNvSpPr/>
      </cdr:nvSpPr>
      <cdr:spPr>
        <a:xfrm xmlns:a="http://schemas.openxmlformats.org/drawingml/2006/main" flipH="1" flipV="1">
          <a:off x="6471609" y="303019"/>
          <a:ext cx="0" cy="2952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0.70322</cdr:x>
      <cdr:y>0.06921</cdr:y>
    </cdr:from>
    <cdr:to>
      <cdr:x>0.70378</cdr:x>
      <cdr:y>0.58921</cdr:y>
    </cdr:to>
    <cdr:sp macro="" textlink="">
      <cdr:nvSpPr>
        <cdr:cNvPr id="4" name="Egyenes összekötő 2">
          <a:extLst xmlns:a="http://schemas.openxmlformats.org/drawingml/2006/main">
            <a:ext uri="{FF2B5EF4-FFF2-40B4-BE49-F238E27FC236}">
              <a16:creationId xmlns:a16="http://schemas.microsoft.com/office/drawing/2014/main" id="{ED6C4186-6BDD-4B73-A83C-4A1AB6AFBCE0}"/>
            </a:ext>
          </a:extLst>
        </cdr:cNvPr>
        <cdr:cNvSpPr/>
      </cdr:nvSpPr>
      <cdr:spPr>
        <a:xfrm xmlns:a="http://schemas.openxmlformats.org/drawingml/2006/main" flipV="1">
          <a:off x="5822685" y="311438"/>
          <a:ext cx="4637" cy="234000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0.06611</cdr:x>
      <cdr:y>0.01712</cdr:y>
    </cdr:from>
    <cdr:to>
      <cdr:x>0.24963</cdr:x>
      <cdr:y>0.08476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1211778-5691-46F2-9639-A0EE526ABD4E}"/>
            </a:ext>
          </a:extLst>
        </cdr:cNvPr>
        <cdr:cNvSpPr txBox="1"/>
      </cdr:nvSpPr>
      <cdr:spPr>
        <a:xfrm xmlns:a="http://schemas.openxmlformats.org/drawingml/2006/main">
          <a:off x="547361" y="77055"/>
          <a:ext cx="1519565" cy="3043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36000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="0" i="0" dirty="0">
              <a:latin typeface="Trebuchet MS" panose="020B0603020202020204" pitchFamily="34" charset="0"/>
            </a:rPr>
            <a:t>Százalékpont</a:t>
          </a:r>
          <a:endParaRPr lang="en-GB" sz="1800" b="0" i="0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0.7811</cdr:x>
      <cdr:y>0.01231</cdr:y>
    </cdr:from>
    <cdr:to>
      <cdr:x>0.98141</cdr:x>
      <cdr:y>0.07197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108CBD4-D764-4924-BB71-67ADB6D325D6}"/>
            </a:ext>
          </a:extLst>
        </cdr:cNvPr>
        <cdr:cNvSpPr txBox="1"/>
      </cdr:nvSpPr>
      <cdr:spPr>
        <a:xfrm xmlns:a="http://schemas.openxmlformats.org/drawingml/2006/main">
          <a:off x="6467476" y="55410"/>
          <a:ext cx="1658587" cy="2684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36000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b="0" i="0" dirty="0">
              <a:latin typeface="Trebuchet MS" panose="020B0603020202020204" pitchFamily="34" charset="0"/>
            </a:rPr>
            <a:t>Százalékpont</a:t>
          </a:r>
          <a:endParaRPr lang="en-GB" sz="1800" b="0" i="0" dirty="0">
            <a:latin typeface="Trebuchet MS" panose="020B0603020202020204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0.07555</cdr:x>
      <cdr:y>0</cdr:y>
    </cdr:from>
    <cdr:to>
      <cdr:x>0.25961</cdr:x>
      <cdr:y>0.08207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5579" y="-1369579"/>
          <a:ext cx="15240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Százalékpont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0.0524</cdr:x>
      <cdr:y>0</cdr:y>
    </cdr:from>
    <cdr:to>
      <cdr:x>0.32158</cdr:x>
      <cdr:y>0.06773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D139437-B46E-4434-9F41-AEA3ECCEB807}"/>
            </a:ext>
          </a:extLst>
        </cdr:cNvPr>
        <cdr:cNvSpPr txBox="1"/>
      </cdr:nvSpPr>
      <cdr:spPr>
        <a:xfrm xmlns:a="http://schemas.openxmlformats.org/drawingml/2006/main">
          <a:off x="433891" y="0"/>
          <a:ext cx="2228811" cy="3047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0.79785</cdr:x>
      <cdr:y>0.00423</cdr:y>
    </cdr:from>
    <cdr:to>
      <cdr:x>0.93903</cdr:x>
      <cdr:y>0.07197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0C65E24E-D02C-4D30-8F40-F9641A004896}"/>
            </a:ext>
          </a:extLst>
        </cdr:cNvPr>
        <cdr:cNvSpPr txBox="1"/>
      </cdr:nvSpPr>
      <cdr:spPr>
        <a:xfrm xmlns:a="http://schemas.openxmlformats.org/drawingml/2006/main">
          <a:off x="6606196" y="19035"/>
          <a:ext cx="1168972" cy="3048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0.16823</cdr:x>
      <cdr:y>0.18207</cdr:y>
    </cdr:from>
    <cdr:to>
      <cdr:x>0.28672</cdr:x>
      <cdr:y>0.24981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E8A967D-F889-4C17-AA64-38D92F5BF8B2}"/>
            </a:ext>
          </a:extLst>
        </cdr:cNvPr>
        <cdr:cNvSpPr txBox="1"/>
      </cdr:nvSpPr>
      <cdr:spPr>
        <a:xfrm xmlns:a="http://schemas.openxmlformats.org/drawingml/2006/main">
          <a:off x="1392918" y="819317"/>
          <a:ext cx="981098" cy="3048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9C0000"/>
              </a:solidFill>
              <a:latin typeface="Trebuchet MS" panose="020B0603020202020204" pitchFamily="34" charset="0"/>
            </a:rPr>
            <a:t>1,0 </a:t>
          </a:r>
        </a:p>
      </cdr:txBody>
    </cdr:sp>
  </cdr:relSizeAnchor>
  <cdr:relSizeAnchor xmlns:cdr="http://schemas.openxmlformats.org/drawingml/2006/chartDrawing">
    <cdr:from>
      <cdr:x>0.27492</cdr:x>
      <cdr:y>0.23702</cdr:y>
    </cdr:from>
    <cdr:to>
      <cdr:x>0.39341</cdr:x>
      <cdr:y>0.30475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020A661E-CB64-44F3-B06A-507699E6C5B9}"/>
            </a:ext>
          </a:extLst>
        </cdr:cNvPr>
        <cdr:cNvSpPr txBox="1"/>
      </cdr:nvSpPr>
      <cdr:spPr>
        <a:xfrm xmlns:a="http://schemas.openxmlformats.org/drawingml/2006/main">
          <a:off x="2276306" y="1066572"/>
          <a:ext cx="981097" cy="3047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>
              <a:solidFill>
                <a:srgbClr val="9C0000"/>
              </a:solidFill>
              <a:latin typeface="Trebuchet MS" panose="020B0603020202020204" pitchFamily="34" charset="0"/>
            </a:rPr>
            <a:t>0,4 </a:t>
          </a:r>
        </a:p>
      </cdr:txBody>
    </cdr:sp>
  </cdr:relSizeAnchor>
  <cdr:relSizeAnchor xmlns:cdr="http://schemas.openxmlformats.org/drawingml/2006/chartDrawing">
    <cdr:from>
      <cdr:x>0.38287</cdr:x>
      <cdr:y>0.46</cdr:y>
    </cdr:from>
    <cdr:to>
      <cdr:x>0.51267</cdr:x>
      <cdr:y>0.53999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431A6050-2A31-45BF-86B4-D33980D55FA5}"/>
            </a:ext>
          </a:extLst>
        </cdr:cNvPr>
        <cdr:cNvSpPr txBox="1"/>
      </cdr:nvSpPr>
      <cdr:spPr>
        <a:xfrm xmlns:a="http://schemas.openxmlformats.org/drawingml/2006/main">
          <a:off x="3170126" y="2070022"/>
          <a:ext cx="1074744" cy="359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>
              <a:solidFill>
                <a:srgbClr val="9C0000"/>
              </a:solidFill>
              <a:latin typeface="Trebuchet MS" panose="020B0603020202020204" pitchFamily="34" charset="0"/>
            </a:rPr>
            <a:t>-0,7</a:t>
          </a:r>
        </a:p>
      </cdr:txBody>
    </cdr:sp>
  </cdr:relSizeAnchor>
  <cdr:relSizeAnchor xmlns:cdr="http://schemas.openxmlformats.org/drawingml/2006/chartDrawing">
    <cdr:from>
      <cdr:x>0.58799</cdr:x>
      <cdr:y>0.37559</cdr:y>
    </cdr:from>
    <cdr:to>
      <cdr:x>0.71779</cdr:x>
      <cdr:y>0.45558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4BCC01E-1044-49AB-8228-885372020F05}"/>
            </a:ext>
          </a:extLst>
        </cdr:cNvPr>
        <cdr:cNvSpPr txBox="1"/>
      </cdr:nvSpPr>
      <cdr:spPr>
        <a:xfrm xmlns:a="http://schemas.openxmlformats.org/drawingml/2006/main">
          <a:off x="4868597" y="1690137"/>
          <a:ext cx="1074744" cy="359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>
              <a:solidFill>
                <a:srgbClr val="9C0000"/>
              </a:solidFill>
              <a:latin typeface="Trebuchet MS" panose="020B0603020202020204" pitchFamily="34" charset="0"/>
            </a:rPr>
            <a:t>0,1 </a:t>
          </a:r>
        </a:p>
      </cdr:txBody>
    </cdr:sp>
  </cdr:relSizeAnchor>
  <cdr:relSizeAnchor xmlns:cdr="http://schemas.openxmlformats.org/drawingml/2006/chartDrawing">
    <cdr:from>
      <cdr:x>0.77759</cdr:x>
      <cdr:y>0.20321</cdr:y>
    </cdr:from>
    <cdr:to>
      <cdr:x>0.90739</cdr:x>
      <cdr:y>0.2832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C89011D4-00E4-4ED4-88B4-B65AEC11B7B1}"/>
            </a:ext>
          </a:extLst>
        </cdr:cNvPr>
        <cdr:cNvSpPr txBox="1"/>
      </cdr:nvSpPr>
      <cdr:spPr>
        <a:xfrm xmlns:a="http://schemas.openxmlformats.org/drawingml/2006/main">
          <a:off x="6438407" y="914443"/>
          <a:ext cx="1074744" cy="359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800" b="1" dirty="0">
              <a:solidFill>
                <a:srgbClr val="9C0000"/>
              </a:solidFill>
              <a:latin typeface="Trebuchet MS" panose="020B0603020202020204" pitchFamily="34" charset="0"/>
            </a:rPr>
            <a:t>0,7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0.07255</cdr:x>
      <cdr:y>0</cdr:y>
    </cdr:from>
    <cdr:to>
      <cdr:x>0.40137</cdr:x>
      <cdr:y>0.08207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BA220B29-5CC7-424E-A616-E2F36D71F024}"/>
            </a:ext>
          </a:extLst>
        </cdr:cNvPr>
        <cdr:cNvSpPr txBox="1"/>
      </cdr:nvSpPr>
      <cdr:spPr>
        <a:xfrm xmlns:a="http://schemas.openxmlformats.org/drawingml/2006/main">
          <a:off x="600683" y="0"/>
          <a:ext cx="272269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="0" dirty="0">
              <a:latin typeface="Trebuchet MS" panose="020B060302020202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0.08315</cdr:x>
      <cdr:y>0.23309</cdr:y>
    </cdr:from>
    <cdr:to>
      <cdr:x>0.96594</cdr:x>
      <cdr:y>0.23309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1E99744A-08CD-4ED8-9AD6-98BF837E1C8C}"/>
            </a:ext>
          </a:extLst>
        </cdr:cNvPr>
        <cdr:cNvCxnSpPr/>
      </cdr:nvCxnSpPr>
      <cdr:spPr>
        <a:xfrm xmlns:a="http://schemas.openxmlformats.org/drawingml/2006/main">
          <a:off x="688496" y="1048916"/>
          <a:ext cx="7309501" cy="0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chemeClr val="accent6">
              <a:lumMod val="50000"/>
            </a:schemeClr>
          </a:solidFill>
          <a:prstDash val="sys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0.08402</cdr:x>
      <cdr:y>0.12632</cdr:y>
    </cdr:from>
    <cdr:to>
      <cdr:x>0.44873</cdr:x>
      <cdr:y>0.20088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11547018-0E20-40B4-A7C0-701638E5F66F}"/>
            </a:ext>
          </a:extLst>
        </cdr:cNvPr>
        <cdr:cNvSpPr txBox="1"/>
      </cdr:nvSpPr>
      <cdr:spPr>
        <a:xfrm xmlns:a="http://schemas.openxmlformats.org/drawingml/2006/main">
          <a:off x="695700" y="568420"/>
          <a:ext cx="3019798" cy="3355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b="1" dirty="0" err="1">
              <a:solidFill>
                <a:schemeClr val="accent6">
                  <a:lumMod val="50000"/>
                </a:schemeClr>
              </a:solidFill>
              <a:latin typeface="Trebuchet MS" panose="020B0603020202020204" pitchFamily="34" charset="0"/>
            </a:rPr>
            <a:t>EKB</a:t>
          </a:r>
          <a:r>
            <a:rPr lang="hu-HU" sz="1600" b="1" dirty="0">
              <a:solidFill>
                <a:schemeClr val="accent6">
                  <a:lumMod val="50000"/>
                </a:schemeClr>
              </a:solidFill>
              <a:latin typeface="Trebuchet MS" panose="020B0603020202020204" pitchFamily="34" charset="0"/>
            </a:rPr>
            <a:t> inflációs célja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0.06626</cdr:x>
      <cdr:y>0</cdr:y>
    </cdr:from>
    <cdr:to>
      <cdr:x>0.32769</cdr:x>
      <cdr:y>0.09095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CF9D831-4919-4C1D-92D1-A11A0623E4A0}"/>
            </a:ext>
          </a:extLst>
        </cdr:cNvPr>
        <cdr:cNvSpPr txBox="1"/>
      </cdr:nvSpPr>
      <cdr:spPr>
        <a:xfrm xmlns:a="http://schemas.openxmlformats.org/drawingml/2006/main">
          <a:off x="548616" y="0"/>
          <a:ext cx="2164640" cy="409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0">
              <a:latin typeface="Trebuchet MS" panose="020B0603020202020204" pitchFamily="34" charset="0"/>
            </a:rPr>
            <a:t>Százalékpont</a:t>
          </a:r>
        </a:p>
      </cdr:txBody>
    </cdr:sp>
  </cdr:relSizeAnchor>
  <cdr:relSizeAnchor xmlns:cdr="http://schemas.openxmlformats.org/drawingml/2006/chartDrawing">
    <cdr:from>
      <cdr:x>0.73738</cdr:x>
      <cdr:y>0</cdr:y>
    </cdr:from>
    <cdr:to>
      <cdr:x>0.95439</cdr:x>
      <cdr:y>0.09095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475B178-9966-458F-8060-036C61FEEF4E}"/>
            </a:ext>
          </a:extLst>
        </cdr:cNvPr>
        <cdr:cNvSpPr txBox="1"/>
      </cdr:nvSpPr>
      <cdr:spPr>
        <a:xfrm xmlns:a="http://schemas.openxmlformats.org/drawingml/2006/main">
          <a:off x="6105525" y="0"/>
          <a:ext cx="1796824" cy="409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hu-HU" sz="1800" b="0">
              <a:latin typeface="Trebuchet MS" panose="020B0603020202020204" pitchFamily="34" charset="0"/>
            </a:rPr>
            <a:t>Százalékpont</a:t>
          </a:r>
        </a:p>
      </cdr:txBody>
    </cdr:sp>
  </cdr:relSizeAnchor>
  <cdr:relSizeAnchor xmlns:cdr="http://schemas.openxmlformats.org/drawingml/2006/chartDrawing">
    <cdr:from>
      <cdr:x>0.68224</cdr:x>
      <cdr:y>0.07873</cdr:y>
    </cdr:from>
    <cdr:to>
      <cdr:x>0.68224</cdr:x>
      <cdr:y>0.6256</cdr:y>
    </cdr:to>
    <cdr:sp macro="" textlink="">
      <cdr:nv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C8732466-9545-4670-8011-B8FADC320AAE}"/>
            </a:ext>
          </a:extLst>
        </cdr:cNvPr>
        <cdr:cNvSpPr/>
      </cdr:nvSpPr>
      <cdr:spPr>
        <a:xfrm xmlns:a="http://schemas.openxmlformats.org/drawingml/2006/main">
          <a:off x="5648914" y="354306"/>
          <a:ext cx="0" cy="2460915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0.52627</cdr:x>
      <cdr:y>0.08204</cdr:y>
    </cdr:from>
    <cdr:to>
      <cdr:x>0.69475</cdr:x>
      <cdr:y>0.08395</cdr:y>
    </cdr:to>
    <cdr:cxnSp macro="">
      <cdr:nvCxnSpPr>
        <cdr:cNvPr id="10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245376A9-8290-4D16-9DA4-146C4E91996F}"/>
            </a:ext>
          </a:extLst>
        </cdr:cNvPr>
        <cdr:cNvCxnSpPr/>
      </cdr:nvCxnSpPr>
      <cdr:spPr>
        <a:xfrm xmlns:a="http://schemas.openxmlformats.org/drawingml/2006/main" flipV="1">
          <a:off x="4357533" y="369161"/>
          <a:ext cx="1394984" cy="862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0.36114</cdr:x>
      <cdr:y>0.15749</cdr:y>
    </cdr:from>
    <cdr:to>
      <cdr:x>0.43561</cdr:x>
      <cdr:y>0.40061</cdr:y>
    </cdr:to>
    <cdr:cxnSp macro="">
      <cdr:nvCxnSpPr>
        <cdr:cNvPr id="17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C3526A04-A59B-44F6-942A-B4E28BC6D7A8}"/>
            </a:ext>
          </a:extLst>
        </cdr:cNvPr>
        <cdr:cNvCxnSpPr/>
      </cdr:nvCxnSpPr>
      <cdr:spPr>
        <a:xfrm xmlns:a="http://schemas.openxmlformats.org/drawingml/2006/main">
          <a:off x="2990219" y="708707"/>
          <a:ext cx="616618" cy="1094047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0.13708</cdr:x>
      <cdr:y>0.04901</cdr:y>
    </cdr:from>
    <cdr:to>
      <cdr:x>0.52413</cdr:x>
      <cdr:y>0.15562</cdr:y>
    </cdr:to>
    <cdr:sp macro="" textlink="">
      <cdr:nvSpPr>
        <cdr:cNvPr id="6" name="Szövegdoboz 1">
          <a:extLst xmlns:a="http://schemas.openxmlformats.org/drawingml/2006/main">
            <a:ext uri="{FF2B5EF4-FFF2-40B4-BE49-F238E27FC236}">
              <a16:creationId xmlns:a16="http://schemas.microsoft.com/office/drawing/2014/main" id="{01D2EB49-3C5E-4A75-B37D-F0488A07CB76}"/>
            </a:ext>
          </a:extLst>
        </cdr:cNvPr>
        <cdr:cNvSpPr txBox="1"/>
      </cdr:nvSpPr>
      <cdr:spPr>
        <a:xfrm xmlns:a="http://schemas.openxmlformats.org/drawingml/2006/main">
          <a:off x="1135035" y="220541"/>
          <a:ext cx="3204755" cy="47975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b="0" dirty="0">
              <a:solidFill>
                <a:schemeClr val="tx1"/>
              </a:solidFill>
              <a:latin typeface="Trebuchet MS" panose="020B0603020202020204" pitchFamily="34" charset="0"/>
            </a:rPr>
            <a:t>Monetáris Tanács által kiemelten</a:t>
          </a:r>
          <a:r>
            <a:rPr lang="hu-HU" sz="1400" b="0" baseline="0" dirty="0">
              <a:solidFill>
                <a:schemeClr val="tx1"/>
              </a:solidFill>
              <a:latin typeface="Trebuchet MS" panose="020B0603020202020204" pitchFamily="34" charset="0"/>
            </a:rPr>
            <a:t> fontosnak </a:t>
          </a:r>
          <a:r>
            <a:rPr lang="hu-HU" sz="1400" b="0" dirty="0">
              <a:solidFill>
                <a:schemeClr val="tx1"/>
              </a:solidFill>
              <a:latin typeface="Trebuchet MS" panose="020B0603020202020204" pitchFamily="34" charset="0"/>
            </a:rPr>
            <a:t>tartott pályák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0.09217</cdr:x>
      <cdr:y>0</cdr:y>
    </cdr:from>
    <cdr:to>
      <cdr:x>0.29003</cdr:x>
      <cdr:y>0.08207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3137" y="0"/>
          <a:ext cx="16383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Ezer fő</a:t>
          </a:r>
        </a:p>
      </cdr:txBody>
    </cdr:sp>
  </cdr:relSizeAnchor>
  <cdr:relSizeAnchor xmlns:cdr="http://schemas.openxmlformats.org/drawingml/2006/chartDrawing">
    <cdr:from>
      <cdr:x>0.7126</cdr:x>
      <cdr:y>0</cdr:y>
    </cdr:from>
    <cdr:to>
      <cdr:x>0.91046</cdr:x>
      <cdr:y>0.08207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900287" y="-1267767"/>
          <a:ext cx="16383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800" dirty="0">
              <a:latin typeface="Trebuchet MS" panose="020B0603020202020204" pitchFamily="34" charset="0"/>
            </a:rPr>
            <a:t>Ezer fő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0.05699</cdr:x>
      <cdr:y>0.00537</cdr:y>
    </cdr:from>
    <cdr:to>
      <cdr:x>0.75757</cdr:x>
      <cdr:y>0.06393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047A342-5954-4B05-AFDC-23BBEF04A90C}"/>
            </a:ext>
          </a:extLst>
        </cdr:cNvPr>
        <cdr:cNvSpPr txBox="1"/>
      </cdr:nvSpPr>
      <cdr:spPr>
        <a:xfrm xmlns:a="http://schemas.openxmlformats.org/drawingml/2006/main">
          <a:off x="471912" y="24159"/>
          <a:ext cx="5800802" cy="2635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0.24719</cdr:x>
      <cdr:y>0.00537</cdr:y>
    </cdr:from>
    <cdr:to>
      <cdr:x>0.94777</cdr:x>
      <cdr:y>0.06393</cdr:y>
    </cdr:to>
    <cdr:sp macro="" textlink="">
      <cdr:nvSpPr>
        <cdr:cNvPr id="3" name="TextBox 1">
          <a:extLst xmlns:a="http://schemas.openxmlformats.org/drawingml/2006/main"/>
        </cdr:cNvPr>
        <cdr:cNvSpPr txBox="1"/>
      </cdr:nvSpPr>
      <cdr:spPr>
        <a:xfrm xmlns:a="http://schemas.openxmlformats.org/drawingml/2006/main">
          <a:off x="2046712" y="24159"/>
          <a:ext cx="5800802" cy="2635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800" dirty="0">
              <a:latin typeface="Trebuchet MS" pitchFamily="34" charset="0"/>
            </a:rPr>
            <a:t>Százalék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0.06174</cdr:x>
      <cdr:y>0</cdr:y>
    </cdr:from>
    <cdr:to>
      <cdr:x>0.27592</cdr:x>
      <cdr:y>0.08207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604D2E4-BCCC-4AAB-AE6B-68E8B9EAA7AF}"/>
            </a:ext>
          </a:extLst>
        </cdr:cNvPr>
        <cdr:cNvSpPr txBox="1"/>
      </cdr:nvSpPr>
      <cdr:spPr>
        <a:xfrm xmlns:a="http://schemas.openxmlformats.org/drawingml/2006/main">
          <a:off x="511219" y="0"/>
          <a:ext cx="177341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Százalék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0.40099</cdr:x>
      <cdr:y>0</cdr:y>
    </cdr:from>
    <cdr:to>
      <cdr:x>0.93236</cdr:x>
      <cdr:y>0.06614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6080B66-FA65-4506-9614-9C6771B4D8C5}"/>
            </a:ext>
          </a:extLst>
        </cdr:cNvPr>
        <cdr:cNvSpPr txBox="1"/>
      </cdr:nvSpPr>
      <cdr:spPr>
        <a:xfrm xmlns:a="http://schemas.openxmlformats.org/drawingml/2006/main">
          <a:off x="3320203" y="-1292752"/>
          <a:ext cx="4399743" cy="2976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hu-HU" sz="1600" dirty="0">
              <a:latin typeface="Trebuchet MS" panose="020B0603020202020204" pitchFamily="34" charset="0"/>
            </a:rPr>
            <a:t>Teljes munkaidősök</a:t>
          </a:r>
          <a:r>
            <a:rPr lang="hu-HU" sz="1600" baseline="0" dirty="0">
              <a:latin typeface="Trebuchet MS" panose="020B0603020202020204" pitchFamily="34" charset="0"/>
            </a:rPr>
            <a:t> százalékában</a:t>
          </a:r>
          <a:endParaRPr lang="hu-HU" sz="1600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0.67153</cdr:x>
      <cdr:y>0.01769</cdr:y>
    </cdr:from>
    <cdr:to>
      <cdr:x>0.9898</cdr:x>
      <cdr:y>0.08383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FB9145D-4759-41A6-B0E8-D51DE9E3AC9F}"/>
            </a:ext>
          </a:extLst>
        </cdr:cNvPr>
        <cdr:cNvSpPr txBox="1"/>
      </cdr:nvSpPr>
      <cdr:spPr>
        <a:xfrm xmlns:a="http://schemas.openxmlformats.org/drawingml/2006/main">
          <a:off x="2894135" y="50801"/>
          <a:ext cx="1371646" cy="189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 sz="1100"/>
        </a:p>
      </cdr:txBody>
    </cdr:sp>
  </cdr:relSizeAnchor>
  <cdr:relSizeAnchor xmlns:cdr="http://schemas.openxmlformats.org/drawingml/2006/chartDrawing">
    <cdr:from>
      <cdr:x>0.07158</cdr:x>
      <cdr:y>0</cdr:y>
    </cdr:from>
    <cdr:to>
      <cdr:x>0.42959</cdr:x>
      <cdr:y>0.06614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41AFBA1B-B7EC-4D83-950B-42ED8DC58C91}"/>
            </a:ext>
          </a:extLst>
        </cdr:cNvPr>
        <cdr:cNvSpPr txBox="1"/>
      </cdr:nvSpPr>
      <cdr:spPr>
        <a:xfrm xmlns:a="http://schemas.openxmlformats.org/drawingml/2006/main">
          <a:off x="592682" y="-1292752"/>
          <a:ext cx="2964323" cy="2976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hu-HU" sz="1600" dirty="0">
              <a:latin typeface="Trebuchet MS" panose="020B0603020202020204" pitchFamily="34" charset="0"/>
            </a:rPr>
            <a:t>Havi</a:t>
          </a:r>
          <a:r>
            <a:rPr lang="hu-HU" sz="1600" baseline="0" dirty="0">
              <a:latin typeface="Trebuchet MS" panose="020B0603020202020204" pitchFamily="34" charset="0"/>
            </a:rPr>
            <a:t> alapbér változása</a:t>
          </a:r>
          <a:endParaRPr lang="hu-HU" sz="1600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0.74353</cdr:x>
      <cdr:y>0.80536</cdr:y>
    </cdr:from>
    <cdr:to>
      <cdr:x>0.97581</cdr:x>
      <cdr:y>0.86964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A68726F1-7D8F-4562-BBFA-BA327BA28332}"/>
            </a:ext>
          </a:extLst>
        </cdr:cNvPr>
        <cdr:cNvSpPr txBox="1"/>
      </cdr:nvSpPr>
      <cdr:spPr>
        <a:xfrm xmlns:a="http://schemas.openxmlformats.org/drawingml/2006/main">
          <a:off x="6156425" y="3624116"/>
          <a:ext cx="1923278" cy="2892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600" dirty="0">
              <a:latin typeface="Trebuchet MS" panose="020B0603020202020204" pitchFamily="34" charset="0"/>
            </a:rPr>
            <a:t>Alapbér (Ft)</a:t>
          </a:r>
        </a:p>
      </cdr:txBody>
    </cdr:sp>
  </cdr:relSizeAnchor>
  <cdr:relSizeAnchor xmlns:cdr="http://schemas.openxmlformats.org/drawingml/2006/chartDrawing">
    <cdr:from>
      <cdr:x>0.08536</cdr:x>
      <cdr:y>0.08577</cdr:y>
    </cdr:from>
    <cdr:to>
      <cdr:x>0.28085</cdr:x>
      <cdr:y>0.15396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94DF7E21-1A2D-45D4-8173-583D115CB691}"/>
            </a:ext>
          </a:extLst>
        </cdr:cNvPr>
        <cdr:cNvSpPr txBox="1"/>
      </cdr:nvSpPr>
      <cdr:spPr>
        <a:xfrm xmlns:a="http://schemas.openxmlformats.org/drawingml/2006/main">
          <a:off x="706820" y="385947"/>
          <a:ext cx="1618657" cy="306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b="1" dirty="0">
              <a:solidFill>
                <a:schemeClr val="accent6">
                  <a:lumMod val="50000"/>
                </a:schemeClr>
              </a:solidFill>
              <a:latin typeface="Trebuchet MS" panose="020B0603020202020204" pitchFamily="34" charset="0"/>
            </a:rPr>
            <a:t>Minimálbér</a:t>
          </a:r>
        </a:p>
      </cdr:txBody>
    </cdr:sp>
  </cdr:relSizeAnchor>
  <cdr:relSizeAnchor xmlns:cdr="http://schemas.openxmlformats.org/drawingml/2006/chartDrawing">
    <cdr:from>
      <cdr:x>0.09198</cdr:x>
      <cdr:y>0.15214</cdr:y>
    </cdr:from>
    <cdr:to>
      <cdr:x>0.1351</cdr:x>
      <cdr:y>0.37144</cdr:y>
    </cdr:to>
    <cdr:cxnSp macro="">
      <cdr:nvCxnSpPr>
        <cdr:cNvPr id="7" name="Straight Arrow Connector 6">
          <a:extLst xmlns:a="http://schemas.openxmlformats.org/drawingml/2006/main">
            <a:ext uri="{FF2B5EF4-FFF2-40B4-BE49-F238E27FC236}">
              <a16:creationId xmlns:a16="http://schemas.microsoft.com/office/drawing/2014/main" id="{3DFB3259-1682-4946-9A48-9AC7062D2DA4}"/>
            </a:ext>
          </a:extLst>
        </cdr:cNvPr>
        <cdr:cNvCxnSpPr/>
      </cdr:nvCxnSpPr>
      <cdr:spPr>
        <a:xfrm xmlns:a="http://schemas.openxmlformats.org/drawingml/2006/main" flipH="1">
          <a:off x="365118" y="436956"/>
          <a:ext cx="171166" cy="629843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accent6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0.25046</cdr:x>
      <cdr:y>0.16507</cdr:y>
    </cdr:from>
    <cdr:to>
      <cdr:x>0.52286</cdr:x>
      <cdr:y>0.23673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A69CC3B6-4BD1-4C7F-81BF-C12FC4E4C047}"/>
            </a:ext>
          </a:extLst>
        </cdr:cNvPr>
        <cdr:cNvSpPr txBox="1"/>
      </cdr:nvSpPr>
      <cdr:spPr>
        <a:xfrm xmlns:a="http://schemas.openxmlformats.org/drawingml/2006/main">
          <a:off x="2073790" y="742796"/>
          <a:ext cx="2255530" cy="3224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b="1" dirty="0">
              <a:solidFill>
                <a:schemeClr val="accent6">
                  <a:lumMod val="50000"/>
                </a:schemeClr>
              </a:solidFill>
              <a:latin typeface="Trebuchet MS" panose="020B0603020202020204" pitchFamily="34" charset="0"/>
            </a:rPr>
            <a:t>Garantált bérminimum</a:t>
          </a:r>
        </a:p>
      </cdr:txBody>
    </cdr:sp>
  </cdr:relSizeAnchor>
  <cdr:relSizeAnchor xmlns:cdr="http://schemas.openxmlformats.org/drawingml/2006/chartDrawing">
    <cdr:from>
      <cdr:x>0.18796</cdr:x>
      <cdr:y>0.21209</cdr:y>
    </cdr:from>
    <cdr:to>
      <cdr:x>0.26436</cdr:x>
      <cdr:y>0.3134</cdr:y>
    </cdr:to>
    <cdr:cxnSp macro="">
      <cdr:nvCxnSpPr>
        <cdr:cNvPr id="11" name="Straight Arrow Connector 10">
          <a:extLst xmlns:a="http://schemas.openxmlformats.org/drawingml/2006/main">
            <a:ext uri="{FF2B5EF4-FFF2-40B4-BE49-F238E27FC236}">
              <a16:creationId xmlns:a16="http://schemas.microsoft.com/office/drawing/2014/main" id="{1A012B98-0F67-48A9-9FCD-0C820542C004}"/>
            </a:ext>
          </a:extLst>
        </cdr:cNvPr>
        <cdr:cNvCxnSpPr/>
      </cdr:nvCxnSpPr>
      <cdr:spPr>
        <a:xfrm xmlns:a="http://schemas.openxmlformats.org/drawingml/2006/main" flipH="1">
          <a:off x="746114" y="609144"/>
          <a:ext cx="303272" cy="29096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accent6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0.35192</cdr:x>
      <cdr:y>0.27588</cdr:y>
    </cdr:from>
    <cdr:to>
      <cdr:x>0.54742</cdr:x>
      <cdr:y>0.34484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BD6E58D8-2220-4E71-BA65-96ABAB9F0F7C}"/>
            </a:ext>
          </a:extLst>
        </cdr:cNvPr>
        <cdr:cNvSpPr txBox="1"/>
      </cdr:nvSpPr>
      <cdr:spPr>
        <a:xfrm xmlns:a="http://schemas.openxmlformats.org/drawingml/2006/main">
          <a:off x="2913898" y="1241443"/>
          <a:ext cx="1618740" cy="3103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b="1" dirty="0">
              <a:solidFill>
                <a:schemeClr val="accent6">
                  <a:lumMod val="50000"/>
                </a:schemeClr>
              </a:solidFill>
              <a:latin typeface="Trebuchet MS" panose="020B0603020202020204" pitchFamily="34" charset="0"/>
            </a:rPr>
            <a:t>Medián bér</a:t>
          </a:r>
        </a:p>
      </cdr:txBody>
    </cdr:sp>
  </cdr:relSizeAnchor>
  <cdr:relSizeAnchor xmlns:cdr="http://schemas.openxmlformats.org/drawingml/2006/chartDrawing">
    <cdr:from>
      <cdr:x>0.38403</cdr:x>
      <cdr:y>0.34171</cdr:y>
    </cdr:from>
    <cdr:to>
      <cdr:x>0.43821</cdr:x>
      <cdr:y>0.55649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id="{FBF098AA-283B-401C-B9FF-BA64AF95269E}"/>
            </a:ext>
          </a:extLst>
        </cdr:cNvPr>
        <cdr:cNvCxnSpPr/>
      </cdr:nvCxnSpPr>
      <cdr:spPr>
        <a:xfrm xmlns:a="http://schemas.openxmlformats.org/drawingml/2006/main" flipH="1">
          <a:off x="3179787" y="1537695"/>
          <a:ext cx="448593" cy="96649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accent6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0.69213</cdr:x>
      <cdr:y>0.36488</cdr:y>
    </cdr:from>
    <cdr:to>
      <cdr:x>0.88762</cdr:x>
      <cdr:y>0.43399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BD6E58D8-2220-4E71-BA65-96ABAB9F0F7C}"/>
            </a:ext>
          </a:extLst>
        </cdr:cNvPr>
        <cdr:cNvSpPr txBox="1"/>
      </cdr:nvSpPr>
      <cdr:spPr>
        <a:xfrm xmlns:a="http://schemas.openxmlformats.org/drawingml/2006/main">
          <a:off x="5730869" y="1641943"/>
          <a:ext cx="1618657" cy="311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400" b="1" dirty="0">
              <a:solidFill>
                <a:schemeClr val="accent6">
                  <a:lumMod val="50000"/>
                </a:schemeClr>
              </a:solidFill>
              <a:latin typeface="Trebuchet MS" panose="020B0603020202020204" pitchFamily="34" charset="0"/>
            </a:rPr>
            <a:t>Átlagbér</a:t>
          </a:r>
        </a:p>
      </cdr:txBody>
    </cdr:sp>
  </cdr:relSizeAnchor>
  <cdr:relSizeAnchor xmlns:cdr="http://schemas.openxmlformats.org/drawingml/2006/chartDrawing">
    <cdr:from>
      <cdr:x>0.78988</cdr:x>
      <cdr:y>0.4469</cdr:y>
    </cdr:from>
    <cdr:to>
      <cdr:x>0.78992</cdr:x>
      <cdr:y>0.58682</cdr:y>
    </cdr:to>
    <cdr:cxnSp macro="">
      <cdr:nvCxnSpPr>
        <cdr:cNvPr id="16" name="Straight Arrow Connector 15">
          <a:extLst xmlns:a="http://schemas.openxmlformats.org/drawingml/2006/main">
            <a:ext uri="{FF2B5EF4-FFF2-40B4-BE49-F238E27FC236}">
              <a16:creationId xmlns:a16="http://schemas.microsoft.com/office/drawing/2014/main" id="{FBF098AA-283B-401C-B9FF-BA64AF95269E}"/>
            </a:ext>
          </a:extLst>
        </cdr:cNvPr>
        <cdr:cNvCxnSpPr/>
      </cdr:nvCxnSpPr>
      <cdr:spPr>
        <a:xfrm xmlns:a="http://schemas.openxmlformats.org/drawingml/2006/main" flipH="1">
          <a:off x="6540198" y="2011052"/>
          <a:ext cx="332" cy="62964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accent6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0.05782</cdr:x>
      <cdr:y>0</cdr:y>
    </cdr:from>
    <cdr:to>
      <cdr:x>0.34638</cdr:x>
      <cdr:y>0.07752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51990E8D-CEA0-45AD-8BEF-A0339C7E024A}"/>
            </a:ext>
          </a:extLst>
        </cdr:cNvPr>
        <cdr:cNvSpPr txBox="1"/>
      </cdr:nvSpPr>
      <cdr:spPr>
        <a:xfrm xmlns:a="http://schemas.openxmlformats.org/drawingml/2006/main">
          <a:off x="478745" y="-1312683"/>
          <a:ext cx="2389277" cy="348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Százalékpont</a:t>
          </a:r>
        </a:p>
      </cdr:txBody>
    </cdr:sp>
  </cdr:relSizeAnchor>
  <cdr:relSizeAnchor xmlns:cdr="http://schemas.openxmlformats.org/drawingml/2006/chartDrawing">
    <cdr:from>
      <cdr:x>0.67153</cdr:x>
      <cdr:y>0.07395</cdr:y>
    </cdr:from>
    <cdr:to>
      <cdr:x>0.67153</cdr:x>
      <cdr:y>0.66926</cdr:y>
    </cdr:to>
    <cdr:cxnSp macro="">
      <cdr:nvCxnSpPr>
        <cdr:cNvPr id="4" name="Egyenes összekötő 3">
          <a:extLst xmlns:a="http://schemas.openxmlformats.org/drawingml/2006/main">
            <a:ext uri="{FF2B5EF4-FFF2-40B4-BE49-F238E27FC236}">
              <a16:creationId xmlns:a16="http://schemas.microsoft.com/office/drawing/2014/main" id="{B2BA72F5-54DF-4593-B206-D1F0FA99864C}"/>
            </a:ext>
          </a:extLst>
        </cdr:cNvPr>
        <cdr:cNvCxnSpPr/>
      </cdr:nvCxnSpPr>
      <cdr:spPr>
        <a:xfrm xmlns:a="http://schemas.openxmlformats.org/drawingml/2006/main">
          <a:off x="5560236" y="332790"/>
          <a:ext cx="0" cy="2678895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838383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0.07141</cdr:x>
      <cdr:y>0</cdr:y>
    </cdr:from>
    <cdr:to>
      <cdr:x>0.29189</cdr:x>
      <cdr:y>0.07276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A37AFBD7-B17D-431F-9279-5043CE272244}"/>
            </a:ext>
          </a:extLst>
        </cdr:cNvPr>
        <cdr:cNvSpPr txBox="1"/>
      </cdr:nvSpPr>
      <cdr:spPr>
        <a:xfrm xmlns:a="http://schemas.openxmlformats.org/drawingml/2006/main">
          <a:off x="591265" y="0"/>
          <a:ext cx="1825574" cy="327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0.69327</cdr:x>
      <cdr:y>0</cdr:y>
    </cdr:from>
    <cdr:to>
      <cdr:x>0.92598</cdr:x>
      <cdr:y>0.07276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5F9CE3DB-5270-44B6-9796-B6F8C7D548BF}"/>
            </a:ext>
          </a:extLst>
        </cdr:cNvPr>
        <cdr:cNvSpPr txBox="1"/>
      </cdr:nvSpPr>
      <cdr:spPr>
        <a:xfrm xmlns:a="http://schemas.openxmlformats.org/drawingml/2006/main">
          <a:off x="2096452" y="0"/>
          <a:ext cx="703715" cy="167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800" dirty="0">
              <a:latin typeface="Trebuchet MS" panose="020B0603020202020204" pitchFamily="34" charset="0"/>
            </a:rPr>
            <a:t>Százalék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0.07082</cdr:x>
      <cdr:y>0</cdr:y>
    </cdr:from>
    <cdr:to>
      <cdr:x>0.30454</cdr:x>
      <cdr:y>0.0645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94AB3418-F1CC-42DF-94A0-B915291A4A82}"/>
            </a:ext>
          </a:extLst>
        </cdr:cNvPr>
        <cdr:cNvSpPr txBox="1"/>
      </cdr:nvSpPr>
      <cdr:spPr>
        <a:xfrm xmlns:a="http://schemas.openxmlformats.org/drawingml/2006/main">
          <a:off x="586353" y="-1292752"/>
          <a:ext cx="1935201" cy="290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>
              <a:latin typeface="Trebuchet MS" panose="020B0603020202020204" pitchFamily="34" charset="0"/>
            </a:rPr>
            <a:t>Százalék</a:t>
          </a:r>
        </a:p>
      </cdr:txBody>
    </cdr:sp>
  </cdr:relSizeAnchor>
  <cdr:relSizeAnchor xmlns:cdr="http://schemas.openxmlformats.org/drawingml/2006/chartDrawing">
    <cdr:from>
      <cdr:x>0.7017</cdr:x>
      <cdr:y>0</cdr:y>
    </cdr:from>
    <cdr:to>
      <cdr:x>0.93542</cdr:x>
      <cdr:y>0.0645</cdr:y>
    </cdr:to>
    <cdr:sp macro="" textlink="">
      <cdr:nvSpPr>
        <cdr:cNvPr id="4" name="Szövegdoboz 1">
          <a:extLst xmlns:a="http://schemas.openxmlformats.org/drawingml/2006/main"/>
        </cdr:cNvPr>
        <cdr:cNvSpPr txBox="1"/>
      </cdr:nvSpPr>
      <cdr:spPr>
        <a:xfrm xmlns:a="http://schemas.openxmlformats.org/drawingml/2006/main">
          <a:off x="5810044" y="0"/>
          <a:ext cx="1935201" cy="290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800" dirty="0">
              <a:latin typeface="Trebuchet MS" panose="020B0603020202020204" pitchFamily="34" charset="0"/>
            </a:rPr>
            <a:t>Százalék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2016.12.21.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 smtClean="0"/>
              <a:pPr>
                <a:defRPr/>
              </a:pPr>
              <a:t>2016.12.21.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dirty="0"/>
              <a:t>Mintaszöveg szerkesztése</a:t>
            </a:r>
          </a:p>
          <a:p>
            <a:pPr lvl="1"/>
            <a:r>
              <a:rPr lang="hu-HU" noProof="0" dirty="0"/>
              <a:t>Második szint</a:t>
            </a:r>
          </a:p>
          <a:p>
            <a:pPr lvl="2"/>
            <a:r>
              <a:rPr lang="hu-HU" noProof="0" dirty="0"/>
              <a:t>Harmadik szint</a:t>
            </a:r>
          </a:p>
          <a:p>
            <a:pPr lvl="3"/>
            <a:r>
              <a:rPr lang="hu-HU" noProof="0" dirty="0"/>
              <a:t>Negyedik szint</a:t>
            </a:r>
          </a:p>
          <a:p>
            <a:pPr lvl="4"/>
            <a:r>
              <a:rPr lang="hu-HU" noProof="0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8506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12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700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13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814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14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61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15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277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16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320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17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814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18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1803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19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842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20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2624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21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298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03643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22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7391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23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988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24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531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25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5199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4381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29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617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30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7964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31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1492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10726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8484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4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5411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34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32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5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198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6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841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7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325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8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930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3984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FE67DC-D93C-43B7-B953-DAC4F09F4400}" type="slidenum">
              <a:rPr lang="hu-HU" altLang="hu-HU">
                <a:latin typeface="Trebuchet MS" panose="020B0603020202020204" pitchFamily="34" charset="0"/>
              </a:rPr>
              <a:pPr eaLnBrk="1" hangingPunct="1"/>
              <a:t>11</a:t>
            </a:fld>
            <a:endParaRPr lang="hu-HU" altLang="hu-HU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19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440647"/>
            <a:ext cx="7236297" cy="9361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3000" b="1" dirty="0"/>
              <a:t>Makrogazdasági kilátások</a:t>
            </a:r>
            <a:br>
              <a:rPr lang="hu-HU" sz="3000" b="1" dirty="0"/>
            </a:br>
            <a:r>
              <a:rPr lang="hu-HU" sz="3000" b="1" dirty="0"/>
              <a:t>Inflációs jelentés – 2016. december</a:t>
            </a:r>
            <a:endParaRPr lang="hu-HU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4"/>
          </p:nvPr>
        </p:nvSpPr>
        <p:spPr>
          <a:xfrm>
            <a:off x="1907702" y="1526481"/>
            <a:ext cx="7056785" cy="375201"/>
          </a:xfrm>
        </p:spPr>
        <p:txBody>
          <a:bodyPr>
            <a:noAutofit/>
          </a:bodyPr>
          <a:lstStyle/>
          <a:p>
            <a:r>
              <a:rPr lang="hu-HU" sz="2400" dirty="0">
                <a:solidFill>
                  <a:schemeClr val="bg2"/>
                </a:solidFill>
              </a:rPr>
              <a:t>Balatoni András, igazgató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idx="14"/>
          </p:nvPr>
        </p:nvSpPr>
        <p:spPr>
          <a:xfrm>
            <a:off x="1907703" y="2108855"/>
            <a:ext cx="6630364" cy="40073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u-HU" sz="2200" dirty="0"/>
              <a:t>Magyar Nemzeti Bank</a:t>
            </a:r>
          </a:p>
          <a:p>
            <a:r>
              <a:rPr lang="hu-HU" sz="2200" dirty="0"/>
              <a:t>2016. december 22.</a:t>
            </a:r>
          </a:p>
        </p:txBody>
      </p:sp>
    </p:spTree>
    <p:extLst>
      <p:ext uri="{BB962C8B-B14F-4D97-AF65-F5344CB8AC3E}">
        <p14:creationId xmlns:p14="http://schemas.microsoft.com/office/powerpoint/2010/main" val="372747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1235574"/>
            <a:ext cx="7654835" cy="2387600"/>
          </a:xfrm>
          <a:noFill/>
        </p:spPr>
        <p:txBody>
          <a:bodyPr>
            <a:normAutofit/>
          </a:bodyPr>
          <a:lstStyle/>
          <a:p>
            <a:r>
              <a:rPr lang="hu-HU" sz="4000" b="1" dirty="0"/>
              <a:t>A gazdasági növekedésre vonatkozó előrejelzésünk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10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027897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 gazdasági növekedésre vonatkozó előrejelzést meghatározó tényezők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11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87913754"/>
              </p:ext>
            </p:extLst>
          </p:nvPr>
        </p:nvGraphicFramePr>
        <p:xfrm>
          <a:off x="1228969" y="1396364"/>
          <a:ext cx="734353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208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200" b="1" dirty="0">
                <a:solidFill>
                  <a:srgbClr val="002060"/>
                </a:solidFill>
              </a:rPr>
              <a:t>A bérmegállapodás 2,5 százalékponttal emeli a versenyszféra bérindexét a korábbi előrejelzéshez képest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12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Bértarifa,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385011" y="5954218"/>
            <a:ext cx="8660185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bérmegállapodás hatása a versenyszféra nominális bérdinamikájára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3664AB4-687B-4732-A28B-D18E511EC3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582951"/>
              </p:ext>
            </p:extLst>
          </p:nvPr>
        </p:nvGraphicFramePr>
        <p:xfrm>
          <a:off x="695527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3227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000" b="1" dirty="0">
                <a:solidFill>
                  <a:srgbClr val="002060"/>
                </a:solidFill>
              </a:rPr>
              <a:t>A lakossági fogyasztás emelkedését a kedvező jövedelmi folyamatok támogatják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13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356350"/>
            <a:ext cx="3816549" cy="365125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rendelkezésre álló jövedelem és tételeinek éves változása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0513ED4-4916-48F7-A752-CB201C5FF5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917001"/>
              </p:ext>
            </p:extLst>
          </p:nvPr>
        </p:nvGraphicFramePr>
        <p:xfrm>
          <a:off x="565783" y="1312683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500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lakossági fogyasztási és beruházási ráta fokozatosan emelkedik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14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356350"/>
            <a:ext cx="3816549" cy="365125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862149" y="5954218"/>
            <a:ext cx="8183047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lakossági fogyasztási, beruházási és pénzügyi megtakarítási ráta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4063C0E-544E-470D-B421-EEC7C608D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315981"/>
              </p:ext>
            </p:extLst>
          </p:nvPr>
        </p:nvGraphicFramePr>
        <p:xfrm>
          <a:off x="765196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Egyenes összekötő 3">
            <a:extLst/>
          </p:cNvPr>
          <p:cNvCxnSpPr/>
          <p:nvPr/>
        </p:nvCxnSpPr>
        <p:spPr>
          <a:xfrm>
            <a:off x="7172954" y="1637714"/>
            <a:ext cx="0" cy="2808000"/>
          </a:xfrm>
          <a:prstGeom prst="line">
            <a:avLst/>
          </a:prstGeom>
          <a:ln w="15875">
            <a:solidFill>
              <a:srgbClr val="838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011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1"/>
            <a:ext cx="7956550" cy="1131286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tartós fogyasztási cikkek keresletében jelentős növekedési tartalék azonosítható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15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356350"/>
            <a:ext cx="3816549" cy="365125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fogyasztási kiadások szerkezetének alakulása (2005=100)</a:t>
            </a:r>
          </a:p>
        </p:txBody>
      </p:sp>
      <p:graphicFrame>
        <p:nvGraphicFramePr>
          <p:cNvPr id="11" name="Diagram 2">
            <a:extLst>
              <a:ext uri="{FF2B5EF4-FFF2-40B4-BE49-F238E27FC236}">
                <a16:creationId xmlns:a16="http://schemas.microsoft.com/office/drawing/2014/main" id="{00000000-0008-0000-1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551453"/>
              </p:ext>
            </p:extLst>
          </p:nvPr>
        </p:nvGraphicFramePr>
        <p:xfrm>
          <a:off x="601097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8853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kkv-szektor hitelnövekedése tartósan eléri az 5-10 százalékos sávot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16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vállalati hitelezés éves változása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474477"/>
              </p:ext>
            </p:extLst>
          </p:nvPr>
        </p:nvGraphicFramePr>
        <p:xfrm>
          <a:off x="608442" y="1310752"/>
          <a:ext cx="8280000" cy="44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709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vállalati beruházásokat a bejelentett járműipari fejlesztések is támogatják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17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Vállalati és feldolgozóipari beruházások éves változása</a:t>
            </a:r>
          </a:p>
        </p:txBody>
      </p:sp>
      <p:graphicFrame>
        <p:nvGraphicFramePr>
          <p:cNvPr id="7" name="Diagram 3">
            <a:extLst>
              <a:ext uri="{FF2B5EF4-FFF2-40B4-BE49-F238E27FC236}">
                <a16:creationId xmlns:a16="http://schemas.microsoft.com/office/drawing/2014/main" id="{719C2B1B-4099-4D15-83B9-9D00836BC6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461137"/>
              </p:ext>
            </p:extLst>
          </p:nvPr>
        </p:nvGraphicFramePr>
        <p:xfrm>
          <a:off x="552315" y="136654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1776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társasági adó mérséklésének hatása elsősorban a nagyvállalatoknál jelentkezik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18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</a:t>
            </a:r>
            <a:r>
              <a:rPr lang="hu-HU" altLang="hu-HU" sz="1200" dirty="0" err="1"/>
              <a:t>NAV</a:t>
            </a:r>
            <a:r>
              <a:rPr lang="hu-HU" altLang="hu-HU" sz="1200" dirty="0"/>
              <a:t>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461554" y="5954218"/>
            <a:ext cx="8583642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társasági adókötelezettség csökkenése vállalatméret szerint (2017) </a:t>
            </a:r>
          </a:p>
        </p:txBody>
      </p:sp>
      <p:graphicFrame>
        <p:nvGraphicFramePr>
          <p:cNvPr id="8" name="Diagram 1">
            <a:extLst>
              <a:ext uri="{FF2B5EF4-FFF2-40B4-BE49-F238E27FC236}">
                <a16:creationId xmlns:a16="http://schemas.microsoft.com/office/drawing/2014/main" id="{8A9E73CA-8A24-4B4C-9E64-C77C3EF6D030}"/>
              </a:ext>
            </a:extLst>
          </p:cNvPr>
          <p:cNvGraphicFramePr>
            <a:graphicFrameLocks/>
          </p:cNvGraphicFramePr>
          <p:nvPr/>
        </p:nvGraphicFramePr>
        <p:xfrm>
          <a:off x="613375" y="12531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0107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000" b="1" dirty="0">
                <a:solidFill>
                  <a:srgbClr val="002060"/>
                </a:solidFill>
              </a:rPr>
              <a:t>A társasági adó csökkentése a GDP-t középtávon 0,1-0,3 százalékponttal emeli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19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MNB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461554" y="5954218"/>
            <a:ext cx="8583642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társasági adókulcs csökkentésének hatása középtávon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8CF645D-120D-4EF1-8B6A-ABAA116DE981}"/>
              </a:ext>
            </a:extLst>
          </p:cNvPr>
          <p:cNvGrpSpPr/>
          <p:nvPr/>
        </p:nvGrpSpPr>
        <p:grpSpPr>
          <a:xfrm>
            <a:off x="926108" y="1414357"/>
            <a:ext cx="7704085" cy="4106877"/>
            <a:chOff x="0" y="0"/>
            <a:chExt cx="5410730" cy="2655826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3DBC799-F4F4-4CFD-8CE6-386DD370FE6D}"/>
                </a:ext>
              </a:extLst>
            </p:cNvPr>
            <p:cNvSpPr/>
            <p:nvPr/>
          </p:nvSpPr>
          <p:spPr>
            <a:xfrm>
              <a:off x="2852628" y="0"/>
              <a:ext cx="2520000" cy="1008000"/>
            </a:xfrm>
            <a:custGeom>
              <a:avLst/>
              <a:gdLst>
                <a:gd name="connsiteX0" fmla="*/ 0 w 1154060"/>
                <a:gd name="connsiteY0" fmla="*/ 83323 h 833229"/>
                <a:gd name="connsiteX1" fmla="*/ 83323 w 1154060"/>
                <a:gd name="connsiteY1" fmla="*/ 0 h 833229"/>
                <a:gd name="connsiteX2" fmla="*/ 1070737 w 1154060"/>
                <a:gd name="connsiteY2" fmla="*/ 0 h 833229"/>
                <a:gd name="connsiteX3" fmla="*/ 1154060 w 1154060"/>
                <a:gd name="connsiteY3" fmla="*/ 83323 h 833229"/>
                <a:gd name="connsiteX4" fmla="*/ 1154060 w 1154060"/>
                <a:gd name="connsiteY4" fmla="*/ 749906 h 833229"/>
                <a:gd name="connsiteX5" fmla="*/ 1070737 w 1154060"/>
                <a:gd name="connsiteY5" fmla="*/ 833229 h 833229"/>
                <a:gd name="connsiteX6" fmla="*/ 83323 w 1154060"/>
                <a:gd name="connsiteY6" fmla="*/ 833229 h 833229"/>
                <a:gd name="connsiteX7" fmla="*/ 0 w 1154060"/>
                <a:gd name="connsiteY7" fmla="*/ 749906 h 833229"/>
                <a:gd name="connsiteX8" fmla="*/ 0 w 1154060"/>
                <a:gd name="connsiteY8" fmla="*/ 83323 h 833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4060" h="833229">
                  <a:moveTo>
                    <a:pt x="0" y="83323"/>
                  </a:moveTo>
                  <a:cubicBezTo>
                    <a:pt x="0" y="37305"/>
                    <a:pt x="37305" y="0"/>
                    <a:pt x="83323" y="0"/>
                  </a:cubicBezTo>
                  <a:lnTo>
                    <a:pt x="1070737" y="0"/>
                  </a:lnTo>
                  <a:cubicBezTo>
                    <a:pt x="1116755" y="0"/>
                    <a:pt x="1154060" y="37305"/>
                    <a:pt x="1154060" y="83323"/>
                  </a:cubicBezTo>
                  <a:lnTo>
                    <a:pt x="1154060" y="749906"/>
                  </a:lnTo>
                  <a:cubicBezTo>
                    <a:pt x="1154060" y="795924"/>
                    <a:pt x="1116755" y="833229"/>
                    <a:pt x="1070737" y="833229"/>
                  </a:cubicBezTo>
                  <a:lnTo>
                    <a:pt x="83323" y="833229"/>
                  </a:lnTo>
                  <a:cubicBezTo>
                    <a:pt x="37305" y="833229"/>
                    <a:pt x="0" y="795924"/>
                    <a:pt x="0" y="749906"/>
                  </a:cubicBezTo>
                  <a:lnTo>
                    <a:pt x="0" y="8332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effectLst/>
            <a:scene3d>
              <a:camera prst="orthographicFront"/>
              <a:lightRig rig="flat" dir="t"/>
            </a:scene3d>
            <a:sp3d prstMaterial="plastic"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0124" tIns="70124" rIns="70124" bIns="70124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1800" b="1" kern="1200" dirty="0">
                  <a:solidFill>
                    <a:sysClr val="windowText" lastClr="000000"/>
                  </a:solidFill>
                  <a:latin typeface="Trebuchet MS" panose="020B0603020202020204" pitchFamily="34" charset="0"/>
                </a:rPr>
                <a:t>Effektív adókulcs csökkenése</a:t>
              </a:r>
              <a:endParaRPr lang="en-US" sz="1800" b="1" kern="1200" dirty="0">
                <a:solidFill>
                  <a:sysClr val="windowText" lastClr="00000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D25C8FE-2B98-4D5A-B487-18F093EB8F17}"/>
                </a:ext>
              </a:extLst>
            </p:cNvPr>
            <p:cNvSpPr/>
            <p:nvPr/>
          </p:nvSpPr>
          <p:spPr>
            <a:xfrm>
              <a:off x="4653" y="197891"/>
              <a:ext cx="2262825" cy="396000"/>
            </a:xfrm>
            <a:custGeom>
              <a:avLst/>
              <a:gdLst>
                <a:gd name="connsiteX0" fmla="*/ 0 w 1517097"/>
                <a:gd name="connsiteY0" fmla="*/ 84032 h 840315"/>
                <a:gd name="connsiteX1" fmla="*/ 84032 w 1517097"/>
                <a:gd name="connsiteY1" fmla="*/ 0 h 840315"/>
                <a:gd name="connsiteX2" fmla="*/ 1433066 w 1517097"/>
                <a:gd name="connsiteY2" fmla="*/ 0 h 840315"/>
                <a:gd name="connsiteX3" fmla="*/ 1517098 w 1517097"/>
                <a:gd name="connsiteY3" fmla="*/ 84032 h 840315"/>
                <a:gd name="connsiteX4" fmla="*/ 1517097 w 1517097"/>
                <a:gd name="connsiteY4" fmla="*/ 756284 h 840315"/>
                <a:gd name="connsiteX5" fmla="*/ 1433065 w 1517097"/>
                <a:gd name="connsiteY5" fmla="*/ 840316 h 840315"/>
                <a:gd name="connsiteX6" fmla="*/ 84032 w 1517097"/>
                <a:gd name="connsiteY6" fmla="*/ 840315 h 840315"/>
                <a:gd name="connsiteX7" fmla="*/ 0 w 1517097"/>
                <a:gd name="connsiteY7" fmla="*/ 756283 h 840315"/>
                <a:gd name="connsiteX8" fmla="*/ 0 w 1517097"/>
                <a:gd name="connsiteY8" fmla="*/ 84032 h 840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7097" h="840315">
                  <a:moveTo>
                    <a:pt x="0" y="84032"/>
                  </a:moveTo>
                  <a:cubicBezTo>
                    <a:pt x="0" y="37622"/>
                    <a:pt x="37622" y="0"/>
                    <a:pt x="84032" y="0"/>
                  </a:cubicBezTo>
                  <a:lnTo>
                    <a:pt x="1433066" y="0"/>
                  </a:lnTo>
                  <a:cubicBezTo>
                    <a:pt x="1479476" y="0"/>
                    <a:pt x="1517098" y="37622"/>
                    <a:pt x="1517098" y="84032"/>
                  </a:cubicBezTo>
                  <a:cubicBezTo>
                    <a:pt x="1517098" y="308116"/>
                    <a:pt x="1517097" y="532200"/>
                    <a:pt x="1517097" y="756284"/>
                  </a:cubicBezTo>
                  <a:cubicBezTo>
                    <a:pt x="1517097" y="802694"/>
                    <a:pt x="1479475" y="840316"/>
                    <a:pt x="1433065" y="840316"/>
                  </a:cubicBezTo>
                  <a:lnTo>
                    <a:pt x="84032" y="840315"/>
                  </a:lnTo>
                  <a:cubicBezTo>
                    <a:pt x="37622" y="840315"/>
                    <a:pt x="0" y="802693"/>
                    <a:pt x="0" y="756283"/>
                  </a:cubicBezTo>
                  <a:lnTo>
                    <a:pt x="0" y="84032"/>
                  </a:lnTo>
                  <a:close/>
                </a:path>
              </a:pathLst>
            </a:custGeom>
            <a:noFill/>
            <a:ln w="28575">
              <a:solidFill>
                <a:schemeClr val="accent6">
                  <a:lumMod val="50000"/>
                </a:schemeClr>
              </a:solidFill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0332" tIns="70332" rIns="70332" bIns="70332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1400" b="1" kern="1200" dirty="0">
                  <a:solidFill>
                    <a:sysClr val="windowText" lastClr="000000"/>
                  </a:solidFill>
                  <a:latin typeface="Trebuchet MS" panose="020B0603020202020204" pitchFamily="34" charset="0"/>
                </a:rPr>
                <a:t>Alacsonyabb tőkeköltség</a:t>
              </a:r>
              <a:endParaRPr lang="en-US" sz="1400" b="1" kern="1200" dirty="0">
                <a:solidFill>
                  <a:sysClr val="windowText" lastClr="00000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006C6C2-619A-49E1-9973-0BF8D167FBBB}"/>
                </a:ext>
              </a:extLst>
            </p:cNvPr>
            <p:cNvSpPr/>
            <p:nvPr/>
          </p:nvSpPr>
          <p:spPr>
            <a:xfrm>
              <a:off x="0" y="964926"/>
              <a:ext cx="2272350" cy="360000"/>
            </a:xfrm>
            <a:custGeom>
              <a:avLst/>
              <a:gdLst>
                <a:gd name="connsiteX0" fmla="*/ 0 w 1517097"/>
                <a:gd name="connsiteY0" fmla="*/ 90006 h 900061"/>
                <a:gd name="connsiteX1" fmla="*/ 90006 w 1517097"/>
                <a:gd name="connsiteY1" fmla="*/ 0 h 900061"/>
                <a:gd name="connsiteX2" fmla="*/ 1427091 w 1517097"/>
                <a:gd name="connsiteY2" fmla="*/ 0 h 900061"/>
                <a:gd name="connsiteX3" fmla="*/ 1517097 w 1517097"/>
                <a:gd name="connsiteY3" fmla="*/ 90006 h 900061"/>
                <a:gd name="connsiteX4" fmla="*/ 1517097 w 1517097"/>
                <a:gd name="connsiteY4" fmla="*/ 810055 h 900061"/>
                <a:gd name="connsiteX5" fmla="*/ 1427091 w 1517097"/>
                <a:gd name="connsiteY5" fmla="*/ 900061 h 900061"/>
                <a:gd name="connsiteX6" fmla="*/ 90006 w 1517097"/>
                <a:gd name="connsiteY6" fmla="*/ 900061 h 900061"/>
                <a:gd name="connsiteX7" fmla="*/ 0 w 1517097"/>
                <a:gd name="connsiteY7" fmla="*/ 810055 h 900061"/>
                <a:gd name="connsiteX8" fmla="*/ 0 w 1517097"/>
                <a:gd name="connsiteY8" fmla="*/ 90006 h 90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7097" h="900061">
                  <a:moveTo>
                    <a:pt x="0" y="90006"/>
                  </a:moveTo>
                  <a:cubicBezTo>
                    <a:pt x="0" y="40297"/>
                    <a:pt x="40297" y="0"/>
                    <a:pt x="90006" y="0"/>
                  </a:cubicBezTo>
                  <a:lnTo>
                    <a:pt x="1427091" y="0"/>
                  </a:lnTo>
                  <a:cubicBezTo>
                    <a:pt x="1476800" y="0"/>
                    <a:pt x="1517097" y="40297"/>
                    <a:pt x="1517097" y="90006"/>
                  </a:cubicBezTo>
                  <a:lnTo>
                    <a:pt x="1517097" y="810055"/>
                  </a:lnTo>
                  <a:cubicBezTo>
                    <a:pt x="1517097" y="859764"/>
                    <a:pt x="1476800" y="900061"/>
                    <a:pt x="1427091" y="900061"/>
                  </a:cubicBezTo>
                  <a:lnTo>
                    <a:pt x="90006" y="900061"/>
                  </a:lnTo>
                  <a:cubicBezTo>
                    <a:pt x="40297" y="900061"/>
                    <a:pt x="0" y="859764"/>
                    <a:pt x="0" y="810055"/>
                  </a:cubicBezTo>
                  <a:lnTo>
                    <a:pt x="0" y="90006"/>
                  </a:lnTo>
                  <a:close/>
                </a:path>
              </a:pathLst>
            </a:custGeom>
            <a:noFill/>
            <a:ln w="28575">
              <a:solidFill>
                <a:schemeClr val="accent6">
                  <a:lumMod val="50000"/>
                </a:schemeClr>
              </a:solidFill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82" tIns="72082" rIns="72082" bIns="72082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1400" b="1" kern="1200" dirty="0">
                  <a:solidFill>
                    <a:sysClr val="windowText" lastClr="000000"/>
                  </a:solidFill>
                  <a:latin typeface="Trebuchet MS" panose="020B0603020202020204" pitchFamily="34" charset="0"/>
                </a:rPr>
                <a:t>Magasabb optimális tőkeállomány</a:t>
              </a:r>
              <a:endParaRPr lang="en-US" sz="1400" b="1" kern="1200" dirty="0">
                <a:solidFill>
                  <a:sysClr val="windowText" lastClr="00000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CB62FC8-A31C-47E8-B91B-D6A01A1A81E5}"/>
                </a:ext>
              </a:extLst>
            </p:cNvPr>
            <p:cNvSpPr/>
            <p:nvPr/>
          </p:nvSpPr>
          <p:spPr>
            <a:xfrm>
              <a:off x="4654" y="1713447"/>
              <a:ext cx="2272350" cy="360000"/>
            </a:xfrm>
            <a:custGeom>
              <a:avLst/>
              <a:gdLst>
                <a:gd name="connsiteX0" fmla="*/ 0 w 1517097"/>
                <a:gd name="connsiteY0" fmla="*/ 90651 h 906514"/>
                <a:gd name="connsiteX1" fmla="*/ 90651 w 1517097"/>
                <a:gd name="connsiteY1" fmla="*/ 0 h 906514"/>
                <a:gd name="connsiteX2" fmla="*/ 1426446 w 1517097"/>
                <a:gd name="connsiteY2" fmla="*/ 0 h 906514"/>
                <a:gd name="connsiteX3" fmla="*/ 1517097 w 1517097"/>
                <a:gd name="connsiteY3" fmla="*/ 90651 h 906514"/>
                <a:gd name="connsiteX4" fmla="*/ 1517097 w 1517097"/>
                <a:gd name="connsiteY4" fmla="*/ 815863 h 906514"/>
                <a:gd name="connsiteX5" fmla="*/ 1426446 w 1517097"/>
                <a:gd name="connsiteY5" fmla="*/ 906514 h 906514"/>
                <a:gd name="connsiteX6" fmla="*/ 90651 w 1517097"/>
                <a:gd name="connsiteY6" fmla="*/ 906514 h 906514"/>
                <a:gd name="connsiteX7" fmla="*/ 0 w 1517097"/>
                <a:gd name="connsiteY7" fmla="*/ 815863 h 906514"/>
                <a:gd name="connsiteX8" fmla="*/ 0 w 1517097"/>
                <a:gd name="connsiteY8" fmla="*/ 90651 h 906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7097" h="906514">
                  <a:moveTo>
                    <a:pt x="0" y="90651"/>
                  </a:moveTo>
                  <a:cubicBezTo>
                    <a:pt x="0" y="40586"/>
                    <a:pt x="40586" y="0"/>
                    <a:pt x="90651" y="0"/>
                  </a:cubicBezTo>
                  <a:lnTo>
                    <a:pt x="1426446" y="0"/>
                  </a:lnTo>
                  <a:cubicBezTo>
                    <a:pt x="1476511" y="0"/>
                    <a:pt x="1517097" y="40586"/>
                    <a:pt x="1517097" y="90651"/>
                  </a:cubicBezTo>
                  <a:lnTo>
                    <a:pt x="1517097" y="815863"/>
                  </a:lnTo>
                  <a:cubicBezTo>
                    <a:pt x="1517097" y="865928"/>
                    <a:pt x="1476511" y="906514"/>
                    <a:pt x="1426446" y="906514"/>
                  </a:cubicBezTo>
                  <a:lnTo>
                    <a:pt x="90651" y="906514"/>
                  </a:lnTo>
                  <a:cubicBezTo>
                    <a:pt x="40586" y="906514"/>
                    <a:pt x="0" y="865928"/>
                    <a:pt x="0" y="815863"/>
                  </a:cubicBezTo>
                  <a:lnTo>
                    <a:pt x="0" y="90651"/>
                  </a:lnTo>
                  <a:close/>
                </a:path>
              </a:pathLst>
            </a:custGeom>
            <a:noFill/>
            <a:ln w="28575">
              <a:solidFill>
                <a:schemeClr val="accent6">
                  <a:lumMod val="50000"/>
                </a:schemeClr>
              </a:solidFill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271" tIns="72271" rIns="72271" bIns="72271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1400" b="1" kern="1200" dirty="0">
                  <a:solidFill>
                    <a:sysClr val="windowText" lastClr="000000"/>
                  </a:solidFill>
                  <a:latin typeface="Trebuchet MS" panose="020B0603020202020204" pitchFamily="34" charset="0"/>
                </a:rPr>
                <a:t> Többletberuházások</a:t>
              </a:r>
              <a:endParaRPr lang="en-US" sz="1400" b="1" kern="1200" dirty="0">
                <a:solidFill>
                  <a:sysClr val="windowText" lastClr="00000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3D62106-DB1F-4976-BEC0-2D355D572D3A}"/>
                </a:ext>
              </a:extLst>
            </p:cNvPr>
            <p:cNvSpPr/>
            <p:nvPr/>
          </p:nvSpPr>
          <p:spPr>
            <a:xfrm>
              <a:off x="2890730" y="1647826"/>
              <a:ext cx="2520000" cy="1008000"/>
            </a:xfrm>
            <a:custGeom>
              <a:avLst/>
              <a:gdLst>
                <a:gd name="connsiteX0" fmla="*/ 0 w 1517097"/>
                <a:gd name="connsiteY0" fmla="*/ 90651 h 906514"/>
                <a:gd name="connsiteX1" fmla="*/ 90651 w 1517097"/>
                <a:gd name="connsiteY1" fmla="*/ 0 h 906514"/>
                <a:gd name="connsiteX2" fmla="*/ 1426446 w 1517097"/>
                <a:gd name="connsiteY2" fmla="*/ 0 h 906514"/>
                <a:gd name="connsiteX3" fmla="*/ 1517097 w 1517097"/>
                <a:gd name="connsiteY3" fmla="*/ 90651 h 906514"/>
                <a:gd name="connsiteX4" fmla="*/ 1517097 w 1517097"/>
                <a:gd name="connsiteY4" fmla="*/ 815863 h 906514"/>
                <a:gd name="connsiteX5" fmla="*/ 1426446 w 1517097"/>
                <a:gd name="connsiteY5" fmla="*/ 906514 h 906514"/>
                <a:gd name="connsiteX6" fmla="*/ 90651 w 1517097"/>
                <a:gd name="connsiteY6" fmla="*/ 906514 h 906514"/>
                <a:gd name="connsiteX7" fmla="*/ 0 w 1517097"/>
                <a:gd name="connsiteY7" fmla="*/ 815863 h 906514"/>
                <a:gd name="connsiteX8" fmla="*/ 0 w 1517097"/>
                <a:gd name="connsiteY8" fmla="*/ 90651 h 906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7097" h="906514">
                  <a:moveTo>
                    <a:pt x="0" y="90651"/>
                  </a:moveTo>
                  <a:cubicBezTo>
                    <a:pt x="0" y="40586"/>
                    <a:pt x="40586" y="0"/>
                    <a:pt x="90651" y="0"/>
                  </a:cubicBezTo>
                  <a:lnTo>
                    <a:pt x="1426446" y="0"/>
                  </a:lnTo>
                  <a:cubicBezTo>
                    <a:pt x="1476511" y="0"/>
                    <a:pt x="1517097" y="40586"/>
                    <a:pt x="1517097" y="90651"/>
                  </a:cubicBezTo>
                  <a:lnTo>
                    <a:pt x="1517097" y="815863"/>
                  </a:lnTo>
                  <a:cubicBezTo>
                    <a:pt x="1517097" y="865928"/>
                    <a:pt x="1476511" y="906514"/>
                    <a:pt x="1426446" y="906514"/>
                  </a:cubicBezTo>
                  <a:lnTo>
                    <a:pt x="90651" y="906514"/>
                  </a:lnTo>
                  <a:cubicBezTo>
                    <a:pt x="40586" y="906514"/>
                    <a:pt x="0" y="865928"/>
                    <a:pt x="0" y="815863"/>
                  </a:cubicBezTo>
                  <a:lnTo>
                    <a:pt x="0" y="90651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271" tIns="72271" rIns="72271" bIns="72271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1800" b="1" kern="1200" dirty="0">
                  <a:solidFill>
                    <a:sysClr val="windowText" lastClr="000000"/>
                  </a:solidFill>
                  <a:latin typeface="Trebuchet MS" panose="020B0603020202020204" pitchFamily="34" charset="0"/>
                </a:rPr>
                <a:t>Gazdasági növekedés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1800" b="1" dirty="0">
                  <a:solidFill>
                    <a:sysClr val="windowText" lastClr="000000"/>
                  </a:solidFill>
                  <a:latin typeface="Trebuchet MS" panose="020B0603020202020204" pitchFamily="34" charset="0"/>
                </a:rPr>
                <a:t>0,1 – 0,3 </a:t>
              </a:r>
              <a:r>
                <a:rPr lang="hu-HU" sz="1800" b="1" dirty="0" err="1">
                  <a:solidFill>
                    <a:sysClr val="windowText" lastClr="000000"/>
                  </a:solidFill>
                  <a:latin typeface="Trebuchet MS" panose="020B0603020202020204" pitchFamily="34" charset="0"/>
                </a:rPr>
                <a:t>szp</a:t>
              </a:r>
              <a:r>
                <a:rPr lang="hu-HU" sz="1800" b="1" dirty="0">
                  <a:solidFill>
                    <a:sysClr val="windowText" lastClr="000000"/>
                  </a:solidFill>
                  <a:latin typeface="Trebuchet MS" panose="020B0603020202020204" pitchFamily="34" charset="0"/>
                </a:rPr>
                <a:t>.</a:t>
              </a:r>
              <a:endParaRPr lang="en-US" sz="1800" b="1" kern="1200" dirty="0">
                <a:solidFill>
                  <a:sysClr val="windowText" lastClr="00000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26CB88-3BBA-44F1-9A95-1FA84623DDAE}"/>
                </a:ext>
              </a:extLst>
            </p:cNvPr>
            <p:cNvSpPr/>
            <p:nvPr/>
          </p:nvSpPr>
          <p:spPr>
            <a:xfrm>
              <a:off x="4655" y="2238376"/>
              <a:ext cx="2291400" cy="360000"/>
            </a:xfrm>
            <a:custGeom>
              <a:avLst/>
              <a:gdLst>
                <a:gd name="connsiteX0" fmla="*/ 0 w 1517097"/>
                <a:gd name="connsiteY0" fmla="*/ 90651 h 906514"/>
                <a:gd name="connsiteX1" fmla="*/ 90651 w 1517097"/>
                <a:gd name="connsiteY1" fmla="*/ 0 h 906514"/>
                <a:gd name="connsiteX2" fmla="*/ 1426446 w 1517097"/>
                <a:gd name="connsiteY2" fmla="*/ 0 h 906514"/>
                <a:gd name="connsiteX3" fmla="*/ 1517097 w 1517097"/>
                <a:gd name="connsiteY3" fmla="*/ 90651 h 906514"/>
                <a:gd name="connsiteX4" fmla="*/ 1517097 w 1517097"/>
                <a:gd name="connsiteY4" fmla="*/ 815863 h 906514"/>
                <a:gd name="connsiteX5" fmla="*/ 1426446 w 1517097"/>
                <a:gd name="connsiteY5" fmla="*/ 906514 h 906514"/>
                <a:gd name="connsiteX6" fmla="*/ 90651 w 1517097"/>
                <a:gd name="connsiteY6" fmla="*/ 906514 h 906514"/>
                <a:gd name="connsiteX7" fmla="*/ 0 w 1517097"/>
                <a:gd name="connsiteY7" fmla="*/ 815863 h 906514"/>
                <a:gd name="connsiteX8" fmla="*/ 0 w 1517097"/>
                <a:gd name="connsiteY8" fmla="*/ 90651 h 906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17097" h="906514">
                  <a:moveTo>
                    <a:pt x="0" y="90651"/>
                  </a:moveTo>
                  <a:cubicBezTo>
                    <a:pt x="0" y="40586"/>
                    <a:pt x="40586" y="0"/>
                    <a:pt x="90651" y="0"/>
                  </a:cubicBezTo>
                  <a:lnTo>
                    <a:pt x="1426446" y="0"/>
                  </a:lnTo>
                  <a:cubicBezTo>
                    <a:pt x="1476511" y="0"/>
                    <a:pt x="1517097" y="40586"/>
                    <a:pt x="1517097" y="90651"/>
                  </a:cubicBezTo>
                  <a:lnTo>
                    <a:pt x="1517097" y="815863"/>
                  </a:lnTo>
                  <a:cubicBezTo>
                    <a:pt x="1517097" y="865928"/>
                    <a:pt x="1476511" y="906514"/>
                    <a:pt x="1426446" y="906514"/>
                  </a:cubicBezTo>
                  <a:lnTo>
                    <a:pt x="90651" y="906514"/>
                  </a:lnTo>
                  <a:cubicBezTo>
                    <a:pt x="40586" y="906514"/>
                    <a:pt x="0" y="865928"/>
                    <a:pt x="0" y="815863"/>
                  </a:cubicBezTo>
                  <a:lnTo>
                    <a:pt x="0" y="90651"/>
                  </a:lnTo>
                  <a:close/>
                </a:path>
              </a:pathLst>
            </a:custGeom>
            <a:noFill/>
            <a:ln w="28575">
              <a:solidFill>
                <a:schemeClr val="accent6">
                  <a:lumMod val="50000"/>
                </a:schemeClr>
              </a:solidFill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271" tIns="72271" rIns="72271" bIns="72271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u-HU" sz="1400" b="1" kern="1200" dirty="0">
                  <a:solidFill>
                    <a:sysClr val="windowText" lastClr="000000"/>
                  </a:solidFill>
                  <a:latin typeface="Trebuchet MS" panose="020B0603020202020204" pitchFamily="34" charset="0"/>
                </a:rPr>
                <a:t>Foglalkoztatás</a:t>
              </a:r>
            </a:p>
          </p:txBody>
        </p: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2356B1EF-9ED2-4F02-85BA-A114A27FBDA3}"/>
                </a:ext>
              </a:extLst>
            </p:cNvPr>
            <p:cNvSpPr/>
            <p:nvPr/>
          </p:nvSpPr>
          <p:spPr>
            <a:xfrm rot="5400000">
              <a:off x="2395430" y="133351"/>
              <a:ext cx="342900" cy="552450"/>
            </a:xfrm>
            <a:prstGeom prst="downArrow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hu-HU" sz="1200" b="1">
                <a:latin typeface="Trebuchet MS" panose="020B0603020202020204" pitchFamily="34" charset="0"/>
              </a:endParaRPr>
            </a:p>
          </p:txBody>
        </p:sp>
        <p:sp>
          <p:nvSpPr>
            <p:cNvPr id="17" name="Arrow: Down 16">
              <a:extLst>
                <a:ext uri="{FF2B5EF4-FFF2-40B4-BE49-F238E27FC236}">
                  <a16:creationId xmlns:a16="http://schemas.microsoft.com/office/drawing/2014/main" id="{DA8032AE-AED6-436A-99B0-8C0F9A561C31}"/>
                </a:ext>
              </a:extLst>
            </p:cNvPr>
            <p:cNvSpPr/>
            <p:nvPr/>
          </p:nvSpPr>
          <p:spPr>
            <a:xfrm>
              <a:off x="900005" y="609600"/>
              <a:ext cx="342900" cy="352425"/>
            </a:xfrm>
            <a:prstGeom prst="downArrow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hu-HU" sz="1200" b="1">
                <a:latin typeface="Trebuchet MS" panose="020B0603020202020204" pitchFamily="34" charset="0"/>
              </a:endParaRPr>
            </a:p>
          </p:txBody>
        </p:sp>
        <p:sp>
          <p:nvSpPr>
            <p:cNvPr id="18" name="Arrow: Down 17">
              <a:extLst>
                <a:ext uri="{FF2B5EF4-FFF2-40B4-BE49-F238E27FC236}">
                  <a16:creationId xmlns:a16="http://schemas.microsoft.com/office/drawing/2014/main" id="{ABA207F5-80C4-4A95-A439-E727E586BC5F}"/>
                </a:ext>
              </a:extLst>
            </p:cNvPr>
            <p:cNvSpPr/>
            <p:nvPr/>
          </p:nvSpPr>
          <p:spPr>
            <a:xfrm>
              <a:off x="900005" y="1344468"/>
              <a:ext cx="342900" cy="361950"/>
            </a:xfrm>
            <a:prstGeom prst="downArrow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hu-HU" sz="1200" b="1">
                <a:latin typeface="Trebuchet MS" panose="020B0603020202020204" pitchFamily="34" charset="0"/>
              </a:endParaRPr>
            </a:p>
          </p:txBody>
        </p:sp>
        <p:sp>
          <p:nvSpPr>
            <p:cNvPr id="19" name="Arrow: Down 18">
              <a:extLst>
                <a:ext uri="{FF2B5EF4-FFF2-40B4-BE49-F238E27FC236}">
                  <a16:creationId xmlns:a16="http://schemas.microsoft.com/office/drawing/2014/main" id="{F63EA1FA-B7BA-4307-816C-940F501D1C23}"/>
                </a:ext>
              </a:extLst>
            </p:cNvPr>
            <p:cNvSpPr/>
            <p:nvPr/>
          </p:nvSpPr>
          <p:spPr>
            <a:xfrm rot="16200000">
              <a:off x="2433528" y="2133600"/>
              <a:ext cx="342900" cy="552450"/>
            </a:xfrm>
            <a:prstGeom prst="downArrow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hu-HU" sz="1200" b="1">
                <a:latin typeface="Trebuchet MS" panose="020B0603020202020204" pitchFamily="34" charset="0"/>
              </a:endParaRPr>
            </a:p>
          </p:txBody>
        </p:sp>
        <p:sp>
          <p:nvSpPr>
            <p:cNvPr id="20" name="Arrow: Down 19">
              <a:extLst>
                <a:ext uri="{FF2B5EF4-FFF2-40B4-BE49-F238E27FC236}">
                  <a16:creationId xmlns:a16="http://schemas.microsoft.com/office/drawing/2014/main" id="{467622AD-05F6-4D19-99DD-60DB6A82447B}"/>
                </a:ext>
              </a:extLst>
            </p:cNvPr>
            <p:cNvSpPr/>
            <p:nvPr/>
          </p:nvSpPr>
          <p:spPr>
            <a:xfrm rot="16200000">
              <a:off x="2424005" y="1666875"/>
              <a:ext cx="342900" cy="552450"/>
            </a:xfrm>
            <a:prstGeom prst="downArrow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hu-HU" sz="1200" b="1">
                <a:latin typeface="Trebuchet MS" panose="020B0603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07584" y="1322410"/>
            <a:ext cx="191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(-0,4) – (-0,7) </a:t>
            </a:r>
            <a:r>
              <a:rPr lang="hu-HU" sz="1600" b="1" dirty="0" err="1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szp</a:t>
            </a:r>
            <a:r>
              <a:rPr lang="hu-HU" sz="1600" b="1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33679" y="2503291"/>
            <a:ext cx="1576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0,3 – 0,7 </a:t>
            </a:r>
            <a:r>
              <a:rPr lang="hu-HU" sz="1600" b="1" dirty="0" err="1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szp</a:t>
            </a:r>
            <a:r>
              <a:rPr lang="hu-HU" sz="1600" b="1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162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 decemberi előrejelzés fő üzenetei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78803799"/>
              </p:ext>
            </p:extLst>
          </p:nvPr>
        </p:nvGraphicFramePr>
        <p:xfrm>
          <a:off x="428868" y="1439562"/>
          <a:ext cx="842938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59345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munkaerőköltség érdemben nem változik a szeptemberi előrejelzésünkhöz képest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20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munkaerőköltség változása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B2BFE45-19D9-431D-A4C4-824ABA840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69719"/>
              </p:ext>
            </p:extLst>
          </p:nvPr>
        </p:nvGraphicFramePr>
        <p:xfrm>
          <a:off x="432000" y="1179000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9278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minimálbér-emelés bérköltség növelő hatása nem egyenletes különböző ágazatokban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21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Megjegyzés: *2016-ban átlagbért keresők esetében. Forrás: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8780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munkaerőköltség változása 2017-ben </a:t>
            </a:r>
            <a:r>
              <a:rPr lang="hu-HU" altLang="hu-HU" sz="2000" b="1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bérkategóriánként</a:t>
            </a:r>
            <a:endParaRPr lang="hu-HU" altLang="hu-HU" sz="2000" b="1" dirty="0">
              <a:solidFill>
                <a:srgbClr val="00206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2968E52-D416-481D-8E43-9C0F95F87FC2}"/>
              </a:ext>
            </a:extLst>
          </p:cNvPr>
          <p:cNvGraphicFramePr>
            <a:graphicFrameLocks/>
          </p:cNvGraphicFramePr>
          <p:nvPr/>
        </p:nvGraphicFramePr>
        <p:xfrm>
          <a:off x="608442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6349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jövő évtől ismét keresletélénkítés várható a költségvetés oldaláról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22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fiskális keresleti hatás alakulása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848871"/>
              </p:ext>
            </p:extLst>
          </p:nvPr>
        </p:nvGraphicFramePr>
        <p:xfrm>
          <a:off x="1377314" y="1694885"/>
          <a:ext cx="1778455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756">
                  <a:extLst>
                    <a:ext uri="{9D8B030D-6E8A-4147-A177-3AD203B41FA5}">
                      <a16:colId xmlns:a16="http://schemas.microsoft.com/office/drawing/2014/main" val="457841291"/>
                    </a:ext>
                  </a:extLst>
                </a:gridCol>
                <a:gridCol w="1168699">
                  <a:extLst>
                    <a:ext uri="{9D8B030D-6E8A-4147-A177-3AD203B41FA5}">
                      <a16:colId xmlns:a16="http://schemas.microsoft.com/office/drawing/2014/main" val="3390114006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u="none" strike="noStrike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u="none" strike="noStrike" dirty="0" err="1">
                          <a:effectLst/>
                          <a:latin typeface="Trebuchet MS" panose="020B0603020202020204" pitchFamily="34" charset="0"/>
                        </a:rPr>
                        <a:t>ESA</a:t>
                      </a:r>
                      <a:r>
                        <a:rPr lang="hu-HU" sz="1200" b="1" u="none" strike="noStrike" dirty="0">
                          <a:effectLst/>
                          <a:latin typeface="Trebuchet MS" panose="020B0603020202020204" pitchFamily="34" charset="0"/>
                        </a:rPr>
                        <a:t>-egyenleg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51083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fontAlgn="ctr"/>
                      <a:r>
                        <a:rPr lang="hu-HU" sz="1200" u="none" strike="noStrike">
                          <a:effectLst/>
                          <a:latin typeface="Trebuchet MS" panose="020B0603020202020204" pitchFamily="34" charset="0"/>
                        </a:rPr>
                        <a:t>2016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rebuchet MS" panose="020B0603020202020204" pitchFamily="34" charset="0"/>
                        </a:rPr>
                        <a:t>(-1,5) - (-2,0)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39850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fontAlgn="ctr"/>
                      <a:r>
                        <a:rPr lang="hu-HU" sz="1200" u="none" strike="noStrike">
                          <a:effectLst/>
                          <a:latin typeface="Trebuchet MS" panose="020B0603020202020204" pitchFamily="34" charset="0"/>
                        </a:rPr>
                        <a:t>2017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rebuchet MS" panose="020B0603020202020204" pitchFamily="34" charset="0"/>
                        </a:rPr>
                        <a:t>(-1,8) - (-2,2)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52249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 fontAlgn="ctr"/>
                      <a:r>
                        <a:rPr lang="hu-HU" sz="1200" u="none" strike="noStrike">
                          <a:effectLst/>
                          <a:latin typeface="Trebuchet MS" panose="020B0603020202020204" pitchFamily="34" charset="0"/>
                        </a:rPr>
                        <a:t>2018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rebuchet MS" panose="020B0603020202020204" pitchFamily="34" charset="0"/>
                        </a:rPr>
                        <a:t>(-2,0) - (-2,2)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504746"/>
                  </a:ext>
                </a:extLst>
              </a:tr>
            </a:tbl>
          </a:graphicData>
        </a:graphic>
      </p:graphicFrame>
      <p:graphicFrame>
        <p:nvGraphicFramePr>
          <p:cNvPr id="10" name="Diagram 5">
            <a:extLst>
              <a:ext uri="{FF2B5EF4-FFF2-40B4-BE49-F238E27FC236}">
                <a16:creationId xmlns:a16="http://schemas.microsoft.com/office/drawing/2014/main" id="{3D6184B4-59AC-4B0B-98D8-9A058E234C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48171"/>
              </p:ext>
            </p:extLst>
          </p:nvPr>
        </p:nvGraphicFramePr>
        <p:xfrm>
          <a:off x="667132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3565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GDP-arányos államadósság előretekintve tovább csökken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23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077097" y="6237288"/>
            <a:ext cx="4066904" cy="484187"/>
          </a:xfrm>
        </p:spPr>
        <p:txBody>
          <a:bodyPr/>
          <a:lstStyle/>
          <a:p>
            <a:r>
              <a:rPr lang="hu-HU" altLang="hu-HU" sz="1200" dirty="0"/>
              <a:t>Megjegyzés: előretekintve változatlan, 2015. végi árfolyamon számítva. Forrás: MNB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14755" y="5858420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államadósság várható alakulása</a:t>
            </a:r>
          </a:p>
        </p:txBody>
      </p:sp>
      <p:graphicFrame>
        <p:nvGraphicFramePr>
          <p:cNvPr id="9" name="Diagram 3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412905"/>
              </p:ext>
            </p:extLst>
          </p:nvPr>
        </p:nvGraphicFramePr>
        <p:xfrm>
          <a:off x="562628" y="1308581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2266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2018-tól a járműipari kapacitások felfutásával az exportdinamika ismét javul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24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külső kereslet és a hazai export éves változása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B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493665"/>
              </p:ext>
            </p:extLst>
          </p:nvPr>
        </p:nvGraphicFramePr>
        <p:xfrm>
          <a:off x="562628" y="1342061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2388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folyó fizetési mérleg többlete enyhén mérséklődik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25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815840" y="6237288"/>
            <a:ext cx="4328160" cy="484187"/>
          </a:xfrm>
        </p:spPr>
        <p:txBody>
          <a:bodyPr/>
          <a:lstStyle/>
          <a:p>
            <a:r>
              <a:rPr lang="hu-HU" altLang="hu-HU" sz="1200" dirty="0"/>
              <a:t>Megjegyzés: *A viszonzatlan folyó átutalások és a tőkemérleg egyenlegének összege. Forrás: MNB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külső finanszírozási képesség alakulása a GDP százalékában</a:t>
            </a:r>
          </a:p>
        </p:txBody>
      </p:sp>
      <p:graphicFrame>
        <p:nvGraphicFramePr>
          <p:cNvPr id="7" name="Diagram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41180"/>
              </p:ext>
            </p:extLst>
          </p:nvPr>
        </p:nvGraphicFramePr>
        <p:xfrm>
          <a:off x="432000" y="1312683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6912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14" y="0"/>
            <a:ext cx="8011885" cy="1093085"/>
          </a:xfrm>
        </p:spPr>
        <p:txBody>
          <a:bodyPr>
            <a:noAutofit/>
          </a:bodyPr>
          <a:lstStyle/>
          <a:p>
            <a:r>
              <a:rPr lang="hu-HU" sz="3000" b="1" dirty="0"/>
              <a:t>A gazdasági növekedés érett fázisba lép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  <p:sp>
        <p:nvSpPr>
          <p:cNvPr id="11" name="TextBox 6"/>
          <p:cNvSpPr txBox="1"/>
          <p:nvPr/>
        </p:nvSpPr>
        <p:spPr>
          <a:xfrm>
            <a:off x="1706880" y="5869580"/>
            <a:ext cx="7295599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hu-HU" sz="2000" b="1" dirty="0"/>
              <a:t>Hozzájárulás a GDP éves változásához</a:t>
            </a:r>
            <a:br>
              <a:rPr lang="hu-HU" sz="2000" b="1" dirty="0"/>
            </a:br>
            <a:endParaRPr lang="hu-HU" sz="1200" b="1" dirty="0"/>
          </a:p>
        </p:txBody>
      </p:sp>
      <p:graphicFrame>
        <p:nvGraphicFramePr>
          <p:cNvPr id="9" name="Diagram 1">
            <a:extLst>
              <a:ext uri="{FF2B5EF4-FFF2-40B4-BE49-F238E27FC236}">
                <a16:creationId xmlns:a16="http://schemas.microsoft.com/office/drawing/2014/main" id="{B055EB37-60CC-45FF-ADDF-98B8237C36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833116"/>
              </p:ext>
            </p:extLst>
          </p:nvPr>
        </p:nvGraphicFramePr>
        <p:xfrm>
          <a:off x="600442" y="1196496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0" y="6356350"/>
            <a:ext cx="4571999" cy="365125"/>
          </a:xfrm>
        </p:spPr>
        <p:txBody>
          <a:bodyPr/>
          <a:lstStyle/>
          <a:p>
            <a:r>
              <a:rPr lang="hu-HU" sz="1200" dirty="0"/>
              <a:t>Megjegyzés: A várható revíziók hatását is figyelembe vevő ténybecslésen alapuló előrejelzés. Forrás: KSH, MNB-számítás</a:t>
            </a:r>
          </a:p>
        </p:txBody>
      </p:sp>
    </p:spTree>
    <p:extLst>
      <p:ext uri="{BB962C8B-B14F-4D97-AF65-F5344CB8AC3E}">
        <p14:creationId xmlns:p14="http://schemas.microsoft.com/office/powerpoint/2010/main" val="3760600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14" y="0"/>
            <a:ext cx="8011885" cy="1093085"/>
          </a:xfrm>
        </p:spPr>
        <p:txBody>
          <a:bodyPr>
            <a:noAutofit/>
          </a:bodyPr>
          <a:lstStyle/>
          <a:p>
            <a:r>
              <a:rPr lang="hu-HU" sz="3000" b="1" dirty="0"/>
              <a:t>A jövő évre vonatkozó növekedési prognózist érdemben felfelé módosítottuk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27</a:t>
            </a:fld>
            <a:endParaRPr lang="hu-HU" dirty="0"/>
          </a:p>
        </p:txBody>
      </p:sp>
      <p:sp>
        <p:nvSpPr>
          <p:cNvPr id="11" name="TextBox 6"/>
          <p:cNvSpPr txBox="1"/>
          <p:nvPr/>
        </p:nvSpPr>
        <p:spPr>
          <a:xfrm>
            <a:off x="1706880" y="5869580"/>
            <a:ext cx="7295599" cy="545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defTabSz="68580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+mn-lt"/>
              </a:defRPr>
            </a:lvl9pPr>
          </a:lstStyle>
          <a:p>
            <a:r>
              <a:rPr lang="hu-HU" sz="2000" b="1" dirty="0"/>
              <a:t>GDP előrejelzésünk változásának felbontása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0" y="6356350"/>
            <a:ext cx="4571999" cy="365125"/>
          </a:xfrm>
        </p:spPr>
        <p:txBody>
          <a:bodyPr/>
          <a:lstStyle/>
          <a:p>
            <a:r>
              <a:rPr lang="hu-HU" sz="1200" dirty="0"/>
              <a:t>Forrás: MNB-számítás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545364"/>
              </p:ext>
            </p:extLst>
          </p:nvPr>
        </p:nvGraphicFramePr>
        <p:xfrm>
          <a:off x="602330" y="136957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Arrow: Right 8">
            <a:extLst/>
          </p:cNvPr>
          <p:cNvSpPr/>
          <p:nvPr/>
        </p:nvSpPr>
        <p:spPr>
          <a:xfrm rot="19487757">
            <a:off x="3809957" y="3183685"/>
            <a:ext cx="2343940" cy="289710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25981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1235574"/>
            <a:ext cx="7654835" cy="2387600"/>
          </a:xfrm>
          <a:noFill/>
        </p:spPr>
        <p:txBody>
          <a:bodyPr>
            <a:normAutofit/>
          </a:bodyPr>
          <a:lstStyle/>
          <a:p>
            <a:r>
              <a:rPr lang="hu-HU" sz="4000" b="1" dirty="0"/>
              <a:t>Az infláció alakulására vonatkozó előrejelzésünk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28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8552510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Bázishatások miatt az infláció rövid távon tovább emelkedik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29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infláció alakulása rövid távon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0F34034-D912-4F67-9D7F-C7B84C9283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994588"/>
              </p:ext>
            </p:extLst>
          </p:nvPr>
        </p:nvGraphicFramePr>
        <p:xfrm>
          <a:off x="432000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339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830178" y="1787076"/>
            <a:ext cx="7628021" cy="2387600"/>
          </a:xfrm>
          <a:noFill/>
        </p:spPr>
        <p:txBody>
          <a:bodyPr anchor="ctr">
            <a:normAutofit/>
          </a:bodyPr>
          <a:lstStyle/>
          <a:p>
            <a:pPr algn="l"/>
            <a:r>
              <a:rPr lang="hu-HU" sz="3600" b="1" dirty="0"/>
              <a:t>„Az előrejelzés nehéz dolog, különösen, ha a jövőről van szó”</a:t>
            </a:r>
            <a:br>
              <a:rPr lang="hu-HU" sz="4000" b="1" dirty="0"/>
            </a:br>
            <a:r>
              <a:rPr lang="hu-HU" sz="4000" b="1" dirty="0"/>
              <a:t>				</a:t>
            </a:r>
            <a:r>
              <a:rPr lang="hu-HU" sz="2200" b="1" dirty="0"/>
              <a:t>				  Niels Bohr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6" name="Title 6"/>
          <p:cNvSpPr txBox="1">
            <a:spLocks/>
          </p:cNvSpPr>
          <p:nvPr/>
        </p:nvSpPr>
        <p:spPr>
          <a:xfrm>
            <a:off x="923925" y="4464424"/>
            <a:ext cx="6974749" cy="9248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hu-HU" sz="2600" b="1" dirty="0">
                <a:solidFill>
                  <a:schemeClr val="accent6"/>
                </a:solidFill>
              </a:rPr>
              <a:t>Azonban a jelen vagy a közelmúlt értékelése sem mindig egyszerű</a:t>
            </a:r>
          </a:p>
          <a:p>
            <a:pPr algn="l" fontAlgn="auto">
              <a:spcAft>
                <a:spcPts val="0"/>
              </a:spcAft>
            </a:pPr>
            <a:r>
              <a:rPr lang="hu-HU" sz="2600" b="1" dirty="0">
                <a:solidFill>
                  <a:schemeClr val="accent6"/>
                </a:solidFill>
              </a:rPr>
              <a:t>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671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magyar gazdaságot várhatóan középtávon is mérsékelt külső inflációs környezet jellemzi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30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763126" y="6237288"/>
            <a:ext cx="3380874" cy="484187"/>
          </a:xfrm>
        </p:spPr>
        <p:txBody>
          <a:bodyPr/>
          <a:lstStyle/>
          <a:p>
            <a:r>
              <a:rPr lang="hu-HU" altLang="hu-HU" sz="1200" dirty="0"/>
              <a:t>Forrás: </a:t>
            </a:r>
            <a:r>
              <a:rPr lang="hu-HU" altLang="hu-HU" sz="1200" dirty="0" err="1"/>
              <a:t>EKB</a:t>
            </a:r>
            <a:r>
              <a:rPr lang="hu-HU" altLang="hu-HU" sz="1200" dirty="0"/>
              <a:t>, IMF, OECD, Európai Bizottság, </a:t>
            </a:r>
            <a:r>
              <a:rPr lang="hu-HU" altLang="hu-HU" sz="1200" dirty="0" err="1"/>
              <a:t>Consensus</a:t>
            </a:r>
            <a:r>
              <a:rPr lang="hu-HU" altLang="hu-HU" sz="1200" dirty="0"/>
              <a:t> </a:t>
            </a:r>
            <a:r>
              <a:rPr lang="hu-HU" altLang="hu-HU" sz="1200" dirty="0" err="1"/>
              <a:t>Economics</a:t>
            </a:r>
            <a:endParaRPr lang="hu-HU" altLang="hu-HU" sz="1200" dirty="0"/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869994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eurozóna inflációjára vonatkozó előrejelzések</a:t>
            </a:r>
          </a:p>
        </p:txBody>
      </p:sp>
      <p:graphicFrame>
        <p:nvGraphicFramePr>
          <p:cNvPr id="9" name="Diagram 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346202"/>
              </p:ext>
            </p:extLst>
          </p:nvPr>
        </p:nvGraphicFramePr>
        <p:xfrm>
          <a:off x="586766" y="128188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98649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Az inflációs cél elérése 2018 első felében várható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31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inflációs előrejelzésünk felbontása</a:t>
            </a:r>
          </a:p>
        </p:txBody>
      </p:sp>
      <p:graphicFrame>
        <p:nvGraphicFramePr>
          <p:cNvPr id="8" name="Diagram 2">
            <a:extLst>
              <a:ext uri="{FF2B5EF4-FFF2-40B4-BE49-F238E27FC236}">
                <a16:creationId xmlns:a16="http://schemas.microsoft.com/office/drawing/2014/main" id="{9F2AD08F-BF1D-4367-B585-FC8D2285F0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613688"/>
              </p:ext>
            </p:extLst>
          </p:nvPr>
        </p:nvGraphicFramePr>
        <p:xfrm>
          <a:off x="765196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938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6354" y="1235574"/>
            <a:ext cx="7654835" cy="2387600"/>
          </a:xfrm>
          <a:noFill/>
        </p:spPr>
        <p:txBody>
          <a:bodyPr>
            <a:normAutofit/>
          </a:bodyPr>
          <a:lstStyle/>
          <a:p>
            <a:r>
              <a:rPr lang="hu-HU" sz="4000" b="1" dirty="0"/>
              <a:t>Alternatív forgatókönyvek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32</a:t>
            </a:fld>
            <a:endParaRPr lang="hu-HU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2764676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200" b="1" dirty="0">
                <a:solidFill>
                  <a:srgbClr val="002060"/>
                </a:solidFill>
                <a:latin typeface="+mj-lt"/>
              </a:rPr>
              <a:t>Alternatív forgatókönyvek hatása az inflációra és a GDP-növekedésre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491880" y="6493693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latin typeface="+mj-lt"/>
              </a:rPr>
              <a:pPr>
                <a:defRPr/>
              </a:pPr>
              <a:t>33</a:t>
            </a:fld>
            <a:endParaRPr lang="hu-HU" dirty="0"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086100" y="5883242"/>
            <a:ext cx="6057900" cy="946217"/>
          </a:xfrm>
        </p:spPr>
        <p:txBody>
          <a:bodyPr/>
          <a:lstStyle/>
          <a:p>
            <a:r>
              <a:rPr lang="hu-HU" dirty="0">
                <a:latin typeface="+mj-lt"/>
              </a:rPr>
              <a:t>Megjegyzés: Az egyes értékek az alternatív forgatókönyv- és az alappálya közötti különbség az előrejelzési horizont átlagában; A piros színnel jelzett pálya az alappályánál szigorúbb, a zöld színnel jelzett pályák lazább monetáris politikai kondíciókkal konzisztensek.</a:t>
            </a:r>
          </a:p>
          <a:p>
            <a:pPr>
              <a:spcBef>
                <a:spcPts val="0"/>
              </a:spcBef>
            </a:pPr>
            <a:r>
              <a:rPr lang="hu-HU" dirty="0">
                <a:latin typeface="+mj-lt"/>
              </a:rPr>
              <a:t>Forrás: MNB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656043"/>
              </p:ext>
            </p:extLst>
          </p:nvPr>
        </p:nvGraphicFramePr>
        <p:xfrm>
          <a:off x="754467" y="1329099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99084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3200" b="1" dirty="0">
                <a:solidFill>
                  <a:srgbClr val="002060"/>
                </a:solidFill>
              </a:rPr>
              <a:t>A decemberi előrejelzés fő üzenetei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34</a:t>
            </a:fld>
            <a:endParaRPr lang="hu-HU" altLang="hu-HU" sz="140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428868" y="1439562"/>
          <a:ext cx="842938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60266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66948" y="0"/>
            <a:ext cx="7977051" cy="1097280"/>
          </a:xfrm>
        </p:spPr>
        <p:txBody>
          <a:bodyPr>
            <a:normAutofit/>
          </a:bodyPr>
          <a:lstStyle/>
          <a:p>
            <a:r>
              <a:rPr lang="hu-HU" sz="2800" b="1" dirty="0">
                <a:solidFill>
                  <a:srgbClr val="002060"/>
                </a:solidFill>
              </a:rPr>
              <a:t>Aktuális előrejelzésünk összefoglaló táblázata</a:t>
            </a:r>
            <a:endParaRPr lang="hu-HU" sz="2800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35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4807131" y="6219826"/>
            <a:ext cx="4336868" cy="50165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1200" dirty="0"/>
              <a:t>Megjegyzés: A várható revíziók hatását figyelembe vevő ténybecslésen alapuló GDP-előrejelzés.</a:t>
            </a:r>
          </a:p>
          <a:p>
            <a:pPr>
              <a:spcBef>
                <a:spcPts val="0"/>
              </a:spcBef>
            </a:pPr>
            <a:r>
              <a:rPr lang="hu-HU" sz="1200" dirty="0"/>
              <a:t>Forrás: MNB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113986"/>
              </p:ext>
            </p:extLst>
          </p:nvPr>
        </p:nvGraphicFramePr>
        <p:xfrm>
          <a:off x="730325" y="1622259"/>
          <a:ext cx="8120344" cy="3508707"/>
        </p:xfrm>
        <a:graphic>
          <a:graphicData uri="http://schemas.openxmlformats.org/drawingml/2006/table">
            <a:tbl>
              <a:tblPr/>
              <a:tblGrid>
                <a:gridCol w="3240784">
                  <a:extLst>
                    <a:ext uri="{9D8B030D-6E8A-4147-A177-3AD203B41FA5}">
                      <a16:colId xmlns:a16="http://schemas.microsoft.com/office/drawing/2014/main" val="1054686499"/>
                    </a:ext>
                  </a:extLst>
                </a:gridCol>
                <a:gridCol w="1227908">
                  <a:extLst>
                    <a:ext uri="{9D8B030D-6E8A-4147-A177-3AD203B41FA5}">
                      <a16:colId xmlns:a16="http://schemas.microsoft.com/office/drawing/2014/main" val="730048378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3474437831"/>
                    </a:ext>
                  </a:extLst>
                </a:gridCol>
                <a:gridCol w="1200814">
                  <a:extLst>
                    <a:ext uri="{9D8B030D-6E8A-4147-A177-3AD203B41FA5}">
                      <a16:colId xmlns:a16="http://schemas.microsoft.com/office/drawing/2014/main" val="268998349"/>
                    </a:ext>
                  </a:extLst>
                </a:gridCol>
                <a:gridCol w="811762">
                  <a:extLst>
                    <a:ext uri="{9D8B030D-6E8A-4147-A177-3AD203B41FA5}">
                      <a16:colId xmlns:a16="http://schemas.microsoft.com/office/drawing/2014/main" val="2724534477"/>
                    </a:ext>
                  </a:extLst>
                </a:gridCol>
                <a:gridCol w="811762">
                  <a:extLst>
                    <a:ext uri="{9D8B030D-6E8A-4147-A177-3AD203B41FA5}">
                      <a16:colId xmlns:a16="http://schemas.microsoft.com/office/drawing/2014/main" val="1328704513"/>
                    </a:ext>
                  </a:extLst>
                </a:gridCol>
              </a:tblGrid>
              <a:tr h="35894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447498"/>
                  </a:ext>
                </a:extLst>
              </a:tr>
              <a:tr h="36275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Szeptember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Aktuális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Szeptember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Aktuális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Aktuális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8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9336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Indirekt adóktól szűrt maginfláció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9150158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Infláció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234817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0998220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Lakossági fogyasztás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9593317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Bruttó</a:t>
                      </a:r>
                      <a:r>
                        <a:rPr lang="hu-H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állóeszköz-felhalmozás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-4,2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-8,4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119969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Export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9473792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Import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0923140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GDP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026198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3613931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Versenyszféra foglalkoztatás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2223878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Versenyszféra nominálbér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365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171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" y="946248"/>
            <a:ext cx="6915150" cy="4965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3025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Az elmúlt évek GDP adatait érdemi felfelé mutató revízió jellemezte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4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GDP éves változását érintő revíziók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5A8F667-1B40-4F7E-8091-6AE4D7CBE7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129257"/>
              </p:ext>
            </p:extLst>
          </p:nvPr>
        </p:nvGraphicFramePr>
        <p:xfrm>
          <a:off x="571611" y="1292752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523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A konjunktúraciklus felfutása esetén jellemzően felfelé módosult a hazai GDP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5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5327451" y="6237288"/>
            <a:ext cx="3816549" cy="484187"/>
          </a:xfrm>
        </p:spPr>
        <p:txBody>
          <a:bodyPr/>
          <a:lstStyle/>
          <a:p>
            <a:r>
              <a:rPr lang="hu-HU" altLang="hu-HU" sz="1200" dirty="0"/>
              <a:t>Forrás: KSH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954218"/>
            <a:ext cx="7939150" cy="4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GDP éves változása és a revíziók alakulása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8481766-ED31-4048-A37A-E655310E7B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250740"/>
              </p:ext>
            </p:extLst>
          </p:nvPr>
        </p:nvGraphicFramePr>
        <p:xfrm>
          <a:off x="552593" y="1312683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873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Mire alapozzuk? A foglalkoztatás érdemben növekedett az elmúlt időszakban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6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824663" y="6219870"/>
            <a:ext cx="4240956" cy="4841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altLang="hu-HU" sz="1200" dirty="0"/>
              <a:t>Forrás: KSH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797460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Foglalkoztatás alakulása a versenyszféra főbb szektoraiban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908159"/>
              </p:ext>
            </p:extLst>
          </p:nvPr>
        </p:nvGraphicFramePr>
        <p:xfrm>
          <a:off x="684663" y="1267767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Arrow: Right 7">
            <a:extLst/>
          </p:cNvPr>
          <p:cNvSpPr/>
          <p:nvPr/>
        </p:nvSpPr>
        <p:spPr>
          <a:xfrm rot="19595158">
            <a:off x="6565720" y="3018495"/>
            <a:ext cx="1600000" cy="331202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3652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800" b="1" dirty="0">
                <a:solidFill>
                  <a:srgbClr val="002060"/>
                </a:solidFill>
              </a:rPr>
              <a:t>Mire alapozzuk? A konjunktúra robusztus javulását mutatja a legtöbb puha indikátor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7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824663" y="6219870"/>
            <a:ext cx="4240956" cy="4841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altLang="hu-HU" sz="1200" dirty="0"/>
              <a:t>Forrás: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797460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erőforráskihasználtság-rés alakulása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BD1679D-4C03-43C6-A219-486D36E568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3125971"/>
              </p:ext>
            </p:extLst>
          </p:nvPr>
        </p:nvGraphicFramePr>
        <p:xfrm>
          <a:off x="432000" y="1267767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Arrow: Right 8">
            <a:extLst/>
          </p:cNvPr>
          <p:cNvSpPr/>
          <p:nvPr/>
        </p:nvSpPr>
        <p:spPr>
          <a:xfrm rot="19181391">
            <a:off x="6670224" y="2129058"/>
            <a:ext cx="1600000" cy="331202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282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187450" y="0"/>
            <a:ext cx="7956550" cy="1131287"/>
          </a:xfrm>
        </p:spPr>
        <p:txBody>
          <a:bodyPr>
            <a:noAutofit/>
          </a:bodyPr>
          <a:lstStyle/>
          <a:p>
            <a:r>
              <a:rPr lang="hu-HU" altLang="hu-HU" sz="2400" b="1" dirty="0">
                <a:solidFill>
                  <a:srgbClr val="002060"/>
                </a:solidFill>
              </a:rPr>
              <a:t>A várható revíziók hatását is figyelembe vevő ténybecslés alapján az idei növekedés magasabb lehet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5E371-5ED8-41E3-8F46-6C2DE6CCB579}" type="slidenum">
              <a:rPr lang="hu-HU" altLang="hu-HU" sz="1400">
                <a:solidFill>
                  <a:srgbClr val="202653"/>
                </a:solidFill>
                <a:latin typeface="Trebuchet MS" panose="020B0603020202020204" pitchFamily="34" charset="0"/>
              </a:rPr>
              <a:pPr eaLnBrk="1" hangingPunct="1"/>
              <a:t>8</a:t>
            </a:fld>
            <a:endParaRPr lang="hu-HU" altLang="hu-HU" sz="1400" dirty="0">
              <a:solidFill>
                <a:srgbClr val="202653"/>
              </a:solidFill>
              <a:latin typeface="Trebuchet MS" panose="020B0603020202020204" pitchFamily="34" charset="0"/>
            </a:endParaRPr>
          </a:p>
        </p:txBody>
      </p:sp>
      <p:sp>
        <p:nvSpPr>
          <p:cNvPr id="10245" name="Szöveg helye 5"/>
          <p:cNvSpPr>
            <a:spLocks noGrp="1"/>
          </p:cNvSpPr>
          <p:nvPr>
            <p:ph type="body" sz="quarter" idx="13"/>
          </p:nvPr>
        </p:nvSpPr>
        <p:spPr>
          <a:xfrm>
            <a:off x="4824663" y="6219870"/>
            <a:ext cx="4240956" cy="484187"/>
          </a:xfrm>
        </p:spPr>
        <p:txBody>
          <a:bodyPr/>
          <a:lstStyle/>
          <a:p>
            <a:r>
              <a:rPr lang="hu-HU" altLang="hu-HU" sz="1200" dirty="0"/>
              <a:t>Megjegyzés: A sávok a 30, 60 és 90 százalékos konfidencia intervallumot jelölik. Forrás: KSH, MNB-számítás</a:t>
            </a:r>
          </a:p>
        </p:txBody>
      </p:sp>
      <p:sp>
        <p:nvSpPr>
          <p:cNvPr id="10246" name="Téglalap 8"/>
          <p:cNvSpPr>
            <a:spLocks noChangeArrowheads="1"/>
          </p:cNvSpPr>
          <p:nvPr/>
        </p:nvSpPr>
        <p:spPr bwMode="auto">
          <a:xfrm>
            <a:off x="1106046" y="5797460"/>
            <a:ext cx="7939150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b="1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GDP éves változásának revíziós bizonytalansága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7FBCC49-E239-4C18-A838-3F27967BF4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334337"/>
              </p:ext>
            </p:extLst>
          </p:nvPr>
        </p:nvGraphicFramePr>
        <p:xfrm>
          <a:off x="594827" y="1267767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043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/>
          <p:cNvSpPr/>
          <p:nvPr/>
        </p:nvSpPr>
        <p:spPr>
          <a:xfrm>
            <a:off x="304791" y="1242496"/>
            <a:ext cx="5679223" cy="2144057"/>
          </a:xfrm>
          <a:prstGeom prst="roundRect">
            <a:avLst/>
          </a:prstGeom>
          <a:solidFill>
            <a:srgbClr val="9C0000">
              <a:alpha val="27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223" y="312348"/>
            <a:ext cx="7485331" cy="759189"/>
          </a:xfrm>
        </p:spPr>
        <p:txBody>
          <a:bodyPr>
            <a:normAutofit/>
          </a:bodyPr>
          <a:lstStyle/>
          <a:p>
            <a:r>
              <a:rPr lang="hu-HU" sz="3200" b="1" dirty="0"/>
              <a:t>Előrejelzésünk fő üzenetei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Rectangle: Rounded Corners 9"/>
          <p:cNvSpPr/>
          <p:nvPr/>
        </p:nvSpPr>
        <p:spPr>
          <a:xfrm>
            <a:off x="6605869" y="2171700"/>
            <a:ext cx="2280695" cy="121428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latin typeface="Trebuchet MS" panose="020B0603020202020204" pitchFamily="34" charset="0"/>
              </a:rPr>
              <a:t>3 százalékot meghaladó növekedés</a:t>
            </a:r>
            <a:br>
              <a:rPr lang="hu-HU" b="1" dirty="0">
                <a:latin typeface="Trebuchet MS" panose="020B0603020202020204" pitchFamily="34" charset="0"/>
              </a:rPr>
            </a:br>
            <a:r>
              <a:rPr lang="hu-HU" b="1" dirty="0">
                <a:latin typeface="Trebuchet MS" panose="020B0603020202020204" pitchFamily="34" charset="0"/>
              </a:rPr>
              <a:t>2017-2018-ban</a:t>
            </a:r>
          </a:p>
        </p:txBody>
      </p:sp>
      <p:sp>
        <p:nvSpPr>
          <p:cNvPr id="17" name="Arrow: Right 16"/>
          <p:cNvSpPr/>
          <p:nvPr/>
        </p:nvSpPr>
        <p:spPr>
          <a:xfrm>
            <a:off x="6019184" y="2518092"/>
            <a:ext cx="555476" cy="50405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9" name="Rectangle: Rounded Corners 18"/>
          <p:cNvSpPr/>
          <p:nvPr/>
        </p:nvSpPr>
        <p:spPr>
          <a:xfrm>
            <a:off x="3580420" y="2296390"/>
            <a:ext cx="2252610" cy="1008112"/>
          </a:xfrm>
          <a:prstGeom prst="roundRect">
            <a:avLst/>
          </a:prstGeom>
          <a:solidFill>
            <a:srgbClr val="9C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700" b="1" dirty="0"/>
              <a:t>Magánberuházások élénkülése</a:t>
            </a:r>
          </a:p>
        </p:txBody>
      </p:sp>
      <p:sp>
        <p:nvSpPr>
          <p:cNvPr id="20" name="Rectangle: Rounded Corners 19"/>
          <p:cNvSpPr/>
          <p:nvPr/>
        </p:nvSpPr>
        <p:spPr>
          <a:xfrm>
            <a:off x="719761" y="2258451"/>
            <a:ext cx="2088000" cy="1008112"/>
          </a:xfrm>
          <a:prstGeom prst="roundRect">
            <a:avLst/>
          </a:prstGeom>
          <a:solidFill>
            <a:srgbClr val="9C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/>
              <a:t>Fogyasztás dinamikus bővülése</a:t>
            </a:r>
          </a:p>
        </p:txBody>
      </p:sp>
      <p:sp>
        <p:nvSpPr>
          <p:cNvPr id="21" name="Cross 20"/>
          <p:cNvSpPr/>
          <p:nvPr/>
        </p:nvSpPr>
        <p:spPr>
          <a:xfrm>
            <a:off x="3011624" y="2581475"/>
            <a:ext cx="405780" cy="377290"/>
          </a:xfrm>
          <a:prstGeom prst="plus">
            <a:avLst/>
          </a:prstGeom>
          <a:solidFill>
            <a:srgbClr val="9C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Rectangle: Rounded Corners 22"/>
          <p:cNvSpPr/>
          <p:nvPr/>
        </p:nvSpPr>
        <p:spPr>
          <a:xfrm>
            <a:off x="761532" y="4441442"/>
            <a:ext cx="2088000" cy="100811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/>
              <a:t>Infláció fokozatos emelkedése</a:t>
            </a:r>
          </a:p>
        </p:txBody>
      </p:sp>
      <p:sp>
        <p:nvSpPr>
          <p:cNvPr id="25" name="Rectangle: Rounded Corners 24"/>
          <p:cNvSpPr/>
          <p:nvPr/>
        </p:nvSpPr>
        <p:spPr>
          <a:xfrm>
            <a:off x="3023656" y="4887302"/>
            <a:ext cx="5118580" cy="573598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/>
              <a:t>Inflációs cél 2018 első felében érhető el</a:t>
            </a:r>
          </a:p>
        </p:txBody>
      </p:sp>
      <p:sp>
        <p:nvSpPr>
          <p:cNvPr id="26" name="Rectangle: Rounded Corners 25"/>
          <p:cNvSpPr/>
          <p:nvPr/>
        </p:nvSpPr>
        <p:spPr>
          <a:xfrm>
            <a:off x="740191" y="5563831"/>
            <a:ext cx="8050117" cy="59411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/>
              <a:t>Alapkamat tartós fenntartása</a:t>
            </a:r>
          </a:p>
        </p:txBody>
      </p:sp>
      <p:sp>
        <p:nvSpPr>
          <p:cNvPr id="27" name="Rectangle: Rounded Corners 26"/>
          <p:cNvSpPr/>
          <p:nvPr/>
        </p:nvSpPr>
        <p:spPr>
          <a:xfrm>
            <a:off x="4138280" y="3632585"/>
            <a:ext cx="2519696" cy="1008112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/>
              <a:t>Külkereskedelmi egyenleg többlete mérséklődik</a:t>
            </a:r>
          </a:p>
        </p:txBody>
      </p:sp>
      <p:sp>
        <p:nvSpPr>
          <p:cNvPr id="36" name="Arrow: Bent 35"/>
          <p:cNvSpPr/>
          <p:nvPr/>
        </p:nvSpPr>
        <p:spPr>
          <a:xfrm rot="10800000" flipH="1">
            <a:off x="3108626" y="3562691"/>
            <a:ext cx="956686" cy="795704"/>
          </a:xfrm>
          <a:prstGeom prst="bentArrow">
            <a:avLst>
              <a:gd name="adj1" fmla="val 24853"/>
              <a:gd name="adj2" fmla="val 22534"/>
              <a:gd name="adj3" fmla="val 25000"/>
              <a:gd name="adj4" fmla="val 14794"/>
            </a:avLst>
          </a:prstGeom>
          <a:solidFill>
            <a:schemeClr val="bg2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662" y="1380962"/>
            <a:ext cx="470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9C0000"/>
                </a:solidFill>
                <a:latin typeface="Trebuchet MS" panose="020B0603020202020204" pitchFamily="34" charset="0"/>
              </a:rPr>
              <a:t>Bérek dinamikus emelkedése</a:t>
            </a:r>
          </a:p>
        </p:txBody>
      </p:sp>
      <p:sp>
        <p:nvSpPr>
          <p:cNvPr id="22" name="Arrow: Right 21"/>
          <p:cNvSpPr/>
          <p:nvPr/>
        </p:nvSpPr>
        <p:spPr>
          <a:xfrm rot="5400000">
            <a:off x="1359965" y="3660303"/>
            <a:ext cx="807591" cy="50405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4" name="Rectangle: Rounded Corners 23"/>
          <p:cNvSpPr/>
          <p:nvPr/>
        </p:nvSpPr>
        <p:spPr>
          <a:xfrm>
            <a:off x="7229475" y="3643358"/>
            <a:ext cx="1790510" cy="1008112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/>
              <a:t>Törékeny külpiaci konjunktúra</a:t>
            </a:r>
          </a:p>
        </p:txBody>
      </p:sp>
      <p:sp>
        <p:nvSpPr>
          <p:cNvPr id="28" name="Arrow: Right 27"/>
          <p:cNvSpPr/>
          <p:nvPr/>
        </p:nvSpPr>
        <p:spPr>
          <a:xfrm rot="10800000">
            <a:off x="6721421" y="3895386"/>
            <a:ext cx="419098" cy="504056"/>
          </a:xfrm>
          <a:prstGeom prst="rightArrow">
            <a:avLst/>
          </a:prstGeom>
          <a:solidFill>
            <a:schemeClr val="bg2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9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u-HU" sz="1200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76997483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Fényűző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Fényűző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Fényűző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5411</TotalTime>
  <Words>1273</Words>
  <Application>Microsoft Office PowerPoint</Application>
  <PresentationFormat>On-screen Show (4:3)</PresentationFormat>
  <Paragraphs>352</Paragraphs>
  <Slides>36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Times New Roman</vt:lpstr>
      <vt:lpstr>Trebuchet MS</vt:lpstr>
      <vt:lpstr>Verdana</vt:lpstr>
      <vt:lpstr>blank</vt:lpstr>
      <vt:lpstr>Makrogazdasági kilátások Inflációs jelentés – 2016. december</vt:lpstr>
      <vt:lpstr>A decemberi előrejelzés fő üzenetei</vt:lpstr>
      <vt:lpstr>„Az előrejelzés nehéz dolog, különösen, ha a jövőről van szó”           Niels Bohr</vt:lpstr>
      <vt:lpstr>Az elmúlt évek GDP adatait érdemi felfelé mutató revízió jellemezte</vt:lpstr>
      <vt:lpstr>A konjunktúraciklus felfutása esetén jellemzően felfelé módosult a hazai GDP</vt:lpstr>
      <vt:lpstr>Mire alapozzuk? A foglalkoztatás érdemben növekedett az elmúlt időszakban</vt:lpstr>
      <vt:lpstr>Mire alapozzuk? A konjunktúra robusztus javulását mutatja a legtöbb puha indikátor</vt:lpstr>
      <vt:lpstr>A várható revíziók hatását is figyelembe vevő ténybecslés alapján az idei növekedés magasabb lehet</vt:lpstr>
      <vt:lpstr>Előrejelzésünk fő üzenetei</vt:lpstr>
      <vt:lpstr>A gazdasági növekedésre vonatkozó előrejelzésünk</vt:lpstr>
      <vt:lpstr>A gazdasági növekedésre vonatkozó előrejelzést meghatározó tényezők</vt:lpstr>
      <vt:lpstr>A bérmegállapodás 2,5 százalékponttal emeli a versenyszféra bérindexét a korábbi előrejelzéshez képest</vt:lpstr>
      <vt:lpstr>A lakossági fogyasztás emelkedését a kedvező jövedelmi folyamatok támogatják</vt:lpstr>
      <vt:lpstr>A lakossági fogyasztási és beruházási ráta fokozatosan emelkedik</vt:lpstr>
      <vt:lpstr>A tartós fogyasztási cikkek keresletében jelentős növekedési tartalék azonosítható</vt:lpstr>
      <vt:lpstr>A kkv-szektor hitelnövekedése tartósan eléri az 5-10 százalékos sávot</vt:lpstr>
      <vt:lpstr>A vállalati beruházásokat a bejelentett járműipari fejlesztések is támogatják</vt:lpstr>
      <vt:lpstr>A társasági adó mérséklésének hatása elsősorban a nagyvállalatoknál jelentkezik</vt:lpstr>
      <vt:lpstr>A társasági adó csökkentése a GDP-t középtávon 0,1-0,3 százalékponttal emeli</vt:lpstr>
      <vt:lpstr>A munkaerőköltség érdemben nem változik a szeptemberi előrejelzésünkhöz képest</vt:lpstr>
      <vt:lpstr>A minimálbér-emelés bérköltség növelő hatása nem egyenletes különböző ágazatokban</vt:lpstr>
      <vt:lpstr>A jövő évtől ismét keresletélénkítés várható a költségvetés oldaláról</vt:lpstr>
      <vt:lpstr>A GDP-arányos államadósság előretekintve tovább csökken</vt:lpstr>
      <vt:lpstr>2018-tól a járműipari kapacitások felfutásával az exportdinamika ismét javul</vt:lpstr>
      <vt:lpstr>A folyó fizetési mérleg többlete enyhén mérséklődik</vt:lpstr>
      <vt:lpstr>A gazdasági növekedés érett fázisba lép</vt:lpstr>
      <vt:lpstr>A jövő évre vonatkozó növekedési prognózist érdemben felfelé módosítottuk</vt:lpstr>
      <vt:lpstr>Az infláció alakulására vonatkozó előrejelzésünk</vt:lpstr>
      <vt:lpstr>Bázishatások miatt az infláció rövid távon tovább emelkedik</vt:lpstr>
      <vt:lpstr>A magyar gazdaságot várhatóan középtávon is mérsékelt külső inflációs környezet jellemzi</vt:lpstr>
      <vt:lpstr>Az inflációs cél elérése 2018 első felében várható</vt:lpstr>
      <vt:lpstr>Alternatív forgatókönyvek</vt:lpstr>
      <vt:lpstr>Alternatív forgatókönyvek hatása az inflációra és a GDP-növekedésre</vt:lpstr>
      <vt:lpstr>A decemberi előrejelzés fő üzenetei</vt:lpstr>
      <vt:lpstr>Aktuális előrejelzésünk összefoglaló táblázata</vt:lpstr>
      <vt:lpstr>PowerPoint Presentation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Szentmihályi Szabolcs</dc:creator>
  <cp:lastModifiedBy>Rippel Géza Endre</cp:lastModifiedBy>
  <cp:revision>1487</cp:revision>
  <cp:lastPrinted>2016-12-21T16:18:11Z</cp:lastPrinted>
  <dcterms:created xsi:type="dcterms:W3CDTF">2014-08-19T15:48:22Z</dcterms:created>
  <dcterms:modified xsi:type="dcterms:W3CDTF">2016-12-21T19:40:47Z</dcterms:modified>
</cp:coreProperties>
</file>