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drawings/drawing18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drawings/drawing19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drawings/drawing20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drawings/drawing21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24.xml" ContentType="application/vnd.openxmlformats-officedocument.drawingml.chart+xml"/>
  <Override PartName="/ppt/drawings/drawing22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5.xml" ContentType="application/vnd.openxmlformats-officedocument.drawingml.chart+xml"/>
  <Override PartName="/ppt/drawings/drawing23.xml" ContentType="application/vnd.openxmlformats-officedocument.drawingml.chartshape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0"/>
  </p:notesMasterIdLst>
  <p:handoutMasterIdLst>
    <p:handoutMasterId r:id="rId41"/>
  </p:handoutMasterIdLst>
  <p:sldIdLst>
    <p:sldId id="296" r:id="rId2"/>
    <p:sldId id="450" r:id="rId3"/>
    <p:sldId id="347" r:id="rId4"/>
    <p:sldId id="354" r:id="rId5"/>
    <p:sldId id="348" r:id="rId6"/>
    <p:sldId id="349" r:id="rId7"/>
    <p:sldId id="350" r:id="rId8"/>
    <p:sldId id="401" r:id="rId9"/>
    <p:sldId id="403" r:id="rId10"/>
    <p:sldId id="405" r:id="rId11"/>
    <p:sldId id="431" r:id="rId12"/>
    <p:sldId id="353" r:id="rId13"/>
    <p:sldId id="408" r:id="rId14"/>
    <p:sldId id="409" r:id="rId15"/>
    <p:sldId id="412" r:id="rId16"/>
    <p:sldId id="435" r:id="rId17"/>
    <p:sldId id="445" r:id="rId18"/>
    <p:sldId id="425" r:id="rId19"/>
    <p:sldId id="443" r:id="rId20"/>
    <p:sldId id="444" r:id="rId21"/>
    <p:sldId id="437" r:id="rId22"/>
    <p:sldId id="438" r:id="rId23"/>
    <p:sldId id="374" r:id="rId24"/>
    <p:sldId id="453" r:id="rId25"/>
    <p:sldId id="373" r:id="rId26"/>
    <p:sldId id="376" r:id="rId27"/>
    <p:sldId id="369" r:id="rId28"/>
    <p:sldId id="377" r:id="rId29"/>
    <p:sldId id="419" r:id="rId30"/>
    <p:sldId id="381" r:id="rId31"/>
    <p:sldId id="452" r:id="rId32"/>
    <p:sldId id="432" r:id="rId33"/>
    <p:sldId id="386" r:id="rId34"/>
    <p:sldId id="454" r:id="rId35"/>
    <p:sldId id="455" r:id="rId36"/>
    <p:sldId id="456" r:id="rId37"/>
    <p:sldId id="382" r:id="rId38"/>
    <p:sldId id="442" r:id="rId39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9C0000"/>
    <a:srgbClr val="DEF3F6"/>
    <a:srgbClr val="1E2452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716" autoAdjust="0"/>
  </p:normalViewPr>
  <p:slideViewPr>
    <p:cSldViewPr>
      <p:cViewPr varScale="1">
        <p:scale>
          <a:sx n="83" d="100"/>
          <a:sy n="83" d="100"/>
        </p:scale>
        <p:origin x="1734" y="7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2\mnb\KKF\Konjunktura%20elemzo%20osztaly\_Common\SzaboLajos\infjel\2016.m&#225;rc\k&#252;lker_&#225;br&#225;k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srv2\mnb\_workflow\KKF\_IR%20&#246;sszes\2016_03\_&#225;br&#225;k\M_1.%20fejezet%20-%201st%20chapter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srv2\mnb\KKF\Konjunktura%20elemzo%20osztaly\_Common\Schindleri\K&#252;ls&#337;%20adatk&#233;r&#233;sek\Vir&#225;g%20Barnab&#225;s\TEMP\GDP%20adatok%2020151106%20-%20GDP%202007-hez%20&#233;s%202009-hez%20viszony&#237;tv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srv2\mnb\_workflow\KKF\_IR%20&#246;sszes\2016_03\2fordulo\plusz_&#225;bra_fogy_keresetek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srv2\mnb\_workflow\KKF\_IR%20&#246;sszes\2016_03\2fordulo\re&#225;lb&#233;r_fogyaszt&#225;s_Elemz&#337;i_prezi_16marc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srv2\mnb\_workflow\KKF\_IR%20&#246;sszes\2016_03\_&#225;br&#225;k\M_1.%20fejezet%20-%201st%20chapter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srv2\mnb\_workflow\KKF\_IR%20&#246;sszes\2016_03\_&#225;br&#225;k\M_3.%20fejezet%20-%203rd%20chapter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srv2\mnb\_workflow\KKF\_IR%20&#246;sszes\2016_03\_&#225;br&#225;k\M_1.%20fejezet%20-%201st%20chapter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srv2\mnb\_workflow\KKF\_IR%20&#246;sszes\2016_03\_&#225;br&#225;k\M_4.%20fejezet%20-%204th%20chapter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srv2\mnb\_workflow\KKF\_IR%20&#246;sszes\2016_03\_&#225;br&#225;k\M_1.%20fejezet%20-%201st%20chapt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srv2\mnb\_workflow\KKF\_IR%20&#246;sszes\2016_03\_&#225;br&#225;k\M_5.%20fejezet%20-%205th%20chapter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srv2\mnb\_workflow\KKF\_IR%20&#246;sszes\2016_03\_&#225;br&#225;k\M_5.%20fejezet%20-%205th%20chapter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srv2\mnb\_workflow\KKF\_IR%20&#246;sszes\2016_03\_&#225;br&#225;k\M_5.%20fejezet%20-%205th%20chapter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srv2\mnb\_workflow\KKF\_IR%20&#246;sszes\2016_03\_&#225;br&#225;k\M_6.%20fejezet%20-%206th%20chapter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\\srv2\mnb\_workflow\KKF\_IR%20&#246;sszes\2016_03\2fordulo\re&#225;lb&#233;r_fogyaszt&#225;s_Elemz&#337;i_prezi_16marc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\\srv2\mnb\_workflow\KKF\_IR%20&#246;sszes\2016_03\_&#225;br&#225;k\M_2.%20fejezet%20-%202nd%20chapt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2\mnb\_workflow\KKF\_IR%20&#246;sszes\2016_03\_&#225;br&#225;k\M_3.%20fejezet%20-%203rd%20chapte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v2\mnb\_workflow\KKF\_IR%20&#246;sszes\2016_03\_&#225;br&#225;k\M_1.%20fejezet%20-%201st%20chapte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rv2\mnb\_workflow\KKF\_IR%20&#246;sszes\2016_03\2fordulo\term_dekomp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srv2\mnb\_workflow\KKF\_IR%20&#246;sszes\2016_03\_&#225;br&#225;k\M_3.%20fejezet%20-%203rd%20chapter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rv2\mnb\_workflow\KKF\_IR%20&#246;sszes\2016_03\_&#225;br&#225;k\M_1.%20fejezet%20-%201st%20chapte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srv2\mnb\_workflow\KKF\_IR%20&#246;sszes\2016_03\_&#225;br&#225;k\M_1.%20fejezet%20-%201st%20chapter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_workflow\KKF\_IR%20&#246;sszes\2016_03\2fordulo\feszess&#233;g%20&#225;b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029497354497354E-2"/>
          <c:y val="9.4034722222223768E-2"/>
          <c:w val="0.91241732804232811"/>
          <c:h val="0.67941493055557411"/>
        </c:manualLayout>
      </c:layout>
      <c:lineChart>
        <c:grouping val="standard"/>
        <c:varyColors val="0"/>
        <c:ser>
          <c:idx val="0"/>
          <c:order val="0"/>
          <c:tx>
            <c:strRef>
              <c:f>'c3-6'!$B$13</c:f>
              <c:strCache>
                <c:ptCount val="1"/>
                <c:pt idx="0">
                  <c:v>Világ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'c3-6'!$A$14:$A$85</c:f>
              <c:numCache>
                <c:formatCode>m/d/yyyy</c:formatCode>
                <c:ptCount val="7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</c:numCache>
            </c:numRef>
          </c:cat>
          <c:val>
            <c:numRef>
              <c:f>'c3-6'!$B$14:$B$85</c:f>
              <c:numCache>
                <c:formatCode>0.00</c:formatCode>
                <c:ptCount val="72"/>
                <c:pt idx="0">
                  <c:v>3.7803565508050383</c:v>
                </c:pt>
                <c:pt idx="1">
                  <c:v>8.8999188651365841</c:v>
                </c:pt>
                <c:pt idx="2">
                  <c:v>12.363266093385562</c:v>
                </c:pt>
                <c:pt idx="3">
                  <c:v>14.238052463281647</c:v>
                </c:pt>
                <c:pt idx="4">
                  <c:v>16.26860706805158</c:v>
                </c:pt>
                <c:pt idx="5">
                  <c:v>17.152654223943031</c:v>
                </c:pt>
                <c:pt idx="6">
                  <c:v>17.049411107239948</c:v>
                </c:pt>
                <c:pt idx="7">
                  <c:v>16.164960097285828</c:v>
                </c:pt>
                <c:pt idx="8">
                  <c:v>13.487445441849317</c:v>
                </c:pt>
                <c:pt idx="9">
                  <c:v>12.457935486738322</c:v>
                </c:pt>
                <c:pt idx="10">
                  <c:v>11.208175370514638</c:v>
                </c:pt>
                <c:pt idx="11">
                  <c:v>10.413579744447205</c:v>
                </c:pt>
                <c:pt idx="12">
                  <c:v>10.776636573087544</c:v>
                </c:pt>
                <c:pt idx="13">
                  <c:v>9.9210775809718541</c:v>
                </c:pt>
                <c:pt idx="14">
                  <c:v>9.3072511113397383</c:v>
                </c:pt>
                <c:pt idx="15">
                  <c:v>7.1313638630615657</c:v>
                </c:pt>
                <c:pt idx="16">
                  <c:v>6.2328297967052038</c:v>
                </c:pt>
                <c:pt idx="17">
                  <c:v>4.6544458716168293</c:v>
                </c:pt>
                <c:pt idx="18">
                  <c:v>4.171278833140633</c:v>
                </c:pt>
                <c:pt idx="19">
                  <c:v>3.6798120952947926</c:v>
                </c:pt>
                <c:pt idx="20">
                  <c:v>4.4195907534449788</c:v>
                </c:pt>
                <c:pt idx="21">
                  <c:v>4.2559097723146522</c:v>
                </c:pt>
                <c:pt idx="22">
                  <c:v>3.119192885096723</c:v>
                </c:pt>
                <c:pt idx="23">
                  <c:v>2.3927740205153611</c:v>
                </c:pt>
                <c:pt idx="24">
                  <c:v>1.1767687177660378</c:v>
                </c:pt>
                <c:pt idx="25">
                  <c:v>1.1551006625045233</c:v>
                </c:pt>
                <c:pt idx="26">
                  <c:v>0.90809681795383312</c:v>
                </c:pt>
                <c:pt idx="27">
                  <c:v>1.4086236922806563</c:v>
                </c:pt>
                <c:pt idx="28">
                  <c:v>1.5384079380606437</c:v>
                </c:pt>
                <c:pt idx="29">
                  <c:v>2.2516961541687124</c:v>
                </c:pt>
                <c:pt idx="30">
                  <c:v>2.6553922085869317</c:v>
                </c:pt>
                <c:pt idx="31">
                  <c:v>2.0826474498523311</c:v>
                </c:pt>
                <c:pt idx="32">
                  <c:v>1.7692012333548632</c:v>
                </c:pt>
                <c:pt idx="33">
                  <c:v>1.2967549362115989</c:v>
                </c:pt>
                <c:pt idx="34">
                  <c:v>1.8479621927982777</c:v>
                </c:pt>
                <c:pt idx="35">
                  <c:v>1.5838372247860093</c:v>
                </c:pt>
                <c:pt idx="36">
                  <c:v>2.1870185371342785</c:v>
                </c:pt>
                <c:pt idx="37">
                  <c:v>1.9491802879675078</c:v>
                </c:pt>
                <c:pt idx="38">
                  <c:v>2.1499567512662168</c:v>
                </c:pt>
                <c:pt idx="39">
                  <c:v>2.4063443397748046</c:v>
                </c:pt>
                <c:pt idx="40">
                  <c:v>2.2717465640176471</c:v>
                </c:pt>
                <c:pt idx="41">
                  <c:v>1.731222984079011</c:v>
                </c:pt>
                <c:pt idx="42">
                  <c:v>1.2626753718598707</c:v>
                </c:pt>
                <c:pt idx="43">
                  <c:v>1.6402182549905717</c:v>
                </c:pt>
                <c:pt idx="44">
                  <c:v>1.9048189554598167</c:v>
                </c:pt>
                <c:pt idx="45">
                  <c:v>2.0881417675570759</c:v>
                </c:pt>
                <c:pt idx="46">
                  <c:v>2.2854883493448597</c:v>
                </c:pt>
                <c:pt idx="47">
                  <c:v>2.8690674367442028</c:v>
                </c:pt>
                <c:pt idx="48">
                  <c:v>2.9765540665277683</c:v>
                </c:pt>
                <c:pt idx="49">
                  <c:v>3.1968100776292374</c:v>
                </c:pt>
                <c:pt idx="50">
                  <c:v>2.7905233824444338</c:v>
                </c:pt>
                <c:pt idx="51">
                  <c:v>2.481301377159852</c:v>
                </c:pt>
                <c:pt idx="52">
                  <c:v>2.1575752031590696</c:v>
                </c:pt>
                <c:pt idx="53">
                  <c:v>2.4565412752104265</c:v>
                </c:pt>
                <c:pt idx="54">
                  <c:v>2.3065251924204091</c:v>
                </c:pt>
                <c:pt idx="55">
                  <c:v>2.5211532964286363</c:v>
                </c:pt>
                <c:pt idx="56">
                  <c:v>3.115901365772018</c:v>
                </c:pt>
                <c:pt idx="57">
                  <c:v>3.678258586332845</c:v>
                </c:pt>
                <c:pt idx="58">
                  <c:v>3.6858992631610477</c:v>
                </c:pt>
                <c:pt idx="59">
                  <c:v>3.7842407642196321</c:v>
                </c:pt>
                <c:pt idx="60">
                  <c:v>2.9156729315505885</c:v>
                </c:pt>
                <c:pt idx="61">
                  <c:v>2.6960935603769656</c:v>
                </c:pt>
                <c:pt idx="62">
                  <c:v>2.3594761427785329</c:v>
                </c:pt>
                <c:pt idx="63">
                  <c:v>2.5832592693580239</c:v>
                </c:pt>
                <c:pt idx="64">
                  <c:v>1.8482358314712712</c:v>
                </c:pt>
                <c:pt idx="65">
                  <c:v>1.8798057779760029</c:v>
                </c:pt>
                <c:pt idx="66">
                  <c:v>2.252035302869217</c:v>
                </c:pt>
                <c:pt idx="67">
                  <c:v>3.1228209521227797</c:v>
                </c:pt>
                <c:pt idx="68">
                  <c:v>1.6894754290935623</c:v>
                </c:pt>
                <c:pt idx="69">
                  <c:v>1.2799010109563653</c:v>
                </c:pt>
                <c:pt idx="70">
                  <c:v>0.81294893353430098</c:v>
                </c:pt>
                <c:pt idx="71">
                  <c:v>0.78232190410383851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'c3-6'!$C$13</c:f>
              <c:strCache>
                <c:ptCount val="1"/>
                <c:pt idx="0">
                  <c:v>Fejlett</c:v>
                </c:pt>
              </c:strCache>
            </c:strRef>
          </c:tx>
          <c:spPr>
            <a:ln w="38100">
              <a:solidFill>
                <a:schemeClr val="bg2"/>
              </a:solidFill>
              <a:prstDash val="solid"/>
            </a:ln>
          </c:spPr>
          <c:marker>
            <c:symbol val="none"/>
          </c:marker>
          <c:cat>
            <c:numRef>
              <c:f>'c3-6'!$A$14:$A$85</c:f>
              <c:numCache>
                <c:formatCode>m/d/yyyy</c:formatCode>
                <c:ptCount val="7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</c:numCache>
            </c:numRef>
          </c:cat>
          <c:val>
            <c:numRef>
              <c:f>'c3-6'!$C$14:$C$85</c:f>
              <c:numCache>
                <c:formatCode>0.00</c:formatCode>
                <c:ptCount val="72"/>
                <c:pt idx="0">
                  <c:v>-1.8774715695739843</c:v>
                </c:pt>
                <c:pt idx="1">
                  <c:v>2.1103527255209116</c:v>
                </c:pt>
                <c:pt idx="2">
                  <c:v>5.8106790839236595</c:v>
                </c:pt>
                <c:pt idx="3">
                  <c:v>8.5783219072488777</c:v>
                </c:pt>
                <c:pt idx="4">
                  <c:v>11.902077725535577</c:v>
                </c:pt>
                <c:pt idx="5">
                  <c:v>15.058697659786276</c:v>
                </c:pt>
                <c:pt idx="6">
                  <c:v>15.991696420784862</c:v>
                </c:pt>
                <c:pt idx="7">
                  <c:v>15.25593937886525</c:v>
                </c:pt>
                <c:pt idx="8">
                  <c:v>12.023493423705006</c:v>
                </c:pt>
                <c:pt idx="9">
                  <c:v>10.946431496600084</c:v>
                </c:pt>
                <c:pt idx="10">
                  <c:v>9.3939287250087204</c:v>
                </c:pt>
                <c:pt idx="11">
                  <c:v>8.8825086023134787</c:v>
                </c:pt>
                <c:pt idx="12">
                  <c:v>9.3454880758011569</c:v>
                </c:pt>
                <c:pt idx="13">
                  <c:v>8.9219804312013338</c:v>
                </c:pt>
                <c:pt idx="14">
                  <c:v>7.7984220321618096</c:v>
                </c:pt>
                <c:pt idx="15">
                  <c:v>5.8315758182120021</c:v>
                </c:pt>
                <c:pt idx="16">
                  <c:v>4.5363427600491235</c:v>
                </c:pt>
                <c:pt idx="17">
                  <c:v>2.5608559152087622</c:v>
                </c:pt>
                <c:pt idx="18">
                  <c:v>1.974681006303868</c:v>
                </c:pt>
                <c:pt idx="19">
                  <c:v>1.3862277859060299</c:v>
                </c:pt>
                <c:pt idx="20">
                  <c:v>2.3788870028367057</c:v>
                </c:pt>
                <c:pt idx="21">
                  <c:v>1.8793122336139305</c:v>
                </c:pt>
                <c:pt idx="22">
                  <c:v>1.2062899062832031</c:v>
                </c:pt>
                <c:pt idx="23">
                  <c:v>0.8851479379967202</c:v>
                </c:pt>
                <c:pt idx="24">
                  <c:v>0.3447777390592961</c:v>
                </c:pt>
                <c:pt idx="25">
                  <c:v>0.51271212024617796</c:v>
                </c:pt>
                <c:pt idx="26">
                  <c:v>0.51068053281878178</c:v>
                </c:pt>
                <c:pt idx="27">
                  <c:v>0.88086365703918545</c:v>
                </c:pt>
                <c:pt idx="28">
                  <c:v>0.45223213066340406</c:v>
                </c:pt>
                <c:pt idx="29">
                  <c:v>0.75673537303619298</c:v>
                </c:pt>
                <c:pt idx="30">
                  <c:v>0.51645300419360751</c:v>
                </c:pt>
                <c:pt idx="31">
                  <c:v>0.57865263368277908</c:v>
                </c:pt>
                <c:pt idx="32">
                  <c:v>3.448833068958379E-3</c:v>
                </c:pt>
                <c:pt idx="33">
                  <c:v>-0.37889466458848631</c:v>
                </c:pt>
                <c:pt idx="34">
                  <c:v>-0.62077589132584876</c:v>
                </c:pt>
                <c:pt idx="35">
                  <c:v>-1.2743705862724397</c:v>
                </c:pt>
                <c:pt idx="36">
                  <c:v>-1.052628628156242</c:v>
                </c:pt>
                <c:pt idx="37">
                  <c:v>-1.3786274707334485</c:v>
                </c:pt>
                <c:pt idx="38">
                  <c:v>-1.5045390085428494</c:v>
                </c:pt>
                <c:pt idx="39">
                  <c:v>-1.9066454557005414</c:v>
                </c:pt>
                <c:pt idx="40">
                  <c:v>-1.5693498400976296</c:v>
                </c:pt>
                <c:pt idx="41">
                  <c:v>-1.1399843035447361</c:v>
                </c:pt>
                <c:pt idx="42">
                  <c:v>-0.75265093636886604</c:v>
                </c:pt>
                <c:pt idx="43">
                  <c:v>-0.74717050513916661</c:v>
                </c:pt>
                <c:pt idx="44">
                  <c:v>-0.50130365224859474</c:v>
                </c:pt>
                <c:pt idx="45">
                  <c:v>0.18274165522534247</c:v>
                </c:pt>
                <c:pt idx="46">
                  <c:v>1.2714318976007348</c:v>
                </c:pt>
                <c:pt idx="47">
                  <c:v>2.1882992379784127</c:v>
                </c:pt>
                <c:pt idx="48">
                  <c:v>2.4642887566213716</c:v>
                </c:pt>
                <c:pt idx="49">
                  <c:v>2.3985907717514152</c:v>
                </c:pt>
                <c:pt idx="50">
                  <c:v>2.6342305548963623</c:v>
                </c:pt>
                <c:pt idx="51">
                  <c:v>3.231964949952598</c:v>
                </c:pt>
                <c:pt idx="52">
                  <c:v>3.6212240391793955</c:v>
                </c:pt>
                <c:pt idx="53">
                  <c:v>3.3482863568109735</c:v>
                </c:pt>
                <c:pt idx="54">
                  <c:v>3.0434260463593148</c:v>
                </c:pt>
                <c:pt idx="55">
                  <c:v>2.8886932513672434</c:v>
                </c:pt>
                <c:pt idx="56">
                  <c:v>3.2891165417679531</c:v>
                </c:pt>
                <c:pt idx="57">
                  <c:v>3.2717560934496959</c:v>
                </c:pt>
                <c:pt idx="58">
                  <c:v>2.9114572206214433</c:v>
                </c:pt>
                <c:pt idx="59">
                  <c:v>3.5143086631165517</c:v>
                </c:pt>
                <c:pt idx="60">
                  <c:v>3.6448240844219555</c:v>
                </c:pt>
                <c:pt idx="61">
                  <c:v>4.9001915060990768</c:v>
                </c:pt>
                <c:pt idx="62">
                  <c:v>5.1648153268394594</c:v>
                </c:pt>
                <c:pt idx="63">
                  <c:v>5.1955001011029225</c:v>
                </c:pt>
                <c:pt idx="64">
                  <c:v>3.8068188345945089</c:v>
                </c:pt>
                <c:pt idx="65">
                  <c:v>3.2260169958883296</c:v>
                </c:pt>
                <c:pt idx="66">
                  <c:v>2.875766254162528</c:v>
                </c:pt>
                <c:pt idx="67">
                  <c:v>3.6799268621924455</c:v>
                </c:pt>
                <c:pt idx="68">
                  <c:v>3.3519660863159544</c:v>
                </c:pt>
                <c:pt idx="69">
                  <c:v>3.7172046955577116</c:v>
                </c:pt>
                <c:pt idx="70">
                  <c:v>3.7002229859063078</c:v>
                </c:pt>
                <c:pt idx="71">
                  <c:v>2.83469566202848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'c3-6'!$D$13</c:f>
              <c:strCache>
                <c:ptCount val="1"/>
                <c:pt idx="0">
                  <c:v>Feltörekvő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'c3-6'!$A$14:$A$85</c:f>
              <c:numCache>
                <c:formatCode>m/d/yyyy</c:formatCode>
                <c:ptCount val="7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</c:numCache>
            </c:numRef>
          </c:cat>
          <c:val>
            <c:numRef>
              <c:f>'c3-6'!$D$14:$D$85</c:f>
              <c:numCache>
                <c:formatCode>0.00</c:formatCode>
                <c:ptCount val="72"/>
                <c:pt idx="0">
                  <c:v>13.406551368289414</c:v>
                </c:pt>
                <c:pt idx="1">
                  <c:v>20.521851837619749</c:v>
                </c:pt>
                <c:pt idx="2">
                  <c:v>23.469542987941054</c:v>
                </c:pt>
                <c:pt idx="3">
                  <c:v>23.635140127506602</c:v>
                </c:pt>
                <c:pt idx="4">
                  <c:v>23.394199619542604</c:v>
                </c:pt>
                <c:pt idx="5">
                  <c:v>20.435144970754095</c:v>
                </c:pt>
                <c:pt idx="6">
                  <c:v>18.679472832636648</c:v>
                </c:pt>
                <c:pt idx="7">
                  <c:v>17.552905451224234</c:v>
                </c:pt>
                <c:pt idx="8">
                  <c:v>15.734199742948334</c:v>
                </c:pt>
                <c:pt idx="9">
                  <c:v>14.760783106177769</c:v>
                </c:pt>
                <c:pt idx="10">
                  <c:v>13.958231799204029</c:v>
                </c:pt>
                <c:pt idx="11">
                  <c:v>12.700557895787526</c:v>
                </c:pt>
                <c:pt idx="12">
                  <c:v>12.883421402763346</c:v>
                </c:pt>
                <c:pt idx="13">
                  <c:v>11.370009712532465</c:v>
                </c:pt>
                <c:pt idx="14">
                  <c:v>11.498871877506815</c:v>
                </c:pt>
                <c:pt idx="15">
                  <c:v>9.026634613466868</c:v>
                </c:pt>
                <c:pt idx="16">
                  <c:v>8.7434357413539914</c:v>
                </c:pt>
                <c:pt idx="17">
                  <c:v>7.7898511292116268</c:v>
                </c:pt>
                <c:pt idx="18">
                  <c:v>7.4798262011377687</c:v>
                </c:pt>
                <c:pt idx="19">
                  <c:v>7.1133610326228336</c:v>
                </c:pt>
                <c:pt idx="20">
                  <c:v>7.4510804787828846</c:v>
                </c:pt>
                <c:pt idx="21">
                  <c:v>7.7564202457977274</c:v>
                </c:pt>
                <c:pt idx="22">
                  <c:v>5.9026577111920773</c:v>
                </c:pt>
                <c:pt idx="23">
                  <c:v>4.5684405936943477</c:v>
                </c:pt>
                <c:pt idx="24">
                  <c:v>2.3631514153175743</c:v>
                </c:pt>
                <c:pt idx="25">
                  <c:v>2.0662412251643048</c:v>
                </c:pt>
                <c:pt idx="26">
                  <c:v>1.4661980112824722</c:v>
                </c:pt>
                <c:pt idx="27">
                  <c:v>2.1556190077023984</c:v>
                </c:pt>
                <c:pt idx="28">
                  <c:v>3.0836352813941232</c:v>
                </c:pt>
                <c:pt idx="29">
                  <c:v>4.3819709055781004</c:v>
                </c:pt>
                <c:pt idx="30">
                  <c:v>5.7120769413422607</c:v>
                </c:pt>
                <c:pt idx="31">
                  <c:v>4.2137786633940237</c:v>
                </c:pt>
                <c:pt idx="32">
                  <c:v>4.2684274054250579</c:v>
                </c:pt>
                <c:pt idx="33">
                  <c:v>3.6302226425076469</c:v>
                </c:pt>
                <c:pt idx="34">
                  <c:v>5.2809199242973079</c:v>
                </c:pt>
                <c:pt idx="35">
                  <c:v>5.5632510315410286</c:v>
                </c:pt>
                <c:pt idx="36">
                  <c:v>6.7155253721811476</c:v>
                </c:pt>
                <c:pt idx="37">
                  <c:v>6.5973790989752388</c:v>
                </c:pt>
                <c:pt idx="38">
                  <c:v>7.2337230765152469</c:v>
                </c:pt>
                <c:pt idx="39">
                  <c:v>8.4348037440679349</c:v>
                </c:pt>
                <c:pt idx="40">
                  <c:v>7.5967186097281285</c:v>
                </c:pt>
                <c:pt idx="41">
                  <c:v>5.6805124134443332</c:v>
                </c:pt>
                <c:pt idx="42">
                  <c:v>4.0011588855658289</c:v>
                </c:pt>
                <c:pt idx="43">
                  <c:v>4.9051015799758773</c:v>
                </c:pt>
                <c:pt idx="44">
                  <c:v>5.1711158874182104</c:v>
                </c:pt>
                <c:pt idx="45">
                  <c:v>4.6389023603755817</c:v>
                </c:pt>
                <c:pt idx="46">
                  <c:v>3.6165602105906629</c:v>
                </c:pt>
                <c:pt idx="47">
                  <c:v>3.7554918634884729</c:v>
                </c:pt>
                <c:pt idx="48">
                  <c:v>3.6404941913843061</c:v>
                </c:pt>
                <c:pt idx="49">
                  <c:v>4.2283195211828968</c:v>
                </c:pt>
                <c:pt idx="50">
                  <c:v>2.9902251912305502</c:v>
                </c:pt>
                <c:pt idx="51">
                  <c:v>1.5321310773139345</c:v>
                </c:pt>
                <c:pt idx="52">
                  <c:v>0.30135137398099232</c:v>
                </c:pt>
                <c:pt idx="53">
                  <c:v>1.309125272613926</c:v>
                </c:pt>
                <c:pt idx="54">
                  <c:v>1.3509726925506698</c:v>
                </c:pt>
                <c:pt idx="55">
                  <c:v>2.0456041937935368</c:v>
                </c:pt>
                <c:pt idx="56">
                  <c:v>2.8934450412911872</c:v>
                </c:pt>
                <c:pt idx="57">
                  <c:v>4.1992690709286506</c:v>
                </c:pt>
                <c:pt idx="58">
                  <c:v>4.6794408990300553</c:v>
                </c:pt>
                <c:pt idx="59">
                  <c:v>4.1304088829213157</c:v>
                </c:pt>
                <c:pt idx="60">
                  <c:v>1.9813552014446714</c:v>
                </c:pt>
                <c:pt idx="61">
                  <c:v>-0.10217965045681865</c:v>
                </c:pt>
                <c:pt idx="62">
                  <c:v>-1.2126316117189617</c:v>
                </c:pt>
                <c:pt idx="63">
                  <c:v>-0.77506559298679178</c:v>
                </c:pt>
                <c:pt idx="64">
                  <c:v>-0.71788656435725784</c:v>
                </c:pt>
                <c:pt idx="65">
                  <c:v>0.11275878481981749</c:v>
                </c:pt>
                <c:pt idx="66">
                  <c:v>1.4297260869981443</c:v>
                </c:pt>
                <c:pt idx="67">
                  <c:v>2.3960426977267986</c:v>
                </c:pt>
                <c:pt idx="68">
                  <c:v>-0.45383405507921282</c:v>
                </c:pt>
                <c:pt idx="69">
                  <c:v>-1.8161619532649951</c:v>
                </c:pt>
                <c:pt idx="70">
                  <c:v>-2.8286112448355567</c:v>
                </c:pt>
                <c:pt idx="71">
                  <c:v>-1.8341242287757495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854920"/>
        <c:axId val="151855312"/>
      </c:lineChart>
      <c:dateAx>
        <c:axId val="151854920"/>
        <c:scaling>
          <c:orientation val="minMax"/>
          <c:min val="40909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51855312"/>
        <c:crosses val="autoZero"/>
        <c:auto val="1"/>
        <c:lblOffset val="100"/>
        <c:baseTimeUnit val="months"/>
        <c:majorUnit val="1"/>
        <c:majorTimeUnit val="years"/>
      </c:dateAx>
      <c:valAx>
        <c:axId val="151855312"/>
        <c:scaling>
          <c:orientation val="minMax"/>
          <c:max val="9"/>
          <c:min val="-4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151854920"/>
        <c:crosses val="autoZero"/>
        <c:crossBetween val="between"/>
        <c:majorUnit val="2"/>
      </c:valAx>
      <c:spPr>
        <a:pattFill>
          <a:fgClr>
            <a:srgbClr val="FFFFFF"/>
          </a:fgClr>
          <a:bgClr>
            <a:srgbClr val="FFFFFF"/>
          </a:bgClr>
        </a:patt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8501168770453487"/>
          <c:w val="1"/>
          <c:h val="0.11350280504908836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800" b="0" i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43278463558503"/>
          <c:y val="6.9271701388888884E-2"/>
          <c:w val="0.81019125182895591"/>
          <c:h val="0.5801314814814815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'c1-11'!$D$11</c:f>
              <c:strCache>
                <c:ptCount val="1"/>
                <c:pt idx="0">
                  <c:v>Munkaköltség/fő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cat>
            <c:numRef>
              <c:f>'c1-11'!$A$33:$A$65</c:f>
              <c:numCache>
                <c:formatCode>m/d/yyyy</c:formatCode>
                <c:ptCount val="33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</c:numCache>
            </c:numRef>
          </c:cat>
          <c:val>
            <c:numRef>
              <c:f>'c1-11'!$D$33:$D$65</c:f>
              <c:numCache>
                <c:formatCode>0.00</c:formatCode>
                <c:ptCount val="33"/>
                <c:pt idx="0">
                  <c:v>0.47122695309194101</c:v>
                </c:pt>
                <c:pt idx="1">
                  <c:v>-0.52037010257900396</c:v>
                </c:pt>
                <c:pt idx="2">
                  <c:v>3.4901886670825002</c:v>
                </c:pt>
                <c:pt idx="3">
                  <c:v>3.4558079995723201</c:v>
                </c:pt>
                <c:pt idx="4">
                  <c:v>3.8292848267816399</c:v>
                </c:pt>
                <c:pt idx="5">
                  <c:v>4.8936694467748003</c:v>
                </c:pt>
                <c:pt idx="6">
                  <c:v>4.6212555762452201</c:v>
                </c:pt>
                <c:pt idx="7">
                  <c:v>4.6957581707228302</c:v>
                </c:pt>
                <c:pt idx="8">
                  <c:v>7.69226762541519</c:v>
                </c:pt>
                <c:pt idx="9">
                  <c:v>6.7021566957249998</c:v>
                </c:pt>
                <c:pt idx="10">
                  <c:v>6.6371691026196196</c:v>
                </c:pt>
                <c:pt idx="11">
                  <c:v>6.68534657642045</c:v>
                </c:pt>
                <c:pt idx="12">
                  <c:v>1.8774941947658299</c:v>
                </c:pt>
                <c:pt idx="13">
                  <c:v>2.7354186511557601</c:v>
                </c:pt>
                <c:pt idx="14">
                  <c:v>3.0367380296488702</c:v>
                </c:pt>
                <c:pt idx="15">
                  <c:v>3.1108196479105299</c:v>
                </c:pt>
                <c:pt idx="16">
                  <c:v>4.52884182685131</c:v>
                </c:pt>
                <c:pt idx="17">
                  <c:v>4.0449269071770297</c:v>
                </c:pt>
                <c:pt idx="18">
                  <c:v>3.8335616478498702</c:v>
                </c:pt>
                <c:pt idx="19">
                  <c:v>3.7239442286890601</c:v>
                </c:pt>
                <c:pt idx="20">
                  <c:v>3.5899326728888901</c:v>
                </c:pt>
                <c:pt idx="21">
                  <c:v>3.8127541191431198</c:v>
                </c:pt>
                <c:pt idx="22">
                  <c:v>3.8574889472781302</c:v>
                </c:pt>
                <c:pt idx="23">
                  <c:v>3.8825449085546602</c:v>
                </c:pt>
                <c:pt idx="24">
                  <c:v>4.0608066011471999</c:v>
                </c:pt>
                <c:pt idx="25">
                  <c:v>4.2252223207614303</c:v>
                </c:pt>
                <c:pt idx="26">
                  <c:v>4.3900806095561</c:v>
                </c:pt>
                <c:pt idx="27">
                  <c:v>4.51357998663104</c:v>
                </c:pt>
                <c:pt idx="28">
                  <c:v>4.61721843991225</c:v>
                </c:pt>
                <c:pt idx="29">
                  <c:v>4.7043321214120803</c:v>
                </c:pt>
                <c:pt idx="30">
                  <c:v>4.77939800696738</c:v>
                </c:pt>
                <c:pt idx="31">
                  <c:v>4.8546616000911804</c:v>
                </c:pt>
                <c:pt idx="32">
                  <c:v>4.92468144652047</c:v>
                </c:pt>
              </c:numCache>
            </c:numRef>
          </c:val>
        </c:ser>
        <c:ser>
          <c:idx val="1"/>
          <c:order val="2"/>
          <c:tx>
            <c:strRef>
              <c:f>'c1-11'!$C$11</c:f>
              <c:strCache>
                <c:ptCount val="1"/>
                <c:pt idx="0">
                  <c:v>Hozzáadott érték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28575">
              <a:noFill/>
              <a:prstDash val="solid"/>
            </a:ln>
          </c:spPr>
          <c:invertIfNegative val="0"/>
          <c:cat>
            <c:numRef>
              <c:f>'c1-11'!$A$33:$A$65</c:f>
              <c:numCache>
                <c:formatCode>m/d/yyyy</c:formatCode>
                <c:ptCount val="33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</c:numCache>
            </c:numRef>
          </c:cat>
          <c:val>
            <c:numRef>
              <c:f>'c1-11'!$C$33:$C$65</c:f>
              <c:numCache>
                <c:formatCode>0.00</c:formatCode>
                <c:ptCount val="33"/>
                <c:pt idx="0">
                  <c:v>1.1259888139657599</c:v>
                </c:pt>
                <c:pt idx="1">
                  <c:v>-0.53791032266916605</c:v>
                </c:pt>
                <c:pt idx="2">
                  <c:v>-1.8185876056771899</c:v>
                </c:pt>
                <c:pt idx="3">
                  <c:v>-1.16361194399183</c:v>
                </c:pt>
                <c:pt idx="4">
                  <c:v>-3.13098371920319</c:v>
                </c:pt>
                <c:pt idx="5">
                  <c:v>-1.7208219775487901</c:v>
                </c:pt>
                <c:pt idx="6">
                  <c:v>-0.42985004525508602</c:v>
                </c:pt>
                <c:pt idx="7">
                  <c:v>-1.8532112957606499</c:v>
                </c:pt>
                <c:pt idx="8">
                  <c:v>1.69116228471448</c:v>
                </c:pt>
                <c:pt idx="9">
                  <c:v>2.3325213809973402</c:v>
                </c:pt>
                <c:pt idx="10">
                  <c:v>2.06771701776076</c:v>
                </c:pt>
                <c:pt idx="11">
                  <c:v>3.7286399072563001</c:v>
                </c:pt>
                <c:pt idx="12">
                  <c:v>0.55721341357077803</c:v>
                </c:pt>
                <c:pt idx="13">
                  <c:v>-1.45474602471822</c:v>
                </c:pt>
                <c:pt idx="14">
                  <c:v>-2.1977543343501802</c:v>
                </c:pt>
                <c:pt idx="15">
                  <c:v>-4.3435778033225496</c:v>
                </c:pt>
                <c:pt idx="16">
                  <c:v>-4.3709759373287502</c:v>
                </c:pt>
                <c:pt idx="17">
                  <c:v>-5.73451177851687</c:v>
                </c:pt>
                <c:pt idx="18">
                  <c:v>-4.7648587568681799</c:v>
                </c:pt>
                <c:pt idx="19">
                  <c:v>-4.42140622682476</c:v>
                </c:pt>
                <c:pt idx="20">
                  <c:v>-4.4412898465321096</c:v>
                </c:pt>
                <c:pt idx="21">
                  <c:v>-3.0725230739525098</c:v>
                </c:pt>
                <c:pt idx="22">
                  <c:v>-3.25402760969564</c:v>
                </c:pt>
                <c:pt idx="23">
                  <c:v>-3.4691692726220098</c:v>
                </c:pt>
                <c:pt idx="24">
                  <c:v>-3.36281774772897</c:v>
                </c:pt>
                <c:pt idx="25">
                  <c:v>-3.2553126654010001</c:v>
                </c:pt>
                <c:pt idx="26">
                  <c:v>-3.24900720228813</c:v>
                </c:pt>
                <c:pt idx="27">
                  <c:v>-2.8456854542241601</c:v>
                </c:pt>
                <c:pt idx="28">
                  <c:v>-3.4429500051750002</c:v>
                </c:pt>
                <c:pt idx="29">
                  <c:v>-3.5860747637889601</c:v>
                </c:pt>
                <c:pt idx="30">
                  <c:v>-3.7118315411424501</c:v>
                </c:pt>
                <c:pt idx="31">
                  <c:v>-3.7424225515352698</c:v>
                </c:pt>
                <c:pt idx="32">
                  <c:v>-3.7424225515352698</c:v>
                </c:pt>
              </c:numCache>
            </c:numRef>
          </c:val>
        </c:ser>
        <c:ser>
          <c:idx val="0"/>
          <c:order val="3"/>
          <c:tx>
            <c:strRef>
              <c:f>'c1-11'!$B$11</c:f>
              <c:strCache>
                <c:ptCount val="1"/>
                <c:pt idx="0">
                  <c:v>TME-létszám</c:v>
                </c:pt>
              </c:strCache>
            </c:strRef>
          </c:tx>
          <c:spPr>
            <a:solidFill>
              <a:schemeClr val="bg2"/>
            </a:solidFill>
            <a:ln w="28575">
              <a:noFill/>
            </a:ln>
          </c:spPr>
          <c:invertIfNegative val="0"/>
          <c:cat>
            <c:numRef>
              <c:f>'c1-11'!$A$33:$A$65</c:f>
              <c:numCache>
                <c:formatCode>m/d/yyyy</c:formatCode>
                <c:ptCount val="33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</c:numCache>
            </c:numRef>
          </c:cat>
          <c:val>
            <c:numRef>
              <c:f>'c1-11'!$B$33:$B$65</c:f>
              <c:numCache>
                <c:formatCode>0.00</c:formatCode>
                <c:ptCount val="33"/>
                <c:pt idx="0">
                  <c:v>-2.16887136033256</c:v>
                </c:pt>
                <c:pt idx="1">
                  <c:v>-1.8806430465959201</c:v>
                </c:pt>
                <c:pt idx="2">
                  <c:v>-0.747868821855735</c:v>
                </c:pt>
                <c:pt idx="3">
                  <c:v>-0.68524240238879697</c:v>
                </c:pt>
                <c:pt idx="4">
                  <c:v>-0.28923112754000102</c:v>
                </c:pt>
                <c:pt idx="5">
                  <c:v>-0.22143186089452699</c:v>
                </c:pt>
                <c:pt idx="6">
                  <c:v>0.22960348984131199</c:v>
                </c:pt>
                <c:pt idx="7">
                  <c:v>0.30425402997515899</c:v>
                </c:pt>
                <c:pt idx="8">
                  <c:v>-0.18166418719960301</c:v>
                </c:pt>
                <c:pt idx="9">
                  <c:v>0.189590794965877</c:v>
                </c:pt>
                <c:pt idx="10">
                  <c:v>-0.117251427511755</c:v>
                </c:pt>
                <c:pt idx="11">
                  <c:v>-6.3658920889845998</c:v>
                </c:pt>
                <c:pt idx="12">
                  <c:v>-3.59330171416403</c:v>
                </c:pt>
                <c:pt idx="13">
                  <c:v>-1.5829449643937901</c:v>
                </c:pt>
                <c:pt idx="14">
                  <c:v>-0.54612931298037004</c:v>
                </c:pt>
                <c:pt idx="15">
                  <c:v>7.6314819630608701</c:v>
                </c:pt>
                <c:pt idx="16">
                  <c:v>6.8414437881737697</c:v>
                </c:pt>
                <c:pt idx="17">
                  <c:v>4.7231027437667699</c:v>
                </c:pt>
                <c:pt idx="18">
                  <c:v>4.72044353245506</c:v>
                </c:pt>
                <c:pt idx="19">
                  <c:v>3.0055144832147098</c:v>
                </c:pt>
                <c:pt idx="20">
                  <c:v>1.85187327071643</c:v>
                </c:pt>
                <c:pt idx="21">
                  <c:v>1.905469923864</c:v>
                </c:pt>
                <c:pt idx="22">
                  <c:v>0.97719194868390802</c:v>
                </c:pt>
                <c:pt idx="23">
                  <c:v>1.3269887145683501</c:v>
                </c:pt>
                <c:pt idx="24">
                  <c:v>1.44207516322578</c:v>
                </c:pt>
                <c:pt idx="25">
                  <c:v>1.3829722632433501</c:v>
                </c:pt>
                <c:pt idx="26">
                  <c:v>1.4409337991654501</c:v>
                </c:pt>
                <c:pt idx="27">
                  <c:v>1.62710248392989</c:v>
                </c:pt>
                <c:pt idx="28">
                  <c:v>1.3731953174984399</c:v>
                </c:pt>
                <c:pt idx="29">
                  <c:v>1.4158400989547399</c:v>
                </c:pt>
                <c:pt idx="30">
                  <c:v>1.51560236255463</c:v>
                </c:pt>
                <c:pt idx="31">
                  <c:v>1.5662987508813</c:v>
                </c:pt>
                <c:pt idx="32">
                  <c:v>1.50441508101535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3805512"/>
        <c:axId val="153805904"/>
      </c:barChart>
      <c:lineChart>
        <c:grouping val="standard"/>
        <c:varyColors val="0"/>
        <c:ser>
          <c:idx val="3"/>
          <c:order val="1"/>
          <c:tx>
            <c:strRef>
              <c:f>'c1-11'!$E$11</c:f>
              <c:strCache>
                <c:ptCount val="1"/>
                <c:pt idx="0">
                  <c:v>Fajlagos munkaerőköltség (%)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'c1-11'!$A$33:$A$65</c:f>
              <c:numCache>
                <c:formatCode>m/d/yyyy</c:formatCode>
                <c:ptCount val="33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  <c:pt idx="8">
                  <c:v>40909</c:v>
                </c:pt>
                <c:pt idx="9">
                  <c:v>41000</c:v>
                </c:pt>
                <c:pt idx="10">
                  <c:v>41091</c:v>
                </c:pt>
                <c:pt idx="11">
                  <c:v>41183</c:v>
                </c:pt>
                <c:pt idx="12">
                  <c:v>41275</c:v>
                </c:pt>
                <c:pt idx="13">
                  <c:v>41365</c:v>
                </c:pt>
                <c:pt idx="14">
                  <c:v>41456</c:v>
                </c:pt>
                <c:pt idx="15">
                  <c:v>41548</c:v>
                </c:pt>
                <c:pt idx="16">
                  <c:v>41640</c:v>
                </c:pt>
                <c:pt idx="17">
                  <c:v>41730</c:v>
                </c:pt>
                <c:pt idx="18">
                  <c:v>41821</c:v>
                </c:pt>
                <c:pt idx="19">
                  <c:v>41913</c:v>
                </c:pt>
                <c:pt idx="20">
                  <c:v>42005</c:v>
                </c:pt>
                <c:pt idx="21">
                  <c:v>42095</c:v>
                </c:pt>
                <c:pt idx="22">
                  <c:v>42186</c:v>
                </c:pt>
                <c:pt idx="23">
                  <c:v>42278</c:v>
                </c:pt>
                <c:pt idx="24">
                  <c:v>42370</c:v>
                </c:pt>
                <c:pt idx="25">
                  <c:v>42461</c:v>
                </c:pt>
                <c:pt idx="26">
                  <c:v>42552</c:v>
                </c:pt>
                <c:pt idx="27">
                  <c:v>42644</c:v>
                </c:pt>
                <c:pt idx="28">
                  <c:v>42736</c:v>
                </c:pt>
                <c:pt idx="29">
                  <c:v>42826</c:v>
                </c:pt>
                <c:pt idx="30">
                  <c:v>42917</c:v>
                </c:pt>
                <c:pt idx="31">
                  <c:v>43009</c:v>
                </c:pt>
                <c:pt idx="32">
                  <c:v>43101</c:v>
                </c:pt>
              </c:numCache>
            </c:numRef>
          </c:cat>
          <c:val>
            <c:numRef>
              <c:f>'c1-11'!$E$33:$E$65</c:f>
              <c:numCache>
                <c:formatCode>0.00</c:formatCode>
                <c:ptCount val="33"/>
                <c:pt idx="0">
                  <c:v>-0.57165559327485904</c:v>
                </c:pt>
                <c:pt idx="1">
                  <c:v>-2.93892347184409</c:v>
                </c:pt>
                <c:pt idx="2">
                  <c:v>0.92373223954957506</c:v>
                </c:pt>
                <c:pt idx="3">
                  <c:v>1.606953653191693</c:v>
                </c:pt>
                <c:pt idx="4">
                  <c:v>0.40906998003844919</c:v>
                </c:pt>
                <c:pt idx="5">
                  <c:v>2.9514156083314833</c:v>
                </c:pt>
                <c:pt idx="6">
                  <c:v>4.4210090208314456</c:v>
                </c:pt>
                <c:pt idx="7">
                  <c:v>3.1468009049373391</c:v>
                </c:pt>
                <c:pt idx="8">
                  <c:v>9.2017657229300678</c:v>
                </c:pt>
                <c:pt idx="9">
                  <c:v>9.2242688716882171</c:v>
                </c:pt>
                <c:pt idx="10">
                  <c:v>8.5876346928686242</c:v>
                </c:pt>
                <c:pt idx="11">
                  <c:v>4.0480943946921499</c:v>
                </c:pt>
                <c:pt idx="12">
                  <c:v>-1.1585941058274221</c:v>
                </c:pt>
                <c:pt idx="13">
                  <c:v>-0.30227233795624997</c:v>
                </c:pt>
                <c:pt idx="14">
                  <c:v>0.29285438231831984</c:v>
                </c:pt>
                <c:pt idx="15">
                  <c:v>6.3987238076488504</c:v>
                </c:pt>
                <c:pt idx="16">
                  <c:v>6.9993096776963295</c:v>
                </c:pt>
                <c:pt idx="17">
                  <c:v>3.0335178724269296</c:v>
                </c:pt>
                <c:pt idx="18">
                  <c:v>3.7891464234367502</c:v>
                </c:pt>
                <c:pt idx="19">
                  <c:v>2.3080524850790098</c:v>
                </c:pt>
                <c:pt idx="20">
                  <c:v>1.0005160970732105</c:v>
                </c:pt>
                <c:pt idx="21">
                  <c:v>2.6457009690546101</c:v>
                </c:pt>
                <c:pt idx="22">
                  <c:v>1.5806532862663984</c:v>
                </c:pt>
                <c:pt idx="23">
                  <c:v>1.7403643505010002</c:v>
                </c:pt>
                <c:pt idx="24">
                  <c:v>2.1400640166440099</c:v>
                </c:pt>
                <c:pt idx="25">
                  <c:v>2.3528819186037806</c:v>
                </c:pt>
                <c:pt idx="26">
                  <c:v>2.5820072064334201</c:v>
                </c:pt>
                <c:pt idx="27">
                  <c:v>3.2949970163367697</c:v>
                </c:pt>
                <c:pt idx="28">
                  <c:v>2.5474637522356898</c:v>
                </c:pt>
                <c:pt idx="29">
                  <c:v>2.53409745657786</c:v>
                </c:pt>
                <c:pt idx="30">
                  <c:v>2.5831688283795602</c:v>
                </c:pt>
                <c:pt idx="31">
                  <c:v>2.6785377994372106</c:v>
                </c:pt>
                <c:pt idx="32">
                  <c:v>2.6866739760005505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05512"/>
        <c:axId val="153805904"/>
      </c:lineChart>
      <c:catAx>
        <c:axId val="153805512"/>
        <c:scaling>
          <c:orientation val="minMax"/>
          <c:min val="1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538059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3805904"/>
        <c:scaling>
          <c:orientation val="minMax"/>
          <c:max val="12"/>
          <c:min val="-8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százalékpont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53805512"/>
        <c:crosses val="autoZero"/>
        <c:crossBetween val="between"/>
        <c:majorUnit val="2"/>
      </c:valAx>
      <c:spPr>
        <a:pattFill>
          <a:fgClr>
            <a:srgbClr val="FFFFFF"/>
          </a:fgClr>
          <a:bgClr>
            <a:srgbClr val="FFFFFF"/>
          </a:bgClr>
        </a:pattFill>
        <a:ln>
          <a:noFill/>
        </a:ln>
      </c:spPr>
    </c:plotArea>
    <c:legend>
      <c:legendPos val="b"/>
      <c:layout>
        <c:manualLayout>
          <c:xMode val="edge"/>
          <c:yMode val="edge"/>
          <c:x val="8.3994736770747567E-3"/>
          <c:y val="0.81619074074074061"/>
          <c:w val="0.97782671224429984"/>
          <c:h val="0.1838092592592592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8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28835978835983E-2"/>
          <c:y val="6.7272048610581794E-2"/>
          <c:w val="0.91629232804232807"/>
          <c:h val="0.54621223966783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CE!$BP$2:$BP$28</c:f>
              <c:strCache>
                <c:ptCount val="27"/>
                <c:pt idx="0">
                  <c:v>Görögország</c:v>
                </c:pt>
                <c:pt idx="1">
                  <c:v>Horvátország</c:v>
                </c:pt>
                <c:pt idx="2">
                  <c:v>Spanyolország</c:v>
                </c:pt>
                <c:pt idx="3">
                  <c:v>Lettország</c:v>
                </c:pt>
                <c:pt idx="4">
                  <c:v>Magyarország</c:v>
                </c:pt>
                <c:pt idx="5">
                  <c:v>Olaszország</c:v>
                </c:pt>
                <c:pt idx="6">
                  <c:v>Izland</c:v>
                </c:pt>
                <c:pt idx="7">
                  <c:v>Portugália</c:v>
                </c:pt>
                <c:pt idx="8">
                  <c:v>Észtország</c:v>
                </c:pt>
                <c:pt idx="9">
                  <c:v>Hollandia</c:v>
                </c:pt>
                <c:pt idx="10">
                  <c:v>Ciprus</c:v>
                </c:pt>
                <c:pt idx="11">
                  <c:v>Szlovénia</c:v>
                </c:pt>
                <c:pt idx="12">
                  <c:v>Dánia</c:v>
                </c:pt>
                <c:pt idx="13">
                  <c:v>Litvánia</c:v>
                </c:pt>
                <c:pt idx="14">
                  <c:v>Ausztria</c:v>
                </c:pt>
                <c:pt idx="15">
                  <c:v>Franciaország</c:v>
                </c:pt>
                <c:pt idx="16">
                  <c:v>Egyesült Királyság</c:v>
                </c:pt>
                <c:pt idx="17">
                  <c:v>Bulgária</c:v>
                </c:pt>
                <c:pt idx="18">
                  <c:v>Németország</c:v>
                </c:pt>
                <c:pt idx="19">
                  <c:v>Finnország</c:v>
                </c:pt>
                <c:pt idx="20">
                  <c:v>Szlovákia</c:v>
                </c:pt>
                <c:pt idx="21">
                  <c:v>Belgium</c:v>
                </c:pt>
                <c:pt idx="22">
                  <c:v>Románia</c:v>
                </c:pt>
                <c:pt idx="23">
                  <c:v>Málta</c:v>
                </c:pt>
                <c:pt idx="24">
                  <c:v>Svédország</c:v>
                </c:pt>
                <c:pt idx="25">
                  <c:v>Norvégia</c:v>
                </c:pt>
                <c:pt idx="26">
                  <c:v>Lengyelország</c:v>
                </c:pt>
              </c:strCache>
            </c:strRef>
          </c:cat>
          <c:val>
            <c:numRef>
              <c:f>CE!$BQ$2:$BQ$28</c:f>
              <c:numCache>
                <c:formatCode>#,##0</c:formatCode>
                <c:ptCount val="27"/>
                <c:pt idx="0">
                  <c:v>-24.756379829936378</c:v>
                </c:pt>
                <c:pt idx="1">
                  <c:v>-11.494338208519366</c:v>
                </c:pt>
                <c:pt idx="2">
                  <c:v>-8.80384314517147</c:v>
                </c:pt>
                <c:pt idx="3">
                  <c:v>-7.9775501889549219</c:v>
                </c:pt>
                <c:pt idx="4">
                  <c:v>-6.872370519509559</c:v>
                </c:pt>
                <c:pt idx="5">
                  <c:v>-6.402943083101178</c:v>
                </c:pt>
                <c:pt idx="6">
                  <c:v>-4.6183244833767247</c:v>
                </c:pt>
                <c:pt idx="7">
                  <c:v>-4.5599063803088455</c:v>
                </c:pt>
                <c:pt idx="8">
                  <c:v>-4.1775071889779554</c:v>
                </c:pt>
                <c:pt idx="9">
                  <c:v>-2.1032314017753606</c:v>
                </c:pt>
                <c:pt idx="10">
                  <c:v>-0.52085097733663588</c:v>
                </c:pt>
                <c:pt idx="11">
                  <c:v>0.14348028717002137</c:v>
                </c:pt>
                <c:pt idx="12">
                  <c:v>0.82480787756470875</c:v>
                </c:pt>
                <c:pt idx="13">
                  <c:v>2.2703444948553084</c:v>
                </c:pt>
                <c:pt idx="14">
                  <c:v>4.5152107831695503</c:v>
                </c:pt>
                <c:pt idx="15">
                  <c:v>4.9338719965979152</c:v>
                </c:pt>
                <c:pt idx="16">
                  <c:v>6.126931590452898</c:v>
                </c:pt>
                <c:pt idx="17">
                  <c:v>6.9028312115643189</c:v>
                </c:pt>
                <c:pt idx="18">
                  <c:v>6.9212931877052455</c:v>
                </c:pt>
                <c:pt idx="19">
                  <c:v>7.2624974351774796</c:v>
                </c:pt>
                <c:pt idx="20">
                  <c:v>8.6551605583442353</c:v>
                </c:pt>
                <c:pt idx="21">
                  <c:v>8.8551331315266992</c:v>
                </c:pt>
                <c:pt idx="22">
                  <c:v>11.821727609180215</c:v>
                </c:pt>
                <c:pt idx="23">
                  <c:v>14.907749077490777</c:v>
                </c:pt>
                <c:pt idx="24">
                  <c:v>15.126920267503351</c:v>
                </c:pt>
                <c:pt idx="25">
                  <c:v>18.955189634887532</c:v>
                </c:pt>
                <c:pt idx="26">
                  <c:v>24.67557309962325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153807080"/>
        <c:axId val="153807472"/>
      </c:barChart>
      <c:catAx>
        <c:axId val="153807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53807472"/>
        <c:crosses val="autoZero"/>
        <c:auto val="1"/>
        <c:lblAlgn val="ctr"/>
        <c:lblOffset val="100"/>
        <c:noMultiLvlLbl val="0"/>
      </c:catAx>
      <c:valAx>
        <c:axId val="153807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crossAx val="153807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99867724867721E-2"/>
          <c:y val="8.3637731481481487E-2"/>
          <c:w val="0.9166212962962963"/>
          <c:h val="0.70658425925925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'Ch3'!$B$1</c:f>
              <c:strCache>
                <c:ptCount val="1"/>
                <c:pt idx="0">
                  <c:v>Reáljövedelem CSOK nélkül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9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002060">
                  <a:alpha val="70000"/>
                </a:srgbClr>
              </a:solidFill>
            </c:spPr>
          </c:dPt>
          <c:dPt>
            <c:idx val="21"/>
            <c:invertIfNegative val="0"/>
            <c:bubble3D val="0"/>
            <c:spPr>
              <a:solidFill>
                <a:srgbClr val="002060">
                  <a:alpha val="70000"/>
                </a:srgbClr>
              </a:solidFill>
            </c:spPr>
          </c:dPt>
          <c:cat>
            <c:numRef>
              <c:f>'Ch3'!$A$2:$A$23</c:f>
              <c:numCache>
                <c:formatCode>m/d/yyyy</c:formatCode>
                <c:ptCount val="22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</c:numCache>
            </c:numRef>
          </c:cat>
          <c:val>
            <c:numRef>
              <c:f>'Ch3'!$B$2:$B$23</c:f>
              <c:numCache>
                <c:formatCode>0.0</c:formatCode>
                <c:ptCount val="22"/>
                <c:pt idx="0">
                  <c:v>-0.63514255290600374</c:v>
                </c:pt>
                <c:pt idx="1">
                  <c:v>0.54799727855811398</c:v>
                </c:pt>
                <c:pt idx="2">
                  <c:v>3.6848946151870194</c:v>
                </c:pt>
                <c:pt idx="3">
                  <c:v>1.4529673819052533</c:v>
                </c:pt>
                <c:pt idx="4">
                  <c:v>1.3141991086596647</c:v>
                </c:pt>
                <c:pt idx="5">
                  <c:v>4.9093073102971516</c:v>
                </c:pt>
                <c:pt idx="6">
                  <c:v>3.8982530280701582</c:v>
                </c:pt>
                <c:pt idx="7">
                  <c:v>4.640032985265762</c:v>
                </c:pt>
                <c:pt idx="8">
                  <c:v>5.5424792901577433</c:v>
                </c:pt>
                <c:pt idx="9">
                  <c:v>3.2086409289177027</c:v>
                </c:pt>
                <c:pt idx="10">
                  <c:v>-0.80965329232506633</c:v>
                </c:pt>
                <c:pt idx="11">
                  <c:v>-1.3175574655884077</c:v>
                </c:pt>
                <c:pt idx="12">
                  <c:v>-1.1842462796864339</c:v>
                </c:pt>
                <c:pt idx="13">
                  <c:v>-3.3674422452574504</c:v>
                </c:pt>
                <c:pt idx="14">
                  <c:v>-2.0006640954779726</c:v>
                </c:pt>
                <c:pt idx="15">
                  <c:v>1.1864650994948533</c:v>
                </c:pt>
                <c:pt idx="16">
                  <c:v>-4.2414703741657718</c:v>
                </c:pt>
                <c:pt idx="17">
                  <c:v>2.6093752329888957</c:v>
                </c:pt>
                <c:pt idx="18">
                  <c:v>3.4443025363624571</c:v>
                </c:pt>
                <c:pt idx="19">
                  <c:v>3.2068662683567339</c:v>
                </c:pt>
                <c:pt idx="20">
                  <c:v>2.9027454694035839</c:v>
                </c:pt>
                <c:pt idx="21">
                  <c:v>2.22156885986402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7849216"/>
        <c:axId val="197849608"/>
      </c:barChart>
      <c:lineChart>
        <c:grouping val="standard"/>
        <c:varyColors val="0"/>
        <c:ser>
          <c:idx val="1"/>
          <c:order val="1"/>
          <c:tx>
            <c:strRef>
              <c:f>'Ch3'!$C$1</c:f>
              <c:strCache>
                <c:ptCount val="1"/>
                <c:pt idx="0">
                  <c:v>Fogyasztás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olid"/>
            </a:ln>
          </c:spPr>
          <c:marker>
            <c:symbol val="circle"/>
            <c:size val="12"/>
            <c:spPr>
              <a:solidFill>
                <a:schemeClr val="bg1"/>
              </a:solidFill>
              <a:ln w="57150">
                <a:solidFill>
                  <a:srgbClr val="FF0000"/>
                </a:solidFill>
              </a:ln>
            </c:spPr>
          </c:marker>
          <c:dPt>
            <c:idx val="19"/>
            <c:bubble3D val="0"/>
          </c:dPt>
          <c:dPt>
            <c:idx val="20"/>
            <c:bubble3D val="0"/>
          </c:dPt>
          <c:cat>
            <c:numRef>
              <c:f>'Ch3'!$A$2:$A$23</c:f>
              <c:numCache>
                <c:formatCode>m/d/yyyy</c:formatCode>
                <c:ptCount val="22"/>
                <c:pt idx="0">
                  <c:v>35065</c:v>
                </c:pt>
                <c:pt idx="1">
                  <c:v>35431</c:v>
                </c:pt>
                <c:pt idx="2">
                  <c:v>35796</c:v>
                </c:pt>
                <c:pt idx="3">
                  <c:v>36161</c:v>
                </c:pt>
                <c:pt idx="4">
                  <c:v>36526</c:v>
                </c:pt>
                <c:pt idx="5">
                  <c:v>36892</c:v>
                </c:pt>
                <c:pt idx="6">
                  <c:v>37257</c:v>
                </c:pt>
                <c:pt idx="7">
                  <c:v>37622</c:v>
                </c:pt>
                <c:pt idx="8">
                  <c:v>37987</c:v>
                </c:pt>
                <c:pt idx="9">
                  <c:v>38353</c:v>
                </c:pt>
                <c:pt idx="10">
                  <c:v>38718</c:v>
                </c:pt>
                <c:pt idx="11">
                  <c:v>39083</c:v>
                </c:pt>
                <c:pt idx="12">
                  <c:v>39448</c:v>
                </c:pt>
                <c:pt idx="13">
                  <c:v>39814</c:v>
                </c:pt>
                <c:pt idx="14">
                  <c:v>40179</c:v>
                </c:pt>
                <c:pt idx="15">
                  <c:v>40544</c:v>
                </c:pt>
                <c:pt idx="16">
                  <c:v>40909</c:v>
                </c:pt>
                <c:pt idx="17">
                  <c:v>41275</c:v>
                </c:pt>
                <c:pt idx="18">
                  <c:v>41640</c:v>
                </c:pt>
                <c:pt idx="19">
                  <c:v>42005</c:v>
                </c:pt>
                <c:pt idx="20">
                  <c:v>42370</c:v>
                </c:pt>
                <c:pt idx="21">
                  <c:v>42736</c:v>
                </c:pt>
              </c:numCache>
            </c:numRef>
          </c:cat>
          <c:val>
            <c:numRef>
              <c:f>'Ch3'!$C$2:$C$23</c:f>
              <c:numCache>
                <c:formatCode>0.0</c:formatCode>
                <c:ptCount val="22"/>
                <c:pt idx="0">
                  <c:v>-2.4289895249618638</c:v>
                </c:pt>
                <c:pt idx="1">
                  <c:v>2.1130246417129683</c:v>
                </c:pt>
                <c:pt idx="2">
                  <c:v>4.4426724679635754</c:v>
                </c:pt>
                <c:pt idx="3">
                  <c:v>6.8426554039691752</c:v>
                </c:pt>
                <c:pt idx="4">
                  <c:v>2.9800662424340061</c:v>
                </c:pt>
                <c:pt idx="5">
                  <c:v>4.6233650873554808</c:v>
                </c:pt>
                <c:pt idx="6">
                  <c:v>8.0505230939396029</c:v>
                </c:pt>
                <c:pt idx="7">
                  <c:v>8.3762036394026183</c:v>
                </c:pt>
                <c:pt idx="8">
                  <c:v>1.8294837619706072</c:v>
                </c:pt>
                <c:pt idx="9">
                  <c:v>2.8086240835641689</c:v>
                </c:pt>
                <c:pt idx="10">
                  <c:v>1.5921621337813718</c:v>
                </c:pt>
                <c:pt idx="11">
                  <c:v>0.93977008878567858</c:v>
                </c:pt>
                <c:pt idx="12">
                  <c:v>-1.0706217109860461</c:v>
                </c:pt>
                <c:pt idx="13">
                  <c:v>-6.8812252426997844</c:v>
                </c:pt>
                <c:pt idx="14">
                  <c:v>-2.8002240591866467</c:v>
                </c:pt>
                <c:pt idx="15">
                  <c:v>0.81098036101494131</c:v>
                </c:pt>
                <c:pt idx="16">
                  <c:v>-2.3019978048812959</c:v>
                </c:pt>
                <c:pt idx="17">
                  <c:v>0.23867343864856139</c:v>
                </c:pt>
                <c:pt idx="18">
                  <c:v>1.7708965899550861</c:v>
                </c:pt>
                <c:pt idx="19">
                  <c:v>3.105718390304844</c:v>
                </c:pt>
                <c:pt idx="20">
                  <c:v>3.4502384995783899</c:v>
                </c:pt>
                <c:pt idx="21">
                  <c:v>2.7522058035923465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49216"/>
        <c:axId val="197849608"/>
      </c:lineChart>
      <c:dateAx>
        <c:axId val="197849216"/>
        <c:scaling>
          <c:orientation val="minMax"/>
          <c:min val="39083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197849608"/>
        <c:crosses val="autoZero"/>
        <c:auto val="1"/>
        <c:lblOffset val="100"/>
        <c:baseTimeUnit val="years"/>
      </c:dateAx>
      <c:valAx>
        <c:axId val="197849608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crossAx val="1978492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14851851851852"/>
          <c:y val="2.3853430920321619E-2"/>
          <c:w val="0.74241574074074079"/>
          <c:h val="0.633359259259259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'Ch1'!$C$12</c:f>
              <c:strCache>
                <c:ptCount val="1"/>
                <c:pt idx="0">
                  <c:v>Pénzügyi megtakarítási ráta</c:v>
                </c:pt>
              </c:strCache>
            </c:strRef>
          </c:tx>
          <c:spPr>
            <a:solidFill>
              <a:schemeClr val="bg2">
                <a:alpha val="83000"/>
              </a:schemeClr>
            </a:solidFill>
            <a:ln w="25400">
              <a:noFill/>
            </a:ln>
          </c:spPr>
          <c:invertIfNegative val="0"/>
          <c:cat>
            <c:numRef>
              <c:f>'Ch1'!$A$18:$A$35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'Ch1'!$C$18:$C$35</c:f>
              <c:numCache>
                <c:formatCode>0\,0</c:formatCode>
                <c:ptCount val="18"/>
                <c:pt idx="0">
                  <c:v>8.1050129363823533</c:v>
                </c:pt>
                <c:pt idx="1">
                  <c:v>7.4723780698608673</c:v>
                </c:pt>
                <c:pt idx="2">
                  <c:v>3.6973691016877557</c:v>
                </c:pt>
                <c:pt idx="3">
                  <c:v>-1.186213960691858E-2</c:v>
                </c:pt>
                <c:pt idx="4">
                  <c:v>2.6893610607807785</c:v>
                </c:pt>
                <c:pt idx="5">
                  <c:v>4.6503033726665413</c:v>
                </c:pt>
                <c:pt idx="6">
                  <c:v>3.576832705496968</c:v>
                </c:pt>
                <c:pt idx="7">
                  <c:v>0.73877943527732859</c:v>
                </c:pt>
                <c:pt idx="8">
                  <c:v>5.1178260156130501E-2</c:v>
                </c:pt>
                <c:pt idx="9">
                  <c:v>3.7097946694446016</c:v>
                </c:pt>
                <c:pt idx="10">
                  <c:v>6.0705938874479521</c:v>
                </c:pt>
                <c:pt idx="11">
                  <c:v>9.1232102623238873</c:v>
                </c:pt>
                <c:pt idx="12">
                  <c:v>7.9444211447205486</c:v>
                </c:pt>
                <c:pt idx="13">
                  <c:v>8.5945965552052925</c:v>
                </c:pt>
                <c:pt idx="14">
                  <c:v>10.020547885642832</c:v>
                </c:pt>
                <c:pt idx="15">
                  <c:v>10.113726301239996</c:v>
                </c:pt>
                <c:pt idx="16">
                  <c:v>9.2980613141280415</c:v>
                </c:pt>
                <c:pt idx="17">
                  <c:v>8.492670282662468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97850784"/>
        <c:axId val="197851176"/>
      </c:barChart>
      <c:lineChart>
        <c:grouping val="standard"/>
        <c:varyColors val="0"/>
        <c:ser>
          <c:idx val="2"/>
          <c:order val="1"/>
          <c:tx>
            <c:strRef>
              <c:f>'Ch1'!$D$12</c:f>
              <c:strCache>
                <c:ptCount val="1"/>
                <c:pt idx="0">
                  <c:v>Beruházási ráta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olid"/>
            </a:ln>
          </c:spPr>
          <c:marker>
            <c:symbol val="circle"/>
            <c:size val="11"/>
            <c:spPr>
              <a:solidFill>
                <a:schemeClr val="bg1"/>
              </a:solidFill>
              <a:ln w="57150">
                <a:solidFill>
                  <a:srgbClr val="FF0000"/>
                </a:solidFill>
              </a:ln>
            </c:spPr>
          </c:marker>
          <c:cat>
            <c:numRef>
              <c:f>'Ch1'!$A$18:$A$35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'Ch1'!$D$18:$D$35</c:f>
              <c:numCache>
                <c:formatCode>0\,0</c:formatCode>
                <c:ptCount val="18"/>
                <c:pt idx="0">
                  <c:v>7.5927533940778433</c:v>
                </c:pt>
                <c:pt idx="1">
                  <c:v>8.5383787211993152</c:v>
                </c:pt>
                <c:pt idx="2">
                  <c:v>8.9941514262518503</c:v>
                </c:pt>
                <c:pt idx="3">
                  <c:v>9.5479434660109259</c:v>
                </c:pt>
                <c:pt idx="4">
                  <c:v>10.080885042489424</c:v>
                </c:pt>
                <c:pt idx="5">
                  <c:v>8.397082047142888</c:v>
                </c:pt>
                <c:pt idx="6">
                  <c:v>7.3612553648193453</c:v>
                </c:pt>
                <c:pt idx="7">
                  <c:v>8.1570715119537667</c:v>
                </c:pt>
                <c:pt idx="8">
                  <c:v>8.5859348792407673</c:v>
                </c:pt>
                <c:pt idx="9">
                  <c:v>8.2707075910769046</c:v>
                </c:pt>
                <c:pt idx="10">
                  <c:v>6.6147279491130906</c:v>
                </c:pt>
                <c:pt idx="11">
                  <c:v>3.8853437986361157</c:v>
                </c:pt>
                <c:pt idx="12">
                  <c:v>3.2968674953689909</c:v>
                </c:pt>
                <c:pt idx="13">
                  <c:v>4.6923455712202147</c:v>
                </c:pt>
                <c:pt idx="14">
                  <c:v>4.5248363090077808</c:v>
                </c:pt>
                <c:pt idx="15">
                  <c:v>4.6627108356139226</c:v>
                </c:pt>
                <c:pt idx="16">
                  <c:v>5.4891534664838941</c:v>
                </c:pt>
                <c:pt idx="17">
                  <c:v>6.0517430807521349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50784"/>
        <c:axId val="197851176"/>
      </c:lineChart>
      <c:lineChart>
        <c:grouping val="standard"/>
        <c:varyColors val="0"/>
        <c:ser>
          <c:idx val="0"/>
          <c:order val="2"/>
          <c:tx>
            <c:strRef>
              <c:f>'Ch1'!$B$12</c:f>
              <c:strCache>
                <c:ptCount val="1"/>
                <c:pt idx="0">
                  <c:v>Korrigált fogyasztási ráta (jobb tengely)</c:v>
                </c:pt>
              </c:strCache>
            </c:strRef>
          </c:tx>
          <c:spPr>
            <a:ln w="57150">
              <a:solidFill>
                <a:srgbClr val="002060"/>
              </a:solidFill>
            </a:ln>
          </c:spPr>
          <c:marker>
            <c:symbol val="circle"/>
            <c:size val="11"/>
            <c:spPr>
              <a:solidFill>
                <a:schemeClr val="bg1"/>
              </a:solidFill>
              <a:ln w="57150">
                <a:solidFill>
                  <a:srgbClr val="002060"/>
                </a:solidFill>
              </a:ln>
            </c:spPr>
          </c:marker>
          <c:cat>
            <c:numRef>
              <c:f>'Ch1'!$A$18:$A$35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'Ch1'!$B$18:$B$35</c:f>
              <c:numCache>
                <c:formatCode>0\,0</c:formatCode>
                <c:ptCount val="18"/>
                <c:pt idx="0">
                  <c:v>84.906775169315353</c:v>
                </c:pt>
                <c:pt idx="1">
                  <c:v>85.180797584234526</c:v>
                </c:pt>
                <c:pt idx="2">
                  <c:v>88.917395042044291</c:v>
                </c:pt>
                <c:pt idx="3">
                  <c:v>92.527877773175945</c:v>
                </c:pt>
                <c:pt idx="4">
                  <c:v>89.120720965603184</c:v>
                </c:pt>
                <c:pt idx="5">
                  <c:v>88.188140791972586</c:v>
                </c:pt>
                <c:pt idx="6">
                  <c:v>90.443499949179937</c:v>
                </c:pt>
                <c:pt idx="7">
                  <c:v>92.901433825714292</c:v>
                </c:pt>
                <c:pt idx="8">
                  <c:v>91.37122496010042</c:v>
                </c:pt>
                <c:pt idx="9">
                  <c:v>88.021873311392156</c:v>
                </c:pt>
                <c:pt idx="10">
                  <c:v>87.319209550233865</c:v>
                </c:pt>
                <c:pt idx="11">
                  <c:v>86.990831799116961</c:v>
                </c:pt>
                <c:pt idx="12">
                  <c:v>88.756285214172138</c:v>
                </c:pt>
                <c:pt idx="13">
                  <c:v>86.724715985306588</c:v>
                </c:pt>
                <c:pt idx="14">
                  <c:v>85.496445296586927</c:v>
                </c:pt>
                <c:pt idx="15">
                  <c:v>85.224783978353415</c:v>
                </c:pt>
                <c:pt idx="16">
                  <c:v>85.658345011579726</c:v>
                </c:pt>
                <c:pt idx="17">
                  <c:v>86.114873266982471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51960"/>
        <c:axId val="197851568"/>
      </c:lineChart>
      <c:dateAx>
        <c:axId val="197850784"/>
        <c:scaling>
          <c:orientation val="minMax"/>
          <c:min val="39083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97851176"/>
        <c:crosses val="autoZero"/>
        <c:auto val="0"/>
        <c:lblOffset val="100"/>
        <c:baseTimeUnit val="years"/>
      </c:dateAx>
      <c:valAx>
        <c:axId val="197851176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/>
                  <a:t>A rendelkezésre álló jövedelem arányában (%)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1.0511152983308115E-2"/>
              <c:y val="2.385347850969710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7850784"/>
        <c:crosses val="autoZero"/>
        <c:crossBetween val="between"/>
        <c:majorUnit val="3"/>
      </c:valAx>
      <c:valAx>
        <c:axId val="197851568"/>
        <c:scaling>
          <c:orientation val="minMax"/>
          <c:max val="93"/>
          <c:min val="8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/>
                  <a:t>A rendelékezésre álló jövedelem arányában (%)</a:t>
                </a:r>
                <a:endParaRPr lang="en-US" b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97851960"/>
        <c:crosses val="max"/>
        <c:crossBetween val="between"/>
      </c:valAx>
      <c:dateAx>
        <c:axId val="1978519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97851568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.12555436507936507"/>
          <c:y val="0.81693958333333339"/>
          <c:w val="0.74784269161851191"/>
          <c:h val="0.175441898148148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80626382482506"/>
          <c:y val="7.3053997194950912E-2"/>
          <c:w val="0.84930550572271957"/>
          <c:h val="0.6898537326389152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'c1-6'!$C$15</c:f>
              <c:strCache>
                <c:ptCount val="1"/>
                <c:pt idx="0">
                  <c:v>Lakosság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[0]!_c17_datum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[0]!_c17_Ih</c:f>
              <c:numCache>
                <c:formatCode>0\,0</c:formatCode>
                <c:ptCount val="18"/>
                <c:pt idx="0">
                  <c:v>5.307213022160111</c:v>
                </c:pt>
                <c:pt idx="1">
                  <c:v>5.9157886683869503</c:v>
                </c:pt>
                <c:pt idx="2">
                  <c:v>6.0663691945478559</c:v>
                </c:pt>
                <c:pt idx="3">
                  <c:v>6.2421564130624878</c:v>
                </c:pt>
                <c:pt idx="4">
                  <c:v>6.4048820911483508</c:v>
                </c:pt>
                <c:pt idx="5">
                  <c:v>5.45950879817625</c:v>
                </c:pt>
                <c:pt idx="6">
                  <c:v>4.6231031081456733</c:v>
                </c:pt>
                <c:pt idx="7">
                  <c:v>5.0371398007098254</c:v>
                </c:pt>
                <c:pt idx="8">
                  <c:v>5.2020009530989855</c:v>
                </c:pt>
                <c:pt idx="9">
                  <c:v>5.1529856829540561</c:v>
                </c:pt>
                <c:pt idx="10">
                  <c:v>4.0184395099826462</c:v>
                </c:pt>
                <c:pt idx="11">
                  <c:v>3.0969232553012875</c:v>
                </c:pt>
                <c:pt idx="12">
                  <c:v>2.9102320467988405</c:v>
                </c:pt>
                <c:pt idx="13">
                  <c:v>2.9820117115559523</c:v>
                </c:pt>
                <c:pt idx="14">
                  <c:v>2.9303317526561097</c:v>
                </c:pt>
                <c:pt idx="15">
                  <c:v>2.9428341158543256</c:v>
                </c:pt>
                <c:pt idx="16">
                  <c:v>3.3622569464406573</c:v>
                </c:pt>
                <c:pt idx="17">
                  <c:v>3.6390455870078351</c:v>
                </c:pt>
              </c:numCache>
            </c:numRef>
          </c:val>
        </c:ser>
        <c:ser>
          <c:idx val="2"/>
          <c:order val="1"/>
          <c:tx>
            <c:strRef>
              <c:f>'c1-6'!$D$15</c:f>
              <c:strCache>
                <c:ptCount val="1"/>
                <c:pt idx="0">
                  <c:v>Vállalatok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[0]!_c17_datum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[0]!_c17_Ic</c:f>
              <c:numCache>
                <c:formatCode>0\,0</c:formatCode>
                <c:ptCount val="18"/>
                <c:pt idx="0">
                  <c:v>16.600878486187359</c:v>
                </c:pt>
                <c:pt idx="1">
                  <c:v>14.992533937166469</c:v>
                </c:pt>
                <c:pt idx="2">
                  <c:v>13.508674744460814</c:v>
                </c:pt>
                <c:pt idx="3">
                  <c:v>13.668127599092717</c:v>
                </c:pt>
                <c:pt idx="4">
                  <c:v>13.860014328983409</c:v>
                </c:pt>
                <c:pt idx="5">
                  <c:v>14.247635776973302</c:v>
                </c:pt>
                <c:pt idx="6">
                  <c:v>13.813784687138044</c:v>
                </c:pt>
                <c:pt idx="7">
                  <c:v>14.387234105151602</c:v>
                </c:pt>
                <c:pt idx="8">
                  <c:v>14.871055200507325</c:v>
                </c:pt>
                <c:pt idx="9">
                  <c:v>14.247674661129809</c:v>
                </c:pt>
                <c:pt idx="10">
                  <c:v>12.673719094976818</c:v>
                </c:pt>
                <c:pt idx="11">
                  <c:v>13.33461995606012</c:v>
                </c:pt>
                <c:pt idx="12">
                  <c:v>12.725077615071273</c:v>
                </c:pt>
                <c:pt idx="13">
                  <c:v>13.074299513986343</c:v>
                </c:pt>
                <c:pt idx="14">
                  <c:v>13.236633068684799</c:v>
                </c:pt>
                <c:pt idx="15">
                  <c:v>12.148089330739209</c:v>
                </c:pt>
                <c:pt idx="16">
                  <c:v>12.544163285253115</c:v>
                </c:pt>
                <c:pt idx="17">
                  <c:v>12.409739942031891</c:v>
                </c:pt>
              </c:numCache>
            </c:numRef>
          </c:val>
        </c:ser>
        <c:ser>
          <c:idx val="0"/>
          <c:order val="2"/>
          <c:tx>
            <c:strRef>
              <c:f>'c1-6'!$B$15</c:f>
              <c:strCache>
                <c:ptCount val="1"/>
                <c:pt idx="0">
                  <c:v>Állam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[0]!_c17_datum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[0]!_c17_Ig</c:f>
              <c:numCache>
                <c:formatCode>0\,0</c:formatCode>
                <c:ptCount val="18"/>
                <c:pt idx="0">
                  <c:v>3.5655242004403043</c:v>
                </c:pt>
                <c:pt idx="1">
                  <c:v>3.9267694854597663</c:v>
                </c:pt>
                <c:pt idx="2">
                  <c:v>5.1374221820921111</c:v>
                </c:pt>
                <c:pt idx="3">
                  <c:v>3.7854664401870695</c:v>
                </c:pt>
                <c:pt idx="4">
                  <c:v>3.8074603959234565</c:v>
                </c:pt>
                <c:pt idx="5">
                  <c:v>4.176778335826743</c:v>
                </c:pt>
                <c:pt idx="6">
                  <c:v>5.1541479019488525</c:v>
                </c:pt>
                <c:pt idx="7">
                  <c:v>4.2596512578586792</c:v>
                </c:pt>
                <c:pt idx="8">
                  <c:v>3.2137817299763687</c:v>
                </c:pt>
                <c:pt idx="9">
                  <c:v>3.4474556412714881</c:v>
                </c:pt>
                <c:pt idx="10">
                  <c:v>3.6805715871038767</c:v>
                </c:pt>
                <c:pt idx="11">
                  <c:v>3.362002736492363</c:v>
                </c:pt>
                <c:pt idx="12">
                  <c:v>3.7432344382780021</c:v>
                </c:pt>
                <c:pt idx="13">
                  <c:v>4.4330940762160491</c:v>
                </c:pt>
                <c:pt idx="14">
                  <c:v>5.5045380053187003</c:v>
                </c:pt>
                <c:pt idx="15">
                  <c:v>6.275565276028515</c:v>
                </c:pt>
                <c:pt idx="16">
                  <c:v>4.859613626178243</c:v>
                </c:pt>
                <c:pt idx="17">
                  <c:v>4.9212591599820099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7852744"/>
        <c:axId val="198111240"/>
      </c:barChart>
      <c:dateAx>
        <c:axId val="197852744"/>
        <c:scaling>
          <c:orientation val="minMax"/>
          <c:min val="38353"/>
        </c:scaling>
        <c:delete val="0"/>
        <c:axPos val="b"/>
        <c:numFmt formatCode="yyyy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98111240"/>
        <c:crosses val="autoZero"/>
        <c:auto val="1"/>
        <c:lblOffset val="100"/>
        <c:baseTimeUnit val="years"/>
      </c:dateAx>
      <c:valAx>
        <c:axId val="198111240"/>
        <c:scaling>
          <c:orientation val="minMax"/>
          <c:max val="25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GDP arányában (%)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5.8002664683422375E-4"/>
              <c:y val="0.204686631944444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785274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89223819541841987"/>
          <c:w val="1"/>
          <c:h val="0.10776180458158932"/>
        </c:manualLayout>
      </c:layout>
      <c:overlay val="0"/>
    </c:legend>
    <c:plotVisOnly val="1"/>
    <c:dispBlanksAs val="gap"/>
    <c:showDLblsOverMax val="0"/>
  </c:chart>
  <c:spPr>
    <a:noFill/>
    <a:ln w="3175">
      <a:noFill/>
    </a:ln>
  </c:spPr>
  <c:txPr>
    <a:bodyPr/>
    <a:lstStyle/>
    <a:p>
      <a:pPr>
        <a:defRPr sz="18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91402116402143"/>
          <c:y val="6.6718287037037041E-2"/>
          <c:w val="0.62452083333333452"/>
          <c:h val="0.63196134259259251"/>
        </c:manualLayout>
      </c:layout>
      <c:lineChart>
        <c:grouping val="standard"/>
        <c:varyColors val="0"/>
        <c:ser>
          <c:idx val="0"/>
          <c:order val="0"/>
          <c:tx>
            <c:strRef>
              <c:f>'c3-28'!$B$11</c:f>
              <c:strCache>
                <c:ptCount val="1"/>
                <c:pt idx="0">
                  <c:v>Átadott új építésű lakások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002060"/>
                </a:solidFill>
              </a:ln>
            </c:spPr>
          </c:marker>
          <c:dPt>
            <c:idx val="6"/>
            <c:marker>
              <c:spPr>
                <a:solidFill>
                  <a:srgbClr val="FF0000"/>
                </a:solidFill>
                <a:ln w="38100">
                  <a:solidFill>
                    <a:srgbClr val="002060"/>
                  </a:solidFill>
                </a:ln>
              </c:spPr>
            </c:marker>
            <c:bubble3D val="0"/>
            <c:spPr>
              <a:ln w="38100">
                <a:solidFill>
                  <a:srgbClr val="002060"/>
                </a:solidFill>
                <a:prstDash val="sysDash"/>
              </a:ln>
            </c:spPr>
          </c:dPt>
          <c:dPt>
            <c:idx val="7"/>
            <c:marker>
              <c:spPr>
                <a:solidFill>
                  <a:srgbClr val="FF0000"/>
                </a:solidFill>
                <a:ln w="38100">
                  <a:solidFill>
                    <a:srgbClr val="002060"/>
                  </a:solidFill>
                </a:ln>
              </c:spPr>
            </c:marker>
            <c:bubble3D val="0"/>
            <c:spPr>
              <a:ln w="38100">
                <a:solidFill>
                  <a:srgbClr val="002060"/>
                </a:solidFill>
                <a:prstDash val="sysDash"/>
              </a:ln>
            </c:spPr>
          </c:dPt>
          <c:cat>
            <c:numRef>
              <c:f>'c3-28'!$A$26:$A$33</c:f>
              <c:numCache>
                <c:formatCode>@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'c3-28'!$B$26:$B$33</c:f>
              <c:numCache>
                <c:formatCode>#,##0</c:formatCode>
                <c:ptCount val="8"/>
                <c:pt idx="0">
                  <c:v>20823</c:v>
                </c:pt>
                <c:pt idx="1">
                  <c:v>12655</c:v>
                </c:pt>
                <c:pt idx="2">
                  <c:v>10560</c:v>
                </c:pt>
                <c:pt idx="3">
                  <c:v>7293</c:v>
                </c:pt>
                <c:pt idx="4">
                  <c:v>8358</c:v>
                </c:pt>
                <c:pt idx="5">
                  <c:v>7612</c:v>
                </c:pt>
                <c:pt idx="6">
                  <c:v>12512</c:v>
                </c:pt>
                <c:pt idx="7">
                  <c:v>18712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112024"/>
        <c:axId val="198112416"/>
      </c:lineChart>
      <c:lineChart>
        <c:grouping val="standard"/>
        <c:varyColors val="0"/>
        <c:ser>
          <c:idx val="1"/>
          <c:order val="1"/>
          <c:tx>
            <c:strRef>
              <c:f>'c3-28'!$C$11</c:f>
              <c:strCache>
                <c:ptCount val="1"/>
                <c:pt idx="0">
                  <c:v>Lakossági beruházás a PDI arányában (jobb tengely)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Pt>
            <c:idx val="6"/>
            <c:bubble3D val="0"/>
            <c:spPr>
              <a:ln>
                <a:solidFill>
                  <a:schemeClr val="accent6"/>
                </a:solidFill>
                <a:prstDash val="sysDash"/>
              </a:ln>
            </c:spPr>
          </c:dPt>
          <c:dPt>
            <c:idx val="7"/>
            <c:bubble3D val="0"/>
            <c:spPr>
              <a:ln>
                <a:solidFill>
                  <a:schemeClr val="accent6"/>
                </a:solidFill>
                <a:prstDash val="sysDash"/>
              </a:ln>
            </c:spPr>
          </c:dPt>
          <c:val>
            <c:numRef>
              <c:f>'c3-28'!$C$26:$C$33</c:f>
              <c:numCache>
                <c:formatCode>0\,0</c:formatCode>
                <c:ptCount val="8"/>
                <c:pt idx="0">
                  <c:v>6.9326202723017287</c:v>
                </c:pt>
                <c:pt idx="1">
                  <c:v>5.3627661582526391</c:v>
                </c:pt>
                <c:pt idx="2">
                  <c:v>5.2214881039816783</c:v>
                </c:pt>
                <c:pt idx="3">
                  <c:v>5.3733261269629127</c:v>
                </c:pt>
                <c:pt idx="4">
                  <c:v>5.3479631884513514</c:v>
                </c:pt>
                <c:pt idx="5">
                  <c:v>5.3527843841311169</c:v>
                </c:pt>
                <c:pt idx="6">
                  <c:v>6.0527368179157923</c:v>
                </c:pt>
                <c:pt idx="7">
                  <c:v>6.8731920826774289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113200"/>
        <c:axId val="198112808"/>
      </c:lineChart>
      <c:catAx>
        <c:axId val="198112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17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9811241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98112416"/>
        <c:scaling>
          <c:orientation val="minMax"/>
          <c:max val="21000"/>
          <c:min val="5000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Darab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198112024"/>
        <c:crosses val="autoZero"/>
        <c:crossBetween val="midCat"/>
        <c:majorUnit val="2000"/>
      </c:valAx>
      <c:valAx>
        <c:axId val="198112808"/>
        <c:scaling>
          <c:orientation val="minMax"/>
          <c:max val="9"/>
          <c:min val="5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A rendelkezésre álló jövedelem arányában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98113200"/>
        <c:crosses val="max"/>
        <c:crossBetween val="between"/>
        <c:majorUnit val="0.5"/>
      </c:valAx>
      <c:catAx>
        <c:axId val="198113200"/>
        <c:scaling>
          <c:orientation val="minMax"/>
        </c:scaling>
        <c:delete val="1"/>
        <c:axPos val="b"/>
        <c:majorTickMark val="out"/>
        <c:minorTickMark val="none"/>
        <c:tickLblPos val="none"/>
        <c:crossAx val="198112808"/>
        <c:crosses val="autoZero"/>
        <c:auto val="1"/>
        <c:lblAlgn val="ctr"/>
        <c:lblOffset val="100"/>
        <c:noMultiLvlLbl val="0"/>
      </c:catAx>
      <c:spPr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009770395701025"/>
          <c:w val="1"/>
          <c:h val="0.12473212831786359"/>
        </c:manualLayout>
      </c:layout>
      <c:overlay val="0"/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800" b="0" i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448472793607101E-2"/>
          <c:y val="7.2919117868887079E-2"/>
          <c:w val="0.94654769569823938"/>
          <c:h val="0.6446154513888888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'c1-7'!$D$11</c:f>
              <c:strCache>
                <c:ptCount val="1"/>
                <c:pt idx="0">
                  <c:v>Eltérés (jobb tengely)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numRef>
              <c:f>'c1-7'!$A$15:$A$25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'c1-7'!$D$15:$D$25</c:f>
              <c:numCache>
                <c:formatCode>0\,0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-0.3189128954210485</c:v>
                </c:pt>
                <c:pt idx="9">
                  <c:v>0.82379353606361194</c:v>
                </c:pt>
                <c:pt idx="10">
                  <c:v>0.7384974022802071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8114768"/>
        <c:axId val="198114376"/>
      </c:barChart>
      <c:lineChart>
        <c:grouping val="standard"/>
        <c:varyColors val="0"/>
        <c:ser>
          <c:idx val="1"/>
          <c:order val="0"/>
          <c:tx>
            <c:strRef>
              <c:f>'c1-7'!$C$11</c:f>
              <c:strCache>
                <c:ptCount val="1"/>
                <c:pt idx="0">
                  <c:v>Decemberi várakozás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'c1-7'!$A$15:$A$25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'c1-7'!$C$15:$C$25</c:f>
              <c:numCache>
                <c:formatCode>0\,0</c:formatCode>
                <c:ptCount val="11"/>
                <c:pt idx="0">
                  <c:v>0.85102176103347715</c:v>
                </c:pt>
                <c:pt idx="1">
                  <c:v>1.2643461681811028</c:v>
                </c:pt>
                <c:pt idx="2">
                  <c:v>2.5550746778505666</c:v>
                </c:pt>
                <c:pt idx="3">
                  <c:v>3.1848517527644753</c:v>
                </c:pt>
                <c:pt idx="4">
                  <c:v>3.2010043256043454</c:v>
                </c:pt>
                <c:pt idx="5">
                  <c:v>3.528394112540048</c:v>
                </c:pt>
                <c:pt idx="6">
                  <c:v>5.1576789177001992</c:v>
                </c:pt>
                <c:pt idx="7">
                  <c:v>4.88</c:v>
                </c:pt>
                <c:pt idx="8">
                  <c:v>6.0462675037748337</c:v>
                </c:pt>
                <c:pt idx="9">
                  <c:v>2.2361541629550783</c:v>
                </c:pt>
                <c:pt idx="10">
                  <c:v>2.5838487633448182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'c1-7'!$B$11</c:f>
              <c:strCache>
                <c:ptCount val="1"/>
                <c:pt idx="0">
                  <c:v>Aktuális</c:v>
                </c:pt>
              </c:strCache>
            </c:strRef>
          </c:tx>
          <c:spPr>
            <a:ln w="571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'c1-7'!$A$15:$A$25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'c1-7'!$B$15:$B$25</c:f>
              <c:numCache>
                <c:formatCode>0\,0</c:formatCode>
                <c:ptCount val="11"/>
                <c:pt idx="0">
                  <c:v>0.85102176103347715</c:v>
                </c:pt>
                <c:pt idx="1">
                  <c:v>1.2643461681811028</c:v>
                </c:pt>
                <c:pt idx="2">
                  <c:v>2.5550746778505666</c:v>
                </c:pt>
                <c:pt idx="3">
                  <c:v>3.1848517527644753</c:v>
                </c:pt>
                <c:pt idx="4">
                  <c:v>3.2010043256043454</c:v>
                </c:pt>
                <c:pt idx="5">
                  <c:v>3.528394112540048</c:v>
                </c:pt>
                <c:pt idx="6">
                  <c:v>5.1576789177001992</c:v>
                </c:pt>
                <c:pt idx="7">
                  <c:v>4.88</c:v>
                </c:pt>
                <c:pt idx="8">
                  <c:v>5.7273546083537852</c:v>
                </c:pt>
                <c:pt idx="9">
                  <c:v>3.0599476990186902</c:v>
                </c:pt>
                <c:pt idx="10">
                  <c:v>3.3223461656250253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113592"/>
        <c:axId val="198113984"/>
      </c:lineChart>
      <c:catAx>
        <c:axId val="198113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98113984"/>
        <c:crosses val="autoZero"/>
        <c:auto val="1"/>
        <c:lblAlgn val="ctr"/>
        <c:lblOffset val="100"/>
        <c:noMultiLvlLbl val="0"/>
      </c:catAx>
      <c:valAx>
        <c:axId val="198113984"/>
        <c:scaling>
          <c:orientation val="minMax"/>
          <c:max val="7"/>
          <c:min val="-1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198113592"/>
        <c:crosses val="autoZero"/>
        <c:crossBetween val="between"/>
        <c:majorUnit val="1"/>
      </c:valAx>
      <c:valAx>
        <c:axId val="198114376"/>
        <c:scaling>
          <c:orientation val="minMax"/>
          <c:max val="3.5"/>
          <c:min val="-0.5"/>
        </c:scaling>
        <c:delete val="0"/>
        <c:axPos val="r"/>
        <c:numFmt formatCode="#,##0.0" sourceLinked="0"/>
        <c:majorTickMark val="out"/>
        <c:minorTickMark val="none"/>
        <c:tickLblPos val="nextTo"/>
        <c:crossAx val="198114768"/>
        <c:crosses val="max"/>
        <c:crossBetween val="between"/>
        <c:majorUnit val="0.5"/>
      </c:valAx>
      <c:catAx>
        <c:axId val="19811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1143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7015234375000006"/>
          <c:w val="1"/>
          <c:h val="0.1298476562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aseline="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38194444444444E-2"/>
          <c:y val="6.3689999999999997E-2"/>
          <c:w val="0.88584094538981062"/>
          <c:h val="0.72420069444444446"/>
        </c:manualLayout>
      </c:layout>
      <c:lineChart>
        <c:grouping val="standard"/>
        <c:varyColors val="0"/>
        <c:ser>
          <c:idx val="0"/>
          <c:order val="0"/>
          <c:tx>
            <c:strRef>
              <c:f>'c4_14'!$C$11</c:f>
              <c:strCache>
                <c:ptCount val="1"/>
                <c:pt idx="0">
                  <c:v>Tényadat - teljes vállalati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'c4_14'!$A$13:$A$41</c:f>
              <c:numCache>
                <c:formatCode>yyyy/mmm</c:formatCode>
                <c:ptCount val="29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</c:numCache>
            </c:numRef>
          </c:cat>
          <c:val>
            <c:numRef>
              <c:f>'c4_14'!$C$13:$C$41</c:f>
              <c:numCache>
                <c:formatCode>##,#0\,0</c:formatCode>
                <c:ptCount val="29"/>
                <c:pt idx="0">
                  <c:v>-5.2449354612478878</c:v>
                </c:pt>
                <c:pt idx="1">
                  <c:v>-3.9446542428414304</c:v>
                </c:pt>
                <c:pt idx="2">
                  <c:v>-4.827324623405155</c:v>
                </c:pt>
                <c:pt idx="3">
                  <c:v>-5.0581607370174853</c:v>
                </c:pt>
                <c:pt idx="4">
                  <c:v>-4.8160604093267319</c:v>
                </c:pt>
                <c:pt idx="5">
                  <c:v>-4.6532500511660757</c:v>
                </c:pt>
                <c:pt idx="6">
                  <c:v>-4.574428724274382</c:v>
                </c:pt>
                <c:pt idx="7">
                  <c:v>-4.3549533676698884</c:v>
                </c:pt>
                <c:pt idx="8">
                  <c:v>-4.6229884011890388</c:v>
                </c:pt>
                <c:pt idx="9">
                  <c:v>-4.3182357128789421</c:v>
                </c:pt>
                <c:pt idx="10">
                  <c:v>-0.89946623081683796</c:v>
                </c:pt>
                <c:pt idx="11">
                  <c:v>-1.5745389446733604</c:v>
                </c:pt>
                <c:pt idx="12">
                  <c:v>-1.5262497453798753</c:v>
                </c:pt>
                <c:pt idx="13">
                  <c:v>0.10900081087225826</c:v>
                </c:pt>
                <c:pt idx="14">
                  <c:v>-1.4014986187827982</c:v>
                </c:pt>
                <c:pt idx="15">
                  <c:v>2.2480381968568102</c:v>
                </c:pt>
                <c:pt idx="16">
                  <c:v>1.1534331138061451</c:v>
                </c:pt>
                <c:pt idx="17">
                  <c:v>-2.7793069829041159</c:v>
                </c:pt>
                <c:pt idx="18">
                  <c:v>-3.5360251309444224</c:v>
                </c:pt>
                <c:pt idx="19">
                  <c:v>-4.2923200025477861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745480"/>
        <c:axId val="198745872"/>
      </c:lineChart>
      <c:lineChart>
        <c:grouping val="standard"/>
        <c:varyColors val="0"/>
        <c:ser>
          <c:idx val="2"/>
          <c:order val="1"/>
          <c:tx>
            <c:strRef>
              <c:f>'c4_14'!$F$11</c:f>
              <c:strCache>
                <c:ptCount val="1"/>
                <c:pt idx="0">
                  <c:v>Tényadat - kkv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'c4_14'!$F$13:$F$41</c:f>
              <c:numCache>
                <c:formatCode>##,#0\,0</c:formatCode>
                <c:ptCount val="29"/>
                <c:pt idx="0">
                  <c:v>-5.8633613392734247</c:v>
                </c:pt>
                <c:pt idx="1">
                  <c:v>-4.8926251045693405</c:v>
                </c:pt>
                <c:pt idx="2">
                  <c:v>-4.5690463596679791</c:v>
                </c:pt>
                <c:pt idx="3">
                  <c:v>-4.8455759146690198</c:v>
                </c:pt>
                <c:pt idx="4">
                  <c:v>-4.9377524330027001</c:v>
                </c:pt>
                <c:pt idx="5">
                  <c:v>-4.8455759146690198</c:v>
                </c:pt>
                <c:pt idx="6">
                  <c:v>-4.3687517634245552</c:v>
                </c:pt>
                <c:pt idx="7">
                  <c:v>-4.2263414738551717</c:v>
                </c:pt>
                <c:pt idx="8">
                  <c:v>-5.0990248013575723</c:v>
                </c:pt>
                <c:pt idx="9">
                  <c:v>-6.4142185564771523</c:v>
                </c:pt>
                <c:pt idx="10">
                  <c:v>0.67</c:v>
                </c:pt>
                <c:pt idx="11">
                  <c:v>2.2604379304E-2</c:v>
                </c:pt>
                <c:pt idx="12">
                  <c:v>0.49910182496025191</c:v>
                </c:pt>
                <c:pt idx="13">
                  <c:v>1.2058073718786109</c:v>
                </c:pt>
                <c:pt idx="14">
                  <c:v>-3.2405238247377253</c:v>
                </c:pt>
                <c:pt idx="15">
                  <c:v>-1.5380132542280385</c:v>
                </c:pt>
                <c:pt idx="16">
                  <c:v>0.6297568243416094</c:v>
                </c:pt>
                <c:pt idx="17">
                  <c:v>1.9245005718819639</c:v>
                </c:pt>
                <c:pt idx="18">
                  <c:v>3.5142322718295684</c:v>
                </c:pt>
                <c:pt idx="19">
                  <c:v>3.6386690292300994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'c4_14'!$D$11</c:f>
              <c:strCache>
                <c:ptCount val="1"/>
                <c:pt idx="0">
                  <c:v>Előrejelzés - teljes vállalati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'c4_14'!$A$13:$A$41</c:f>
              <c:numCache>
                <c:formatCode>yyyy/mmm</c:formatCode>
                <c:ptCount val="29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</c:numCache>
            </c:numRef>
          </c:cat>
          <c:val>
            <c:numRef>
              <c:f>'c4_14'!$D$13:$D$41</c:f>
              <c:numCache>
                <c:formatCode>General</c:formatCode>
                <c:ptCount val="29"/>
                <c:pt idx="19" formatCode="##,#0\,0">
                  <c:v>-4.2923200025477861</c:v>
                </c:pt>
                <c:pt idx="20" formatCode="##,#0\,0">
                  <c:v>-1.0415849191442104</c:v>
                </c:pt>
                <c:pt idx="21" formatCode="##,#0\,0">
                  <c:v>3.422338418452616</c:v>
                </c:pt>
                <c:pt idx="22" formatCode="##,#0\,0">
                  <c:v>4.4569853947122535</c:v>
                </c:pt>
                <c:pt idx="23" formatCode="##,#0\,0">
                  <c:v>5.2766087410875055</c:v>
                </c:pt>
                <c:pt idx="24" formatCode="##,#0\,0">
                  <c:v>5.0998862448923061</c:v>
                </c:pt>
                <c:pt idx="25" formatCode="##,#0\,0">
                  <c:v>4.5750419006154015</c:v>
                </c:pt>
                <c:pt idx="26" formatCode="##,#0\,0">
                  <c:v>3.7168231079748955</c:v>
                </c:pt>
                <c:pt idx="27" formatCode="##,#0\,0">
                  <c:v>2.9490172444573348</c:v>
                </c:pt>
                <c:pt idx="28" formatCode="##,#0\,0">
                  <c:v>2.9476130025151202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'c4_14'!$G$11</c:f>
              <c:strCache>
                <c:ptCount val="1"/>
                <c:pt idx="0">
                  <c:v>Előrejelzés - kkv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'c4_14'!$A$13:$A$41</c:f>
              <c:numCache>
                <c:formatCode>yyyy/mmm</c:formatCode>
                <c:ptCount val="29"/>
                <c:pt idx="0">
                  <c:v>40544</c:v>
                </c:pt>
                <c:pt idx="1">
                  <c:v>40634</c:v>
                </c:pt>
                <c:pt idx="2">
                  <c:v>40725</c:v>
                </c:pt>
                <c:pt idx="3">
                  <c:v>40817</c:v>
                </c:pt>
                <c:pt idx="4">
                  <c:v>40909</c:v>
                </c:pt>
                <c:pt idx="5">
                  <c:v>41000</c:v>
                </c:pt>
                <c:pt idx="6">
                  <c:v>41091</c:v>
                </c:pt>
                <c:pt idx="7">
                  <c:v>41183</c:v>
                </c:pt>
                <c:pt idx="8">
                  <c:v>41275</c:v>
                </c:pt>
                <c:pt idx="9">
                  <c:v>41365</c:v>
                </c:pt>
                <c:pt idx="10">
                  <c:v>41456</c:v>
                </c:pt>
                <c:pt idx="11">
                  <c:v>41548</c:v>
                </c:pt>
                <c:pt idx="12">
                  <c:v>41640</c:v>
                </c:pt>
                <c:pt idx="13">
                  <c:v>41730</c:v>
                </c:pt>
                <c:pt idx="14">
                  <c:v>41821</c:v>
                </c:pt>
                <c:pt idx="15">
                  <c:v>41913</c:v>
                </c:pt>
                <c:pt idx="16">
                  <c:v>42005</c:v>
                </c:pt>
                <c:pt idx="17">
                  <c:v>42095</c:v>
                </c:pt>
                <c:pt idx="18">
                  <c:v>42186</c:v>
                </c:pt>
                <c:pt idx="19">
                  <c:v>42278</c:v>
                </c:pt>
                <c:pt idx="20">
                  <c:v>42370</c:v>
                </c:pt>
                <c:pt idx="21">
                  <c:v>42461</c:v>
                </c:pt>
                <c:pt idx="22">
                  <c:v>42552</c:v>
                </c:pt>
                <c:pt idx="23">
                  <c:v>42644</c:v>
                </c:pt>
                <c:pt idx="24">
                  <c:v>42736</c:v>
                </c:pt>
                <c:pt idx="25">
                  <c:v>42826</c:v>
                </c:pt>
                <c:pt idx="26">
                  <c:v>42917</c:v>
                </c:pt>
                <c:pt idx="27">
                  <c:v>43009</c:v>
                </c:pt>
                <c:pt idx="28">
                  <c:v>43101</c:v>
                </c:pt>
              </c:numCache>
            </c:numRef>
          </c:cat>
          <c:val>
            <c:numRef>
              <c:f>'c4_14'!$G$13:$G$41</c:f>
              <c:numCache>
                <c:formatCode>General</c:formatCode>
                <c:ptCount val="29"/>
                <c:pt idx="19" formatCode="##,#0\,0">
                  <c:v>3.6386690292300994</c:v>
                </c:pt>
                <c:pt idx="20" formatCode="##,#0\,0">
                  <c:v>6.7646707047032972</c:v>
                </c:pt>
                <c:pt idx="21" formatCode="##,#0\,0">
                  <c:v>8.104298615574665</c:v>
                </c:pt>
                <c:pt idx="22" formatCode="##,#0\,0">
                  <c:v>9.060217572562685</c:v>
                </c:pt>
                <c:pt idx="23" formatCode="##,#0\,0">
                  <c:v>11.629414790588884</c:v>
                </c:pt>
                <c:pt idx="24" formatCode="##,#0\,0">
                  <c:v>10.574478732095674</c:v>
                </c:pt>
                <c:pt idx="25" formatCode="##,#0\,0">
                  <c:v>9.1603997724820996</c:v>
                </c:pt>
                <c:pt idx="26" formatCode="##,#0\,0">
                  <c:v>7.6314098515072777</c:v>
                </c:pt>
                <c:pt idx="27" formatCode="##,#0\,0">
                  <c:v>6.0661338637436417</c:v>
                </c:pt>
                <c:pt idx="28" formatCode="##,#0\,0">
                  <c:v>6.0009803522427392</c:v>
                </c:pt>
              </c:numCache>
            </c:numRef>
          </c:val>
          <c:smooth val="0"/>
        </c:ser>
        <c:ser>
          <c:idx val="3"/>
          <c:order val="4"/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Pt>
            <c:idx val="24"/>
            <c:bubble3D val="0"/>
            <c:spPr>
              <a:ln>
                <a:noFill/>
              </a:ln>
            </c:spPr>
          </c:dPt>
          <c:val>
            <c:numRef>
              <c:f>'c4_14'!$E$13:$E$41</c:f>
              <c:numCache>
                <c:formatCode>General</c:formatCode>
                <c:ptCount val="29"/>
                <c:pt idx="20" formatCode="##,#0\,0">
                  <c:v>3.028586908777041</c:v>
                </c:pt>
                <c:pt idx="21" formatCode="##,#0\,0">
                  <c:v>3.028586908777041</c:v>
                </c:pt>
                <c:pt idx="22" formatCode="##,#0\,0">
                  <c:v>3.028586908777041</c:v>
                </c:pt>
                <c:pt idx="23" formatCode="##,#0\,0">
                  <c:v>3.028586908777041</c:v>
                </c:pt>
                <c:pt idx="24" formatCode="##,#0\,0">
                  <c:v>4.0851921244849843</c:v>
                </c:pt>
                <c:pt idx="25" formatCode="##,#0\,0">
                  <c:v>4.0851921244849843</c:v>
                </c:pt>
                <c:pt idx="26" formatCode="##,#0\,0">
                  <c:v>4.0851921244849843</c:v>
                </c:pt>
                <c:pt idx="27" formatCode="##,#0\,0">
                  <c:v>4.0851921244849843</c:v>
                </c:pt>
              </c:numCache>
            </c:numRef>
          </c:val>
          <c:smooth val="0"/>
        </c:ser>
        <c:ser>
          <c:idx val="5"/>
          <c:order val="5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Pt>
            <c:idx val="24"/>
            <c:bubble3D val="0"/>
            <c:spPr>
              <a:ln w="38100">
                <a:noFill/>
              </a:ln>
            </c:spPr>
          </c:dPt>
          <c:val>
            <c:numRef>
              <c:f>'c4_14'!$H$13:$H$41</c:f>
              <c:numCache>
                <c:formatCode>General</c:formatCode>
                <c:ptCount val="29"/>
                <c:pt idx="20" formatCode="##,#0\,0">
                  <c:v>8.8896504208573823</c:v>
                </c:pt>
                <c:pt idx="21" formatCode="##,#0\,0">
                  <c:v>8.8896504208573823</c:v>
                </c:pt>
                <c:pt idx="22" formatCode="##,#0\,0">
                  <c:v>8.8896504208573823</c:v>
                </c:pt>
                <c:pt idx="23" formatCode="##,#0\,0">
                  <c:v>8.8896504208573823</c:v>
                </c:pt>
                <c:pt idx="24" formatCode="##,#0\,0">
                  <c:v>8.3581055549571737</c:v>
                </c:pt>
                <c:pt idx="25" formatCode="##,#0\,0">
                  <c:v>8.3581055549571737</c:v>
                </c:pt>
                <c:pt idx="26" formatCode="##,#0\,0">
                  <c:v>8.3581055549571737</c:v>
                </c:pt>
                <c:pt idx="27" formatCode="##,#0\,0">
                  <c:v>8.3581055549571737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746656"/>
        <c:axId val="198746264"/>
      </c:lineChart>
      <c:dateAx>
        <c:axId val="1987454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98745872"/>
        <c:crosses val="autoZero"/>
        <c:auto val="1"/>
        <c:lblOffset val="100"/>
        <c:baseTimeUnit val="months"/>
        <c:majorUnit val="1"/>
        <c:majorTimeUnit val="years"/>
      </c:dateAx>
      <c:valAx>
        <c:axId val="198745872"/>
        <c:scaling>
          <c:orientation val="minMax"/>
          <c:max val="12"/>
          <c:min val="-8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7302645502645494E-2"/>
              <c:y val="1.8842592592592591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8745480"/>
        <c:crosses val="autoZero"/>
        <c:crossBetween val="between"/>
        <c:majorUnit val="2"/>
      </c:valAx>
      <c:valAx>
        <c:axId val="198746264"/>
        <c:scaling>
          <c:orientation val="minMax"/>
          <c:max val="12"/>
          <c:min val="-8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90690333333333317"/>
              <c:y val="2.1259259259259256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98746656"/>
        <c:crosses val="max"/>
        <c:crossBetween val="between"/>
        <c:majorUnit val="2"/>
      </c:valAx>
      <c:catAx>
        <c:axId val="198746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87462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"/>
          <c:y val="0.88373555555555561"/>
          <c:w val="1"/>
          <c:h val="0.11626458333333334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baseline="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5792763683297"/>
          <c:y val="3.954802259887006E-2"/>
          <c:w val="0.87907944353119394"/>
          <c:h val="0.5586833333333333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'havi adatok'!$D$1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noFill/>
              <a:prstDash val="solid"/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adatok'!$D$2:$D$13</c:f>
              <c:numCache>
                <c:formatCode>0.000</c:formatCode>
                <c:ptCount val="12"/>
                <c:pt idx="0">
                  <c:v>1.0650096924753605</c:v>
                </c:pt>
                <c:pt idx="1">
                  <c:v>0.6408597103402025</c:v>
                </c:pt>
                <c:pt idx="2">
                  <c:v>0.33498111031284861</c:v>
                </c:pt>
                <c:pt idx="3">
                  <c:v>0.38550479066121746</c:v>
                </c:pt>
                <c:pt idx="4">
                  <c:v>0.49497665535334079</c:v>
                </c:pt>
                <c:pt idx="5">
                  <c:v>0.32645746742567816</c:v>
                </c:pt>
                <c:pt idx="6">
                  <c:v>0.36435976662370084</c:v>
                </c:pt>
                <c:pt idx="7">
                  <c:v>0.18906862690590831</c:v>
                </c:pt>
                <c:pt idx="8">
                  <c:v>0.31929420235872197</c:v>
                </c:pt>
                <c:pt idx="9">
                  <c:v>0.31400715905072207</c:v>
                </c:pt>
                <c:pt idx="10">
                  <c:v>-5.197029290935351E-2</c:v>
                </c:pt>
                <c:pt idx="11">
                  <c:v>0.20164983515305046</c:v>
                </c:pt>
              </c:numCache>
            </c:numRef>
          </c:val>
        </c:ser>
        <c:ser>
          <c:idx val="4"/>
          <c:order val="1"/>
          <c:tx>
            <c:strRef>
              <c:f>'havi adatok'!$F$1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2700">
              <a:noFill/>
              <a:prstDash val="solid"/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adatok'!$F$2:$F$13</c:f>
              <c:numCache>
                <c:formatCode>0.000</c:formatCode>
                <c:ptCount val="12"/>
                <c:pt idx="0">
                  <c:v>0.93008942534518191</c:v>
                </c:pt>
                <c:pt idx="1">
                  <c:v>0.18426748372626367</c:v>
                </c:pt>
                <c:pt idx="2">
                  <c:v>0.6376294142391048</c:v>
                </c:pt>
                <c:pt idx="3">
                  <c:v>0.48271152310179755</c:v>
                </c:pt>
                <c:pt idx="4">
                  <c:v>0.43469465149659214</c:v>
                </c:pt>
                <c:pt idx="5">
                  <c:v>0.13138846374507462</c:v>
                </c:pt>
                <c:pt idx="6">
                  <c:v>0.32023849942808491</c:v>
                </c:pt>
                <c:pt idx="7">
                  <c:v>0.19804741070599263</c:v>
                </c:pt>
                <c:pt idx="8">
                  <c:v>-0.25136423499220184</c:v>
                </c:pt>
                <c:pt idx="9">
                  <c:v>0.10977666544238485</c:v>
                </c:pt>
                <c:pt idx="10">
                  <c:v>-4.1203866007699652E-3</c:v>
                </c:pt>
                <c:pt idx="11">
                  <c:v>0.11894539709931262</c:v>
                </c:pt>
              </c:numCache>
            </c:numRef>
          </c:val>
        </c:ser>
        <c:ser>
          <c:idx val="5"/>
          <c:order val="2"/>
          <c:tx>
            <c:strRef>
              <c:f>'havi adatok'!$G$1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adatok'!$G$2:$G$13</c:f>
              <c:numCache>
                <c:formatCode>0.000</c:formatCode>
                <c:ptCount val="12"/>
                <c:pt idx="0">
                  <c:v>0.46181611145912349</c:v>
                </c:pt>
                <c:pt idx="1">
                  <c:v>0.17712580226501018</c:v>
                </c:pt>
                <c:pt idx="2">
                  <c:v>0.25517583575047631</c:v>
                </c:pt>
                <c:pt idx="3">
                  <c:v>0.26255982984622062</c:v>
                </c:pt>
                <c:pt idx="4">
                  <c:v>0.36489646504032081</c:v>
                </c:pt>
                <c:pt idx="5">
                  <c:v>0.15971263544796166</c:v>
                </c:pt>
                <c:pt idx="6">
                  <c:v>0.33045557909801015</c:v>
                </c:pt>
                <c:pt idx="7">
                  <c:v>0.13978483161163346</c:v>
                </c:pt>
                <c:pt idx="8">
                  <c:v>-5.5246488330773502E-3</c:v>
                </c:pt>
                <c:pt idx="9">
                  <c:v>1.6318014383864821E-2</c:v>
                </c:pt>
                <c:pt idx="10">
                  <c:v>-0.10715976021381524</c:v>
                </c:pt>
                <c:pt idx="11">
                  <c:v>0.17671892719259841</c:v>
                </c:pt>
              </c:numCache>
            </c:numRef>
          </c:val>
        </c:ser>
        <c:ser>
          <c:idx val="6"/>
          <c:order val="3"/>
          <c:tx>
            <c:strRef>
              <c:f>'havi adatok'!$H$1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adatok'!$H$2:$H$13</c:f>
              <c:numCache>
                <c:formatCode>0.000</c:formatCode>
                <c:ptCount val="12"/>
                <c:pt idx="0">
                  <c:v>-6.0030782205178213E-4</c:v>
                </c:pt>
                <c:pt idx="1">
                  <c:v>0.15835709568094991</c:v>
                </c:pt>
                <c:pt idx="2">
                  <c:v>0.50212415256942755</c:v>
                </c:pt>
                <c:pt idx="3">
                  <c:v>0.38106847248631226</c:v>
                </c:pt>
                <c:pt idx="4">
                  <c:v>0.30158905398605107</c:v>
                </c:pt>
                <c:pt idx="5">
                  <c:v>0.2767614952006836</c:v>
                </c:pt>
                <c:pt idx="6">
                  <c:v>0.32547348164233547</c:v>
                </c:pt>
                <c:pt idx="7">
                  <c:v>0.1531150936588066</c:v>
                </c:pt>
                <c:pt idx="8">
                  <c:v>0.25858531200690926</c:v>
                </c:pt>
                <c:pt idx="9">
                  <c:v>-0.17631715555711525</c:v>
                </c:pt>
                <c:pt idx="10">
                  <c:v>7.7618858898387266E-2</c:v>
                </c:pt>
                <c:pt idx="11">
                  <c:v>0.22060997283779304</c:v>
                </c:pt>
              </c:numCache>
            </c:numRef>
          </c:val>
        </c:ser>
        <c:ser>
          <c:idx val="7"/>
          <c:order val="4"/>
          <c:tx>
            <c:strRef>
              <c:f>'havi adatok'!$I$1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2322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adatok'!$I$2:$I$13</c:f>
              <c:numCache>
                <c:formatCode>0.000</c:formatCode>
                <c:ptCount val="12"/>
                <c:pt idx="0">
                  <c:v>0.95389885713811995</c:v>
                </c:pt>
                <c:pt idx="1">
                  <c:v>8.7086117077928016E-2</c:v>
                </c:pt>
                <c:pt idx="2">
                  <c:v>0.25481777432621033</c:v>
                </c:pt>
                <c:pt idx="3">
                  <c:v>0.18909208994004612</c:v>
                </c:pt>
                <c:pt idx="4">
                  <c:v>0.2298774754901256</c:v>
                </c:pt>
                <c:pt idx="5">
                  <c:v>0.27360563859637477</c:v>
                </c:pt>
                <c:pt idx="6">
                  <c:v>0.19197657237415611</c:v>
                </c:pt>
                <c:pt idx="7">
                  <c:v>8.2709391613100536E-2</c:v>
                </c:pt>
                <c:pt idx="8">
                  <c:v>5.1550280485253897E-2</c:v>
                </c:pt>
                <c:pt idx="9">
                  <c:v>0.15608082257942968</c:v>
                </c:pt>
                <c:pt idx="10">
                  <c:v>4.6369849779615002E-2</c:v>
                </c:pt>
                <c:pt idx="11">
                  <c:v>2.2711027463739875E-2</c:v>
                </c:pt>
              </c:numCache>
            </c:numRef>
          </c:val>
        </c:ser>
        <c:ser>
          <c:idx val="8"/>
          <c:order val="5"/>
          <c:tx>
            <c:strRef>
              <c:f>'havi adatok'!$J$1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adatok'!$J$2:$J$13</c:f>
              <c:numCache>
                <c:formatCode>0.000</c:formatCode>
                <c:ptCount val="12"/>
                <c:pt idx="0">
                  <c:v>7.3871394278173907E-2</c:v>
                </c:pt>
                <c:pt idx="1">
                  <c:v>0.25758817385665544</c:v>
                </c:pt>
                <c:pt idx="2">
                  <c:v>0.23827435049263243</c:v>
                </c:pt>
                <c:pt idx="3">
                  <c:v>0.17985385796506215</c:v>
                </c:pt>
                <c:pt idx="4">
                  <c:v>0.23022017990463883</c:v>
                </c:pt>
                <c:pt idx="5">
                  <c:v>0.15848061613483733</c:v>
                </c:pt>
                <c:pt idx="6">
                  <c:v>0.28317600785203734</c:v>
                </c:pt>
                <c:pt idx="7">
                  <c:v>0.14151249474565475</c:v>
                </c:pt>
                <c:pt idx="8">
                  <c:v>0.42038929162662253</c:v>
                </c:pt>
                <c:pt idx="9">
                  <c:v>0.233437865907897</c:v>
                </c:pt>
                <c:pt idx="10">
                  <c:v>8.1404959289299583E-2</c:v>
                </c:pt>
                <c:pt idx="11">
                  <c:v>0.16371501167051772</c:v>
                </c:pt>
              </c:numCache>
            </c:numRef>
          </c:val>
        </c:ser>
        <c:ser>
          <c:idx val="9"/>
          <c:order val="6"/>
          <c:tx>
            <c:strRef>
              <c:f>'havi adatok'!$K$1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adatok'!$K$2:$K$13</c:f>
              <c:numCache>
                <c:formatCode>0.000</c:formatCode>
                <c:ptCount val="12"/>
                <c:pt idx="0">
                  <c:v>0.63991793155153687</c:v>
                </c:pt>
                <c:pt idx="1">
                  <c:v>0.19555918089932633</c:v>
                </c:pt>
                <c:pt idx="2">
                  <c:v>0.25310797286171027</c:v>
                </c:pt>
                <c:pt idx="3">
                  <c:v>0.16002160768547519</c:v>
                </c:pt>
                <c:pt idx="4">
                  <c:v>8.2051880483735573E-2</c:v>
                </c:pt>
                <c:pt idx="5">
                  <c:v>0.38055029832266829</c:v>
                </c:pt>
                <c:pt idx="6">
                  <c:v>0.65426346057961826</c:v>
                </c:pt>
                <c:pt idx="7">
                  <c:v>0.15504884282786513</c:v>
                </c:pt>
                <c:pt idx="8">
                  <c:v>0.13471694259969968</c:v>
                </c:pt>
                <c:pt idx="9">
                  <c:v>0.56468224492558505</c:v>
                </c:pt>
                <c:pt idx="10">
                  <c:v>2.1441304287117546E-2</c:v>
                </c:pt>
                <c:pt idx="11">
                  <c:v>8.4968926551898249E-2</c:v>
                </c:pt>
              </c:numCache>
            </c:numRef>
          </c:val>
        </c:ser>
        <c:ser>
          <c:idx val="10"/>
          <c:order val="7"/>
          <c:tx>
            <c:strRef>
              <c:f>'havi adatok'!$L$1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adatok'!$L$2:$L$13</c:f>
              <c:numCache>
                <c:formatCode>0.000000</c:formatCode>
                <c:ptCount val="12"/>
                <c:pt idx="0">
                  <c:v>0.25875559769295364</c:v>
                </c:pt>
                <c:pt idx="1">
                  <c:v>0.17818744689097343</c:v>
                </c:pt>
                <c:pt idx="2">
                  <c:v>0.16873531377106588</c:v>
                </c:pt>
                <c:pt idx="3">
                  <c:v>0.30170664919633161</c:v>
                </c:pt>
                <c:pt idx="4">
                  <c:v>0.1326828272638636</c:v>
                </c:pt>
                <c:pt idx="5">
                  <c:v>8.6293468532372408E-2</c:v>
                </c:pt>
                <c:pt idx="6">
                  <c:v>0.75805901203227499</c:v>
                </c:pt>
                <c:pt idx="7">
                  <c:v>8.238283442489891E-2</c:v>
                </c:pt>
                <c:pt idx="8">
                  <c:v>-0.10734837476070735</c:v>
                </c:pt>
                <c:pt idx="9" formatCode="General">
                  <c:v>0.11393017463425803</c:v>
                </c:pt>
                <c:pt idx="10" formatCode="General">
                  <c:v>-0.13307933492938684</c:v>
                </c:pt>
                <c:pt idx="11" formatCode="General">
                  <c:v>-3.1881901767494281E-2</c:v>
                </c:pt>
              </c:numCache>
            </c:numRef>
          </c:val>
        </c:ser>
        <c:ser>
          <c:idx val="11"/>
          <c:order val="8"/>
          <c:tx>
            <c:strRef>
              <c:f>'havi adatok'!$M$1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'havi adatok'!$A$2:$A$13</c:f>
              <c:strCache>
                <c:ptCount val="12"/>
                <c:pt idx="0">
                  <c:v>január</c:v>
                </c:pt>
                <c:pt idx="1">
                  <c:v>február</c:v>
                </c:pt>
                <c:pt idx="2">
                  <c:v>március</c:v>
                </c:pt>
                <c:pt idx="3">
                  <c:v>április</c:v>
                </c:pt>
                <c:pt idx="4">
                  <c:v>május</c:v>
                </c:pt>
                <c:pt idx="5">
                  <c:v>június</c:v>
                </c:pt>
                <c:pt idx="6">
                  <c:v>július</c:v>
                </c:pt>
                <c:pt idx="7">
                  <c:v>augusztus</c:v>
                </c:pt>
                <c:pt idx="8">
                  <c:v>szeptember</c:v>
                </c:pt>
                <c:pt idx="9">
                  <c:v>október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'havi adatok'!$M$2:$M$13</c:f>
              <c:numCache>
                <c:formatCode>0.000000</c:formatCode>
                <c:ptCount val="12"/>
                <c:pt idx="0">
                  <c:v>0.32756471598214887</c:v>
                </c:pt>
                <c:pt idx="1">
                  <c:v>0.16496591916120451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204509104"/>
        <c:axId val="204509496"/>
      </c:barChart>
      <c:catAx>
        <c:axId val="20450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500"/>
            </a:pPr>
            <a:endParaRPr lang="hu-HU"/>
          </a:p>
        </c:txPr>
        <c:crossAx val="204509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509496"/>
        <c:scaling>
          <c:orientation val="minMax"/>
          <c:min val="-0.4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5.8600482592209586E-3"/>
              <c:y val="0.3423728813559321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204509104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6588055555555554"/>
          <c:w val="0.99869802603947921"/>
          <c:h val="0.124219907407407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48830409356722E-2"/>
          <c:y val="8.1736111111111079E-2"/>
          <c:w val="0.84369239766085835"/>
          <c:h val="0.54571614583331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'c1-3'!$B$15</c:f>
              <c:strCache>
                <c:ptCount val="1"/>
                <c:pt idx="0">
                  <c:v>Indirekt adóktól szűrt maginfláció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accent6"/>
              </a:solidFill>
            </a:ln>
          </c:spPr>
          <c:invertIfNegative val="0"/>
          <c:cat>
            <c:numRef>
              <c:f>[0]!_c13_datum</c:f>
              <c:numCache>
                <c:formatCode>m/d/yyyy</c:formatCode>
                <c:ptCount val="41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  <c:pt idx="37">
                  <c:v>42826</c:v>
                </c:pt>
                <c:pt idx="38">
                  <c:v>42917</c:v>
                </c:pt>
                <c:pt idx="39">
                  <c:v>43009</c:v>
                </c:pt>
                <c:pt idx="40">
                  <c:v>43101</c:v>
                </c:pt>
              </c:numCache>
            </c:numRef>
          </c:cat>
          <c:val>
            <c:numRef>
              <c:f>[0]!_c13_core</c:f>
              <c:numCache>
                <c:formatCode>0\,0</c:formatCode>
                <c:ptCount val="41"/>
                <c:pt idx="0">
                  <c:v>3.3298462159768354</c:v>
                </c:pt>
                <c:pt idx="1">
                  <c:v>3.7056866479020125</c:v>
                </c:pt>
                <c:pt idx="2">
                  <c:v>3.6027336413630198</c:v>
                </c:pt>
                <c:pt idx="3">
                  <c:v>2.7319487939151457</c:v>
                </c:pt>
                <c:pt idx="4">
                  <c:v>2.0947049051026001</c:v>
                </c:pt>
                <c:pt idx="5">
                  <c:v>2.0137494523193107</c:v>
                </c:pt>
                <c:pt idx="6">
                  <c:v>1.9538359895521933</c:v>
                </c:pt>
                <c:pt idx="7">
                  <c:v>1.7608996357989171</c:v>
                </c:pt>
                <c:pt idx="8">
                  <c:v>1.5191210012538754</c:v>
                </c:pt>
                <c:pt idx="9">
                  <c:v>0.79920515210501275</c:v>
                </c:pt>
                <c:pt idx="10">
                  <c:v>0.49174441468209945</c:v>
                </c:pt>
                <c:pt idx="11">
                  <c:v>0.92223264960824847</c:v>
                </c:pt>
                <c:pt idx="12">
                  <c:v>1.159784574534457</c:v>
                </c:pt>
                <c:pt idx="13">
                  <c:v>1.7965641354497526</c:v>
                </c:pt>
                <c:pt idx="14">
                  <c:v>2.0272561754625689</c:v>
                </c:pt>
                <c:pt idx="15">
                  <c:v>1.8535144791522717</c:v>
                </c:pt>
                <c:pt idx="16">
                  <c:v>1.978880879277602</c:v>
                </c:pt>
                <c:pt idx="17">
                  <c:v>1.6664168324823294</c:v>
                </c:pt>
                <c:pt idx="18">
                  <c:v>1.6345958601552626</c:v>
                </c:pt>
                <c:pt idx="19">
                  <c:v>1.5953393898126738</c:v>
                </c:pt>
                <c:pt idx="20">
                  <c:v>1.2092768678946049</c:v>
                </c:pt>
                <c:pt idx="21">
                  <c:v>1.0821252018332936</c:v>
                </c:pt>
                <c:pt idx="22">
                  <c:v>1.0155868980077778</c:v>
                </c:pt>
                <c:pt idx="23">
                  <c:v>0.82686724514697196</c:v>
                </c:pt>
                <c:pt idx="24">
                  <c:v>1.0485686204598672</c:v>
                </c:pt>
                <c:pt idx="25">
                  <c:v>0.90745319568289107</c:v>
                </c:pt>
                <c:pt idx="26">
                  <c:v>0.91390225646577761</c:v>
                </c:pt>
                <c:pt idx="27">
                  <c:v>0.84206837159123893</c:v>
                </c:pt>
                <c:pt idx="28">
                  <c:v>0.70719526236956332</c:v>
                </c:pt>
                <c:pt idx="29">
                  <c:v>0.799614700496735</c:v>
                </c:pt>
                <c:pt idx="30">
                  <c:v>0.72627607026134333</c:v>
                </c:pt>
                <c:pt idx="31">
                  <c:v>0.85546843991273558</c:v>
                </c:pt>
                <c:pt idx="32">
                  <c:v>0.8810651525541775</c:v>
                </c:pt>
                <c:pt idx="33">
                  <c:v>0.96980706561079022</c:v>
                </c:pt>
                <c:pt idx="34">
                  <c:v>1.1288555907151268</c:v>
                </c:pt>
                <c:pt idx="35">
                  <c:v>1.2450558628106103</c:v>
                </c:pt>
                <c:pt idx="36">
                  <c:v>1.4952941504642689</c:v>
                </c:pt>
                <c:pt idx="37">
                  <c:v>1.6065694217012183</c:v>
                </c:pt>
                <c:pt idx="38">
                  <c:v>1.6735719705252428</c:v>
                </c:pt>
                <c:pt idx="39">
                  <c:v>1.7278338028446514</c:v>
                </c:pt>
                <c:pt idx="40">
                  <c:v>1.7820298706712629</c:v>
                </c:pt>
              </c:numCache>
            </c:numRef>
          </c:val>
        </c:ser>
        <c:ser>
          <c:idx val="1"/>
          <c:order val="1"/>
          <c:tx>
            <c:strRef>
              <c:f>'c1-3'!$C$15</c:f>
              <c:strCache>
                <c:ptCount val="1"/>
                <c:pt idx="0">
                  <c:v>Maginfláción kívüli tételek, indirekt adóktól szűrt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2700">
              <a:solidFill>
                <a:schemeClr val="accent6">
                  <a:lumMod val="50000"/>
                </a:schemeClr>
              </a:solidFill>
              <a:prstDash val="solid"/>
            </a:ln>
          </c:spPr>
          <c:invertIfNegative val="0"/>
          <c:cat>
            <c:numRef>
              <c:f>[0]!_c13_datum</c:f>
              <c:numCache>
                <c:formatCode>m/d/yyyy</c:formatCode>
                <c:ptCount val="41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  <c:pt idx="37">
                  <c:v>42826</c:v>
                </c:pt>
                <c:pt idx="38">
                  <c:v>42917</c:v>
                </c:pt>
                <c:pt idx="39">
                  <c:v>43009</c:v>
                </c:pt>
                <c:pt idx="40">
                  <c:v>43101</c:v>
                </c:pt>
              </c:numCache>
            </c:numRef>
          </c:cat>
          <c:val>
            <c:numRef>
              <c:f>[0]!_c13_noncore</c:f>
              <c:numCache>
                <c:formatCode>0\,0</c:formatCode>
                <c:ptCount val="41"/>
                <c:pt idx="0">
                  <c:v>3.3895150519445605</c:v>
                </c:pt>
                <c:pt idx="1">
                  <c:v>2.9449717543980625</c:v>
                </c:pt>
                <c:pt idx="2">
                  <c:v>2.6098500568111849</c:v>
                </c:pt>
                <c:pt idx="3">
                  <c:v>1.4405112168174377</c:v>
                </c:pt>
                <c:pt idx="4">
                  <c:v>0.81800062472022317</c:v>
                </c:pt>
                <c:pt idx="5">
                  <c:v>1.4995002267191608</c:v>
                </c:pt>
                <c:pt idx="6">
                  <c:v>0.43190377077231384</c:v>
                </c:pt>
                <c:pt idx="7">
                  <c:v>0.68834521733900722</c:v>
                </c:pt>
                <c:pt idx="8">
                  <c:v>1.4610679259660984</c:v>
                </c:pt>
                <c:pt idx="9">
                  <c:v>1.4065782235183086</c:v>
                </c:pt>
                <c:pt idx="10">
                  <c:v>2.7422077130146194</c:v>
                </c:pt>
                <c:pt idx="11">
                  <c:v>2.9902650142066323</c:v>
                </c:pt>
                <c:pt idx="12">
                  <c:v>2.9263659716061041</c:v>
                </c:pt>
                <c:pt idx="13">
                  <c:v>2.1523471344885596</c:v>
                </c:pt>
                <c:pt idx="14">
                  <c:v>1.3170674497553347</c:v>
                </c:pt>
                <c:pt idx="15">
                  <c:v>1.7512948691731078</c:v>
                </c:pt>
                <c:pt idx="16">
                  <c:v>1.51457016558372</c:v>
                </c:pt>
                <c:pt idx="17">
                  <c:v>1.4828465653971232</c:v>
                </c:pt>
                <c:pt idx="18">
                  <c:v>1.939276279527665</c:v>
                </c:pt>
                <c:pt idx="19">
                  <c:v>1.5338771900751198</c:v>
                </c:pt>
                <c:pt idx="20">
                  <c:v>0.45397070335894457</c:v>
                </c:pt>
                <c:pt idx="21">
                  <c:v>-0.34048483344988706</c:v>
                </c:pt>
                <c:pt idx="22">
                  <c:v>-0.59212246783003486</c:v>
                </c:pt>
                <c:pt idx="23">
                  <c:v>-1.555512717735243</c:v>
                </c:pt>
                <c:pt idx="24">
                  <c:v>-1.8972678626547723</c:v>
                </c:pt>
                <c:pt idx="25">
                  <c:v>-1.7846095389786654</c:v>
                </c:pt>
                <c:pt idx="26">
                  <c:v>-1.4761461730269285</c:v>
                </c:pt>
                <c:pt idx="27">
                  <c:v>-1.4713826992125139</c:v>
                </c:pt>
                <c:pt idx="28">
                  <c:v>-1.6550170093447492</c:v>
                </c:pt>
                <c:pt idx="29">
                  <c:v>-0.59218220481766159</c:v>
                </c:pt>
                <c:pt idx="30">
                  <c:v>-0.82435912538521994</c:v>
                </c:pt>
                <c:pt idx="31">
                  <c:v>-0.4745278469513578</c:v>
                </c:pt>
                <c:pt idx="32">
                  <c:v>-0.35808597395557523</c:v>
                </c:pt>
                <c:pt idx="33">
                  <c:v>-1.0706620131056068</c:v>
                </c:pt>
                <c:pt idx="34">
                  <c:v>-0.871159049511396</c:v>
                </c:pt>
                <c:pt idx="35">
                  <c:v>3.6631232767266687E-2</c:v>
                </c:pt>
                <c:pt idx="36">
                  <c:v>0.77263243578846952</c:v>
                </c:pt>
                <c:pt idx="37">
                  <c:v>0.78042861037353084</c:v>
                </c:pt>
                <c:pt idx="38">
                  <c:v>0.80903983220492681</c:v>
                </c:pt>
                <c:pt idx="39">
                  <c:v>0.85052917291485053</c:v>
                </c:pt>
                <c:pt idx="40">
                  <c:v>0.99929168252074441</c:v>
                </c:pt>
              </c:numCache>
            </c:numRef>
          </c:val>
        </c:ser>
        <c:ser>
          <c:idx val="2"/>
          <c:order val="2"/>
          <c:tx>
            <c:strRef>
              <c:f>'c1-3'!$D$15</c:f>
              <c:strCache>
                <c:ptCount val="1"/>
                <c:pt idx="0">
                  <c:v>Indirekt adók hatása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bg2"/>
              </a:solidFill>
            </a:ln>
          </c:spPr>
          <c:invertIfNegative val="0"/>
          <c:cat>
            <c:numRef>
              <c:f>[0]!_c13_datum</c:f>
              <c:numCache>
                <c:formatCode>m/d/yyyy</c:formatCode>
                <c:ptCount val="41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  <c:pt idx="37">
                  <c:v>42826</c:v>
                </c:pt>
                <c:pt idx="38">
                  <c:v>42917</c:v>
                </c:pt>
                <c:pt idx="39">
                  <c:v>43009</c:v>
                </c:pt>
                <c:pt idx="40">
                  <c:v>43101</c:v>
                </c:pt>
              </c:numCache>
            </c:numRef>
          </c:cat>
          <c:val>
            <c:numRef>
              <c:f>[0]!_c13_indirecttax</c:f>
              <c:numCache>
                <c:formatCode>0\,0</c:formatCode>
                <c:ptCount val="41"/>
                <c:pt idx="0">
                  <c:v>0.18929092783611567</c:v>
                </c:pt>
                <c:pt idx="1">
                  <c:v>0.10114806906336238</c:v>
                </c:pt>
                <c:pt idx="2">
                  <c:v>9.8678109399453096E-2</c:v>
                </c:pt>
                <c:pt idx="3">
                  <c:v>0.10309246351996615</c:v>
                </c:pt>
                <c:pt idx="4">
                  <c:v>0.1080357517860544</c:v>
                </c:pt>
                <c:pt idx="5">
                  <c:v>0.10578482380878484</c:v>
                </c:pt>
                <c:pt idx="6">
                  <c:v>2.6069836949534184</c:v>
                </c:pt>
                <c:pt idx="7">
                  <c:v>2.7165609456389062</c:v>
                </c:pt>
                <c:pt idx="8">
                  <c:v>3.0503584180624976</c:v>
                </c:pt>
                <c:pt idx="9">
                  <c:v>3.1199035495801777</c:v>
                </c:pt>
                <c:pt idx="10">
                  <c:v>0.57914129754728672</c:v>
                </c:pt>
                <c:pt idx="11">
                  <c:v>0.43334239959937726</c:v>
                </c:pt>
                <c:pt idx="12">
                  <c:v>0.10561260346657964</c:v>
                </c:pt>
                <c:pt idx="13">
                  <c:v>7.8192804656746162E-2</c:v>
                </c:pt>
                <c:pt idx="14">
                  <c:v>6.9660919996230808E-2</c:v>
                </c:pt>
                <c:pt idx="15">
                  <c:v>0.461757930355712</c:v>
                </c:pt>
                <c:pt idx="16">
                  <c:v>2.1296668314479437</c:v>
                </c:pt>
                <c:pt idx="17">
                  <c:v>2.3713273580209195</c:v>
                </c:pt>
                <c:pt idx="18">
                  <c:v>2.5632432230743434</c:v>
                </c:pt>
                <c:pt idx="19">
                  <c:v>2.2732809882962384</c:v>
                </c:pt>
                <c:pt idx="20">
                  <c:v>1.2403936331784564</c:v>
                </c:pt>
                <c:pt idx="21">
                  <c:v>1.0473590560529911</c:v>
                </c:pt>
                <c:pt idx="22">
                  <c:v>1.0658722568753682</c:v>
                </c:pt>
                <c:pt idx="23">
                  <c:v>1.4794287625895652</c:v>
                </c:pt>
                <c:pt idx="24">
                  <c:v>0.8919386502126454</c:v>
                </c:pt>
                <c:pt idx="25">
                  <c:v>0.70637445102858809</c:v>
                </c:pt>
                <c:pt idx="26">
                  <c:v>0.50030804246858185</c:v>
                </c:pt>
                <c:pt idx="27">
                  <c:v>-5.701508980653891E-2</c:v>
                </c:pt>
                <c:pt idx="28">
                  <c:v>-9.8654763338651863E-2</c:v>
                </c:pt>
                <c:pt idx="29">
                  <c:v>4.3954013251520374E-2</c:v>
                </c:pt>
                <c:pt idx="30">
                  <c:v>0.10162494990431681</c:v>
                </c:pt>
                <c:pt idx="31">
                  <c:v>0.10855770879048771</c:v>
                </c:pt>
                <c:pt idx="32">
                  <c:v>-9.2381556537345866E-2</c:v>
                </c:pt>
                <c:pt idx="33">
                  <c:v>-0.13664550967389055</c:v>
                </c:pt>
                <c:pt idx="34">
                  <c:v>-0.19551726013013393</c:v>
                </c:pt>
                <c:pt idx="35">
                  <c:v>-0.17948682736273461</c:v>
                </c:pt>
                <c:pt idx="36">
                  <c:v>1.8133711892747151E-3</c:v>
                </c:pt>
                <c:pt idx="37">
                  <c:v>-4.4046756418891775E-6</c:v>
                </c:pt>
                <c:pt idx="38">
                  <c:v>-3.2078578378058609E-6</c:v>
                </c:pt>
                <c:pt idx="39">
                  <c:v>-1.1540009792199157E-5</c:v>
                </c:pt>
                <c:pt idx="40">
                  <c:v>-2.5198928611958049E-4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8747440"/>
        <c:axId val="198747832"/>
      </c:barChart>
      <c:barChart>
        <c:barDir val="col"/>
        <c:grouping val="clustered"/>
        <c:varyColors val="0"/>
        <c:ser>
          <c:idx val="5"/>
          <c:order val="4"/>
          <c:tx>
            <c:strRef>
              <c:f>'c1-3'!$K$16</c:f>
              <c:strCache>
                <c:ptCount val="1"/>
                <c:pt idx="0">
                  <c:v>dummyfcast+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/>
          </c:spPr>
          <c:invertIfNegative val="0"/>
          <c:dPt>
            <c:idx val="27"/>
            <c:invertIfNegative val="0"/>
            <c:bubble3D val="0"/>
            <c:spPr>
              <a:solidFill>
                <a:schemeClr val="tx1">
                  <a:alpha val="50000"/>
                </a:schemeClr>
              </a:solidFill>
              <a:ln w="19050"/>
            </c:spPr>
          </c:dPt>
          <c:cat>
            <c:numRef>
              <c:f>'c1-3'!$A$17:$A$56</c:f>
              <c:numCache>
                <c:formatCode>m/d/yyyy</c:formatCode>
                <c:ptCount val="40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  <c:pt idx="37">
                  <c:v>42826</c:v>
                </c:pt>
                <c:pt idx="38">
                  <c:v>42917</c:v>
                </c:pt>
                <c:pt idx="39">
                  <c:v>43009</c:v>
                </c:pt>
              </c:numCache>
            </c:numRef>
          </c:cat>
          <c:val>
            <c:numRef>
              <c:f>'c1-3'!$K$17:$K$56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</c:ser>
        <c:ser>
          <c:idx val="6"/>
          <c:order val="5"/>
          <c:tx>
            <c:strRef>
              <c:f>'c1-3'!$L$16</c:f>
              <c:strCache>
                <c:ptCount val="1"/>
                <c:pt idx="0">
                  <c:v>dummyfcast-</c:v>
                </c:pt>
              </c:strCache>
            </c:strRef>
          </c:tx>
          <c:spPr>
            <a:solidFill>
              <a:schemeClr val="tx1">
                <a:alpha val="50000"/>
              </a:schemeClr>
            </a:solidFill>
          </c:spPr>
          <c:invertIfNegative val="0"/>
          <c:cat>
            <c:numRef>
              <c:f>'c1-3'!$A$17:$A$56</c:f>
              <c:numCache>
                <c:formatCode>m/d/yyyy</c:formatCode>
                <c:ptCount val="40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  <c:pt idx="37">
                  <c:v>42826</c:v>
                </c:pt>
                <c:pt idx="38">
                  <c:v>42917</c:v>
                </c:pt>
                <c:pt idx="39">
                  <c:v>43009</c:v>
                </c:pt>
              </c:numCache>
            </c:numRef>
          </c:cat>
          <c:val>
            <c:numRef>
              <c:f>'c1-3'!$L$17:$L$56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98572056"/>
        <c:axId val="198748224"/>
      </c:barChart>
      <c:lineChart>
        <c:grouping val="standard"/>
        <c:varyColors val="0"/>
        <c:ser>
          <c:idx val="3"/>
          <c:order val="3"/>
          <c:tx>
            <c:strRef>
              <c:f>'c1-3'!$E$15</c:f>
              <c:strCache>
                <c:ptCount val="1"/>
                <c:pt idx="0">
                  <c:v>Infláció (%)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'c1-3'!$A$17:$A$53</c:f>
              <c:numCache>
                <c:formatCode>m/d/yyyy</c:formatCode>
                <c:ptCount val="3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</c:numCache>
            </c:numRef>
          </c:cat>
          <c:val>
            <c:numRef>
              <c:f>[0]!_c13_CPI</c:f>
              <c:numCache>
                <c:formatCode>0\,0</c:formatCode>
                <c:ptCount val="41"/>
                <c:pt idx="0">
                  <c:v>6.9086521957575115</c:v>
                </c:pt>
                <c:pt idx="1">
                  <c:v>6.7518064713634374</c:v>
                </c:pt>
                <c:pt idx="2">
                  <c:v>6.3112618075736577</c:v>
                </c:pt>
                <c:pt idx="3">
                  <c:v>4.2755524742525495</c:v>
                </c:pt>
                <c:pt idx="4">
                  <c:v>3.0207412816088777</c:v>
                </c:pt>
                <c:pt idx="5">
                  <c:v>3.6190345028472564</c:v>
                </c:pt>
                <c:pt idx="6">
                  <c:v>4.9927234552779254</c:v>
                </c:pt>
                <c:pt idx="7">
                  <c:v>5.1658057987768302</c:v>
                </c:pt>
                <c:pt idx="8">
                  <c:v>6.0305473452824714</c:v>
                </c:pt>
                <c:pt idx="9">
                  <c:v>5.3256869252034988</c:v>
                </c:pt>
                <c:pt idx="10">
                  <c:v>3.8130934252440056</c:v>
                </c:pt>
                <c:pt idx="11">
                  <c:v>4.3458400634142578</c:v>
                </c:pt>
                <c:pt idx="12">
                  <c:v>4.1917631496071408</c:v>
                </c:pt>
                <c:pt idx="13">
                  <c:v>4.0271040745950586</c:v>
                </c:pt>
                <c:pt idx="14">
                  <c:v>3.4139845452141344</c:v>
                </c:pt>
                <c:pt idx="15">
                  <c:v>4.0665672786810916</c:v>
                </c:pt>
                <c:pt idx="16">
                  <c:v>5.6231178763092657</c:v>
                </c:pt>
                <c:pt idx="17">
                  <c:v>5.520590755900372</c:v>
                </c:pt>
                <c:pt idx="18">
                  <c:v>6.137115362757271</c:v>
                </c:pt>
                <c:pt idx="19">
                  <c:v>5.4024975681840317</c:v>
                </c:pt>
                <c:pt idx="20">
                  <c:v>2.9036412044320059</c:v>
                </c:pt>
                <c:pt idx="21">
                  <c:v>1.7889994244363976</c:v>
                </c:pt>
                <c:pt idx="22">
                  <c:v>1.4893366870531111</c:v>
                </c:pt>
                <c:pt idx="23">
                  <c:v>0.75078329000129429</c:v>
                </c:pt>
                <c:pt idx="24">
                  <c:v>4.3239408017740288E-2</c:v>
                </c:pt>
                <c:pt idx="25">
                  <c:v>-0.17078189226718621</c:v>
                </c:pt>
                <c:pt idx="26">
                  <c:v>-6.1935874092569065E-2</c:v>
                </c:pt>
                <c:pt idx="27">
                  <c:v>-0.68632941742781384</c:v>
                </c:pt>
                <c:pt idx="28">
                  <c:v>-1.0464765103138376</c:v>
                </c:pt>
                <c:pt idx="29">
                  <c:v>0.25138650893059378</c:v>
                </c:pt>
                <c:pt idx="30">
                  <c:v>3.5418947804402023E-3</c:v>
                </c:pt>
                <c:pt idx="31">
                  <c:v>0.48949830175186548</c:v>
                </c:pt>
                <c:pt idx="32">
                  <c:v>0.4305976220612564</c:v>
                </c:pt>
                <c:pt idx="33">
                  <c:v>-0.23750045716870716</c:v>
                </c:pt>
                <c:pt idx="34">
                  <c:v>6.2179281073596826E-2</c:v>
                </c:pt>
                <c:pt idx="35">
                  <c:v>1.1022002682151424</c:v>
                </c:pt>
                <c:pt idx="36">
                  <c:v>2.2697399574420132</c:v>
                </c:pt>
                <c:pt idx="37">
                  <c:v>2.3869936273991073</c:v>
                </c:pt>
                <c:pt idx="38">
                  <c:v>2.4826085948723318</c:v>
                </c:pt>
                <c:pt idx="39">
                  <c:v>2.5783514357497097</c:v>
                </c:pt>
                <c:pt idx="40">
                  <c:v>2.7810695639058878</c:v>
                </c:pt>
              </c:numCache>
            </c:numRef>
          </c:val>
          <c:smooth val="0"/>
        </c:ser>
        <c:ser>
          <c:idx val="4"/>
          <c:order val="6"/>
          <c:spPr>
            <a:ln>
              <a:solidFill>
                <a:srgbClr val="9C0000"/>
              </a:solidFill>
              <a:prstDash val="sysDash"/>
            </a:ln>
          </c:spPr>
          <c:marker>
            <c:symbol val="none"/>
          </c:marker>
          <c:val>
            <c:numRef>
              <c:f>'c1-3'!$F$17:$F$57</c:f>
              <c:numCache>
                <c:formatCode>General</c:formatCode>
                <c:ptCount val="41"/>
                <c:pt idx="28" formatCode="0\,0">
                  <c:v>2</c:v>
                </c:pt>
                <c:pt idx="29" formatCode="0\,0">
                  <c:v>2</c:v>
                </c:pt>
                <c:pt idx="30" formatCode="0\,0">
                  <c:v>2</c:v>
                </c:pt>
                <c:pt idx="31" formatCode="0\,0">
                  <c:v>2</c:v>
                </c:pt>
                <c:pt idx="32" formatCode="0\,0">
                  <c:v>2</c:v>
                </c:pt>
                <c:pt idx="33" formatCode="0\,0">
                  <c:v>2</c:v>
                </c:pt>
                <c:pt idx="34" formatCode="0\,0">
                  <c:v>2</c:v>
                </c:pt>
                <c:pt idx="35" formatCode="0\,0">
                  <c:v>2</c:v>
                </c:pt>
                <c:pt idx="36" formatCode="0\,0">
                  <c:v>2</c:v>
                </c:pt>
                <c:pt idx="37" formatCode="0\,0">
                  <c:v>2</c:v>
                </c:pt>
                <c:pt idx="38" formatCode="0\,0">
                  <c:v>2</c:v>
                </c:pt>
                <c:pt idx="39" formatCode="0\,0">
                  <c:v>2</c:v>
                </c:pt>
                <c:pt idx="40" formatCode="0\,0">
                  <c:v>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'c1-3'!$G$15</c:f>
              <c:strCache>
                <c:ptCount val="1"/>
                <c:pt idx="0">
                  <c:v>Inflációs cél</c:v>
                </c:pt>
              </c:strCache>
            </c:strRef>
          </c:tx>
          <c:spPr>
            <a:ln>
              <a:solidFill>
                <a:srgbClr val="9C0000"/>
              </a:solidFill>
            </a:ln>
          </c:spPr>
          <c:marker>
            <c:symbol val="none"/>
          </c:marker>
          <c:val>
            <c:numRef>
              <c:f>'c1-3'!$G$17:$G$57</c:f>
              <c:numCache>
                <c:formatCode>0\,0</c:formatCode>
                <c:ptCount val="4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</c:numCache>
            </c:numRef>
          </c:val>
          <c:smooth val="0"/>
        </c:ser>
        <c:ser>
          <c:idx val="8"/>
          <c:order val="8"/>
          <c:spPr>
            <a:ln>
              <a:solidFill>
                <a:srgbClr val="9C0000"/>
              </a:solidFill>
              <a:prstDash val="sysDash"/>
            </a:ln>
          </c:spPr>
          <c:marker>
            <c:symbol val="none"/>
          </c:marker>
          <c:val>
            <c:numRef>
              <c:f>'c1-3'!$H$17:$H$57</c:f>
              <c:numCache>
                <c:formatCode>General</c:formatCode>
                <c:ptCount val="41"/>
                <c:pt idx="28" formatCode="0\,0">
                  <c:v>4</c:v>
                </c:pt>
                <c:pt idx="29" formatCode="0\,0">
                  <c:v>4</c:v>
                </c:pt>
                <c:pt idx="30" formatCode="0\,0">
                  <c:v>4</c:v>
                </c:pt>
                <c:pt idx="31" formatCode="0\,0">
                  <c:v>4</c:v>
                </c:pt>
                <c:pt idx="32" formatCode="0\,0">
                  <c:v>4</c:v>
                </c:pt>
                <c:pt idx="33" formatCode="0\,0">
                  <c:v>4</c:v>
                </c:pt>
                <c:pt idx="34" formatCode="0\,0">
                  <c:v>4</c:v>
                </c:pt>
                <c:pt idx="35" formatCode="0\,0">
                  <c:v>4</c:v>
                </c:pt>
                <c:pt idx="36" formatCode="0\,0">
                  <c:v>4</c:v>
                </c:pt>
                <c:pt idx="37" formatCode="0\,0">
                  <c:v>4</c:v>
                </c:pt>
                <c:pt idx="38" formatCode="0\,0">
                  <c:v>4</c:v>
                </c:pt>
                <c:pt idx="39" formatCode="0\,0">
                  <c:v>4</c:v>
                </c:pt>
                <c:pt idx="40" formatCode="0\,0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72056"/>
        <c:axId val="198748224"/>
      </c:lineChart>
      <c:dateAx>
        <c:axId val="198747440"/>
        <c:scaling>
          <c:orientation val="minMax"/>
          <c:min val="40544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198747832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98747832"/>
        <c:scaling>
          <c:orientation val="minMax"/>
          <c:max val="7"/>
          <c:min val="-2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198747440"/>
        <c:crosses val="autoZero"/>
        <c:crossBetween val="between"/>
        <c:majorUnit val="1"/>
      </c:valAx>
      <c:valAx>
        <c:axId val="198748224"/>
        <c:scaling>
          <c:orientation val="minMax"/>
          <c:max val="7"/>
          <c:min val="-2"/>
        </c:scaling>
        <c:delete val="0"/>
        <c:axPos val="r"/>
        <c:numFmt formatCode="0" sourceLinked="0"/>
        <c:majorTickMark val="out"/>
        <c:minorTickMark val="none"/>
        <c:tickLblPos val="nextTo"/>
        <c:crossAx val="198572056"/>
        <c:crosses val="max"/>
        <c:crossBetween val="between"/>
        <c:majorUnit val="1"/>
      </c:valAx>
      <c:dateAx>
        <c:axId val="1985720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98748224"/>
        <c:crosses val="autoZero"/>
        <c:auto val="1"/>
        <c:lblOffset val="100"/>
        <c:baseTimeUnit val="months"/>
      </c:dateAx>
      <c:spPr>
        <a:pattFill>
          <a:fgClr>
            <a:srgbClr val="FFFFFF"/>
          </a:fgClr>
          <a:bgClr>
            <a:srgbClr val="FFFFFF"/>
          </a:bgClr>
        </a:pattFill>
        <a:ln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"/>
          <c:y val="0.73055989583333325"/>
          <c:w val="1"/>
          <c:h val="0.26944010416666681"/>
        </c:manualLayout>
      </c:layout>
      <c:overlay val="0"/>
    </c:legend>
    <c:plotVisOnly val="1"/>
    <c:dispBlanksAs val="gap"/>
    <c:showDLblsOverMax val="0"/>
  </c:chart>
  <c:spPr>
    <a:pattFill>
      <a:fgClr>
        <a:srgbClr val="FFFFFF"/>
      </a:fgClr>
      <a:bgClr>
        <a:srgbClr val="FFFFFF"/>
      </a:bgClr>
    </a:pattFill>
    <a:ln w="3175">
      <a:noFill/>
      <a:prstDash val="solid"/>
    </a:ln>
  </c:spPr>
  <c:txPr>
    <a:bodyPr/>
    <a:lstStyle/>
    <a:p>
      <a:pPr>
        <a:defRPr sz="18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047569803516923E-2"/>
          <c:y val="6.7918055555555551E-2"/>
          <c:w val="0.89286061469360545"/>
          <c:h val="0.68701180555555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külső_kereslet_adat!$D$4</c:f>
              <c:strCache>
                <c:ptCount val="1"/>
                <c:pt idx="0">
                  <c:v>Felvevőpiacaink GDP növekedése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külső_kereslet_adat!$B$21:$B$26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külső_kereslet_adat!$D$21:$D$26</c:f>
              <c:numCache>
                <c:formatCode>0.0</c:formatCode>
                <c:ptCount val="6"/>
                <c:pt idx="0">
                  <c:v>0.76264206574772686</c:v>
                </c:pt>
                <c:pt idx="1">
                  <c:v>1.0871544642871811</c:v>
                </c:pt>
                <c:pt idx="2">
                  <c:v>1.6670742524244271</c:v>
                </c:pt>
                <c:pt idx="3">
                  <c:v>1.9186802635010454</c:v>
                </c:pt>
                <c:pt idx="4">
                  <c:v>2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388464"/>
        <c:axId val="203388856"/>
      </c:barChart>
      <c:lineChart>
        <c:grouping val="standard"/>
        <c:varyColors val="0"/>
        <c:ser>
          <c:idx val="1"/>
          <c:order val="1"/>
          <c:tx>
            <c:strRef>
              <c:f>külső_kereslet_adat!$F$4</c:f>
              <c:strCache>
                <c:ptCount val="1"/>
                <c:pt idx="0">
                  <c:v>GDP (előző)</c:v>
                </c:pt>
              </c:strCache>
            </c:strRef>
          </c:tx>
          <c:spPr>
            <a:ln w="50800">
              <a:noFill/>
              <a:prstDash val="sysDash"/>
            </a:ln>
          </c:spPr>
          <c:marker>
            <c:symbol val="dash"/>
            <c:size val="17"/>
            <c:spPr>
              <a:solidFill>
                <a:srgbClr val="E57200">
                  <a:lumMod val="60000"/>
                  <a:lumOff val="40000"/>
                </a:srgbClr>
              </a:solidFill>
              <a:ln w="25400">
                <a:noFill/>
              </a:ln>
            </c:spPr>
          </c:marker>
          <c:cat>
            <c:numRef>
              <c:f>külső_kereslet_adat!$B$21:$B$25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külső_kereslet_adat!$F$21:$F$26</c:f>
              <c:numCache>
                <c:formatCode>0.0</c:formatCode>
                <c:ptCount val="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1.8353280004478163</c:v>
                </c:pt>
                <c:pt idx="4">
                  <c:v>2.14</c:v>
                </c:pt>
                <c:pt idx="5">
                  <c:v>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388464"/>
        <c:axId val="203388856"/>
      </c:lineChart>
      <c:catAx>
        <c:axId val="20338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203388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3388856"/>
        <c:scaling>
          <c:orientation val="minMax"/>
          <c:max val="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hu-HU" dirty="0" smtClean="0"/>
                  <a:t>%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7.7754232804232826E-2"/>
              <c:y val="7.8613425925925951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203388464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Trebuchet MS"/>
          <a:cs typeface="Trebuchet MS"/>
        </a:defRPr>
      </a:pPr>
      <a:endParaRPr lang="hu-H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27810412826882E-2"/>
          <c:y val="7.3032564583227419E-2"/>
          <c:w val="0.86067606482960968"/>
          <c:h val="0.509650925925925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'c5-5'!$B$15</c:f>
              <c:strCache>
                <c:ptCount val="1"/>
                <c:pt idx="0">
                  <c:v>Áru- és szolgáltatásegyenleg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'c5-5'!$B$20:$B$29</c:f>
              <c:numCache>
                <c:formatCode>0\,0</c:formatCode>
                <c:ptCount val="10"/>
                <c:pt idx="0">
                  <c:v>0.3586761965317864</c:v>
                </c:pt>
                <c:pt idx="1">
                  <c:v>4.0563890983380979</c:v>
                </c:pt>
                <c:pt idx="2">
                  <c:v>5.3535436472796913</c:v>
                </c:pt>
                <c:pt idx="3">
                  <c:v>6.1672680139141756</c:v>
                </c:pt>
                <c:pt idx="4">
                  <c:v>6.8017004235039673</c:v>
                </c:pt>
                <c:pt idx="5">
                  <c:v>7.2988638012542655</c:v>
                </c:pt>
                <c:pt idx="6">
                  <c:v>7.3949867069271518</c:v>
                </c:pt>
                <c:pt idx="7">
                  <c:v>9.0809754967508383</c:v>
                </c:pt>
                <c:pt idx="8">
                  <c:v>10.24759720887892</c:v>
                </c:pt>
                <c:pt idx="9">
                  <c:v>10.461714282662644</c:v>
                </c:pt>
              </c:numCache>
            </c:numRef>
          </c:val>
        </c:ser>
        <c:ser>
          <c:idx val="1"/>
          <c:order val="1"/>
          <c:tx>
            <c:strRef>
              <c:f>'c5-5'!$C$15</c:f>
              <c:strCache>
                <c:ptCount val="1"/>
                <c:pt idx="0">
                  <c:v>Jövedelemegyenleg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'c5-5'!$C$20:$C$29</c:f>
              <c:numCache>
                <c:formatCode>0\,0</c:formatCode>
                <c:ptCount val="10"/>
                <c:pt idx="0">
                  <c:v>-6.9227112531231203</c:v>
                </c:pt>
                <c:pt idx="1">
                  <c:v>-5.7033241291703716</c:v>
                </c:pt>
                <c:pt idx="2">
                  <c:v>-5.729116323231934</c:v>
                </c:pt>
                <c:pt idx="3">
                  <c:v>-6.1435750407452732</c:v>
                </c:pt>
                <c:pt idx="4">
                  <c:v>-5.5725477926494928</c:v>
                </c:pt>
                <c:pt idx="5">
                  <c:v>-4.2564867782610039</c:v>
                </c:pt>
                <c:pt idx="6">
                  <c:v>-5.7248663898815337</c:v>
                </c:pt>
                <c:pt idx="7">
                  <c:v>-4.9560455198740341</c:v>
                </c:pt>
                <c:pt idx="8">
                  <c:v>-4.8197076904718745</c:v>
                </c:pt>
                <c:pt idx="9">
                  <c:v>-4.9340721189495707</c:v>
                </c:pt>
              </c:numCache>
            </c:numRef>
          </c:val>
        </c:ser>
        <c:ser>
          <c:idx val="2"/>
          <c:order val="2"/>
          <c:tx>
            <c:strRef>
              <c:f>'c5-5'!$D$15</c:f>
              <c:strCache>
                <c:ptCount val="1"/>
                <c:pt idx="0">
                  <c:v>Transzferegyenleg*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'c5-5'!$D$20:$D$29</c:f>
              <c:numCache>
                <c:formatCode>0\,0</c:formatCode>
                <c:ptCount val="10"/>
                <c:pt idx="0">
                  <c:v>0.43709304362402679</c:v>
                </c:pt>
                <c:pt idx="1">
                  <c:v>2.6084855603912658</c:v>
                </c:pt>
                <c:pt idx="2">
                  <c:v>2.4824829270772897</c:v>
                </c:pt>
                <c:pt idx="3">
                  <c:v>3.0606057125614488</c:v>
                </c:pt>
                <c:pt idx="4">
                  <c:v>3.0913870791505773</c:v>
                </c:pt>
                <c:pt idx="5">
                  <c:v>4.5144627546879743</c:v>
                </c:pt>
                <c:pt idx="6">
                  <c:v>4.343039278489071</c:v>
                </c:pt>
                <c:pt idx="7">
                  <c:v>5.2006026573683179</c:v>
                </c:pt>
                <c:pt idx="8">
                  <c:v>2.2084492304253276</c:v>
                </c:pt>
                <c:pt idx="9">
                  <c:v>2.8570173112759973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572840"/>
        <c:axId val="198573232"/>
      </c:barChart>
      <c:lineChart>
        <c:grouping val="standard"/>
        <c:varyColors val="0"/>
        <c:ser>
          <c:idx val="3"/>
          <c:order val="3"/>
          <c:tx>
            <c:strRef>
              <c:f>'c5-5'!$E$15</c:f>
              <c:strCache>
                <c:ptCount val="1"/>
                <c:pt idx="0">
                  <c:v>Külső finanszírozási képesség (folyó fizetési mérleg és tőkemérleg)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'c5-5'!$E$20:$E$29</c:f>
              <c:numCache>
                <c:formatCode>0\,0</c:formatCode>
                <c:ptCount val="10"/>
                <c:pt idx="0">
                  <c:v>-6.1269420129673078</c:v>
                </c:pt>
                <c:pt idx="1">
                  <c:v>0.9615505295589919</c:v>
                </c:pt>
                <c:pt idx="2">
                  <c:v>2.106910251125047</c:v>
                </c:pt>
                <c:pt idx="3">
                  <c:v>3.0842986857303512</c:v>
                </c:pt>
                <c:pt idx="4">
                  <c:v>4.3205397100050522</c:v>
                </c:pt>
                <c:pt idx="5">
                  <c:v>7.5568397776812368</c:v>
                </c:pt>
                <c:pt idx="6">
                  <c:v>6.013159595534689</c:v>
                </c:pt>
                <c:pt idx="7">
                  <c:v>9.3255326342451212</c:v>
                </c:pt>
                <c:pt idx="8">
                  <c:v>7.6363387488323733</c:v>
                </c:pt>
                <c:pt idx="9">
                  <c:v>8.3846594749890713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72840"/>
        <c:axId val="198573232"/>
      </c:lineChart>
      <c:lineChart>
        <c:grouping val="standard"/>
        <c:varyColors val="0"/>
        <c:ser>
          <c:idx val="4"/>
          <c:order val="4"/>
          <c:tx>
            <c:strRef>
              <c:f>'c5-5'!$F$15</c:f>
              <c:strCache>
                <c:ptCount val="1"/>
                <c:pt idx="0">
                  <c:v>Külső finanszírozási képesség (a pénzügyi mérleg adatai alapján)</c:v>
                </c:pt>
              </c:strCache>
            </c:strRef>
          </c:tx>
          <c:spPr>
            <a:ln>
              <a:solidFill>
                <a:srgbClr val="9C0000"/>
              </a:solidFill>
              <a:prstDash val="sysDash"/>
            </a:ln>
          </c:spPr>
          <c:marker>
            <c:symbol val="none"/>
          </c:marker>
          <c:cat>
            <c:numRef>
              <c:f>'c5-5'!$A$20:$A$29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'c5-5'!$F$20:$F$29</c:f>
              <c:numCache>
                <c:formatCode>0\,0</c:formatCode>
                <c:ptCount val="10"/>
                <c:pt idx="0">
                  <c:v>-8.3510727095787907</c:v>
                </c:pt>
                <c:pt idx="1">
                  <c:v>0.2681739277860401</c:v>
                </c:pt>
                <c:pt idx="2">
                  <c:v>1.1250347579391184</c:v>
                </c:pt>
                <c:pt idx="3">
                  <c:v>0.71890256687160514</c:v>
                </c:pt>
                <c:pt idx="4">
                  <c:v>4.7156758193113992</c:v>
                </c:pt>
                <c:pt idx="5">
                  <c:v>6.4448462378112632</c:v>
                </c:pt>
                <c:pt idx="6">
                  <c:v>4.9663806882608199</c:v>
                </c:pt>
                <c:pt idx="7">
                  <c:v>8.3678503850349131</c:v>
                </c:pt>
                <c:pt idx="8">
                  <c:v>6.516558585755007</c:v>
                </c:pt>
                <c:pt idx="9">
                  <c:v>7.1181059045707968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74016"/>
        <c:axId val="198573624"/>
      </c:lineChart>
      <c:catAx>
        <c:axId val="198572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9.0889911008567983E-2"/>
              <c:y val="1.1970486111111261E-3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ln w="317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98573232"/>
        <c:crosses val="autoZero"/>
        <c:auto val="1"/>
        <c:lblAlgn val="ctr"/>
        <c:lblOffset val="100"/>
        <c:noMultiLvlLbl val="0"/>
      </c:catAx>
      <c:valAx>
        <c:axId val="198573232"/>
        <c:scaling>
          <c:orientation val="minMax"/>
          <c:max val="16"/>
          <c:min val="-10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low"/>
        <c:spPr>
          <a:ln w="3175">
            <a:solidFill>
              <a:srgbClr val="868686"/>
            </a:solidFill>
            <a:prstDash val="solid"/>
          </a:ln>
        </c:spPr>
        <c:crossAx val="198572840"/>
        <c:crosses val="autoZero"/>
        <c:crossBetween val="between"/>
        <c:majorUnit val="5"/>
      </c:valAx>
      <c:valAx>
        <c:axId val="198573624"/>
        <c:scaling>
          <c:orientation val="minMax"/>
          <c:max val="16"/>
          <c:min val="-1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crossAx val="198574016"/>
        <c:crosses val="max"/>
        <c:crossBetween val="between"/>
        <c:majorUnit val="5"/>
      </c:valAx>
      <c:catAx>
        <c:axId val="1985740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dirty="0" smtClean="0"/>
                  <a:t>%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0.84994141863144668"/>
              <c:y val="1.8632812500000001E-3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98573624"/>
        <c:crosses val="autoZero"/>
        <c:auto val="1"/>
        <c:lblAlgn val="ctr"/>
        <c:lblOffset val="100"/>
        <c:noMultiLvlLbl val="0"/>
      </c:catAx>
      <c:spPr>
        <a:pattFill>
          <a:fgClr>
            <a:srgbClr val="FFFFFF"/>
          </a:fgClr>
          <a:bgClr>
            <a:srgbClr val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75038773148148152"/>
          <c:w val="1"/>
          <c:h val="0.24961226851851853"/>
        </c:manualLayout>
      </c:layout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8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6403508772019"/>
          <c:y val="0.10180916575377949"/>
          <c:w val="0.82110754831775257"/>
          <c:h val="0.64414243062973808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'c5-7'!$D$10</c:f>
              <c:strCache>
                <c:ptCount val="1"/>
                <c:pt idx="0">
                  <c:v>Elsődleges egyenleg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cat>
            <c:numRef>
              <c:f>'c5-7'!$A$11:$A$16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'c5-7'!$D$11:$D$16</c:f>
              <c:numCache>
                <c:formatCode>0\,0</c:formatCode>
                <c:ptCount val="6"/>
                <c:pt idx="0">
                  <c:v>1.6444493658420192</c:v>
                </c:pt>
                <c:pt idx="1">
                  <c:v>1.5949951814542418</c:v>
                </c:pt>
                <c:pt idx="2">
                  <c:v>1.0334771286126476</c:v>
                </c:pt>
                <c:pt idx="3">
                  <c:v>1.3293881625079154</c:v>
                </c:pt>
                <c:pt idx="4">
                  <c:v>1.0606478323853703</c:v>
                </c:pt>
                <c:pt idx="5">
                  <c:v>0.92709076272728175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574408"/>
        <c:axId val="198574800"/>
      </c:barChart>
      <c:barChart>
        <c:barDir val="col"/>
        <c:grouping val="clustered"/>
        <c:varyColors val="0"/>
        <c:ser>
          <c:idx val="0"/>
          <c:order val="0"/>
          <c:tx>
            <c:strRef>
              <c:f>'c5-7'!$C$10</c:f>
              <c:strCache>
                <c:ptCount val="1"/>
                <c:pt idx="0">
                  <c:v>Nettó kamatkiadások</c:v>
                </c:pt>
              </c:strCache>
            </c:strRef>
          </c:tx>
          <c:spPr>
            <a:solidFill>
              <a:srgbClr val="78A3D5"/>
            </a:solidFill>
            <a:ln>
              <a:noFill/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78A3D5"/>
              </a:solidFill>
              <a:ln>
                <a:noFill/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78A3D5"/>
              </a:solidFill>
              <a:ln>
                <a:noFill/>
                <a:prstDash val="sysDash"/>
              </a:ln>
            </c:spPr>
          </c:dPt>
          <c:dPt>
            <c:idx val="12"/>
            <c:invertIfNegative val="0"/>
            <c:bubble3D val="0"/>
            <c:spPr>
              <a:solidFill>
                <a:srgbClr val="78A3D5"/>
              </a:solidFill>
              <a:ln>
                <a:noFill/>
                <a:prstDash val="sysDash"/>
              </a:ln>
            </c:spPr>
          </c:dPt>
          <c:cat>
            <c:numRef>
              <c:f>'c5-7'!$A$11:$A$16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'c5-7'!$C$11:$C$16</c:f>
              <c:numCache>
                <c:formatCode>0\,0</c:formatCode>
                <c:ptCount val="6"/>
                <c:pt idx="0">
                  <c:v>-3.944449365842019</c:v>
                </c:pt>
                <c:pt idx="1">
                  <c:v>-4.0351278207137398</c:v>
                </c:pt>
                <c:pt idx="2">
                  <c:v>-3.6098509181261811</c:v>
                </c:pt>
                <c:pt idx="3">
                  <c:v>-3.3539101999650498</c:v>
                </c:pt>
                <c:pt idx="4">
                  <c:v>-2.8919634915367198</c:v>
                </c:pt>
                <c:pt idx="5">
                  <c:v>-2.6580899102834601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575584"/>
        <c:axId val="198575192"/>
      </c:barChart>
      <c:lineChart>
        <c:grouping val="standard"/>
        <c:varyColors val="0"/>
        <c:ser>
          <c:idx val="2"/>
          <c:order val="1"/>
          <c:tx>
            <c:strRef>
              <c:f>'c5-7'!$B$10</c:f>
              <c:strCache>
                <c:ptCount val="1"/>
                <c:pt idx="0">
                  <c:v>ESA-egyenleg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'c5-7'!$A$11:$A$16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'c5-7'!$B$11:$B$16</c:f>
              <c:numCache>
                <c:formatCode>0\,0</c:formatCode>
                <c:ptCount val="6"/>
                <c:pt idx="0">
                  <c:v>-2.2999999999999998</c:v>
                </c:pt>
                <c:pt idx="1">
                  <c:v>-2.440132639259498</c:v>
                </c:pt>
                <c:pt idx="2">
                  <c:v>-2.5763737895135335</c:v>
                </c:pt>
                <c:pt idx="3">
                  <c:v>-2.0245220374571344</c:v>
                </c:pt>
                <c:pt idx="4">
                  <c:v>-1.8313156591513495</c:v>
                </c:pt>
                <c:pt idx="5">
                  <c:v>-1.7309991475561783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75584"/>
        <c:axId val="198575192"/>
      </c:lineChart>
      <c:catAx>
        <c:axId val="19857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198574800"/>
        <c:crosses val="autoZero"/>
        <c:auto val="1"/>
        <c:lblAlgn val="ctr"/>
        <c:lblOffset val="100"/>
        <c:noMultiLvlLbl val="0"/>
      </c:catAx>
      <c:valAx>
        <c:axId val="198574800"/>
        <c:scaling>
          <c:orientation val="minMax"/>
          <c:max val="2"/>
          <c:min val="-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8574408"/>
        <c:crosses val="autoZero"/>
        <c:crossBetween val="between"/>
        <c:majorUnit val="1"/>
      </c:valAx>
      <c:valAx>
        <c:axId val="198575192"/>
        <c:scaling>
          <c:orientation val="minMax"/>
          <c:max val="2"/>
          <c:min val="-5"/>
        </c:scaling>
        <c:delete val="0"/>
        <c:axPos val="r"/>
        <c:numFmt formatCode="#,##0" sourceLinked="0"/>
        <c:majorTickMark val="out"/>
        <c:minorTickMark val="none"/>
        <c:tickLblPos val="nextTo"/>
        <c:crossAx val="198575584"/>
        <c:crosses val="max"/>
        <c:crossBetween val="between"/>
        <c:majorUnit val="1"/>
      </c:valAx>
      <c:catAx>
        <c:axId val="19857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8575192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"/>
          <c:y val="0.8570231200958246"/>
          <c:w val="0.98951795641428086"/>
          <c:h val="0.1429768799041756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baseline="0">
          <a:latin typeface="+mj-lt"/>
        </a:defRPr>
      </a:pPr>
      <a:endParaRPr lang="hu-H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6403508772019"/>
          <c:y val="9.6223958333333345E-2"/>
          <c:w val="0.80389883040936383"/>
          <c:h val="0.666730034722222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'c5-12'!$B$9</c:f>
              <c:strCache>
                <c:ptCount val="1"/>
                <c:pt idx="0">
                  <c:v>Államadósság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2"/>
              </a:solidFill>
            </c:spPr>
          </c:dPt>
          <c:cat>
            <c:numRef>
              <c:f>'c5-12'!$A$11:$A$28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'c5-12'!$B$11:$B$28</c:f>
              <c:numCache>
                <c:formatCode>0\,0</c:formatCode>
                <c:ptCount val="18"/>
                <c:pt idx="0">
                  <c:v>55.140842578452251</c:v>
                </c:pt>
                <c:pt idx="1">
                  <c:v>51.739206180004579</c:v>
                </c:pt>
                <c:pt idx="2">
                  <c:v>54.99001581559142</c:v>
                </c:pt>
                <c:pt idx="3">
                  <c:v>57.599919436622812</c:v>
                </c:pt>
                <c:pt idx="4">
                  <c:v>58.517703495012562</c:v>
                </c:pt>
                <c:pt idx="5">
                  <c:v>60.476379390183091</c:v>
                </c:pt>
                <c:pt idx="6">
                  <c:v>64.647897184743414</c:v>
                </c:pt>
                <c:pt idx="7">
                  <c:v>65.621009355979425</c:v>
                </c:pt>
                <c:pt idx="8">
                  <c:v>71.654961893608345</c:v>
                </c:pt>
                <c:pt idx="9">
                  <c:v>77.877819541713805</c:v>
                </c:pt>
                <c:pt idx="10">
                  <c:v>80.522473730389166</c:v>
                </c:pt>
                <c:pt idx="11">
                  <c:v>80.679030289019352</c:v>
                </c:pt>
                <c:pt idx="12">
                  <c:v>78.275111378278709</c:v>
                </c:pt>
                <c:pt idx="13">
                  <c:v>76.773155367843771</c:v>
                </c:pt>
                <c:pt idx="14">
                  <c:v>76.178540821399451</c:v>
                </c:pt>
                <c:pt idx="15">
                  <c:v>75.323684497790694</c:v>
                </c:pt>
                <c:pt idx="16">
                  <c:v>72.926205482234465</c:v>
                </c:pt>
                <c:pt idx="17">
                  <c:v>71.469548250246717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580640"/>
        <c:axId val="198581032"/>
      </c:barChart>
      <c:lineChart>
        <c:grouping val="standard"/>
        <c:varyColors val="0"/>
        <c:ser>
          <c:idx val="0"/>
          <c:order val="1"/>
          <c:tx>
            <c:strRef>
              <c:f>'c5-12'!$C$9</c:f>
              <c:strCache>
                <c:ptCount val="1"/>
                <c:pt idx="0">
                  <c:v>Devizaadósság aránya (jobb tengely)</c:v>
                </c:pt>
              </c:strCache>
            </c:strRef>
          </c:tx>
          <c:spPr>
            <a:ln w="571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Pt>
            <c:idx val="10"/>
            <c:bubble3D val="0"/>
            <c:spPr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c:spPr>
          </c:dPt>
          <c:dPt>
            <c:idx val="11"/>
            <c:bubble3D val="0"/>
            <c:spPr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c:spPr>
          </c:dPt>
          <c:dPt>
            <c:idx val="12"/>
            <c:bubble3D val="0"/>
            <c:spPr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c:spPr>
          </c:dPt>
          <c:dPt>
            <c:idx val="15"/>
            <c:bubble3D val="0"/>
            <c:spPr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c:spPr>
          </c:dPt>
          <c:dPt>
            <c:idx val="16"/>
            <c:bubble3D val="0"/>
            <c:spPr>
              <a:ln w="57150">
                <a:solidFill>
                  <a:schemeClr val="accent6">
                    <a:lumMod val="50000"/>
                  </a:schemeClr>
                </a:solidFill>
                <a:prstDash val="solid"/>
              </a:ln>
            </c:spPr>
          </c:dPt>
          <c:cat>
            <c:numRef>
              <c:f>'c5-12'!$A$11:$A$28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'c5-12'!$C$11:$C$28</c:f>
              <c:numCache>
                <c:formatCode>0\,0</c:formatCode>
                <c:ptCount val="18"/>
                <c:pt idx="0">
                  <c:v>35.611639738873912</c:v>
                </c:pt>
                <c:pt idx="1">
                  <c:v>30.473333200893521</c:v>
                </c:pt>
                <c:pt idx="2">
                  <c:v>24.752686530013584</c:v>
                </c:pt>
                <c:pt idx="3">
                  <c:v>24.451968375450104</c:v>
                </c:pt>
                <c:pt idx="4">
                  <c:v>26.481676302157542</c:v>
                </c:pt>
                <c:pt idx="5">
                  <c:v>28.99356385575539</c:v>
                </c:pt>
                <c:pt idx="6">
                  <c:v>29.208639197357094</c:v>
                </c:pt>
                <c:pt idx="7">
                  <c:v>31.557325938016483</c:v>
                </c:pt>
                <c:pt idx="8">
                  <c:v>40.066328583895114</c:v>
                </c:pt>
                <c:pt idx="9">
                  <c:v>46.339367373697307</c:v>
                </c:pt>
                <c:pt idx="10">
                  <c:v>47.086531170111471</c:v>
                </c:pt>
                <c:pt idx="11">
                  <c:v>51.856878052072908</c:v>
                </c:pt>
                <c:pt idx="12">
                  <c:v>43.439582244461391</c:v>
                </c:pt>
                <c:pt idx="13">
                  <c:v>42.053590758073014</c:v>
                </c:pt>
                <c:pt idx="14">
                  <c:v>39.739767290146979</c:v>
                </c:pt>
                <c:pt idx="15">
                  <c:v>35.26671727211059</c:v>
                </c:pt>
                <c:pt idx="16">
                  <c:v>30.732605109025595</c:v>
                </c:pt>
                <c:pt idx="17">
                  <c:v>28.095068167264248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81816"/>
        <c:axId val="198581424"/>
      </c:lineChart>
      <c:catAx>
        <c:axId val="19858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98581032"/>
        <c:crosses val="autoZero"/>
        <c:auto val="1"/>
        <c:lblAlgn val="ctr"/>
        <c:lblOffset val="100"/>
        <c:noMultiLvlLbl val="0"/>
      </c:catAx>
      <c:valAx>
        <c:axId val="198581032"/>
        <c:scaling>
          <c:orientation val="minMax"/>
          <c:max val="85"/>
          <c:min val="5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8580640"/>
        <c:crosses val="autoZero"/>
        <c:crossBetween val="between"/>
      </c:valAx>
      <c:valAx>
        <c:axId val="198581424"/>
        <c:scaling>
          <c:orientation val="minMax"/>
          <c:max val="55"/>
          <c:min val="20"/>
        </c:scaling>
        <c:delete val="0"/>
        <c:axPos val="r"/>
        <c:numFmt formatCode="#,##0" sourceLinked="0"/>
        <c:majorTickMark val="out"/>
        <c:minorTickMark val="none"/>
        <c:tickLblPos val="nextTo"/>
        <c:crossAx val="198581816"/>
        <c:crosses val="max"/>
        <c:crossBetween val="between"/>
      </c:valAx>
      <c:catAx>
        <c:axId val="198581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8581424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"/>
          <c:y val="0.90698177083333331"/>
          <c:w val="1"/>
          <c:h val="9.301822916666771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baseline="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459792147694E-2"/>
          <c:y val="7.9341579861111122E-2"/>
          <c:w val="0.91401212121212105"/>
          <c:h val="0.66481979166666672"/>
        </c:manualLayout>
      </c:layout>
      <c:areaChart>
        <c:grouping val="stacked"/>
        <c:varyColors val="0"/>
        <c:ser>
          <c:idx val="0"/>
          <c:order val="0"/>
          <c:tx>
            <c:strRef>
              <c:f>'c6-10'!$C$13</c:f>
              <c:strCache>
                <c:ptCount val="1"/>
                <c:pt idx="0">
                  <c:v>A sáv minimuma</c:v>
                </c:pt>
              </c:strCache>
            </c:strRef>
          </c:tx>
          <c:spPr>
            <a:noFill/>
          </c:spPr>
          <c:cat>
            <c:numRef>
              <c:f>'c6-10'!$A$27:$A$160</c:f>
              <c:numCache>
                <c:formatCode>mmm\-yy</c:formatCode>
                <c:ptCount val="13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</c:numCache>
            </c:numRef>
          </c:cat>
          <c:val>
            <c:numRef>
              <c:f>'c6-10'!$C$27:$C$160</c:f>
              <c:numCache>
                <c:formatCode>0\,0</c:formatCode>
                <c:ptCount val="134"/>
                <c:pt idx="0">
                  <c:v>4.229681232388371</c:v>
                </c:pt>
                <c:pt idx="1">
                  <c:v>4.3245632354366359</c:v>
                </c:pt>
                <c:pt idx="2">
                  <c:v>3.5923565120152094</c:v>
                </c:pt>
                <c:pt idx="3">
                  <c:v>3.9944181404983943</c:v>
                </c:pt>
                <c:pt idx="4">
                  <c:v>3.7432125273420533</c:v>
                </c:pt>
                <c:pt idx="5">
                  <c:v>3.8819477472098063</c:v>
                </c:pt>
                <c:pt idx="6">
                  <c:v>3.5404401601438882</c:v>
                </c:pt>
                <c:pt idx="7">
                  <c:v>3.6875988960485913</c:v>
                </c:pt>
                <c:pt idx="8">
                  <c:v>3.9233019417285369</c:v>
                </c:pt>
                <c:pt idx="9">
                  <c:v>3.8959308667961645</c:v>
                </c:pt>
                <c:pt idx="10">
                  <c:v>3.3249626285251317</c:v>
                </c:pt>
                <c:pt idx="11">
                  <c:v>3.030746624227056</c:v>
                </c:pt>
                <c:pt idx="12">
                  <c:v>2.5111712714774783</c:v>
                </c:pt>
                <c:pt idx="13">
                  <c:v>2.9754157400331729</c:v>
                </c:pt>
                <c:pt idx="14">
                  <c:v>2.7516697195330653</c:v>
                </c:pt>
                <c:pt idx="15">
                  <c:v>2.6425184545214977</c:v>
                </c:pt>
                <c:pt idx="16">
                  <c:v>3.4325811415319385</c:v>
                </c:pt>
                <c:pt idx="17">
                  <c:v>4.3888084853213707</c:v>
                </c:pt>
                <c:pt idx="18">
                  <c:v>5.1009259419474091</c:v>
                </c:pt>
                <c:pt idx="19">
                  <c:v>5.8130433985734475</c:v>
                </c:pt>
                <c:pt idx="20">
                  <c:v>6.2152314925139374</c:v>
                </c:pt>
                <c:pt idx="21">
                  <c:v>5.7202602078910427</c:v>
                </c:pt>
                <c:pt idx="22">
                  <c:v>6.0378821445283934</c:v>
                </c:pt>
                <c:pt idx="23">
                  <c:v>6.2952523269678631</c:v>
                </c:pt>
                <c:pt idx="24">
                  <c:v>7.1685407107704959</c:v>
                </c:pt>
                <c:pt idx="25">
                  <c:v>6.2100567855072857</c:v>
                </c:pt>
                <c:pt idx="26">
                  <c:v>5.3296861118386403</c:v>
                </c:pt>
                <c:pt idx="27">
                  <c:v>5.4096764495524052</c:v>
                </c:pt>
                <c:pt idx="28">
                  <c:v>5.5706720847121254</c:v>
                </c:pt>
                <c:pt idx="29">
                  <c:v>5.7002747613792133</c:v>
                </c:pt>
                <c:pt idx="30">
                  <c:v>5.8102307085753297</c:v>
                </c:pt>
                <c:pt idx="31">
                  <c:v>6.601589665287487</c:v>
                </c:pt>
                <c:pt idx="32">
                  <c:v>7.083740648514083</c:v>
                </c:pt>
                <c:pt idx="33">
                  <c:v>6.9119886583820573</c:v>
                </c:pt>
                <c:pt idx="34">
                  <c:v>6.7402366682500316</c:v>
                </c:pt>
                <c:pt idx="35">
                  <c:v>6.5684846781180051</c:v>
                </c:pt>
                <c:pt idx="36">
                  <c:v>6.5656420305366554</c:v>
                </c:pt>
                <c:pt idx="37">
                  <c:v>6.2932920514073754</c:v>
                </c:pt>
                <c:pt idx="38">
                  <c:v>6.5733811648385201</c:v>
                </c:pt>
                <c:pt idx="39">
                  <c:v>6.8446364821577861</c:v>
                </c:pt>
                <c:pt idx="40">
                  <c:v>8.0257047428263046</c:v>
                </c:pt>
                <c:pt idx="41">
                  <c:v>7.0731272687753926</c:v>
                </c:pt>
                <c:pt idx="42">
                  <c:v>7.2220940031652887</c:v>
                </c:pt>
                <c:pt idx="43">
                  <c:v>7.371060737555184</c:v>
                </c:pt>
                <c:pt idx="44">
                  <c:v>6.67407004976842</c:v>
                </c:pt>
                <c:pt idx="45">
                  <c:v>8.9877457358700479</c:v>
                </c:pt>
                <c:pt idx="46">
                  <c:v>7.2079793881866641</c:v>
                </c:pt>
                <c:pt idx="47">
                  <c:v>7.1767839134319704</c:v>
                </c:pt>
                <c:pt idx="48">
                  <c:v>7.085387696467599</c:v>
                </c:pt>
                <c:pt idx="49">
                  <c:v>6.679878999950521</c:v>
                </c:pt>
                <c:pt idx="50">
                  <c:v>7.0689973637006709</c:v>
                </c:pt>
                <c:pt idx="51">
                  <c:v>6.7691471405212633</c:v>
                </c:pt>
                <c:pt idx="52">
                  <c:v>6.093755633851603</c:v>
                </c:pt>
                <c:pt idx="53">
                  <c:v>6.5853984873382805</c:v>
                </c:pt>
                <c:pt idx="54">
                  <c:v>7.3469698785234892</c:v>
                </c:pt>
                <c:pt idx="55">
                  <c:v>6.117739554683336</c:v>
                </c:pt>
                <c:pt idx="56">
                  <c:v>6.1133215364091047</c:v>
                </c:pt>
                <c:pt idx="57">
                  <c:v>5.3364335406437862</c:v>
                </c:pt>
                <c:pt idx="58">
                  <c:v>5.350810057474523</c:v>
                </c:pt>
                <c:pt idx="59">
                  <c:v>5.0644283234553633</c:v>
                </c:pt>
                <c:pt idx="60">
                  <c:v>6.145322406854417</c:v>
                </c:pt>
                <c:pt idx="61">
                  <c:v>5.3178484733885991</c:v>
                </c:pt>
                <c:pt idx="62">
                  <c:v>5.0419259449161933</c:v>
                </c:pt>
                <c:pt idx="63">
                  <c:v>4.526639695798953</c:v>
                </c:pt>
                <c:pt idx="64">
                  <c:v>4.0532522991546731</c:v>
                </c:pt>
                <c:pt idx="65">
                  <c:v>3.9178785557720768</c:v>
                </c:pt>
                <c:pt idx="66">
                  <c:v>4.4072952687415388</c:v>
                </c:pt>
                <c:pt idx="67">
                  <c:v>4.0009630535655907</c:v>
                </c:pt>
                <c:pt idx="68">
                  <c:v>4.2834421948503696</c:v>
                </c:pt>
                <c:pt idx="69">
                  <c:v>4.0438695738616772</c:v>
                </c:pt>
                <c:pt idx="70">
                  <c:v>4.0646949269420922</c:v>
                </c:pt>
                <c:pt idx="71">
                  <c:v>4.0662775672348426</c:v>
                </c:pt>
                <c:pt idx="72">
                  <c:v>4.6042729882352287</c:v>
                </c:pt>
                <c:pt idx="73">
                  <c:v>4.6857310955905973</c:v>
                </c:pt>
                <c:pt idx="74">
                  <c:v>5.8404993404637668</c:v>
                </c:pt>
                <c:pt idx="75">
                  <c:v>5.6713036446898668</c:v>
                </c:pt>
                <c:pt idx="76">
                  <c:v>5.3604152034674586</c:v>
                </c:pt>
                <c:pt idx="77">
                  <c:v>5.1380001044725008</c:v>
                </c:pt>
                <c:pt idx="78">
                  <c:v>4.9278177404957573</c:v>
                </c:pt>
                <c:pt idx="79">
                  <c:v>4.4644956297776268</c:v>
                </c:pt>
                <c:pt idx="80">
                  <c:v>5.243588671680155</c:v>
                </c:pt>
                <c:pt idx="81">
                  <c:v>5.3322336983023808</c:v>
                </c:pt>
                <c:pt idx="82">
                  <c:v>5.3205182832988021</c:v>
                </c:pt>
                <c:pt idx="83">
                  <c:v>5.9260702517383468</c:v>
                </c:pt>
                <c:pt idx="84">
                  <c:v>6.0258417400491959</c:v>
                </c:pt>
                <c:pt idx="85">
                  <c:v>5.4656359860758448</c:v>
                </c:pt>
                <c:pt idx="86">
                  <c:v>5.4921496753062984</c:v>
                </c:pt>
                <c:pt idx="87">
                  <c:v>5.3620146511850439</c:v>
                </c:pt>
                <c:pt idx="88">
                  <c:v>5.7860108755099127</c:v>
                </c:pt>
                <c:pt idx="89">
                  <c:v>5.6467724231368841</c:v>
                </c:pt>
                <c:pt idx="90">
                  <c:v>4.9508416008169176</c:v>
                </c:pt>
                <c:pt idx="91">
                  <c:v>5.5362057430488409</c:v>
                </c:pt>
                <c:pt idx="92">
                  <c:v>5.2161447956300426</c:v>
                </c:pt>
                <c:pt idx="93">
                  <c:v>6.0266193763264972</c:v>
                </c:pt>
                <c:pt idx="94">
                  <c:v>5.6955169583405674</c:v>
                </c:pt>
                <c:pt idx="95">
                  <c:v>5.6734391565500282</c:v>
                </c:pt>
                <c:pt idx="96">
                  <c:v>5.4546389367527244</c:v>
                </c:pt>
                <c:pt idx="97">
                  <c:v>4.8737835231856987</c:v>
                </c:pt>
                <c:pt idx="98">
                  <c:v>4.3351386803051026</c:v>
                </c:pt>
                <c:pt idx="99">
                  <c:v>4.5548940337969483</c:v>
                </c:pt>
                <c:pt idx="100">
                  <c:v>3.6763300228221536</c:v>
                </c:pt>
                <c:pt idx="101">
                  <c:v>4.2411014681493411</c:v>
                </c:pt>
                <c:pt idx="102">
                  <c:v>3.4247485026285811</c:v>
                </c:pt>
                <c:pt idx="103">
                  <c:v>3.800235277980502</c:v>
                </c:pt>
                <c:pt idx="104">
                  <c:v>3.2427180232848016</c:v>
                </c:pt>
                <c:pt idx="105">
                  <c:v>2.6664213074775782</c:v>
                </c:pt>
                <c:pt idx="106">
                  <c:v>2.6214036680574004</c:v>
                </c:pt>
                <c:pt idx="107">
                  <c:v>2.6042651825725094</c:v>
                </c:pt>
                <c:pt idx="108">
                  <c:v>2.3022881915351636</c:v>
                </c:pt>
                <c:pt idx="109">
                  <c:v>2.2854061870799542</c:v>
                </c:pt>
                <c:pt idx="110">
                  <c:v>1.9922140033843989</c:v>
                </c:pt>
                <c:pt idx="111">
                  <c:v>1.8783144324601211</c:v>
                </c:pt>
                <c:pt idx="112">
                  <c:v>1.6881520730853146</c:v>
                </c:pt>
                <c:pt idx="113">
                  <c:v>1.3529337105865011</c:v>
                </c:pt>
                <c:pt idx="114">
                  <c:v>1.3526554549635372</c:v>
                </c:pt>
                <c:pt idx="115">
                  <c:v>1.332539497215524</c:v>
                </c:pt>
                <c:pt idx="116">
                  <c:v>1.3644732031047058</c:v>
                </c:pt>
                <c:pt idx="117">
                  <c:v>1.2857436417576311</c:v>
                </c:pt>
                <c:pt idx="118">
                  <c:v>1.2353020509795165</c:v>
                </c:pt>
                <c:pt idx="119">
                  <c:v>1.37398510854823</c:v>
                </c:pt>
                <c:pt idx="120">
                  <c:v>1.2288131967138407</c:v>
                </c:pt>
                <c:pt idx="121">
                  <c:v>1.0001564109896417</c:v>
                </c:pt>
                <c:pt idx="122">
                  <c:v>0.79495664733037186</c:v>
                </c:pt>
                <c:pt idx="123">
                  <c:v>0.80208238321377623</c:v>
                </c:pt>
                <c:pt idx="124">
                  <c:v>0.71221937826052206</c:v>
                </c:pt>
                <c:pt idx="125">
                  <c:v>0.65732658906002983</c:v>
                </c:pt>
                <c:pt idx="126">
                  <c:v>0.61935371007226303</c:v>
                </c:pt>
                <c:pt idx="127">
                  <c:v>0.52830079110861838</c:v>
                </c:pt>
                <c:pt idx="128">
                  <c:v>0.49386877438439325</c:v>
                </c:pt>
                <c:pt idx="129">
                  <c:v>0.43246315031750399</c:v>
                </c:pt>
                <c:pt idx="130">
                  <c:v>0.28154713612004778</c:v>
                </c:pt>
                <c:pt idx="131">
                  <c:v>0.26080891630169917</c:v>
                </c:pt>
                <c:pt idx="132">
                  <c:v>0.18038751973965628</c:v>
                </c:pt>
                <c:pt idx="133">
                  <c:v>0</c:v>
                </c:pt>
              </c:numCache>
            </c:numRef>
          </c:val>
        </c:ser>
        <c:ser>
          <c:idx val="2"/>
          <c:order val="1"/>
          <c:tx>
            <c:strRef>
              <c:f>'c6-10'!$D$13</c:f>
              <c:strCache>
                <c:ptCount val="1"/>
                <c:pt idx="0">
                  <c:v>Inflációs várakozások sávja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cat>
            <c:numRef>
              <c:f>'c6-10'!$A$27:$A$160</c:f>
              <c:numCache>
                <c:formatCode>mmm\-yy</c:formatCode>
                <c:ptCount val="13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</c:numCache>
            </c:numRef>
          </c:cat>
          <c:val>
            <c:numRef>
              <c:f>'c6-10'!$D$27:$D$160</c:f>
              <c:numCache>
                <c:formatCode>0\,0</c:formatCode>
                <c:ptCount val="134"/>
                <c:pt idx="0">
                  <c:v>1.1920863876295424</c:v>
                </c:pt>
                <c:pt idx="1">
                  <c:v>1.2126075094113524</c:v>
                </c:pt>
                <c:pt idx="2">
                  <c:v>1.0556315952605768</c:v>
                </c:pt>
                <c:pt idx="3">
                  <c:v>1.2393162177609853</c:v>
                </c:pt>
                <c:pt idx="4">
                  <c:v>1.2160077642907154</c:v>
                </c:pt>
                <c:pt idx="5">
                  <c:v>1.3169290516635721</c:v>
                </c:pt>
                <c:pt idx="6">
                  <c:v>1.2268641729772578</c:v>
                </c:pt>
                <c:pt idx="7">
                  <c:v>1.3010576970064971</c:v>
                </c:pt>
                <c:pt idx="8">
                  <c:v>1.4111567325020844</c:v>
                </c:pt>
                <c:pt idx="9">
                  <c:v>1.4289649359047187</c:v>
                </c:pt>
                <c:pt idx="10">
                  <c:v>1.2608355683734693</c:v>
                </c:pt>
                <c:pt idx="11">
                  <c:v>1.1826873253378998</c:v>
                </c:pt>
                <c:pt idx="12">
                  <c:v>1.0087543084838115</c:v>
                </c:pt>
                <c:pt idx="13">
                  <c:v>1.2425192300585368</c:v>
                </c:pt>
                <c:pt idx="14">
                  <c:v>1.1934624993294207</c:v>
                </c:pt>
                <c:pt idx="15">
                  <c:v>1.1977494270915767</c:v>
                </c:pt>
                <c:pt idx="16">
                  <c:v>1.6209201329139886</c:v>
                </c:pt>
                <c:pt idx="17">
                  <c:v>2.1533687222288478</c:v>
                </c:pt>
                <c:pt idx="18">
                  <c:v>2.5744185792621757</c:v>
                </c:pt>
                <c:pt idx="19">
                  <c:v>2.9954684362955044</c:v>
                </c:pt>
                <c:pt idx="20">
                  <c:v>3.2455958131549769</c:v>
                </c:pt>
                <c:pt idx="21">
                  <c:v>2.9391963325014512</c:v>
                </c:pt>
                <c:pt idx="22">
                  <c:v>3.0427703681679743</c:v>
                </c:pt>
                <c:pt idx="23">
                  <c:v>3.1048946842583662</c:v>
                </c:pt>
                <c:pt idx="24">
                  <c:v>3.4541220055415396</c:v>
                </c:pt>
                <c:pt idx="25">
                  <c:v>2.8926492277883629</c:v>
                </c:pt>
                <c:pt idx="26">
                  <c:v>2.4044615891356198</c:v>
                </c:pt>
                <c:pt idx="27">
                  <c:v>2.335106169438208</c:v>
                </c:pt>
                <c:pt idx="28">
                  <c:v>2.3226250870785226</c:v>
                </c:pt>
                <c:pt idx="29">
                  <c:v>2.3390865553689837</c:v>
                </c:pt>
                <c:pt idx="30">
                  <c:v>2.3322594799854608</c:v>
                </c:pt>
                <c:pt idx="31">
                  <c:v>2.5883084066447184</c:v>
                </c:pt>
                <c:pt idx="32">
                  <c:v>2.7151423082881285</c:v>
                </c:pt>
                <c:pt idx="33">
                  <c:v>2.6235463697625381</c:v>
                </c:pt>
                <c:pt idx="34">
                  <c:v>2.5319504312369476</c:v>
                </c:pt>
                <c:pt idx="35">
                  <c:v>2.4403544927113581</c:v>
                </c:pt>
                <c:pt idx="36">
                  <c:v>2.3495909033385045</c:v>
                </c:pt>
                <c:pt idx="37">
                  <c:v>2.1157523575061798</c:v>
                </c:pt>
                <c:pt idx="38">
                  <c:v>2.0400317414147464</c:v>
                </c:pt>
                <c:pt idx="39">
                  <c:v>1.9739813693040746</c:v>
                </c:pt>
                <c:pt idx="40">
                  <c:v>2.17370449109616</c:v>
                </c:pt>
                <c:pt idx="41">
                  <c:v>1.8647193699652274</c:v>
                </c:pt>
                <c:pt idx="42">
                  <c:v>1.9253447759681563</c:v>
                </c:pt>
                <c:pt idx="43">
                  <c:v>1.9859701819710862</c:v>
                </c:pt>
                <c:pt idx="44">
                  <c:v>1.8201006831124422</c:v>
                </c:pt>
                <c:pt idx="45">
                  <c:v>2.4898148101001389</c:v>
                </c:pt>
                <c:pt idx="46">
                  <c:v>2.0392740200479578</c:v>
                </c:pt>
                <c:pt idx="47">
                  <c:v>2.0848459952221639</c:v>
                </c:pt>
                <c:pt idx="48">
                  <c:v>2.1302708865077662</c:v>
                </c:pt>
                <c:pt idx="49">
                  <c:v>2.0395331304312467</c:v>
                </c:pt>
                <c:pt idx="50">
                  <c:v>2.1644629088981464</c:v>
                </c:pt>
                <c:pt idx="51">
                  <c:v>2.0916681036848574</c:v>
                </c:pt>
                <c:pt idx="52">
                  <c:v>1.9003011545821433</c:v>
                </c:pt>
                <c:pt idx="53">
                  <c:v>2.045881052192482</c:v>
                </c:pt>
                <c:pt idx="54">
                  <c:v>2.3924898551130029</c:v>
                </c:pt>
                <c:pt idx="55">
                  <c:v>2.0470774510729903</c:v>
                </c:pt>
                <c:pt idx="56">
                  <c:v>2.1018537833824826</c:v>
                </c:pt>
                <c:pt idx="57">
                  <c:v>1.8747081273947837</c:v>
                </c:pt>
                <c:pt idx="58">
                  <c:v>1.9174968158694732</c:v>
                </c:pt>
                <c:pt idx="59">
                  <c:v>1.8268692731442666</c:v>
                </c:pt>
                <c:pt idx="60">
                  <c:v>2.215965984844205</c:v>
                </c:pt>
                <c:pt idx="61">
                  <c:v>1.8628655931556191</c:v>
                </c:pt>
                <c:pt idx="62">
                  <c:v>1.7108136553769517</c:v>
                </c:pt>
                <c:pt idx="63">
                  <c:v>1.4880611725919861</c:v>
                </c:pt>
                <c:pt idx="64">
                  <c:v>1.3034051687823398</c:v>
                </c:pt>
                <c:pt idx="65">
                  <c:v>1.2351195455687445</c:v>
                </c:pt>
                <c:pt idx="66">
                  <c:v>1.3630148007390535</c:v>
                </c:pt>
                <c:pt idx="67">
                  <c:v>1.2330399453026164</c:v>
                </c:pt>
                <c:pt idx="68">
                  <c:v>1.3235868337710794</c:v>
                </c:pt>
                <c:pt idx="69">
                  <c:v>1.3232583455650859</c:v>
                </c:pt>
                <c:pt idx="70">
                  <c:v>1.4038653745590439</c:v>
                </c:pt>
                <c:pt idx="71">
                  <c:v>1.4920503802921825</c:v>
                </c:pt>
                <c:pt idx="72">
                  <c:v>1.7832101724564051</c:v>
                </c:pt>
                <c:pt idx="73">
                  <c:v>1.9275803699403928</c:v>
                </c:pt>
                <c:pt idx="74">
                  <c:v>2.5366354857145428</c:v>
                </c:pt>
                <c:pt idx="75">
                  <c:v>2.5660957603785048</c:v>
                </c:pt>
                <c:pt idx="76">
                  <c:v>2.5147707172033895</c:v>
                </c:pt>
                <c:pt idx="77">
                  <c:v>2.5448766261646405</c:v>
                </c:pt>
                <c:pt idx="78">
                  <c:v>2.5841844795132625</c:v>
                </c:pt>
                <c:pt idx="79">
                  <c:v>2.494116845308862</c:v>
                </c:pt>
                <c:pt idx="80">
                  <c:v>3.0789480110348544</c:v>
                </c:pt>
                <c:pt idx="81">
                  <c:v>3.2480930245267237</c:v>
                </c:pt>
                <c:pt idx="82">
                  <c:v>3.3096172694507731</c:v>
                </c:pt>
                <c:pt idx="83">
                  <c:v>3.6838661312656367</c:v>
                </c:pt>
                <c:pt idx="84">
                  <c:v>3.7098756166859195</c:v>
                </c:pt>
                <c:pt idx="85">
                  <c:v>3.2364266369081482</c:v>
                </c:pt>
                <c:pt idx="86">
                  <c:v>3.0963433935372846</c:v>
                </c:pt>
                <c:pt idx="87">
                  <c:v>2.8878304512863799</c:v>
                </c:pt>
                <c:pt idx="88">
                  <c:v>2.9917122301458328</c:v>
                </c:pt>
                <c:pt idx="89">
                  <c:v>2.8890858614410213</c:v>
                </c:pt>
                <c:pt idx="90">
                  <c:v>2.5700964413464673</c:v>
                </c:pt>
                <c:pt idx="91">
                  <c:v>2.9099345612339373</c:v>
                </c:pt>
                <c:pt idx="92">
                  <c:v>2.7577417942741578</c:v>
                </c:pt>
                <c:pt idx="93">
                  <c:v>3.1506309198040672</c:v>
                </c:pt>
                <c:pt idx="94">
                  <c:v>2.9426154802688949</c:v>
                </c:pt>
                <c:pt idx="95">
                  <c:v>2.8929154083420912</c:v>
                </c:pt>
                <c:pt idx="96">
                  <c:v>2.7262341778814001</c:v>
                </c:pt>
                <c:pt idx="97">
                  <c:v>2.4169834302872397</c:v>
                </c:pt>
                <c:pt idx="98">
                  <c:v>2.1669767262527806</c:v>
                </c:pt>
                <c:pt idx="99">
                  <c:v>2.4316402854792383</c:v>
                </c:pt>
                <c:pt idx="100">
                  <c:v>2.1017072003520609</c:v>
                </c:pt>
                <c:pt idx="101">
                  <c:v>2.5653205727641053</c:v>
                </c:pt>
                <c:pt idx="102">
                  <c:v>2.1910423127730199</c:v>
                </c:pt>
                <c:pt idx="103">
                  <c:v>2.5229350483039688</c:v>
                </c:pt>
                <c:pt idx="104">
                  <c:v>2.2377244222041259</c:v>
                </c:pt>
                <c:pt idx="105">
                  <c:v>1.9133033272760791</c:v>
                </c:pt>
                <c:pt idx="106">
                  <c:v>1.9833741011067803</c:v>
                </c:pt>
                <c:pt idx="107">
                  <c:v>2.0772109083084476</c:v>
                </c:pt>
                <c:pt idx="108">
                  <c:v>1.9656751561693442</c:v>
                </c:pt>
                <c:pt idx="109">
                  <c:v>2.0803778282714349</c:v>
                </c:pt>
                <c:pt idx="110">
                  <c:v>1.9310103619848149</c:v>
                </c:pt>
                <c:pt idx="111">
                  <c:v>1.9540083476182555</c:v>
                </c:pt>
                <c:pt idx="112">
                  <c:v>1.8943810137681634</c:v>
                </c:pt>
                <c:pt idx="113">
                  <c:v>1.6204235324528626</c:v>
                </c:pt>
                <c:pt idx="114">
                  <c:v>1.7203570646174728</c:v>
                </c:pt>
                <c:pt idx="115">
                  <c:v>1.7777233291802439</c:v>
                </c:pt>
                <c:pt idx="116">
                  <c:v>1.9242206512862721</c:v>
                </c:pt>
                <c:pt idx="117">
                  <c:v>1.9382119987257802</c:v>
                </c:pt>
                <c:pt idx="118">
                  <c:v>2.0000148149315269</c:v>
                </c:pt>
                <c:pt idx="119">
                  <c:v>2.4205096439893028</c:v>
                </c:pt>
                <c:pt idx="120">
                  <c:v>2.3618556361398477</c:v>
                </c:pt>
                <c:pt idx="121">
                  <c:v>2.1740924843938325</c:v>
                </c:pt>
                <c:pt idx="122">
                  <c:v>1.9697009920602651</c:v>
                </c:pt>
                <c:pt idx="123">
                  <c:v>2.2473695590603318</c:v>
                </c:pt>
                <c:pt idx="124">
                  <c:v>2.2648915588405862</c:v>
                </c:pt>
                <c:pt idx="125">
                  <c:v>2.3250008706122665</c:v>
                </c:pt>
                <c:pt idx="126">
                  <c:v>2.4688502286279435</c:v>
                </c:pt>
                <c:pt idx="127">
                  <c:v>2.4198092738250629</c:v>
                </c:pt>
                <c:pt idx="128">
                  <c:v>2.6868621755636468</c:v>
                </c:pt>
                <c:pt idx="129">
                  <c:v>2.9587082615063092</c:v>
                </c:pt>
                <c:pt idx="130">
                  <c:v>2.4228715750344709</c:v>
                </c:pt>
                <c:pt idx="131">
                  <c:v>2.7927815888735532</c:v>
                </c:pt>
                <c:pt idx="132">
                  <c:v>2.4326064354171812</c:v>
                </c:pt>
                <c:pt idx="133">
                  <c:v>2.4404138801846242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583776"/>
        <c:axId val="199222464"/>
      </c:areaChart>
      <c:lineChart>
        <c:grouping val="standard"/>
        <c:varyColors val="0"/>
        <c:ser>
          <c:idx val="1"/>
          <c:order val="2"/>
          <c:tx>
            <c:strRef>
              <c:f>'c6-10'!$F$13</c:f>
              <c:strCache>
                <c:ptCount val="1"/>
                <c:pt idx="0">
                  <c:v>Inflációs cél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'c6-10'!$A$27:$A$160</c:f>
              <c:numCache>
                <c:formatCode>mmm\-yy</c:formatCode>
                <c:ptCount val="13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</c:numCache>
            </c:numRef>
          </c:cat>
          <c:val>
            <c:numRef>
              <c:f>'c6-10'!$F$27:$F$160</c:f>
              <c:numCache>
                <c:formatCode>General</c:formatCode>
                <c:ptCount val="134"/>
                <c:pt idx="24" formatCode="0\,0">
                  <c:v>3</c:v>
                </c:pt>
                <c:pt idx="25" formatCode="0\,0">
                  <c:v>3</c:v>
                </c:pt>
                <c:pt idx="26" formatCode="0\,0">
                  <c:v>3</c:v>
                </c:pt>
                <c:pt idx="27" formatCode="0\,0">
                  <c:v>3</c:v>
                </c:pt>
                <c:pt idx="28" formatCode="0\,0">
                  <c:v>3</c:v>
                </c:pt>
                <c:pt idx="29" formatCode="0\,0">
                  <c:v>3</c:v>
                </c:pt>
                <c:pt idx="30" formatCode="0\,0">
                  <c:v>3</c:v>
                </c:pt>
                <c:pt idx="31" formatCode="0\,0">
                  <c:v>3</c:v>
                </c:pt>
                <c:pt idx="32" formatCode="0\,0">
                  <c:v>3</c:v>
                </c:pt>
                <c:pt idx="33" formatCode="0\,0">
                  <c:v>3</c:v>
                </c:pt>
                <c:pt idx="34" formatCode="0\,0">
                  <c:v>3</c:v>
                </c:pt>
                <c:pt idx="35" formatCode="0\,0">
                  <c:v>3</c:v>
                </c:pt>
                <c:pt idx="36" formatCode="0\,0">
                  <c:v>3</c:v>
                </c:pt>
                <c:pt idx="37" formatCode="0\,0">
                  <c:v>3</c:v>
                </c:pt>
                <c:pt idx="38" formatCode="0\,0">
                  <c:v>3</c:v>
                </c:pt>
                <c:pt idx="39" formatCode="0\,0">
                  <c:v>3</c:v>
                </c:pt>
                <c:pt idx="40" formatCode="0\,0">
                  <c:v>3</c:v>
                </c:pt>
                <c:pt idx="41" formatCode="0\,0">
                  <c:v>3</c:v>
                </c:pt>
                <c:pt idx="42" formatCode="0\,0">
                  <c:v>3</c:v>
                </c:pt>
                <c:pt idx="43" formatCode="0\,0">
                  <c:v>3</c:v>
                </c:pt>
                <c:pt idx="44" formatCode="0\,0">
                  <c:v>3</c:v>
                </c:pt>
                <c:pt idx="45" formatCode="0\,0">
                  <c:v>3</c:v>
                </c:pt>
                <c:pt idx="46" formatCode="0\,0">
                  <c:v>3</c:v>
                </c:pt>
                <c:pt idx="47" formatCode="0\,0">
                  <c:v>3</c:v>
                </c:pt>
                <c:pt idx="48" formatCode="0\,0">
                  <c:v>3</c:v>
                </c:pt>
                <c:pt idx="49" formatCode="0\,0">
                  <c:v>3</c:v>
                </c:pt>
                <c:pt idx="50" formatCode="0\,0">
                  <c:v>3</c:v>
                </c:pt>
                <c:pt idx="51" formatCode="0\,0">
                  <c:v>3</c:v>
                </c:pt>
                <c:pt idx="52" formatCode="0\,0">
                  <c:v>3</c:v>
                </c:pt>
                <c:pt idx="53" formatCode="0\,0">
                  <c:v>3</c:v>
                </c:pt>
                <c:pt idx="54" formatCode="0\,0">
                  <c:v>3</c:v>
                </c:pt>
                <c:pt idx="55" formatCode="0\,0">
                  <c:v>3</c:v>
                </c:pt>
                <c:pt idx="56" formatCode="0\,0">
                  <c:v>3</c:v>
                </c:pt>
                <c:pt idx="57" formatCode="0\,0">
                  <c:v>3</c:v>
                </c:pt>
                <c:pt idx="58" formatCode="0\,0">
                  <c:v>3</c:v>
                </c:pt>
                <c:pt idx="59" formatCode="0\,0">
                  <c:v>3</c:v>
                </c:pt>
                <c:pt idx="60" formatCode="0\,0">
                  <c:v>3</c:v>
                </c:pt>
                <c:pt idx="61" formatCode="0\,0">
                  <c:v>3</c:v>
                </c:pt>
                <c:pt idx="62" formatCode="0\,0">
                  <c:v>3</c:v>
                </c:pt>
                <c:pt idx="63" formatCode="0\,0">
                  <c:v>3</c:v>
                </c:pt>
                <c:pt idx="64" formatCode="0\,0">
                  <c:v>3</c:v>
                </c:pt>
                <c:pt idx="65" formatCode="0\,0">
                  <c:v>3</c:v>
                </c:pt>
                <c:pt idx="66" formatCode="0\,0">
                  <c:v>3</c:v>
                </c:pt>
                <c:pt idx="67" formatCode="0\,0">
                  <c:v>3</c:v>
                </c:pt>
                <c:pt idx="68" formatCode="0\,0">
                  <c:v>3</c:v>
                </c:pt>
                <c:pt idx="69" formatCode="0\,0">
                  <c:v>3</c:v>
                </c:pt>
                <c:pt idx="70" formatCode="0\,0">
                  <c:v>3</c:v>
                </c:pt>
                <c:pt idx="71" formatCode="0\,0">
                  <c:v>3</c:v>
                </c:pt>
                <c:pt idx="72" formatCode="0\,0">
                  <c:v>3</c:v>
                </c:pt>
                <c:pt idx="73" formatCode="0\,0">
                  <c:v>3</c:v>
                </c:pt>
                <c:pt idx="74" formatCode="0\,0">
                  <c:v>3</c:v>
                </c:pt>
                <c:pt idx="75" formatCode="0\,0">
                  <c:v>3</c:v>
                </c:pt>
                <c:pt idx="76" formatCode="0\,0">
                  <c:v>3</c:v>
                </c:pt>
                <c:pt idx="77" formatCode="0\,0">
                  <c:v>3</c:v>
                </c:pt>
                <c:pt idx="78" formatCode="0\,0">
                  <c:v>3</c:v>
                </c:pt>
                <c:pt idx="79" formatCode="0\,0">
                  <c:v>3</c:v>
                </c:pt>
                <c:pt idx="80" formatCode="0\,0">
                  <c:v>3</c:v>
                </c:pt>
                <c:pt idx="81" formatCode="0\,0">
                  <c:v>3</c:v>
                </c:pt>
                <c:pt idx="82" formatCode="0\,0">
                  <c:v>3</c:v>
                </c:pt>
                <c:pt idx="83" formatCode="0\,0">
                  <c:v>3</c:v>
                </c:pt>
                <c:pt idx="84" formatCode="0\,0">
                  <c:v>3</c:v>
                </c:pt>
                <c:pt idx="85" formatCode="0\,0">
                  <c:v>3</c:v>
                </c:pt>
                <c:pt idx="86" formatCode="0\,0">
                  <c:v>3</c:v>
                </c:pt>
                <c:pt idx="87" formatCode="0\,0">
                  <c:v>3</c:v>
                </c:pt>
                <c:pt idx="88" formatCode="0\,0">
                  <c:v>3</c:v>
                </c:pt>
                <c:pt idx="89" formatCode="0\,0">
                  <c:v>3</c:v>
                </c:pt>
                <c:pt idx="90" formatCode="0\,0">
                  <c:v>3</c:v>
                </c:pt>
                <c:pt idx="91" formatCode="0\,0">
                  <c:v>3</c:v>
                </c:pt>
                <c:pt idx="92" formatCode="0\,0">
                  <c:v>3</c:v>
                </c:pt>
                <c:pt idx="93" formatCode="0\,0">
                  <c:v>3</c:v>
                </c:pt>
                <c:pt idx="94" formatCode="0\,0">
                  <c:v>3</c:v>
                </c:pt>
                <c:pt idx="95" formatCode="0\,0">
                  <c:v>3</c:v>
                </c:pt>
                <c:pt idx="96" formatCode="0\,0">
                  <c:v>3</c:v>
                </c:pt>
                <c:pt idx="97" formatCode="0\,0">
                  <c:v>3</c:v>
                </c:pt>
                <c:pt idx="98" formatCode="0\,0">
                  <c:v>3</c:v>
                </c:pt>
                <c:pt idx="99" formatCode="0\,0">
                  <c:v>3</c:v>
                </c:pt>
                <c:pt idx="100" formatCode="0\,0">
                  <c:v>3</c:v>
                </c:pt>
                <c:pt idx="101" formatCode="0\,0">
                  <c:v>3</c:v>
                </c:pt>
                <c:pt idx="102" formatCode="0\,0">
                  <c:v>3</c:v>
                </c:pt>
                <c:pt idx="103" formatCode="0\,0">
                  <c:v>3</c:v>
                </c:pt>
                <c:pt idx="104" formatCode="0\,0">
                  <c:v>3</c:v>
                </c:pt>
                <c:pt idx="105" formatCode="0\,0">
                  <c:v>3</c:v>
                </c:pt>
                <c:pt idx="106" formatCode="0\,0">
                  <c:v>3</c:v>
                </c:pt>
                <c:pt idx="107" formatCode="0\,0">
                  <c:v>3</c:v>
                </c:pt>
                <c:pt idx="108" formatCode="0\,0">
                  <c:v>3</c:v>
                </c:pt>
                <c:pt idx="109" formatCode="0\,0">
                  <c:v>3</c:v>
                </c:pt>
                <c:pt idx="110" formatCode="0\,0">
                  <c:v>3</c:v>
                </c:pt>
                <c:pt idx="111" formatCode="0\,0">
                  <c:v>3</c:v>
                </c:pt>
                <c:pt idx="112" formatCode="0\,0">
                  <c:v>3</c:v>
                </c:pt>
                <c:pt idx="113" formatCode="0\,0">
                  <c:v>3</c:v>
                </c:pt>
                <c:pt idx="114" formatCode="0\,0">
                  <c:v>3</c:v>
                </c:pt>
                <c:pt idx="115" formatCode="0\,0">
                  <c:v>3</c:v>
                </c:pt>
                <c:pt idx="116" formatCode="0\,0">
                  <c:v>3</c:v>
                </c:pt>
                <c:pt idx="117" formatCode="0\,0">
                  <c:v>3</c:v>
                </c:pt>
                <c:pt idx="118" formatCode="0\,0">
                  <c:v>3</c:v>
                </c:pt>
                <c:pt idx="119" formatCode="0\,0">
                  <c:v>3</c:v>
                </c:pt>
                <c:pt idx="120" formatCode="0\,0">
                  <c:v>3</c:v>
                </c:pt>
                <c:pt idx="121" formatCode="0\,0">
                  <c:v>3</c:v>
                </c:pt>
                <c:pt idx="122" formatCode="0\,0">
                  <c:v>3</c:v>
                </c:pt>
                <c:pt idx="123" formatCode="0\,0">
                  <c:v>3</c:v>
                </c:pt>
                <c:pt idx="124" formatCode="0\,0">
                  <c:v>3</c:v>
                </c:pt>
                <c:pt idx="125" formatCode="0\,0">
                  <c:v>3</c:v>
                </c:pt>
                <c:pt idx="126" formatCode="0\,0">
                  <c:v>3</c:v>
                </c:pt>
                <c:pt idx="127" formatCode="0\,0">
                  <c:v>3</c:v>
                </c:pt>
                <c:pt idx="128" formatCode="0\,0">
                  <c:v>3</c:v>
                </c:pt>
                <c:pt idx="129" formatCode="0\,0">
                  <c:v>3</c:v>
                </c:pt>
                <c:pt idx="130" formatCode="0\,0">
                  <c:v>3</c:v>
                </c:pt>
                <c:pt idx="131" formatCode="0\,0">
                  <c:v>3</c:v>
                </c:pt>
                <c:pt idx="132" formatCode="0\,0">
                  <c:v>3</c:v>
                </c:pt>
                <c:pt idx="133" formatCode="0\,0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'c6-10'!$B$13</c:f>
              <c:strCache>
                <c:ptCount val="1"/>
                <c:pt idx="0">
                  <c:v>Tényinfláció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'c6-10'!$A$27:$A$160</c:f>
              <c:numCache>
                <c:formatCode>mmm\-yy</c:formatCode>
                <c:ptCount val="13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</c:numCache>
            </c:numRef>
          </c:cat>
          <c:val>
            <c:numRef>
              <c:f>'c6-10'!$B$27:$B$160</c:f>
              <c:numCache>
                <c:formatCode>0\,0</c:formatCode>
                <c:ptCount val="134"/>
                <c:pt idx="0">
                  <c:v>4.058858857711158</c:v>
                </c:pt>
                <c:pt idx="1">
                  <c:v>3.1914708582544336</c:v>
                </c:pt>
                <c:pt idx="2">
                  <c:v>3.4508493456209806</c:v>
                </c:pt>
                <c:pt idx="3">
                  <c:v>3.9297943734785434</c:v>
                </c:pt>
                <c:pt idx="4">
                  <c:v>3.5449255974861558</c:v>
                </c:pt>
                <c:pt idx="5">
                  <c:v>3.8034965357136485</c:v>
                </c:pt>
                <c:pt idx="6">
                  <c:v>3.7182342748287027</c:v>
                </c:pt>
                <c:pt idx="7">
                  <c:v>3.5551968568440628</c:v>
                </c:pt>
                <c:pt idx="8">
                  <c:v>3.6675562908882</c:v>
                </c:pt>
                <c:pt idx="9">
                  <c:v>3.2152308979749478</c:v>
                </c:pt>
                <c:pt idx="10">
                  <c:v>3.3237531033580581</c:v>
                </c:pt>
                <c:pt idx="11">
                  <c:v>3.3360625980303809</c:v>
                </c:pt>
                <c:pt idx="12">
                  <c:v>2.7154206098534104</c:v>
                </c:pt>
                <c:pt idx="13">
                  <c:v>2.519233881685679</c:v>
                </c:pt>
                <c:pt idx="14">
                  <c:v>2.3267409869982316</c:v>
                </c:pt>
                <c:pt idx="15">
                  <c:v>2.2922632321694039</c:v>
                </c:pt>
                <c:pt idx="16">
                  <c:v>2.7660370241831771</c:v>
                </c:pt>
                <c:pt idx="17">
                  <c:v>2.7341854076931469</c:v>
                </c:pt>
                <c:pt idx="18">
                  <c:v>3.0088193325157846</c:v>
                </c:pt>
                <c:pt idx="19">
                  <c:v>3.4908906507704529</c:v>
                </c:pt>
                <c:pt idx="20">
                  <c:v>5.8516822289582677</c:v>
                </c:pt>
                <c:pt idx="21">
                  <c:v>6.3328647962773488</c:v>
                </c:pt>
                <c:pt idx="22">
                  <c:v>6.3790548372585363</c:v>
                </c:pt>
                <c:pt idx="23">
                  <c:v>6.5464090334440499</c:v>
                </c:pt>
                <c:pt idx="24">
                  <c:v>7.7556245848529386</c:v>
                </c:pt>
                <c:pt idx="25">
                  <c:v>8.8381789418161674</c:v>
                </c:pt>
                <c:pt idx="26">
                  <c:v>9.0603714138023861</c:v>
                </c:pt>
                <c:pt idx="27">
                  <c:v>8.7561792989581448</c:v>
                </c:pt>
                <c:pt idx="28">
                  <c:v>8.4790546901310222</c:v>
                </c:pt>
                <c:pt idx="29">
                  <c:v>8.5846560099928553</c:v>
                </c:pt>
                <c:pt idx="30">
                  <c:v>8.3812308979179591</c:v>
                </c:pt>
                <c:pt idx="31">
                  <c:v>8.3154083497505127</c:v>
                </c:pt>
                <c:pt idx="32">
                  <c:v>6.400028749742674</c:v>
                </c:pt>
                <c:pt idx="33">
                  <c:v>6.7352961064867998</c:v>
                </c:pt>
                <c:pt idx="34">
                  <c:v>7.1420982383946239</c:v>
                </c:pt>
                <c:pt idx="35">
                  <c:v>7.3787707130532567</c:v>
                </c:pt>
                <c:pt idx="36">
                  <c:v>7.0686269110153859</c:v>
                </c:pt>
                <c:pt idx="37">
                  <c:v>6.9111854008880726</c:v>
                </c:pt>
                <c:pt idx="38">
                  <c:v>6.7271299178440529</c:v>
                </c:pt>
                <c:pt idx="39">
                  <c:v>6.6317035911350359</c:v>
                </c:pt>
                <c:pt idx="40">
                  <c:v>6.9440452982506429</c:v>
                </c:pt>
                <c:pt idx="41">
                  <c:v>6.6873229646859897</c:v>
                </c:pt>
                <c:pt idx="42">
                  <c:v>6.719601504508887</c:v>
                </c:pt>
                <c:pt idx="43">
                  <c:v>6.4832101692146296</c:v>
                </c:pt>
                <c:pt idx="44">
                  <c:v>5.7413251481485759</c:v>
                </c:pt>
                <c:pt idx="45">
                  <c:v>5.1110301762020924</c:v>
                </c:pt>
                <c:pt idx="46">
                  <c:v>4.2234044690434303</c:v>
                </c:pt>
                <c:pt idx="47">
                  <c:v>3.4964814364965946</c:v>
                </c:pt>
                <c:pt idx="48">
                  <c:v>3.1350487138178664</c:v>
                </c:pt>
                <c:pt idx="49">
                  <c:v>3.0207964066849655</c:v>
                </c:pt>
                <c:pt idx="50">
                  <c:v>2.89878189629421</c:v>
                </c:pt>
                <c:pt idx="51">
                  <c:v>3.373364317978627</c:v>
                </c:pt>
                <c:pt idx="52">
                  <c:v>3.7744860854231774</c:v>
                </c:pt>
                <c:pt idx="53">
                  <c:v>3.7075321671976695</c:v>
                </c:pt>
                <c:pt idx="54">
                  <c:v>5.0462790516202887</c:v>
                </c:pt>
                <c:pt idx="55">
                  <c:v>5.0114720304461997</c:v>
                </c:pt>
                <c:pt idx="56">
                  <c:v>4.9006087035422752</c:v>
                </c:pt>
                <c:pt idx="57">
                  <c:v>4.7063872017407249</c:v>
                </c:pt>
                <c:pt idx="58">
                  <c:v>5.2233022310593071</c:v>
                </c:pt>
                <c:pt idx="59">
                  <c:v>5.5598421374139235</c:v>
                </c:pt>
                <c:pt idx="60">
                  <c:v>6.4111214657854703</c:v>
                </c:pt>
                <c:pt idx="61">
                  <c:v>5.7430480787216851</c:v>
                </c:pt>
                <c:pt idx="62">
                  <c:v>5.94860124756066</c:v>
                </c:pt>
                <c:pt idx="63">
                  <c:v>5.6432578573709407</c:v>
                </c:pt>
                <c:pt idx="64">
                  <c:v>5.0715598362723711</c:v>
                </c:pt>
                <c:pt idx="65">
                  <c:v>5.2641695016076966</c:v>
                </c:pt>
                <c:pt idx="66">
                  <c:v>3.9824670804934641</c:v>
                </c:pt>
                <c:pt idx="67">
                  <c:v>3.6900500345274168</c:v>
                </c:pt>
                <c:pt idx="68">
                  <c:v>3.7565001680861485</c:v>
                </c:pt>
                <c:pt idx="69">
                  <c:v>4.1732049310302273</c:v>
                </c:pt>
                <c:pt idx="70">
                  <c:v>4.1888107241230159</c:v>
                </c:pt>
                <c:pt idx="71">
                  <c:v>4.6729278169541573</c:v>
                </c:pt>
                <c:pt idx="72">
                  <c:v>3.969735842643658</c:v>
                </c:pt>
                <c:pt idx="73">
                  <c:v>4.054792361295398</c:v>
                </c:pt>
                <c:pt idx="74">
                  <c:v>4.5314431888997717</c:v>
                </c:pt>
                <c:pt idx="75">
                  <c:v>4.6634022105901494</c:v>
                </c:pt>
                <c:pt idx="76">
                  <c:v>3.9423107730884226</c:v>
                </c:pt>
                <c:pt idx="77">
                  <c:v>3.4699515473535314</c:v>
                </c:pt>
                <c:pt idx="78">
                  <c:v>3.0872335866325642</c:v>
                </c:pt>
                <c:pt idx="79">
                  <c:v>3.5772730514191977</c:v>
                </c:pt>
                <c:pt idx="80">
                  <c:v>3.5745954581961428</c:v>
                </c:pt>
                <c:pt idx="81">
                  <c:v>3.8650936416994881</c:v>
                </c:pt>
                <c:pt idx="82">
                  <c:v>4.2627452503511449</c:v>
                </c:pt>
                <c:pt idx="83">
                  <c:v>4.0712968450605445</c:v>
                </c:pt>
                <c:pt idx="84">
                  <c:v>5.45</c:v>
                </c:pt>
                <c:pt idx="85">
                  <c:v>5.8917248388257377</c:v>
                </c:pt>
                <c:pt idx="86">
                  <c:v>5.5386549820153164</c:v>
                </c:pt>
                <c:pt idx="87">
                  <c:v>5.6959295128268508</c:v>
                </c:pt>
                <c:pt idx="88">
                  <c:v>5.2747119439959818</c:v>
                </c:pt>
                <c:pt idx="89">
                  <c:v>5.591654886359521</c:v>
                </c:pt>
                <c:pt idx="90">
                  <c:v>5.7778584599969349</c:v>
                </c:pt>
                <c:pt idx="91">
                  <c:v>6.0402597279291399</c:v>
                </c:pt>
                <c:pt idx="92">
                  <c:v>6.5940306892332217</c:v>
                </c:pt>
                <c:pt idx="93">
                  <c:v>6.0030045837908261</c:v>
                </c:pt>
                <c:pt idx="94">
                  <c:v>5.2137375152014158</c:v>
                </c:pt>
                <c:pt idx="95">
                  <c:v>4.9956519390938041</c:v>
                </c:pt>
                <c:pt idx="96">
                  <c:v>3.7169918492455309</c:v>
                </c:pt>
                <c:pt idx="97">
                  <c:v>2.7804965967721529</c:v>
                </c:pt>
                <c:pt idx="98">
                  <c:v>2.2255184719153789</c:v>
                </c:pt>
                <c:pt idx="99">
                  <c:v>1.6883769546178371</c:v>
                </c:pt>
                <c:pt idx="100">
                  <c:v>1.7561482773411257</c:v>
                </c:pt>
                <c:pt idx="101">
                  <c:v>1.9225695100686124</c:v>
                </c:pt>
                <c:pt idx="102">
                  <c:v>1.7545255250372378</c:v>
                </c:pt>
                <c:pt idx="103">
                  <c:v>1.34330660778663</c:v>
                </c:pt>
                <c:pt idx="104">
                  <c:v>1.3710606097958618</c:v>
                </c:pt>
                <c:pt idx="105">
                  <c:v>0.91132193042523113</c:v>
                </c:pt>
                <c:pt idx="106">
                  <c:v>0.91593030816623866</c:v>
                </c:pt>
                <c:pt idx="107">
                  <c:v>0.42506276944780552</c:v>
                </c:pt>
                <c:pt idx="108">
                  <c:v>-5.0566179730950012E-2</c:v>
                </c:pt>
                <c:pt idx="109">
                  <c:v>0.10315388802861492</c:v>
                </c:pt>
                <c:pt idx="110">
                  <c:v>7.7117957443746832E-2</c:v>
                </c:pt>
                <c:pt idx="111">
                  <c:v>-0.10112053183841851</c:v>
                </c:pt>
                <c:pt idx="112">
                  <c:v>-0.13972419613033082</c:v>
                </c:pt>
                <c:pt idx="113">
                  <c:v>-0.27135074950689386</c:v>
                </c:pt>
                <c:pt idx="114">
                  <c:v>0.12891311550566797</c:v>
                </c:pt>
                <c:pt idx="115">
                  <c:v>0.16648534646722624</c:v>
                </c:pt>
                <c:pt idx="116">
                  <c:v>-0.47979891434401623</c:v>
                </c:pt>
                <c:pt idx="117">
                  <c:v>-0.41673843155288637</c:v>
                </c:pt>
                <c:pt idx="118">
                  <c:v>-0.70627368823923575</c:v>
                </c:pt>
                <c:pt idx="119">
                  <c:v>-0.9373491815670576</c:v>
                </c:pt>
                <c:pt idx="120">
                  <c:v>-1.4</c:v>
                </c:pt>
                <c:pt idx="121">
                  <c:v>-1.0488349707626696</c:v>
                </c:pt>
                <c:pt idx="122">
                  <c:v>-0.63973849038276853</c:v>
                </c:pt>
                <c:pt idx="123">
                  <c:v>-0.3</c:v>
                </c:pt>
                <c:pt idx="124">
                  <c:v>0.53094439816412375</c:v>
                </c:pt>
                <c:pt idx="125">
                  <c:v>0.58880418406022272</c:v>
                </c:pt>
                <c:pt idx="126">
                  <c:v>0.39643705887063163</c:v>
                </c:pt>
                <c:pt idx="127">
                  <c:v>9.6821967393481145E-3</c:v>
                </c:pt>
                <c:pt idx="128">
                  <c:v>-0.39714782670608884</c:v>
                </c:pt>
                <c:pt idx="129">
                  <c:v>0.10120404248186787</c:v>
                </c:pt>
                <c:pt idx="130">
                  <c:v>0.50240414698035352</c:v>
                </c:pt>
                <c:pt idx="131">
                  <c:v>0.86895746329112455</c:v>
                </c:pt>
                <c:pt idx="132">
                  <c:v>0.91813691646119366</c:v>
                </c:pt>
                <c:pt idx="133">
                  <c:v>0.3</c:v>
                </c:pt>
              </c:numCache>
            </c:numRef>
          </c:val>
          <c:smooth val="0"/>
        </c:ser>
        <c:ser>
          <c:idx val="4"/>
          <c:order val="4"/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'c6-10'!$A$27:$A$160</c:f>
              <c:numCache>
                <c:formatCode>mmm\-yy</c:formatCode>
                <c:ptCount val="13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</c:numCache>
            </c:numRef>
          </c:cat>
          <c:val>
            <c:numRef>
              <c:f>'c6-10'!$G$27:$G$160</c:f>
              <c:numCache>
                <c:formatCode>General</c:formatCode>
                <c:ptCount val="134"/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</c:numCache>
            </c:numRef>
          </c:val>
          <c:smooth val="0"/>
        </c:ser>
        <c:ser>
          <c:idx val="5"/>
          <c:order val="5"/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'c6-10'!$A$27:$A$160</c:f>
              <c:numCache>
                <c:formatCode>mmm\-yy</c:formatCode>
                <c:ptCount val="13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</c:numCache>
            </c:numRef>
          </c:cat>
          <c:val>
            <c:numRef>
              <c:f>'c6-10'!$H$27:$H$160</c:f>
              <c:numCache>
                <c:formatCode>General</c:formatCode>
                <c:ptCount val="134"/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'c6-10'!$E$13</c:f>
              <c:strCache>
                <c:ptCount val="1"/>
                <c:pt idx="0">
                  <c:v>Inflációs várakozások sávközepe</c:v>
                </c:pt>
              </c:strCache>
            </c:strRef>
          </c:tx>
          <c:spPr>
            <a:ln>
              <a:solidFill>
                <a:schemeClr val="bg1"/>
              </a:solidFill>
              <a:prstDash val="sysDash"/>
            </a:ln>
          </c:spPr>
          <c:marker>
            <c:symbol val="none"/>
          </c:marker>
          <c:val>
            <c:numRef>
              <c:f>'c6-10'!$E$27:$E$160</c:f>
              <c:numCache>
                <c:formatCode>0\,0</c:formatCode>
                <c:ptCount val="134"/>
                <c:pt idx="0">
                  <c:v>4.8257244262031422</c:v>
                </c:pt>
                <c:pt idx="1">
                  <c:v>4.9308669901423121</c:v>
                </c:pt>
                <c:pt idx="2">
                  <c:v>4.1201723096454979</c:v>
                </c:pt>
                <c:pt idx="3">
                  <c:v>4.6140762493788872</c:v>
                </c:pt>
                <c:pt idx="4">
                  <c:v>4.3512164094874111</c:v>
                </c:pt>
                <c:pt idx="5">
                  <c:v>4.5404122730415928</c:v>
                </c:pt>
                <c:pt idx="6">
                  <c:v>4.1538722466325169</c:v>
                </c:pt>
                <c:pt idx="7">
                  <c:v>4.3381277445518398</c:v>
                </c:pt>
                <c:pt idx="8">
                  <c:v>4.6288803079795793</c:v>
                </c:pt>
                <c:pt idx="9">
                  <c:v>4.6104133347485234</c:v>
                </c:pt>
                <c:pt idx="10">
                  <c:v>3.9553804127118664</c:v>
                </c:pt>
                <c:pt idx="11">
                  <c:v>3.6220902868960057</c:v>
                </c:pt>
                <c:pt idx="12">
                  <c:v>3.0155484257193841</c:v>
                </c:pt>
                <c:pt idx="13">
                  <c:v>3.5966753550624411</c:v>
                </c:pt>
                <c:pt idx="14">
                  <c:v>3.3484009691977756</c:v>
                </c:pt>
                <c:pt idx="15">
                  <c:v>3.2413931680672858</c:v>
                </c:pt>
                <c:pt idx="16">
                  <c:v>4.2430412079889326</c:v>
                </c:pt>
                <c:pt idx="17">
                  <c:v>5.4654928464357946</c:v>
                </c:pt>
                <c:pt idx="18">
                  <c:v>6.3881352315784969</c:v>
                </c:pt>
                <c:pt idx="19">
                  <c:v>7.3107776167212002</c:v>
                </c:pt>
                <c:pt idx="20">
                  <c:v>7.8380293990914254</c:v>
                </c:pt>
                <c:pt idx="21">
                  <c:v>7.1898583741417683</c:v>
                </c:pt>
                <c:pt idx="22">
                  <c:v>7.5592673286123802</c:v>
                </c:pt>
                <c:pt idx="23">
                  <c:v>7.8476996690970466</c:v>
                </c:pt>
                <c:pt idx="24">
                  <c:v>8.8956017135412662</c:v>
                </c:pt>
                <c:pt idx="25">
                  <c:v>7.6563813994014671</c:v>
                </c:pt>
                <c:pt idx="26">
                  <c:v>6.5319169064064502</c:v>
                </c:pt>
                <c:pt idx="27">
                  <c:v>6.5772295342715097</c:v>
                </c:pt>
                <c:pt idx="28">
                  <c:v>6.7319846282513867</c:v>
                </c:pt>
                <c:pt idx="29">
                  <c:v>6.8698180390637056</c:v>
                </c:pt>
                <c:pt idx="30">
                  <c:v>6.9763604485680606</c:v>
                </c:pt>
                <c:pt idx="31">
                  <c:v>7.8957438686098467</c:v>
                </c:pt>
                <c:pt idx="32">
                  <c:v>8.4413118026581468</c:v>
                </c:pt>
                <c:pt idx="33">
                  <c:v>8.2237618432633255</c:v>
                </c:pt>
                <c:pt idx="34">
                  <c:v>8.0062118838685059</c:v>
                </c:pt>
                <c:pt idx="35">
                  <c:v>7.7886619244736846</c:v>
                </c:pt>
                <c:pt idx="36">
                  <c:v>7.7404374822059072</c:v>
                </c:pt>
                <c:pt idx="37">
                  <c:v>7.3511682301604653</c:v>
                </c:pt>
                <c:pt idx="38">
                  <c:v>7.5933970355458928</c:v>
                </c:pt>
                <c:pt idx="39">
                  <c:v>7.8316271668098238</c:v>
                </c:pt>
                <c:pt idx="40">
                  <c:v>9.1125569883743847</c:v>
                </c:pt>
                <c:pt idx="41">
                  <c:v>8.0054869537580053</c:v>
                </c:pt>
                <c:pt idx="42">
                  <c:v>8.1847663911493669</c:v>
                </c:pt>
                <c:pt idx="43">
                  <c:v>8.3640458285407266</c:v>
                </c:pt>
                <c:pt idx="44">
                  <c:v>7.5841203913246407</c:v>
                </c:pt>
                <c:pt idx="45">
                  <c:v>10.232653140920117</c:v>
                </c:pt>
                <c:pt idx="46">
                  <c:v>8.2276163982106425</c:v>
                </c:pt>
                <c:pt idx="47">
                  <c:v>8.2192069110430523</c:v>
                </c:pt>
                <c:pt idx="48">
                  <c:v>8.1505231397214821</c:v>
                </c:pt>
                <c:pt idx="49">
                  <c:v>7.6996455651661444</c:v>
                </c:pt>
                <c:pt idx="50">
                  <c:v>8.1512288181497432</c:v>
                </c:pt>
                <c:pt idx="51">
                  <c:v>7.8149811923636925</c:v>
                </c:pt>
                <c:pt idx="52">
                  <c:v>7.0439062111426747</c:v>
                </c:pt>
                <c:pt idx="53">
                  <c:v>7.6083390134345219</c:v>
                </c:pt>
                <c:pt idx="54">
                  <c:v>8.5432148060799911</c:v>
                </c:pt>
                <c:pt idx="55">
                  <c:v>7.1412782802198311</c:v>
                </c:pt>
                <c:pt idx="56">
                  <c:v>7.164248428100346</c:v>
                </c:pt>
                <c:pt idx="57">
                  <c:v>6.2737876043411784</c:v>
                </c:pt>
                <c:pt idx="58">
                  <c:v>6.3095584654092596</c:v>
                </c:pt>
                <c:pt idx="59">
                  <c:v>5.9778629600274966</c:v>
                </c:pt>
                <c:pt idx="60">
                  <c:v>7.2533053992765195</c:v>
                </c:pt>
                <c:pt idx="61">
                  <c:v>6.2492812699664082</c:v>
                </c:pt>
                <c:pt idx="62">
                  <c:v>5.8973327726046687</c:v>
                </c:pt>
                <c:pt idx="63">
                  <c:v>5.2706702820949456</c:v>
                </c:pt>
                <c:pt idx="64">
                  <c:v>4.7049548835458435</c:v>
                </c:pt>
                <c:pt idx="65">
                  <c:v>4.5354534233304271</c:v>
                </c:pt>
                <c:pt idx="66">
                  <c:v>5.0888225333088819</c:v>
                </c:pt>
                <c:pt idx="67">
                  <c:v>4.6175146660337978</c:v>
                </c:pt>
                <c:pt idx="68">
                  <c:v>4.9453206556168983</c:v>
                </c:pt>
                <c:pt idx="69">
                  <c:v>4.7056017211104821</c:v>
                </c:pt>
                <c:pt idx="70">
                  <c:v>4.7667799320805582</c:v>
                </c:pt>
                <c:pt idx="71">
                  <c:v>4.8124343478113385</c:v>
                </c:pt>
                <c:pt idx="72">
                  <c:v>5.4960292946984106</c:v>
                </c:pt>
                <c:pt idx="73">
                  <c:v>5.6496994528748186</c:v>
                </c:pt>
                <c:pt idx="74">
                  <c:v>7.1091928104025932</c:v>
                </c:pt>
                <c:pt idx="75">
                  <c:v>6.9548133018026519</c:v>
                </c:pt>
                <c:pt idx="76">
                  <c:v>6.6183182867421255</c:v>
                </c:pt>
                <c:pt idx="77">
                  <c:v>6.4110262583841138</c:v>
                </c:pt>
                <c:pt idx="78">
                  <c:v>6.2205197703686448</c:v>
                </c:pt>
                <c:pt idx="79">
                  <c:v>5.7121859478020998</c:v>
                </c:pt>
                <c:pt idx="80">
                  <c:v>6.7838184273439843</c:v>
                </c:pt>
                <c:pt idx="81">
                  <c:v>6.9570593700244725</c:v>
                </c:pt>
                <c:pt idx="82">
                  <c:v>6.9761106005065994</c:v>
                </c:pt>
                <c:pt idx="83">
                  <c:v>7.7688759732818884</c:v>
                </c:pt>
                <c:pt idx="84">
                  <c:v>7.8816636261797584</c:v>
                </c:pt>
                <c:pt idx="85">
                  <c:v>7.0846395185418309</c:v>
                </c:pt>
                <c:pt idx="86">
                  <c:v>7.0411012731005069</c:v>
                </c:pt>
                <c:pt idx="87">
                  <c:v>6.806679026021766</c:v>
                </c:pt>
                <c:pt idx="88">
                  <c:v>7.2826640751467178</c:v>
                </c:pt>
                <c:pt idx="89">
                  <c:v>7.0919334255853279</c:v>
                </c:pt>
                <c:pt idx="90">
                  <c:v>6.2364344040050455</c:v>
                </c:pt>
                <c:pt idx="91">
                  <c:v>6.9917845990174836</c:v>
                </c:pt>
                <c:pt idx="92">
                  <c:v>6.5955930727678957</c:v>
                </c:pt>
                <c:pt idx="93">
                  <c:v>7.6025993504178588</c:v>
                </c:pt>
                <c:pt idx="94">
                  <c:v>7.1674501757573736</c:v>
                </c:pt>
                <c:pt idx="95">
                  <c:v>7.1205171406497563</c:v>
                </c:pt>
                <c:pt idx="96">
                  <c:v>6.8183483933515294</c:v>
                </c:pt>
                <c:pt idx="97">
                  <c:v>6.0828031544191417</c:v>
                </c:pt>
                <c:pt idx="98">
                  <c:v>5.4192174853673807</c:v>
                </c:pt>
                <c:pt idx="99">
                  <c:v>5.7713486074241604</c:v>
                </c:pt>
                <c:pt idx="100">
                  <c:v>4.7277083130829274</c:v>
                </c:pt>
                <c:pt idx="101">
                  <c:v>5.5243798298430455</c:v>
                </c:pt>
                <c:pt idx="102">
                  <c:v>4.520779615881934</c:v>
                </c:pt>
                <c:pt idx="103">
                  <c:v>5.0622495670177425</c:v>
                </c:pt>
                <c:pt idx="104">
                  <c:v>4.361994776688384</c:v>
                </c:pt>
                <c:pt idx="105">
                  <c:v>3.623400977992091</c:v>
                </c:pt>
                <c:pt idx="106">
                  <c:v>3.613380609140338</c:v>
                </c:pt>
                <c:pt idx="107">
                  <c:v>3.6431849192190446</c:v>
                </c:pt>
                <c:pt idx="108">
                  <c:v>3.2854122916765478</c:v>
                </c:pt>
                <c:pt idx="109">
                  <c:v>3.3258739272533449</c:v>
                </c:pt>
                <c:pt idx="110">
                  <c:v>2.9578994807252386</c:v>
                </c:pt>
                <c:pt idx="111">
                  <c:v>2.8554517759853932</c:v>
                </c:pt>
                <c:pt idx="112">
                  <c:v>2.6354323811920839</c:v>
                </c:pt>
                <c:pt idx="113">
                  <c:v>2.1631879796256515</c:v>
                </c:pt>
                <c:pt idx="114">
                  <c:v>2.2128635872163329</c:v>
                </c:pt>
                <c:pt idx="115">
                  <c:v>2.221401161805646</c:v>
                </c:pt>
                <c:pt idx="116">
                  <c:v>2.3265835287478418</c:v>
                </c:pt>
                <c:pt idx="117">
                  <c:v>2.2548496411205212</c:v>
                </c:pt>
                <c:pt idx="118">
                  <c:v>2.23530945844528</c:v>
                </c:pt>
                <c:pt idx="119">
                  <c:v>2.5842399305428811</c:v>
                </c:pt>
                <c:pt idx="120">
                  <c:v>2.4097410147837648</c:v>
                </c:pt>
                <c:pt idx="121">
                  <c:v>2.0872026531865577</c:v>
                </c:pt>
                <c:pt idx="122">
                  <c:v>1.7798071433605045</c:v>
                </c:pt>
                <c:pt idx="123">
                  <c:v>1.9257671627439421</c:v>
                </c:pt>
                <c:pt idx="124">
                  <c:v>1.8446651576808153</c:v>
                </c:pt>
                <c:pt idx="125">
                  <c:v>1.8198270243661632</c:v>
                </c:pt>
                <c:pt idx="126">
                  <c:v>1.8537788243862348</c:v>
                </c:pt>
                <c:pt idx="127">
                  <c:v>1.7382054280211499</c:v>
                </c:pt>
                <c:pt idx="128">
                  <c:v>1.8372998621662164</c:v>
                </c:pt>
                <c:pt idx="129">
                  <c:v>1.9118172810706586</c:v>
                </c:pt>
                <c:pt idx="130">
                  <c:v>1.4929829236372834</c:v>
                </c:pt>
                <c:pt idx="131">
                  <c:v>1.6571997107384759</c:v>
                </c:pt>
                <c:pt idx="132">
                  <c:v>1.3966907374482469</c:v>
                </c:pt>
                <c:pt idx="133">
                  <c:v>1.2202069400923121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83776"/>
        <c:axId val="199222464"/>
      </c:lineChart>
      <c:dateAx>
        <c:axId val="198583776"/>
        <c:scaling>
          <c:orientation val="minMax"/>
          <c:max val="42401"/>
          <c:min val="38384"/>
        </c:scaling>
        <c:delete val="0"/>
        <c:axPos val="b"/>
        <c:numFmt formatCode="yyyy" sourceLinked="0"/>
        <c:majorTickMark val="out"/>
        <c:minorTickMark val="out"/>
        <c:tickLblPos val="low"/>
        <c:spPr>
          <a:ln w="317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99222464"/>
        <c:crosses val="autoZero"/>
        <c:auto val="1"/>
        <c:lblOffset val="100"/>
        <c:baseTimeUnit val="months"/>
        <c:majorUnit val="12"/>
        <c:minorUnit val="1"/>
        <c:minorTimeUnit val="years"/>
      </c:dateAx>
      <c:valAx>
        <c:axId val="199222464"/>
        <c:scaling>
          <c:orientation val="minMax"/>
          <c:max val="12"/>
          <c:min val="-2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7.2409595959595979E-2"/>
              <c:y val="8.9059027777777765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98583776"/>
        <c:crosses val="autoZero"/>
        <c:crossBetween val="between"/>
      </c:valAx>
      <c:spPr>
        <a:ln w="25400">
          <a:noFill/>
        </a:ln>
      </c:spPr>
    </c:plotArea>
    <c:legend>
      <c:legendPos val="r"/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"/>
          <c:y val="0.88116145833333348"/>
          <c:w val="1"/>
          <c:h val="0.11521180555555556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4851851851852"/>
          <c:y val="2.3853430920321619E-2"/>
          <c:w val="0.8465691798941799"/>
          <c:h val="0.78622962962962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'Ch1'!$C$12</c:f>
              <c:strCache>
                <c:ptCount val="1"/>
                <c:pt idx="0">
                  <c:v>Pénzügyi megtakarítási ráta</c:v>
                </c:pt>
              </c:strCache>
            </c:strRef>
          </c:tx>
          <c:spPr>
            <a:solidFill>
              <a:schemeClr val="bg2">
                <a:alpha val="83000"/>
              </a:schemeClr>
            </a:solidFill>
            <a:ln w="25400">
              <a:noFill/>
            </a:ln>
          </c:spPr>
          <c:invertIfNegative val="0"/>
          <c:cat>
            <c:numRef>
              <c:f>'Ch1'!$A$18:$A$35</c:f>
              <c:numCache>
                <c:formatCode>m/d/yyyy</c:formatCode>
                <c:ptCount val="18"/>
                <c:pt idx="0">
                  <c:v>36526</c:v>
                </c:pt>
                <c:pt idx="1">
                  <c:v>36892</c:v>
                </c:pt>
                <c:pt idx="2">
                  <c:v>37257</c:v>
                </c:pt>
                <c:pt idx="3">
                  <c:v>37622</c:v>
                </c:pt>
                <c:pt idx="4">
                  <c:v>37987</c:v>
                </c:pt>
                <c:pt idx="5">
                  <c:v>38353</c:v>
                </c:pt>
                <c:pt idx="6">
                  <c:v>38718</c:v>
                </c:pt>
                <c:pt idx="7">
                  <c:v>39083</c:v>
                </c:pt>
                <c:pt idx="8">
                  <c:v>39448</c:v>
                </c:pt>
                <c:pt idx="9">
                  <c:v>39814</c:v>
                </c:pt>
                <c:pt idx="10">
                  <c:v>40179</c:v>
                </c:pt>
                <c:pt idx="11">
                  <c:v>40544</c:v>
                </c:pt>
                <c:pt idx="12">
                  <c:v>40909</c:v>
                </c:pt>
                <c:pt idx="13">
                  <c:v>41275</c:v>
                </c:pt>
                <c:pt idx="14">
                  <c:v>41640</c:v>
                </c:pt>
                <c:pt idx="15">
                  <c:v>42005</c:v>
                </c:pt>
                <c:pt idx="16">
                  <c:v>42370</c:v>
                </c:pt>
                <c:pt idx="17">
                  <c:v>42736</c:v>
                </c:pt>
              </c:numCache>
            </c:numRef>
          </c:cat>
          <c:val>
            <c:numRef>
              <c:f>'Ch1'!$C$18:$C$35</c:f>
              <c:numCache>
                <c:formatCode>0\,0</c:formatCode>
                <c:ptCount val="18"/>
                <c:pt idx="0">
                  <c:v>8.1050129363823533</c:v>
                </c:pt>
                <c:pt idx="1">
                  <c:v>7.4723780698608673</c:v>
                </c:pt>
                <c:pt idx="2">
                  <c:v>3.6973691016877557</c:v>
                </c:pt>
                <c:pt idx="3">
                  <c:v>-1.186213960691858E-2</c:v>
                </c:pt>
                <c:pt idx="4">
                  <c:v>2.6893610607807785</c:v>
                </c:pt>
                <c:pt idx="5">
                  <c:v>4.6503033726665413</c:v>
                </c:pt>
                <c:pt idx="6">
                  <c:v>3.576832705496968</c:v>
                </c:pt>
                <c:pt idx="7">
                  <c:v>0.73877943527732859</c:v>
                </c:pt>
                <c:pt idx="8">
                  <c:v>5.1178260156130501E-2</c:v>
                </c:pt>
                <c:pt idx="9">
                  <c:v>3.7097946694446016</c:v>
                </c:pt>
                <c:pt idx="10">
                  <c:v>6.0705938874479521</c:v>
                </c:pt>
                <c:pt idx="11">
                  <c:v>9.1232102623238873</c:v>
                </c:pt>
                <c:pt idx="12">
                  <c:v>7.9444211447205486</c:v>
                </c:pt>
                <c:pt idx="13">
                  <c:v>8.5945965552052925</c:v>
                </c:pt>
                <c:pt idx="14">
                  <c:v>10.020547885642832</c:v>
                </c:pt>
                <c:pt idx="15">
                  <c:v>10.113726301239996</c:v>
                </c:pt>
                <c:pt idx="16">
                  <c:v>9.2980613141280415</c:v>
                </c:pt>
                <c:pt idx="17">
                  <c:v>8.492670282662468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99223248"/>
        <c:axId val="199223640"/>
      </c:barChart>
      <c:dateAx>
        <c:axId val="199223248"/>
        <c:scaling>
          <c:orientation val="minMax"/>
          <c:min val="39083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99223640"/>
        <c:crosses val="autoZero"/>
        <c:auto val="0"/>
        <c:lblOffset val="100"/>
        <c:baseTimeUnit val="years"/>
      </c:dateAx>
      <c:valAx>
        <c:axId val="199223640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/>
                  <a:t>A rendelkezésre álló jövedelem arányában (%)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1.0511152983308115E-2"/>
              <c:y val="2.385347850969710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223248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8306878306891"/>
          <c:y val="4.1230902777777655E-2"/>
          <c:w val="0.78893551587301591"/>
          <c:h val="0.45307031250000002"/>
        </c:manualLayout>
      </c:layout>
      <c:scatterChart>
        <c:scatterStyle val="lineMarker"/>
        <c:varyColors val="0"/>
        <c:ser>
          <c:idx val="1"/>
          <c:order val="0"/>
          <c:tx>
            <c:strRef>
              <c:f>'c2-3'!$C$17</c:f>
              <c:strCache>
                <c:ptCount val="1"/>
                <c:pt idx="0">
                  <c:v>Vártnál lazább külső monetáris politikai környezet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7"/>
            <c:spPr>
              <a:solidFill>
                <a:srgbClr val="669933"/>
              </a:solidFill>
              <a:ln w="15875">
                <a:solidFill>
                  <a:srgbClr val="669933"/>
                </a:solidFill>
              </a:ln>
            </c:spPr>
          </c:marker>
          <c:dLbls>
            <c:delete val="1"/>
          </c:dLbls>
          <c:xVal>
            <c:numRef>
              <c:f>'c2-3'!$F$17</c:f>
              <c:numCache>
                <c:formatCode>0.00</c:formatCode>
                <c:ptCount val="1"/>
                <c:pt idx="0">
                  <c:v>4.1941705935883533E-2</c:v>
                </c:pt>
              </c:numCache>
            </c:numRef>
          </c:xVal>
          <c:yVal>
            <c:numRef>
              <c:f>'c2-3'!$E$17</c:f>
              <c:numCache>
                <c:formatCode>0.00</c:formatCode>
                <c:ptCount val="1"/>
                <c:pt idx="0">
                  <c:v>-0.19454153447474454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'c2-3'!$C$18</c:f>
              <c:strCache>
                <c:ptCount val="1"/>
                <c:pt idx="0">
                  <c:v>Erősödő másodkörös hatások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7"/>
            <c:spPr>
              <a:solidFill>
                <a:srgbClr val="669933"/>
              </a:solidFill>
              <a:ln w="15875">
                <a:solidFill>
                  <a:srgbClr val="669933"/>
                </a:solidFill>
              </a:ln>
            </c:spPr>
          </c:marker>
          <c:dLbls>
            <c:delete val="1"/>
          </c:dLbls>
          <c:xVal>
            <c:numRef>
              <c:f>'c2-3'!$F$18</c:f>
              <c:numCache>
                <c:formatCode>0.00</c:formatCode>
                <c:ptCount val="1"/>
                <c:pt idx="0">
                  <c:v>0.11896569145502767</c:v>
                </c:pt>
              </c:numCache>
            </c:numRef>
          </c:xVal>
          <c:yVal>
            <c:numRef>
              <c:f>'c2-3'!$E$18</c:f>
              <c:numCache>
                <c:formatCode>0.00</c:formatCode>
                <c:ptCount val="1"/>
                <c:pt idx="0">
                  <c:v>-0.6522964584016222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'c2-3'!$C$19</c:f>
              <c:strCache>
                <c:ptCount val="1"/>
                <c:pt idx="0">
                  <c:v>Erősödő bérdinamika és dinamikusabb fogyasztás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5"/>
            <c:spPr>
              <a:solidFill>
                <a:srgbClr val="9C0000"/>
              </a:solidFill>
              <a:ln w="15875">
                <a:solidFill>
                  <a:srgbClr val="9C0000"/>
                </a:solidFill>
              </a:ln>
            </c:spPr>
          </c:marker>
          <c:dLbls>
            <c:delete val="1"/>
          </c:dLbls>
          <c:xVal>
            <c:numRef>
              <c:f>'c2-3'!$F$19</c:f>
              <c:numCache>
                <c:formatCode>0.00</c:formatCode>
                <c:ptCount val="1"/>
                <c:pt idx="0">
                  <c:v>0.27833019809948922</c:v>
                </c:pt>
              </c:numCache>
            </c:numRef>
          </c:xVal>
          <c:yVal>
            <c:numRef>
              <c:f>'c2-3'!$E$19</c:f>
              <c:numCache>
                <c:formatCode>0.00</c:formatCode>
                <c:ptCount val="1"/>
                <c:pt idx="0">
                  <c:v>0.23476651133351467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'c2-3'!$C$20</c:f>
              <c:strCache>
                <c:ptCount val="1"/>
                <c:pt idx="0">
                  <c:v>Feltörekvő piaci gazdaságok visszafogottabb növekedése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 w="19050">
                <a:solidFill>
                  <a:srgbClr val="669933">
                    <a:alpha val="55000"/>
                  </a:srgbClr>
                </a:solidFill>
              </a:ln>
            </c:spPr>
          </c:marker>
          <c:dLbls>
            <c:delete val="1"/>
          </c:dLbls>
          <c:xVal>
            <c:numRef>
              <c:f>'c2-3'!$F$20</c:f>
              <c:numCache>
                <c:formatCode>0.00</c:formatCode>
                <c:ptCount val="1"/>
                <c:pt idx="0">
                  <c:v>-0.33962051560527584</c:v>
                </c:pt>
              </c:numCache>
            </c:numRef>
          </c:xVal>
          <c:yVal>
            <c:numRef>
              <c:f>'c2-3'!$E$20</c:f>
              <c:numCache>
                <c:formatCode>0.00</c:formatCode>
                <c:ptCount val="1"/>
                <c:pt idx="0">
                  <c:v>-0.2437054317004872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'c2-3'!$C$21</c:f>
              <c:strCache>
                <c:ptCount val="1"/>
                <c:pt idx="0">
                  <c:v>Pénzpiaci turbulenciák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19050">
                <a:solidFill>
                  <a:srgbClr val="9C0000">
                    <a:alpha val="55000"/>
                  </a:srgbClr>
                </a:solidFill>
              </a:ln>
            </c:spPr>
          </c:marker>
          <c:dLbls>
            <c:delete val="1"/>
          </c:dLbls>
          <c:xVal>
            <c:numRef>
              <c:f>'c2-3'!$F$21</c:f>
              <c:numCache>
                <c:formatCode>0.00</c:formatCode>
                <c:ptCount val="1"/>
                <c:pt idx="0">
                  <c:v>-0.26524606244793958</c:v>
                </c:pt>
              </c:numCache>
            </c:numRef>
          </c:xVal>
          <c:yVal>
            <c:numRef>
              <c:f>'c2-3'!$E$21</c:f>
              <c:numCache>
                <c:formatCode>0.00</c:formatCode>
                <c:ptCount val="1"/>
                <c:pt idx="0">
                  <c:v>0.45685177016398626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'c2-3'!$C$22</c:f>
              <c:strCache>
                <c:ptCount val="1"/>
                <c:pt idx="0">
                  <c:v>Alacsonyabb beruházási pálya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noFill/>
              <a:ln w="19050">
                <a:solidFill>
                  <a:srgbClr val="669933">
                    <a:alpha val="55000"/>
                  </a:srgbClr>
                </a:solidFill>
              </a:ln>
            </c:spPr>
          </c:marker>
          <c:dLbls>
            <c:delete val="1"/>
          </c:dLbls>
          <c:xVal>
            <c:numRef>
              <c:f>'c2-3'!$F$22</c:f>
              <c:numCache>
                <c:formatCode>0.00</c:formatCode>
                <c:ptCount val="1"/>
                <c:pt idx="0">
                  <c:v>-0.2190799813502089</c:v>
                </c:pt>
              </c:numCache>
            </c:numRef>
          </c:xVal>
          <c:yVal>
            <c:numRef>
              <c:f>'c2-3'!$E$22</c:f>
              <c:numCache>
                <c:formatCode>0.00</c:formatCode>
                <c:ptCount val="1"/>
                <c:pt idx="0">
                  <c:v>8.7723549519758137E-3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'c2-3'!$C$23</c:f>
              <c:strCache>
                <c:ptCount val="1"/>
                <c:pt idx="0">
                  <c:v>Magasabb olaj- és nyersanyagár-pálya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9050">
                <a:solidFill>
                  <a:srgbClr val="9C0000">
                    <a:alpha val="55000"/>
                  </a:srgbClr>
                </a:solidFill>
              </a:ln>
            </c:spPr>
          </c:marker>
          <c:dLbls>
            <c:delete val="1"/>
          </c:dLbls>
          <c:xVal>
            <c:numRef>
              <c:f>'c2-3'!$F$23</c:f>
              <c:numCache>
                <c:formatCode>0.00</c:formatCode>
                <c:ptCount val="1"/>
                <c:pt idx="0">
                  <c:v>-0.23889821551981782</c:v>
                </c:pt>
              </c:numCache>
            </c:numRef>
          </c:xVal>
          <c:yVal>
            <c:numRef>
              <c:f>'c2-3'!$E$23</c:f>
              <c:numCache>
                <c:formatCode>0.00</c:formatCode>
                <c:ptCount val="1"/>
                <c:pt idx="0">
                  <c:v>0.76311927054314488</c:v>
                </c:pt>
              </c:numCache>
            </c:numRef>
          </c:yVal>
          <c:smooth val="0"/>
        </c:ser>
        <c:dLbls>
          <c:showLegendKey val="0"/>
          <c:showVal val="1"/>
          <c:showCatName val="1"/>
          <c:showSerName val="0"/>
          <c:showPercent val="0"/>
          <c:showBubbleSize val="0"/>
        </c:dLbls>
        <c:axId val="198582600"/>
        <c:axId val="198582992"/>
      </c:scatterChart>
      <c:valAx>
        <c:axId val="198582600"/>
        <c:scaling>
          <c:orientation val="minMax"/>
          <c:max val="0.4"/>
          <c:min val="-0.4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GDP-növekedés(százalékpont)</a:t>
                </a:r>
              </a:p>
            </c:rich>
          </c:tx>
          <c:layout>
            <c:manualLayout>
              <c:xMode val="edge"/>
              <c:yMode val="edge"/>
              <c:x val="0.44612896825396825"/>
              <c:y val="0.56398697916666662"/>
            </c:manualLayout>
          </c:layout>
          <c:overlay val="0"/>
        </c:title>
        <c:numFmt formatCode="0.0" sourceLinked="0"/>
        <c:majorTickMark val="out"/>
        <c:minorTickMark val="none"/>
        <c:tickLblPos val="low"/>
        <c:crossAx val="198582992"/>
        <c:crosses val="autoZero"/>
        <c:crossBetween val="midCat"/>
        <c:majorUnit val="0.2"/>
      </c:valAx>
      <c:valAx>
        <c:axId val="198582992"/>
        <c:scaling>
          <c:orientation val="minMax"/>
          <c:max val="0.8"/>
          <c:min val="-0.8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Infláció (százalékpont)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low"/>
        <c:crossAx val="198582600"/>
        <c:crosses val="autoZero"/>
        <c:crossBetween val="midCat"/>
        <c:majorUnit val="0.2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0.64667716535433084"/>
          <c:w val="1"/>
          <c:h val="0.29709280269678751"/>
        </c:manualLayout>
      </c:layout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96794208893482E-2"/>
          <c:y val="8.7910416666666671E-2"/>
          <c:w val="0.91623578076521794"/>
          <c:h val="0.71613125"/>
        </c:manualLayout>
      </c:layout>
      <c:lineChart>
        <c:grouping val="standard"/>
        <c:varyColors val="0"/>
        <c:ser>
          <c:idx val="2"/>
          <c:order val="1"/>
          <c:tx>
            <c:strRef>
              <c:f>'c3-7'!$C$14</c:f>
              <c:strCache>
                <c:ptCount val="1"/>
                <c:pt idx="0">
                  <c:v>2016. március</c:v>
                </c:pt>
              </c:strCache>
            </c:strRef>
          </c:tx>
          <c:spPr>
            <a:ln w="57150">
              <a:solidFill>
                <a:schemeClr val="accent6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'c3-7'!$A$16:$A$327</c:f>
              <c:numCache>
                <c:formatCode>m/d/yyyy</c:formatCode>
                <c:ptCount val="312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</c:numCache>
            </c:numRef>
          </c:cat>
          <c:val>
            <c:numRef>
              <c:f>'c3-7'!$C$16:$C$327</c:f>
              <c:numCache>
                <c:formatCode>0\,0</c:formatCode>
                <c:ptCount val="312"/>
                <c:pt idx="0">
                  <c:v>18.553636363636361</c:v>
                </c:pt>
                <c:pt idx="1">
                  <c:v>18.482000000000003</c:v>
                </c:pt>
                <c:pt idx="2">
                  <c:v>17.58909090909091</c:v>
                </c:pt>
                <c:pt idx="3">
                  <c:v>19.056666666666668</c:v>
                </c:pt>
                <c:pt idx="4">
                  <c:v>20.028499999999998</c:v>
                </c:pt>
                <c:pt idx="5">
                  <c:v>21.277727272727272</c:v>
                </c:pt>
                <c:pt idx="6">
                  <c:v>20.336521739130433</c:v>
                </c:pt>
                <c:pt idx="7">
                  <c:v>19.774761904761903</c:v>
                </c:pt>
                <c:pt idx="8">
                  <c:v>20.312272727272727</c:v>
                </c:pt>
                <c:pt idx="9">
                  <c:v>20.264545454545452</c:v>
                </c:pt>
                <c:pt idx="10">
                  <c:v>19.151428571428568</c:v>
                </c:pt>
                <c:pt idx="11">
                  <c:v>18.145454545454541</c:v>
                </c:pt>
                <c:pt idx="12">
                  <c:v>17.351999999999997</c:v>
                </c:pt>
                <c:pt idx="13">
                  <c:v>18.481999999999999</c:v>
                </c:pt>
                <c:pt idx="14">
                  <c:v>18.74608695652174</c:v>
                </c:pt>
                <c:pt idx="15">
                  <c:v>18.627619047619049</c:v>
                </c:pt>
                <c:pt idx="16">
                  <c:v>18.511000000000003</c:v>
                </c:pt>
                <c:pt idx="17">
                  <c:v>17.59363636363636</c:v>
                </c:pt>
                <c:pt idx="18">
                  <c:v>16.765000000000001</c:v>
                </c:pt>
                <c:pt idx="19">
                  <c:v>16.706190476190471</c:v>
                </c:pt>
                <c:pt idx="20">
                  <c:v>15.992272727272729</c:v>
                </c:pt>
                <c:pt idx="21">
                  <c:v>16.558571428571426</c:v>
                </c:pt>
                <c:pt idx="22">
                  <c:v>15.084545454545456</c:v>
                </c:pt>
                <c:pt idx="23">
                  <c:v>13.557391304347826</c:v>
                </c:pt>
                <c:pt idx="24">
                  <c:v>14.131904761904758</c:v>
                </c:pt>
                <c:pt idx="25">
                  <c:v>13.751999999999999</c:v>
                </c:pt>
                <c:pt idx="26">
                  <c:v>13.877391304347825</c:v>
                </c:pt>
                <c:pt idx="27">
                  <c:v>15.151499999999999</c:v>
                </c:pt>
                <c:pt idx="28">
                  <c:v>16.258571428571429</c:v>
                </c:pt>
                <c:pt idx="29">
                  <c:v>16.744090909090911</c:v>
                </c:pt>
                <c:pt idx="30">
                  <c:v>17.627142857142857</c:v>
                </c:pt>
                <c:pt idx="31">
                  <c:v>16.81636363636364</c:v>
                </c:pt>
                <c:pt idx="32">
                  <c:v>15.854999999999995</c:v>
                </c:pt>
                <c:pt idx="33">
                  <c:v>16.427142857142858</c:v>
                </c:pt>
                <c:pt idx="34">
                  <c:v>17.304090909090906</c:v>
                </c:pt>
                <c:pt idx="35">
                  <c:v>15.88190476190476</c:v>
                </c:pt>
                <c:pt idx="36">
                  <c:v>16.54904761904762</c:v>
                </c:pt>
                <c:pt idx="37">
                  <c:v>17.138999999999999</c:v>
                </c:pt>
                <c:pt idx="38">
                  <c:v>17.016521739130436</c:v>
                </c:pt>
                <c:pt idx="39">
                  <c:v>18.742222222222221</c:v>
                </c:pt>
                <c:pt idx="40">
                  <c:v>18.317619047619047</c:v>
                </c:pt>
                <c:pt idx="41">
                  <c:v>17.345909090909085</c:v>
                </c:pt>
                <c:pt idx="42">
                  <c:v>15.859523809523807</c:v>
                </c:pt>
                <c:pt idx="43">
                  <c:v>16.071304347826082</c:v>
                </c:pt>
                <c:pt idx="44">
                  <c:v>16.658095238095239</c:v>
                </c:pt>
                <c:pt idx="45">
                  <c:v>16.116363636363634</c:v>
                </c:pt>
                <c:pt idx="46">
                  <c:v>16.877272727272725</c:v>
                </c:pt>
                <c:pt idx="47">
                  <c:v>17.959999999999997</c:v>
                </c:pt>
                <c:pt idx="48">
                  <c:v>17.943181818181817</c:v>
                </c:pt>
                <c:pt idx="49">
                  <c:v>17.974285714285713</c:v>
                </c:pt>
                <c:pt idx="50">
                  <c:v>19.988571428571433</c:v>
                </c:pt>
                <c:pt idx="51">
                  <c:v>21.014285714285712</c:v>
                </c:pt>
                <c:pt idx="52">
                  <c:v>19.145454545454548</c:v>
                </c:pt>
                <c:pt idx="53">
                  <c:v>18.266999999999996</c:v>
                </c:pt>
                <c:pt idx="54">
                  <c:v>19.610434782608696</c:v>
                </c:pt>
                <c:pt idx="55">
                  <c:v>19.956190476190475</c:v>
                </c:pt>
                <c:pt idx="56">
                  <c:v>22.055714285714288</c:v>
                </c:pt>
                <c:pt idx="57">
                  <c:v>23.683478260869567</c:v>
                </c:pt>
                <c:pt idx="58">
                  <c:v>22.275714285714287</c:v>
                </c:pt>
                <c:pt idx="59">
                  <c:v>23.521428571428579</c:v>
                </c:pt>
                <c:pt idx="60">
                  <c:v>23.468181818181822</c:v>
                </c:pt>
                <c:pt idx="61">
                  <c:v>20.830499999999994</c:v>
                </c:pt>
                <c:pt idx="62">
                  <c:v>19.212631578947367</c:v>
                </c:pt>
                <c:pt idx="63">
                  <c:v>17.469090909090909</c:v>
                </c:pt>
                <c:pt idx="64">
                  <c:v>19.142499999999998</c:v>
                </c:pt>
                <c:pt idx="65">
                  <c:v>17.553809523809523</c:v>
                </c:pt>
                <c:pt idx="66">
                  <c:v>18.434347826086952</c:v>
                </c:pt>
                <c:pt idx="67">
                  <c:v>18.69142857142857</c:v>
                </c:pt>
                <c:pt idx="68">
                  <c:v>18.452272727272728</c:v>
                </c:pt>
                <c:pt idx="69">
                  <c:v>20.051739130434786</c:v>
                </c:pt>
                <c:pt idx="70">
                  <c:v>19.002499999999998</c:v>
                </c:pt>
                <c:pt idx="71">
                  <c:v>17.102380952380955</c:v>
                </c:pt>
                <c:pt idx="72">
                  <c:v>15.092380952380953</c:v>
                </c:pt>
                <c:pt idx="73">
                  <c:v>14.0595</c:v>
                </c:pt>
                <c:pt idx="74">
                  <c:v>13.078636363636361</c:v>
                </c:pt>
                <c:pt idx="75">
                  <c:v>13.379</c:v>
                </c:pt>
                <c:pt idx="76">
                  <c:v>14.389499999999998</c:v>
                </c:pt>
                <c:pt idx="77">
                  <c:v>12.05818181818182</c:v>
                </c:pt>
                <c:pt idx="78">
                  <c:v>12.018695652173914</c:v>
                </c:pt>
                <c:pt idx="79">
                  <c:v>11.880476190476189</c:v>
                </c:pt>
                <c:pt idx="80">
                  <c:v>13.359090909090908</c:v>
                </c:pt>
                <c:pt idx="81">
                  <c:v>12.562272727272726</c:v>
                </c:pt>
                <c:pt idx="82">
                  <c:v>10.924761904761905</c:v>
                </c:pt>
                <c:pt idx="83">
                  <c:v>9.798181818181817</c:v>
                </c:pt>
                <c:pt idx="84">
                  <c:v>11.063999999999998</c:v>
                </c:pt>
                <c:pt idx="85">
                  <c:v>10.199999999999999</c:v>
                </c:pt>
                <c:pt idx="86">
                  <c:v>12.465217391304348</c:v>
                </c:pt>
                <c:pt idx="87">
                  <c:v>15.246190476190474</c:v>
                </c:pt>
                <c:pt idx="88">
                  <c:v>15.217500000000001</c:v>
                </c:pt>
                <c:pt idx="89">
                  <c:v>15.77090909090909</c:v>
                </c:pt>
                <c:pt idx="90">
                  <c:v>19.013636363636362</c:v>
                </c:pt>
                <c:pt idx="91">
                  <c:v>20.227727272727272</c:v>
                </c:pt>
                <c:pt idx="92">
                  <c:v>22.39772727272727</c:v>
                </c:pt>
                <c:pt idx="93">
                  <c:v>21.949523809523811</c:v>
                </c:pt>
                <c:pt idx="94">
                  <c:v>24.589090909090906</c:v>
                </c:pt>
                <c:pt idx="95">
                  <c:v>25.591999999999995</c:v>
                </c:pt>
                <c:pt idx="96">
                  <c:v>25.400000000000006</c:v>
                </c:pt>
                <c:pt idx="97">
                  <c:v>27.766190476190477</c:v>
                </c:pt>
                <c:pt idx="98">
                  <c:v>27.35521739130435</c:v>
                </c:pt>
                <c:pt idx="99">
                  <c:v>22.536111111111111</c:v>
                </c:pt>
                <c:pt idx="100">
                  <c:v>27.4</c:v>
                </c:pt>
                <c:pt idx="101">
                  <c:v>29.677272727272726</c:v>
                </c:pt>
                <c:pt idx="102">
                  <c:v>28.510952380952382</c:v>
                </c:pt>
                <c:pt idx="103">
                  <c:v>30.040434782608688</c:v>
                </c:pt>
                <c:pt idx="104">
                  <c:v>32.783809523809524</c:v>
                </c:pt>
                <c:pt idx="105">
                  <c:v>30.932272727272721</c:v>
                </c:pt>
                <c:pt idx="106">
                  <c:v>32.524090909090916</c:v>
                </c:pt>
                <c:pt idx="107">
                  <c:v>25.125499999999999</c:v>
                </c:pt>
                <c:pt idx="108">
                  <c:v>25.636363636363637</c:v>
                </c:pt>
                <c:pt idx="109">
                  <c:v>27.405999999999995</c:v>
                </c:pt>
                <c:pt idx="110">
                  <c:v>24.395454545454548</c:v>
                </c:pt>
                <c:pt idx="111">
                  <c:v>25.641000000000009</c:v>
                </c:pt>
                <c:pt idx="112">
                  <c:v>28.450476190476191</c:v>
                </c:pt>
                <c:pt idx="113">
                  <c:v>27.724285714285717</c:v>
                </c:pt>
                <c:pt idx="114">
                  <c:v>24.538181818181819</c:v>
                </c:pt>
                <c:pt idx="115">
                  <c:v>25.673181818181817</c:v>
                </c:pt>
                <c:pt idx="116">
                  <c:v>25.532499999999999</c:v>
                </c:pt>
                <c:pt idx="117">
                  <c:v>20.478260869565219</c:v>
                </c:pt>
                <c:pt idx="118">
                  <c:v>18.942272727272734</c:v>
                </c:pt>
                <c:pt idx="119">
                  <c:v>18.604736842105261</c:v>
                </c:pt>
                <c:pt idx="120">
                  <c:v>19.485000000000003</c:v>
                </c:pt>
                <c:pt idx="121">
                  <c:v>20.291499999999996</c:v>
                </c:pt>
                <c:pt idx="122">
                  <c:v>23.6905</c:v>
                </c:pt>
                <c:pt idx="123">
                  <c:v>25.654090909090908</c:v>
                </c:pt>
                <c:pt idx="124">
                  <c:v>25.433913043478263</c:v>
                </c:pt>
                <c:pt idx="125">
                  <c:v>24.127894736842105</c:v>
                </c:pt>
                <c:pt idx="126">
                  <c:v>25.767826086956525</c:v>
                </c:pt>
                <c:pt idx="127">
                  <c:v>26.662272727272725</c:v>
                </c:pt>
                <c:pt idx="128">
                  <c:v>28.342380952380957</c:v>
                </c:pt>
                <c:pt idx="129">
                  <c:v>27.548695652173912</c:v>
                </c:pt>
                <c:pt idx="130">
                  <c:v>24.184761904761899</c:v>
                </c:pt>
                <c:pt idx="131">
                  <c:v>28.520952380952384</c:v>
                </c:pt>
                <c:pt idx="132">
                  <c:v>31.287272727272729</c:v>
                </c:pt>
                <c:pt idx="133">
                  <c:v>32.648499999999999</c:v>
                </c:pt>
                <c:pt idx="134">
                  <c:v>30.339047619047626</c:v>
                </c:pt>
                <c:pt idx="135">
                  <c:v>25.015999999999998</c:v>
                </c:pt>
                <c:pt idx="136">
                  <c:v>25.809500000000003</c:v>
                </c:pt>
                <c:pt idx="137">
                  <c:v>27.545714285714283</c:v>
                </c:pt>
                <c:pt idx="138">
                  <c:v>28.39826086956522</c:v>
                </c:pt>
                <c:pt idx="139">
                  <c:v>29.82571428571428</c:v>
                </c:pt>
                <c:pt idx="140">
                  <c:v>27.098181818181818</c:v>
                </c:pt>
                <c:pt idx="141">
                  <c:v>29.590434782608693</c:v>
                </c:pt>
                <c:pt idx="142">
                  <c:v>28.771999999999998</c:v>
                </c:pt>
                <c:pt idx="143">
                  <c:v>29.879047619047622</c:v>
                </c:pt>
                <c:pt idx="144">
                  <c:v>31.175238095238093</c:v>
                </c:pt>
                <c:pt idx="145">
                  <c:v>30.865999999999996</c:v>
                </c:pt>
                <c:pt idx="146">
                  <c:v>33.799130434782612</c:v>
                </c:pt>
                <c:pt idx="147">
                  <c:v>33.362272727272732</c:v>
                </c:pt>
                <c:pt idx="148">
                  <c:v>37.916315789473678</c:v>
                </c:pt>
                <c:pt idx="149">
                  <c:v>35.191363636363626</c:v>
                </c:pt>
                <c:pt idx="150">
                  <c:v>38.37045454545455</c:v>
                </c:pt>
                <c:pt idx="151">
                  <c:v>43.029999999999994</c:v>
                </c:pt>
                <c:pt idx="152">
                  <c:v>43.381363636363638</c:v>
                </c:pt>
                <c:pt idx="153">
                  <c:v>49.770476190476195</c:v>
                </c:pt>
                <c:pt idx="154">
                  <c:v>43.053636363636365</c:v>
                </c:pt>
                <c:pt idx="155">
                  <c:v>39.644285714285715</c:v>
                </c:pt>
                <c:pt idx="156">
                  <c:v>44.283333333333324</c:v>
                </c:pt>
                <c:pt idx="157">
                  <c:v>45.556999999999995</c:v>
                </c:pt>
                <c:pt idx="158">
                  <c:v>53.084090909090918</c:v>
                </c:pt>
                <c:pt idx="159">
                  <c:v>51.857142857142854</c:v>
                </c:pt>
                <c:pt idx="160">
                  <c:v>48.665909090909082</c:v>
                </c:pt>
                <c:pt idx="161">
                  <c:v>54.30681818181818</c:v>
                </c:pt>
                <c:pt idx="162">
                  <c:v>57.579047619047635</c:v>
                </c:pt>
                <c:pt idx="163">
                  <c:v>64.09</c:v>
                </c:pt>
                <c:pt idx="164">
                  <c:v>62.981818181818191</c:v>
                </c:pt>
                <c:pt idx="165">
                  <c:v>58.52190476190475</c:v>
                </c:pt>
                <c:pt idx="166">
                  <c:v>55.534999999999997</c:v>
                </c:pt>
                <c:pt idx="167">
                  <c:v>56.747499999999988</c:v>
                </c:pt>
                <c:pt idx="168">
                  <c:v>63.574285714285715</c:v>
                </c:pt>
                <c:pt idx="169">
                  <c:v>59.922999999999988</c:v>
                </c:pt>
                <c:pt idx="170">
                  <c:v>62.253043478260864</c:v>
                </c:pt>
                <c:pt idx="171">
                  <c:v>70.44210526315787</c:v>
                </c:pt>
                <c:pt idx="172">
                  <c:v>70.187272727272727</c:v>
                </c:pt>
                <c:pt idx="173">
                  <c:v>68.857727272727274</c:v>
                </c:pt>
                <c:pt idx="174">
                  <c:v>73.897142857142867</c:v>
                </c:pt>
                <c:pt idx="175">
                  <c:v>73.612173913043492</c:v>
                </c:pt>
                <c:pt idx="176">
                  <c:v>62.771904761904764</c:v>
                </c:pt>
                <c:pt idx="177">
                  <c:v>58.379999999999988</c:v>
                </c:pt>
                <c:pt idx="178">
                  <c:v>58.483181818181826</c:v>
                </c:pt>
                <c:pt idx="179">
                  <c:v>62.314736842105262</c:v>
                </c:pt>
                <c:pt idx="180">
                  <c:v>54.299090909090907</c:v>
                </c:pt>
                <c:pt idx="181">
                  <c:v>57.756999999999991</c:v>
                </c:pt>
                <c:pt idx="182">
                  <c:v>62.143636363636368</c:v>
                </c:pt>
                <c:pt idx="183">
                  <c:v>67.398421052631576</c:v>
                </c:pt>
                <c:pt idx="184">
                  <c:v>67.47608695652174</c:v>
                </c:pt>
                <c:pt idx="185">
                  <c:v>71.316190476190485</c:v>
                </c:pt>
                <c:pt idx="186">
                  <c:v>77.204090909090894</c:v>
                </c:pt>
                <c:pt idx="187">
                  <c:v>70.796521739130441</c:v>
                </c:pt>
                <c:pt idx="188">
                  <c:v>77.126999999999995</c:v>
                </c:pt>
                <c:pt idx="189">
                  <c:v>82.830869565217384</c:v>
                </c:pt>
                <c:pt idx="190">
                  <c:v>92.528181818181835</c:v>
                </c:pt>
                <c:pt idx="191">
                  <c:v>91.45</c:v>
                </c:pt>
                <c:pt idx="192">
                  <c:v>91.920454545454547</c:v>
                </c:pt>
                <c:pt idx="193">
                  <c:v>94.816666666666677</c:v>
                </c:pt>
                <c:pt idx="194">
                  <c:v>103.23999999999998</c:v>
                </c:pt>
                <c:pt idx="195">
                  <c:v>110.18772727272727</c:v>
                </c:pt>
                <c:pt idx="196">
                  <c:v>123.93619047619048</c:v>
                </c:pt>
                <c:pt idx="197">
                  <c:v>133.04857142857148</c:v>
                </c:pt>
                <c:pt idx="198">
                  <c:v>133.89913043478259</c:v>
                </c:pt>
                <c:pt idx="199">
                  <c:v>113.84904761904761</c:v>
                </c:pt>
                <c:pt idx="200">
                  <c:v>99.064090909090908</c:v>
                </c:pt>
                <c:pt idx="201">
                  <c:v>72.842608695652174</c:v>
                </c:pt>
                <c:pt idx="202">
                  <c:v>53.241</c:v>
                </c:pt>
                <c:pt idx="203">
                  <c:v>41.580909090909088</c:v>
                </c:pt>
                <c:pt idx="204">
                  <c:v>44.86</c:v>
                </c:pt>
                <c:pt idx="205">
                  <c:v>43.242499999999993</c:v>
                </c:pt>
                <c:pt idx="206">
                  <c:v>46.839090909090913</c:v>
                </c:pt>
                <c:pt idx="207">
                  <c:v>50.845238095238095</c:v>
                </c:pt>
                <c:pt idx="208">
                  <c:v>57.940952380952382</c:v>
                </c:pt>
                <c:pt idx="209">
                  <c:v>68.616818181818175</c:v>
                </c:pt>
                <c:pt idx="210">
                  <c:v>64.91</c:v>
                </c:pt>
                <c:pt idx="211">
                  <c:v>72.504761904761907</c:v>
                </c:pt>
                <c:pt idx="212">
                  <c:v>67.686818181818168</c:v>
                </c:pt>
                <c:pt idx="213">
                  <c:v>73.194090909090903</c:v>
                </c:pt>
                <c:pt idx="214">
                  <c:v>77.036666666666662</c:v>
                </c:pt>
                <c:pt idx="215">
                  <c:v>74.669545454545471</c:v>
                </c:pt>
                <c:pt idx="216">
                  <c:v>76.373000000000005</c:v>
                </c:pt>
                <c:pt idx="217">
                  <c:v>74.312000000000012</c:v>
                </c:pt>
                <c:pt idx="218">
                  <c:v>79.274782608695631</c:v>
                </c:pt>
                <c:pt idx="219">
                  <c:v>84.978571428571428</c:v>
                </c:pt>
                <c:pt idx="220">
                  <c:v>76.250952380952384</c:v>
                </c:pt>
                <c:pt idx="221">
                  <c:v>74.838181818181823</c:v>
                </c:pt>
                <c:pt idx="222">
                  <c:v>74.735454545454544</c:v>
                </c:pt>
                <c:pt idx="223">
                  <c:v>76.693181818181813</c:v>
                </c:pt>
                <c:pt idx="224">
                  <c:v>77.786818181818177</c:v>
                </c:pt>
                <c:pt idx="225">
                  <c:v>82.918095238095219</c:v>
                </c:pt>
                <c:pt idx="226">
                  <c:v>85.67</c:v>
                </c:pt>
                <c:pt idx="227">
                  <c:v>91.796521739130441</c:v>
                </c:pt>
                <c:pt idx="228">
                  <c:v>96.294285714285706</c:v>
                </c:pt>
                <c:pt idx="229">
                  <c:v>103.9555</c:v>
                </c:pt>
                <c:pt idx="230">
                  <c:v>114.44130434782609</c:v>
                </c:pt>
                <c:pt idx="231">
                  <c:v>123.03894736842106</c:v>
                </c:pt>
                <c:pt idx="232">
                  <c:v>114.45818181818181</c:v>
                </c:pt>
                <c:pt idx="233">
                  <c:v>113.75772727272728</c:v>
                </c:pt>
                <c:pt idx="234">
                  <c:v>116.46000000000001</c:v>
                </c:pt>
                <c:pt idx="235">
                  <c:v>110.08130434782608</c:v>
                </c:pt>
                <c:pt idx="236">
                  <c:v>112.4468181818182</c:v>
                </c:pt>
                <c:pt idx="237">
                  <c:v>109.46857142857141</c:v>
                </c:pt>
                <c:pt idx="238">
                  <c:v>110.50409090909092</c:v>
                </c:pt>
                <c:pt idx="239">
                  <c:v>107.9090476190476</c:v>
                </c:pt>
                <c:pt idx="240">
                  <c:v>111.15619047619045</c:v>
                </c:pt>
                <c:pt idx="241">
                  <c:v>119.70238095238095</c:v>
                </c:pt>
                <c:pt idx="242">
                  <c:v>124.92863636363636</c:v>
                </c:pt>
                <c:pt idx="243">
                  <c:v>120.46350000000002</c:v>
                </c:pt>
                <c:pt idx="244">
                  <c:v>110.52173913043478</c:v>
                </c:pt>
                <c:pt idx="245">
                  <c:v>95.589047619047619</c:v>
                </c:pt>
                <c:pt idx="246">
                  <c:v>103.14090909090906</c:v>
                </c:pt>
                <c:pt idx="247">
                  <c:v>113.34</c:v>
                </c:pt>
                <c:pt idx="248">
                  <c:v>113.38250000000002</c:v>
                </c:pt>
                <c:pt idx="249">
                  <c:v>111.97347826086956</c:v>
                </c:pt>
                <c:pt idx="250">
                  <c:v>109.7118181818182</c:v>
                </c:pt>
                <c:pt idx="251">
                  <c:v>109.63100000000001</c:v>
                </c:pt>
                <c:pt idx="252">
                  <c:v>112.97363636363637</c:v>
                </c:pt>
                <c:pt idx="253">
                  <c:v>116.455</c:v>
                </c:pt>
                <c:pt idx="254">
                  <c:v>109.24</c:v>
                </c:pt>
                <c:pt idx="255">
                  <c:v>102.87545454545452</c:v>
                </c:pt>
                <c:pt idx="256">
                  <c:v>103.02695652173917</c:v>
                </c:pt>
                <c:pt idx="257">
                  <c:v>103.10999999999999</c:v>
                </c:pt>
                <c:pt idx="258">
                  <c:v>107.71608695652174</c:v>
                </c:pt>
                <c:pt idx="259">
                  <c:v>110.96454545454547</c:v>
                </c:pt>
                <c:pt idx="260">
                  <c:v>111.62142857142855</c:v>
                </c:pt>
                <c:pt idx="261">
                  <c:v>109.4786956521739</c:v>
                </c:pt>
                <c:pt idx="262">
                  <c:v>108.07619047619048</c:v>
                </c:pt>
                <c:pt idx="263">
                  <c:v>110.67400000000001</c:v>
                </c:pt>
                <c:pt idx="264">
                  <c:v>107.42272727272726</c:v>
                </c:pt>
                <c:pt idx="265">
                  <c:v>108.81200000000001</c:v>
                </c:pt>
                <c:pt idx="266">
                  <c:v>107.40571428571427</c:v>
                </c:pt>
                <c:pt idx="267">
                  <c:v>107.78809523809527</c:v>
                </c:pt>
                <c:pt idx="268">
                  <c:v>109.6759090909091</c:v>
                </c:pt>
                <c:pt idx="269">
                  <c:v>111.86809523809524</c:v>
                </c:pt>
                <c:pt idx="270">
                  <c:v>106.98260869565215</c:v>
                </c:pt>
                <c:pt idx="271">
                  <c:v>101.92238095238096</c:v>
                </c:pt>
                <c:pt idx="272">
                  <c:v>97.336363636363643</c:v>
                </c:pt>
                <c:pt idx="273">
                  <c:v>87.269565217391303</c:v>
                </c:pt>
                <c:pt idx="274">
                  <c:v>78.438000000000002</c:v>
                </c:pt>
                <c:pt idx="275">
                  <c:v>62.330454545454543</c:v>
                </c:pt>
                <c:pt idx="276">
                  <c:v>48.067142857142855</c:v>
                </c:pt>
                <c:pt idx="277">
                  <c:v>57.930500000000009</c:v>
                </c:pt>
                <c:pt idx="278">
                  <c:v>55.791363636363627</c:v>
                </c:pt>
                <c:pt idx="279">
                  <c:v>59.389545454545448</c:v>
                </c:pt>
                <c:pt idx="280">
                  <c:v>64.561428571428564</c:v>
                </c:pt>
                <c:pt idx="281">
                  <c:v>62.345909090909089</c:v>
                </c:pt>
                <c:pt idx="282">
                  <c:v>55.865652173913055</c:v>
                </c:pt>
                <c:pt idx="283">
                  <c:v>46.994285714285709</c:v>
                </c:pt>
                <c:pt idx="284">
                  <c:v>47.234545454545461</c:v>
                </c:pt>
                <c:pt idx="285">
                  <c:v>48.12409090909091</c:v>
                </c:pt>
                <c:pt idx="286">
                  <c:v>44.417142857142863</c:v>
                </c:pt>
                <c:pt idx="287">
                  <c:v>37.721739130434777</c:v>
                </c:pt>
                <c:pt idx="288">
                  <c:v>30.803333333333338</c:v>
                </c:pt>
                <c:pt idx="289">
                  <c:v>33.198095238095235</c:v>
                </c:pt>
                <c:pt idx="290">
                  <c:v>38.296250000000001</c:v>
                </c:pt>
                <c:pt idx="291">
                  <c:v>38.305624999999999</c:v>
                </c:pt>
                <c:pt idx="292">
                  <c:v>38.314999999999998</c:v>
                </c:pt>
                <c:pt idx="293">
                  <c:v>38.941000000000003</c:v>
                </c:pt>
                <c:pt idx="294">
                  <c:v>39.493000000000002</c:v>
                </c:pt>
                <c:pt idx="295">
                  <c:v>40.089999999999996</c:v>
                </c:pt>
                <c:pt idx="296">
                  <c:v>40.67</c:v>
                </c:pt>
                <c:pt idx="297">
                  <c:v>41.195999999999998</c:v>
                </c:pt>
                <c:pt idx="298">
                  <c:v>41.686</c:v>
                </c:pt>
                <c:pt idx="299">
                  <c:v>42.153000000000006</c:v>
                </c:pt>
                <c:pt idx="300">
                  <c:v>42.561</c:v>
                </c:pt>
                <c:pt idx="301">
                  <c:v>42.962000000000003</c:v>
                </c:pt>
                <c:pt idx="302">
                  <c:v>43.366000000000007</c:v>
                </c:pt>
                <c:pt idx="303">
                  <c:v>43.747999999999998</c:v>
                </c:pt>
                <c:pt idx="304">
                  <c:v>44.079000000000008</c:v>
                </c:pt>
                <c:pt idx="305">
                  <c:v>44.372</c:v>
                </c:pt>
                <c:pt idx="306">
                  <c:v>44.661000000000001</c:v>
                </c:pt>
                <c:pt idx="307">
                  <c:v>44.932000000000002</c:v>
                </c:pt>
                <c:pt idx="308">
                  <c:v>45.180999999999997</c:v>
                </c:pt>
                <c:pt idx="309">
                  <c:v>45.393999999999991</c:v>
                </c:pt>
                <c:pt idx="310">
                  <c:v>45.58</c:v>
                </c:pt>
                <c:pt idx="311">
                  <c:v>45.757000000000005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'c3-7'!$D$14</c:f>
              <c:strCache>
                <c:ptCount val="1"/>
                <c:pt idx="0">
                  <c:v>CE alsó</c:v>
                </c:pt>
              </c:strCache>
            </c:strRef>
          </c:tx>
          <c:spPr>
            <a:ln>
              <a:noFill/>
            </a:ln>
          </c:spPr>
          <c:dPt>
            <c:idx val="289"/>
            <c:marker>
              <c:symbol val="diamond"/>
              <c:size val="7"/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298"/>
            <c:marker>
              <c:symbol val="diamond"/>
              <c:size val="7"/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c:spPr>
            </c:marker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numRef>
              <c:f>'c3-7'!$A$16:$A$327</c:f>
              <c:numCache>
                <c:formatCode>m/d/yyyy</c:formatCode>
                <c:ptCount val="312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</c:numCache>
            </c:numRef>
          </c:cat>
          <c:val>
            <c:numRef>
              <c:f>'c3-7'!$D$16:$D$327</c:f>
              <c:numCache>
                <c:formatCode>General</c:formatCode>
                <c:ptCount val="312"/>
                <c:pt idx="293" formatCode="0\,0">
                  <c:v>28</c:v>
                </c:pt>
                <c:pt idx="302" formatCode="0\,0">
                  <c:v>29.5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13288"/>
        <c:axId val="152913680"/>
      </c:lineChart>
      <c:lineChart>
        <c:grouping val="standard"/>
        <c:varyColors val="0"/>
        <c:ser>
          <c:idx val="1"/>
          <c:order val="0"/>
          <c:tx>
            <c:strRef>
              <c:f>'c3-7'!$B$14</c:f>
              <c:strCache>
                <c:ptCount val="1"/>
                <c:pt idx="0">
                  <c:v>2015. december</c:v>
                </c:pt>
              </c:strCache>
            </c:strRef>
          </c:tx>
          <c:spPr>
            <a:ln w="38100">
              <a:solidFill>
                <a:schemeClr val="bg2"/>
              </a:solidFill>
              <a:prstDash val="dashDot"/>
            </a:ln>
          </c:spPr>
          <c:marker>
            <c:symbol val="none"/>
          </c:marker>
          <c:cat>
            <c:numRef>
              <c:f>'c3-7'!$A$16:$A$327</c:f>
              <c:numCache>
                <c:formatCode>m/d/yyyy</c:formatCode>
                <c:ptCount val="312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</c:numCache>
            </c:numRef>
          </c:cat>
          <c:val>
            <c:numRef>
              <c:f>'c3-7'!$B$16:$B$327</c:f>
              <c:numCache>
                <c:formatCode>0\,0</c:formatCode>
                <c:ptCount val="312"/>
                <c:pt idx="0">
                  <c:v>18.553636363636361</c:v>
                </c:pt>
                <c:pt idx="1">
                  <c:v>18.482000000000003</c:v>
                </c:pt>
                <c:pt idx="2">
                  <c:v>17.58909090909091</c:v>
                </c:pt>
                <c:pt idx="3">
                  <c:v>19.056666666666668</c:v>
                </c:pt>
                <c:pt idx="4">
                  <c:v>20.028499999999998</c:v>
                </c:pt>
                <c:pt idx="5">
                  <c:v>21.277727272727272</c:v>
                </c:pt>
                <c:pt idx="6">
                  <c:v>20.336521739130433</c:v>
                </c:pt>
                <c:pt idx="7">
                  <c:v>19.774761904761903</c:v>
                </c:pt>
                <c:pt idx="8">
                  <c:v>20.312272727272727</c:v>
                </c:pt>
                <c:pt idx="9">
                  <c:v>20.264545454545452</c:v>
                </c:pt>
                <c:pt idx="10">
                  <c:v>19.151428571428568</c:v>
                </c:pt>
                <c:pt idx="11">
                  <c:v>18.145454545454541</c:v>
                </c:pt>
                <c:pt idx="12">
                  <c:v>17.351999999999997</c:v>
                </c:pt>
                <c:pt idx="13">
                  <c:v>18.481999999999999</c:v>
                </c:pt>
                <c:pt idx="14">
                  <c:v>18.74608695652174</c:v>
                </c:pt>
                <c:pt idx="15">
                  <c:v>18.627619047619049</c:v>
                </c:pt>
                <c:pt idx="16">
                  <c:v>18.511000000000003</c:v>
                </c:pt>
                <c:pt idx="17">
                  <c:v>17.59363636363636</c:v>
                </c:pt>
                <c:pt idx="18">
                  <c:v>16.765000000000001</c:v>
                </c:pt>
                <c:pt idx="19">
                  <c:v>16.706190476190471</c:v>
                </c:pt>
                <c:pt idx="20">
                  <c:v>15.992272727272729</c:v>
                </c:pt>
                <c:pt idx="21">
                  <c:v>16.558571428571426</c:v>
                </c:pt>
                <c:pt idx="22">
                  <c:v>15.084545454545456</c:v>
                </c:pt>
                <c:pt idx="23">
                  <c:v>13.557391304347826</c:v>
                </c:pt>
                <c:pt idx="24">
                  <c:v>14.131904761904758</c:v>
                </c:pt>
                <c:pt idx="25">
                  <c:v>13.751999999999999</c:v>
                </c:pt>
                <c:pt idx="26">
                  <c:v>13.877391304347825</c:v>
                </c:pt>
                <c:pt idx="27">
                  <c:v>15.151499999999999</c:v>
                </c:pt>
                <c:pt idx="28">
                  <c:v>16.258571428571429</c:v>
                </c:pt>
                <c:pt idx="29">
                  <c:v>16.744090909090911</c:v>
                </c:pt>
                <c:pt idx="30">
                  <c:v>17.627142857142857</c:v>
                </c:pt>
                <c:pt idx="31">
                  <c:v>16.81636363636364</c:v>
                </c:pt>
                <c:pt idx="32">
                  <c:v>15.854999999999995</c:v>
                </c:pt>
                <c:pt idx="33">
                  <c:v>16.427142857142858</c:v>
                </c:pt>
                <c:pt idx="34">
                  <c:v>17.304090909090906</c:v>
                </c:pt>
                <c:pt idx="35">
                  <c:v>15.88190476190476</c:v>
                </c:pt>
                <c:pt idx="36">
                  <c:v>16.54904761904762</c:v>
                </c:pt>
                <c:pt idx="37">
                  <c:v>17.138999999999999</c:v>
                </c:pt>
                <c:pt idx="38">
                  <c:v>17.016521739130436</c:v>
                </c:pt>
                <c:pt idx="39">
                  <c:v>18.742222222222221</c:v>
                </c:pt>
                <c:pt idx="40">
                  <c:v>18.317619047619047</c:v>
                </c:pt>
                <c:pt idx="41">
                  <c:v>17.345909090909085</c:v>
                </c:pt>
                <c:pt idx="42">
                  <c:v>15.859523809523807</c:v>
                </c:pt>
                <c:pt idx="43">
                  <c:v>16.071304347826082</c:v>
                </c:pt>
                <c:pt idx="44">
                  <c:v>16.658095238095239</c:v>
                </c:pt>
                <c:pt idx="45">
                  <c:v>16.116363636363634</c:v>
                </c:pt>
                <c:pt idx="46">
                  <c:v>16.877272727272725</c:v>
                </c:pt>
                <c:pt idx="47">
                  <c:v>17.959999999999997</c:v>
                </c:pt>
                <c:pt idx="48">
                  <c:v>17.943181818181817</c:v>
                </c:pt>
                <c:pt idx="49">
                  <c:v>17.974285714285713</c:v>
                </c:pt>
                <c:pt idx="50">
                  <c:v>19.988571428571433</c:v>
                </c:pt>
                <c:pt idx="51">
                  <c:v>21.014285714285712</c:v>
                </c:pt>
                <c:pt idx="52">
                  <c:v>19.145454545454548</c:v>
                </c:pt>
                <c:pt idx="53">
                  <c:v>18.266999999999996</c:v>
                </c:pt>
                <c:pt idx="54">
                  <c:v>19.610434782608696</c:v>
                </c:pt>
                <c:pt idx="55">
                  <c:v>19.956190476190475</c:v>
                </c:pt>
                <c:pt idx="56">
                  <c:v>22.055714285714288</c:v>
                </c:pt>
                <c:pt idx="57">
                  <c:v>23.683478260869567</c:v>
                </c:pt>
                <c:pt idx="58">
                  <c:v>22.275714285714287</c:v>
                </c:pt>
                <c:pt idx="59">
                  <c:v>23.521428571428579</c:v>
                </c:pt>
                <c:pt idx="60">
                  <c:v>23.468181818181822</c:v>
                </c:pt>
                <c:pt idx="61">
                  <c:v>20.830499999999994</c:v>
                </c:pt>
                <c:pt idx="62">
                  <c:v>19.212631578947367</c:v>
                </c:pt>
                <c:pt idx="63">
                  <c:v>17.469090909090909</c:v>
                </c:pt>
                <c:pt idx="64">
                  <c:v>19.142499999999998</c:v>
                </c:pt>
                <c:pt idx="65">
                  <c:v>17.553809523809523</c:v>
                </c:pt>
                <c:pt idx="66">
                  <c:v>18.434347826086952</c:v>
                </c:pt>
                <c:pt idx="67">
                  <c:v>18.69142857142857</c:v>
                </c:pt>
                <c:pt idx="68">
                  <c:v>18.452272727272728</c:v>
                </c:pt>
                <c:pt idx="69">
                  <c:v>20.051739130434786</c:v>
                </c:pt>
                <c:pt idx="70">
                  <c:v>19.002499999999998</c:v>
                </c:pt>
                <c:pt idx="71">
                  <c:v>17.102380952380955</c:v>
                </c:pt>
                <c:pt idx="72">
                  <c:v>15.092380952380953</c:v>
                </c:pt>
                <c:pt idx="73">
                  <c:v>14.0595</c:v>
                </c:pt>
                <c:pt idx="74">
                  <c:v>13.078636363636361</c:v>
                </c:pt>
                <c:pt idx="75">
                  <c:v>13.379</c:v>
                </c:pt>
                <c:pt idx="76">
                  <c:v>14.389499999999998</c:v>
                </c:pt>
                <c:pt idx="77">
                  <c:v>12.05818181818182</c:v>
                </c:pt>
                <c:pt idx="78">
                  <c:v>12.018695652173914</c:v>
                </c:pt>
                <c:pt idx="79">
                  <c:v>11.880476190476189</c:v>
                </c:pt>
                <c:pt idx="80">
                  <c:v>13.359090909090908</c:v>
                </c:pt>
                <c:pt idx="81">
                  <c:v>12.562272727272726</c:v>
                </c:pt>
                <c:pt idx="82">
                  <c:v>10.924761904761905</c:v>
                </c:pt>
                <c:pt idx="83">
                  <c:v>9.798181818181817</c:v>
                </c:pt>
                <c:pt idx="84">
                  <c:v>11.063999999999998</c:v>
                </c:pt>
                <c:pt idx="85">
                  <c:v>10.199999999999999</c:v>
                </c:pt>
                <c:pt idx="86">
                  <c:v>12.465217391304348</c:v>
                </c:pt>
                <c:pt idx="87">
                  <c:v>15.246190476190474</c:v>
                </c:pt>
                <c:pt idx="88">
                  <c:v>15.217500000000001</c:v>
                </c:pt>
                <c:pt idx="89">
                  <c:v>15.77090909090909</c:v>
                </c:pt>
                <c:pt idx="90">
                  <c:v>19.013636363636362</c:v>
                </c:pt>
                <c:pt idx="91">
                  <c:v>20.227727272727272</c:v>
                </c:pt>
                <c:pt idx="92">
                  <c:v>22.39772727272727</c:v>
                </c:pt>
                <c:pt idx="93">
                  <c:v>21.949523809523811</c:v>
                </c:pt>
                <c:pt idx="94">
                  <c:v>24.589090909090906</c:v>
                </c:pt>
                <c:pt idx="95">
                  <c:v>25.591999999999995</c:v>
                </c:pt>
                <c:pt idx="96">
                  <c:v>25.400000000000006</c:v>
                </c:pt>
                <c:pt idx="97">
                  <c:v>27.766190476190477</c:v>
                </c:pt>
                <c:pt idx="98">
                  <c:v>27.35521739130435</c:v>
                </c:pt>
                <c:pt idx="99">
                  <c:v>22.536111111111111</c:v>
                </c:pt>
                <c:pt idx="100">
                  <c:v>27.4</c:v>
                </c:pt>
                <c:pt idx="101">
                  <c:v>29.677272727272726</c:v>
                </c:pt>
                <c:pt idx="102">
                  <c:v>28.510952380952382</c:v>
                </c:pt>
                <c:pt idx="103">
                  <c:v>30.040434782608688</c:v>
                </c:pt>
                <c:pt idx="104">
                  <c:v>32.783809523809524</c:v>
                </c:pt>
                <c:pt idx="105">
                  <c:v>30.932272727272721</c:v>
                </c:pt>
                <c:pt idx="106">
                  <c:v>32.524090909090916</c:v>
                </c:pt>
                <c:pt idx="107">
                  <c:v>25.125499999999999</c:v>
                </c:pt>
                <c:pt idx="108">
                  <c:v>25.636363636363637</c:v>
                </c:pt>
                <c:pt idx="109">
                  <c:v>27.405999999999995</c:v>
                </c:pt>
                <c:pt idx="110">
                  <c:v>24.395454545454548</c:v>
                </c:pt>
                <c:pt idx="111">
                  <c:v>25.641000000000009</c:v>
                </c:pt>
                <c:pt idx="112">
                  <c:v>28.450476190476191</c:v>
                </c:pt>
                <c:pt idx="113">
                  <c:v>27.724285714285717</c:v>
                </c:pt>
                <c:pt idx="114">
                  <c:v>24.538181818181819</c:v>
                </c:pt>
                <c:pt idx="115">
                  <c:v>25.673181818181817</c:v>
                </c:pt>
                <c:pt idx="116">
                  <c:v>25.532499999999999</c:v>
                </c:pt>
                <c:pt idx="117">
                  <c:v>20.478260869565219</c:v>
                </c:pt>
                <c:pt idx="118">
                  <c:v>18.942272727272734</c:v>
                </c:pt>
                <c:pt idx="119">
                  <c:v>18.604736842105261</c:v>
                </c:pt>
                <c:pt idx="120">
                  <c:v>19.485000000000003</c:v>
                </c:pt>
                <c:pt idx="121">
                  <c:v>20.291499999999996</c:v>
                </c:pt>
                <c:pt idx="122">
                  <c:v>23.6905</c:v>
                </c:pt>
                <c:pt idx="123">
                  <c:v>25.654090909090908</c:v>
                </c:pt>
                <c:pt idx="124">
                  <c:v>25.433913043478263</c:v>
                </c:pt>
                <c:pt idx="125">
                  <c:v>24.127894736842105</c:v>
                </c:pt>
                <c:pt idx="126">
                  <c:v>25.767826086956525</c:v>
                </c:pt>
                <c:pt idx="127">
                  <c:v>26.662272727272725</c:v>
                </c:pt>
                <c:pt idx="128">
                  <c:v>28.342380952380957</c:v>
                </c:pt>
                <c:pt idx="129">
                  <c:v>27.548695652173912</c:v>
                </c:pt>
                <c:pt idx="130">
                  <c:v>24.184761904761899</c:v>
                </c:pt>
                <c:pt idx="131">
                  <c:v>28.520952380952384</c:v>
                </c:pt>
                <c:pt idx="132">
                  <c:v>31.287272727272729</c:v>
                </c:pt>
                <c:pt idx="133">
                  <c:v>32.648499999999999</c:v>
                </c:pt>
                <c:pt idx="134">
                  <c:v>30.339047619047626</c:v>
                </c:pt>
                <c:pt idx="135">
                  <c:v>25.015999999999998</c:v>
                </c:pt>
                <c:pt idx="136">
                  <c:v>25.809500000000003</c:v>
                </c:pt>
                <c:pt idx="137">
                  <c:v>27.545714285714283</c:v>
                </c:pt>
                <c:pt idx="138">
                  <c:v>28.39826086956522</c:v>
                </c:pt>
                <c:pt idx="139">
                  <c:v>29.82571428571428</c:v>
                </c:pt>
                <c:pt idx="140">
                  <c:v>27.098181818181818</c:v>
                </c:pt>
                <c:pt idx="141">
                  <c:v>29.590434782608693</c:v>
                </c:pt>
                <c:pt idx="142">
                  <c:v>28.771999999999998</c:v>
                </c:pt>
                <c:pt idx="143">
                  <c:v>29.879047619047622</c:v>
                </c:pt>
                <c:pt idx="144">
                  <c:v>31.175238095238093</c:v>
                </c:pt>
                <c:pt idx="145">
                  <c:v>30.865999999999996</c:v>
                </c:pt>
                <c:pt idx="146">
                  <c:v>33.799130434782612</c:v>
                </c:pt>
                <c:pt idx="147">
                  <c:v>33.362272727272732</c:v>
                </c:pt>
                <c:pt idx="148">
                  <c:v>37.916315789473678</c:v>
                </c:pt>
                <c:pt idx="149">
                  <c:v>35.191363636363626</c:v>
                </c:pt>
                <c:pt idx="150">
                  <c:v>38.37045454545455</c:v>
                </c:pt>
                <c:pt idx="151">
                  <c:v>43.029999999999994</c:v>
                </c:pt>
                <c:pt idx="152">
                  <c:v>43.381363636363638</c:v>
                </c:pt>
                <c:pt idx="153">
                  <c:v>49.770476190476195</c:v>
                </c:pt>
                <c:pt idx="154">
                  <c:v>43.053636363636365</c:v>
                </c:pt>
                <c:pt idx="155">
                  <c:v>39.644285714285715</c:v>
                </c:pt>
                <c:pt idx="156">
                  <c:v>44.283333333333324</c:v>
                </c:pt>
                <c:pt idx="157">
                  <c:v>45.556999999999995</c:v>
                </c:pt>
                <c:pt idx="158">
                  <c:v>53.084090909090918</c:v>
                </c:pt>
                <c:pt idx="159">
                  <c:v>51.857142857142854</c:v>
                </c:pt>
                <c:pt idx="160">
                  <c:v>48.665909090909082</c:v>
                </c:pt>
                <c:pt idx="161">
                  <c:v>54.30681818181818</c:v>
                </c:pt>
                <c:pt idx="162">
                  <c:v>57.579047619047635</c:v>
                </c:pt>
                <c:pt idx="163">
                  <c:v>64.09</c:v>
                </c:pt>
                <c:pt idx="164">
                  <c:v>62.981818181818191</c:v>
                </c:pt>
                <c:pt idx="165">
                  <c:v>58.52190476190475</c:v>
                </c:pt>
                <c:pt idx="166">
                  <c:v>55.534999999999997</c:v>
                </c:pt>
                <c:pt idx="167">
                  <c:v>56.747499999999988</c:v>
                </c:pt>
                <c:pt idx="168">
                  <c:v>63.574285714285715</c:v>
                </c:pt>
                <c:pt idx="169">
                  <c:v>59.922999999999988</c:v>
                </c:pt>
                <c:pt idx="170">
                  <c:v>62.253043478260864</c:v>
                </c:pt>
                <c:pt idx="171">
                  <c:v>70.44210526315787</c:v>
                </c:pt>
                <c:pt idx="172">
                  <c:v>70.187272727272727</c:v>
                </c:pt>
                <c:pt idx="173">
                  <c:v>68.857727272727274</c:v>
                </c:pt>
                <c:pt idx="174">
                  <c:v>73.897142857142867</c:v>
                </c:pt>
                <c:pt idx="175">
                  <c:v>73.612173913043492</c:v>
                </c:pt>
                <c:pt idx="176">
                  <c:v>62.771904761904764</c:v>
                </c:pt>
                <c:pt idx="177">
                  <c:v>58.379999999999988</c:v>
                </c:pt>
                <c:pt idx="178">
                  <c:v>58.483181818181826</c:v>
                </c:pt>
                <c:pt idx="179">
                  <c:v>62.314736842105262</c:v>
                </c:pt>
                <c:pt idx="180">
                  <c:v>54.299090909090907</c:v>
                </c:pt>
                <c:pt idx="181">
                  <c:v>57.756999999999991</c:v>
                </c:pt>
                <c:pt idx="182">
                  <c:v>62.143636363636368</c:v>
                </c:pt>
                <c:pt idx="183">
                  <c:v>67.398421052631576</c:v>
                </c:pt>
                <c:pt idx="184">
                  <c:v>67.47608695652174</c:v>
                </c:pt>
                <c:pt idx="185">
                  <c:v>71.316190476190485</c:v>
                </c:pt>
                <c:pt idx="186">
                  <c:v>77.204090909090894</c:v>
                </c:pt>
                <c:pt idx="187">
                  <c:v>70.796521739130441</c:v>
                </c:pt>
                <c:pt idx="188">
                  <c:v>77.126999999999995</c:v>
                </c:pt>
                <c:pt idx="189">
                  <c:v>82.830869565217384</c:v>
                </c:pt>
                <c:pt idx="190">
                  <c:v>92.528181818181835</c:v>
                </c:pt>
                <c:pt idx="191">
                  <c:v>91.45</c:v>
                </c:pt>
                <c:pt idx="192">
                  <c:v>91.920454545454547</c:v>
                </c:pt>
                <c:pt idx="193">
                  <c:v>94.816666666666677</c:v>
                </c:pt>
                <c:pt idx="194">
                  <c:v>103.23999999999998</c:v>
                </c:pt>
                <c:pt idx="195">
                  <c:v>110.18772727272727</c:v>
                </c:pt>
                <c:pt idx="196">
                  <c:v>123.93619047619048</c:v>
                </c:pt>
                <c:pt idx="197">
                  <c:v>133.04857142857148</c:v>
                </c:pt>
                <c:pt idx="198">
                  <c:v>133.89913043478259</c:v>
                </c:pt>
                <c:pt idx="199">
                  <c:v>113.84904761904761</c:v>
                </c:pt>
                <c:pt idx="200">
                  <c:v>99.064090909090908</c:v>
                </c:pt>
                <c:pt idx="201">
                  <c:v>72.842608695652174</c:v>
                </c:pt>
                <c:pt idx="202">
                  <c:v>53.241</c:v>
                </c:pt>
                <c:pt idx="203">
                  <c:v>41.580909090909088</c:v>
                </c:pt>
                <c:pt idx="204">
                  <c:v>44.86</c:v>
                </c:pt>
                <c:pt idx="205">
                  <c:v>43.242499999999993</c:v>
                </c:pt>
                <c:pt idx="206">
                  <c:v>46.839090909090913</c:v>
                </c:pt>
                <c:pt idx="207">
                  <c:v>50.845238095238095</c:v>
                </c:pt>
                <c:pt idx="208">
                  <c:v>57.940952380952382</c:v>
                </c:pt>
                <c:pt idx="209">
                  <c:v>68.616818181818175</c:v>
                </c:pt>
                <c:pt idx="210">
                  <c:v>64.91</c:v>
                </c:pt>
                <c:pt idx="211">
                  <c:v>72.504761904761907</c:v>
                </c:pt>
                <c:pt idx="212">
                  <c:v>67.686818181818168</c:v>
                </c:pt>
                <c:pt idx="213">
                  <c:v>73.194090909090903</c:v>
                </c:pt>
                <c:pt idx="214">
                  <c:v>77.036666666666662</c:v>
                </c:pt>
                <c:pt idx="215">
                  <c:v>74.669545454545471</c:v>
                </c:pt>
                <c:pt idx="216">
                  <c:v>76.373000000000005</c:v>
                </c:pt>
                <c:pt idx="217">
                  <c:v>74.312000000000012</c:v>
                </c:pt>
                <c:pt idx="218">
                  <c:v>79.274782608695631</c:v>
                </c:pt>
                <c:pt idx="219">
                  <c:v>84.978571428571428</c:v>
                </c:pt>
                <c:pt idx="220">
                  <c:v>76.250952380952384</c:v>
                </c:pt>
                <c:pt idx="221">
                  <c:v>74.838181818181823</c:v>
                </c:pt>
                <c:pt idx="222">
                  <c:v>74.735454545454544</c:v>
                </c:pt>
                <c:pt idx="223">
                  <c:v>76.693181818181813</c:v>
                </c:pt>
                <c:pt idx="224">
                  <c:v>77.786818181818177</c:v>
                </c:pt>
                <c:pt idx="225">
                  <c:v>82.918095238095219</c:v>
                </c:pt>
                <c:pt idx="226">
                  <c:v>85.67</c:v>
                </c:pt>
                <c:pt idx="227">
                  <c:v>91.796521739130441</c:v>
                </c:pt>
                <c:pt idx="228">
                  <c:v>96.294285714285706</c:v>
                </c:pt>
                <c:pt idx="229">
                  <c:v>103.9555</c:v>
                </c:pt>
                <c:pt idx="230">
                  <c:v>114.44130434782609</c:v>
                </c:pt>
                <c:pt idx="231">
                  <c:v>123.03894736842106</c:v>
                </c:pt>
                <c:pt idx="232">
                  <c:v>114.45818181818181</c:v>
                </c:pt>
                <c:pt idx="233">
                  <c:v>113.75772727272728</c:v>
                </c:pt>
                <c:pt idx="234">
                  <c:v>116.46000000000001</c:v>
                </c:pt>
                <c:pt idx="235">
                  <c:v>110.08130434782608</c:v>
                </c:pt>
                <c:pt idx="236">
                  <c:v>112.4468181818182</c:v>
                </c:pt>
                <c:pt idx="237">
                  <c:v>109.46857142857141</c:v>
                </c:pt>
                <c:pt idx="238">
                  <c:v>110.50409090909092</c:v>
                </c:pt>
                <c:pt idx="239">
                  <c:v>107.9090476190476</c:v>
                </c:pt>
                <c:pt idx="240">
                  <c:v>111.15619047619045</c:v>
                </c:pt>
                <c:pt idx="241">
                  <c:v>119.70238095238095</c:v>
                </c:pt>
                <c:pt idx="242">
                  <c:v>124.92863636363636</c:v>
                </c:pt>
                <c:pt idx="243">
                  <c:v>120.46350000000002</c:v>
                </c:pt>
                <c:pt idx="244">
                  <c:v>110.52173913043478</c:v>
                </c:pt>
                <c:pt idx="245">
                  <c:v>95.589047619047619</c:v>
                </c:pt>
                <c:pt idx="246">
                  <c:v>103.14090909090906</c:v>
                </c:pt>
                <c:pt idx="247">
                  <c:v>113.34</c:v>
                </c:pt>
                <c:pt idx="248">
                  <c:v>113.38250000000002</c:v>
                </c:pt>
                <c:pt idx="249">
                  <c:v>111.97347826086956</c:v>
                </c:pt>
                <c:pt idx="250">
                  <c:v>109.7118181818182</c:v>
                </c:pt>
                <c:pt idx="251">
                  <c:v>109.63100000000001</c:v>
                </c:pt>
                <c:pt idx="252">
                  <c:v>112.97363636363637</c:v>
                </c:pt>
                <c:pt idx="253">
                  <c:v>116.455</c:v>
                </c:pt>
                <c:pt idx="254">
                  <c:v>109.24</c:v>
                </c:pt>
                <c:pt idx="255">
                  <c:v>102.87545454545452</c:v>
                </c:pt>
                <c:pt idx="256">
                  <c:v>103.02695652173917</c:v>
                </c:pt>
                <c:pt idx="257">
                  <c:v>103.10999999999999</c:v>
                </c:pt>
                <c:pt idx="258">
                  <c:v>107.71608695652174</c:v>
                </c:pt>
                <c:pt idx="259">
                  <c:v>110.96454545454547</c:v>
                </c:pt>
                <c:pt idx="260">
                  <c:v>111.62142857142855</c:v>
                </c:pt>
                <c:pt idx="261">
                  <c:v>109.4786956521739</c:v>
                </c:pt>
                <c:pt idx="262">
                  <c:v>108.07619047619048</c:v>
                </c:pt>
                <c:pt idx="263">
                  <c:v>110.67400000000001</c:v>
                </c:pt>
                <c:pt idx="264">
                  <c:v>107.42272727272726</c:v>
                </c:pt>
                <c:pt idx="265">
                  <c:v>108.81200000000001</c:v>
                </c:pt>
                <c:pt idx="266">
                  <c:v>107.40571428571427</c:v>
                </c:pt>
                <c:pt idx="267">
                  <c:v>107.78809523809527</c:v>
                </c:pt>
                <c:pt idx="268">
                  <c:v>109.6759090909091</c:v>
                </c:pt>
                <c:pt idx="269">
                  <c:v>111.86809523809524</c:v>
                </c:pt>
                <c:pt idx="270">
                  <c:v>106.98260869565215</c:v>
                </c:pt>
                <c:pt idx="271">
                  <c:v>101.92238095238096</c:v>
                </c:pt>
                <c:pt idx="272">
                  <c:v>97.336363636363643</c:v>
                </c:pt>
                <c:pt idx="273">
                  <c:v>87.269565217391303</c:v>
                </c:pt>
                <c:pt idx="274">
                  <c:v>78.438000000000002</c:v>
                </c:pt>
                <c:pt idx="275">
                  <c:v>62.330454545454543</c:v>
                </c:pt>
                <c:pt idx="276">
                  <c:v>48.067142857142855</c:v>
                </c:pt>
                <c:pt idx="277">
                  <c:v>57.930500000000009</c:v>
                </c:pt>
                <c:pt idx="278">
                  <c:v>55.791363636363627</c:v>
                </c:pt>
                <c:pt idx="279">
                  <c:v>59.389545454545448</c:v>
                </c:pt>
                <c:pt idx="280">
                  <c:v>64.561428571428564</c:v>
                </c:pt>
                <c:pt idx="281">
                  <c:v>62.345909090909089</c:v>
                </c:pt>
                <c:pt idx="282">
                  <c:v>55.865652173913055</c:v>
                </c:pt>
                <c:pt idx="283">
                  <c:v>46.994285714285709</c:v>
                </c:pt>
                <c:pt idx="284">
                  <c:v>47.234545454545461</c:v>
                </c:pt>
                <c:pt idx="285">
                  <c:v>48.12409090909091</c:v>
                </c:pt>
                <c:pt idx="286">
                  <c:v>45.131538461538454</c:v>
                </c:pt>
                <c:pt idx="287">
                  <c:v>47.142000000000003</c:v>
                </c:pt>
                <c:pt idx="288">
                  <c:v>46.672000000000004</c:v>
                </c:pt>
                <c:pt idx="289">
                  <c:v>47.493000000000002</c:v>
                </c:pt>
                <c:pt idx="290">
                  <c:v>48.149000000000001</c:v>
                </c:pt>
                <c:pt idx="291">
                  <c:v>48.970999999999989</c:v>
                </c:pt>
                <c:pt idx="292">
                  <c:v>49.759</c:v>
                </c:pt>
                <c:pt idx="293">
                  <c:v>50.472999999999999</c:v>
                </c:pt>
                <c:pt idx="294">
                  <c:v>51.081000000000003</c:v>
                </c:pt>
                <c:pt idx="295">
                  <c:v>51.626999999999995</c:v>
                </c:pt>
                <c:pt idx="296">
                  <c:v>52.161000000000001</c:v>
                </c:pt>
                <c:pt idx="297">
                  <c:v>52.661000000000001</c:v>
                </c:pt>
                <c:pt idx="298">
                  <c:v>53.155999999999992</c:v>
                </c:pt>
                <c:pt idx="299">
                  <c:v>53.646000000000001</c:v>
                </c:pt>
                <c:pt idx="300">
                  <c:v>54.095000000000006</c:v>
                </c:pt>
                <c:pt idx="301">
                  <c:v>54.534000000000006</c:v>
                </c:pt>
                <c:pt idx="302">
                  <c:v>54.972000000000001</c:v>
                </c:pt>
                <c:pt idx="303">
                  <c:v>55.390999999999998</c:v>
                </c:pt>
                <c:pt idx="304">
                  <c:v>55.777000000000008</c:v>
                </c:pt>
                <c:pt idx="305">
                  <c:v>56.095000000000006</c:v>
                </c:pt>
                <c:pt idx="306">
                  <c:v>56.388999999999996</c:v>
                </c:pt>
                <c:pt idx="307">
                  <c:v>56.678000000000011</c:v>
                </c:pt>
                <c:pt idx="308">
                  <c:v>56.939000000000007</c:v>
                </c:pt>
                <c:pt idx="309">
                  <c:v>57.195000000000007</c:v>
                </c:pt>
                <c:pt idx="310">
                  <c:v>57.414000000000001</c:v>
                </c:pt>
                <c:pt idx="311">
                  <c:v>57.632000000000005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14464"/>
        <c:axId val="152914072"/>
      </c:lineChart>
      <c:dateAx>
        <c:axId val="152913288"/>
        <c:scaling>
          <c:orientation val="minMax"/>
          <c:min val="42005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5291368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52913680"/>
        <c:scaling>
          <c:orientation val="minMax"/>
          <c:max val="70"/>
          <c:min val="3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52913288"/>
        <c:crosses val="autoZero"/>
        <c:crossBetween val="between"/>
        <c:majorUnit val="10"/>
        <c:minorUnit val="4"/>
      </c:valAx>
      <c:valAx>
        <c:axId val="152914072"/>
        <c:scaling>
          <c:orientation val="minMax"/>
          <c:max val="70"/>
          <c:min val="30"/>
        </c:scaling>
        <c:delete val="0"/>
        <c:axPos val="r"/>
        <c:numFmt formatCode="General" sourceLinked="0"/>
        <c:majorTickMark val="out"/>
        <c:minorTickMark val="none"/>
        <c:tickLblPos val="nextTo"/>
        <c:crossAx val="152914464"/>
        <c:crosses val="max"/>
        <c:crossBetween val="between"/>
        <c:majorUnit val="10"/>
      </c:valAx>
      <c:dateAx>
        <c:axId val="1529144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2914072"/>
        <c:crosses val="autoZero"/>
        <c:auto val="1"/>
        <c:lblOffset val="100"/>
        <c:baseTimeUnit val="months"/>
        <c:majorUnit val="1"/>
        <c:minorUnit val="1"/>
      </c:dateAx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89130185185185185"/>
          <c:w val="0.99792646554888664"/>
          <c:h val="0.1086980555555555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Trebuchet MS" panose="020B0603020202020204" pitchFamily="34" charset="0"/>
          <a:ea typeface="Arial"/>
          <a:cs typeface="Arial"/>
        </a:defRPr>
      </a:pPr>
      <a:endParaRPr lang="hu-H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61334477954528E-2"/>
          <c:y val="7.9884982638889004E-2"/>
          <c:w val="0.84907733104410232"/>
          <c:h val="0.469886129477324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'c1-9'!$C$14</c:f>
              <c:strCache>
                <c:ptCount val="1"/>
                <c:pt idx="0">
                  <c:v>Lakosság végső fogyasztása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'c1-9'!$A$16:$A$30</c:f>
              <c:strCache>
                <c:ptCount val="15"/>
                <c:pt idx="0">
                  <c:v>2013.I.</c:v>
                </c:pt>
                <c:pt idx="1">
                  <c:v>2013.II.</c:v>
                </c:pt>
                <c:pt idx="2">
                  <c:v>2013.III.</c:v>
                </c:pt>
                <c:pt idx="3">
                  <c:v>2013.IV.</c:v>
                </c:pt>
                <c:pt idx="4">
                  <c:v>2014.I.</c:v>
                </c:pt>
                <c:pt idx="5">
                  <c:v>2014.II.</c:v>
                </c:pt>
                <c:pt idx="6">
                  <c:v>2014.III.</c:v>
                </c:pt>
                <c:pt idx="7">
                  <c:v>2014.IV.</c:v>
                </c:pt>
                <c:pt idx="8">
                  <c:v>2015.I.</c:v>
                </c:pt>
                <c:pt idx="9">
                  <c:v>2015.II.</c:v>
                </c:pt>
                <c:pt idx="10">
                  <c:v>2015.III.</c:v>
                </c:pt>
                <c:pt idx="11">
                  <c:v>2015.IV.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'c1-9'!$C$16:$C$30</c:f>
              <c:numCache>
                <c:formatCode>0\,0</c:formatCode>
                <c:ptCount val="15"/>
                <c:pt idx="0">
                  <c:v>-0.28420182881003325</c:v>
                </c:pt>
                <c:pt idx="1">
                  <c:v>0.36142806039402386</c:v>
                </c:pt>
                <c:pt idx="2">
                  <c:v>0.78942576574967571</c:v>
                </c:pt>
                <c:pt idx="3">
                  <c:v>0.54372398556813728</c:v>
                </c:pt>
                <c:pt idx="4">
                  <c:v>0.55005545682424206</c:v>
                </c:pt>
                <c:pt idx="5">
                  <c:v>0.95008505440881597</c:v>
                </c:pt>
                <c:pt idx="6">
                  <c:v>1.0029848819292762</c:v>
                </c:pt>
                <c:pt idx="7">
                  <c:v>1.3089682500304269</c:v>
                </c:pt>
                <c:pt idx="8">
                  <c:v>1.5028856301915707</c:v>
                </c:pt>
                <c:pt idx="9">
                  <c:v>1.4038564360266665</c:v>
                </c:pt>
                <c:pt idx="10">
                  <c:v>1.6372183933402089</c:v>
                </c:pt>
                <c:pt idx="11">
                  <c:v>1.7403239589708217</c:v>
                </c:pt>
                <c:pt idx="13">
                  <c:v>1.7188641260790738</c:v>
                </c:pt>
                <c:pt idx="14">
                  <c:v>1.349568133106483</c:v>
                </c:pt>
              </c:numCache>
            </c:numRef>
          </c:val>
        </c:ser>
        <c:ser>
          <c:idx val="1"/>
          <c:order val="1"/>
          <c:tx>
            <c:strRef>
              <c:f>'c1-9'!$D$14</c:f>
              <c:strCache>
                <c:ptCount val="1"/>
                <c:pt idx="0">
                  <c:v>Közösségi fogyasztás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'c1-9'!$A$16:$A$30</c:f>
              <c:strCache>
                <c:ptCount val="15"/>
                <c:pt idx="0">
                  <c:v>2013.I.</c:v>
                </c:pt>
                <c:pt idx="1">
                  <c:v>2013.II.</c:v>
                </c:pt>
                <c:pt idx="2">
                  <c:v>2013.III.</c:v>
                </c:pt>
                <c:pt idx="3">
                  <c:v>2013.IV.</c:v>
                </c:pt>
                <c:pt idx="4">
                  <c:v>2014.I.</c:v>
                </c:pt>
                <c:pt idx="5">
                  <c:v>2014.II.</c:v>
                </c:pt>
                <c:pt idx="6">
                  <c:v>2014.III.</c:v>
                </c:pt>
                <c:pt idx="7">
                  <c:v>2014.IV.</c:v>
                </c:pt>
                <c:pt idx="8">
                  <c:v>2015.I.</c:v>
                </c:pt>
                <c:pt idx="9">
                  <c:v>2015.II.</c:v>
                </c:pt>
                <c:pt idx="10">
                  <c:v>2015.III.</c:v>
                </c:pt>
                <c:pt idx="11">
                  <c:v>2015.IV.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'c1-9'!$D$16:$D$30</c:f>
              <c:numCache>
                <c:formatCode>0\,0</c:formatCode>
                <c:ptCount val="15"/>
                <c:pt idx="0">
                  <c:v>0.38470654433687901</c:v>
                </c:pt>
                <c:pt idx="1">
                  <c:v>0.38218166452497887</c:v>
                </c:pt>
                <c:pt idx="2">
                  <c:v>0.20731452190726149</c:v>
                </c:pt>
                <c:pt idx="3">
                  <c:v>0.22139217935974015</c:v>
                </c:pt>
                <c:pt idx="4">
                  <c:v>0.70293356765855031</c:v>
                </c:pt>
                <c:pt idx="5">
                  <c:v>0.55745875952172197</c:v>
                </c:pt>
                <c:pt idx="6">
                  <c:v>0.49852182038772647</c:v>
                </c:pt>
                <c:pt idx="7">
                  <c:v>0.55067601109418118</c:v>
                </c:pt>
                <c:pt idx="8">
                  <c:v>-0.26384581001020241</c:v>
                </c:pt>
                <c:pt idx="9">
                  <c:v>-0.16616581403054886</c:v>
                </c:pt>
                <c:pt idx="10">
                  <c:v>0.29974961078547879</c:v>
                </c:pt>
                <c:pt idx="11">
                  <c:v>0.3819878790916344</c:v>
                </c:pt>
                <c:pt idx="13">
                  <c:v>8.377057024700682E-2</c:v>
                </c:pt>
                <c:pt idx="14">
                  <c:v>6.4915417030025846E-2</c:v>
                </c:pt>
              </c:numCache>
            </c:numRef>
          </c:val>
        </c:ser>
        <c:ser>
          <c:idx val="2"/>
          <c:order val="2"/>
          <c:tx>
            <c:strRef>
              <c:f>'c1-9'!$E$14</c:f>
              <c:strCache>
                <c:ptCount val="1"/>
                <c:pt idx="0">
                  <c:v>Bruttó állóeszköz-felhalmozás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'c1-9'!$A$16:$A$30</c:f>
              <c:strCache>
                <c:ptCount val="15"/>
                <c:pt idx="0">
                  <c:v>2013.I.</c:v>
                </c:pt>
                <c:pt idx="1">
                  <c:v>2013.II.</c:v>
                </c:pt>
                <c:pt idx="2">
                  <c:v>2013.III.</c:v>
                </c:pt>
                <c:pt idx="3">
                  <c:v>2013.IV.</c:v>
                </c:pt>
                <c:pt idx="4">
                  <c:v>2014.I.</c:v>
                </c:pt>
                <c:pt idx="5">
                  <c:v>2014.II.</c:v>
                </c:pt>
                <c:pt idx="6">
                  <c:v>2014.III.</c:v>
                </c:pt>
                <c:pt idx="7">
                  <c:v>2014.IV.</c:v>
                </c:pt>
                <c:pt idx="8">
                  <c:v>2015.I.</c:v>
                </c:pt>
                <c:pt idx="9">
                  <c:v>2015.II.</c:v>
                </c:pt>
                <c:pt idx="10">
                  <c:v>2015.III.</c:v>
                </c:pt>
                <c:pt idx="11">
                  <c:v>2015.IV.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'c1-9'!$E$16:$E$30</c:f>
              <c:numCache>
                <c:formatCode>0\,0</c:formatCode>
                <c:ptCount val="15"/>
                <c:pt idx="0">
                  <c:v>-0.31404697249047803</c:v>
                </c:pt>
                <c:pt idx="1">
                  <c:v>0.99902872271354215</c:v>
                </c:pt>
                <c:pt idx="2">
                  <c:v>1.9157805758078028</c:v>
                </c:pt>
                <c:pt idx="3">
                  <c:v>3.046986087760124</c:v>
                </c:pt>
                <c:pt idx="4">
                  <c:v>3.6947831108743547</c:v>
                </c:pt>
                <c:pt idx="5">
                  <c:v>2.7187484523127825</c:v>
                </c:pt>
                <c:pt idx="6">
                  <c:v>2.1104934051731807</c:v>
                </c:pt>
                <c:pt idx="7">
                  <c:v>0.73198313036441465</c:v>
                </c:pt>
                <c:pt idx="8">
                  <c:v>0.11336266862988634</c:v>
                </c:pt>
                <c:pt idx="9">
                  <c:v>0.59647028215308728</c:v>
                </c:pt>
                <c:pt idx="10">
                  <c:v>0.18619128073826091</c:v>
                </c:pt>
                <c:pt idx="11">
                  <c:v>0.73558448874196358</c:v>
                </c:pt>
                <c:pt idx="13">
                  <c:v>5.3763078253810645E-2</c:v>
                </c:pt>
                <c:pt idx="14">
                  <c:v>0.84232382830652464</c:v>
                </c:pt>
              </c:numCache>
            </c:numRef>
          </c:val>
        </c:ser>
        <c:ser>
          <c:idx val="3"/>
          <c:order val="3"/>
          <c:tx>
            <c:strRef>
              <c:f>'c1-9'!$F$14</c:f>
              <c:strCache>
                <c:ptCount val="1"/>
                <c:pt idx="0">
                  <c:v>Készletváltozás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'c1-9'!$A$16:$A$30</c:f>
              <c:strCache>
                <c:ptCount val="15"/>
                <c:pt idx="0">
                  <c:v>2013.I.</c:v>
                </c:pt>
                <c:pt idx="1">
                  <c:v>2013.II.</c:v>
                </c:pt>
                <c:pt idx="2">
                  <c:v>2013.III.</c:v>
                </c:pt>
                <c:pt idx="3">
                  <c:v>2013.IV.</c:v>
                </c:pt>
                <c:pt idx="4">
                  <c:v>2014.I.</c:v>
                </c:pt>
                <c:pt idx="5">
                  <c:v>2014.II.</c:v>
                </c:pt>
                <c:pt idx="6">
                  <c:v>2014.III.</c:v>
                </c:pt>
                <c:pt idx="7">
                  <c:v>2014.IV.</c:v>
                </c:pt>
                <c:pt idx="8">
                  <c:v>2015.I.</c:v>
                </c:pt>
                <c:pt idx="9">
                  <c:v>2015.II.</c:v>
                </c:pt>
                <c:pt idx="10">
                  <c:v>2015.III.</c:v>
                </c:pt>
                <c:pt idx="11">
                  <c:v>2015.IV.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'c1-9'!$F$16:$F$30</c:f>
              <c:numCache>
                <c:formatCode>0\,0</c:formatCode>
                <c:ptCount val="15"/>
                <c:pt idx="0">
                  <c:v>-0.30182073864630621</c:v>
                </c:pt>
                <c:pt idx="1">
                  <c:v>1.3629839579709171</c:v>
                </c:pt>
                <c:pt idx="2">
                  <c:v>-1.9919549570671302</c:v>
                </c:pt>
                <c:pt idx="3">
                  <c:v>-1.1983174443583118</c:v>
                </c:pt>
                <c:pt idx="4">
                  <c:v>-2.3168073570503238</c:v>
                </c:pt>
                <c:pt idx="5">
                  <c:v>0.72563328427767093</c:v>
                </c:pt>
                <c:pt idx="6">
                  <c:v>1.4053163321268149</c:v>
                </c:pt>
                <c:pt idx="7">
                  <c:v>4.5180884014920597E-2</c:v>
                </c:pt>
                <c:pt idx="8">
                  <c:v>0.51663327316594154</c:v>
                </c:pt>
                <c:pt idx="9">
                  <c:v>-0.81179201453540983</c:v>
                </c:pt>
                <c:pt idx="10">
                  <c:v>-0.5845945581654175</c:v>
                </c:pt>
                <c:pt idx="11">
                  <c:v>-0.39194577311059398</c:v>
                </c:pt>
                <c:pt idx="13">
                  <c:v>0.22210965049668011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'c1-9'!$G$14</c:f>
              <c:strCache>
                <c:ptCount val="1"/>
                <c:pt idx="0">
                  <c:v>Nettó export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'c1-9'!$A$16:$A$30</c:f>
              <c:strCache>
                <c:ptCount val="15"/>
                <c:pt idx="0">
                  <c:v>2013.I.</c:v>
                </c:pt>
                <c:pt idx="1">
                  <c:v>2013.II.</c:v>
                </c:pt>
                <c:pt idx="2">
                  <c:v>2013.III.</c:v>
                </c:pt>
                <c:pt idx="3">
                  <c:v>2013.IV.</c:v>
                </c:pt>
                <c:pt idx="4">
                  <c:v>2014.I.</c:v>
                </c:pt>
                <c:pt idx="5">
                  <c:v>2014.II.</c:v>
                </c:pt>
                <c:pt idx="6">
                  <c:v>2014.III.</c:v>
                </c:pt>
                <c:pt idx="7">
                  <c:v>2014.IV.</c:v>
                </c:pt>
                <c:pt idx="8">
                  <c:v>2015.I.</c:v>
                </c:pt>
                <c:pt idx="9">
                  <c:v>2015.II.</c:v>
                </c:pt>
                <c:pt idx="10">
                  <c:v>2015.III.</c:v>
                </c:pt>
                <c:pt idx="11">
                  <c:v>2015.IV.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'c1-9'!$G$16:$G$30</c:f>
              <c:numCache>
                <c:formatCode>0\,0</c:formatCode>
                <c:ptCount val="15"/>
                <c:pt idx="0">
                  <c:v>1.1385924762197328</c:v>
                </c:pt>
                <c:pt idx="1">
                  <c:v>-1.5780206100984362</c:v>
                </c:pt>
                <c:pt idx="2">
                  <c:v>1.4366684909961815</c:v>
                </c:pt>
                <c:pt idx="3">
                  <c:v>0.96634803355509291</c:v>
                </c:pt>
                <c:pt idx="4">
                  <c:v>1.0155206647482213</c:v>
                </c:pt>
                <c:pt idx="5">
                  <c:v>-0.91542994300854286</c:v>
                </c:pt>
                <c:pt idx="6">
                  <c:v>-1.3790874601522685</c:v>
                </c:pt>
                <c:pt idx="7">
                  <c:v>0.48995986813074843</c:v>
                </c:pt>
                <c:pt idx="8">
                  <c:v>1.5828222886664438</c:v>
                </c:pt>
                <c:pt idx="9">
                  <c:v>1.6944081742554786</c:v>
                </c:pt>
                <c:pt idx="10">
                  <c:v>0.99856853713216154</c:v>
                </c:pt>
                <c:pt idx="11">
                  <c:v>0.45830907984130143</c:v>
                </c:pt>
                <c:pt idx="13">
                  <c:v>0.69880195858107907</c:v>
                </c:pt>
                <c:pt idx="14">
                  <c:v>0.71739790591674513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2915248"/>
        <c:axId val="152915640"/>
      </c:barChart>
      <c:lineChart>
        <c:grouping val="standard"/>
        <c:varyColors val="0"/>
        <c:ser>
          <c:idx val="5"/>
          <c:order val="5"/>
          <c:tx>
            <c:strRef>
              <c:f>'c1-9'!$H$14</c:f>
              <c:strCache>
                <c:ptCount val="1"/>
                <c:pt idx="0">
                  <c:v>GDP (%)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dPt>
            <c:idx val="7"/>
            <c:bubble3D val="0"/>
            <c:spPr>
              <a:ln w="571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57150">
                <a:solidFill>
                  <a:prstClr val="black"/>
                </a:solidFill>
              </a:ln>
            </c:spPr>
          </c:dPt>
          <c:dPt>
            <c:idx val="10"/>
            <c:bubble3D val="0"/>
            <c:spPr>
              <a:ln w="57150">
                <a:solidFill>
                  <a:prstClr val="black"/>
                </a:solidFill>
              </a:ln>
            </c:spPr>
          </c:dPt>
          <c:dPt>
            <c:idx val="11"/>
            <c:bubble3D val="0"/>
          </c:dPt>
          <c:dPt>
            <c:idx val="12"/>
            <c:marker>
              <c:symbol val="circle"/>
              <c:size val="5"/>
              <c:spPr>
                <a:solidFill>
                  <a:sysClr val="windowText" lastClr="000000"/>
                </a:solidFill>
                <a:ln w="57150"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3"/>
            <c:marker>
              <c:symbol val="circle"/>
              <c:size val="11"/>
              <c:spPr>
                <a:solidFill>
                  <a:sysClr val="windowText" lastClr="000000"/>
                </a:solidFill>
                <a:ln w="57150"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4"/>
            <c:marker>
              <c:symbol val="circle"/>
              <c:size val="11"/>
              <c:spPr>
                <a:solidFill>
                  <a:sysClr val="windowText" lastClr="000000"/>
                </a:solidFill>
                <a:ln w="57150">
                  <a:solidFill>
                    <a:schemeClr val="tx1"/>
                  </a:solidFill>
                </a:ln>
              </c:spPr>
            </c:marker>
            <c:bubble3D val="0"/>
            <c:spPr>
              <a:ln w="57150">
                <a:noFill/>
              </a:ln>
            </c:spPr>
          </c:dPt>
          <c:dPt>
            <c:idx val="15"/>
            <c:marker>
              <c:symbol val="circle"/>
              <c:size val="5"/>
              <c:spPr>
                <a:solidFill>
                  <a:schemeClr val="tx1"/>
                </a:solidFill>
                <a:ln w="57150">
                  <a:solidFill>
                    <a:schemeClr val="tx1"/>
                  </a:solidFill>
                </a:ln>
              </c:spPr>
            </c:marker>
            <c:bubble3D val="0"/>
          </c:dPt>
          <c:cat>
            <c:strRef>
              <c:f>'c1-9'!$A$16:$A$30</c:f>
              <c:strCache>
                <c:ptCount val="15"/>
                <c:pt idx="0">
                  <c:v>2013.I.</c:v>
                </c:pt>
                <c:pt idx="1">
                  <c:v>2013.II.</c:v>
                </c:pt>
                <c:pt idx="2">
                  <c:v>2013.III.</c:v>
                </c:pt>
                <c:pt idx="3">
                  <c:v>2013.IV.</c:v>
                </c:pt>
                <c:pt idx="4">
                  <c:v>2014.I.</c:v>
                </c:pt>
                <c:pt idx="5">
                  <c:v>2014.II.</c:v>
                </c:pt>
                <c:pt idx="6">
                  <c:v>2014.III.</c:v>
                </c:pt>
                <c:pt idx="7">
                  <c:v>2014.IV.</c:v>
                </c:pt>
                <c:pt idx="8">
                  <c:v>2015.I.</c:v>
                </c:pt>
                <c:pt idx="9">
                  <c:v>2015.II.</c:v>
                </c:pt>
                <c:pt idx="10">
                  <c:v>2015.III.</c:v>
                </c:pt>
                <c:pt idx="11">
                  <c:v>2015.IV.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'c1-9'!$H$16:$H$30</c:f>
              <c:numCache>
                <c:formatCode>0\,0</c:formatCode>
                <c:ptCount val="15"/>
                <c:pt idx="0">
                  <c:v>0.62322948060979433</c:v>
                </c:pt>
                <c:pt idx="1">
                  <c:v>1.5276017955050258</c:v>
                </c:pt>
                <c:pt idx="2">
                  <c:v>2.3572343973937917</c:v>
                </c:pt>
                <c:pt idx="3">
                  <c:v>3.5801328418847826</c:v>
                </c:pt>
                <c:pt idx="4">
                  <c:v>3.6464854430550449</c:v>
                </c:pt>
                <c:pt idx="5">
                  <c:v>4.0364956075124487</c:v>
                </c:pt>
                <c:pt idx="6">
                  <c:v>3.6382289794647296</c:v>
                </c:pt>
                <c:pt idx="7">
                  <c:v>3.1267681436346915</c:v>
                </c:pt>
                <c:pt idx="8">
                  <c:v>3.45185805064364</c:v>
                </c:pt>
                <c:pt idx="9">
                  <c:v>2.7167770638692739</c:v>
                </c:pt>
                <c:pt idx="10">
                  <c:v>2.5371332638306927</c:v>
                </c:pt>
                <c:pt idx="11">
                  <c:v>2.9242596335351272</c:v>
                </c:pt>
                <c:pt idx="13">
                  <c:v>2.7773093836576543</c:v>
                </c:pt>
                <c:pt idx="14">
                  <c:v>2.9742052843597659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16032"/>
        <c:axId val="152916424"/>
      </c:lineChart>
      <c:dateAx>
        <c:axId val="152915248"/>
        <c:scaling>
          <c:orientation val="minMax"/>
          <c:min val="1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hu-HU"/>
          </a:p>
        </c:txPr>
        <c:crossAx val="152915640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152915640"/>
        <c:scaling>
          <c:orientation val="minMax"/>
          <c:max val="6"/>
          <c:min val="-3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52915248"/>
        <c:crosses val="autoZero"/>
        <c:crossBetween val="between"/>
        <c:majorUnit val="1"/>
      </c:valAx>
      <c:catAx>
        <c:axId val="152916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2916424"/>
        <c:crosses val="autoZero"/>
        <c:auto val="1"/>
        <c:lblAlgn val="ctr"/>
        <c:lblOffset val="100"/>
        <c:noMultiLvlLbl val="0"/>
      </c:catAx>
      <c:valAx>
        <c:axId val="152916424"/>
        <c:scaling>
          <c:orientation val="minMax"/>
          <c:max val="6"/>
          <c:min val="-3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52916032"/>
        <c:crosses val="max"/>
        <c:crossBetween val="between"/>
        <c:majorUnit val="1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77440914547832773"/>
          <c:w val="1"/>
          <c:h val="0.2255908545216721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8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388888888888891E-2"/>
          <c:y val="8.2821990740740745E-2"/>
          <c:w val="0.90322222222222226"/>
          <c:h val="0.5605520833333334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'Termelési dekompozíció'!$D$2</c:f>
              <c:strCache>
                <c:ptCount val="1"/>
                <c:pt idx="0">
                  <c:v>Mezőgazdaság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multiLvlStrRef>
              <c:f>'Termelési dekompozíció'!$A$15:$B$29</c:f>
              <c:multiLvlStrCache>
                <c:ptCount val="15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3">
                    <c:v>2016</c:v>
                  </c:pt>
                  <c:pt idx="14">
                    <c:v>2017</c:v>
                  </c:pt>
                </c:lvl>
              </c:multiLvlStrCache>
            </c:multiLvlStrRef>
          </c:cat>
          <c:val>
            <c:numRef>
              <c:f>'Termelési dekompozíció'!$D$15:$D$29</c:f>
              <c:numCache>
                <c:formatCode>0\,0</c:formatCode>
                <c:ptCount val="15"/>
                <c:pt idx="0">
                  <c:v>-0.1</c:v>
                </c:pt>
                <c:pt idx="1">
                  <c:v>0.6</c:v>
                </c:pt>
                <c:pt idx="2">
                  <c:v>1.1000000000000001</c:v>
                </c:pt>
                <c:pt idx="3">
                  <c:v>0.6</c:v>
                </c:pt>
                <c:pt idx="4">
                  <c:v>0.2</c:v>
                </c:pt>
                <c:pt idx="5">
                  <c:v>0.6</c:v>
                </c:pt>
                <c:pt idx="6">
                  <c:v>0.8</c:v>
                </c:pt>
                <c:pt idx="7">
                  <c:v>0.5</c:v>
                </c:pt>
                <c:pt idx="8">
                  <c:v>-0.1</c:v>
                </c:pt>
                <c:pt idx="9">
                  <c:v>-0.6</c:v>
                </c:pt>
                <c:pt idx="10">
                  <c:v>-0.8</c:v>
                </c:pt>
                <c:pt idx="11">
                  <c:v>-0.4</c:v>
                </c:pt>
                <c:pt idx="13">
                  <c:v>0.28000000000000003</c:v>
                </c:pt>
                <c:pt idx="14">
                  <c:v>0</c:v>
                </c:pt>
              </c:numCache>
            </c:numRef>
          </c:val>
        </c:ser>
        <c:ser>
          <c:idx val="3"/>
          <c:order val="2"/>
          <c:tx>
            <c:strRef>
              <c:f>'Termelési dekompozíció'!$E$2</c:f>
              <c:strCache>
                <c:ptCount val="1"/>
                <c:pt idx="0">
                  <c:v>Ipar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'Termelési dekompozíció'!$A$15:$B$29</c:f>
              <c:multiLvlStrCache>
                <c:ptCount val="15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3">
                    <c:v>2016</c:v>
                  </c:pt>
                  <c:pt idx="14">
                    <c:v>2017</c:v>
                  </c:pt>
                </c:lvl>
              </c:multiLvlStrCache>
            </c:multiLvlStrRef>
          </c:cat>
          <c:val>
            <c:numRef>
              <c:f>'Termelési dekompozíció'!$E$15:$E$29</c:f>
              <c:numCache>
                <c:formatCode>0\,0</c:formatCode>
                <c:ptCount val="15"/>
                <c:pt idx="0">
                  <c:v>-1.5</c:v>
                </c:pt>
                <c:pt idx="1">
                  <c:v>-0.7</c:v>
                </c:pt>
                <c:pt idx="2">
                  <c:v>-0.4</c:v>
                </c:pt>
                <c:pt idx="3">
                  <c:v>0.2</c:v>
                </c:pt>
                <c:pt idx="4">
                  <c:v>1.7</c:v>
                </c:pt>
                <c:pt idx="5">
                  <c:v>1.8</c:v>
                </c:pt>
                <c:pt idx="6">
                  <c:v>1.3</c:v>
                </c:pt>
                <c:pt idx="7">
                  <c:v>1.2</c:v>
                </c:pt>
                <c:pt idx="8">
                  <c:v>1.8</c:v>
                </c:pt>
                <c:pt idx="9">
                  <c:v>1.3</c:v>
                </c:pt>
                <c:pt idx="10">
                  <c:v>1</c:v>
                </c:pt>
                <c:pt idx="11">
                  <c:v>1.6</c:v>
                </c:pt>
                <c:pt idx="13">
                  <c:v>0.82</c:v>
                </c:pt>
                <c:pt idx="14">
                  <c:v>1.05</c:v>
                </c:pt>
              </c:numCache>
            </c:numRef>
          </c:val>
        </c:ser>
        <c:ser>
          <c:idx val="4"/>
          <c:order val="3"/>
          <c:tx>
            <c:strRef>
              <c:f>'Termelési dekompozíció'!$F$2</c:f>
              <c:strCache>
                <c:ptCount val="1"/>
                <c:pt idx="0">
                  <c:v>Építőipar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multiLvlStrRef>
              <c:f>'Termelési dekompozíció'!$A$15:$B$29</c:f>
              <c:multiLvlStrCache>
                <c:ptCount val="15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3">
                    <c:v>2016</c:v>
                  </c:pt>
                  <c:pt idx="14">
                    <c:v>2017</c:v>
                  </c:pt>
                </c:lvl>
              </c:multiLvlStrCache>
            </c:multiLvlStrRef>
          </c:cat>
          <c:val>
            <c:numRef>
              <c:f>'Termelési dekompozíció'!$F$15:$F$29</c:f>
              <c:numCache>
                <c:formatCode>0\,0</c:formatCode>
                <c:ptCount val="15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0.4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</c:v>
                </c:pt>
                <c:pt idx="11">
                  <c:v>0</c:v>
                </c:pt>
                <c:pt idx="13">
                  <c:v>0.22</c:v>
                </c:pt>
                <c:pt idx="14">
                  <c:v>0.18</c:v>
                </c:pt>
              </c:numCache>
            </c:numRef>
          </c:val>
        </c:ser>
        <c:ser>
          <c:idx val="6"/>
          <c:order val="4"/>
          <c:tx>
            <c:strRef>
              <c:f>'Termelési dekompozíció'!$G$2</c:f>
              <c:strCache>
                <c:ptCount val="1"/>
                <c:pt idx="0">
                  <c:v>Szolgáltatások</c:v>
                </c:pt>
              </c:strCache>
            </c:strRef>
          </c:tx>
          <c:spPr>
            <a:solidFill>
              <a:schemeClr val="accent6"/>
            </a:solidFill>
            <a:ln w="28575">
              <a:noFill/>
            </a:ln>
          </c:spPr>
          <c:invertIfNegative val="0"/>
          <c:cat>
            <c:multiLvlStrRef>
              <c:f>'Termelési dekompozíció'!$A$15:$B$29</c:f>
              <c:multiLvlStrCache>
                <c:ptCount val="15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3">
                    <c:v>2016</c:v>
                  </c:pt>
                  <c:pt idx="14">
                    <c:v>2017</c:v>
                  </c:pt>
                </c:lvl>
              </c:multiLvlStrCache>
            </c:multiLvlStrRef>
          </c:cat>
          <c:val>
            <c:numRef>
              <c:f>'Termelési dekompozíció'!$G$15:$G$29</c:f>
              <c:numCache>
                <c:formatCode>0\,0</c:formatCode>
                <c:ptCount val="15"/>
                <c:pt idx="0">
                  <c:v>1.6</c:v>
                </c:pt>
                <c:pt idx="1">
                  <c:v>1.6</c:v>
                </c:pt>
                <c:pt idx="2">
                  <c:v>1.8</c:v>
                </c:pt>
                <c:pt idx="3">
                  <c:v>2.5</c:v>
                </c:pt>
                <c:pt idx="4">
                  <c:v>0.8</c:v>
                </c:pt>
                <c:pt idx="5">
                  <c:v>0.8</c:v>
                </c:pt>
                <c:pt idx="6">
                  <c:v>0.4</c:v>
                </c:pt>
                <c:pt idx="7">
                  <c:v>1</c:v>
                </c:pt>
                <c:pt idx="8">
                  <c:v>1.2</c:v>
                </c:pt>
                <c:pt idx="9">
                  <c:v>1.4</c:v>
                </c:pt>
                <c:pt idx="10">
                  <c:v>1.7</c:v>
                </c:pt>
                <c:pt idx="11">
                  <c:v>1.7</c:v>
                </c:pt>
                <c:pt idx="13">
                  <c:v>1.22</c:v>
                </c:pt>
                <c:pt idx="14">
                  <c:v>1.42</c:v>
                </c:pt>
              </c:numCache>
            </c:numRef>
          </c:val>
        </c:ser>
        <c:ser>
          <c:idx val="0"/>
          <c:order val="5"/>
          <c:tx>
            <c:strRef>
              <c:f>'Termelési dekompozíció'!$H$2</c:f>
              <c:strCache>
                <c:ptCount val="1"/>
                <c:pt idx="0">
                  <c:v>Termékadók és támogatások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cat>
            <c:multiLvlStrRef>
              <c:f>'Termelési dekompozíció'!$A$15:$B$29</c:f>
              <c:multiLvlStrCache>
                <c:ptCount val="15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3">
                    <c:v>2016</c:v>
                  </c:pt>
                  <c:pt idx="14">
                    <c:v>2017</c:v>
                  </c:pt>
                </c:lvl>
              </c:multiLvlStrCache>
            </c:multiLvlStrRef>
          </c:cat>
          <c:val>
            <c:numRef>
              <c:f>'Termelési dekompozíció'!$H$15:$H$29</c:f>
              <c:numCache>
                <c:formatCode>0\,0</c:formatCode>
                <c:ptCount val="15"/>
                <c:pt idx="0">
                  <c:v>-0.4</c:v>
                </c:pt>
                <c:pt idx="1">
                  <c:v>-0.10000000000000009</c:v>
                </c:pt>
                <c:pt idx="2">
                  <c:v>-0.20000000000000018</c:v>
                </c:pt>
                <c:pt idx="3">
                  <c:v>-0.10000000000000009</c:v>
                </c:pt>
                <c:pt idx="4">
                  <c:v>0.59999999999999964</c:v>
                </c:pt>
                <c:pt idx="5">
                  <c:v>0.29999999999999982</c:v>
                </c:pt>
                <c:pt idx="6">
                  <c:v>0.5</c:v>
                </c:pt>
                <c:pt idx="7">
                  <c:v>0.39999999999999991</c:v>
                </c:pt>
                <c:pt idx="8">
                  <c:v>0.40000000000000036</c:v>
                </c:pt>
                <c:pt idx="9">
                  <c:v>0.40000000000000302</c:v>
                </c:pt>
                <c:pt idx="10">
                  <c:v>0.50000000000000577</c:v>
                </c:pt>
                <c:pt idx="11">
                  <c:v>0.30000000000000249</c:v>
                </c:pt>
                <c:pt idx="13">
                  <c:v>0.25999999999999979</c:v>
                </c:pt>
                <c:pt idx="14">
                  <c:v>0.35000000000000009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53534168"/>
        <c:axId val="153534560"/>
      </c:barChart>
      <c:lineChart>
        <c:grouping val="standard"/>
        <c:varyColors val="0"/>
        <c:ser>
          <c:idx val="1"/>
          <c:order val="0"/>
          <c:tx>
            <c:strRef>
              <c:f>'Termelési dekompozíció'!$C$2</c:f>
              <c:strCache>
                <c:ptCount val="1"/>
                <c:pt idx="0">
                  <c:v>GDP</c:v>
                </c:pt>
              </c:strCache>
            </c:strRef>
          </c:tx>
          <c:spPr>
            <a:ln w="31750">
              <a:solidFill>
                <a:schemeClr val="accent5"/>
              </a:solidFill>
            </a:ln>
          </c:spPr>
          <c:marker>
            <c:symbol val="circle"/>
            <c:size val="12"/>
            <c:spPr>
              <a:solidFill>
                <a:schemeClr val="bg1"/>
              </a:solidFill>
              <a:ln w="19050">
                <a:solidFill>
                  <a:schemeClr val="accent5"/>
                </a:solidFill>
              </a:ln>
            </c:spPr>
          </c:marker>
          <c:dPt>
            <c:idx val="13"/>
            <c:bubble3D val="0"/>
            <c:spPr>
              <a:ln w="31750">
                <a:noFill/>
              </a:ln>
            </c:spPr>
          </c:dPt>
          <c:dPt>
            <c:idx val="14"/>
            <c:bubble3D val="0"/>
            <c:spPr>
              <a:ln w="31750">
                <a:noFill/>
              </a:ln>
            </c:spPr>
          </c:dPt>
          <c:cat>
            <c:multiLvlStrRef>
              <c:f>'Termelési dekompozíció'!$A$15:$B$29</c:f>
              <c:multiLvlStrCache>
                <c:ptCount val="15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3">
                    <c:v>2016</c:v>
                  </c:pt>
                  <c:pt idx="14">
                    <c:v>2017</c:v>
                  </c:pt>
                </c:lvl>
              </c:multiLvlStrCache>
            </c:multiLvlStrRef>
          </c:cat>
          <c:val>
            <c:numRef>
              <c:f>'Termelési dekompozíció'!$C$15:$C$29</c:f>
              <c:numCache>
                <c:formatCode>0\,0</c:formatCode>
                <c:ptCount val="15"/>
                <c:pt idx="0">
                  <c:v>-0.4</c:v>
                </c:pt>
                <c:pt idx="1">
                  <c:v>1.5</c:v>
                </c:pt>
                <c:pt idx="2">
                  <c:v>2.5</c:v>
                </c:pt>
                <c:pt idx="3">
                  <c:v>3.6</c:v>
                </c:pt>
                <c:pt idx="4">
                  <c:v>3.8</c:v>
                </c:pt>
                <c:pt idx="5">
                  <c:v>4.0999999999999996</c:v>
                </c:pt>
                <c:pt idx="6">
                  <c:v>3.4</c:v>
                </c:pt>
                <c:pt idx="7">
                  <c:v>3.3</c:v>
                </c:pt>
                <c:pt idx="8">
                  <c:v>3.5</c:v>
                </c:pt>
                <c:pt idx="9">
                  <c:v>2.7000000000000028</c:v>
                </c:pt>
                <c:pt idx="10">
                  <c:v>2.4000000000000057</c:v>
                </c:pt>
                <c:pt idx="11">
                  <c:v>3.2000000000000028</c:v>
                </c:pt>
                <c:pt idx="13">
                  <c:v>2.8</c:v>
                </c:pt>
                <c:pt idx="1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35344"/>
        <c:axId val="153534952"/>
      </c:lineChart>
      <c:catAx>
        <c:axId val="153534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hu-HU"/>
          </a:p>
        </c:txPr>
        <c:crossAx val="153534560"/>
        <c:crosses val="autoZero"/>
        <c:auto val="1"/>
        <c:lblAlgn val="ctr"/>
        <c:lblOffset val="100"/>
        <c:noMultiLvlLbl val="0"/>
      </c:catAx>
      <c:valAx>
        <c:axId val="153534560"/>
        <c:scaling>
          <c:orientation val="minMax"/>
          <c:max val="5"/>
          <c:min val="-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53534168"/>
        <c:crosses val="autoZero"/>
        <c:crossBetween val="between"/>
      </c:valAx>
      <c:valAx>
        <c:axId val="153534952"/>
        <c:scaling>
          <c:orientation val="minMax"/>
          <c:max val="5"/>
          <c:min val="-2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53535344"/>
        <c:crosses val="max"/>
        <c:crossBetween val="between"/>
      </c:valAx>
      <c:catAx>
        <c:axId val="15353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35349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5806222606832068E-2"/>
          <c:y val="0.82597603046594981"/>
          <c:w val="0.87310950670790266"/>
          <c:h val="0.1691971326164874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33395061728396"/>
          <c:y val="5.7060367454068339E-2"/>
          <c:w val="0.79809897119341644"/>
          <c:h val="0.71116203703703706"/>
        </c:manualLayout>
      </c:layout>
      <c:scatterChart>
        <c:scatterStyle val="lineMarker"/>
        <c:varyColors val="0"/>
        <c:ser>
          <c:idx val="0"/>
          <c:order val="0"/>
          <c:tx>
            <c:strRef>
              <c:f>'c3-36'!$C$15</c:f>
              <c:strCache>
                <c:ptCount val="1"/>
                <c:pt idx="0">
                  <c:v>Mezőgazdaság növekedési hozzájárulásának szórása (százalékpont)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1587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Pt>
            <c:idx val="2"/>
            <c:marker>
              <c:symbol val="circle"/>
              <c:size val="14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HU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744855967078192E-2"/>
                  <c:y val="-6.22549019607843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650205761316867E-2"/>
                  <c:y val="-4.98039215686275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EL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131687242798352E-3"/>
                  <c:y val="-1.66013071895424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263374485596792E-3"/>
                  <c:y val="-8.300653594771265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810699588477482E-2"/>
                  <c:y val="-5.3954248366013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LV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3168724279835423E-2"/>
                  <c:y val="-4.15032679738562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FI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3065843621399179E-2"/>
                  <c:y val="-2.07516339869281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CZ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839506172839511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3065843621399273E-2"/>
                  <c:y val="1.24509803921568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3971193415637882E-2"/>
                  <c:y val="4.98039215686275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4.703703703703728E-2"/>
                  <c:y val="-4.15032679738562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6131687242799354E-3"/>
                  <c:y val="8.300653594771265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0452674897119341E-2"/>
                  <c:y val="2.49019607843137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4423868312757298E-2"/>
                  <c:y val="-4.15032679738563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8292181069958877E-2"/>
                  <c:y val="-4.98039215686275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IE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5.487654320987672E-2"/>
                  <c:y val="-6.22549019607843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4.1810699588477364E-2"/>
                  <c:y val="-5.81045751633987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4.44238683127572E-2"/>
                  <c:y val="4.98039215686275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5679012345679109E-2"/>
                  <c:y val="-2.9052287581699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 cap="rnd">
                <a:solidFill>
                  <a:schemeClr val="accent6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'c3-36'!$B$16:$B$41</c:f>
              <c:numCache>
                <c:formatCode>0\,0</c:formatCode>
                <c:ptCount val="26"/>
                <c:pt idx="0">
                  <c:v>69.292939301581953</c:v>
                </c:pt>
                <c:pt idx="1">
                  <c:v>67.195068908187011</c:v>
                </c:pt>
                <c:pt idx="2">
                  <c:v>59.357933497960971</c:v>
                </c:pt>
                <c:pt idx="3">
                  <c:v>53.588082265743878</c:v>
                </c:pt>
                <c:pt idx="4">
                  <c:v>59.660632806033398</c:v>
                </c:pt>
                <c:pt idx="5">
                  <c:v>70.835215888345061</c:v>
                </c:pt>
                <c:pt idx="6">
                  <c:v>53.513851570462336</c:v>
                </c:pt>
                <c:pt idx="7">
                  <c:v>65.219627493618219</c:v>
                </c:pt>
                <c:pt idx="8">
                  <c:v>62.415338291196761</c:v>
                </c:pt>
                <c:pt idx="9">
                  <c:v>50.912967452711634</c:v>
                </c:pt>
                <c:pt idx="10">
                  <c:v>34.001737746791449</c:v>
                </c:pt>
                <c:pt idx="11">
                  <c:v>59.744418064937769</c:v>
                </c:pt>
                <c:pt idx="12">
                  <c:v>61.312342030416865</c:v>
                </c:pt>
                <c:pt idx="13">
                  <c:v>51.115891784807779</c:v>
                </c:pt>
                <c:pt idx="14">
                  <c:v>55.669096257950088</c:v>
                </c:pt>
                <c:pt idx="15">
                  <c:v>56.992255413308037</c:v>
                </c:pt>
                <c:pt idx="16">
                  <c:v>59.506181120186852</c:v>
                </c:pt>
                <c:pt idx="17">
                  <c:v>49.835753903443624</c:v>
                </c:pt>
                <c:pt idx="18">
                  <c:v>58.341454659642558</c:v>
                </c:pt>
                <c:pt idx="19">
                  <c:v>34.303812764819213</c:v>
                </c:pt>
                <c:pt idx="20">
                  <c:v>23.930666315165094</c:v>
                </c:pt>
                <c:pt idx="21">
                  <c:v>45.119910590938019</c:v>
                </c:pt>
                <c:pt idx="22">
                  <c:v>47.388033571049952</c:v>
                </c:pt>
                <c:pt idx="23">
                  <c:v>47.854798166127424</c:v>
                </c:pt>
                <c:pt idx="24">
                  <c:v>37.866879617632563</c:v>
                </c:pt>
                <c:pt idx="25">
                  <c:v>49.253956620320288</c:v>
                </c:pt>
              </c:numCache>
            </c:numRef>
          </c:xVal>
          <c:yVal>
            <c:numRef>
              <c:f>'c3-36'!$C$16:$C$41</c:f>
              <c:numCache>
                <c:formatCode>0\,0</c:formatCode>
                <c:ptCount val="26"/>
                <c:pt idx="0">
                  <c:v>1.1221317130509674</c:v>
                </c:pt>
                <c:pt idx="1">
                  <c:v>0.88577061194721329</c:v>
                </c:pt>
                <c:pt idx="2">
                  <c:v>0.79066927013565047</c:v>
                </c:pt>
                <c:pt idx="3">
                  <c:v>0.35693001595884355</c:v>
                </c:pt>
                <c:pt idx="4">
                  <c:v>0.31300528288973051</c:v>
                </c:pt>
                <c:pt idx="5">
                  <c:v>0.22125105481162446</c:v>
                </c:pt>
                <c:pt idx="6">
                  <c:v>0.35557356066897167</c:v>
                </c:pt>
                <c:pt idx="7">
                  <c:v>0.36129204836950984</c:v>
                </c:pt>
                <c:pt idx="8">
                  <c:v>0.31291905931150432</c:v>
                </c:pt>
                <c:pt idx="9">
                  <c:v>0.20224569989644242</c:v>
                </c:pt>
                <c:pt idx="10">
                  <c:v>0.14384763034517115</c:v>
                </c:pt>
                <c:pt idx="11">
                  <c:v>0.210618858421387</c:v>
                </c:pt>
                <c:pt idx="12">
                  <c:v>0.20666019305730099</c:v>
                </c:pt>
                <c:pt idx="13">
                  <c:v>0.25212386377557217</c:v>
                </c:pt>
                <c:pt idx="14">
                  <c:v>0.11497803929188749</c:v>
                </c:pt>
                <c:pt idx="15">
                  <c:v>0.26261190634539194</c:v>
                </c:pt>
                <c:pt idx="16">
                  <c:v>7.6984356629652459E-2</c:v>
                </c:pt>
                <c:pt idx="17">
                  <c:v>7.2488175719274767E-2</c:v>
                </c:pt>
                <c:pt idx="18">
                  <c:v>0.12971425804732006</c:v>
                </c:pt>
                <c:pt idx="19">
                  <c:v>0.15017741685203975</c:v>
                </c:pt>
                <c:pt idx="20">
                  <c:v>0.20777443518479871</c:v>
                </c:pt>
                <c:pt idx="21">
                  <c:v>9.6662353048696345E-2</c:v>
                </c:pt>
                <c:pt idx="22">
                  <c:v>7.4035275287695324E-2</c:v>
                </c:pt>
                <c:pt idx="23">
                  <c:v>4.9548656574256535E-2</c:v>
                </c:pt>
                <c:pt idx="24">
                  <c:v>5.2195062818229686E-2</c:v>
                </c:pt>
                <c:pt idx="25">
                  <c:v>0.1230670058573376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36128"/>
        <c:axId val="153536520"/>
      </c:scatterChart>
      <c:valAx>
        <c:axId val="153536128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53536520"/>
        <c:crosses val="autoZero"/>
        <c:crossBetween val="midCat"/>
      </c:valAx>
      <c:valAx>
        <c:axId val="153536520"/>
        <c:scaling>
          <c:orientation val="minMax"/>
          <c:max val="1.4"/>
          <c:min val="-0.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153536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">
          <a:latin typeface="Trebuchet MS" panose="020B0603020202020204" pitchFamily="34" charset="0"/>
        </a:defRPr>
      </a:pPr>
      <a:endParaRPr lang="hu-H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60029239766082"/>
          <c:y val="8.4619760012467043E-2"/>
          <c:w val="0.85155175438596487"/>
          <c:h val="0.68211643518518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'c1-8'!$B$15</c:f>
              <c:strCache>
                <c:ptCount val="1"/>
                <c:pt idx="0">
                  <c:v>Exportpiaci részesedés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numRef>
              <c:f>'c1-8'!$A$19:$A$34</c:f>
              <c:numCache>
                <c:formatCode>m/d/yyyy</c:formatCode>
                <c:ptCount val="16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</c:numCache>
            </c:numRef>
          </c:cat>
          <c:val>
            <c:numRef>
              <c:f>'c1-8'!$B$19:$B$34</c:f>
              <c:numCache>
                <c:formatCode>0\,0</c:formatCode>
                <c:ptCount val="16"/>
                <c:pt idx="0">
                  <c:v>4.4671938681354995</c:v>
                </c:pt>
                <c:pt idx="1">
                  <c:v>0.56083996203192044</c:v>
                </c:pt>
                <c:pt idx="2">
                  <c:v>7.788530257533445</c:v>
                </c:pt>
                <c:pt idx="3">
                  <c:v>5.1330312458111678</c:v>
                </c:pt>
                <c:pt idx="4">
                  <c:v>6.6525696993177164</c:v>
                </c:pt>
                <c:pt idx="5">
                  <c:v>4.6929039446622305</c:v>
                </c:pt>
                <c:pt idx="6">
                  <c:v>3.7877747706282037</c:v>
                </c:pt>
                <c:pt idx="7">
                  <c:v>4.6816666541059746</c:v>
                </c:pt>
                <c:pt idx="8">
                  <c:v>-1.3060731827146164</c:v>
                </c:pt>
                <c:pt idx="9">
                  <c:v>-1.5234397405822335</c:v>
                </c:pt>
                <c:pt idx="10">
                  <c:v>-2.7389239908063914</c:v>
                </c:pt>
                <c:pt idx="11">
                  <c:v>3.4538572465133051</c:v>
                </c:pt>
                <c:pt idx="12">
                  <c:v>3.8872169671626615</c:v>
                </c:pt>
                <c:pt idx="13">
                  <c:v>5.2191942422026365</c:v>
                </c:pt>
                <c:pt idx="14">
                  <c:v>2.8362973279041448</c:v>
                </c:pt>
                <c:pt idx="15">
                  <c:v>2.9003318577828843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3537304"/>
        <c:axId val="153537696"/>
      </c:barChart>
      <c:lineChart>
        <c:grouping val="standard"/>
        <c:varyColors val="0"/>
        <c:ser>
          <c:idx val="1"/>
          <c:order val="1"/>
          <c:tx>
            <c:strRef>
              <c:f>'c1-8'!$C$15</c:f>
              <c:strCache>
                <c:ptCount val="1"/>
                <c:pt idx="0">
                  <c:v>Export</c:v>
                </c:pt>
              </c:strCache>
            </c:strRef>
          </c:tx>
          <c:spPr>
            <a:ln w="57150">
              <a:solidFill>
                <a:srgbClr val="9C0000"/>
              </a:solidFill>
              <a:prstDash val="solid"/>
            </a:ln>
          </c:spPr>
          <c:marker>
            <c:symbol val="none"/>
          </c:marker>
          <c:cat>
            <c:numRef>
              <c:f>'c1-8'!$A$19:$A$34</c:f>
              <c:numCache>
                <c:formatCode>m/d/yyyy</c:formatCode>
                <c:ptCount val="16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</c:numCache>
            </c:numRef>
          </c:cat>
          <c:val>
            <c:numRef>
              <c:f>'c1-8'!$C$19:$C$34</c:f>
              <c:numCache>
                <c:formatCode>0\,0</c:formatCode>
                <c:ptCount val="16"/>
                <c:pt idx="0">
                  <c:v>5.7575171931580336</c:v>
                </c:pt>
                <c:pt idx="1">
                  <c:v>6.3494919084601733</c:v>
                </c:pt>
                <c:pt idx="2">
                  <c:v>18.063922078454691</c:v>
                </c:pt>
                <c:pt idx="3">
                  <c:v>12.853909862162553</c:v>
                </c:pt>
                <c:pt idx="4">
                  <c:v>19.516277582594693</c:v>
                </c:pt>
                <c:pt idx="5">
                  <c:v>16.241404051148173</c:v>
                </c:pt>
                <c:pt idx="6">
                  <c:v>7.1070723396995419</c:v>
                </c:pt>
                <c:pt idx="7">
                  <c:v>-11.127409941501472</c:v>
                </c:pt>
                <c:pt idx="8">
                  <c:v>11.337088355732284</c:v>
                </c:pt>
                <c:pt idx="9">
                  <c:v>6.6748749683172335</c:v>
                </c:pt>
                <c:pt idx="10">
                  <c:v>-1.7779871366950637</c:v>
                </c:pt>
                <c:pt idx="11">
                  <c:v>6.4268587579414884</c:v>
                </c:pt>
                <c:pt idx="12">
                  <c:v>7.5953060260203991</c:v>
                </c:pt>
                <c:pt idx="13">
                  <c:v>8.449023430644008</c:v>
                </c:pt>
                <c:pt idx="14">
                  <c:v>6.2989597400904174</c:v>
                </c:pt>
                <c:pt idx="15">
                  <c:v>6.7606056701364601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37304"/>
        <c:axId val="153537696"/>
      </c:lineChart>
      <c:lineChart>
        <c:grouping val="standard"/>
        <c:varyColors val="0"/>
        <c:ser>
          <c:idx val="2"/>
          <c:order val="2"/>
          <c:tx>
            <c:strRef>
              <c:f>'c1-8'!$D$15</c:f>
              <c:strCache>
                <c:ptCount val="1"/>
                <c:pt idx="0">
                  <c:v>Külső kereslet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'c1-8'!$A$19:$A$34</c:f>
              <c:numCache>
                <c:formatCode>m/d/yyyy</c:formatCode>
                <c:ptCount val="16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</c:numCache>
            </c:numRef>
          </c:cat>
          <c:val>
            <c:numRef>
              <c:f>'c1-8'!$D$19:$D$34</c:f>
              <c:numCache>
                <c:formatCode>0\,0</c:formatCode>
                <c:ptCount val="16"/>
                <c:pt idx="0">
                  <c:v>1.3222058032588748</c:v>
                </c:pt>
                <c:pt idx="1">
                  <c:v>5.7473766267560116</c:v>
                </c:pt>
                <c:pt idx="2">
                  <c:v>9.5536477848978159</c:v>
                </c:pt>
                <c:pt idx="3">
                  <c:v>7.3484883205005396</c:v>
                </c:pt>
                <c:pt idx="4">
                  <c:v>12.070045587034528</c:v>
                </c:pt>
                <c:pt idx="5">
                  <c:v>11.021069185511969</c:v>
                </c:pt>
                <c:pt idx="6">
                  <c:v>3.1629250525167159</c:v>
                </c:pt>
                <c:pt idx="7">
                  <c:v>-15.159916166013637</c:v>
                </c:pt>
                <c:pt idx="8">
                  <c:v>12.873189865267399</c:v>
                </c:pt>
                <c:pt idx="9">
                  <c:v>8.3204904948839236</c:v>
                </c:pt>
                <c:pt idx="10">
                  <c:v>0.98309413502250464</c:v>
                </c:pt>
                <c:pt idx="11">
                  <c:v>2.8463952949744602</c:v>
                </c:pt>
                <c:pt idx="12">
                  <c:v>3.5770828417058844</c:v>
                </c:pt>
                <c:pt idx="13">
                  <c:v>3.0702371272247149</c:v>
                </c:pt>
                <c:pt idx="14">
                  <c:v>3.3670908214070323</c:v>
                </c:pt>
                <c:pt idx="15">
                  <c:v>3.751514720000003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66928"/>
        <c:axId val="152566536"/>
      </c:lineChart>
      <c:dateAx>
        <c:axId val="153537304"/>
        <c:scaling>
          <c:orientation val="minMax"/>
          <c:max val="42736"/>
          <c:min val="38353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53537696"/>
        <c:crossesAt val="0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153537696"/>
        <c:scaling>
          <c:orientation val="minMax"/>
          <c:max val="20"/>
          <c:min val="-15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8.9122807017543867E-2"/>
              <c:y val="1.1364344709366607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53537304"/>
        <c:crosses val="autoZero"/>
        <c:crossBetween val="between"/>
      </c:valAx>
      <c:valAx>
        <c:axId val="152566536"/>
        <c:scaling>
          <c:orientation val="minMax"/>
          <c:max val="20"/>
          <c:min val="-1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85501913195077162"/>
              <c:y val="1.1362847222222464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52566928"/>
        <c:crosses val="max"/>
        <c:crossBetween val="between"/>
      </c:valAx>
      <c:dateAx>
        <c:axId val="1525669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52566536"/>
        <c:crosses val="autoZero"/>
        <c:auto val="1"/>
        <c:lblOffset val="100"/>
        <c:baseTimeUnit val="years"/>
      </c:dateAx>
      <c:spPr>
        <a:noFill/>
      </c:spPr>
    </c:plotArea>
    <c:legend>
      <c:legendPos val="b"/>
      <c:layout>
        <c:manualLayout>
          <c:xMode val="edge"/>
          <c:yMode val="edge"/>
          <c:x val="0"/>
          <c:y val="0.9125931120461277"/>
          <c:w val="1"/>
          <c:h val="8.3494623655913966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746946630969744E-2"/>
          <c:y val="8.0296088514883748E-2"/>
          <c:w val="0.82279055172316073"/>
          <c:h val="0.58527615740740746"/>
        </c:manualLayout>
      </c:layout>
      <c:lineChart>
        <c:grouping val="standard"/>
        <c:varyColors val="0"/>
        <c:ser>
          <c:idx val="0"/>
          <c:order val="0"/>
          <c:tx>
            <c:strRef>
              <c:f>'c1-10'!$B$13</c:f>
              <c:strCache>
                <c:ptCount val="1"/>
                <c:pt idx="0">
                  <c:v>Aktivitási ráta</c:v>
                </c:pt>
              </c:strCache>
            </c:strRef>
          </c:tx>
          <c:spPr>
            <a:ln w="57150">
              <a:solidFill>
                <a:srgbClr val="AC9F70"/>
              </a:solidFill>
            </a:ln>
          </c:spPr>
          <c:marker>
            <c:symbol val="none"/>
          </c:marker>
          <c:cat>
            <c:numRef>
              <c:f>'c1-10'!$A$15:$A$33</c:f>
              <c:numCache>
                <c:formatCode>m/d/yyyy</c:formatCode>
                <c:ptCount val="19"/>
                <c:pt idx="0">
                  <c:v>36161</c:v>
                </c:pt>
                <c:pt idx="1">
                  <c:v>36526</c:v>
                </c:pt>
                <c:pt idx="2">
                  <c:v>36892</c:v>
                </c:pt>
                <c:pt idx="3">
                  <c:v>37257</c:v>
                </c:pt>
                <c:pt idx="4">
                  <c:v>37622</c:v>
                </c:pt>
                <c:pt idx="5">
                  <c:v>37987</c:v>
                </c:pt>
                <c:pt idx="6">
                  <c:v>38353</c:v>
                </c:pt>
                <c:pt idx="7">
                  <c:v>38718</c:v>
                </c:pt>
                <c:pt idx="8">
                  <c:v>39083</c:v>
                </c:pt>
                <c:pt idx="9">
                  <c:v>39448</c:v>
                </c:pt>
                <c:pt idx="10">
                  <c:v>39814</c:v>
                </c:pt>
                <c:pt idx="11">
                  <c:v>40179</c:v>
                </c:pt>
                <c:pt idx="12">
                  <c:v>40544</c:v>
                </c:pt>
                <c:pt idx="13">
                  <c:v>40909</c:v>
                </c:pt>
                <c:pt idx="14">
                  <c:v>41275</c:v>
                </c:pt>
                <c:pt idx="15">
                  <c:v>41640</c:v>
                </c:pt>
                <c:pt idx="16">
                  <c:v>42005</c:v>
                </c:pt>
                <c:pt idx="17">
                  <c:v>42370</c:v>
                </c:pt>
                <c:pt idx="18">
                  <c:v>42736</c:v>
                </c:pt>
              </c:numCache>
            </c:numRef>
          </c:cat>
          <c:val>
            <c:numRef>
              <c:f>'c1-10'!$B$15:$B$33</c:f>
              <c:numCache>
                <c:formatCode>0.00</c:formatCode>
                <c:ptCount val="19"/>
                <c:pt idx="0">
                  <c:v>52.570330690574899</c:v>
                </c:pt>
                <c:pt idx="1">
                  <c:v>52.942642377495595</c:v>
                </c:pt>
                <c:pt idx="2">
                  <c:v>52.770426111205502</c:v>
                </c:pt>
                <c:pt idx="3">
                  <c:v>52.942546367378199</c:v>
                </c:pt>
                <c:pt idx="4">
                  <c:v>53.799013938540298</c:v>
                </c:pt>
                <c:pt idx="5">
                  <c:v>53.791965352782697</c:v>
                </c:pt>
                <c:pt idx="6">
                  <c:v>54.456310015851706</c:v>
                </c:pt>
                <c:pt idx="7">
                  <c:v>54.996332489283297</c:v>
                </c:pt>
                <c:pt idx="8">
                  <c:v>54.590932156278207</c:v>
                </c:pt>
                <c:pt idx="9">
                  <c:v>54.145152091723801</c:v>
                </c:pt>
                <c:pt idx="10">
                  <c:v>54.171710077921794</c:v>
                </c:pt>
                <c:pt idx="11">
                  <c:v>54.664697414394503</c:v>
                </c:pt>
                <c:pt idx="12">
                  <c:v>55.043827280899002</c:v>
                </c:pt>
                <c:pt idx="13">
                  <c:v>56.123771320005098</c:v>
                </c:pt>
                <c:pt idx="14">
                  <c:v>56.705481506223997</c:v>
                </c:pt>
                <c:pt idx="15">
                  <c:v>58.347496626119202</c:v>
                </c:pt>
                <c:pt idx="16">
                  <c:v>59.572571391752106</c:v>
                </c:pt>
                <c:pt idx="17">
                  <c:v>60.710145208523805</c:v>
                </c:pt>
                <c:pt idx="18">
                  <c:v>61.791792369835697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'c1-10'!$C$13</c:f>
              <c:strCache>
                <c:ptCount val="1"/>
                <c:pt idx="0">
                  <c:v>Foglalkoztatási ráta</c:v>
                </c:pt>
              </c:strCache>
            </c:strRef>
          </c:tx>
          <c:spPr>
            <a:ln w="57150">
              <a:solidFill>
                <a:srgbClr val="7BAFD4">
                  <a:lumMod val="50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'c1-10'!$A$15:$A$33</c:f>
              <c:numCache>
                <c:formatCode>m/d/yyyy</c:formatCode>
                <c:ptCount val="19"/>
                <c:pt idx="0">
                  <c:v>36161</c:v>
                </c:pt>
                <c:pt idx="1">
                  <c:v>36526</c:v>
                </c:pt>
                <c:pt idx="2">
                  <c:v>36892</c:v>
                </c:pt>
                <c:pt idx="3">
                  <c:v>37257</c:v>
                </c:pt>
                <c:pt idx="4">
                  <c:v>37622</c:v>
                </c:pt>
                <c:pt idx="5">
                  <c:v>37987</c:v>
                </c:pt>
                <c:pt idx="6">
                  <c:v>38353</c:v>
                </c:pt>
                <c:pt idx="7">
                  <c:v>38718</c:v>
                </c:pt>
                <c:pt idx="8">
                  <c:v>39083</c:v>
                </c:pt>
                <c:pt idx="9">
                  <c:v>39448</c:v>
                </c:pt>
                <c:pt idx="10">
                  <c:v>39814</c:v>
                </c:pt>
                <c:pt idx="11">
                  <c:v>40179</c:v>
                </c:pt>
                <c:pt idx="12">
                  <c:v>40544</c:v>
                </c:pt>
                <c:pt idx="13">
                  <c:v>40909</c:v>
                </c:pt>
                <c:pt idx="14">
                  <c:v>41275</c:v>
                </c:pt>
                <c:pt idx="15">
                  <c:v>41640</c:v>
                </c:pt>
                <c:pt idx="16">
                  <c:v>42005</c:v>
                </c:pt>
                <c:pt idx="17">
                  <c:v>42370</c:v>
                </c:pt>
                <c:pt idx="18">
                  <c:v>42736</c:v>
                </c:pt>
              </c:numCache>
            </c:numRef>
          </c:cat>
          <c:val>
            <c:numRef>
              <c:f>'c1-10'!$C$15:$C$33</c:f>
              <c:numCache>
                <c:formatCode>0.00</c:formatCode>
                <c:ptCount val="19"/>
                <c:pt idx="0">
                  <c:v>48.914756097558296</c:v>
                </c:pt>
                <c:pt idx="1">
                  <c:v>49.568960793133499</c:v>
                </c:pt>
                <c:pt idx="2">
                  <c:v>49.770034463457002</c:v>
                </c:pt>
                <c:pt idx="3">
                  <c:v>49.8648666171865</c:v>
                </c:pt>
                <c:pt idx="4">
                  <c:v>50.641334833314303</c:v>
                </c:pt>
                <c:pt idx="5">
                  <c:v>50.5151368809193</c:v>
                </c:pt>
                <c:pt idx="6">
                  <c:v>50.520682945741605</c:v>
                </c:pt>
                <c:pt idx="7">
                  <c:v>50.873429482434695</c:v>
                </c:pt>
                <c:pt idx="8">
                  <c:v>50.545397215355905</c:v>
                </c:pt>
                <c:pt idx="9">
                  <c:v>49.909896625261304</c:v>
                </c:pt>
                <c:pt idx="10">
                  <c:v>48.735573439105899</c:v>
                </c:pt>
                <c:pt idx="11">
                  <c:v>48.555491479245802</c:v>
                </c:pt>
                <c:pt idx="12">
                  <c:v>48.971369984865696</c:v>
                </c:pt>
                <c:pt idx="13">
                  <c:v>49.947482073799897</c:v>
                </c:pt>
                <c:pt idx="14">
                  <c:v>50.934649333432304</c:v>
                </c:pt>
                <c:pt idx="15">
                  <c:v>53.839600648440097</c:v>
                </c:pt>
                <c:pt idx="16">
                  <c:v>55.513816388753604</c:v>
                </c:pt>
                <c:pt idx="17">
                  <c:v>56.742941198217899</c:v>
                </c:pt>
                <c:pt idx="18">
                  <c:v>57.925292334655396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67712"/>
        <c:axId val="152568104"/>
      </c:lineChart>
      <c:lineChart>
        <c:grouping val="standard"/>
        <c:varyColors val="0"/>
        <c:ser>
          <c:idx val="2"/>
          <c:order val="2"/>
          <c:tx>
            <c:strRef>
              <c:f>'c1-10'!$D$13</c:f>
              <c:strCache>
                <c:ptCount val="1"/>
                <c:pt idx="0">
                  <c:v>Munkanélküliségi ráta (jobb tengely)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'c1-10'!$A$15:$A$33</c:f>
              <c:numCache>
                <c:formatCode>m/d/yyyy</c:formatCode>
                <c:ptCount val="19"/>
                <c:pt idx="0">
                  <c:v>36161</c:v>
                </c:pt>
                <c:pt idx="1">
                  <c:v>36526</c:v>
                </c:pt>
                <c:pt idx="2">
                  <c:v>36892</c:v>
                </c:pt>
                <c:pt idx="3">
                  <c:v>37257</c:v>
                </c:pt>
                <c:pt idx="4">
                  <c:v>37622</c:v>
                </c:pt>
                <c:pt idx="5">
                  <c:v>37987</c:v>
                </c:pt>
                <c:pt idx="6">
                  <c:v>38353</c:v>
                </c:pt>
                <c:pt idx="7">
                  <c:v>38718</c:v>
                </c:pt>
                <c:pt idx="8">
                  <c:v>39083</c:v>
                </c:pt>
                <c:pt idx="9">
                  <c:v>39448</c:v>
                </c:pt>
                <c:pt idx="10">
                  <c:v>39814</c:v>
                </c:pt>
                <c:pt idx="11">
                  <c:v>40179</c:v>
                </c:pt>
                <c:pt idx="12">
                  <c:v>40544</c:v>
                </c:pt>
                <c:pt idx="13">
                  <c:v>40909</c:v>
                </c:pt>
                <c:pt idx="14">
                  <c:v>41275</c:v>
                </c:pt>
                <c:pt idx="15">
                  <c:v>41640</c:v>
                </c:pt>
                <c:pt idx="16">
                  <c:v>42005</c:v>
                </c:pt>
                <c:pt idx="17">
                  <c:v>42370</c:v>
                </c:pt>
                <c:pt idx="18">
                  <c:v>42736</c:v>
                </c:pt>
              </c:numCache>
            </c:numRef>
          </c:cat>
          <c:val>
            <c:numRef>
              <c:f>'c1-10'!$D$15:$D$33</c:f>
              <c:numCache>
                <c:formatCode>0.00</c:formatCode>
                <c:ptCount val="19"/>
                <c:pt idx="0">
                  <c:v>6.9539547105057098</c:v>
                </c:pt>
                <c:pt idx="1">
                  <c:v>6.37286790060074</c:v>
                </c:pt>
                <c:pt idx="2">
                  <c:v>5.6858470593696895</c:v>
                </c:pt>
                <c:pt idx="3">
                  <c:v>5.8125181059645303</c:v>
                </c:pt>
                <c:pt idx="4">
                  <c:v>5.8699014162131302</c:v>
                </c:pt>
                <c:pt idx="5">
                  <c:v>6.0914660231378708</c:v>
                </c:pt>
                <c:pt idx="6">
                  <c:v>7.2263311443621996</c:v>
                </c:pt>
                <c:pt idx="7">
                  <c:v>7.4965632251777796</c:v>
                </c:pt>
                <c:pt idx="8">
                  <c:v>7.4113708653937502</c:v>
                </c:pt>
                <c:pt idx="9">
                  <c:v>7.82147666722941</c:v>
                </c:pt>
                <c:pt idx="10">
                  <c:v>10.0342786978206</c:v>
                </c:pt>
                <c:pt idx="11">
                  <c:v>11.175881704147999</c:v>
                </c:pt>
                <c:pt idx="12">
                  <c:v>11.0325304120817</c:v>
                </c:pt>
                <c:pt idx="13">
                  <c:v>11.006200086655401</c:v>
                </c:pt>
                <c:pt idx="14">
                  <c:v>10.1811022288052</c:v>
                </c:pt>
                <c:pt idx="15">
                  <c:v>7.7266010262607505</c:v>
                </c:pt>
                <c:pt idx="16">
                  <c:v>6.8148665568691396</c:v>
                </c:pt>
                <c:pt idx="17">
                  <c:v>6.53475311813974</c:v>
                </c:pt>
                <c:pt idx="18">
                  <c:v>6.2580252659080902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68888"/>
        <c:axId val="152568496"/>
      </c:lineChart>
      <c:dateAx>
        <c:axId val="152567712"/>
        <c:scaling>
          <c:orientation val="minMax"/>
          <c:min val="38353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52568104"/>
        <c:crosses val="autoZero"/>
        <c:auto val="0"/>
        <c:lblOffset val="100"/>
        <c:baseTimeUnit val="months"/>
        <c:majorUnit val="1"/>
        <c:majorTimeUnit val="years"/>
        <c:minorUnit val="1"/>
      </c:dateAx>
      <c:valAx>
        <c:axId val="152568104"/>
        <c:scaling>
          <c:orientation val="minMax"/>
          <c:max val="62"/>
          <c:min val="48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8.7760493827160502E-2"/>
              <c:y val="2.2436496805360792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52567712"/>
        <c:crosses val="autoZero"/>
        <c:crossBetween val="between"/>
        <c:majorUnit val="2"/>
      </c:valAx>
      <c:valAx>
        <c:axId val="152568496"/>
        <c:scaling>
          <c:orientation val="minMax"/>
          <c:max val="14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85666018518518561"/>
              <c:y val="4.2765310892945042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52568888"/>
        <c:crosses val="max"/>
        <c:crossBetween val="between"/>
        <c:majorUnit val="2"/>
      </c:valAx>
      <c:dateAx>
        <c:axId val="1525688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52568496"/>
        <c:crosses val="autoZero"/>
        <c:auto val="1"/>
        <c:lblOffset val="100"/>
        <c:baseTimeUnit val="years"/>
      </c:dateAx>
      <c:spPr>
        <a:pattFill>
          <a:fgClr>
            <a:srgbClr val="FFFFFF"/>
          </a:fgClr>
          <a:bgClr>
            <a:srgbClr val="FFFFFF"/>
          </a:bgClr>
        </a:pattFill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334622876733675"/>
          <c:w val="1"/>
          <c:h val="0.16653771232663239"/>
        </c:manualLayout>
      </c:layout>
      <c:overlay val="0"/>
    </c:legend>
    <c:plotVisOnly val="1"/>
    <c:dispBlanksAs val="gap"/>
    <c:showDLblsOverMax val="0"/>
  </c:chart>
  <c:spPr>
    <a:pattFill>
      <a:fgClr>
        <a:srgbClr val="FFFFFF"/>
      </a:fgClr>
      <a:bgClr>
        <a:srgbClr val="FFFFFF"/>
      </a:bgClr>
    </a:pattFill>
    <a:ln w="3175">
      <a:noFill/>
      <a:prstDash val="solid"/>
    </a:ln>
  </c:spPr>
  <c:txPr>
    <a:bodyPr/>
    <a:lstStyle/>
    <a:p>
      <a:pPr>
        <a:defRPr sz="1800" b="0" baseline="0">
          <a:latin typeface="Trebuchet MS" panose="020B0603020202020204" pitchFamily="34" charset="0"/>
          <a:ea typeface="Calibri"/>
          <a:cs typeface="Calibri"/>
        </a:defRPr>
      </a:pPr>
      <a:endParaRPr lang="hu-H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8396164021164"/>
          <c:y val="9.4271701388888879E-2"/>
          <c:w val="0.79072023809523806"/>
          <c:h val="0.48703472222222222"/>
        </c:manualLayout>
      </c:layout>
      <c:lineChart>
        <c:grouping val="standard"/>
        <c:varyColors val="0"/>
        <c:ser>
          <c:idx val="0"/>
          <c:order val="0"/>
          <c:tx>
            <c:strRef>
              <c:f>'c6-4'!$B$11</c:f>
              <c:strCache>
                <c:ptCount val="1"/>
                <c:pt idx="0">
                  <c:v>rendelkezésre álló nem támogatott álláshelyek a MEF munkanélküliek százalékában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'c6-4'!$A$13:$A$56</c:f>
              <c:numCache>
                <c:formatCode>m/d/yyyy</c:formatCode>
                <c:ptCount val="44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</c:numCache>
            </c:numRef>
          </c:cat>
          <c:val>
            <c:numRef>
              <c:f>'c6-4'!$B$13:$B$56</c:f>
              <c:numCache>
                <c:formatCode>0.00</c:formatCode>
                <c:ptCount val="44"/>
                <c:pt idx="0">
                  <c:v>37.164285511108552</c:v>
                </c:pt>
                <c:pt idx="1">
                  <c:v>35.283689698666983</c:v>
                </c:pt>
                <c:pt idx="2">
                  <c:v>32.875427621552603</c:v>
                </c:pt>
                <c:pt idx="3">
                  <c:v>33.932129153773502</c:v>
                </c:pt>
                <c:pt idx="4">
                  <c:v>34.982527973347118</c:v>
                </c:pt>
                <c:pt idx="5">
                  <c:v>38.987681392309241</c:v>
                </c:pt>
                <c:pt idx="6">
                  <c:v>36.472123518708301</c:v>
                </c:pt>
                <c:pt idx="7">
                  <c:v>36.321770171831638</c:v>
                </c:pt>
                <c:pt idx="8">
                  <c:v>33.207976356969709</c:v>
                </c:pt>
                <c:pt idx="9">
                  <c:v>32.737453023700148</c:v>
                </c:pt>
                <c:pt idx="10">
                  <c:v>29.479659994839491</c:v>
                </c:pt>
                <c:pt idx="11">
                  <c:v>27.261262335648905</c:v>
                </c:pt>
                <c:pt idx="12">
                  <c:v>29.081503823794829</c:v>
                </c:pt>
                <c:pt idx="13">
                  <c:v>26.402269607918498</c:v>
                </c:pt>
                <c:pt idx="14">
                  <c:v>26.774833354247924</c:v>
                </c:pt>
                <c:pt idx="15">
                  <c:v>23.199874301556484</c:v>
                </c:pt>
                <c:pt idx="16">
                  <c:v>14.940264267039465</c:v>
                </c:pt>
                <c:pt idx="17">
                  <c:v>12.220516920743032</c:v>
                </c:pt>
                <c:pt idx="18">
                  <c:v>9.6832368599224736</c:v>
                </c:pt>
                <c:pt idx="19">
                  <c:v>10.558776911594139</c:v>
                </c:pt>
                <c:pt idx="20">
                  <c:v>10.817084016692146</c:v>
                </c:pt>
                <c:pt idx="21">
                  <c:v>12.670156804969674</c:v>
                </c:pt>
                <c:pt idx="22">
                  <c:v>12.347337509823925</c:v>
                </c:pt>
                <c:pt idx="23">
                  <c:v>11.889870145487484</c:v>
                </c:pt>
                <c:pt idx="24">
                  <c:v>12.060102172404225</c:v>
                </c:pt>
                <c:pt idx="25">
                  <c:v>12.35571874833035</c:v>
                </c:pt>
                <c:pt idx="26">
                  <c:v>11.281100093357548</c:v>
                </c:pt>
                <c:pt idx="27">
                  <c:v>10.755639142863448</c:v>
                </c:pt>
                <c:pt idx="28">
                  <c:v>10.005038839082832</c:v>
                </c:pt>
                <c:pt idx="29">
                  <c:v>10.278793593904121</c:v>
                </c:pt>
                <c:pt idx="30">
                  <c:v>10.552071698818951</c:v>
                </c:pt>
                <c:pt idx="31">
                  <c:v>9.6748574274271846</c:v>
                </c:pt>
                <c:pt idx="32">
                  <c:v>10.618384483178609</c:v>
                </c:pt>
                <c:pt idx="33">
                  <c:v>11.514003116509276</c:v>
                </c:pt>
                <c:pt idx="34">
                  <c:v>13.775865755537527</c:v>
                </c:pt>
                <c:pt idx="35">
                  <c:v>16.607259245778845</c:v>
                </c:pt>
                <c:pt idx="36">
                  <c:v>25.202583251237126</c:v>
                </c:pt>
                <c:pt idx="37">
                  <c:v>22.018219910510879</c:v>
                </c:pt>
                <c:pt idx="38">
                  <c:v>24.620315712150717</c:v>
                </c:pt>
                <c:pt idx="39">
                  <c:v>23.373425611164432</c:v>
                </c:pt>
                <c:pt idx="40">
                  <c:v>24.51274959361578</c:v>
                </c:pt>
                <c:pt idx="41">
                  <c:v>24.428757931028084</c:v>
                </c:pt>
                <c:pt idx="42">
                  <c:v>28.241226515685625</c:v>
                </c:pt>
                <c:pt idx="43">
                  <c:v>28.361054722983482</c:v>
                </c:pt>
              </c:numCache>
            </c:numRef>
          </c:val>
          <c:smooth val="0"/>
        </c:ser>
        <c:ser>
          <c:idx val="3"/>
          <c:order val="2"/>
          <c:spPr>
            <a:ln w="38100">
              <a:solidFill>
                <a:schemeClr val="accent5"/>
              </a:solidFill>
              <a:prstDash val="sysDot"/>
            </a:ln>
          </c:spPr>
          <c:marker>
            <c:symbol val="none"/>
          </c:marker>
          <c:cat>
            <c:numRef>
              <c:f>'c6-4'!$A$13:$A$56</c:f>
              <c:numCache>
                <c:formatCode>m/d/yyyy</c:formatCode>
                <c:ptCount val="44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</c:numCache>
            </c:numRef>
          </c:cat>
          <c:val>
            <c:numRef>
              <c:f>'c6-4'!$C$13:$C$56</c:f>
              <c:numCache>
                <c:formatCode>0.00</c:formatCode>
                <c:ptCount val="44"/>
                <c:pt idx="0">
                  <c:v>34.570954970347465</c:v>
                </c:pt>
                <c:pt idx="1">
                  <c:v>29.232953264142019</c:v>
                </c:pt>
                <c:pt idx="2">
                  <c:v>28.697620479232498</c:v>
                </c:pt>
                <c:pt idx="3">
                  <c:v>29.549950513354318</c:v>
                </c:pt>
                <c:pt idx="4">
                  <c:v>30.513775909435935</c:v>
                </c:pt>
                <c:pt idx="5">
                  <c:v>34.181538454107532</c:v>
                </c:pt>
                <c:pt idx="6">
                  <c:v>33.282013958306536</c:v>
                </c:pt>
                <c:pt idx="7">
                  <c:v>33.102111356829454</c:v>
                </c:pt>
                <c:pt idx="8">
                  <c:v>28.599439767985839</c:v>
                </c:pt>
                <c:pt idx="9">
                  <c:v>31.836982065708135</c:v>
                </c:pt>
                <c:pt idx="10">
                  <c:v>23.864283590314329</c:v>
                </c:pt>
                <c:pt idx="11">
                  <c:v>23.692653073206017</c:v>
                </c:pt>
                <c:pt idx="12">
                  <c:v>25.182117275384492</c:v>
                </c:pt>
                <c:pt idx="13">
                  <c:v>23.81943359771606</c:v>
                </c:pt>
                <c:pt idx="14">
                  <c:v>24.318824347293393</c:v>
                </c:pt>
                <c:pt idx="15">
                  <c:v>21.126129073554068</c:v>
                </c:pt>
                <c:pt idx="16">
                  <c:v>13.393992443923899</c:v>
                </c:pt>
                <c:pt idx="17">
                  <c:v>10.886811243853977</c:v>
                </c:pt>
                <c:pt idx="18">
                  <c:v>8.6137280330771713</c:v>
                </c:pt>
                <c:pt idx="19">
                  <c:v>9.2115430389600412</c:v>
                </c:pt>
                <c:pt idx="20">
                  <c:v>9.3534399686407461</c:v>
                </c:pt>
                <c:pt idx="21">
                  <c:v>10.887536511326077</c:v>
                </c:pt>
                <c:pt idx="22">
                  <c:v>10.525891293472709</c:v>
                </c:pt>
                <c:pt idx="23">
                  <c:v>10.016172096976137</c:v>
                </c:pt>
                <c:pt idx="24">
                  <c:v>10.700714155919124</c:v>
                </c:pt>
                <c:pt idx="25">
                  <c:v>10.866578729432877</c:v>
                </c:pt>
                <c:pt idx="26">
                  <c:v>9.9983163589815529</c:v>
                </c:pt>
                <c:pt idx="27">
                  <c:v>9.4687266856998384</c:v>
                </c:pt>
                <c:pt idx="28">
                  <c:v>8.7292665723632297</c:v>
                </c:pt>
                <c:pt idx="29">
                  <c:v>8.072412149196099</c:v>
                </c:pt>
                <c:pt idx="30">
                  <c:v>7.9832514735830626</c:v>
                </c:pt>
                <c:pt idx="31">
                  <c:v>7.8554840544491453</c:v>
                </c:pt>
                <c:pt idx="32">
                  <c:v>8.838638929894687</c:v>
                </c:pt>
                <c:pt idx="33">
                  <c:v>8.707756171587075</c:v>
                </c:pt>
                <c:pt idx="34">
                  <c:v>10.003579060695598</c:v>
                </c:pt>
                <c:pt idx="35">
                  <c:v>11.215716852310802</c:v>
                </c:pt>
                <c:pt idx="36">
                  <c:v>15.772440446558313</c:v>
                </c:pt>
                <c:pt idx="37">
                  <c:v>15.408932140385939</c:v>
                </c:pt>
                <c:pt idx="38">
                  <c:v>16.688691468688479</c:v>
                </c:pt>
                <c:pt idx="39">
                  <c:v>15.229232857476241</c:v>
                </c:pt>
                <c:pt idx="40">
                  <c:v>15.232683262423915</c:v>
                </c:pt>
                <c:pt idx="41">
                  <c:v>14.916590698565773</c:v>
                </c:pt>
                <c:pt idx="42">
                  <c:v>16.493035683074922</c:v>
                </c:pt>
                <c:pt idx="43">
                  <c:v>15.821562632846495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69672"/>
        <c:axId val="152570064"/>
      </c:lineChart>
      <c:lineChart>
        <c:grouping val="standard"/>
        <c:varyColors val="0"/>
        <c:ser>
          <c:idx val="1"/>
          <c:order val="1"/>
          <c:tx>
            <c:strRef>
              <c:f>'c6-4'!$D$11</c:f>
              <c:strCache>
                <c:ptCount val="1"/>
                <c:pt idx="0">
                  <c:v>versenyszféra üres álláshelyek a MEF munkanélküliek százalékában (jobb tengely)</c:v>
                </c:pt>
              </c:strCache>
            </c:strRef>
          </c:tx>
          <c:spPr>
            <a:ln w="38100">
              <a:solidFill>
                <a:schemeClr val="bg2"/>
              </a:solidFill>
            </a:ln>
          </c:spPr>
          <c:marker>
            <c:symbol val="none"/>
          </c:marker>
          <c:cat>
            <c:numRef>
              <c:f>'c6-4'!$A$13:$A$56</c:f>
              <c:numCache>
                <c:formatCode>m/d/yyyy</c:formatCode>
                <c:ptCount val="44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</c:numCache>
            </c:numRef>
          </c:cat>
          <c:val>
            <c:numRef>
              <c:f>'c6-4'!$D$13:$D$56</c:f>
              <c:numCache>
                <c:formatCode>0.00</c:formatCode>
                <c:ptCount val="44"/>
                <c:pt idx="0">
                  <c:v>7.4805772229012648</c:v>
                </c:pt>
                <c:pt idx="1">
                  <c:v>6.2446014206961404</c:v>
                </c:pt>
                <c:pt idx="2">
                  <c:v>5.6566705371407293</c:v>
                </c:pt>
                <c:pt idx="3">
                  <c:v>5.358780793611543</c:v>
                </c:pt>
                <c:pt idx="4">
                  <c:v>6.3434566093792517</c:v>
                </c:pt>
                <c:pt idx="5">
                  <c:v>6.989402635422719</c:v>
                </c:pt>
                <c:pt idx="6">
                  <c:v>7.2224707719138523</c:v>
                </c:pt>
                <c:pt idx="7">
                  <c:v>7.3549087467954601</c:v>
                </c:pt>
                <c:pt idx="8">
                  <c:v>7.6034517941933304</c:v>
                </c:pt>
                <c:pt idx="9">
                  <c:v>6.5343701304448842</c:v>
                </c:pt>
                <c:pt idx="10">
                  <c:v>8.9245591464392486</c:v>
                </c:pt>
                <c:pt idx="11">
                  <c:v>7.8280218144861413</c:v>
                </c:pt>
                <c:pt idx="12">
                  <c:v>8.8487987560044612</c:v>
                </c:pt>
                <c:pt idx="13">
                  <c:v>8.5106352126142859</c:v>
                </c:pt>
                <c:pt idx="14">
                  <c:v>7.6712791801625215</c:v>
                </c:pt>
                <c:pt idx="15">
                  <c:v>4.6278155806034018</c:v>
                </c:pt>
                <c:pt idx="16">
                  <c:v>3.5916683332955279</c:v>
                </c:pt>
                <c:pt idx="17">
                  <c:v>3.1371137550676971</c:v>
                </c:pt>
                <c:pt idx="18">
                  <c:v>2.5430223036179611</c:v>
                </c:pt>
                <c:pt idx="19">
                  <c:v>3.2055504178569718</c:v>
                </c:pt>
                <c:pt idx="20">
                  <c:v>3.7544682613857896</c:v>
                </c:pt>
                <c:pt idx="21">
                  <c:v>3.8801418518897206</c:v>
                </c:pt>
                <c:pt idx="22">
                  <c:v>3.3948424063593099</c:v>
                </c:pt>
                <c:pt idx="23">
                  <c:v>3.5603382301607067</c:v>
                </c:pt>
                <c:pt idx="24">
                  <c:v>3.6769912486491592</c:v>
                </c:pt>
                <c:pt idx="25">
                  <c:v>3.6317901475908347</c:v>
                </c:pt>
                <c:pt idx="26">
                  <c:v>3.6155340607011595</c:v>
                </c:pt>
                <c:pt idx="27">
                  <c:v>3.7062288833394401</c:v>
                </c:pt>
                <c:pt idx="28">
                  <c:v>3.0618874445271267</c:v>
                </c:pt>
                <c:pt idx="29">
                  <c:v>3.1219506079280821</c:v>
                </c:pt>
                <c:pt idx="30">
                  <c:v>3.5523583705827262</c:v>
                </c:pt>
                <c:pt idx="31">
                  <c:v>3.8393450884616644</c:v>
                </c:pt>
                <c:pt idx="32">
                  <c:v>3.6267624312297353</c:v>
                </c:pt>
                <c:pt idx="33">
                  <c:v>4.1252991759533426</c:v>
                </c:pt>
                <c:pt idx="34">
                  <c:v>4.5504020215653931</c:v>
                </c:pt>
                <c:pt idx="35">
                  <c:v>4.6775480867651629</c:v>
                </c:pt>
                <c:pt idx="36">
                  <c:v>5.9966289997156306</c:v>
                </c:pt>
                <c:pt idx="37">
                  <c:v>6.9354532641761972</c:v>
                </c:pt>
                <c:pt idx="38">
                  <c:v>7.5382539926146821</c:v>
                </c:pt>
                <c:pt idx="39">
                  <c:v>7.5931290836208216</c:v>
                </c:pt>
                <c:pt idx="40">
                  <c:v>8.0256118957161053</c:v>
                </c:pt>
                <c:pt idx="41">
                  <c:v>9.4940995399848074</c:v>
                </c:pt>
                <c:pt idx="42">
                  <c:v>10.382914081807112</c:v>
                </c:pt>
                <c:pt idx="43">
                  <c:v>10.87124683125894</c:v>
                </c:pt>
              </c:numCache>
            </c:numRef>
          </c:val>
          <c:smooth val="0"/>
        </c:ser>
        <c:ser>
          <c:idx val="5"/>
          <c:order val="3"/>
          <c:spPr>
            <a:ln w="38100">
              <a:solidFill>
                <a:schemeClr val="bg2"/>
              </a:solidFill>
              <a:prstDash val="sysDot"/>
            </a:ln>
          </c:spPr>
          <c:marker>
            <c:symbol val="none"/>
          </c:marker>
          <c:cat>
            <c:numRef>
              <c:f>'c6-4'!$A$13:$A$56</c:f>
              <c:numCache>
                <c:formatCode>m/d/yyyy</c:formatCode>
                <c:ptCount val="44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</c:numCache>
            </c:numRef>
          </c:cat>
          <c:val>
            <c:numRef>
              <c:f>'c6-4'!$E$13:$E$56</c:f>
              <c:numCache>
                <c:formatCode>0.00</c:formatCode>
                <c:ptCount val="44"/>
                <c:pt idx="0">
                  <c:v>6.958581196127847</c:v>
                </c:pt>
                <c:pt idx="1">
                  <c:v>5.1737259635661568</c:v>
                </c:pt>
                <c:pt idx="2">
                  <c:v>4.9378212237914134</c:v>
                </c:pt>
                <c:pt idx="3">
                  <c:v>4.6667188653419576</c:v>
                </c:pt>
                <c:pt idx="4">
                  <c:v>5.5331282409693943</c:v>
                </c:pt>
                <c:pt idx="5">
                  <c:v>6.1277954067068379</c:v>
                </c:pt>
                <c:pt idx="6">
                  <c:v>6.590742458990527</c:v>
                </c:pt>
                <c:pt idx="7">
                  <c:v>6.7029499719854906</c:v>
                </c:pt>
                <c:pt idx="8">
                  <c:v>6.5482599505397614</c:v>
                </c:pt>
                <c:pt idx="9">
                  <c:v>6.3546368284382702</c:v>
                </c:pt>
                <c:pt idx="10">
                  <c:v>7.2245816412550994</c:v>
                </c:pt>
                <c:pt idx="11">
                  <c:v>6.8033021661501918</c:v>
                </c:pt>
                <c:pt idx="12">
                  <c:v>7.6623096718147501</c:v>
                </c:pt>
                <c:pt idx="13">
                  <c:v>7.678071367790718</c:v>
                </c:pt>
                <c:pt idx="14">
                  <c:v>6.967606051293064</c:v>
                </c:pt>
                <c:pt idx="15">
                  <c:v>4.2141534050411975</c:v>
                </c:pt>
                <c:pt idx="16">
                  <c:v>3.2199416059441495</c:v>
                </c:pt>
                <c:pt idx="17">
                  <c:v>2.7947398234806737</c:v>
                </c:pt>
                <c:pt idx="18">
                  <c:v>2.2621467203880723</c:v>
                </c:pt>
                <c:pt idx="19">
                  <c:v>2.7965422401549498</c:v>
                </c:pt>
                <c:pt idx="20">
                  <c:v>3.2464565721084027</c:v>
                </c:pt>
                <c:pt idx="21">
                  <c:v>3.334227565755437</c:v>
                </c:pt>
                <c:pt idx="22">
                  <c:v>2.8940443313692956</c:v>
                </c:pt>
                <c:pt idx="23">
                  <c:v>2.9992724899747825</c:v>
                </c:pt>
                <c:pt idx="24">
                  <c:v>3.2625289357533642</c:v>
                </c:pt>
                <c:pt idx="25">
                  <c:v>3.1940783350145012</c:v>
                </c:pt>
                <c:pt idx="26">
                  <c:v>3.2044085281052106</c:v>
                </c:pt>
                <c:pt idx="27">
                  <c:v>3.2627785169115366</c:v>
                </c:pt>
                <c:pt idx="28">
                  <c:v>2.6714570675569203</c:v>
                </c:pt>
                <c:pt idx="29">
                  <c:v>2.4518122468744528</c:v>
                </c:pt>
                <c:pt idx="30">
                  <c:v>2.6875642059770897</c:v>
                </c:pt>
                <c:pt idx="31">
                  <c:v>3.1173497230499883</c:v>
                </c:pt>
                <c:pt idx="32">
                  <c:v>3.0188814188192588</c:v>
                </c:pt>
                <c:pt idx="33">
                  <c:v>3.1198618756272638</c:v>
                </c:pt>
                <c:pt idx="34">
                  <c:v>3.3043517691351303</c:v>
                </c:pt>
                <c:pt idx="35">
                  <c:v>3.158983317344235</c:v>
                </c:pt>
                <c:pt idx="36">
                  <c:v>3.7528483820592715</c:v>
                </c:pt>
                <c:pt idx="37">
                  <c:v>4.853613468520833</c:v>
                </c:pt>
                <c:pt idx="38">
                  <c:v>5.1097474364745219</c:v>
                </c:pt>
                <c:pt idx="39">
                  <c:v>4.947393371218201</c:v>
                </c:pt>
                <c:pt idx="40">
                  <c:v>4.9872660562903484</c:v>
                </c:pt>
                <c:pt idx="41">
                  <c:v>5.7972491802179364</c:v>
                </c:pt>
                <c:pt idx="42">
                  <c:v>6.0636804265718833</c:v>
                </c:pt>
                <c:pt idx="43">
                  <c:v>6.0646585367824972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804728"/>
        <c:axId val="153804336"/>
      </c:lineChart>
      <c:dateAx>
        <c:axId val="152569672"/>
        <c:scaling>
          <c:orientation val="minMax"/>
          <c:min val="38353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52570064"/>
        <c:crosses val="autoZero"/>
        <c:auto val="1"/>
        <c:lblOffset val="100"/>
        <c:baseTimeUnit val="months"/>
        <c:majorUnit val="12"/>
        <c:majorTimeUnit val="months"/>
      </c:dateAx>
      <c:valAx>
        <c:axId val="152570064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4.1997354497354498E-2"/>
              <c:y val="3.7387152777777787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52569672"/>
        <c:crosses val="autoZero"/>
        <c:crossBetween val="between"/>
        <c:majorUnit val="10"/>
      </c:valAx>
      <c:valAx>
        <c:axId val="153804336"/>
        <c:scaling>
          <c:orientation val="minMax"/>
          <c:max val="14"/>
          <c:min val="2"/>
        </c:scaling>
        <c:delete val="0"/>
        <c:axPos val="r"/>
        <c:numFmt formatCode="0" sourceLinked="0"/>
        <c:majorTickMark val="out"/>
        <c:minorTickMark val="none"/>
        <c:tickLblPos val="nextTo"/>
        <c:crossAx val="153804728"/>
        <c:crosses val="max"/>
        <c:crossBetween val="between"/>
        <c:majorUnit val="2"/>
      </c:valAx>
      <c:dateAx>
        <c:axId val="15380472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1636177248677253"/>
              <c:y val="8.7404513888888896E-3"/>
            </c:manualLayout>
          </c:layout>
          <c:overlay val="0"/>
        </c:title>
        <c:numFmt formatCode="m/d/yyyy" sourceLinked="1"/>
        <c:majorTickMark val="out"/>
        <c:minorTickMark val="none"/>
        <c:tickLblPos val="nextTo"/>
        <c:crossAx val="153804336"/>
        <c:crosses val="autoZero"/>
        <c:auto val="1"/>
        <c:lblOffset val="100"/>
        <c:baseTimeUnit val="months"/>
      </c:dateAx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7528810763888889"/>
          <c:w val="1"/>
          <c:h val="0.2471189236111111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0.05715</cdr:x>
      <cdr:y>0.01841</cdr:y>
    </cdr:from>
    <cdr:to>
      <cdr:x>0.10861</cdr:x>
      <cdr:y>0.1259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79550"/>
          <a:ext cx="389038" cy="464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hu-HU" sz="1800" b="0" i="0" dirty="0" err="1" smtClean="0">
              <a:latin typeface="+mj-lt"/>
            </a:rPr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0.06667</cdr:x>
      <cdr:y>0.00142</cdr:y>
    </cdr:from>
    <cdr:to>
      <cdr:x>0.11209</cdr:x>
      <cdr:y>0.08691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04056" y="6128"/>
          <a:ext cx="34336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b="1" dirty="0" smtClean="0"/>
            <a:t>%</a:t>
          </a:r>
        </a:p>
      </cdr:txBody>
    </cdr:sp>
  </cdr:relSizeAnchor>
  <cdr:relSizeAnchor xmlns:cdr="http://schemas.openxmlformats.org/drawingml/2006/chartDrawing">
    <cdr:from>
      <cdr:x>0.20002</cdr:x>
      <cdr:y>0.05936</cdr:y>
    </cdr:from>
    <cdr:to>
      <cdr:x>0.23812</cdr:x>
      <cdr:y>0.96888</cdr:y>
    </cdr:to>
    <cdr:sp macro="" textlink="">
      <cdr:nvSpPr>
        <cdr:cNvPr id="3" name="Téglalap 2"/>
        <cdr:cNvSpPr/>
      </cdr:nvSpPr>
      <cdr:spPr>
        <a:xfrm xmlns:a="http://schemas.openxmlformats.org/drawingml/2006/main">
          <a:off x="1512168" y="272558"/>
          <a:ext cx="288032" cy="41764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0.06125</cdr:x>
      <cdr:y>0</cdr:y>
    </cdr:from>
    <cdr:to>
      <cdr:x>0.30556</cdr:x>
      <cdr:y>0.08549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463050" y="0"/>
          <a:ext cx="18469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hu-HU" sz="1800" b="0" dirty="0" smtClean="0">
              <a:latin typeface="Trebuchet MS" panose="020B0603020202020204" pitchFamily="34" charset="0"/>
            </a:rPr>
            <a:t>%, éves változás</a:t>
          </a:r>
        </a:p>
      </cdr:txBody>
    </cdr:sp>
  </cdr:relSizeAnchor>
  <cdr:relSizeAnchor xmlns:cdr="http://schemas.openxmlformats.org/drawingml/2006/chartDrawing">
    <cdr:from>
      <cdr:x>0.81581</cdr:x>
      <cdr:y>0.0951</cdr:y>
    </cdr:from>
    <cdr:to>
      <cdr:x>0.81886</cdr:x>
      <cdr:y>0.80009</cdr:y>
    </cdr:to>
    <cdr:sp macro="" textlink="">
      <cdr:nvSpPr>
        <cdr:cNvPr id="4" name="Straight Connector 4"/>
        <cdr:cNvSpPr/>
      </cdr:nvSpPr>
      <cdr:spPr>
        <a:xfrm xmlns:a="http://schemas.openxmlformats.org/drawingml/2006/main" flipH="1">
          <a:off x="6167495" y="410840"/>
          <a:ext cx="23104" cy="304554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0.73497</cdr:x>
      <cdr:y>0.03209</cdr:y>
    </cdr:from>
    <cdr:to>
      <cdr:x>0.73772</cdr:x>
      <cdr:y>0.6655</cdr:y>
    </cdr:to>
    <cdr:sp macro="" textlink="">
      <cdr:nvSpPr>
        <cdr:cNvPr id="3" name="Straight Connector 4"/>
        <cdr:cNvSpPr/>
      </cdr:nvSpPr>
      <cdr:spPr>
        <a:xfrm xmlns:a="http://schemas.openxmlformats.org/drawingml/2006/main" flipH="1">
          <a:off x="5556396" y="138636"/>
          <a:ext cx="20758" cy="273630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0.85555</cdr:x>
      <cdr:y>0.03211</cdr:y>
    </cdr:from>
    <cdr:to>
      <cdr:x>0.85874</cdr:x>
      <cdr:y>0.76675</cdr:y>
    </cdr:to>
    <cdr:sp macro="" textlink="">
      <cdr:nvSpPr>
        <cdr:cNvPr id="4" name="Straight Connector 4"/>
        <cdr:cNvSpPr/>
      </cdr:nvSpPr>
      <cdr:spPr>
        <a:xfrm xmlns:a="http://schemas.openxmlformats.org/drawingml/2006/main" flipH="1">
          <a:off x="6467987" y="138722"/>
          <a:ext cx="24076" cy="317364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0.60101</cdr:x>
      <cdr:y>0.36723</cdr:y>
    </cdr:from>
    <cdr:to>
      <cdr:x>0.66768</cdr:x>
      <cdr:y>0.53328</cdr:y>
    </cdr:to>
    <cdr:cxnSp macro="">
      <cdr:nvCxnSpPr>
        <cdr:cNvPr id="3" name="Egyenes összekötő nyíllal 2"/>
        <cdr:cNvCxnSpPr/>
      </cdr:nvCxnSpPr>
      <cdr:spPr>
        <a:xfrm xmlns:a="http://schemas.openxmlformats.org/drawingml/2006/main" flipV="1">
          <a:off x="4543630" y="1586434"/>
          <a:ext cx="504031" cy="717342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0.68673</cdr:x>
      <cdr:y>0.14991</cdr:y>
    </cdr:from>
    <cdr:to>
      <cdr:x>0.75341</cdr:x>
      <cdr:y>0.31659</cdr:y>
    </cdr:to>
    <cdr:cxnSp macro="">
      <cdr:nvCxnSpPr>
        <cdr:cNvPr id="5" name="Egyenes összekötő nyíllal 4"/>
        <cdr:cNvCxnSpPr/>
      </cdr:nvCxnSpPr>
      <cdr:spPr>
        <a:xfrm xmlns:a="http://schemas.openxmlformats.org/drawingml/2006/main" flipV="1">
          <a:off x="5191702" y="647592"/>
          <a:ext cx="504056" cy="720080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0.04487</cdr:x>
      <cdr:y>0</cdr:y>
    </cdr:from>
    <cdr:to>
      <cdr:x>0.40317</cdr:x>
      <cdr:y>0.08549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339217" y="0"/>
          <a:ext cx="27087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800" dirty="0" err="1" smtClean="0">
              <a:latin typeface="+mn-lt"/>
            </a:rPr>
            <a:t>GDP százalékában</a:t>
          </a:r>
        </a:p>
      </cdr:txBody>
    </cdr:sp>
  </cdr:relSizeAnchor>
  <cdr:relSizeAnchor xmlns:cdr="http://schemas.openxmlformats.org/drawingml/2006/chartDrawing">
    <cdr:from>
      <cdr:x>0.58901</cdr:x>
      <cdr:y>0</cdr:y>
    </cdr:from>
    <cdr:to>
      <cdr:x>0.93945</cdr:x>
      <cdr:y>0.08549</cdr:y>
    </cdr:to>
    <cdr:sp macro="" textlink="">
      <cdr:nvSpPr>
        <cdr:cNvPr id="3" name="Szövegdoboz 1"/>
        <cdr:cNvSpPr txBox="1"/>
      </cdr:nvSpPr>
      <cdr:spPr>
        <a:xfrm xmlns:a="http://schemas.openxmlformats.org/drawingml/2006/main">
          <a:off x="4452916" y="0"/>
          <a:ext cx="264932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err="1" smtClean="0">
              <a:latin typeface="+mn-lt"/>
            </a:rPr>
            <a:t>GDP százalékában</a:t>
          </a:r>
        </a:p>
      </cdr:txBody>
    </cdr:sp>
  </cdr:relSizeAnchor>
  <cdr:relSizeAnchor xmlns:cdr="http://schemas.openxmlformats.org/drawingml/2006/chartDrawing">
    <cdr:from>
      <cdr:x>0.88413</cdr:x>
      <cdr:y>0.3167</cdr:y>
    </cdr:from>
    <cdr:to>
      <cdr:x>0.93175</cdr:x>
      <cdr:y>0.44924</cdr:y>
    </cdr:to>
    <cdr:sp macro="" textlink="">
      <cdr:nvSpPr>
        <cdr:cNvPr id="4" name="Felfelé nyíl 3"/>
        <cdr:cNvSpPr/>
      </cdr:nvSpPr>
      <cdr:spPr>
        <a:xfrm xmlns:a="http://schemas.openxmlformats.org/drawingml/2006/main">
          <a:off x="6684016" y="1368152"/>
          <a:ext cx="359986" cy="572579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0.39457</cdr:x>
      <cdr:y>0.06443</cdr:y>
    </cdr:from>
    <cdr:to>
      <cdr:x>0.61586</cdr:x>
      <cdr:y>0.15373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515" y="185564"/>
          <a:ext cx="8763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/>
            <a:t>Éves átlagok</a:t>
          </a:r>
        </a:p>
      </cdr:txBody>
    </cdr:sp>
  </cdr:relSizeAnchor>
  <cdr:relSizeAnchor xmlns:cdr="http://schemas.openxmlformats.org/drawingml/2006/chartDrawing">
    <cdr:from>
      <cdr:x>0.59421</cdr:x>
      <cdr:y>0.12066</cdr:y>
    </cdr:from>
    <cdr:to>
      <cdr:x>0.68562</cdr:x>
      <cdr:y>0.16034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2353089" y="347489"/>
          <a:ext cx="361950" cy="1143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0.55813</cdr:x>
      <cdr:y>0.14381</cdr:y>
    </cdr:from>
    <cdr:to>
      <cdr:x>0.69764</cdr:x>
      <cdr:y>0.37201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2210214" y="414164"/>
          <a:ext cx="552450" cy="6572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0.04095</cdr:x>
      <cdr:y>0</cdr:y>
    </cdr:from>
    <cdr:to>
      <cdr:x>0.30238</cdr:x>
      <cdr:y>0.09095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824" y="0"/>
          <a:ext cx="790575" cy="209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/>
            <a:t>százalékpont</a:t>
          </a:r>
        </a:p>
      </cdr:txBody>
    </cdr:sp>
  </cdr:relSizeAnchor>
  <cdr:relSizeAnchor xmlns:cdr="http://schemas.openxmlformats.org/drawingml/2006/chartDrawing">
    <cdr:from>
      <cdr:x>0.73857</cdr:x>
      <cdr:y>0</cdr:y>
    </cdr:from>
    <cdr:to>
      <cdr:x>1</cdr:x>
      <cdr:y>0.09095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83590" y="0"/>
          <a:ext cx="1976410" cy="392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hu-HU" sz="1800" dirty="0">
              <a:latin typeface="+mj-lt"/>
            </a:rPr>
            <a:t>százalékpont</a:t>
          </a:r>
        </a:p>
      </cdr:txBody>
    </cdr:sp>
  </cdr:relSizeAnchor>
  <cdr:relSizeAnchor xmlns:cdr="http://schemas.openxmlformats.org/drawingml/2006/chartDrawing">
    <cdr:from>
      <cdr:x>0.69315</cdr:x>
      <cdr:y>0.13335</cdr:y>
    </cdr:from>
    <cdr:to>
      <cdr:x>0.97589</cdr:x>
      <cdr:y>0.20637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40192" y="576064"/>
          <a:ext cx="2137515" cy="315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i="1" dirty="0"/>
            <a:t>toleranciasáv</a:t>
          </a:r>
        </a:p>
      </cdr:txBody>
    </cdr:sp>
  </cdr:relSizeAnchor>
  <cdr:relSizeAnchor xmlns:cdr="http://schemas.openxmlformats.org/drawingml/2006/chartDrawing">
    <cdr:from>
      <cdr:x>0.76199</cdr:x>
      <cdr:y>0.20002</cdr:y>
    </cdr:from>
    <cdr:to>
      <cdr:x>0.77875</cdr:x>
      <cdr:y>0.25794</cdr:y>
    </cdr:to>
    <cdr:sp macro="" textlink="">
      <cdr:nvSpPr>
        <cdr:cNvPr id="8" name="Straight Arrow Connector 7"/>
        <cdr:cNvSpPr/>
      </cdr:nvSpPr>
      <cdr:spPr>
        <a:xfrm xmlns:a="http://schemas.openxmlformats.org/drawingml/2006/main">
          <a:off x="5760640" y="864096"/>
          <a:ext cx="126710" cy="250205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rgbClr val="002060"/>
          </a:solidFill>
          <a:prstDash val="solid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 dirty="0"/>
        </a:p>
      </cdr:txBody>
    </cdr:sp>
  </cdr:relSizeAnchor>
  <cdr:relSizeAnchor xmlns:cdr="http://schemas.openxmlformats.org/drawingml/2006/chartDrawing">
    <cdr:from>
      <cdr:x>0.65753</cdr:x>
      <cdr:y>0.08334</cdr:y>
    </cdr:from>
    <cdr:to>
      <cdr:x>0.65991</cdr:x>
      <cdr:y>0.6334</cdr:y>
    </cdr:to>
    <cdr:sp macro="" textlink="">
      <cdr:nvSpPr>
        <cdr:cNvPr id="7" name="Straight Connector 4"/>
        <cdr:cNvSpPr/>
      </cdr:nvSpPr>
      <cdr:spPr>
        <a:xfrm xmlns:a="http://schemas.openxmlformats.org/drawingml/2006/main" flipH="1">
          <a:off x="4970898" y="360040"/>
          <a:ext cx="18027" cy="237626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0.6645</cdr:x>
      <cdr:y>0.08334</cdr:y>
    </cdr:from>
    <cdr:to>
      <cdr:x>0.66654</cdr:x>
      <cdr:y>0.5834</cdr:y>
    </cdr:to>
    <cdr:sp macro="" textlink="">
      <cdr:nvSpPr>
        <cdr:cNvPr id="3" name="Straight Connector 4"/>
        <cdr:cNvSpPr/>
      </cdr:nvSpPr>
      <cdr:spPr>
        <a:xfrm xmlns:a="http://schemas.openxmlformats.org/drawingml/2006/main" flipH="1">
          <a:off x="5023601" y="360040"/>
          <a:ext cx="15416" cy="216024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0.64769</cdr:x>
      <cdr:y>0</cdr:y>
    </cdr:from>
    <cdr:to>
      <cdr:x>0.94787</cdr:x>
      <cdr:y>0.09508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-1211623"/>
          <a:ext cx="2269383" cy="4107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hu-HU" sz="1800" dirty="0" smtClean="0">
              <a:latin typeface="+mj-lt"/>
            </a:rPr>
            <a:t>GDP százalékában</a:t>
          </a:r>
        </a:p>
      </cdr:txBody>
    </cdr:sp>
  </cdr:relSizeAnchor>
  <cdr:relSizeAnchor xmlns:cdr="http://schemas.openxmlformats.org/drawingml/2006/chartDrawing">
    <cdr:from>
      <cdr:x>0.08077</cdr:x>
      <cdr:y>0.00116</cdr:y>
    </cdr:from>
    <cdr:to>
      <cdr:x>0.46131</cdr:x>
      <cdr:y>0.07967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4578" y="2683"/>
          <a:ext cx="1152307" cy="1816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baseline="0" dirty="0" smtClean="0">
              <a:latin typeface="+mj-lt"/>
            </a:rPr>
            <a:t>GDP százalékában</a:t>
          </a:r>
          <a:endParaRPr lang="hu-HU" sz="1800" dirty="0" smtClean="0">
            <a:latin typeface="+mj-lt"/>
          </a:endParaRPr>
        </a:p>
      </cdr:txBody>
    </cdr:sp>
  </cdr:relSizeAnchor>
  <cdr:relSizeAnchor xmlns:cdr="http://schemas.openxmlformats.org/drawingml/2006/chartDrawing">
    <cdr:from>
      <cdr:x>0.51373</cdr:x>
      <cdr:y>0.09657</cdr:y>
    </cdr:from>
    <cdr:to>
      <cdr:x>0.51638</cdr:x>
      <cdr:y>0.74664</cdr:y>
    </cdr:to>
    <cdr:sp macro="" textlink="">
      <cdr:nvSpPr>
        <cdr:cNvPr id="7" name="Straight Connector 4"/>
        <cdr:cNvSpPr/>
      </cdr:nvSpPr>
      <cdr:spPr>
        <a:xfrm xmlns:a="http://schemas.openxmlformats.org/drawingml/2006/main" flipH="1">
          <a:off x="3883807" y="417177"/>
          <a:ext cx="20041" cy="280831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0.1143</cdr:x>
      <cdr:y>0.91561</cdr:y>
    </cdr:from>
    <cdr:to>
      <cdr:x>0.97154</cdr:x>
      <cdr:y>0.9944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4097" y="3955435"/>
          <a:ext cx="6480720" cy="34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2000" dirty="0">
              <a:latin typeface="+mj-lt"/>
            </a:rPr>
            <a:t>Oszlop</a:t>
          </a:r>
          <a:r>
            <a:rPr lang="hu-HU" sz="2000" baseline="0" dirty="0">
              <a:latin typeface="+mj-lt"/>
            </a:rPr>
            <a:t> = Aktuális előrejelzésünk, Vonal = </a:t>
          </a:r>
          <a:r>
            <a:rPr lang="hu-HU" sz="2000" baseline="0" dirty="0" smtClean="0">
              <a:latin typeface="+mj-lt"/>
            </a:rPr>
            <a:t>Előző előrejelzés </a:t>
          </a:r>
          <a:r>
            <a:rPr lang="hu-HU" sz="2000" baseline="0" dirty="0">
              <a:latin typeface="+mj-lt"/>
            </a:rPr>
            <a:t>előrejelzésünk</a:t>
          </a:r>
          <a:endParaRPr lang="hu-HU" sz="20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0.64769</cdr:x>
      <cdr:y>0.04529</cdr:y>
    </cdr:from>
    <cdr:to>
      <cdr:x>0.64769</cdr:x>
      <cdr:y>0.76237</cdr:y>
    </cdr:to>
    <cdr:sp macro="" textlink="">
      <cdr:nvSpPr>
        <cdr:cNvPr id="4" name="Straight Connector 4"/>
        <cdr:cNvSpPr/>
      </cdr:nvSpPr>
      <cdr:spPr>
        <a:xfrm xmlns:a="http://schemas.openxmlformats.org/drawingml/2006/main" flipH="1">
          <a:off x="4896544" y="195650"/>
          <a:ext cx="1" cy="309780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0.52145</cdr:x>
      <cdr:y>0</cdr:y>
    </cdr:from>
    <cdr:to>
      <cdr:x>0.97925</cdr:x>
      <cdr:y>0.09095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2184" y="-1221295"/>
          <a:ext cx="3460950" cy="3929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hu-HU" sz="1800" dirty="0" err="1" smtClean="0">
              <a:latin typeface="+mj-lt"/>
            </a:rPr>
            <a:t>az</a:t>
          </a:r>
          <a:r>
            <a:rPr lang="hu-HU" sz="1800" baseline="0" dirty="0" err="1" smtClean="0">
              <a:latin typeface="+mj-lt"/>
            </a:rPr>
            <a:t> államadósság százalékában</a:t>
          </a:r>
          <a:endParaRPr lang="hu-HU" sz="1800" dirty="0" err="1" smtClean="0">
            <a:latin typeface="+mj-lt"/>
          </a:endParaRPr>
        </a:p>
      </cdr:txBody>
    </cdr:sp>
  </cdr:relSizeAnchor>
  <cdr:relSizeAnchor xmlns:cdr="http://schemas.openxmlformats.org/drawingml/2006/chartDrawing">
    <cdr:from>
      <cdr:x>0.0762</cdr:x>
      <cdr:y>0</cdr:y>
    </cdr:from>
    <cdr:to>
      <cdr:x>0.40957</cdr:x>
      <cdr:y>0.07851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76064" y="0"/>
          <a:ext cx="2520280" cy="3391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err="1" smtClean="0">
              <a:latin typeface="+mj-lt"/>
            </a:rPr>
            <a:t>a</a:t>
          </a:r>
          <a:r>
            <a:rPr lang="hu-HU" sz="1800" baseline="0" dirty="0" err="1" smtClean="0">
              <a:latin typeface="+mj-lt"/>
            </a:rPr>
            <a:t> GDP százalékában</a:t>
          </a:r>
          <a:endParaRPr lang="hu-HU" sz="1800" dirty="0" err="1" smtClean="0">
            <a:latin typeface="+mj-lt"/>
          </a:endParaRPr>
        </a:p>
      </cdr:txBody>
    </cdr:sp>
  </cdr:relSizeAnchor>
  <cdr:relSizeAnchor xmlns:cdr="http://schemas.openxmlformats.org/drawingml/2006/chartDrawing">
    <cdr:from>
      <cdr:x>0.80955</cdr:x>
      <cdr:y>0.09433</cdr:y>
    </cdr:from>
    <cdr:to>
      <cdr:x>0.81226</cdr:x>
      <cdr:y>0.76107</cdr:y>
    </cdr:to>
    <cdr:sp macro="" textlink="">
      <cdr:nvSpPr>
        <cdr:cNvPr id="5" name="Straight Connector 4"/>
        <cdr:cNvSpPr/>
      </cdr:nvSpPr>
      <cdr:spPr>
        <a:xfrm xmlns:a="http://schemas.openxmlformats.org/drawingml/2006/main" flipH="1">
          <a:off x="6120165" y="407505"/>
          <a:ext cx="20555" cy="288032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0.36608</cdr:x>
      <cdr:y>0.51672</cdr:y>
    </cdr:from>
    <cdr:to>
      <cdr:x>0.44767</cdr:x>
      <cdr:y>0.5654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2767556" y="2232248"/>
          <a:ext cx="616820" cy="210298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0.20002</cdr:x>
      <cdr:y>0.56673</cdr:y>
    </cdr:from>
    <cdr:to>
      <cdr:x>0.39324</cdr:x>
      <cdr:y>0.67199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2168" y="2448272"/>
          <a:ext cx="1460748" cy="454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i="1" baseline="0" dirty="0">
              <a:latin typeface="+mj-lt"/>
            </a:rPr>
            <a:t>inflációs cél</a:t>
          </a:r>
          <a:endParaRPr lang="hu-HU" sz="1800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0.72389</cdr:x>
      <cdr:y>0.16669</cdr:y>
    </cdr:from>
    <cdr:to>
      <cdr:x>0.99895</cdr:x>
      <cdr:y>0.27195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472608" y="720080"/>
          <a:ext cx="2079454" cy="454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i="1" baseline="0" dirty="0">
              <a:latin typeface="+mj-lt"/>
            </a:rPr>
            <a:t>toleranciasáv</a:t>
          </a:r>
          <a:endParaRPr lang="hu-HU" sz="1800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0.83805</cdr:x>
      <cdr:y>0.2494</cdr:y>
    </cdr:from>
    <cdr:to>
      <cdr:x>0.91439</cdr:x>
      <cdr:y>0.45005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6335658" y="1077409"/>
          <a:ext cx="577110" cy="866808"/>
        </a:xfrm>
        <a:prstGeom xmlns:a="http://schemas.openxmlformats.org/drawingml/2006/main" prst="straightConnector1">
          <a:avLst/>
        </a:prstGeom>
        <a:ln xmlns:a="http://schemas.openxmlformats.org/drawingml/2006/main" w="9525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0.82047</cdr:x>
      <cdr:y>0.04876</cdr:y>
    </cdr:from>
    <cdr:to>
      <cdr:x>0.82387</cdr:x>
      <cdr:y>0.83218</cdr:y>
    </cdr:to>
    <cdr:sp macro="" textlink="">
      <cdr:nvSpPr>
        <cdr:cNvPr id="3" name="Straight Connector 4"/>
        <cdr:cNvSpPr/>
      </cdr:nvSpPr>
      <cdr:spPr>
        <a:xfrm xmlns:a="http://schemas.openxmlformats.org/drawingml/2006/main" flipH="1">
          <a:off x="6202735" y="210644"/>
          <a:ext cx="25714" cy="338438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0.79189</cdr:x>
      <cdr:y>0.18211</cdr:y>
    </cdr:from>
    <cdr:to>
      <cdr:x>0.94429</cdr:x>
      <cdr:y>0.38213</cdr:y>
    </cdr:to>
    <cdr:cxnSp macro="">
      <cdr:nvCxnSpPr>
        <cdr:cNvPr id="12" name="Egyenes összekötő nyíllal 11"/>
        <cdr:cNvCxnSpPr/>
      </cdr:nvCxnSpPr>
      <cdr:spPr>
        <a:xfrm xmlns:a="http://schemas.openxmlformats.org/drawingml/2006/main">
          <a:off x="5986711" y="786708"/>
          <a:ext cx="1152128" cy="864096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000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0.55718</cdr:x>
      <cdr:y>0.27541</cdr:y>
    </cdr:from>
    <cdr:to>
      <cdr:x>0.6211</cdr:x>
      <cdr:y>0.37686</cdr:y>
    </cdr:to>
    <cdr:sp macro="" textlink="">
      <cdr:nvSpPr>
        <cdr:cNvPr id="2" name="Ellipszis 1"/>
        <cdr:cNvSpPr/>
      </cdr:nvSpPr>
      <cdr:spPr>
        <a:xfrm xmlns:a="http://schemas.openxmlformats.org/drawingml/2006/main">
          <a:off x="4394349" y="1368499"/>
          <a:ext cx="504056" cy="504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0.63414</cdr:x>
      <cdr:y>0.40584</cdr:y>
    </cdr:from>
    <cdr:to>
      <cdr:x>0.69805</cdr:x>
      <cdr:y>0.50728</cdr:y>
    </cdr:to>
    <cdr:sp macro="" textlink="">
      <cdr:nvSpPr>
        <cdr:cNvPr id="3" name="Ellipszis 2"/>
        <cdr:cNvSpPr/>
      </cdr:nvSpPr>
      <cdr:spPr>
        <a:xfrm xmlns:a="http://schemas.openxmlformats.org/drawingml/2006/main">
          <a:off x="5001245" y="2016571"/>
          <a:ext cx="504056" cy="504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0.78935</cdr:x>
      <cdr:y>0.15948</cdr:y>
    </cdr:from>
    <cdr:to>
      <cdr:x>0.85326</cdr:x>
      <cdr:y>0.26092</cdr:y>
    </cdr:to>
    <cdr:sp macro="" textlink="">
      <cdr:nvSpPr>
        <cdr:cNvPr id="4" name="Ellipszis 3"/>
        <cdr:cNvSpPr/>
      </cdr:nvSpPr>
      <cdr:spPr>
        <a:xfrm xmlns:a="http://schemas.openxmlformats.org/drawingml/2006/main">
          <a:off x="6225381" y="792435"/>
          <a:ext cx="504056" cy="504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0.44957</cdr:x>
      <cdr:y>0.04355</cdr:y>
    </cdr:from>
    <cdr:to>
      <cdr:x>0.71757</cdr:x>
      <cdr:y>0.20149</cdr:y>
    </cdr:to>
    <cdr:sp macro="" textlink="">
      <cdr:nvSpPr>
        <cdr:cNvPr id="5" name="Szövegdoboz 4"/>
        <cdr:cNvSpPr txBox="1"/>
      </cdr:nvSpPr>
      <cdr:spPr>
        <a:xfrm xmlns:a="http://schemas.openxmlformats.org/drawingml/2006/main">
          <a:off x="3545601" y="216371"/>
          <a:ext cx="2113629" cy="78483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500" dirty="0" smtClean="0">
              <a:solidFill>
                <a:srgbClr val="002060"/>
              </a:solidFill>
            </a:rPr>
            <a:t>Monetáris Tanács által </a:t>
          </a:r>
        </a:p>
        <a:p xmlns:a="http://schemas.openxmlformats.org/drawingml/2006/main">
          <a:r>
            <a:rPr lang="hu-HU" sz="1500" dirty="0">
              <a:solidFill>
                <a:srgbClr val="002060"/>
              </a:solidFill>
            </a:rPr>
            <a:t>k</a:t>
          </a:r>
          <a:r>
            <a:rPr lang="hu-HU" sz="1500" dirty="0" smtClean="0">
              <a:solidFill>
                <a:srgbClr val="002060"/>
              </a:solidFill>
            </a:rPr>
            <a:t>iemelten fontosnak</a:t>
          </a:r>
        </a:p>
        <a:p xmlns:a="http://schemas.openxmlformats.org/drawingml/2006/main">
          <a:r>
            <a:rPr lang="hu-HU" sz="1500" dirty="0" smtClean="0">
              <a:solidFill>
                <a:srgbClr val="002060"/>
              </a:solidFill>
            </a:rPr>
            <a:t>tartott pályák</a:t>
          </a:r>
        </a:p>
      </cdr:txBody>
    </cdr:sp>
  </cdr:relSizeAnchor>
  <cdr:relSizeAnchor xmlns:cdr="http://schemas.openxmlformats.org/drawingml/2006/chartDrawing">
    <cdr:from>
      <cdr:x>0.71631</cdr:x>
      <cdr:y>0.116</cdr:y>
    </cdr:from>
    <cdr:to>
      <cdr:x>0.78935</cdr:x>
      <cdr:y>0.17397</cdr:y>
    </cdr:to>
    <cdr:cxnSp macro="">
      <cdr:nvCxnSpPr>
        <cdr:cNvPr id="7" name="Egyenes összekötő nyíllal 6"/>
        <cdr:cNvCxnSpPr/>
      </cdr:nvCxnSpPr>
      <cdr:spPr>
        <a:xfrm xmlns:a="http://schemas.openxmlformats.org/drawingml/2006/main">
          <a:off x="5649317" y="576411"/>
          <a:ext cx="576064" cy="2880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0.58357</cdr:x>
      <cdr:y>0.20149</cdr:y>
    </cdr:from>
    <cdr:to>
      <cdr:x>0.59565</cdr:x>
      <cdr:y>0.27534</cdr:y>
    </cdr:to>
    <cdr:cxnSp macro="">
      <cdr:nvCxnSpPr>
        <cdr:cNvPr id="8" name="Egyenes összekötő nyíllal 7"/>
        <cdr:cNvCxnSpPr>
          <a:stCxn xmlns:a="http://schemas.openxmlformats.org/drawingml/2006/main" id="5" idx="2"/>
        </cdr:cNvCxnSpPr>
      </cdr:nvCxnSpPr>
      <cdr:spPr>
        <a:xfrm xmlns:a="http://schemas.openxmlformats.org/drawingml/2006/main">
          <a:off x="4602442" y="1001179"/>
          <a:ext cx="95287" cy="36697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0.64327</cdr:x>
      <cdr:y>0.20296</cdr:y>
    </cdr:from>
    <cdr:to>
      <cdr:x>0.67066</cdr:x>
      <cdr:y>0.39135</cdr:y>
    </cdr:to>
    <cdr:cxnSp macro="">
      <cdr:nvCxnSpPr>
        <cdr:cNvPr id="11" name="Egyenes összekötő nyíllal 10"/>
        <cdr:cNvCxnSpPr/>
      </cdr:nvCxnSpPr>
      <cdr:spPr>
        <a:xfrm xmlns:a="http://schemas.openxmlformats.org/drawingml/2006/main">
          <a:off x="5073253" y="1008459"/>
          <a:ext cx="216024" cy="9361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0.90608</cdr:x>
      <cdr:y>0.11986</cdr:y>
    </cdr:from>
    <cdr:to>
      <cdr:x>0.93804</cdr:x>
      <cdr:y>0.25029</cdr:y>
    </cdr:to>
    <cdr:sp macro="" textlink="">
      <cdr:nvSpPr>
        <cdr:cNvPr id="15" name="Felfelé nyíl 14"/>
        <cdr:cNvSpPr/>
      </cdr:nvSpPr>
      <cdr:spPr>
        <a:xfrm xmlns:a="http://schemas.openxmlformats.org/drawingml/2006/main">
          <a:off x="7145981" y="595569"/>
          <a:ext cx="252059" cy="6480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>
            <a:lumMod val="50000"/>
            <a:alpha val="2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0.90805</cdr:x>
      <cdr:y>0.27979</cdr:y>
    </cdr:from>
    <cdr:to>
      <cdr:x>0.93544</cdr:x>
      <cdr:y>0.41021</cdr:y>
    </cdr:to>
    <cdr:sp macro="" textlink="">
      <cdr:nvSpPr>
        <cdr:cNvPr id="17" name="Lefelé nyíl 16"/>
        <cdr:cNvSpPr/>
      </cdr:nvSpPr>
      <cdr:spPr>
        <a:xfrm xmlns:a="http://schemas.openxmlformats.org/drawingml/2006/main">
          <a:off x="7161518" y="1390242"/>
          <a:ext cx="216017" cy="64804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2060"/>
        </a:solidFill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0.74565</cdr:x>
      <cdr:y>0.00735</cdr:y>
    </cdr:from>
    <cdr:to>
      <cdr:x>0.9552</cdr:x>
      <cdr:y>0.07332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37147" y="31769"/>
          <a:ext cx="1584176" cy="284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>
              <a:latin typeface="+mn-lt"/>
              <a:ea typeface="+mn-ea"/>
              <a:cs typeface="+mn-cs"/>
            </a:rPr>
            <a:t>dollár/hordó</a:t>
          </a:r>
          <a:endParaRPr lang="hu-HU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0.04762</cdr:x>
      <cdr:y>0.00133</cdr:y>
    </cdr:from>
    <cdr:to>
      <cdr:x>0.29015</cdr:x>
      <cdr:y>0.08578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040" y="5727"/>
          <a:ext cx="1833474" cy="36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b="0" dirty="0">
              <a:latin typeface="+mn-lt"/>
            </a:rPr>
            <a:t>dollár/hordó</a:t>
          </a:r>
        </a:p>
      </cdr:txBody>
    </cdr:sp>
  </cdr:relSizeAnchor>
  <cdr:relSizeAnchor xmlns:cdr="http://schemas.openxmlformats.org/drawingml/2006/chartDrawing">
    <cdr:from>
      <cdr:x>0.53339</cdr:x>
      <cdr:y>0.42576</cdr:y>
    </cdr:from>
    <cdr:to>
      <cdr:x>0.61674</cdr:x>
      <cdr:y>0.56129</cdr:y>
    </cdr:to>
    <cdr:sp macro="" textlink="">
      <cdr:nvSpPr>
        <cdr:cNvPr id="3" name="Lefelé nyíl 2"/>
        <cdr:cNvSpPr/>
      </cdr:nvSpPr>
      <cdr:spPr>
        <a:xfrm xmlns:a="http://schemas.openxmlformats.org/drawingml/2006/main">
          <a:off x="4032448" y="1839290"/>
          <a:ext cx="630070" cy="585497"/>
        </a:xfrm>
        <a:prstGeom xmlns:a="http://schemas.openxmlformats.org/drawingml/2006/main" prst="downArrow">
          <a:avLst>
            <a:gd name="adj1" fmla="val 50000"/>
            <a:gd name="adj2" fmla="val 33291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0.76605</cdr:x>
      <cdr:y>0</cdr:y>
    </cdr:from>
    <cdr:to>
      <cdr:x>1</cdr:x>
      <cdr:y>0.08334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1304" y="0"/>
          <a:ext cx="176869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36000" rIns="0" bIns="36000" rtlCol="0"/>
        <a:lstStyle xmlns:a="http://schemas.openxmlformats.org/drawingml/2006/main"/>
        <a:p xmlns:a="http://schemas.openxmlformats.org/drawingml/2006/main">
          <a:r>
            <a:rPr lang="hu-HU" sz="1800" dirty="0" smtClean="0">
              <a:latin typeface="+mn-lt"/>
            </a:rPr>
            <a:t>százalékpont</a:t>
          </a:r>
          <a:endParaRPr lang="en-GB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0.76605</cdr:x>
      <cdr:y>0.08184</cdr:y>
    </cdr:from>
    <cdr:to>
      <cdr:x>0.76843</cdr:x>
      <cdr:y>0.54836</cdr:y>
    </cdr:to>
    <cdr:sp macro="" textlink="">
      <cdr:nvSpPr>
        <cdr:cNvPr id="5" name="Straight Connector 4"/>
        <cdr:cNvSpPr/>
      </cdr:nvSpPr>
      <cdr:spPr>
        <a:xfrm xmlns:a="http://schemas.openxmlformats.org/drawingml/2006/main" flipH="1">
          <a:off x="5791304" y="365393"/>
          <a:ext cx="18027" cy="208287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0.07073</cdr:x>
      <cdr:y>0</cdr:y>
    </cdr:from>
    <cdr:to>
      <cdr:x>0.30468</cdr:x>
      <cdr:y>0.08334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534720" y="-1340768"/>
          <a:ext cx="176869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36000" rIns="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smtClean="0">
              <a:latin typeface="+mn-lt"/>
            </a:rPr>
            <a:t>százalékpont</a:t>
          </a:r>
          <a:endParaRPr lang="en-GB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0.79462</cdr:x>
      <cdr:y>0.13335</cdr:y>
    </cdr:from>
    <cdr:to>
      <cdr:x>0.86129</cdr:x>
      <cdr:y>0.21669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6007328" y="576064"/>
          <a:ext cx="50405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36000" rIns="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smtClean="0">
              <a:solidFill>
                <a:srgbClr val="002060"/>
              </a:solidFill>
              <a:latin typeface="+mn-lt"/>
            </a:rPr>
            <a:t>2,8</a:t>
          </a:r>
          <a:endParaRPr lang="en-GB" sz="1800" dirty="0">
            <a:solidFill>
              <a:srgbClr val="00206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0.86129</cdr:x>
      <cdr:y>0.11668</cdr:y>
    </cdr:from>
    <cdr:to>
      <cdr:x>0.92797</cdr:x>
      <cdr:y>0.20002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511384" y="504056"/>
          <a:ext cx="50405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36000" rIns="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smtClean="0">
              <a:solidFill>
                <a:srgbClr val="002060"/>
              </a:solidFill>
            </a:rPr>
            <a:t>3</a:t>
          </a:r>
          <a:r>
            <a:rPr lang="hu-HU" sz="1800" dirty="0" smtClean="0">
              <a:solidFill>
                <a:srgbClr val="002060"/>
              </a:solidFill>
              <a:latin typeface="+mn-lt"/>
            </a:rPr>
            <a:t>,0</a:t>
          </a:r>
          <a:endParaRPr lang="en-GB" sz="1800" dirty="0">
            <a:solidFill>
              <a:srgbClr val="002060"/>
            </a:solidFill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0.05689</cdr:x>
      <cdr:y>0</cdr:y>
    </cdr:from>
    <cdr:to>
      <cdr:x>0.25706</cdr:x>
      <cdr:y>0.08334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30065" y="0"/>
          <a:ext cx="1513311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36000" rIns="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smtClean="0">
              <a:latin typeface="+mn-lt"/>
            </a:rPr>
            <a:t>százalékpont</a:t>
          </a:r>
          <a:endParaRPr lang="en-GB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0.79983</cdr:x>
      <cdr:y>0</cdr:y>
    </cdr:from>
    <cdr:to>
      <cdr:x>1</cdr:x>
      <cdr:y>0.08334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6689" y="-1269240"/>
          <a:ext cx="1513311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36000" rIns="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smtClean="0">
              <a:latin typeface="+mn-lt"/>
            </a:rPr>
            <a:t>százalékpont</a:t>
          </a:r>
          <a:endParaRPr lang="en-GB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0.8095</cdr:x>
      <cdr:y>0.14991</cdr:y>
    </cdr:from>
    <cdr:to>
      <cdr:x>0.87618</cdr:x>
      <cdr:y>0.23325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119840" y="647592"/>
          <a:ext cx="50405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36000" rIns="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smtClean="0">
              <a:solidFill>
                <a:srgbClr val="002060"/>
              </a:solidFill>
              <a:latin typeface="+mn-lt"/>
            </a:rPr>
            <a:t>2,8</a:t>
          </a:r>
          <a:endParaRPr lang="en-GB" sz="1800" dirty="0">
            <a:solidFill>
              <a:srgbClr val="00206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0.8857</cdr:x>
      <cdr:y>0.14991</cdr:y>
    </cdr:from>
    <cdr:to>
      <cdr:x>0.95238</cdr:x>
      <cdr:y>0.23325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6695904" y="647592"/>
          <a:ext cx="50405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36000" rIns="0" b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800" dirty="0" smtClean="0">
              <a:solidFill>
                <a:srgbClr val="002060"/>
              </a:solidFill>
              <a:latin typeface="+mn-lt"/>
            </a:rPr>
            <a:t>3,0</a:t>
          </a:r>
          <a:endParaRPr lang="en-GB" sz="1800" dirty="0">
            <a:solidFill>
              <a:srgbClr val="00206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0.78086</cdr:x>
      <cdr:y>0.08323</cdr:y>
    </cdr:from>
    <cdr:to>
      <cdr:x>0.78331</cdr:x>
      <cdr:y>0.64996</cdr:y>
    </cdr:to>
    <cdr:sp macro="" textlink="">
      <cdr:nvSpPr>
        <cdr:cNvPr id="6" name="Straight Connector 4"/>
        <cdr:cNvSpPr/>
      </cdr:nvSpPr>
      <cdr:spPr>
        <a:xfrm xmlns:a="http://schemas.openxmlformats.org/drawingml/2006/main" flipH="1">
          <a:off x="5903268" y="359560"/>
          <a:ext cx="18573" cy="244827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5.29101E-7</cdr:x>
      <cdr:y>0</cdr:y>
    </cdr:from>
    <cdr:to>
      <cdr:x>0.10104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778066" y="1778070"/>
          <a:ext cx="4320000" cy="763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600" dirty="0"/>
            <a:t>Mezőgazdaság növekedési hozzájárulásának szórása (százalékpont)</a:t>
          </a:r>
        </a:p>
      </cdr:txBody>
    </cdr:sp>
  </cdr:relSizeAnchor>
  <cdr:relSizeAnchor xmlns:cdr="http://schemas.openxmlformats.org/drawingml/2006/chartDrawing">
    <cdr:from>
      <cdr:x>0.15483</cdr:x>
      <cdr:y>0.85197</cdr:y>
    </cdr:from>
    <cdr:to>
      <cdr:x>0.96818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0515" y="3680512"/>
          <a:ext cx="6148926" cy="639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600" dirty="0"/>
            <a:t>Növénytermesztés 2015. évi</a:t>
          </a:r>
          <a:r>
            <a:rPr lang="hu-HU" sz="1600" baseline="0" dirty="0"/>
            <a:t> részesedése a mezőgazdasági kibocsátásból</a:t>
          </a:r>
          <a:r>
            <a:rPr lang="hu-HU" sz="1600" dirty="0"/>
            <a:t>  (százalék)</a:t>
          </a:r>
        </a:p>
      </cdr:txBody>
    </cdr:sp>
  </cdr:relSizeAnchor>
  <cdr:relSizeAnchor xmlns:cdr="http://schemas.openxmlformats.org/drawingml/2006/chartDrawing">
    <cdr:from>
      <cdr:x>0.62491</cdr:x>
      <cdr:y>0.10189</cdr:y>
    </cdr:from>
    <cdr:to>
      <cdr:x>0.9297</cdr:x>
      <cdr:y>0.45193</cdr:y>
    </cdr:to>
    <cdr:sp macro="" textlink="">
      <cdr:nvSpPr>
        <cdr:cNvPr id="4" name="Ellipszis 3"/>
        <cdr:cNvSpPr/>
      </cdr:nvSpPr>
      <cdr:spPr>
        <a:xfrm xmlns:a="http://schemas.openxmlformats.org/drawingml/2006/main">
          <a:off x="4724304" y="440152"/>
          <a:ext cx="2304256" cy="151216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0.79056</cdr:x>
      <cdr:y>0.10001</cdr:y>
    </cdr:from>
    <cdr:to>
      <cdr:x>0.79348</cdr:x>
      <cdr:y>0.77166</cdr:y>
    </cdr:to>
    <cdr:sp macro="" textlink="">
      <cdr:nvSpPr>
        <cdr:cNvPr id="3" name="Straight Connector 4"/>
        <cdr:cNvSpPr/>
      </cdr:nvSpPr>
      <cdr:spPr>
        <a:xfrm xmlns:a="http://schemas.openxmlformats.org/drawingml/2006/main" flipH="1">
          <a:off x="5976664" y="432048"/>
          <a:ext cx="22011" cy="290152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0.80961</cdr:x>
      <cdr:y>0.08334</cdr:y>
    </cdr:from>
    <cdr:to>
      <cdr:x>0.81214</cdr:x>
      <cdr:y>0.66674</cdr:y>
    </cdr:to>
    <cdr:sp macro="" textlink="">
      <cdr:nvSpPr>
        <cdr:cNvPr id="3" name="Straight Connector 4"/>
        <cdr:cNvSpPr/>
      </cdr:nvSpPr>
      <cdr:spPr>
        <a:xfrm xmlns:a="http://schemas.openxmlformats.org/drawingml/2006/main" flipH="1">
          <a:off x="6120679" y="360040"/>
          <a:ext cx="19119" cy="252028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0.80961</cdr:x>
      <cdr:y>0.08334</cdr:y>
    </cdr:from>
    <cdr:to>
      <cdr:x>0.81214</cdr:x>
      <cdr:y>0.66674</cdr:y>
    </cdr:to>
    <cdr:sp macro="" textlink="">
      <cdr:nvSpPr>
        <cdr:cNvPr id="4" name="Straight Connector 4"/>
        <cdr:cNvSpPr/>
      </cdr:nvSpPr>
      <cdr:spPr>
        <a:xfrm xmlns:a="http://schemas.openxmlformats.org/drawingml/2006/main" flipH="1">
          <a:off x="6120680" y="360040"/>
          <a:ext cx="19119" cy="252028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0.72389</cdr:x>
      <cdr:y>0.06667</cdr:y>
    </cdr:from>
    <cdr:to>
      <cdr:x>0.72649</cdr:x>
      <cdr:y>0.66674</cdr:y>
    </cdr:to>
    <cdr:sp macro="" textlink="">
      <cdr:nvSpPr>
        <cdr:cNvPr id="4" name="Straight Connector 4"/>
        <cdr:cNvSpPr/>
      </cdr:nvSpPr>
      <cdr:spPr>
        <a:xfrm xmlns:a="http://schemas.openxmlformats.org/drawingml/2006/main" flipH="1">
          <a:off x="5472607" y="288032"/>
          <a:ext cx="19665" cy="25922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2016.03.23.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 smtClean="0"/>
              <a:pPr>
                <a:defRPr/>
              </a:pPr>
              <a:t>2016.03.23.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 smtClean="0"/>
              <a:t>Mintaszöveg szerkesztése</a:t>
            </a:r>
          </a:p>
          <a:p>
            <a:pPr lvl="1"/>
            <a:r>
              <a:rPr lang="hu-HU" noProof="0" dirty="0" smtClean="0"/>
              <a:t>Második szint</a:t>
            </a:r>
          </a:p>
          <a:p>
            <a:pPr lvl="2"/>
            <a:r>
              <a:rPr lang="hu-HU" noProof="0" dirty="0" smtClean="0"/>
              <a:t>Harmadik szint</a:t>
            </a:r>
          </a:p>
          <a:p>
            <a:pPr lvl="3"/>
            <a:r>
              <a:rPr lang="hu-HU" noProof="0" dirty="0" smtClean="0"/>
              <a:t>Negyedik szint</a:t>
            </a:r>
          </a:p>
          <a:p>
            <a:pPr lvl="4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3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299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988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3528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3072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491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7508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863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2815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80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2815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3572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2815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2815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263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459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2815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875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236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5049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73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73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2815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863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411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72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332657"/>
            <a:ext cx="7236297" cy="970408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Makrogazdasági kilátások</a:t>
            </a:r>
            <a:br>
              <a:rPr lang="hu-HU" sz="3200" dirty="0" smtClean="0">
                <a:solidFill>
                  <a:srgbClr val="002060"/>
                </a:solidFill>
              </a:rPr>
            </a:br>
            <a:r>
              <a:rPr lang="hu-HU" sz="3200" dirty="0" smtClean="0">
                <a:solidFill>
                  <a:srgbClr val="002060"/>
                </a:solidFill>
              </a:rPr>
              <a:t>Inflációs jelentés – 2016. március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060848"/>
            <a:ext cx="6630364" cy="368904"/>
          </a:xfrm>
        </p:spPr>
        <p:txBody>
          <a:bodyPr>
            <a:noAutofit/>
          </a:bodyPr>
          <a:lstStyle/>
          <a:p>
            <a:r>
              <a:rPr lang="hu-HU" sz="2400" dirty="0" smtClean="0"/>
              <a:t>Magyar Nemzeti Bank</a:t>
            </a:r>
            <a:endParaRPr lang="hu-H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412776"/>
            <a:ext cx="6630364" cy="720080"/>
          </a:xfrm>
        </p:spPr>
        <p:txBody>
          <a:bodyPr/>
          <a:lstStyle/>
          <a:p>
            <a:r>
              <a:rPr lang="hu-HU" sz="2400" dirty="0" smtClean="0"/>
              <a:t>Gábriel Péter, igazgató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2016. március 24.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028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180000"/>
            <a:ext cx="7777484" cy="759189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002060"/>
                </a:solidFill>
              </a:rPr>
              <a:t>A szolgáltatások </a:t>
            </a:r>
            <a:r>
              <a:rPr lang="hu-HU" sz="2800" dirty="0" smtClean="0">
                <a:solidFill>
                  <a:srgbClr val="002060"/>
                </a:solidFill>
              </a:rPr>
              <a:t>bővülése járul hozzá leginkább a kibocsátás növekedéséhez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10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445845"/>
            <a:ext cx="2051720" cy="412155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491880" y="5589240"/>
            <a:ext cx="56521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hu-HU" dirty="0">
                <a:solidFill>
                  <a:schemeClr val="accent5"/>
                </a:solidFill>
                <a:latin typeface="+mj-lt"/>
              </a:rPr>
              <a:t>A főbb nemzetgazdasági szektorok kibocsátásának a GDP-növekedéshez való hozzájárulása </a:t>
            </a:r>
            <a:endParaRPr lang="hu-HU" dirty="0" smtClean="0">
              <a:solidFill>
                <a:schemeClr val="accent5"/>
              </a:solidFill>
              <a:latin typeface="+mj-lt"/>
            </a:endParaRPr>
          </a:p>
          <a:p>
            <a:pPr algn="r"/>
            <a:r>
              <a:rPr lang="hu-HU" sz="1400" dirty="0" smtClean="0">
                <a:solidFill>
                  <a:schemeClr val="accent5"/>
                </a:solidFill>
                <a:latin typeface="+mj-lt"/>
              </a:rPr>
              <a:t>(éves változáshoz való hozzájárulás, százalékpont)</a:t>
            </a:r>
            <a:endParaRPr lang="hu-HU" sz="1400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280001"/>
              </p:ext>
            </p:extLst>
          </p:nvPr>
        </p:nvGraphicFramePr>
        <p:xfrm>
          <a:off x="1260472" y="1269240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23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7" y="180000"/>
            <a:ext cx="8077729" cy="759189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Magyarországon az egyik legnagyobb a mezőgazdaság hozzáadott értékének ingadozása európai összevetésben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11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445845"/>
            <a:ext cx="2051720" cy="412155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468597" y="5584071"/>
            <a:ext cx="56521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hu-HU" dirty="0" smtClean="0">
                <a:solidFill>
                  <a:schemeClr val="accent5"/>
                </a:solidFill>
                <a:latin typeface="+mj-lt"/>
              </a:rPr>
              <a:t>A mezőgazdaság szerkezete és </a:t>
            </a:r>
            <a:r>
              <a:rPr lang="hu-HU" dirty="0" err="1" smtClean="0">
                <a:solidFill>
                  <a:schemeClr val="accent5"/>
                </a:solidFill>
                <a:latin typeface="+mj-lt"/>
              </a:rPr>
              <a:t>volatilitása</a:t>
            </a:r>
            <a:r>
              <a:rPr lang="hu-HU" dirty="0" smtClean="0">
                <a:solidFill>
                  <a:schemeClr val="accent5"/>
                </a:solidFill>
                <a:latin typeface="+mj-lt"/>
              </a:rPr>
              <a:t> nemzetközi összevetésben</a:t>
            </a:r>
            <a:endParaRPr lang="hu-HU" sz="1400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0400"/>
              </p:ext>
            </p:extLst>
          </p:nvPr>
        </p:nvGraphicFramePr>
        <p:xfrm>
          <a:off x="1287856" y="1260656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12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0000"/>
            <a:ext cx="8244408" cy="759189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Korábbi éveknél mérsékeltebb exportdinamika, de piaci részesedésünk emelkedése folytatódik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12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Forrás: KSH,MNB</a:t>
            </a:r>
            <a:endParaRPr lang="hu-HU" dirty="0"/>
          </a:p>
        </p:txBody>
      </p:sp>
      <p:sp>
        <p:nvSpPr>
          <p:cNvPr id="9" name="TextBox 7"/>
          <p:cNvSpPr txBox="1"/>
          <p:nvPr/>
        </p:nvSpPr>
        <p:spPr>
          <a:xfrm>
            <a:off x="1331640" y="5754905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+mj-lt"/>
              </a:rPr>
              <a:t>Az export alakulása</a:t>
            </a:r>
          </a:p>
          <a:p>
            <a:pPr algn="r"/>
            <a:r>
              <a:rPr lang="hu-HU" sz="1400" dirty="0" smtClean="0">
                <a:solidFill>
                  <a:schemeClr val="accent5"/>
                </a:solidFill>
                <a:latin typeface="+mj-lt"/>
              </a:rPr>
              <a:t>(éves változás, százalék)</a:t>
            </a:r>
          </a:p>
        </p:txBody>
      </p:sp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967396"/>
              </p:ext>
            </p:extLst>
          </p:nvPr>
        </p:nvGraphicFramePr>
        <p:xfrm>
          <a:off x="1331640" y="1268760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57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Aktivitás bővülése mellett a munkanélküliségi ráta a válság előtti értéke alá kerül</a:t>
            </a:r>
            <a:endParaRPr lang="hu-HU" sz="30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13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 smtClean="0"/>
              <a:t>Forrás: KSH, MNB-számítás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6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Aktivitási, foglalkoztatási és munkanélküliségi ráta a nemzetgazdaságban</a:t>
            </a:r>
            <a:endParaRPr lang="hu-HU" altLang="hu-HU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r" eaLnBrk="1" hangingPunct="1">
              <a:lnSpc>
                <a:spcPct val="107000"/>
              </a:lnSpc>
            </a:pPr>
            <a:endParaRPr lang="hu-HU" altLang="hu-HU" sz="1400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508851"/>
              </p:ext>
            </p:extLst>
          </p:nvPr>
        </p:nvGraphicFramePr>
        <p:xfrm>
          <a:off x="1403648" y="1268760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3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02060"/>
                </a:solidFill>
              </a:rPr>
              <a:t>Elmúlt időszakban feszesebbé váltak a munkapiaci </a:t>
            </a:r>
            <a:r>
              <a:rPr lang="hu-HU" sz="3200" dirty="0" smtClean="0">
                <a:solidFill>
                  <a:srgbClr val="002060"/>
                </a:solidFill>
              </a:rPr>
              <a:t>kondíciók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14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6876256" y="6309320"/>
            <a:ext cx="2267744" cy="412155"/>
          </a:xfrm>
        </p:spPr>
        <p:txBody>
          <a:bodyPr/>
          <a:lstStyle/>
          <a:p>
            <a:r>
              <a:rPr lang="hu-HU" dirty="0" smtClean="0"/>
              <a:t>Forrás: Európai Bizottság, KSH, </a:t>
            </a:r>
            <a:r>
              <a:rPr lang="hu-HU" dirty="0" err="1" smtClean="0"/>
              <a:t>NFSZ</a:t>
            </a:r>
            <a:r>
              <a:rPr lang="hu-HU" dirty="0" smtClean="0"/>
              <a:t>, MNB-számítás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851920" y="5517232"/>
            <a:ext cx="5292080" cy="84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 err="1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Munkaerőpiaci</a:t>
            </a:r>
            <a:r>
              <a:rPr lang="hu-HU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feszességi mutatók alakulása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Megjegyzés: a</a:t>
            </a:r>
            <a:r>
              <a:rPr 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szaggatott vonal a közfoglalkoztatottakkal korrigált </a:t>
            </a:r>
            <a:r>
              <a:rPr lang="hu-HU" sz="1400" dirty="0" err="1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munkaerőpiaci</a:t>
            </a:r>
            <a:r>
              <a:rPr 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feszességi </a:t>
            </a:r>
            <a:r>
              <a:rPr 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mutatókat jelöli</a:t>
            </a:r>
            <a:r>
              <a:rPr 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hu-HU" altLang="hu-HU" sz="1400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02758"/>
              </p:ext>
            </p:extLst>
          </p:nvPr>
        </p:nvGraphicFramePr>
        <p:xfrm>
          <a:off x="1331640" y="1223654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4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élénkülő </a:t>
            </a:r>
            <a:r>
              <a:rPr lang="hu-HU" sz="2800" dirty="0"/>
              <a:t>termelékenységnek köszönhetően a fajlagos munkaköltség visszafogottan </a:t>
            </a:r>
            <a:r>
              <a:rPr lang="hu-HU" sz="2800" dirty="0" smtClean="0"/>
              <a:t>emelkedik előrejelzési horizontunkon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15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6228184" y="6309320"/>
            <a:ext cx="2915816" cy="412155"/>
          </a:xfrm>
        </p:spPr>
        <p:txBody>
          <a:bodyPr/>
          <a:lstStyle/>
          <a:p>
            <a:r>
              <a:rPr lang="hu-HU" dirty="0" smtClean="0"/>
              <a:t>Forrás: KSH-adatok alapján MNB-számítás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6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 versenyszféra fajlagos </a:t>
            </a:r>
            <a:r>
              <a:rPr lang="hu-HU" dirty="0" err="1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munkaerőköltség-dekompozíciója</a:t>
            </a:r>
            <a:endParaRPr lang="hu-HU" altLang="hu-HU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  <a:p>
            <a:pPr algn="r" eaLnBrk="1" hangingPunct="1">
              <a:lnSpc>
                <a:spcPct val="107000"/>
              </a:lnSpc>
            </a:pPr>
            <a:r>
              <a:rPr lang="hu-HU" altLang="hu-HU" sz="14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lang="hu-HU" altLang="hu-HU" sz="1400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TME</a:t>
            </a:r>
            <a:r>
              <a:rPr lang="hu-HU" altLang="hu-HU" sz="14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: Teljesmunkaidő</a:t>
            </a:r>
            <a:r>
              <a:rPr lang="hu-HU" altLang="hu-HU" sz="1400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lang="hu-HU" altLang="hu-HU" sz="1400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egyenértékes)</a:t>
            </a:r>
            <a:endParaRPr lang="hu-HU" altLang="hu-HU" sz="1400" dirty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431194"/>
              </p:ext>
            </p:extLst>
          </p:nvPr>
        </p:nvGraphicFramePr>
        <p:xfrm>
          <a:off x="1475656" y="1268760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3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Jelentős helyreállítási potenciál a lakossági fogyasztásban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16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308304" y="6381328"/>
            <a:ext cx="1700212" cy="365125"/>
          </a:xfrm>
        </p:spPr>
        <p:txBody>
          <a:bodyPr/>
          <a:lstStyle/>
          <a:p>
            <a:r>
              <a:rPr lang="hu-HU" dirty="0"/>
              <a:t>Forrás: </a:t>
            </a:r>
            <a:r>
              <a:rPr lang="hu-HU" dirty="0" err="1" smtClean="0"/>
              <a:t>Eurostat</a:t>
            </a:r>
            <a:r>
              <a:rPr lang="hu-HU" dirty="0" smtClean="0"/>
              <a:t>, MNB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805264"/>
            <a:ext cx="666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accent5"/>
                </a:solidFill>
                <a:latin typeface="+mj-lt"/>
              </a:rPr>
              <a:t>A lakossági fogyasztás alakulása a válság előtti </a:t>
            </a:r>
            <a:r>
              <a:rPr lang="hu-HU" dirty="0" smtClean="0">
                <a:solidFill>
                  <a:schemeClr val="accent5"/>
                </a:solidFill>
                <a:latin typeface="+mj-lt"/>
              </a:rPr>
              <a:t>szinthez képest</a:t>
            </a:r>
          </a:p>
          <a:p>
            <a:pPr algn="r"/>
            <a:endParaRPr lang="hu-HU" dirty="0" smtClean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80439"/>
              </p:ext>
            </p:extLst>
          </p:nvPr>
        </p:nvGraphicFramePr>
        <p:xfrm>
          <a:off x="1187624" y="1212226"/>
          <a:ext cx="7560000" cy="459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7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válságot követő mérlegalkalmazkodás következtében elhalasztott fogyasztás realizálódására számítunk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17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308304" y="6381328"/>
            <a:ext cx="1700212" cy="365125"/>
          </a:xfrm>
        </p:spPr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KSH,MNB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5771576"/>
            <a:ext cx="645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accent5"/>
                </a:solidFill>
                <a:latin typeface="+mj-lt"/>
              </a:rPr>
              <a:t>Rendelkezésre álló </a:t>
            </a:r>
            <a:r>
              <a:rPr lang="hu-HU" dirty="0" smtClean="0">
                <a:solidFill>
                  <a:schemeClr val="accent5"/>
                </a:solidFill>
                <a:latin typeface="+mj-lt"/>
              </a:rPr>
              <a:t>reáljövedelem és fogyasztás alakulása</a:t>
            </a:r>
            <a:endParaRPr lang="hu-HU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811748"/>
              </p:ext>
            </p:extLst>
          </p:nvPr>
        </p:nvGraphicFramePr>
        <p:xfrm>
          <a:off x="1080000" y="1340768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2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A háztartások beruházási és fogyasztási hajlandósága emelkedik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18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308304" y="6509122"/>
            <a:ext cx="1700212" cy="365125"/>
          </a:xfrm>
        </p:spPr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KSH,MNB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086100" y="5731127"/>
            <a:ext cx="5922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accent5"/>
                </a:solidFill>
                <a:latin typeface="+mj-lt"/>
              </a:rPr>
              <a:t>Lakossági jövedelmek </a:t>
            </a:r>
            <a:r>
              <a:rPr lang="hu-HU" dirty="0" smtClean="0">
                <a:solidFill>
                  <a:schemeClr val="accent5"/>
                </a:solidFill>
                <a:latin typeface="+mj-lt"/>
              </a:rPr>
              <a:t>felhasználása</a:t>
            </a:r>
          </a:p>
          <a:p>
            <a:pPr algn="r"/>
            <a:r>
              <a:rPr lang="hu-HU" sz="1400" dirty="0" smtClean="0">
                <a:solidFill>
                  <a:schemeClr val="accent5"/>
                </a:solidFill>
                <a:latin typeface="+mj-lt"/>
              </a:rPr>
              <a:t>Megjegyzés</a:t>
            </a:r>
            <a:r>
              <a:rPr lang="hu-HU" sz="1400" dirty="0">
                <a:solidFill>
                  <a:schemeClr val="accent5"/>
                </a:solidFill>
                <a:latin typeface="+mj-lt"/>
              </a:rPr>
              <a:t>: A korrigált fogyasztási </a:t>
            </a:r>
            <a:r>
              <a:rPr lang="hu-HU" sz="1400" dirty="0" smtClean="0">
                <a:solidFill>
                  <a:schemeClr val="accent5"/>
                </a:solidFill>
                <a:latin typeface="+mj-lt"/>
              </a:rPr>
              <a:t>rátánál </a:t>
            </a:r>
            <a:r>
              <a:rPr lang="hu-HU" sz="1400" dirty="0">
                <a:solidFill>
                  <a:schemeClr val="accent5"/>
                </a:solidFill>
                <a:latin typeface="+mj-lt"/>
              </a:rPr>
              <a:t>a rendelkezésre álló </a:t>
            </a:r>
            <a:r>
              <a:rPr lang="hu-HU" sz="1400" dirty="0" smtClean="0">
                <a:solidFill>
                  <a:schemeClr val="accent5"/>
                </a:solidFill>
                <a:latin typeface="+mj-lt"/>
              </a:rPr>
              <a:t>jövedelmet </a:t>
            </a:r>
            <a:r>
              <a:rPr lang="hu-HU" sz="1400" dirty="0">
                <a:solidFill>
                  <a:schemeClr val="accent5"/>
                </a:solidFill>
                <a:latin typeface="+mj-lt"/>
              </a:rPr>
              <a:t>korrigáltuk a </a:t>
            </a:r>
            <a:r>
              <a:rPr lang="hu-HU" sz="1400" dirty="0" err="1">
                <a:solidFill>
                  <a:schemeClr val="accent5"/>
                </a:solidFill>
                <a:latin typeface="+mj-lt"/>
              </a:rPr>
              <a:t>CSOK</a:t>
            </a:r>
            <a:r>
              <a:rPr lang="hu-HU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hu-HU" sz="1400" dirty="0" err="1" smtClean="0">
                <a:solidFill>
                  <a:schemeClr val="accent5"/>
                </a:solidFill>
                <a:latin typeface="+mj-lt"/>
              </a:rPr>
              <a:t>transzeferekkel</a:t>
            </a:r>
            <a:endParaRPr lang="hu-HU" sz="1400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69916"/>
              </p:ext>
            </p:extLst>
          </p:nvPr>
        </p:nvGraphicFramePr>
        <p:xfrm>
          <a:off x="1105569" y="1346148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8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/>
              <a:t>A beruházási ráta </a:t>
            </a:r>
            <a:r>
              <a:rPr lang="hu-HU" sz="3000" dirty="0" smtClean="0"/>
              <a:t>– átalakuló </a:t>
            </a:r>
            <a:r>
              <a:rPr lang="hu-HU" sz="3000" dirty="0"/>
              <a:t>szerkezet mellett </a:t>
            </a:r>
            <a:r>
              <a:rPr lang="hu-HU" sz="3000" dirty="0" smtClean="0"/>
              <a:t>– stabilan </a:t>
            </a:r>
            <a:r>
              <a:rPr lang="hu-HU" sz="3000" dirty="0"/>
              <a:t>20 százalék felett </a:t>
            </a:r>
            <a:r>
              <a:rPr lang="hu-HU" sz="3000" dirty="0" smtClean="0"/>
              <a:t>alakul </a:t>
            </a:r>
            <a:endParaRPr lang="hu-HU" sz="30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19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5724128" y="6309320"/>
            <a:ext cx="3419872" cy="412155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60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hu-HU" dirty="0">
                <a:solidFill>
                  <a:schemeClr val="accent5"/>
                </a:solidFill>
                <a:latin typeface="+mj-lt"/>
              </a:rPr>
              <a:t>Beruházási ráta alakulása</a:t>
            </a:r>
          </a:p>
          <a:p>
            <a:pPr algn="r"/>
            <a:r>
              <a:rPr lang="hu-HU" sz="1400" dirty="0" smtClean="0">
                <a:solidFill>
                  <a:schemeClr val="accent5"/>
                </a:solidFill>
                <a:latin typeface="+mj-lt"/>
              </a:rPr>
              <a:t>(a GDP </a:t>
            </a:r>
            <a:r>
              <a:rPr lang="hu-HU" sz="1400" dirty="0">
                <a:solidFill>
                  <a:schemeClr val="accent5"/>
                </a:solidFill>
                <a:latin typeface="+mj-lt"/>
              </a:rPr>
              <a:t>százalékában)</a:t>
            </a:r>
          </a:p>
        </p:txBody>
      </p:sp>
      <p:sp>
        <p:nvSpPr>
          <p:cNvPr id="10" name="Jobb oldali kapcsos zárójel 9"/>
          <p:cNvSpPr/>
          <p:nvPr/>
        </p:nvSpPr>
        <p:spPr>
          <a:xfrm>
            <a:off x="7828248" y="2676132"/>
            <a:ext cx="251520" cy="1904995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 oldali kapcsos zárójel 10"/>
          <p:cNvSpPr/>
          <p:nvPr/>
        </p:nvSpPr>
        <p:spPr>
          <a:xfrm>
            <a:off x="7846876" y="2164214"/>
            <a:ext cx="232892" cy="46188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8130320" y="202582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Állami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130320" y="3400514"/>
            <a:ext cx="13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Privát</a:t>
            </a:r>
          </a:p>
        </p:txBody>
      </p:sp>
      <p:sp>
        <p:nvSpPr>
          <p:cNvPr id="14" name="Jobbra nyíl 13"/>
          <p:cNvSpPr/>
          <p:nvPr/>
        </p:nvSpPr>
        <p:spPr>
          <a:xfrm rot="5400000">
            <a:off x="8266914" y="2460109"/>
            <a:ext cx="539853" cy="432048"/>
          </a:xfrm>
          <a:prstGeom prst="rightArrow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16200000">
            <a:off x="8279986" y="3823748"/>
            <a:ext cx="539853" cy="432048"/>
          </a:xfrm>
          <a:prstGeom prst="rightArrow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graphicFrame>
        <p:nvGraphicFramePr>
          <p:cNvPr id="1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43682"/>
              </p:ext>
            </p:extLst>
          </p:nvPr>
        </p:nvGraphicFramePr>
        <p:xfrm>
          <a:off x="260935" y="1340768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65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4000" dirty="0"/>
              <a:t>Az előrejelzés fő üzenetei</a:t>
            </a:r>
            <a:endParaRPr lang="hu-HU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159598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latin typeface="+mj-lt"/>
              </a:rPr>
              <a:t>Idén és jövőre is 3 százalék körüli növekedésre számítunk. </a:t>
            </a:r>
            <a:r>
              <a:rPr lang="hu-HU" sz="2400" dirty="0">
                <a:latin typeface="+mj-lt"/>
              </a:rPr>
              <a:t>Folytatódik </a:t>
            </a:r>
            <a:r>
              <a:rPr lang="hu-HU" sz="2400" dirty="0" smtClean="0">
                <a:latin typeface="+mj-lt"/>
              </a:rPr>
              <a:t>a gazdasági felzárkózás</a:t>
            </a:r>
            <a:r>
              <a:rPr lang="hu-HU" sz="2400" b="1" dirty="0" smtClean="0">
                <a:latin typeface="+mj-lt"/>
              </a:rPr>
              <a:t>. </a:t>
            </a:r>
          </a:p>
          <a:p>
            <a:r>
              <a:rPr lang="hu-HU" sz="2400" dirty="0" smtClean="0">
                <a:latin typeface="+mj-lt"/>
              </a:rPr>
              <a:t>Az alacsony inflációs környezet és a javuló munkapiaci feltételek </a:t>
            </a:r>
            <a:r>
              <a:rPr lang="hu-HU" sz="2400" b="1" dirty="0" smtClean="0">
                <a:latin typeface="+mj-lt"/>
              </a:rPr>
              <a:t>jelentősen emelik a háztartások reáljövedelmét.</a:t>
            </a:r>
          </a:p>
          <a:p>
            <a:r>
              <a:rPr lang="hu-HU" sz="2400" b="1" dirty="0" smtClean="0">
                <a:latin typeface="+mj-lt"/>
              </a:rPr>
              <a:t>A gazdasági növekedésben egyre meghatározóbb szerephez jut a belső fogyasztás.</a:t>
            </a:r>
            <a:endParaRPr lang="hu-HU" sz="2400" dirty="0" smtClean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A nyersanyagárak számottevő csökkenése és az inflációs várakozások mérséklődése mellett </a:t>
            </a:r>
            <a:r>
              <a:rPr lang="hu-HU" sz="2400" b="1" dirty="0" smtClean="0">
                <a:latin typeface="+mj-lt"/>
              </a:rPr>
              <a:t>az infláció érdemben és tartósan elmarad az inflációs céltól.</a:t>
            </a:r>
            <a:r>
              <a:rPr lang="hu-HU" sz="2400" dirty="0" smtClean="0">
                <a:latin typeface="+mj-lt"/>
              </a:rPr>
              <a:t> A cél elérése 2018 első felére tolódott.</a:t>
            </a:r>
            <a:endParaRPr lang="hu-HU" sz="2400" b="1" dirty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A másodkörös inflációs hatások visszaszorítása </a:t>
            </a:r>
            <a:r>
              <a:rPr lang="hu-HU" sz="2400" b="1" dirty="0" smtClean="0">
                <a:latin typeface="+mj-lt"/>
              </a:rPr>
              <a:t>az alapkamat csökkentését </a:t>
            </a:r>
            <a:r>
              <a:rPr lang="hu-HU" sz="2400" dirty="0" smtClean="0">
                <a:latin typeface="+mj-lt"/>
              </a:rPr>
              <a:t>indokolja, mindaddig </a:t>
            </a:r>
            <a:r>
              <a:rPr lang="hu-HU" sz="2400" dirty="0">
                <a:latin typeface="+mj-lt"/>
              </a:rPr>
              <a:t>amíg a </a:t>
            </a:r>
            <a:r>
              <a:rPr lang="hu-HU" sz="2400" dirty="0" smtClean="0">
                <a:latin typeface="+mj-lt"/>
              </a:rPr>
              <a:t>monetáris </a:t>
            </a:r>
            <a:r>
              <a:rPr lang="hu-HU" sz="2400" dirty="0">
                <a:latin typeface="+mj-lt"/>
              </a:rPr>
              <a:t>kondíciók összhangba nem kerülnek az inflációs cél fenntartható elérésével.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>
                <a:latin typeface="+mj-lt"/>
              </a:rPr>
              <a:pPr>
                <a:defRPr/>
              </a:pPr>
              <a:t>2</a:t>
            </a:fld>
            <a:endParaRPr lang="hu-HU" sz="14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0000"/>
            <a:ext cx="8083708" cy="759189"/>
          </a:xfrm>
        </p:spPr>
        <p:txBody>
          <a:bodyPr>
            <a:noAutofit/>
          </a:bodyPr>
          <a:lstStyle/>
          <a:p>
            <a:r>
              <a:rPr lang="hu-HU" altLang="hu-HU" sz="2800" dirty="0"/>
              <a:t>A lakáspiaci fordulatot követően </a:t>
            </a:r>
            <a:r>
              <a:rPr lang="hu-HU" altLang="hu-HU" sz="2800" dirty="0" smtClean="0"/>
              <a:t>az </a:t>
            </a:r>
            <a:r>
              <a:rPr lang="hu-HU" altLang="hu-HU" sz="2800" dirty="0"/>
              <a:t>átadott új építésű lakások </a:t>
            </a:r>
            <a:r>
              <a:rPr lang="hu-HU" altLang="hu-HU" sz="2800" dirty="0" smtClean="0"/>
              <a:t>száma várakozásunk szerint több mint duplájára emelkedik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20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308304" y="6381328"/>
            <a:ext cx="1700212" cy="365125"/>
          </a:xfrm>
        </p:spPr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KSH,MNB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4345506" y="5877272"/>
            <a:ext cx="46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solidFill>
                  <a:schemeClr val="accent5"/>
                </a:solidFill>
                <a:latin typeface="+mj-lt"/>
              </a:rPr>
              <a:t>A lakásépítések várt alakulása</a:t>
            </a:r>
            <a:endParaRPr lang="hu-HU" sz="1600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119360"/>
              </p:ext>
            </p:extLst>
          </p:nvPr>
        </p:nvGraphicFramePr>
        <p:xfrm>
          <a:off x="1396522" y="1341248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33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Decemberi várakozásunkhoz képest gyorsabb EU-forráslehívással számolunk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21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 smtClean="0"/>
              <a:t>Forrás: MNB számítás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hu-HU" dirty="0">
                <a:solidFill>
                  <a:schemeClr val="accent5"/>
                </a:solidFill>
                <a:latin typeface="+mj-lt"/>
              </a:rPr>
              <a:t>Az Európai Uniós források várható beáramlása</a:t>
            </a:r>
          </a:p>
          <a:p>
            <a:pPr algn="r">
              <a:defRPr/>
            </a:pPr>
            <a:r>
              <a:rPr lang="hu-HU" sz="1400" dirty="0">
                <a:solidFill>
                  <a:schemeClr val="accent5"/>
                </a:solidFill>
                <a:latin typeface="+mj-lt"/>
              </a:rPr>
              <a:t>Megjegyzés: Az adatok az agrártámogatásokat nem tartalmazzák</a:t>
            </a:r>
            <a:r>
              <a:rPr lang="hu-HU" sz="1400" dirty="0">
                <a:solidFill>
                  <a:schemeClr val="accent5"/>
                </a:solidFill>
              </a:rPr>
              <a:t>.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1115913" y="1340768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84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172400" cy="759189"/>
          </a:xfrm>
        </p:spPr>
        <p:txBody>
          <a:bodyPr>
            <a:noAutofit/>
          </a:bodyPr>
          <a:lstStyle/>
          <a:p>
            <a:r>
              <a:rPr lang="hu-HU" sz="2400" dirty="0" smtClean="0"/>
              <a:t>A Növekedéstámogató Program mellett a bankadó csökkentése hozzájárul a vállalati hitelezés bővüléséhez, ami támogatja a beruházások emelkedését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22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 smtClean="0"/>
              <a:t>Forrás: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 vállalati hitelállományra vonatkozó előrejelzés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</a:t>
            </a:r>
            <a:r>
              <a:rPr lang="hu-HU" alt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: Tranzakciós alapú, év/</a:t>
            </a:r>
            <a:r>
              <a:rPr lang="hu-HU" altLang="hu-HU" sz="1400" dirty="0" err="1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év</a:t>
            </a:r>
            <a:r>
              <a:rPr lang="hu-HU" alt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alt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százalék</a:t>
            </a:r>
            <a:endParaRPr lang="hu-HU" altLang="hu-HU" sz="1400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88017"/>
              </p:ext>
            </p:extLst>
          </p:nvPr>
        </p:nvGraphicFramePr>
        <p:xfrm>
          <a:off x="1259632" y="1340768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72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3000" y="2852936"/>
            <a:ext cx="6858000" cy="65702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Hazai inflációs folyamatok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23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21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A piaci szolgáltatások árai év elején mérsékelten növekedtek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24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6588224" y="6309320"/>
            <a:ext cx="2555776" cy="412155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759537"/>
            <a:ext cx="8101012" cy="60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 piaci szolgáltatások </a:t>
            </a:r>
            <a:r>
              <a:rPr lang="hu-HU" altLang="hu-HU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inflációja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Megjegyzés: szezonális nem igazított, adószűrt egyhavi változás </a:t>
            </a:r>
            <a:endParaRPr lang="hu-HU" altLang="hu-HU" sz="1400" dirty="0" smtClean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Chart 6"/>
          <p:cNvGraphicFramePr/>
          <p:nvPr>
            <p:extLst>
              <p:ext uri="{D42A27DB-BD31-4B8C-83A1-F6EECF244321}">
                <p14:modId xmlns:p14="http://schemas.microsoft.com/office/powerpoint/2010/main" val="67077398"/>
              </p:ext>
            </p:extLst>
          </p:nvPr>
        </p:nvGraphicFramePr>
        <p:xfrm>
          <a:off x="1192192" y="1268760"/>
          <a:ext cx="762828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66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Előrejelzésünk szerint az </a:t>
            </a:r>
            <a:r>
              <a:rPr lang="hu-HU" sz="3200" dirty="0">
                <a:solidFill>
                  <a:srgbClr val="002060"/>
                </a:solidFill>
              </a:rPr>
              <a:t>infláció csak </a:t>
            </a:r>
            <a:r>
              <a:rPr lang="hu-HU" sz="3200" dirty="0" smtClean="0">
                <a:solidFill>
                  <a:srgbClr val="002060"/>
                </a:solidFill>
              </a:rPr>
              <a:t>2018 első felében kerül </a:t>
            </a:r>
            <a:r>
              <a:rPr lang="hu-HU" sz="3200" dirty="0">
                <a:solidFill>
                  <a:srgbClr val="002060"/>
                </a:solidFill>
              </a:rPr>
              <a:t>a cél közelébe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25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Inflációs előrejelzésünk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694954"/>
              </p:ext>
            </p:extLst>
          </p:nvPr>
        </p:nvGraphicFramePr>
        <p:xfrm>
          <a:off x="1187624" y="1340768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19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3000" y="2852936"/>
            <a:ext cx="6858000" cy="6570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gazdaság egyensúlyi pozíciója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09320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26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2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Előrejelzésünkben magas marad a finanszírozási képesség, a külső adósság tovább csökken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27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 smtClean="0"/>
              <a:t>Forrás: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 külső finanszírozási képesség </a:t>
            </a:r>
            <a:r>
              <a:rPr lang="hu-HU" altLang="hu-HU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alakulása a</a:t>
            </a:r>
            <a:r>
              <a:rPr lang="hu-HU" alt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altLang="hu-HU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GDP </a:t>
            </a:r>
            <a:r>
              <a:rPr lang="hu-HU" altLang="hu-HU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százalékában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2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Megjegyzés: *A viszonzatlan folyó átutalások és a tőkemérleg egyenlegének összege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549196"/>
              </p:ext>
            </p:extLst>
          </p:nvPr>
        </p:nvGraphicFramePr>
        <p:xfrm>
          <a:off x="1331640" y="1268760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08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0000"/>
            <a:ext cx="8316416" cy="759189"/>
          </a:xfrm>
        </p:spPr>
        <p:txBody>
          <a:bodyPr>
            <a:noAutofit/>
          </a:bodyPr>
          <a:lstStyle/>
          <a:p>
            <a:r>
              <a:rPr lang="hu-HU" sz="2800" dirty="0"/>
              <a:t>A költségvetési hiány </a:t>
            </a:r>
            <a:r>
              <a:rPr lang="hu-HU" sz="2800" dirty="0" smtClean="0"/>
              <a:t>2 százaléknál mérsékeltebb, ami támogatja az adósság folytatódó csökkenését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28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Eurostat</a:t>
            </a:r>
            <a:r>
              <a:rPr lang="hu-HU" dirty="0" smtClean="0"/>
              <a:t>,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579192" y="5805264"/>
            <a:ext cx="5508104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>
                <a:solidFill>
                  <a:srgbClr val="002060"/>
                </a:solidFill>
                <a:latin typeface="+mj-lt"/>
              </a:rPr>
              <a:t>Az </a:t>
            </a:r>
            <a:r>
              <a:rPr lang="hu-HU" dirty="0" err="1">
                <a:solidFill>
                  <a:srgbClr val="002060"/>
                </a:solidFill>
                <a:latin typeface="+mj-lt"/>
              </a:rPr>
              <a:t>ESA-egyenleg</a:t>
            </a:r>
            <a:r>
              <a:rPr lang="hu-HU" dirty="0">
                <a:solidFill>
                  <a:srgbClr val="002060"/>
                </a:solidFill>
                <a:latin typeface="+mj-lt"/>
              </a:rPr>
              <a:t> alakulása </a:t>
            </a:r>
            <a:endParaRPr lang="hu-HU" dirty="0" smtClean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592011"/>
              </p:ext>
            </p:extLst>
          </p:nvPr>
        </p:nvGraphicFramePr>
        <p:xfrm>
          <a:off x="1331640" y="1211623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92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0000"/>
            <a:ext cx="788436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GDP-arányos adósság előretekintve tovább csökken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29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 smtClean="0"/>
              <a:t>Forrás: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2909664" y="5589240"/>
            <a:ext cx="6228184" cy="6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>
                <a:solidFill>
                  <a:srgbClr val="002060"/>
                </a:solidFill>
                <a:latin typeface="+mj-lt"/>
              </a:rPr>
              <a:t>Az adósságpálya várható </a:t>
            </a:r>
            <a:r>
              <a:rPr lang="hu-HU" dirty="0" smtClean="0">
                <a:solidFill>
                  <a:srgbClr val="002060"/>
                </a:solidFill>
                <a:latin typeface="+mj-lt"/>
              </a:rPr>
              <a:t>alakulása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Megjegyzés: </a:t>
            </a:r>
            <a:r>
              <a:rPr 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előretekintve változatlan, </a:t>
            </a:r>
            <a:r>
              <a:rPr 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2015. év </a:t>
            </a:r>
            <a:r>
              <a:rPr 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végi </a:t>
            </a:r>
            <a:r>
              <a:rPr 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árfolyamon számolva</a:t>
            </a:r>
            <a:endParaRPr lang="hu-HU" altLang="hu-HU" sz="1400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950511"/>
              </p:ext>
            </p:extLst>
          </p:nvPr>
        </p:nvGraphicFramePr>
        <p:xfrm>
          <a:off x="1259632" y="1221295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22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 </a:t>
            </a:r>
            <a:r>
              <a:rPr lang="hu-HU" sz="3200" dirty="0" smtClean="0"/>
              <a:t>decemberi előrejelzés </a:t>
            </a:r>
            <a:r>
              <a:rPr lang="hu-HU" sz="3200" dirty="0"/>
              <a:t>óta beérkezett adatok értékelése</a:t>
            </a:r>
            <a:endParaRPr lang="hu-HU" sz="32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335125"/>
              </p:ext>
            </p:extLst>
          </p:nvPr>
        </p:nvGraphicFramePr>
        <p:xfrm>
          <a:off x="467544" y="1412776"/>
          <a:ext cx="8208912" cy="4288200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Decemberi előrejelzés</a:t>
                      </a:r>
                      <a:endParaRPr lang="hu-HU" sz="1050" dirty="0">
                        <a:solidFill>
                          <a:schemeClr val="tx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Beérkezett adatok hatása</a:t>
                      </a:r>
                      <a:endParaRPr lang="hu-HU" sz="1050" dirty="0">
                        <a:solidFill>
                          <a:schemeClr val="tx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</a:rPr>
                        <a:t>Infláció</a:t>
                      </a:r>
                      <a:endParaRPr lang="hu-HU" sz="1050" dirty="0">
                        <a:solidFill>
                          <a:schemeClr val="bg1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Az infláció </a:t>
                      </a:r>
                      <a:r>
                        <a:rPr lang="hu-HU" sz="14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idén</a:t>
                      </a:r>
                      <a:r>
                        <a:rPr lang="hu-HU" sz="1400" baseline="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 és jövőre</a:t>
                      </a:r>
                      <a:r>
                        <a:rPr lang="hu-HU" sz="14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 </a:t>
                      </a: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is cél alatt maradhat</a:t>
                      </a:r>
                      <a:endParaRPr lang="hu-HU" sz="105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i="1" kern="12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A vártnál alacsonyabb infláció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Gyenge költségoldali inflációs nyomás</a:t>
                      </a:r>
                      <a:endParaRPr lang="hu-HU" sz="1050" i="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Tovább csökkenő nyersanyagárak</a:t>
                      </a:r>
                      <a:endParaRPr lang="hu-HU" sz="1050" i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753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Visszafogott </a:t>
                      </a:r>
                      <a:r>
                        <a:rPr lang="hu-HU" sz="14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keresletoldali </a:t>
                      </a: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inflációs nyomás</a:t>
                      </a:r>
                      <a:endParaRPr lang="hu-HU" sz="105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1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Növekvő másodkörös kockázatok</a:t>
                      </a:r>
                      <a:endParaRPr lang="hu-HU" sz="1050" i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406"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+mn-cs"/>
                        </a:rPr>
                        <a:t>Reálgazdaság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6419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0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+mn-cs"/>
                        </a:rPr>
                        <a:t>Élénk marad a növekedés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kern="12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Előrejelzésnek megfelelő GDP</a:t>
                      </a:r>
                      <a:endParaRPr lang="hu-HU" sz="135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044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kern="12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+mn-cs"/>
                        </a:rPr>
                        <a:t>Belső és külső kereslet egyaránt támogatja a növekedést</a:t>
                      </a:r>
                      <a:endParaRPr lang="hu-HU" sz="1400" kern="12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Felvevőpiacainkon</a:t>
                      </a:r>
                      <a:r>
                        <a:rPr lang="hu-HU" sz="1400" i="0" baseline="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vártnak megfelelő bővülés</a:t>
                      </a:r>
                      <a:endParaRPr lang="hu-HU" sz="1050" i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586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b="1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+mn-cs"/>
                        </a:rPr>
                        <a:t>Munkapiac</a:t>
                      </a: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571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Folytatódik </a:t>
                      </a: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a foglalkoztatás bővülése</a:t>
                      </a:r>
                      <a:endParaRPr lang="hu-HU" sz="105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1" kern="120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A versenyszférában magasabb létszámdinamika</a:t>
                      </a:r>
                      <a:endParaRPr lang="hu-HU" sz="1400" i="1" kern="12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590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</a:rPr>
                        <a:t>Mérsékelt béremelések a versenyszférában</a:t>
                      </a:r>
                      <a:endParaRPr lang="hu-HU" sz="1050" dirty="0">
                        <a:solidFill>
                          <a:srgbClr val="002060"/>
                        </a:solidFill>
                        <a:latin typeface="+mj-lt"/>
                        <a:ea typeface="Calibri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hu-HU" sz="1400" i="0" dirty="0" smtClean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Várakozásunknak megfelelő bérdinamika</a:t>
                      </a:r>
                      <a:endParaRPr lang="hu-HU" sz="1050" i="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</a:t>
            </a:fld>
            <a:endParaRPr lang="hu-HU" sz="1400" dirty="0"/>
          </a:p>
        </p:txBody>
      </p:sp>
      <p:sp>
        <p:nvSpPr>
          <p:cNvPr id="11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15" name="Down Arrow 13"/>
          <p:cNvSpPr/>
          <p:nvPr/>
        </p:nvSpPr>
        <p:spPr>
          <a:xfrm rot="10800000">
            <a:off x="8742090" y="4890393"/>
            <a:ext cx="288032" cy="3600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Down Arrow 13"/>
          <p:cNvSpPr/>
          <p:nvPr/>
        </p:nvSpPr>
        <p:spPr>
          <a:xfrm>
            <a:off x="8706957" y="2120764"/>
            <a:ext cx="288032" cy="360040"/>
          </a:xfrm>
          <a:prstGeom prst="down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7"/>
          <p:cNvSpPr/>
          <p:nvPr/>
        </p:nvSpPr>
        <p:spPr>
          <a:xfrm>
            <a:off x="8608962" y="3467493"/>
            <a:ext cx="432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 smtClean="0">
                <a:solidFill>
                  <a:srgbClr val="002060"/>
                </a:solidFill>
                <a:latin typeface="+mj-lt"/>
                <a:sym typeface="Wingdings"/>
              </a:rPr>
              <a:t></a:t>
            </a:r>
            <a:endParaRPr lang="hu-HU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8608962" y="5099793"/>
            <a:ext cx="432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 smtClean="0">
                <a:solidFill>
                  <a:srgbClr val="002060"/>
                </a:solidFill>
                <a:latin typeface="+mj-lt"/>
                <a:sym typeface="Wingdings"/>
              </a:rPr>
              <a:t></a:t>
            </a:r>
            <a:endParaRPr lang="hu-HU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8608962" y="4073879"/>
            <a:ext cx="432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 smtClean="0">
                <a:solidFill>
                  <a:srgbClr val="002060"/>
                </a:solidFill>
                <a:latin typeface="+mj-lt"/>
                <a:sym typeface="Wingdings"/>
              </a:rPr>
              <a:t></a:t>
            </a:r>
            <a:endParaRPr lang="hu-HU" sz="4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Down Arrow 13"/>
          <p:cNvSpPr/>
          <p:nvPr/>
        </p:nvSpPr>
        <p:spPr>
          <a:xfrm>
            <a:off x="8706957" y="2537303"/>
            <a:ext cx="288032" cy="360040"/>
          </a:xfrm>
          <a:prstGeom prst="down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Down Arrow 13"/>
          <p:cNvSpPr/>
          <p:nvPr/>
        </p:nvSpPr>
        <p:spPr>
          <a:xfrm>
            <a:off x="8706957" y="2974994"/>
            <a:ext cx="288032" cy="360040"/>
          </a:xfrm>
          <a:prstGeom prst="down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3000" y="2852936"/>
            <a:ext cx="6858000" cy="6570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Előrejelzésünk fő üzenetei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30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90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4000" dirty="0"/>
              <a:t>Az előrejelzés fő üzenetei</a:t>
            </a:r>
            <a:endParaRPr lang="hu-HU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159598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latin typeface="+mj-lt"/>
              </a:rPr>
              <a:t>Idén és jövőre is 3 százalék körüli növekedésre számítunk. </a:t>
            </a:r>
            <a:r>
              <a:rPr lang="hu-HU" sz="2400" dirty="0">
                <a:latin typeface="+mj-lt"/>
              </a:rPr>
              <a:t>Folytatódik </a:t>
            </a:r>
            <a:r>
              <a:rPr lang="hu-HU" sz="2400" dirty="0" smtClean="0">
                <a:latin typeface="+mj-lt"/>
              </a:rPr>
              <a:t>a gazdasági felzárkózás</a:t>
            </a:r>
            <a:r>
              <a:rPr lang="hu-HU" sz="2400" b="1" dirty="0" smtClean="0">
                <a:latin typeface="+mj-lt"/>
              </a:rPr>
              <a:t>. </a:t>
            </a:r>
          </a:p>
          <a:p>
            <a:r>
              <a:rPr lang="hu-HU" sz="2400" dirty="0" smtClean="0">
                <a:latin typeface="+mj-lt"/>
              </a:rPr>
              <a:t>Az alacsony inflációs környezet és a javuló munkapiaci feltételek </a:t>
            </a:r>
            <a:r>
              <a:rPr lang="hu-HU" sz="2400" b="1" dirty="0" smtClean="0">
                <a:latin typeface="+mj-lt"/>
              </a:rPr>
              <a:t>jelentősen emelik a háztartások reáljövedelmét.</a:t>
            </a:r>
          </a:p>
          <a:p>
            <a:r>
              <a:rPr lang="hu-HU" sz="2400" b="1" dirty="0" smtClean="0">
                <a:latin typeface="+mj-lt"/>
              </a:rPr>
              <a:t>A gazdasági növekedésben egyre meghatározóbb szerephez jut a belső fogyasztás.</a:t>
            </a:r>
            <a:endParaRPr lang="hu-HU" sz="2400" dirty="0" smtClean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A nyersanyagárak számottevő csökkenése és az inflációs várakozások mérséklődése mellett </a:t>
            </a:r>
            <a:r>
              <a:rPr lang="hu-HU" sz="2400" b="1" dirty="0" smtClean="0">
                <a:latin typeface="+mj-lt"/>
              </a:rPr>
              <a:t>az infláció érdemben és tartósan elmarad az inflációs céltól.</a:t>
            </a:r>
            <a:r>
              <a:rPr lang="hu-HU" sz="2400" dirty="0" smtClean="0">
                <a:latin typeface="+mj-lt"/>
              </a:rPr>
              <a:t> A cél elérése 2018 első felére tolódott.</a:t>
            </a:r>
            <a:endParaRPr lang="hu-HU" sz="2400" b="1" dirty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A másodkörös inflációs hatások visszaszorítása </a:t>
            </a:r>
            <a:r>
              <a:rPr lang="hu-HU" sz="2400" b="1" dirty="0" smtClean="0">
                <a:latin typeface="+mj-lt"/>
              </a:rPr>
              <a:t>az alapkamat csökkentését </a:t>
            </a:r>
            <a:r>
              <a:rPr lang="hu-HU" sz="2400" dirty="0" smtClean="0">
                <a:latin typeface="+mj-lt"/>
              </a:rPr>
              <a:t>indokolja, mindaddig </a:t>
            </a:r>
            <a:r>
              <a:rPr lang="hu-HU" sz="2400" dirty="0">
                <a:latin typeface="+mj-lt"/>
              </a:rPr>
              <a:t>amíg a </a:t>
            </a:r>
            <a:r>
              <a:rPr lang="hu-HU" sz="2400" dirty="0" smtClean="0">
                <a:latin typeface="+mj-lt"/>
              </a:rPr>
              <a:t>monetáris </a:t>
            </a:r>
            <a:r>
              <a:rPr lang="hu-HU" sz="2400" dirty="0">
                <a:latin typeface="+mj-lt"/>
              </a:rPr>
              <a:t>kondíciók összhangba nem kerülnek az inflációs cél fenntartható elérésével.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>
                <a:latin typeface="+mj-lt"/>
              </a:rPr>
              <a:pPr>
                <a:defRPr/>
              </a:pPr>
              <a:t>31</a:t>
            </a:fld>
            <a:endParaRPr lang="hu-HU" sz="14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6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002060"/>
                </a:solidFill>
                <a:latin typeface="+mj-lt"/>
              </a:rPr>
              <a:t>Éves számok</a:t>
            </a:r>
            <a:endParaRPr lang="hu-H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200" smtClean="0">
                <a:latin typeface="+mj-lt"/>
              </a:rPr>
              <a:pPr>
                <a:defRPr/>
              </a:pPr>
              <a:t>32</a:t>
            </a:fld>
            <a:endParaRPr lang="hu-HU" sz="12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MNB</a:t>
            </a:r>
            <a:endParaRPr lang="hu-HU" dirty="0">
              <a:latin typeface="+mj-lt"/>
            </a:endParaRP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694218"/>
              </p:ext>
            </p:extLst>
          </p:nvPr>
        </p:nvGraphicFramePr>
        <p:xfrm>
          <a:off x="467544" y="1340768"/>
          <a:ext cx="8385622" cy="4128776"/>
        </p:xfrm>
        <a:graphic>
          <a:graphicData uri="http://schemas.openxmlformats.org/drawingml/2006/table">
            <a:tbl>
              <a:tblPr/>
              <a:tblGrid>
                <a:gridCol w="2696992"/>
                <a:gridCol w="948105"/>
                <a:gridCol w="948105"/>
                <a:gridCol w="948105"/>
                <a:gridCol w="948105"/>
                <a:gridCol w="948105"/>
                <a:gridCol w="948105"/>
              </a:tblGrid>
              <a:tr h="223814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7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December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Aktuális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December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Aktuális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December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Aktuális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Indirekt adóktól szűrt maginfláció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1,2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2,0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1,6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2,6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Infláció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</a:t>
                      </a:r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-0,1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1,7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2,6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EE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Lakossági fogyasztás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3,0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3,2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2,6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Teljes beruházás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-2,0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3,6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4,1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Export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8,6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8,4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6,3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6,7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Import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7,4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7,8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5,9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6,1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6,5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6,7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GDP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3,0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2,5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2,8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3,0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B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3,0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EE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Versenyszféra foglalkoztatás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2,5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1,4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1,7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1,1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1,3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</a:tr>
              <a:tr h="28607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Versenyszféra nominálbér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3,8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3,9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4,3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4,3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4,7</a:t>
                      </a:r>
                    </a:p>
                  </a:txBody>
                  <a:tcPr marL="7403" marR="7403" marT="74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4,7</a:t>
                      </a:r>
                    </a:p>
                  </a:txBody>
                  <a:tcPr marL="7403" marR="7403" marT="74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3000" y="2852936"/>
            <a:ext cx="6858000" cy="6570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Alternatív forgatókönyvek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33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67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0000"/>
            <a:ext cx="788436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Tovább fönnmaradhat a támogató külső monetáris politikai környezet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34</a:t>
            </a:fld>
            <a:endParaRPr lang="hu-HU" sz="1400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2179694" y="5739434"/>
            <a:ext cx="6942112" cy="3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dirty="0">
                <a:solidFill>
                  <a:srgbClr val="002060"/>
                </a:solidFill>
                <a:latin typeface="+mj-lt"/>
              </a:rPr>
              <a:t>Elemzői és piaci várakozások a Fed kamatpályájára </a:t>
            </a:r>
            <a:r>
              <a:rPr lang="hu-HU" dirty="0" smtClean="0">
                <a:solidFill>
                  <a:srgbClr val="002060"/>
                </a:solidFill>
                <a:latin typeface="+mj-lt"/>
              </a:rPr>
              <a:t>vonatkozóan</a:t>
            </a:r>
          </a:p>
        </p:txBody>
      </p:sp>
      <p:pic>
        <p:nvPicPr>
          <p:cNvPr id="10" name="Kép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94808"/>
            <a:ext cx="720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3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002060"/>
                </a:solidFill>
              </a:rPr>
              <a:t>Az inflációs várakozások egyre inkább a tolerancia sávon kívülre kerültek az elmúlt időszakban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35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6588224" y="6309320"/>
            <a:ext cx="2555776" cy="412155"/>
          </a:xfrm>
        </p:spPr>
        <p:txBody>
          <a:bodyPr/>
          <a:lstStyle/>
          <a:p>
            <a:r>
              <a:rPr lang="hu-HU" dirty="0" smtClean="0"/>
              <a:t>Forrás: KSH, Európai Bizottság adatai alapján MNB-számítás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3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 hazai lakossági inflációs várakozások alakulása</a:t>
            </a:r>
          </a:p>
        </p:txBody>
      </p:sp>
      <p:graphicFrame>
        <p:nvGraphicFramePr>
          <p:cNvPr id="10" name="Chart 1"/>
          <p:cNvGraphicFramePr>
            <a:graphicFrameLocks/>
          </p:cNvGraphicFramePr>
          <p:nvPr>
            <p:extLst/>
          </p:nvPr>
        </p:nvGraphicFramePr>
        <p:xfrm>
          <a:off x="1259632" y="1268760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5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rgbClr val="002060"/>
                </a:solidFill>
              </a:rPr>
              <a:t>Óvatossági megfontolások nagyobb oldódása gyorsabb fogyasztás növekedéssel párosulhat</a:t>
            </a:r>
            <a:endParaRPr lang="hu-HU" sz="30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36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308304" y="6509122"/>
            <a:ext cx="1700212" cy="365125"/>
          </a:xfrm>
        </p:spPr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KSH,MNB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086100" y="5877272"/>
            <a:ext cx="592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+mj-lt"/>
              </a:rPr>
              <a:t>Pénzügyi megtakarítás ráta alakulása</a:t>
            </a: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34406"/>
              </p:ext>
            </p:extLst>
          </p:nvPr>
        </p:nvGraphicFramePr>
        <p:xfrm>
          <a:off x="1105569" y="1346148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9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172520" cy="759189"/>
          </a:xfrm>
        </p:spPr>
        <p:txBody>
          <a:bodyPr>
            <a:noAutofit/>
          </a:bodyPr>
          <a:lstStyle/>
          <a:p>
            <a:r>
              <a:rPr lang="hu-HU" sz="3000" dirty="0"/>
              <a:t>Alternatív forgatókönyvek kockázati térképe</a:t>
            </a:r>
            <a:endParaRPr lang="hu-HU" sz="30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80000" y="6538913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37</a:t>
            </a:fld>
            <a:endParaRPr lang="hu-HU" sz="1400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75656" y="6095945"/>
            <a:ext cx="7661472" cy="7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Kockázati térkép: az alternatív forgatókönyvek hatása előrejelzésünkre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2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Megjegyzés: az előrejelzési horizonton az átlagos eltérés, piros: az alappályánál szigorúbb, zöld: alappályánál lazább monetáris kondíciókkal konzisztens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02455"/>
              </p:ext>
            </p:extLst>
          </p:nvPr>
        </p:nvGraphicFramePr>
        <p:xfrm>
          <a:off x="0" y="1163331"/>
          <a:ext cx="788670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1"/>
          <p:cNvSpPr txBox="1"/>
          <p:nvPr/>
        </p:nvSpPr>
        <p:spPr>
          <a:xfrm>
            <a:off x="7469462" y="1455258"/>
            <a:ext cx="1639042" cy="1015663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 smtClean="0">
                <a:solidFill>
                  <a:schemeClr val="bg1">
                    <a:lumMod val="75000"/>
                  </a:schemeClr>
                </a:solidFill>
              </a:rPr>
              <a:t>Alappályában feltételezettnél </a:t>
            </a:r>
            <a:r>
              <a:rPr lang="hu-HU" sz="12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szigorúbb</a:t>
            </a:r>
            <a:r>
              <a:rPr lang="hu-HU" sz="1200" dirty="0" smtClean="0">
                <a:solidFill>
                  <a:schemeClr val="bg1">
                    <a:lumMod val="75000"/>
                  </a:schemeClr>
                </a:solidFill>
              </a:rPr>
              <a:t> monetáris kondíciók irányába mutató kockázat</a:t>
            </a:r>
          </a:p>
        </p:txBody>
      </p:sp>
      <p:sp>
        <p:nvSpPr>
          <p:cNvPr id="12" name="Szövegdoboz 1"/>
          <p:cNvSpPr txBox="1"/>
          <p:nvPr/>
        </p:nvSpPr>
        <p:spPr>
          <a:xfrm>
            <a:off x="7469462" y="2632106"/>
            <a:ext cx="151265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 smtClean="0">
                <a:solidFill>
                  <a:srgbClr val="002060"/>
                </a:solidFill>
              </a:rPr>
              <a:t>Alappályában feltételezettnél </a:t>
            </a:r>
            <a:r>
              <a:rPr lang="hu-H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lazább</a:t>
            </a:r>
            <a:r>
              <a:rPr lang="hu-H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200" dirty="0" smtClean="0">
                <a:solidFill>
                  <a:srgbClr val="002060"/>
                </a:solidFill>
              </a:rPr>
              <a:t>monetáris kondíciók irányába mutató kockázat</a:t>
            </a:r>
          </a:p>
        </p:txBody>
      </p:sp>
    </p:spTree>
    <p:extLst>
      <p:ext uri="{BB962C8B-B14F-4D97-AF65-F5344CB8AC3E}">
        <p14:creationId xmlns:p14="http://schemas.microsoft.com/office/powerpoint/2010/main" val="20694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484784"/>
            <a:ext cx="6630364" cy="7427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4000" dirty="0" smtClean="0">
                <a:latin typeface="+mj-lt"/>
                <a:ea typeface="+mn-ea"/>
                <a:cs typeface="+mn-cs"/>
              </a:rPr>
              <a:t>Köszönöm a </a:t>
            </a:r>
            <a:r>
              <a:rPr lang="hu-HU" sz="4000" dirty="0">
                <a:latin typeface="+mj-lt"/>
                <a:ea typeface="+mn-ea"/>
                <a:cs typeface="+mn-cs"/>
              </a:rPr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41887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4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Title 6"/>
          <p:cNvSpPr txBox="1">
            <a:spLocks noGrp="1"/>
          </p:cNvSpPr>
          <p:nvPr>
            <p:ph type="ctrTitle"/>
          </p:nvPr>
        </p:nvSpPr>
        <p:spPr>
          <a:xfrm>
            <a:off x="1143000" y="2852936"/>
            <a:ext cx="6858000" cy="657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 környezet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1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5</a:t>
            </a:fld>
            <a:endParaRPr lang="hu-HU" sz="1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187624" y="33189"/>
            <a:ext cx="7956376" cy="1163563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002060"/>
                </a:solidFill>
              </a:rPr>
              <a:t>A </a:t>
            </a:r>
            <a:r>
              <a:rPr lang="hu-HU" sz="3200" dirty="0" smtClean="0">
                <a:solidFill>
                  <a:srgbClr val="002060"/>
                </a:solidFill>
              </a:rPr>
              <a:t>világkereskedelem dinamikája gyengült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2" name="Szöveg hely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CPB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15616" y="5661248"/>
            <a:ext cx="79563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solidFill>
                  <a:schemeClr val="accent5"/>
                </a:solidFill>
                <a:latin typeface="+mj-lt"/>
              </a:rPr>
              <a:t>A világimport alakulása</a:t>
            </a:r>
          </a:p>
          <a:p>
            <a:pPr algn="r"/>
            <a:r>
              <a:rPr lang="hu-HU" sz="1400" dirty="0" smtClean="0">
                <a:solidFill>
                  <a:schemeClr val="accent5"/>
                </a:solidFill>
                <a:latin typeface="+mj-lt"/>
              </a:rPr>
              <a:t>(háromhavi mozgóátlag, éves változás, százalék)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809449"/>
              </p:ext>
            </p:extLst>
          </p:nvPr>
        </p:nvGraphicFramePr>
        <p:xfrm>
          <a:off x="899592" y="1196752"/>
          <a:ext cx="79920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66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Felvevőpiacaink növekedésében csak lassú élénkülésre számítunk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6</a:t>
            </a:fld>
            <a:endParaRPr lang="hu-HU" sz="1400" dirty="0"/>
          </a:p>
        </p:txBody>
      </p:sp>
      <p:sp>
        <p:nvSpPr>
          <p:cNvPr id="7" name="Rectangle 6"/>
          <p:cNvSpPr/>
          <p:nvPr/>
        </p:nvSpPr>
        <p:spPr>
          <a:xfrm>
            <a:off x="-34053" y="594927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Felvevőpiacaink GDP növekedése</a:t>
            </a:r>
            <a:endParaRPr lang="hu-HU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934274" y="6379927"/>
            <a:ext cx="21322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smtClean="0"/>
              <a:t>Forrás: MNB-számítás</a:t>
            </a:r>
            <a:endParaRPr lang="hu-HU" b="1" dirty="0"/>
          </a:p>
        </p:txBody>
      </p:sp>
      <p:graphicFrame>
        <p:nvGraphicFramePr>
          <p:cNvPr id="12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30299"/>
              </p:ext>
            </p:extLst>
          </p:nvPr>
        </p:nvGraphicFramePr>
        <p:xfrm>
          <a:off x="1331640" y="1289134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23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Külső környezet számottevően dezinflációs hatású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7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6300192" y="6309320"/>
            <a:ext cx="2843808" cy="412155"/>
          </a:xfrm>
        </p:spPr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Consensus</a:t>
            </a:r>
            <a:r>
              <a:rPr lang="hu-HU" dirty="0" smtClean="0"/>
              <a:t> </a:t>
            </a:r>
            <a:r>
              <a:rPr lang="hu-HU" dirty="0" err="1" smtClean="0"/>
              <a:t>Economics</a:t>
            </a:r>
            <a:r>
              <a:rPr lang="hu-HU" dirty="0" smtClean="0"/>
              <a:t>, </a:t>
            </a:r>
            <a:r>
              <a:rPr lang="hu-HU" dirty="0" err="1" smtClean="0"/>
              <a:t>Bloomberg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59792" y="5777764"/>
            <a:ext cx="8101012" cy="65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</a:pPr>
            <a:r>
              <a:rPr lang="hu-HU" altLang="hu-HU" sz="20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Az olajárra vonatkozó várakozásunk</a:t>
            </a:r>
          </a:p>
          <a:p>
            <a:pPr algn="r" eaLnBrk="1" hangingPunct="1">
              <a:lnSpc>
                <a:spcPct val="107000"/>
              </a:lnSpc>
            </a:pPr>
            <a:r>
              <a:rPr lang="hu-HU" alt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Megjegyzés: dollár/hordó, határidős </a:t>
            </a:r>
            <a:r>
              <a:rPr lang="hu-HU" altLang="hu-HU" sz="1400" dirty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jegyzések </a:t>
            </a:r>
            <a:r>
              <a:rPr lang="hu-HU" altLang="hu-HU" sz="1400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alapján</a:t>
            </a:r>
            <a:endParaRPr lang="hu-HU" altLang="hu-HU" sz="1400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732575"/>
              </p:ext>
            </p:extLst>
          </p:nvPr>
        </p:nvGraphicFramePr>
        <p:xfrm>
          <a:off x="1403648" y="1529579"/>
          <a:ext cx="75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0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8</a:t>
            </a:fld>
            <a:endParaRPr lang="hu-H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143000" y="2852936"/>
            <a:ext cx="6858000" cy="657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5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Hazai konjunktúra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1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180000"/>
            <a:ext cx="799350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2016 elején enyhe lassulás, de az év második felétől ismét élénkül a növekedés, melyet a belső kereslet erőteljes javulása támogat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z="1400" smtClean="0"/>
              <a:pPr>
                <a:defRPr/>
              </a:pPr>
              <a:t>9</a:t>
            </a:fld>
            <a:endParaRPr lang="hu-HU" sz="1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7092280" y="6309320"/>
            <a:ext cx="2051720" cy="412155"/>
          </a:xfrm>
        </p:spPr>
        <p:txBody>
          <a:bodyPr/>
          <a:lstStyle/>
          <a:p>
            <a:r>
              <a:rPr lang="hu-HU" dirty="0" smtClean="0"/>
              <a:t>Forrás: KSH, MNB</a:t>
            </a:r>
            <a:endParaRPr lang="hu-HU" dirty="0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042988" y="5805488"/>
            <a:ext cx="81010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hu-HU" dirty="0">
                <a:solidFill>
                  <a:schemeClr val="accent5"/>
                </a:solidFill>
                <a:latin typeface="+mj-lt"/>
              </a:rPr>
              <a:t>Felhasználási tételek növekedéshez való hozzájárulása</a:t>
            </a:r>
            <a:endParaRPr lang="hu-HU" sz="2000" dirty="0">
              <a:solidFill>
                <a:schemeClr val="accent5"/>
              </a:solidFill>
              <a:latin typeface="+mj-lt"/>
            </a:endParaRPr>
          </a:p>
          <a:p>
            <a:pPr algn="r"/>
            <a:r>
              <a:rPr lang="hu-HU" sz="1400" dirty="0">
                <a:solidFill>
                  <a:schemeClr val="accent5"/>
                </a:solidFill>
                <a:latin typeface="+mj-lt"/>
              </a:rPr>
              <a:t>(éves változáshoz való hozzájárulás, százalékpont)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06207"/>
              </p:ext>
            </p:extLst>
          </p:nvPr>
        </p:nvGraphicFramePr>
        <p:xfrm>
          <a:off x="1444992" y="1340768"/>
          <a:ext cx="7560000" cy="446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5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7E5C1D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9C0000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1378</Words>
  <Application>Microsoft Office PowerPoint</Application>
  <PresentationFormat>On-screen Show (4:3)</PresentationFormat>
  <Paragraphs>407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Verdana</vt:lpstr>
      <vt:lpstr>Wingdings</vt:lpstr>
      <vt:lpstr>blank</vt:lpstr>
      <vt:lpstr>Makrogazdasági kilátások Inflációs jelentés – 2016. március</vt:lpstr>
      <vt:lpstr>Az előrejelzés fő üzenetei</vt:lpstr>
      <vt:lpstr>A decemberi előrejelzés óta beérkezett adatok értékelése</vt:lpstr>
      <vt:lpstr>Nemzetközi környezet</vt:lpstr>
      <vt:lpstr>A világkereskedelem dinamikája gyengült</vt:lpstr>
      <vt:lpstr>Felvevőpiacaink növekedésében csak lassú élénkülésre számítunk</vt:lpstr>
      <vt:lpstr>Külső környezet számottevően dezinflációs hatású</vt:lpstr>
      <vt:lpstr>PowerPoint Presentation</vt:lpstr>
      <vt:lpstr>2016 elején enyhe lassulás, de az év második felétől ismét élénkül a növekedés, melyet a belső kereslet erőteljes javulása támogat</vt:lpstr>
      <vt:lpstr>A szolgáltatások bővülése járul hozzá leginkább a kibocsátás növekedéséhez</vt:lpstr>
      <vt:lpstr>Magyarországon az egyik legnagyobb a mezőgazdaság hozzáadott értékének ingadozása európai összevetésben</vt:lpstr>
      <vt:lpstr>Korábbi éveknél mérsékeltebb exportdinamika, de piaci részesedésünk emelkedése folytatódik</vt:lpstr>
      <vt:lpstr>Aktivitás bővülése mellett a munkanélküliségi ráta a válság előtti értéke alá kerül</vt:lpstr>
      <vt:lpstr>Elmúlt időszakban feszesebbé váltak a munkapiaci kondíciók</vt:lpstr>
      <vt:lpstr>Az élénkülő termelékenységnek köszönhetően a fajlagos munkaköltség visszafogottan emelkedik előrejelzési horizontunkon</vt:lpstr>
      <vt:lpstr>Jelentős helyreállítási potenciál a lakossági fogyasztásban</vt:lpstr>
      <vt:lpstr>A válságot követő mérlegalkalmazkodás következtében elhalasztott fogyasztás realizálódására számítunk</vt:lpstr>
      <vt:lpstr>A háztartások beruházási és fogyasztási hajlandósága emelkedik</vt:lpstr>
      <vt:lpstr>A beruházási ráta – átalakuló szerkezet mellett – stabilan 20 százalék felett alakul </vt:lpstr>
      <vt:lpstr>A lakáspiaci fordulatot követően az átadott új építésű lakások száma várakozásunk szerint több mint duplájára emelkedik</vt:lpstr>
      <vt:lpstr>Decemberi várakozásunkhoz képest gyorsabb EU-forráslehívással számolunk</vt:lpstr>
      <vt:lpstr>A Növekedéstámogató Program mellett a bankadó csökkentése hozzájárul a vállalati hitelezés bővüléséhez, ami támogatja a beruházások emelkedését</vt:lpstr>
      <vt:lpstr>Hazai inflációs folyamatok</vt:lpstr>
      <vt:lpstr>A piaci szolgáltatások árai év elején mérsékelten növekedtek</vt:lpstr>
      <vt:lpstr>Előrejelzésünk szerint az infláció csak 2018 első felében kerül a cél közelébe</vt:lpstr>
      <vt:lpstr>A gazdaság egyensúlyi pozíciója</vt:lpstr>
      <vt:lpstr>Előrejelzésünkben magas marad a finanszírozási képesség, a külső adósság tovább csökken</vt:lpstr>
      <vt:lpstr>A költségvetési hiány 2 százaléknál mérsékeltebb, ami támogatja az adósság folytatódó csökkenését</vt:lpstr>
      <vt:lpstr>A GDP-arányos adósság előretekintve tovább csökken</vt:lpstr>
      <vt:lpstr>Előrejelzésünk fő üzenetei</vt:lpstr>
      <vt:lpstr>Az előrejelzés fő üzenetei</vt:lpstr>
      <vt:lpstr>Éves számok</vt:lpstr>
      <vt:lpstr>Alternatív forgatókönyvek</vt:lpstr>
      <vt:lpstr>Tovább fönnmaradhat a támogató külső monetáris politikai környezet</vt:lpstr>
      <vt:lpstr>Az inflációs várakozások egyre inkább a tolerancia sávon kívülre kerültek az elmúlt időszakban</vt:lpstr>
      <vt:lpstr>Óvatossági megfontolások nagyobb oldódása gyorsabb fogyasztás növekedéssel párosulhat</vt:lpstr>
      <vt:lpstr>Alternatív forgatókönyvek kockázati térképe</vt:lpstr>
      <vt:lpstr>PowerPoint Presentation</vt:lpstr>
    </vt:vector>
  </TitlesOfParts>
  <Company>Magyar Nemzeti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Szentmihályi Szabolcs</dc:creator>
  <cp:lastModifiedBy>Virág Barnabás</cp:lastModifiedBy>
  <cp:revision>1240</cp:revision>
  <cp:lastPrinted>2015-12-16T17:22:39Z</cp:lastPrinted>
  <dcterms:created xsi:type="dcterms:W3CDTF">2015-08-28T08:02:27Z</dcterms:created>
  <dcterms:modified xsi:type="dcterms:W3CDTF">2016-03-23T19:07:07Z</dcterms:modified>
</cp:coreProperties>
</file>