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charts/chart24.xml" ContentType="application/vnd.openxmlformats-officedocument.drawingml.chart+xml"/>
  <Override PartName="/ppt/drawings/drawing17.xml" ContentType="application/vnd.openxmlformats-officedocument.drawingml.chartshapes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drawings/drawing15.xml" ContentType="application/vnd.openxmlformats-officedocument.drawingml.chartshapes+xml"/>
  <Override PartName="/ppt/commentAuthors.xml" ContentType="application/vnd.openxmlformats-officedocument.presentationml.commentAuthors+xml"/>
  <Override PartName="/ppt/charts/chart7.xml" ContentType="application/vnd.openxmlformats-officedocument.drawingml.chart+xml"/>
  <Override PartName="/ppt/drawings/drawing9.xml" ContentType="application/vnd.openxmlformats-officedocument.drawingml.chartshapes+xml"/>
  <Override PartName="/ppt/charts/chart20.xml" ContentType="application/vnd.openxmlformats-officedocument.drawingml.chart+xml"/>
  <Override PartName="/ppt/drawings/drawing13.xml" ContentType="application/vnd.openxmlformats-officedocument.drawingml.chartshapes+xml"/>
  <Override PartName="/ppt/notesSlides/notesSlide9.xml" ContentType="application/vnd.openxmlformats-officedocument.presentationml.notesSlide+xml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drawings/drawing7.xml" ContentType="application/vnd.openxmlformats-officedocument.drawingml.chartshapes+xml"/>
  <Override PartName="/ppt/drawings/drawing11.xml" ContentType="application/vnd.openxmlformats-officedocument.drawingml.chartshapes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charts/chart1.xml" ContentType="application/vnd.openxmlformats-officedocument.drawingml.chart+xml"/>
  <Override PartName="/ppt/drawings/drawing5.xml" ContentType="application/vnd.openxmlformats-officedocument.drawingml.chartshapes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Default Extension="png" ContentType="image/png"/>
  <Override PartName="/ppt/drawings/drawing3.xml" ContentType="application/vnd.openxmlformats-officedocument.drawingml.chartshapes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charts/chart18.xml" ContentType="application/vnd.openxmlformats-officedocument.drawingml.chart+xml"/>
  <Override PartName="/ppt/charts/chart27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charts/chart16.xml" ContentType="application/vnd.openxmlformats-officedocument.drawingml.chart+xml"/>
  <Override PartName="/ppt/charts/chart25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ppt/charts/chart23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Override PartName="/ppt/drawings/drawing16.xml" ContentType="application/vnd.openxmlformats-officedocument.drawingml.chartshapes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drawings/drawing14.xml" ContentType="application/vnd.openxmlformats-officedocument.drawingml.chartshapes+xml"/>
  <Override PartName="/ppt/notesSlides/notesSlide8.xml" ContentType="application/vnd.openxmlformats-officedocument.presentationml.notesSlide+xml"/>
  <Override PartName="/ppt/charts/chart4.xml" ContentType="application/vnd.openxmlformats-officedocument.drawingml.chart+xml"/>
  <Override PartName="/ppt/drawings/drawing8.xml" ContentType="application/vnd.openxmlformats-officedocument.drawingml.chartshapes+xml"/>
  <Override PartName="/ppt/notesSlides/notesSlide6.xml" ContentType="application/vnd.openxmlformats-officedocument.presentationml.notesSlide+xml"/>
  <Override PartName="/ppt/drawings/drawing12.xml" ContentType="application/vnd.openxmlformats-officedocument.drawingml.chartshapes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charts/chart2.xml" ContentType="application/vnd.openxmlformats-officedocument.drawingml.chart+xml"/>
  <Override PartName="/ppt/drawings/drawing6.xml" ContentType="application/vnd.openxmlformats-officedocument.drawingml.chartshapes+xml"/>
  <Override PartName="/ppt/notesSlides/notesSlide4.xml" ContentType="application/vnd.openxmlformats-officedocument.presentationml.notesSlide+xml"/>
  <Override PartName="/ppt/drawings/drawing10.xml" ContentType="application/vnd.openxmlformats-officedocument.drawingml.chartshape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charts/chart19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charts/chart26.xml" ContentType="application/vnd.openxmlformats-officedocument.drawingml.chart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4" r:id="rId1"/>
  </p:sldMasterIdLst>
  <p:notesMasterIdLst>
    <p:notesMasterId r:id="rId34"/>
  </p:notesMasterIdLst>
  <p:handoutMasterIdLst>
    <p:handoutMasterId r:id="rId35"/>
  </p:handoutMasterIdLst>
  <p:sldIdLst>
    <p:sldId id="296" r:id="rId2"/>
    <p:sldId id="346" r:id="rId3"/>
    <p:sldId id="322" r:id="rId4"/>
    <p:sldId id="344" r:id="rId5"/>
    <p:sldId id="323" r:id="rId6"/>
    <p:sldId id="336" r:id="rId7"/>
    <p:sldId id="337" r:id="rId8"/>
    <p:sldId id="339" r:id="rId9"/>
    <p:sldId id="338" r:id="rId10"/>
    <p:sldId id="262" r:id="rId11"/>
    <p:sldId id="324" r:id="rId12"/>
    <p:sldId id="309" r:id="rId13"/>
    <p:sldId id="345" r:id="rId14"/>
    <p:sldId id="311" r:id="rId15"/>
    <p:sldId id="315" r:id="rId16"/>
    <p:sldId id="317" r:id="rId17"/>
    <p:sldId id="275" r:id="rId18"/>
    <p:sldId id="276" r:id="rId19"/>
    <p:sldId id="325" r:id="rId20"/>
    <p:sldId id="326" r:id="rId21"/>
    <p:sldId id="333" r:id="rId22"/>
    <p:sldId id="280" r:id="rId23"/>
    <p:sldId id="340" r:id="rId24"/>
    <p:sldId id="341" r:id="rId25"/>
    <p:sldId id="283" r:id="rId26"/>
    <p:sldId id="342" r:id="rId27"/>
    <p:sldId id="299" r:id="rId28"/>
    <p:sldId id="343" r:id="rId29"/>
    <p:sldId id="300" r:id="rId30"/>
    <p:sldId id="319" r:id="rId31"/>
    <p:sldId id="320" r:id="rId32"/>
    <p:sldId id="330" r:id="rId33"/>
  </p:sldIdLst>
  <p:sldSz cx="9144000" cy="6858000" type="screen4x3"/>
  <p:notesSz cx="6797675" cy="9926638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55">
          <p15:clr>
            <a:srgbClr val="A4A3A4"/>
          </p15:clr>
        </p15:guide>
        <p15:guide id="2" orient="horz" pos="663">
          <p15:clr>
            <a:srgbClr val="A4A3A4"/>
          </p15:clr>
        </p15:guide>
        <p15:guide id="3" pos="2880">
          <p15:clr>
            <a:srgbClr val="A4A3A4"/>
          </p15:clr>
        </p15:guide>
        <p15:guide id="4" pos="385">
          <p15:clr>
            <a:srgbClr val="A4A3A4"/>
          </p15:clr>
        </p15:guide>
        <p15:guide id="5" pos="5329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steigervald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0000"/>
    <a:srgbClr val="92B93B"/>
    <a:srgbClr val="1E2452"/>
    <a:srgbClr val="777063"/>
    <a:srgbClr val="A69F94"/>
    <a:srgbClr val="EAB92A"/>
    <a:srgbClr val="5DB4D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Közepesen sötét stílus 2 – 3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6818" autoAdjust="0"/>
  </p:normalViewPr>
  <p:slideViewPr>
    <p:cSldViewPr>
      <p:cViewPr>
        <p:scale>
          <a:sx n="100" d="100"/>
          <a:sy n="100" d="100"/>
        </p:scale>
        <p:origin x="-1950" y="-396"/>
      </p:cViewPr>
      <p:guideLst>
        <p:guide orient="horz" pos="255"/>
        <p:guide orient="horz" pos="663"/>
        <p:guide pos="2880"/>
        <p:guide pos="385"/>
        <p:guide pos="532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2898" y="96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srv2\mnb\_workflow\KKF\_IR%20&#246;sszes\2015_09\&#225;br&#225;k\M_3.%20fejezet%20-%203rd%20chapter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v2\mnb\KKF\_Common\Macro%20monitoring%20team\Stance%20elemz&#233;s\16_K&#252;ld&#246;tt\2015_08_28_imf_n&#246;veked&#233;sek_G&#225;bornak.xlsx" TargetMode="Externa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\\srv2\mnb\_workflow\KKF\_IR%20&#246;sszes\2015_09\&#225;br&#225;k\M_6.%20fejezet%20-%206th%20chapter.xlsx" TargetMode="Externa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file:///\\srv2\mnb\_workflow\KKF\_IR%20&#246;sszes\2015_09\&#225;br&#225;k\M_6.%20fejezet%20-%206th%20chapter.xlsx" TargetMode="Externa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oleObject" Target="file:///\\srv2\mnb\_workflow\KKF\_IR%20&#246;sszes\2015_09\alapfeltev&#233;sek\Aktu&#225;lis\2015_09_07_ADATOK%2020150904-ig.xlsm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v2\mnb\_workflow\KKF\_IR%20&#246;sszes\2015_09\IC\&#225;br&#225;k\IC_hitelez&#233;s.xlsx" TargetMode="Externa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oleObject" Target="file:///\\srv2\mnb\_workflow\KKF\_IR%20&#246;sszes\2015_09\&#225;br&#225;k\M_5.%20fejezet%20-%205th%20chapter.xlsx" TargetMode="Externa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oleObject" Target="file:///\\srv2\mnb\_workflow\KKF\_IR%20&#246;sszes\2015_09\&#225;br&#225;k\M_1.%20fejezet%20-%201st%20chapter.xlsx" TargetMode="External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oleObject" Target="file:///\\srv2\mnb\_workflow\KKF\_IR%20&#246;sszes\2015_09\&#225;br&#225;k\M_1.%20fejezet%20-%201st%20chapter.xlsx" TargetMode="External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oleObject" Target="file:///\\srv2\mnbext\Kgf\Varhegyij\IR\2015_szept\elemz&#337;i%20prezi\munkapiac.xlsm" TargetMode="External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oleObject" Target="file:///\\srv2\mnbext\Kgf\Varhegyij\IR\2015_szept\elemz&#337;i%20prezi\munkapiac.xlsm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v2\mnbext\Kgf\Varhegyij\IR\2015_szept\elemz&#337;i%20prezi\olajkitermel&#233;s.xlsx" TargetMode="External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3.xml"/><Relationship Id="rId1" Type="http://schemas.openxmlformats.org/officeDocument/2006/relationships/oleObject" Target="file:///\\srv2\mnbext\Kgf\Varhegyij\IR\2015_szept\elemz&#337;i%20prezi\megtakar&#237;t&#225;si%20r&#225;ta.xlsx" TargetMode="External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4.xml"/><Relationship Id="rId1" Type="http://schemas.openxmlformats.org/officeDocument/2006/relationships/oleObject" Target="file:///\\srv2\mnb\_workflow\KKF\_IR%20&#246;sszes\2015_09\&#225;br&#225;k\M_1.%20fejezet%20-%201st%20chapter.xlsx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v2\mnbext\Kgf\Varhegyij\IR\2015_szept\elemz&#337;i%20prezi\GDP%20FCAST_diff_decomp_VJ.xlsx" TargetMode="External"/></Relationships>
</file>

<file path=ppt/charts/_rels/chart2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5.xml"/><Relationship Id="rId1" Type="http://schemas.openxmlformats.org/officeDocument/2006/relationships/oleObject" Target="file:///\\srv2\mnbext\Kgf\Varhegyij\IR\2015_szept\elemz&#337;i%20prezi\gap%20&#233;s%20core_vai.xlsx" TargetMode="External"/></Relationships>
</file>

<file path=ppt/charts/_rels/chart2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6.xml"/><Relationship Id="rId1" Type="http://schemas.openxmlformats.org/officeDocument/2006/relationships/oleObject" Target="file:///\\srv2\mnb\_workflow\KKF\_IR%20&#246;sszes\2015_09\&#225;br&#225;k\M_1.%20fejezet%20-%201st%20chapter.xlsx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v2\mnb\KKF\Konjunktura%20elemzo%20osztaly\_Common\Infl&#225;ci&#243;s%20csoport\IR\2015_szept\k&#252;ld&#233;s\forecast%20v&#225;ltoz&#225;s%20j&#250;nIR-hez%20k&#233;pest_szeptII.xlsx" TargetMode="External"/></Relationships>
</file>

<file path=ppt/charts/_rels/chart2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7.xml"/><Relationship Id="rId1" Type="http://schemas.openxmlformats.org/officeDocument/2006/relationships/oleObject" Target="file:///\\srv2\mnb\_workflow\KKF\_IR%20&#246;sszes\2015_09\&#225;br&#225;k\M_5.%20fejezet%20-%205th%20chapter.xlsx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v2\mnb\_workflow\KKF\_IR%20&#246;sszes\2015_09\&#225;br&#225;k\M_2.%20fejezet%20-%202nd%20chapter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\\srv2\mnbext\Kgf\Varhegyij\IR\2015_szept\elemz&#337;i%20prezi\cpiQ3%20v&#225;ltoz&#225;sa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\\srv2\mnb\_workflow\KKF\_IR%20&#246;sszes\2015_09\&#225;br&#225;k\M_1.%20fejezet%20-%201st%20chapter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\\srv2\mnbext\Kgf\Varhegyij\flow\k&#233;r&#233;sek\Barnab&#225;s\alapmutat&#243;k%20&#233;s%20cpi.xlsm" TargetMode="External"/><Relationship Id="rId1" Type="http://schemas.openxmlformats.org/officeDocument/2006/relationships/themeOverride" Target="../theme/themeOverride1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\\srv2\mnbext\Kgf\Varhegyij\flow\infl&#225;ci&#243;s_v&#225;rakoz&#225;sok\magyar_inf_s&#225;vval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v2\mnbext\Kgf\Varhegyij\IR\2015_szept\elemz&#337;i%20prezi\munkapiac.xlsm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v2\mnbext\Kgf\Varhegyij\IR\2015_szept\elemz&#337;i%20prezi\b&#233;rek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v2\mnb\KKF\_Common\Macro%20monitoring%20team\Stance%20elemz&#233;s\Havi_makro_monitorok\Template\&#225;br&#225;k_makrogazd_helyze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plotArea>
      <c:layout>
        <c:manualLayout>
          <c:layoutTarget val="inner"/>
          <c:xMode val="edge"/>
          <c:yMode val="edge"/>
          <c:x val="0.10742631578947369"/>
          <c:y val="5.9813834947029285E-2"/>
          <c:w val="0.8620204678362573"/>
          <c:h val="0.64256168883391052"/>
        </c:manualLayout>
      </c:layout>
      <c:lineChart>
        <c:grouping val="standard"/>
        <c:ser>
          <c:idx val="0"/>
          <c:order val="0"/>
          <c:tx>
            <c:strRef>
              <c:f>'c3-8'!$E$13</c:f>
              <c:strCache>
                <c:ptCount val="1"/>
                <c:pt idx="0">
                  <c:v>Élelmiszer</c:v>
                </c:pt>
              </c:strCache>
            </c:strRef>
          </c:tx>
          <c:spPr>
            <a:ln w="44450">
              <a:solidFill>
                <a:srgbClr val="9C0000"/>
              </a:solidFill>
              <a:prstDash val="sysDash"/>
            </a:ln>
          </c:spPr>
          <c:marker>
            <c:symbol val="none"/>
          </c:marker>
          <c:cat>
            <c:numRef>
              <c:f>'c3-8'!$A$14:$A$201</c:f>
              <c:numCache>
                <c:formatCode>yyyy/mm/dd</c:formatCode>
                <c:ptCount val="188"/>
                <c:pt idx="0">
                  <c:v>36526</c:v>
                </c:pt>
                <c:pt idx="1">
                  <c:v>36557</c:v>
                </c:pt>
                <c:pt idx="2">
                  <c:v>36586</c:v>
                </c:pt>
                <c:pt idx="3">
                  <c:v>36617</c:v>
                </c:pt>
                <c:pt idx="4">
                  <c:v>36647</c:v>
                </c:pt>
                <c:pt idx="5">
                  <c:v>36678</c:v>
                </c:pt>
                <c:pt idx="6">
                  <c:v>36708</c:v>
                </c:pt>
                <c:pt idx="7">
                  <c:v>36739</c:v>
                </c:pt>
                <c:pt idx="8">
                  <c:v>36770</c:v>
                </c:pt>
                <c:pt idx="9">
                  <c:v>36800</c:v>
                </c:pt>
                <c:pt idx="10">
                  <c:v>36831</c:v>
                </c:pt>
                <c:pt idx="11">
                  <c:v>36861</c:v>
                </c:pt>
                <c:pt idx="12">
                  <c:v>36892</c:v>
                </c:pt>
                <c:pt idx="13">
                  <c:v>36923</c:v>
                </c:pt>
                <c:pt idx="14">
                  <c:v>36951</c:v>
                </c:pt>
                <c:pt idx="15">
                  <c:v>36982</c:v>
                </c:pt>
                <c:pt idx="16">
                  <c:v>37012</c:v>
                </c:pt>
                <c:pt idx="17">
                  <c:v>37043</c:v>
                </c:pt>
                <c:pt idx="18">
                  <c:v>37073</c:v>
                </c:pt>
                <c:pt idx="19">
                  <c:v>37104</c:v>
                </c:pt>
                <c:pt idx="20">
                  <c:v>37135</c:v>
                </c:pt>
                <c:pt idx="21">
                  <c:v>37165</c:v>
                </c:pt>
                <c:pt idx="22">
                  <c:v>37196</c:v>
                </c:pt>
                <c:pt idx="23">
                  <c:v>37226</c:v>
                </c:pt>
                <c:pt idx="24">
                  <c:v>37257</c:v>
                </c:pt>
                <c:pt idx="25">
                  <c:v>37288</c:v>
                </c:pt>
                <c:pt idx="26">
                  <c:v>37316</c:v>
                </c:pt>
                <c:pt idx="27">
                  <c:v>37347</c:v>
                </c:pt>
                <c:pt idx="28">
                  <c:v>37377</c:v>
                </c:pt>
                <c:pt idx="29">
                  <c:v>37408</c:v>
                </c:pt>
                <c:pt idx="30">
                  <c:v>37438</c:v>
                </c:pt>
                <c:pt idx="31">
                  <c:v>37469</c:v>
                </c:pt>
                <c:pt idx="32">
                  <c:v>37500</c:v>
                </c:pt>
                <c:pt idx="33">
                  <c:v>37530</c:v>
                </c:pt>
                <c:pt idx="34">
                  <c:v>37561</c:v>
                </c:pt>
                <c:pt idx="35">
                  <c:v>37591</c:v>
                </c:pt>
                <c:pt idx="36">
                  <c:v>37622</c:v>
                </c:pt>
                <c:pt idx="37">
                  <c:v>37653</c:v>
                </c:pt>
                <c:pt idx="38">
                  <c:v>37681</c:v>
                </c:pt>
                <c:pt idx="39">
                  <c:v>37712</c:v>
                </c:pt>
                <c:pt idx="40">
                  <c:v>37742</c:v>
                </c:pt>
                <c:pt idx="41">
                  <c:v>37773</c:v>
                </c:pt>
                <c:pt idx="42">
                  <c:v>37803</c:v>
                </c:pt>
                <c:pt idx="43">
                  <c:v>37834</c:v>
                </c:pt>
                <c:pt idx="44">
                  <c:v>37865</c:v>
                </c:pt>
                <c:pt idx="45">
                  <c:v>37895</c:v>
                </c:pt>
                <c:pt idx="46">
                  <c:v>37926</c:v>
                </c:pt>
                <c:pt idx="47">
                  <c:v>37956</c:v>
                </c:pt>
                <c:pt idx="48">
                  <c:v>37987</c:v>
                </c:pt>
                <c:pt idx="49">
                  <c:v>38018</c:v>
                </c:pt>
                <c:pt idx="50">
                  <c:v>38047</c:v>
                </c:pt>
                <c:pt idx="51">
                  <c:v>38078</c:v>
                </c:pt>
                <c:pt idx="52">
                  <c:v>38108</c:v>
                </c:pt>
                <c:pt idx="53">
                  <c:v>38139</c:v>
                </c:pt>
                <c:pt idx="54">
                  <c:v>38169</c:v>
                </c:pt>
                <c:pt idx="55">
                  <c:v>38200</c:v>
                </c:pt>
                <c:pt idx="56">
                  <c:v>38231</c:v>
                </c:pt>
                <c:pt idx="57">
                  <c:v>38261</c:v>
                </c:pt>
                <c:pt idx="58">
                  <c:v>38292</c:v>
                </c:pt>
                <c:pt idx="59">
                  <c:v>38322</c:v>
                </c:pt>
                <c:pt idx="60">
                  <c:v>38353</c:v>
                </c:pt>
                <c:pt idx="61">
                  <c:v>38384</c:v>
                </c:pt>
                <c:pt idx="62">
                  <c:v>38412</c:v>
                </c:pt>
                <c:pt idx="63">
                  <c:v>38443</c:v>
                </c:pt>
                <c:pt idx="64">
                  <c:v>38473</c:v>
                </c:pt>
                <c:pt idx="65">
                  <c:v>38504</c:v>
                </c:pt>
                <c:pt idx="66">
                  <c:v>38534</c:v>
                </c:pt>
                <c:pt idx="67">
                  <c:v>38565</c:v>
                </c:pt>
                <c:pt idx="68">
                  <c:v>38596</c:v>
                </c:pt>
                <c:pt idx="69">
                  <c:v>38626</c:v>
                </c:pt>
                <c:pt idx="70">
                  <c:v>38657</c:v>
                </c:pt>
                <c:pt idx="71">
                  <c:v>38687</c:v>
                </c:pt>
                <c:pt idx="72">
                  <c:v>38718</c:v>
                </c:pt>
                <c:pt idx="73">
                  <c:v>38749</c:v>
                </c:pt>
                <c:pt idx="74">
                  <c:v>38777</c:v>
                </c:pt>
                <c:pt idx="75">
                  <c:v>38808</c:v>
                </c:pt>
                <c:pt idx="76">
                  <c:v>38838</c:v>
                </c:pt>
                <c:pt idx="77">
                  <c:v>38869</c:v>
                </c:pt>
                <c:pt idx="78">
                  <c:v>38899</c:v>
                </c:pt>
                <c:pt idx="79">
                  <c:v>38930</c:v>
                </c:pt>
                <c:pt idx="80">
                  <c:v>38961</c:v>
                </c:pt>
                <c:pt idx="81">
                  <c:v>38991</c:v>
                </c:pt>
                <c:pt idx="82">
                  <c:v>39022</c:v>
                </c:pt>
                <c:pt idx="83">
                  <c:v>39052</c:v>
                </c:pt>
                <c:pt idx="84">
                  <c:v>39083</c:v>
                </c:pt>
                <c:pt idx="85">
                  <c:v>39114</c:v>
                </c:pt>
                <c:pt idx="86">
                  <c:v>39142</c:v>
                </c:pt>
                <c:pt idx="87">
                  <c:v>39173</c:v>
                </c:pt>
                <c:pt idx="88">
                  <c:v>39203</c:v>
                </c:pt>
                <c:pt idx="89">
                  <c:v>39234</c:v>
                </c:pt>
                <c:pt idx="90">
                  <c:v>39264</c:v>
                </c:pt>
                <c:pt idx="91">
                  <c:v>39295</c:v>
                </c:pt>
                <c:pt idx="92">
                  <c:v>39326</c:v>
                </c:pt>
                <c:pt idx="93">
                  <c:v>39356</c:v>
                </c:pt>
                <c:pt idx="94">
                  <c:v>39387</c:v>
                </c:pt>
                <c:pt idx="95">
                  <c:v>39417</c:v>
                </c:pt>
                <c:pt idx="96">
                  <c:v>39448</c:v>
                </c:pt>
                <c:pt idx="97">
                  <c:v>39479</c:v>
                </c:pt>
                <c:pt idx="98">
                  <c:v>39508</c:v>
                </c:pt>
                <c:pt idx="99">
                  <c:v>39539</c:v>
                </c:pt>
                <c:pt idx="100">
                  <c:v>39569</c:v>
                </c:pt>
                <c:pt idx="101">
                  <c:v>39600</c:v>
                </c:pt>
                <c:pt idx="102">
                  <c:v>39630</c:v>
                </c:pt>
                <c:pt idx="103">
                  <c:v>39661</c:v>
                </c:pt>
                <c:pt idx="104">
                  <c:v>39692</c:v>
                </c:pt>
                <c:pt idx="105">
                  <c:v>39722</c:v>
                </c:pt>
                <c:pt idx="106">
                  <c:v>39753</c:v>
                </c:pt>
                <c:pt idx="107">
                  <c:v>39783</c:v>
                </c:pt>
                <c:pt idx="108">
                  <c:v>39814</c:v>
                </c:pt>
                <c:pt idx="109">
                  <c:v>39845</c:v>
                </c:pt>
                <c:pt idx="110">
                  <c:v>39873</c:v>
                </c:pt>
                <c:pt idx="111">
                  <c:v>39904</c:v>
                </c:pt>
                <c:pt idx="112">
                  <c:v>39934</c:v>
                </c:pt>
                <c:pt idx="113">
                  <c:v>39965</c:v>
                </c:pt>
                <c:pt idx="114">
                  <c:v>39995</c:v>
                </c:pt>
                <c:pt idx="115">
                  <c:v>40026</c:v>
                </c:pt>
                <c:pt idx="116">
                  <c:v>40057</c:v>
                </c:pt>
                <c:pt idx="117">
                  <c:v>40087</c:v>
                </c:pt>
                <c:pt idx="118">
                  <c:v>40118</c:v>
                </c:pt>
                <c:pt idx="119">
                  <c:v>40148</c:v>
                </c:pt>
                <c:pt idx="120">
                  <c:v>40179</c:v>
                </c:pt>
                <c:pt idx="121">
                  <c:v>40210</c:v>
                </c:pt>
                <c:pt idx="122">
                  <c:v>40238</c:v>
                </c:pt>
                <c:pt idx="123">
                  <c:v>40269</c:v>
                </c:pt>
                <c:pt idx="124">
                  <c:v>40299</c:v>
                </c:pt>
                <c:pt idx="125">
                  <c:v>40330</c:v>
                </c:pt>
                <c:pt idx="126">
                  <c:v>40360</c:v>
                </c:pt>
                <c:pt idx="127">
                  <c:v>40391</c:v>
                </c:pt>
                <c:pt idx="128">
                  <c:v>40422</c:v>
                </c:pt>
                <c:pt idx="129">
                  <c:v>40452</c:v>
                </c:pt>
                <c:pt idx="130">
                  <c:v>40483</c:v>
                </c:pt>
                <c:pt idx="131">
                  <c:v>40513</c:v>
                </c:pt>
                <c:pt idx="132">
                  <c:v>40544</c:v>
                </c:pt>
                <c:pt idx="133">
                  <c:v>40575</c:v>
                </c:pt>
                <c:pt idx="134">
                  <c:v>40603</c:v>
                </c:pt>
                <c:pt idx="135">
                  <c:v>40634</c:v>
                </c:pt>
                <c:pt idx="136">
                  <c:v>40664</c:v>
                </c:pt>
                <c:pt idx="137">
                  <c:v>40695</c:v>
                </c:pt>
                <c:pt idx="138">
                  <c:v>40725</c:v>
                </c:pt>
                <c:pt idx="139">
                  <c:v>40756</c:v>
                </c:pt>
                <c:pt idx="140">
                  <c:v>40787</c:v>
                </c:pt>
                <c:pt idx="141">
                  <c:v>40817</c:v>
                </c:pt>
                <c:pt idx="142">
                  <c:v>40848</c:v>
                </c:pt>
                <c:pt idx="143">
                  <c:v>40878</c:v>
                </c:pt>
                <c:pt idx="144">
                  <c:v>40909</c:v>
                </c:pt>
                <c:pt idx="145">
                  <c:v>40940</c:v>
                </c:pt>
                <c:pt idx="146">
                  <c:v>40969</c:v>
                </c:pt>
                <c:pt idx="147">
                  <c:v>41000</c:v>
                </c:pt>
                <c:pt idx="148">
                  <c:v>41030</c:v>
                </c:pt>
                <c:pt idx="149">
                  <c:v>41061</c:v>
                </c:pt>
                <c:pt idx="150">
                  <c:v>41091</c:v>
                </c:pt>
                <c:pt idx="151">
                  <c:v>41122</c:v>
                </c:pt>
                <c:pt idx="152">
                  <c:v>41153</c:v>
                </c:pt>
                <c:pt idx="153">
                  <c:v>41183</c:v>
                </c:pt>
                <c:pt idx="154">
                  <c:v>41214</c:v>
                </c:pt>
                <c:pt idx="155">
                  <c:v>41244</c:v>
                </c:pt>
                <c:pt idx="156">
                  <c:v>41275</c:v>
                </c:pt>
                <c:pt idx="157">
                  <c:v>41306</c:v>
                </c:pt>
                <c:pt idx="158">
                  <c:v>41334</c:v>
                </c:pt>
                <c:pt idx="159">
                  <c:v>41365</c:v>
                </c:pt>
                <c:pt idx="160">
                  <c:v>41395</c:v>
                </c:pt>
                <c:pt idx="161">
                  <c:v>41426</c:v>
                </c:pt>
                <c:pt idx="162">
                  <c:v>41456</c:v>
                </c:pt>
                <c:pt idx="163">
                  <c:v>41487</c:v>
                </c:pt>
                <c:pt idx="164">
                  <c:v>41518</c:v>
                </c:pt>
                <c:pt idx="165">
                  <c:v>41548</c:v>
                </c:pt>
                <c:pt idx="166">
                  <c:v>41579</c:v>
                </c:pt>
                <c:pt idx="167">
                  <c:v>41609</c:v>
                </c:pt>
                <c:pt idx="168">
                  <c:v>41640</c:v>
                </c:pt>
                <c:pt idx="169">
                  <c:v>41671</c:v>
                </c:pt>
                <c:pt idx="170">
                  <c:v>41699</c:v>
                </c:pt>
                <c:pt idx="171">
                  <c:v>41730</c:v>
                </c:pt>
                <c:pt idx="172">
                  <c:v>41760</c:v>
                </c:pt>
                <c:pt idx="173">
                  <c:v>41791</c:v>
                </c:pt>
                <c:pt idx="174">
                  <c:v>41821</c:v>
                </c:pt>
                <c:pt idx="175">
                  <c:v>41852</c:v>
                </c:pt>
                <c:pt idx="176">
                  <c:v>41883</c:v>
                </c:pt>
                <c:pt idx="177">
                  <c:v>41913</c:v>
                </c:pt>
                <c:pt idx="178">
                  <c:v>41944</c:v>
                </c:pt>
                <c:pt idx="179">
                  <c:v>41974</c:v>
                </c:pt>
                <c:pt idx="180">
                  <c:v>42005</c:v>
                </c:pt>
                <c:pt idx="181">
                  <c:v>42036</c:v>
                </c:pt>
                <c:pt idx="182">
                  <c:v>42064</c:v>
                </c:pt>
                <c:pt idx="183">
                  <c:v>42095</c:v>
                </c:pt>
                <c:pt idx="184">
                  <c:v>42125</c:v>
                </c:pt>
                <c:pt idx="185">
                  <c:v>42156</c:v>
                </c:pt>
                <c:pt idx="186">
                  <c:v>42186</c:v>
                </c:pt>
                <c:pt idx="187">
                  <c:v>42217</c:v>
                </c:pt>
              </c:numCache>
            </c:numRef>
          </c:cat>
          <c:val>
            <c:numRef>
              <c:f>'c3-8'!$E$14:$E$201</c:f>
              <c:numCache>
                <c:formatCode>0.00</c:formatCode>
                <c:ptCount val="188"/>
                <c:pt idx="0">
                  <c:v>79.778378809515047</c:v>
                </c:pt>
                <c:pt idx="1">
                  <c:v>80.645859469282925</c:v>
                </c:pt>
                <c:pt idx="2">
                  <c:v>80.559276369225003</c:v>
                </c:pt>
                <c:pt idx="3">
                  <c:v>82.947224746003798</c:v>
                </c:pt>
                <c:pt idx="4">
                  <c:v>83.485668519095285</c:v>
                </c:pt>
                <c:pt idx="5">
                  <c:v>82.275598590246588</c:v>
                </c:pt>
                <c:pt idx="6">
                  <c:v>79.854529162753309</c:v>
                </c:pt>
                <c:pt idx="7">
                  <c:v>78.321290499823903</c:v>
                </c:pt>
                <c:pt idx="8">
                  <c:v>77.066780585097916</c:v>
                </c:pt>
                <c:pt idx="9">
                  <c:v>76.310124362358266</c:v>
                </c:pt>
                <c:pt idx="10">
                  <c:v>76.301053099213206</c:v>
                </c:pt>
                <c:pt idx="11">
                  <c:v>78.860617913590929</c:v>
                </c:pt>
                <c:pt idx="12">
                  <c:v>78.784641995540127</c:v>
                </c:pt>
                <c:pt idx="13">
                  <c:v>78.436384721599509</c:v>
                </c:pt>
                <c:pt idx="14">
                  <c:v>79.967572710159189</c:v>
                </c:pt>
                <c:pt idx="15">
                  <c:v>78.815410811971759</c:v>
                </c:pt>
                <c:pt idx="16">
                  <c:v>80.962385047660078</c:v>
                </c:pt>
                <c:pt idx="17">
                  <c:v>81.296238054843968</c:v>
                </c:pt>
                <c:pt idx="18">
                  <c:v>84.45886657670944</c:v>
                </c:pt>
                <c:pt idx="19">
                  <c:v>84.2429226313035</c:v>
                </c:pt>
                <c:pt idx="20">
                  <c:v>80.652596085630378</c:v>
                </c:pt>
                <c:pt idx="21">
                  <c:v>76.685919892495974</c:v>
                </c:pt>
                <c:pt idx="22">
                  <c:v>76.452620855336917</c:v>
                </c:pt>
                <c:pt idx="23">
                  <c:v>75.651827683876732</c:v>
                </c:pt>
                <c:pt idx="24">
                  <c:v>76.273142879838858</c:v>
                </c:pt>
                <c:pt idx="25">
                  <c:v>75.728845481973522</c:v>
                </c:pt>
                <c:pt idx="26">
                  <c:v>77.393997378937101</c:v>
                </c:pt>
                <c:pt idx="27">
                  <c:v>76.004674471608467</c:v>
                </c:pt>
                <c:pt idx="28">
                  <c:v>77.993414647088727</c:v>
                </c:pt>
                <c:pt idx="29">
                  <c:v>80.373726553351545</c:v>
                </c:pt>
                <c:pt idx="30">
                  <c:v>84.127344461149605</c:v>
                </c:pt>
                <c:pt idx="31">
                  <c:v>84.245049967339227</c:v>
                </c:pt>
                <c:pt idx="32">
                  <c:v>85.777524021225531</c:v>
                </c:pt>
                <c:pt idx="33">
                  <c:v>85.761869424063931</c:v>
                </c:pt>
                <c:pt idx="34">
                  <c:v>84.631689985103606</c:v>
                </c:pt>
                <c:pt idx="35">
                  <c:v>85.564855511828142</c:v>
                </c:pt>
                <c:pt idx="36">
                  <c:v>86.064738674725149</c:v>
                </c:pt>
                <c:pt idx="37">
                  <c:v>86.008435481738303</c:v>
                </c:pt>
                <c:pt idx="38">
                  <c:v>84.887054290573573</c:v>
                </c:pt>
                <c:pt idx="39">
                  <c:v>84.699121750796579</c:v>
                </c:pt>
                <c:pt idx="40">
                  <c:v>86.815227477943267</c:v>
                </c:pt>
                <c:pt idx="41">
                  <c:v>84.813579186581777</c:v>
                </c:pt>
                <c:pt idx="42">
                  <c:v>81.800418995588288</c:v>
                </c:pt>
                <c:pt idx="43">
                  <c:v>82.830585828606758</c:v>
                </c:pt>
                <c:pt idx="44">
                  <c:v>86.437329902946374</c:v>
                </c:pt>
                <c:pt idx="45">
                  <c:v>91.013672950750149</c:v>
                </c:pt>
                <c:pt idx="46">
                  <c:v>93.118078288019888</c:v>
                </c:pt>
                <c:pt idx="47">
                  <c:v>93.575431788570526</c:v>
                </c:pt>
                <c:pt idx="48">
                  <c:v>96.856782752906355</c:v>
                </c:pt>
                <c:pt idx="49">
                  <c:v>99.874693346072434</c:v>
                </c:pt>
                <c:pt idx="50">
                  <c:v>105.47046956640823</c:v>
                </c:pt>
                <c:pt idx="51">
                  <c:v>107.15668455849725</c:v>
                </c:pt>
                <c:pt idx="52">
                  <c:v>107.3766006550257</c:v>
                </c:pt>
                <c:pt idx="53">
                  <c:v>103.41073337842788</c:v>
                </c:pt>
                <c:pt idx="54">
                  <c:v>100.62826685943632</c:v>
                </c:pt>
                <c:pt idx="55">
                  <c:v>95.86536011358929</c:v>
                </c:pt>
                <c:pt idx="56">
                  <c:v>94.261149469265391</c:v>
                </c:pt>
                <c:pt idx="57">
                  <c:v>91.514367815639758</c:v>
                </c:pt>
                <c:pt idx="58">
                  <c:v>92.078808104934083</c:v>
                </c:pt>
                <c:pt idx="59">
                  <c:v>93.603522156547058</c:v>
                </c:pt>
                <c:pt idx="60">
                  <c:v>94.017212801073327</c:v>
                </c:pt>
                <c:pt idx="61">
                  <c:v>96.457540188139774</c:v>
                </c:pt>
                <c:pt idx="62">
                  <c:v>100.82432661080341</c:v>
                </c:pt>
                <c:pt idx="63">
                  <c:v>98.573901217778641</c:v>
                </c:pt>
                <c:pt idx="64">
                  <c:v>99.37703492632221</c:v>
                </c:pt>
                <c:pt idx="65">
                  <c:v>99.528021154361028</c:v>
                </c:pt>
                <c:pt idx="66">
                  <c:v>99.868567496173156</c:v>
                </c:pt>
                <c:pt idx="67">
                  <c:v>98.719659269394214</c:v>
                </c:pt>
                <c:pt idx="68">
                  <c:v>98.448120874149822</c:v>
                </c:pt>
                <c:pt idx="69">
                  <c:v>98.734015937497347</c:v>
                </c:pt>
                <c:pt idx="70">
                  <c:v>96.907272343231099</c:v>
                </c:pt>
                <c:pt idx="71">
                  <c:v>99.563714232055489</c:v>
                </c:pt>
                <c:pt idx="72">
                  <c:v>100</c:v>
                </c:pt>
                <c:pt idx="73">
                  <c:v>102.80562654317006</c:v>
                </c:pt>
                <c:pt idx="74">
                  <c:v>103.67109666121296</c:v>
                </c:pt>
                <c:pt idx="75">
                  <c:v>106.16428668379532</c:v>
                </c:pt>
                <c:pt idx="76">
                  <c:v>113.13536952757717</c:v>
                </c:pt>
                <c:pt idx="77">
                  <c:v>113.94590107018703</c:v>
                </c:pt>
                <c:pt idx="78">
                  <c:v>112.74451754437827</c:v>
                </c:pt>
                <c:pt idx="79">
                  <c:v>110.78600543230344</c:v>
                </c:pt>
                <c:pt idx="80">
                  <c:v>106.42733823388949</c:v>
                </c:pt>
                <c:pt idx="81">
                  <c:v>107.99182779107269</c:v>
                </c:pt>
                <c:pt idx="82">
                  <c:v>111.43631306644336</c:v>
                </c:pt>
                <c:pt idx="83">
                  <c:v>112.08972201176275</c:v>
                </c:pt>
                <c:pt idx="84">
                  <c:v>112.39174010014187</c:v>
                </c:pt>
                <c:pt idx="85">
                  <c:v>116.17492068011111</c:v>
                </c:pt>
                <c:pt idx="86">
                  <c:v>115.79183371792465</c:v>
                </c:pt>
                <c:pt idx="87">
                  <c:v>115.81111402079335</c:v>
                </c:pt>
                <c:pt idx="88">
                  <c:v>117.46344107648646</c:v>
                </c:pt>
                <c:pt idx="89">
                  <c:v>121.85914421399805</c:v>
                </c:pt>
                <c:pt idx="90">
                  <c:v>123.52597434721244</c:v>
                </c:pt>
                <c:pt idx="91">
                  <c:v>125.68262562554919</c:v>
                </c:pt>
                <c:pt idx="92">
                  <c:v>131.66518387501341</c:v>
                </c:pt>
                <c:pt idx="93">
                  <c:v>133.07287315923998</c:v>
                </c:pt>
                <c:pt idx="94">
                  <c:v>136.15309948811785</c:v>
                </c:pt>
                <c:pt idx="95">
                  <c:v>143.86289866605094</c:v>
                </c:pt>
                <c:pt idx="96">
                  <c:v>150.85373710484856</c:v>
                </c:pt>
                <c:pt idx="97">
                  <c:v>163.28305393719734</c:v>
                </c:pt>
                <c:pt idx="98">
                  <c:v>170.04004276557845</c:v>
                </c:pt>
                <c:pt idx="99">
                  <c:v>169.59594921973621</c:v>
                </c:pt>
                <c:pt idx="100">
                  <c:v>171.0249249400232</c:v>
                </c:pt>
                <c:pt idx="101">
                  <c:v>176.97698562155583</c:v>
                </c:pt>
                <c:pt idx="102">
                  <c:v>176.14240301387022</c:v>
                </c:pt>
                <c:pt idx="103">
                  <c:v>163.05083214609516</c:v>
                </c:pt>
                <c:pt idx="104">
                  <c:v>152.00297915529464</c:v>
                </c:pt>
                <c:pt idx="105">
                  <c:v>127.99590641302945</c:v>
                </c:pt>
                <c:pt idx="106">
                  <c:v>120.56096850248707</c:v>
                </c:pt>
                <c:pt idx="107">
                  <c:v>117.37825211191287</c:v>
                </c:pt>
                <c:pt idx="108">
                  <c:v>125.26900745113714</c:v>
                </c:pt>
                <c:pt idx="109">
                  <c:v>122.06969438394412</c:v>
                </c:pt>
                <c:pt idx="110">
                  <c:v>123.56822814585611</c:v>
                </c:pt>
                <c:pt idx="111">
                  <c:v>129.65626011572246</c:v>
                </c:pt>
                <c:pt idx="112">
                  <c:v>139.74098167678918</c:v>
                </c:pt>
                <c:pt idx="113">
                  <c:v>141.35895406581554</c:v>
                </c:pt>
                <c:pt idx="114">
                  <c:v>135.5728342459544</c:v>
                </c:pt>
                <c:pt idx="115">
                  <c:v>134.01386129077127</c:v>
                </c:pt>
                <c:pt idx="116">
                  <c:v>129.80505354200463</c:v>
                </c:pt>
                <c:pt idx="117">
                  <c:v>130.76460240493063</c:v>
                </c:pt>
                <c:pt idx="118">
                  <c:v>135.14300651512798</c:v>
                </c:pt>
                <c:pt idx="119">
                  <c:v>137.27839355614861</c:v>
                </c:pt>
                <c:pt idx="120">
                  <c:v>136.59269606651185</c:v>
                </c:pt>
                <c:pt idx="121">
                  <c:v>136.09601013967637</c:v>
                </c:pt>
                <c:pt idx="122">
                  <c:v>137.40095597141755</c:v>
                </c:pt>
                <c:pt idx="123">
                  <c:v>141.15489599686236</c:v>
                </c:pt>
                <c:pt idx="124">
                  <c:v>139.31307988966697</c:v>
                </c:pt>
                <c:pt idx="125">
                  <c:v>135.17811283555326</c:v>
                </c:pt>
                <c:pt idx="126">
                  <c:v>142.33145400302197</c:v>
                </c:pt>
                <c:pt idx="127">
                  <c:v>149.64162680325194</c:v>
                </c:pt>
                <c:pt idx="128">
                  <c:v>154.31530565986498</c:v>
                </c:pt>
                <c:pt idx="129">
                  <c:v>161.71819130260297</c:v>
                </c:pt>
                <c:pt idx="130">
                  <c:v>163.75080094607534</c:v>
                </c:pt>
                <c:pt idx="131">
                  <c:v>175.10735020030936</c:v>
                </c:pt>
                <c:pt idx="132">
                  <c:v>181.70941138751704</c:v>
                </c:pt>
                <c:pt idx="133">
                  <c:v>187.75894048033106</c:v>
                </c:pt>
                <c:pt idx="134">
                  <c:v>182.83088893252147</c:v>
                </c:pt>
                <c:pt idx="135">
                  <c:v>189.30843018584639</c:v>
                </c:pt>
                <c:pt idx="136">
                  <c:v>185.43683381272064</c:v>
                </c:pt>
                <c:pt idx="137">
                  <c:v>180.05262823465054</c:v>
                </c:pt>
                <c:pt idx="138">
                  <c:v>178.47721925549521</c:v>
                </c:pt>
                <c:pt idx="139">
                  <c:v>180.00326946755476</c:v>
                </c:pt>
                <c:pt idx="140">
                  <c:v>173.34289096656218</c:v>
                </c:pt>
                <c:pt idx="141">
                  <c:v>163.57388517429561</c:v>
                </c:pt>
                <c:pt idx="142">
                  <c:v>162.35643804645767</c:v>
                </c:pt>
                <c:pt idx="143">
                  <c:v>159.71337383234655</c:v>
                </c:pt>
                <c:pt idx="144">
                  <c:v>161.68083910129201</c:v>
                </c:pt>
                <c:pt idx="145">
                  <c:v>167.06433176434942</c:v>
                </c:pt>
                <c:pt idx="146">
                  <c:v>171.39192360867423</c:v>
                </c:pt>
                <c:pt idx="147">
                  <c:v>171.60836799911928</c:v>
                </c:pt>
                <c:pt idx="148">
                  <c:v>167.31298778171646</c:v>
                </c:pt>
                <c:pt idx="149">
                  <c:v>166.07555579608513</c:v>
                </c:pt>
                <c:pt idx="150">
                  <c:v>181.41129351321064</c:v>
                </c:pt>
                <c:pt idx="151">
                  <c:v>182.63942274861324</c:v>
                </c:pt>
                <c:pt idx="152">
                  <c:v>178.85378320108097</c:v>
                </c:pt>
                <c:pt idx="153">
                  <c:v>175.51483512697251</c:v>
                </c:pt>
                <c:pt idx="154">
                  <c:v>174.33843176305729</c:v>
                </c:pt>
                <c:pt idx="155">
                  <c:v>176.15813422440618</c:v>
                </c:pt>
                <c:pt idx="156">
                  <c:v>178.02718566057968</c:v>
                </c:pt>
                <c:pt idx="157">
                  <c:v>178.84699142618635</c:v>
                </c:pt>
                <c:pt idx="158">
                  <c:v>177.70415556871166</c:v>
                </c:pt>
                <c:pt idx="159">
                  <c:v>177.23809392938998</c:v>
                </c:pt>
                <c:pt idx="160">
                  <c:v>181.80272488937987</c:v>
                </c:pt>
                <c:pt idx="161">
                  <c:v>182.44071104775858</c:v>
                </c:pt>
                <c:pt idx="162">
                  <c:v>180.67683734685693</c:v>
                </c:pt>
                <c:pt idx="163">
                  <c:v>172.23264925425963</c:v>
                </c:pt>
                <c:pt idx="164">
                  <c:v>165.63869734695089</c:v>
                </c:pt>
                <c:pt idx="165">
                  <c:v>166.96625550834801</c:v>
                </c:pt>
                <c:pt idx="166">
                  <c:v>165.46492526950595</c:v>
                </c:pt>
                <c:pt idx="167">
                  <c:v>169.99120085381119</c:v>
                </c:pt>
                <c:pt idx="168">
                  <c:v>168.3308080603129</c:v>
                </c:pt>
                <c:pt idx="169">
                  <c:v>172.67031540145499</c:v>
                </c:pt>
                <c:pt idx="170">
                  <c:v>180.06158351082178</c:v>
                </c:pt>
                <c:pt idx="171">
                  <c:v>182.13915789651108</c:v>
                </c:pt>
                <c:pt idx="172">
                  <c:v>179.38842874803507</c:v>
                </c:pt>
                <c:pt idx="173">
                  <c:v>173.13911807780522</c:v>
                </c:pt>
                <c:pt idx="174">
                  <c:v>169.88085422462675</c:v>
                </c:pt>
                <c:pt idx="175">
                  <c:v>164.04017607846885</c:v>
                </c:pt>
                <c:pt idx="176">
                  <c:v>155.52051648271586</c:v>
                </c:pt>
                <c:pt idx="177">
                  <c:v>153.64641704059201</c:v>
                </c:pt>
                <c:pt idx="178">
                  <c:v>155.87201772477778</c:v>
                </c:pt>
                <c:pt idx="179">
                  <c:v>155.446818389642</c:v>
                </c:pt>
                <c:pt idx="180">
                  <c:v>150.92488195531661</c:v>
                </c:pt>
                <c:pt idx="181">
                  <c:v>145.37276571963179</c:v>
                </c:pt>
                <c:pt idx="182">
                  <c:v>141.65823458619352</c:v>
                </c:pt>
                <c:pt idx="183">
                  <c:v>140.56846813125071</c:v>
                </c:pt>
                <c:pt idx="184">
                  <c:v>139.54015559832703</c:v>
                </c:pt>
                <c:pt idx="185">
                  <c:v>139.28844196667981</c:v>
                </c:pt>
                <c:pt idx="186">
                  <c:v>141.59847101295387</c:v>
                </c:pt>
                <c:pt idx="187">
                  <c:v>137.07967087069122</c:v>
                </c:pt>
              </c:numCache>
            </c:numRef>
          </c:val>
        </c:ser>
        <c:ser>
          <c:idx val="1"/>
          <c:order val="1"/>
          <c:tx>
            <c:strRef>
              <c:f>'c3-8'!$F$13</c:f>
              <c:strCache>
                <c:ptCount val="1"/>
                <c:pt idx="0">
                  <c:v>Fémek</c:v>
                </c:pt>
              </c:strCache>
            </c:strRef>
          </c:tx>
          <c:spPr>
            <a:ln w="44450">
              <a:solidFill>
                <a:schemeClr val="bg2"/>
              </a:solidFill>
              <a:prstDash val="solid"/>
            </a:ln>
          </c:spPr>
          <c:marker>
            <c:symbol val="none"/>
          </c:marker>
          <c:cat>
            <c:numRef>
              <c:f>'c3-8'!$A$14:$A$201</c:f>
              <c:numCache>
                <c:formatCode>yyyy/mm/dd</c:formatCode>
                <c:ptCount val="188"/>
                <c:pt idx="0">
                  <c:v>36526</c:v>
                </c:pt>
                <c:pt idx="1">
                  <c:v>36557</c:v>
                </c:pt>
                <c:pt idx="2">
                  <c:v>36586</c:v>
                </c:pt>
                <c:pt idx="3">
                  <c:v>36617</c:v>
                </c:pt>
                <c:pt idx="4">
                  <c:v>36647</c:v>
                </c:pt>
                <c:pt idx="5">
                  <c:v>36678</c:v>
                </c:pt>
                <c:pt idx="6">
                  <c:v>36708</c:v>
                </c:pt>
                <c:pt idx="7">
                  <c:v>36739</c:v>
                </c:pt>
                <c:pt idx="8">
                  <c:v>36770</c:v>
                </c:pt>
                <c:pt idx="9">
                  <c:v>36800</c:v>
                </c:pt>
                <c:pt idx="10">
                  <c:v>36831</c:v>
                </c:pt>
                <c:pt idx="11">
                  <c:v>36861</c:v>
                </c:pt>
                <c:pt idx="12">
                  <c:v>36892</c:v>
                </c:pt>
                <c:pt idx="13">
                  <c:v>36923</c:v>
                </c:pt>
                <c:pt idx="14">
                  <c:v>36951</c:v>
                </c:pt>
                <c:pt idx="15">
                  <c:v>36982</c:v>
                </c:pt>
                <c:pt idx="16">
                  <c:v>37012</c:v>
                </c:pt>
                <c:pt idx="17">
                  <c:v>37043</c:v>
                </c:pt>
                <c:pt idx="18">
                  <c:v>37073</c:v>
                </c:pt>
                <c:pt idx="19">
                  <c:v>37104</c:v>
                </c:pt>
                <c:pt idx="20">
                  <c:v>37135</c:v>
                </c:pt>
                <c:pt idx="21">
                  <c:v>37165</c:v>
                </c:pt>
                <c:pt idx="22">
                  <c:v>37196</c:v>
                </c:pt>
                <c:pt idx="23">
                  <c:v>37226</c:v>
                </c:pt>
                <c:pt idx="24">
                  <c:v>37257</c:v>
                </c:pt>
                <c:pt idx="25">
                  <c:v>37288</c:v>
                </c:pt>
                <c:pt idx="26">
                  <c:v>37316</c:v>
                </c:pt>
                <c:pt idx="27">
                  <c:v>37347</c:v>
                </c:pt>
                <c:pt idx="28">
                  <c:v>37377</c:v>
                </c:pt>
                <c:pt idx="29">
                  <c:v>37408</c:v>
                </c:pt>
                <c:pt idx="30">
                  <c:v>37438</c:v>
                </c:pt>
                <c:pt idx="31">
                  <c:v>37469</c:v>
                </c:pt>
                <c:pt idx="32">
                  <c:v>37500</c:v>
                </c:pt>
                <c:pt idx="33">
                  <c:v>37530</c:v>
                </c:pt>
                <c:pt idx="34">
                  <c:v>37561</c:v>
                </c:pt>
                <c:pt idx="35">
                  <c:v>37591</c:v>
                </c:pt>
                <c:pt idx="36">
                  <c:v>37622</c:v>
                </c:pt>
                <c:pt idx="37">
                  <c:v>37653</c:v>
                </c:pt>
                <c:pt idx="38">
                  <c:v>37681</c:v>
                </c:pt>
                <c:pt idx="39">
                  <c:v>37712</c:v>
                </c:pt>
                <c:pt idx="40">
                  <c:v>37742</c:v>
                </c:pt>
                <c:pt idx="41">
                  <c:v>37773</c:v>
                </c:pt>
                <c:pt idx="42">
                  <c:v>37803</c:v>
                </c:pt>
                <c:pt idx="43">
                  <c:v>37834</c:v>
                </c:pt>
                <c:pt idx="44">
                  <c:v>37865</c:v>
                </c:pt>
                <c:pt idx="45">
                  <c:v>37895</c:v>
                </c:pt>
                <c:pt idx="46">
                  <c:v>37926</c:v>
                </c:pt>
                <c:pt idx="47">
                  <c:v>37956</c:v>
                </c:pt>
                <c:pt idx="48">
                  <c:v>37987</c:v>
                </c:pt>
                <c:pt idx="49">
                  <c:v>38018</c:v>
                </c:pt>
                <c:pt idx="50">
                  <c:v>38047</c:v>
                </c:pt>
                <c:pt idx="51">
                  <c:v>38078</c:v>
                </c:pt>
                <c:pt idx="52">
                  <c:v>38108</c:v>
                </c:pt>
                <c:pt idx="53">
                  <c:v>38139</c:v>
                </c:pt>
                <c:pt idx="54">
                  <c:v>38169</c:v>
                </c:pt>
                <c:pt idx="55">
                  <c:v>38200</c:v>
                </c:pt>
                <c:pt idx="56">
                  <c:v>38231</c:v>
                </c:pt>
                <c:pt idx="57">
                  <c:v>38261</c:v>
                </c:pt>
                <c:pt idx="58">
                  <c:v>38292</c:v>
                </c:pt>
                <c:pt idx="59">
                  <c:v>38322</c:v>
                </c:pt>
                <c:pt idx="60">
                  <c:v>38353</c:v>
                </c:pt>
                <c:pt idx="61">
                  <c:v>38384</c:v>
                </c:pt>
                <c:pt idx="62">
                  <c:v>38412</c:v>
                </c:pt>
                <c:pt idx="63">
                  <c:v>38443</c:v>
                </c:pt>
                <c:pt idx="64">
                  <c:v>38473</c:v>
                </c:pt>
                <c:pt idx="65">
                  <c:v>38504</c:v>
                </c:pt>
                <c:pt idx="66">
                  <c:v>38534</c:v>
                </c:pt>
                <c:pt idx="67">
                  <c:v>38565</c:v>
                </c:pt>
                <c:pt idx="68">
                  <c:v>38596</c:v>
                </c:pt>
                <c:pt idx="69">
                  <c:v>38626</c:v>
                </c:pt>
                <c:pt idx="70">
                  <c:v>38657</c:v>
                </c:pt>
                <c:pt idx="71">
                  <c:v>38687</c:v>
                </c:pt>
                <c:pt idx="72">
                  <c:v>38718</c:v>
                </c:pt>
                <c:pt idx="73">
                  <c:v>38749</c:v>
                </c:pt>
                <c:pt idx="74">
                  <c:v>38777</c:v>
                </c:pt>
                <c:pt idx="75">
                  <c:v>38808</c:v>
                </c:pt>
                <c:pt idx="76">
                  <c:v>38838</c:v>
                </c:pt>
                <c:pt idx="77">
                  <c:v>38869</c:v>
                </c:pt>
                <c:pt idx="78">
                  <c:v>38899</c:v>
                </c:pt>
                <c:pt idx="79">
                  <c:v>38930</c:v>
                </c:pt>
                <c:pt idx="80">
                  <c:v>38961</c:v>
                </c:pt>
                <c:pt idx="81">
                  <c:v>38991</c:v>
                </c:pt>
                <c:pt idx="82">
                  <c:v>39022</c:v>
                </c:pt>
                <c:pt idx="83">
                  <c:v>39052</c:v>
                </c:pt>
                <c:pt idx="84">
                  <c:v>39083</c:v>
                </c:pt>
                <c:pt idx="85">
                  <c:v>39114</c:v>
                </c:pt>
                <c:pt idx="86">
                  <c:v>39142</c:v>
                </c:pt>
                <c:pt idx="87">
                  <c:v>39173</c:v>
                </c:pt>
                <c:pt idx="88">
                  <c:v>39203</c:v>
                </c:pt>
                <c:pt idx="89">
                  <c:v>39234</c:v>
                </c:pt>
                <c:pt idx="90">
                  <c:v>39264</c:v>
                </c:pt>
                <c:pt idx="91">
                  <c:v>39295</c:v>
                </c:pt>
                <c:pt idx="92">
                  <c:v>39326</c:v>
                </c:pt>
                <c:pt idx="93">
                  <c:v>39356</c:v>
                </c:pt>
                <c:pt idx="94">
                  <c:v>39387</c:v>
                </c:pt>
                <c:pt idx="95">
                  <c:v>39417</c:v>
                </c:pt>
                <c:pt idx="96">
                  <c:v>39448</c:v>
                </c:pt>
                <c:pt idx="97">
                  <c:v>39479</c:v>
                </c:pt>
                <c:pt idx="98">
                  <c:v>39508</c:v>
                </c:pt>
                <c:pt idx="99">
                  <c:v>39539</c:v>
                </c:pt>
                <c:pt idx="100">
                  <c:v>39569</c:v>
                </c:pt>
                <c:pt idx="101">
                  <c:v>39600</c:v>
                </c:pt>
                <c:pt idx="102">
                  <c:v>39630</c:v>
                </c:pt>
                <c:pt idx="103">
                  <c:v>39661</c:v>
                </c:pt>
                <c:pt idx="104">
                  <c:v>39692</c:v>
                </c:pt>
                <c:pt idx="105">
                  <c:v>39722</c:v>
                </c:pt>
                <c:pt idx="106">
                  <c:v>39753</c:v>
                </c:pt>
                <c:pt idx="107">
                  <c:v>39783</c:v>
                </c:pt>
                <c:pt idx="108">
                  <c:v>39814</c:v>
                </c:pt>
                <c:pt idx="109">
                  <c:v>39845</c:v>
                </c:pt>
                <c:pt idx="110">
                  <c:v>39873</c:v>
                </c:pt>
                <c:pt idx="111">
                  <c:v>39904</c:v>
                </c:pt>
                <c:pt idx="112">
                  <c:v>39934</c:v>
                </c:pt>
                <c:pt idx="113">
                  <c:v>39965</c:v>
                </c:pt>
                <c:pt idx="114">
                  <c:v>39995</c:v>
                </c:pt>
                <c:pt idx="115">
                  <c:v>40026</c:v>
                </c:pt>
                <c:pt idx="116">
                  <c:v>40057</c:v>
                </c:pt>
                <c:pt idx="117">
                  <c:v>40087</c:v>
                </c:pt>
                <c:pt idx="118">
                  <c:v>40118</c:v>
                </c:pt>
                <c:pt idx="119">
                  <c:v>40148</c:v>
                </c:pt>
                <c:pt idx="120">
                  <c:v>40179</c:v>
                </c:pt>
                <c:pt idx="121">
                  <c:v>40210</c:v>
                </c:pt>
                <c:pt idx="122">
                  <c:v>40238</c:v>
                </c:pt>
                <c:pt idx="123">
                  <c:v>40269</c:v>
                </c:pt>
                <c:pt idx="124">
                  <c:v>40299</c:v>
                </c:pt>
                <c:pt idx="125">
                  <c:v>40330</c:v>
                </c:pt>
                <c:pt idx="126">
                  <c:v>40360</c:v>
                </c:pt>
                <c:pt idx="127">
                  <c:v>40391</c:v>
                </c:pt>
                <c:pt idx="128">
                  <c:v>40422</c:v>
                </c:pt>
                <c:pt idx="129">
                  <c:v>40452</c:v>
                </c:pt>
                <c:pt idx="130">
                  <c:v>40483</c:v>
                </c:pt>
                <c:pt idx="131">
                  <c:v>40513</c:v>
                </c:pt>
                <c:pt idx="132">
                  <c:v>40544</c:v>
                </c:pt>
                <c:pt idx="133">
                  <c:v>40575</c:v>
                </c:pt>
                <c:pt idx="134">
                  <c:v>40603</c:v>
                </c:pt>
                <c:pt idx="135">
                  <c:v>40634</c:v>
                </c:pt>
                <c:pt idx="136">
                  <c:v>40664</c:v>
                </c:pt>
                <c:pt idx="137">
                  <c:v>40695</c:v>
                </c:pt>
                <c:pt idx="138">
                  <c:v>40725</c:v>
                </c:pt>
                <c:pt idx="139">
                  <c:v>40756</c:v>
                </c:pt>
                <c:pt idx="140">
                  <c:v>40787</c:v>
                </c:pt>
                <c:pt idx="141">
                  <c:v>40817</c:v>
                </c:pt>
                <c:pt idx="142">
                  <c:v>40848</c:v>
                </c:pt>
                <c:pt idx="143">
                  <c:v>40878</c:v>
                </c:pt>
                <c:pt idx="144">
                  <c:v>40909</c:v>
                </c:pt>
                <c:pt idx="145">
                  <c:v>40940</c:v>
                </c:pt>
                <c:pt idx="146">
                  <c:v>40969</c:v>
                </c:pt>
                <c:pt idx="147">
                  <c:v>41000</c:v>
                </c:pt>
                <c:pt idx="148">
                  <c:v>41030</c:v>
                </c:pt>
                <c:pt idx="149">
                  <c:v>41061</c:v>
                </c:pt>
                <c:pt idx="150">
                  <c:v>41091</c:v>
                </c:pt>
                <c:pt idx="151">
                  <c:v>41122</c:v>
                </c:pt>
                <c:pt idx="152">
                  <c:v>41153</c:v>
                </c:pt>
                <c:pt idx="153">
                  <c:v>41183</c:v>
                </c:pt>
                <c:pt idx="154">
                  <c:v>41214</c:v>
                </c:pt>
                <c:pt idx="155">
                  <c:v>41244</c:v>
                </c:pt>
                <c:pt idx="156">
                  <c:v>41275</c:v>
                </c:pt>
                <c:pt idx="157">
                  <c:v>41306</c:v>
                </c:pt>
                <c:pt idx="158">
                  <c:v>41334</c:v>
                </c:pt>
                <c:pt idx="159">
                  <c:v>41365</c:v>
                </c:pt>
                <c:pt idx="160">
                  <c:v>41395</c:v>
                </c:pt>
                <c:pt idx="161">
                  <c:v>41426</c:v>
                </c:pt>
                <c:pt idx="162">
                  <c:v>41456</c:v>
                </c:pt>
                <c:pt idx="163">
                  <c:v>41487</c:v>
                </c:pt>
                <c:pt idx="164">
                  <c:v>41518</c:v>
                </c:pt>
                <c:pt idx="165">
                  <c:v>41548</c:v>
                </c:pt>
                <c:pt idx="166">
                  <c:v>41579</c:v>
                </c:pt>
                <c:pt idx="167">
                  <c:v>41609</c:v>
                </c:pt>
                <c:pt idx="168">
                  <c:v>41640</c:v>
                </c:pt>
                <c:pt idx="169">
                  <c:v>41671</c:v>
                </c:pt>
                <c:pt idx="170">
                  <c:v>41699</c:v>
                </c:pt>
                <c:pt idx="171">
                  <c:v>41730</c:v>
                </c:pt>
                <c:pt idx="172">
                  <c:v>41760</c:v>
                </c:pt>
                <c:pt idx="173">
                  <c:v>41791</c:v>
                </c:pt>
                <c:pt idx="174">
                  <c:v>41821</c:v>
                </c:pt>
                <c:pt idx="175">
                  <c:v>41852</c:v>
                </c:pt>
                <c:pt idx="176">
                  <c:v>41883</c:v>
                </c:pt>
                <c:pt idx="177">
                  <c:v>41913</c:v>
                </c:pt>
                <c:pt idx="178">
                  <c:v>41944</c:v>
                </c:pt>
                <c:pt idx="179">
                  <c:v>41974</c:v>
                </c:pt>
                <c:pt idx="180">
                  <c:v>42005</c:v>
                </c:pt>
                <c:pt idx="181">
                  <c:v>42036</c:v>
                </c:pt>
                <c:pt idx="182">
                  <c:v>42064</c:v>
                </c:pt>
                <c:pt idx="183">
                  <c:v>42095</c:v>
                </c:pt>
                <c:pt idx="184">
                  <c:v>42125</c:v>
                </c:pt>
                <c:pt idx="185">
                  <c:v>42156</c:v>
                </c:pt>
                <c:pt idx="186">
                  <c:v>42186</c:v>
                </c:pt>
                <c:pt idx="187">
                  <c:v>42217</c:v>
                </c:pt>
              </c:numCache>
            </c:numRef>
          </c:cat>
          <c:val>
            <c:numRef>
              <c:f>'c3-8'!$F$14:$F$201</c:f>
              <c:numCache>
                <c:formatCode>0.00</c:formatCode>
                <c:ptCount val="188"/>
                <c:pt idx="0">
                  <c:v>52.859761652382637</c:v>
                </c:pt>
                <c:pt idx="1">
                  <c:v>52.975013858705623</c:v>
                </c:pt>
                <c:pt idx="2">
                  <c:v>51.403516932069458</c:v>
                </c:pt>
                <c:pt idx="3">
                  <c:v>48.918627506566608</c:v>
                </c:pt>
                <c:pt idx="4">
                  <c:v>49.850920577973895</c:v>
                </c:pt>
                <c:pt idx="5">
                  <c:v>49.175885685170691</c:v>
                </c:pt>
                <c:pt idx="6">
                  <c:v>50.290694273307906</c:v>
                </c:pt>
                <c:pt idx="7">
                  <c:v>50.141866690926619</c:v>
                </c:pt>
                <c:pt idx="8">
                  <c:v>52.358483039420577</c:v>
                </c:pt>
                <c:pt idx="9">
                  <c:v>49.356356997988506</c:v>
                </c:pt>
                <c:pt idx="10">
                  <c:v>48.034186641589081</c:v>
                </c:pt>
                <c:pt idx="11">
                  <c:v>49.782861139360975</c:v>
                </c:pt>
                <c:pt idx="12">
                  <c:v>50.106424826167192</c:v>
                </c:pt>
                <c:pt idx="13">
                  <c:v>49.579388370735032</c:v>
                </c:pt>
                <c:pt idx="14">
                  <c:v>47.734130545848288</c:v>
                </c:pt>
                <c:pt idx="15">
                  <c:v>47.101364349417175</c:v>
                </c:pt>
                <c:pt idx="16">
                  <c:v>48.251009584410568</c:v>
                </c:pt>
                <c:pt idx="17">
                  <c:v>46.256513541562001</c:v>
                </c:pt>
                <c:pt idx="18">
                  <c:v>44.361700078463826</c:v>
                </c:pt>
                <c:pt idx="19">
                  <c:v>43.051901200683517</c:v>
                </c:pt>
                <c:pt idx="20">
                  <c:v>41.925651337168517</c:v>
                </c:pt>
                <c:pt idx="21">
                  <c:v>40.470740711404304</c:v>
                </c:pt>
                <c:pt idx="22">
                  <c:v>41.877338989661304</c:v>
                </c:pt>
                <c:pt idx="23">
                  <c:v>42.365814146826011</c:v>
                </c:pt>
                <c:pt idx="24">
                  <c:v>43.384459078665671</c:v>
                </c:pt>
                <c:pt idx="25">
                  <c:v>43.549906669309934</c:v>
                </c:pt>
                <c:pt idx="26">
                  <c:v>44.832709384498656</c:v>
                </c:pt>
                <c:pt idx="27">
                  <c:v>44.365187921750739</c:v>
                </c:pt>
                <c:pt idx="28">
                  <c:v>43.78068771207824</c:v>
                </c:pt>
                <c:pt idx="29">
                  <c:v>44.507643356413894</c:v>
                </c:pt>
                <c:pt idx="30">
                  <c:v>43.942737681304493</c:v>
                </c:pt>
                <c:pt idx="31">
                  <c:v>42.136252836329469</c:v>
                </c:pt>
                <c:pt idx="32">
                  <c:v>42.234762104566492</c:v>
                </c:pt>
                <c:pt idx="33">
                  <c:v>42.558404708279504</c:v>
                </c:pt>
                <c:pt idx="34">
                  <c:v>44.414975193121656</c:v>
                </c:pt>
                <c:pt idx="35">
                  <c:v>44.567275672650204</c:v>
                </c:pt>
                <c:pt idx="36">
                  <c:v>45.861864961486027</c:v>
                </c:pt>
                <c:pt idx="37">
                  <c:v>47.095813357490648</c:v>
                </c:pt>
                <c:pt idx="38">
                  <c:v>46.237433662864298</c:v>
                </c:pt>
                <c:pt idx="39">
                  <c:v>44.659356962692044</c:v>
                </c:pt>
                <c:pt idx="40">
                  <c:v>46.52407509581549</c:v>
                </c:pt>
                <c:pt idx="41">
                  <c:v>47.202766112861532</c:v>
                </c:pt>
                <c:pt idx="42">
                  <c:v>48.052522327309262</c:v>
                </c:pt>
                <c:pt idx="43">
                  <c:v>48.826295827383454</c:v>
                </c:pt>
                <c:pt idx="44">
                  <c:v>48.857864729815567</c:v>
                </c:pt>
                <c:pt idx="45">
                  <c:v>51.732182514017062</c:v>
                </c:pt>
                <c:pt idx="46">
                  <c:v>53.811338037260207</c:v>
                </c:pt>
                <c:pt idx="47">
                  <c:v>57.049996172349644</c:v>
                </c:pt>
                <c:pt idx="48">
                  <c:v>61.041590242452031</c:v>
                </c:pt>
                <c:pt idx="49">
                  <c:v>64.824240658435215</c:v>
                </c:pt>
                <c:pt idx="50">
                  <c:v>65.461028652792635</c:v>
                </c:pt>
                <c:pt idx="51">
                  <c:v>65.414388144191719</c:v>
                </c:pt>
                <c:pt idx="52">
                  <c:v>61.964823995689244</c:v>
                </c:pt>
                <c:pt idx="53">
                  <c:v>63.970928277493194</c:v>
                </c:pt>
                <c:pt idx="54">
                  <c:v>65.897919892942227</c:v>
                </c:pt>
                <c:pt idx="55">
                  <c:v>64.981479784980294</c:v>
                </c:pt>
                <c:pt idx="56">
                  <c:v>65.940348692972194</c:v>
                </c:pt>
                <c:pt idx="57">
                  <c:v>69.123022486102812</c:v>
                </c:pt>
                <c:pt idx="58">
                  <c:v>69.653955461029085</c:v>
                </c:pt>
                <c:pt idx="59">
                  <c:v>70.312938735878788</c:v>
                </c:pt>
                <c:pt idx="60">
                  <c:v>74.912111139202125</c:v>
                </c:pt>
                <c:pt idx="61">
                  <c:v>77.020109349448333</c:v>
                </c:pt>
                <c:pt idx="62">
                  <c:v>80.229868839803089</c:v>
                </c:pt>
                <c:pt idx="63">
                  <c:v>78.591574800398433</c:v>
                </c:pt>
                <c:pt idx="64">
                  <c:v>76.399026132853209</c:v>
                </c:pt>
                <c:pt idx="65">
                  <c:v>77.546420665540737</c:v>
                </c:pt>
                <c:pt idx="66">
                  <c:v>77.439195506897761</c:v>
                </c:pt>
                <c:pt idx="67">
                  <c:v>80.540475455690313</c:v>
                </c:pt>
                <c:pt idx="68">
                  <c:v>80.349856542140301</c:v>
                </c:pt>
                <c:pt idx="69">
                  <c:v>82.739347666973543</c:v>
                </c:pt>
                <c:pt idx="70">
                  <c:v>86.355507782770488</c:v>
                </c:pt>
                <c:pt idx="71">
                  <c:v>93.043555332604058</c:v>
                </c:pt>
                <c:pt idx="72">
                  <c:v>100</c:v>
                </c:pt>
                <c:pt idx="73">
                  <c:v>103.30507751215828</c:v>
                </c:pt>
                <c:pt idx="74">
                  <c:v>104.71538559544744</c:v>
                </c:pt>
                <c:pt idx="75">
                  <c:v>119.35761993404076</c:v>
                </c:pt>
                <c:pt idx="76">
                  <c:v>136.04186864497115</c:v>
                </c:pt>
                <c:pt idx="77">
                  <c:v>123.84751801779355</c:v>
                </c:pt>
                <c:pt idx="78">
                  <c:v>131.20669930272351</c:v>
                </c:pt>
                <c:pt idx="79">
                  <c:v>133.02811109524347</c:v>
                </c:pt>
                <c:pt idx="80">
                  <c:v>133.79207253768041</c:v>
                </c:pt>
                <c:pt idx="81">
                  <c:v>139.73249900598131</c:v>
                </c:pt>
                <c:pt idx="82">
                  <c:v>140.13295011622981</c:v>
                </c:pt>
                <c:pt idx="83">
                  <c:v>142.39419047556581</c:v>
                </c:pt>
                <c:pt idx="84">
                  <c:v>137.35731793595727</c:v>
                </c:pt>
                <c:pt idx="85">
                  <c:v>139.95448879616126</c:v>
                </c:pt>
                <c:pt idx="86">
                  <c:v>147.80200552152172</c:v>
                </c:pt>
                <c:pt idx="87">
                  <c:v>162.42981293982348</c:v>
                </c:pt>
                <c:pt idx="88">
                  <c:v>165.18667938023674</c:v>
                </c:pt>
                <c:pt idx="89">
                  <c:v>158.73414554672058</c:v>
                </c:pt>
                <c:pt idx="90">
                  <c:v>158.07347901891183</c:v>
                </c:pt>
                <c:pt idx="91">
                  <c:v>144.72863215579977</c:v>
                </c:pt>
                <c:pt idx="92">
                  <c:v>140.62770533502444</c:v>
                </c:pt>
                <c:pt idx="93">
                  <c:v>144.66179811274341</c:v>
                </c:pt>
                <c:pt idx="94">
                  <c:v>138.96181752702702</c:v>
                </c:pt>
                <c:pt idx="95">
                  <c:v>130.75152756609464</c:v>
                </c:pt>
                <c:pt idx="96">
                  <c:v>143.48918493251321</c:v>
                </c:pt>
                <c:pt idx="97">
                  <c:v>153.48436916993299</c:v>
                </c:pt>
                <c:pt idx="98">
                  <c:v>161.71922318192412</c:v>
                </c:pt>
                <c:pt idx="99">
                  <c:v>160.01850435633531</c:v>
                </c:pt>
                <c:pt idx="100">
                  <c:v>153.18534783296883</c:v>
                </c:pt>
                <c:pt idx="101">
                  <c:v>149.82008699012027</c:v>
                </c:pt>
                <c:pt idx="102">
                  <c:v>151.17938494911377</c:v>
                </c:pt>
                <c:pt idx="103">
                  <c:v>140.74575139546809</c:v>
                </c:pt>
                <c:pt idx="104">
                  <c:v>131.98790865498864</c:v>
                </c:pt>
                <c:pt idx="105">
                  <c:v>105.75024843418143</c:v>
                </c:pt>
                <c:pt idx="106">
                  <c:v>93.411191479731997</c:v>
                </c:pt>
                <c:pt idx="107">
                  <c:v>86.46738869001743</c:v>
                </c:pt>
                <c:pt idx="108">
                  <c:v>88.202269563454919</c:v>
                </c:pt>
                <c:pt idx="109">
                  <c:v>86.742584531517167</c:v>
                </c:pt>
                <c:pt idx="110">
                  <c:v>84.884510116622934</c:v>
                </c:pt>
                <c:pt idx="111">
                  <c:v>90.375803497836799</c:v>
                </c:pt>
                <c:pt idx="112">
                  <c:v>95.349062572743918</c:v>
                </c:pt>
                <c:pt idx="113">
                  <c:v>105.27830119696347</c:v>
                </c:pt>
                <c:pt idx="114">
                  <c:v>112.62276610754556</c:v>
                </c:pt>
                <c:pt idx="115">
                  <c:v>129.74364431317412</c:v>
                </c:pt>
                <c:pt idx="116">
                  <c:v>121.66510720261152</c:v>
                </c:pt>
                <c:pt idx="117">
                  <c:v>126.65596667986945</c:v>
                </c:pt>
                <c:pt idx="118">
                  <c:v>134.03861466661522</c:v>
                </c:pt>
                <c:pt idx="119">
                  <c:v>142.18686318321986</c:v>
                </c:pt>
                <c:pt idx="120">
                  <c:v>153.77038271180257</c:v>
                </c:pt>
                <c:pt idx="121">
                  <c:v>147.37599980375214</c:v>
                </c:pt>
                <c:pt idx="122">
                  <c:v>160.04085673501558</c:v>
                </c:pt>
                <c:pt idx="123">
                  <c:v>177.57459746298409</c:v>
                </c:pt>
                <c:pt idx="124">
                  <c:v>159.76604596053519</c:v>
                </c:pt>
                <c:pt idx="125">
                  <c:v>147.08857520090598</c:v>
                </c:pt>
                <c:pt idx="126">
                  <c:v>144.26770851810045</c:v>
                </c:pt>
                <c:pt idx="127">
                  <c:v>159.26900841362709</c:v>
                </c:pt>
                <c:pt idx="128">
                  <c:v>162.66055455717972</c:v>
                </c:pt>
                <c:pt idx="129">
                  <c:v>173.9577367952526</c:v>
                </c:pt>
                <c:pt idx="130">
                  <c:v>179.08043734802553</c:v>
                </c:pt>
                <c:pt idx="131">
                  <c:v>187.87179725935758</c:v>
                </c:pt>
                <c:pt idx="132">
                  <c:v>197.4416476309658</c:v>
                </c:pt>
                <c:pt idx="133">
                  <c:v>206.09215950916499</c:v>
                </c:pt>
                <c:pt idx="134">
                  <c:v>196.41924466750078</c:v>
                </c:pt>
                <c:pt idx="135">
                  <c:v>201.14412946573808</c:v>
                </c:pt>
                <c:pt idx="136">
                  <c:v>192.60207913798237</c:v>
                </c:pt>
                <c:pt idx="137">
                  <c:v>189.58338551394593</c:v>
                </c:pt>
                <c:pt idx="138">
                  <c:v>194.8264169825415</c:v>
                </c:pt>
                <c:pt idx="139">
                  <c:v>187.26632603465654</c:v>
                </c:pt>
                <c:pt idx="140">
                  <c:v>180.24696188354415</c:v>
                </c:pt>
                <c:pt idx="141">
                  <c:v>161.58427929235197</c:v>
                </c:pt>
                <c:pt idx="142">
                  <c:v>155.45230682272182</c:v>
                </c:pt>
                <c:pt idx="143">
                  <c:v>154.51451968184003</c:v>
                </c:pt>
                <c:pt idx="144">
                  <c:v>162.5023917637499</c:v>
                </c:pt>
                <c:pt idx="145">
                  <c:v>166.57378738133562</c:v>
                </c:pt>
                <c:pt idx="146">
                  <c:v>166.42965366752028</c:v>
                </c:pt>
                <c:pt idx="147">
                  <c:v>163.66454547535815</c:v>
                </c:pt>
                <c:pt idx="148">
                  <c:v>155.50208692732767</c:v>
                </c:pt>
                <c:pt idx="149">
                  <c:v>149.35142102200422</c:v>
                </c:pt>
                <c:pt idx="150">
                  <c:v>147.31001871802124</c:v>
                </c:pt>
                <c:pt idx="151">
                  <c:v>138.73747850386957</c:v>
                </c:pt>
                <c:pt idx="152">
                  <c:v>144.71018164267178</c:v>
                </c:pt>
                <c:pt idx="153">
                  <c:v>147.51269139660508</c:v>
                </c:pt>
                <c:pt idx="154">
                  <c:v>146.48140710937986</c:v>
                </c:pt>
                <c:pt idx="155">
                  <c:v>155.02290710325687</c:v>
                </c:pt>
                <c:pt idx="156">
                  <c:v>162.74394334165959</c:v>
                </c:pt>
                <c:pt idx="157">
                  <c:v>165.03208495437923</c:v>
                </c:pt>
                <c:pt idx="158">
                  <c:v>153.32988276011037</c:v>
                </c:pt>
                <c:pt idx="159">
                  <c:v>147.62689864616382</c:v>
                </c:pt>
                <c:pt idx="160">
                  <c:v>141.87761699498736</c:v>
                </c:pt>
                <c:pt idx="161">
                  <c:v>136.46078479266225</c:v>
                </c:pt>
                <c:pt idx="162">
                  <c:v>138.87515862814709</c:v>
                </c:pt>
                <c:pt idx="163">
                  <c:v>145.42820849763007</c:v>
                </c:pt>
                <c:pt idx="164">
                  <c:v>142.88501680674247</c:v>
                </c:pt>
                <c:pt idx="165">
                  <c:v>143.88653731629688</c:v>
                </c:pt>
                <c:pt idx="166">
                  <c:v>143.03143334565007</c:v>
                </c:pt>
                <c:pt idx="167">
                  <c:v>144.0800814833776</c:v>
                </c:pt>
                <c:pt idx="168">
                  <c:v>141.86782887228776</c:v>
                </c:pt>
                <c:pt idx="169">
                  <c:v>138.30447587573576</c:v>
                </c:pt>
                <c:pt idx="170">
                  <c:v>132.72749626703546</c:v>
                </c:pt>
                <c:pt idx="171">
                  <c:v>136.33462778968365</c:v>
                </c:pt>
                <c:pt idx="172">
                  <c:v>132.34640572503079</c:v>
                </c:pt>
                <c:pt idx="173">
                  <c:v>130.17626356743369</c:v>
                </c:pt>
                <c:pt idx="174">
                  <c:v>135.72918799081555</c:v>
                </c:pt>
                <c:pt idx="175">
                  <c:v>135.2631326720836</c:v>
                </c:pt>
                <c:pt idx="176">
                  <c:v>129.85320401489017</c:v>
                </c:pt>
                <c:pt idx="177">
                  <c:v>126.13608534695774</c:v>
                </c:pt>
                <c:pt idx="178">
                  <c:v>125.79699882299403</c:v>
                </c:pt>
                <c:pt idx="179">
                  <c:v>119.62414156586188</c:v>
                </c:pt>
                <c:pt idx="180">
                  <c:v>112.84901118766165</c:v>
                </c:pt>
                <c:pt idx="181">
                  <c:v>110.40992557596775</c:v>
                </c:pt>
                <c:pt idx="182">
                  <c:v>108.25703123383551</c:v>
                </c:pt>
                <c:pt idx="183">
                  <c:v>107.61163173492095</c:v>
                </c:pt>
                <c:pt idx="184">
                  <c:v>112.2592841810694</c:v>
                </c:pt>
                <c:pt idx="185">
                  <c:v>107.10919263730145</c:v>
                </c:pt>
                <c:pt idx="186">
                  <c:v>99.127714262135029</c:v>
                </c:pt>
                <c:pt idx="187">
                  <c:v>95.871949431187943</c:v>
                </c:pt>
              </c:numCache>
            </c:numRef>
          </c:val>
        </c:ser>
        <c:ser>
          <c:idx val="2"/>
          <c:order val="2"/>
          <c:tx>
            <c:strRef>
              <c:f>'c3-8'!$G$13</c:f>
              <c:strCache>
                <c:ptCount val="1"/>
                <c:pt idx="0">
                  <c:v>Kőolaj (aggregált)</c:v>
                </c:pt>
              </c:strCache>
            </c:strRef>
          </c:tx>
          <c:spPr>
            <a:ln w="44450">
              <a:solidFill>
                <a:schemeClr val="accent6">
                  <a:lumMod val="50000"/>
                </a:schemeClr>
              </a:solidFill>
              <a:prstDash val="solid"/>
            </a:ln>
          </c:spPr>
          <c:marker>
            <c:symbol val="none"/>
          </c:marker>
          <c:cat>
            <c:numRef>
              <c:f>'c3-8'!$A$14:$A$201</c:f>
              <c:numCache>
                <c:formatCode>yyyy/mm/dd</c:formatCode>
                <c:ptCount val="188"/>
                <c:pt idx="0">
                  <c:v>36526</c:v>
                </c:pt>
                <c:pt idx="1">
                  <c:v>36557</c:v>
                </c:pt>
                <c:pt idx="2">
                  <c:v>36586</c:v>
                </c:pt>
                <c:pt idx="3">
                  <c:v>36617</c:v>
                </c:pt>
                <c:pt idx="4">
                  <c:v>36647</c:v>
                </c:pt>
                <c:pt idx="5">
                  <c:v>36678</c:v>
                </c:pt>
                <c:pt idx="6">
                  <c:v>36708</c:v>
                </c:pt>
                <c:pt idx="7">
                  <c:v>36739</c:v>
                </c:pt>
                <c:pt idx="8">
                  <c:v>36770</c:v>
                </c:pt>
                <c:pt idx="9">
                  <c:v>36800</c:v>
                </c:pt>
                <c:pt idx="10">
                  <c:v>36831</c:v>
                </c:pt>
                <c:pt idx="11">
                  <c:v>36861</c:v>
                </c:pt>
                <c:pt idx="12">
                  <c:v>36892</c:v>
                </c:pt>
                <c:pt idx="13">
                  <c:v>36923</c:v>
                </c:pt>
                <c:pt idx="14">
                  <c:v>36951</c:v>
                </c:pt>
                <c:pt idx="15">
                  <c:v>36982</c:v>
                </c:pt>
                <c:pt idx="16">
                  <c:v>37012</c:v>
                </c:pt>
                <c:pt idx="17">
                  <c:v>37043</c:v>
                </c:pt>
                <c:pt idx="18">
                  <c:v>37073</c:v>
                </c:pt>
                <c:pt idx="19">
                  <c:v>37104</c:v>
                </c:pt>
                <c:pt idx="20">
                  <c:v>37135</c:v>
                </c:pt>
                <c:pt idx="21">
                  <c:v>37165</c:v>
                </c:pt>
                <c:pt idx="22">
                  <c:v>37196</c:v>
                </c:pt>
                <c:pt idx="23">
                  <c:v>37226</c:v>
                </c:pt>
                <c:pt idx="24">
                  <c:v>37257</c:v>
                </c:pt>
                <c:pt idx="25">
                  <c:v>37288</c:v>
                </c:pt>
                <c:pt idx="26">
                  <c:v>37316</c:v>
                </c:pt>
                <c:pt idx="27">
                  <c:v>37347</c:v>
                </c:pt>
                <c:pt idx="28">
                  <c:v>37377</c:v>
                </c:pt>
                <c:pt idx="29">
                  <c:v>37408</c:v>
                </c:pt>
                <c:pt idx="30">
                  <c:v>37438</c:v>
                </c:pt>
                <c:pt idx="31">
                  <c:v>37469</c:v>
                </c:pt>
                <c:pt idx="32">
                  <c:v>37500</c:v>
                </c:pt>
                <c:pt idx="33">
                  <c:v>37530</c:v>
                </c:pt>
                <c:pt idx="34">
                  <c:v>37561</c:v>
                </c:pt>
                <c:pt idx="35">
                  <c:v>37591</c:v>
                </c:pt>
                <c:pt idx="36">
                  <c:v>37622</c:v>
                </c:pt>
                <c:pt idx="37">
                  <c:v>37653</c:v>
                </c:pt>
                <c:pt idx="38">
                  <c:v>37681</c:v>
                </c:pt>
                <c:pt idx="39">
                  <c:v>37712</c:v>
                </c:pt>
                <c:pt idx="40">
                  <c:v>37742</c:v>
                </c:pt>
                <c:pt idx="41">
                  <c:v>37773</c:v>
                </c:pt>
                <c:pt idx="42">
                  <c:v>37803</c:v>
                </c:pt>
                <c:pt idx="43">
                  <c:v>37834</c:v>
                </c:pt>
                <c:pt idx="44">
                  <c:v>37865</c:v>
                </c:pt>
                <c:pt idx="45">
                  <c:v>37895</c:v>
                </c:pt>
                <c:pt idx="46">
                  <c:v>37926</c:v>
                </c:pt>
                <c:pt idx="47">
                  <c:v>37956</c:v>
                </c:pt>
                <c:pt idx="48">
                  <c:v>37987</c:v>
                </c:pt>
                <c:pt idx="49">
                  <c:v>38018</c:v>
                </c:pt>
                <c:pt idx="50">
                  <c:v>38047</c:v>
                </c:pt>
                <c:pt idx="51">
                  <c:v>38078</c:v>
                </c:pt>
                <c:pt idx="52">
                  <c:v>38108</c:v>
                </c:pt>
                <c:pt idx="53">
                  <c:v>38139</c:v>
                </c:pt>
                <c:pt idx="54">
                  <c:v>38169</c:v>
                </c:pt>
                <c:pt idx="55">
                  <c:v>38200</c:v>
                </c:pt>
                <c:pt idx="56">
                  <c:v>38231</c:v>
                </c:pt>
                <c:pt idx="57">
                  <c:v>38261</c:v>
                </c:pt>
                <c:pt idx="58">
                  <c:v>38292</c:v>
                </c:pt>
                <c:pt idx="59">
                  <c:v>38322</c:v>
                </c:pt>
                <c:pt idx="60">
                  <c:v>38353</c:v>
                </c:pt>
                <c:pt idx="61">
                  <c:v>38384</c:v>
                </c:pt>
                <c:pt idx="62">
                  <c:v>38412</c:v>
                </c:pt>
                <c:pt idx="63">
                  <c:v>38443</c:v>
                </c:pt>
                <c:pt idx="64">
                  <c:v>38473</c:v>
                </c:pt>
                <c:pt idx="65">
                  <c:v>38504</c:v>
                </c:pt>
                <c:pt idx="66">
                  <c:v>38534</c:v>
                </c:pt>
                <c:pt idx="67">
                  <c:v>38565</c:v>
                </c:pt>
                <c:pt idx="68">
                  <c:v>38596</c:v>
                </c:pt>
                <c:pt idx="69">
                  <c:v>38626</c:v>
                </c:pt>
                <c:pt idx="70">
                  <c:v>38657</c:v>
                </c:pt>
                <c:pt idx="71">
                  <c:v>38687</c:v>
                </c:pt>
                <c:pt idx="72">
                  <c:v>38718</c:v>
                </c:pt>
                <c:pt idx="73">
                  <c:v>38749</c:v>
                </c:pt>
                <c:pt idx="74">
                  <c:v>38777</c:v>
                </c:pt>
                <c:pt idx="75">
                  <c:v>38808</c:v>
                </c:pt>
                <c:pt idx="76">
                  <c:v>38838</c:v>
                </c:pt>
                <c:pt idx="77">
                  <c:v>38869</c:v>
                </c:pt>
                <c:pt idx="78">
                  <c:v>38899</c:v>
                </c:pt>
                <c:pt idx="79">
                  <c:v>38930</c:v>
                </c:pt>
                <c:pt idx="80">
                  <c:v>38961</c:v>
                </c:pt>
                <c:pt idx="81">
                  <c:v>38991</c:v>
                </c:pt>
                <c:pt idx="82">
                  <c:v>39022</c:v>
                </c:pt>
                <c:pt idx="83">
                  <c:v>39052</c:v>
                </c:pt>
                <c:pt idx="84">
                  <c:v>39083</c:v>
                </c:pt>
                <c:pt idx="85">
                  <c:v>39114</c:v>
                </c:pt>
                <c:pt idx="86">
                  <c:v>39142</c:v>
                </c:pt>
                <c:pt idx="87">
                  <c:v>39173</c:v>
                </c:pt>
                <c:pt idx="88">
                  <c:v>39203</c:v>
                </c:pt>
                <c:pt idx="89">
                  <c:v>39234</c:v>
                </c:pt>
                <c:pt idx="90">
                  <c:v>39264</c:v>
                </c:pt>
                <c:pt idx="91">
                  <c:v>39295</c:v>
                </c:pt>
                <c:pt idx="92">
                  <c:v>39326</c:v>
                </c:pt>
                <c:pt idx="93">
                  <c:v>39356</c:v>
                </c:pt>
                <c:pt idx="94">
                  <c:v>39387</c:v>
                </c:pt>
                <c:pt idx="95">
                  <c:v>39417</c:v>
                </c:pt>
                <c:pt idx="96">
                  <c:v>39448</c:v>
                </c:pt>
                <c:pt idx="97">
                  <c:v>39479</c:v>
                </c:pt>
                <c:pt idx="98">
                  <c:v>39508</c:v>
                </c:pt>
                <c:pt idx="99">
                  <c:v>39539</c:v>
                </c:pt>
                <c:pt idx="100">
                  <c:v>39569</c:v>
                </c:pt>
                <c:pt idx="101">
                  <c:v>39600</c:v>
                </c:pt>
                <c:pt idx="102">
                  <c:v>39630</c:v>
                </c:pt>
                <c:pt idx="103">
                  <c:v>39661</c:v>
                </c:pt>
                <c:pt idx="104">
                  <c:v>39692</c:v>
                </c:pt>
                <c:pt idx="105">
                  <c:v>39722</c:v>
                </c:pt>
                <c:pt idx="106">
                  <c:v>39753</c:v>
                </c:pt>
                <c:pt idx="107">
                  <c:v>39783</c:v>
                </c:pt>
                <c:pt idx="108">
                  <c:v>39814</c:v>
                </c:pt>
                <c:pt idx="109">
                  <c:v>39845</c:v>
                </c:pt>
                <c:pt idx="110">
                  <c:v>39873</c:v>
                </c:pt>
                <c:pt idx="111">
                  <c:v>39904</c:v>
                </c:pt>
                <c:pt idx="112">
                  <c:v>39934</c:v>
                </c:pt>
                <c:pt idx="113">
                  <c:v>39965</c:v>
                </c:pt>
                <c:pt idx="114">
                  <c:v>39995</c:v>
                </c:pt>
                <c:pt idx="115">
                  <c:v>40026</c:v>
                </c:pt>
                <c:pt idx="116">
                  <c:v>40057</c:v>
                </c:pt>
                <c:pt idx="117">
                  <c:v>40087</c:v>
                </c:pt>
                <c:pt idx="118">
                  <c:v>40118</c:v>
                </c:pt>
                <c:pt idx="119">
                  <c:v>40148</c:v>
                </c:pt>
                <c:pt idx="120">
                  <c:v>40179</c:v>
                </c:pt>
                <c:pt idx="121">
                  <c:v>40210</c:v>
                </c:pt>
                <c:pt idx="122">
                  <c:v>40238</c:v>
                </c:pt>
                <c:pt idx="123">
                  <c:v>40269</c:v>
                </c:pt>
                <c:pt idx="124">
                  <c:v>40299</c:v>
                </c:pt>
                <c:pt idx="125">
                  <c:v>40330</c:v>
                </c:pt>
                <c:pt idx="126">
                  <c:v>40360</c:v>
                </c:pt>
                <c:pt idx="127">
                  <c:v>40391</c:v>
                </c:pt>
                <c:pt idx="128">
                  <c:v>40422</c:v>
                </c:pt>
                <c:pt idx="129">
                  <c:v>40452</c:v>
                </c:pt>
                <c:pt idx="130">
                  <c:v>40483</c:v>
                </c:pt>
                <c:pt idx="131">
                  <c:v>40513</c:v>
                </c:pt>
                <c:pt idx="132">
                  <c:v>40544</c:v>
                </c:pt>
                <c:pt idx="133">
                  <c:v>40575</c:v>
                </c:pt>
                <c:pt idx="134">
                  <c:v>40603</c:v>
                </c:pt>
                <c:pt idx="135">
                  <c:v>40634</c:v>
                </c:pt>
                <c:pt idx="136">
                  <c:v>40664</c:v>
                </c:pt>
                <c:pt idx="137">
                  <c:v>40695</c:v>
                </c:pt>
                <c:pt idx="138">
                  <c:v>40725</c:v>
                </c:pt>
                <c:pt idx="139">
                  <c:v>40756</c:v>
                </c:pt>
                <c:pt idx="140">
                  <c:v>40787</c:v>
                </c:pt>
                <c:pt idx="141">
                  <c:v>40817</c:v>
                </c:pt>
                <c:pt idx="142">
                  <c:v>40848</c:v>
                </c:pt>
                <c:pt idx="143">
                  <c:v>40878</c:v>
                </c:pt>
                <c:pt idx="144">
                  <c:v>40909</c:v>
                </c:pt>
                <c:pt idx="145">
                  <c:v>40940</c:v>
                </c:pt>
                <c:pt idx="146">
                  <c:v>40969</c:v>
                </c:pt>
                <c:pt idx="147">
                  <c:v>41000</c:v>
                </c:pt>
                <c:pt idx="148">
                  <c:v>41030</c:v>
                </c:pt>
                <c:pt idx="149">
                  <c:v>41061</c:v>
                </c:pt>
                <c:pt idx="150">
                  <c:v>41091</c:v>
                </c:pt>
                <c:pt idx="151">
                  <c:v>41122</c:v>
                </c:pt>
                <c:pt idx="152">
                  <c:v>41153</c:v>
                </c:pt>
                <c:pt idx="153">
                  <c:v>41183</c:v>
                </c:pt>
                <c:pt idx="154">
                  <c:v>41214</c:v>
                </c:pt>
                <c:pt idx="155">
                  <c:v>41244</c:v>
                </c:pt>
                <c:pt idx="156">
                  <c:v>41275</c:v>
                </c:pt>
                <c:pt idx="157">
                  <c:v>41306</c:v>
                </c:pt>
                <c:pt idx="158">
                  <c:v>41334</c:v>
                </c:pt>
                <c:pt idx="159">
                  <c:v>41365</c:v>
                </c:pt>
                <c:pt idx="160">
                  <c:v>41395</c:v>
                </c:pt>
                <c:pt idx="161">
                  <c:v>41426</c:v>
                </c:pt>
                <c:pt idx="162">
                  <c:v>41456</c:v>
                </c:pt>
                <c:pt idx="163">
                  <c:v>41487</c:v>
                </c:pt>
                <c:pt idx="164">
                  <c:v>41518</c:v>
                </c:pt>
                <c:pt idx="165">
                  <c:v>41548</c:v>
                </c:pt>
                <c:pt idx="166">
                  <c:v>41579</c:v>
                </c:pt>
                <c:pt idx="167">
                  <c:v>41609</c:v>
                </c:pt>
                <c:pt idx="168">
                  <c:v>41640</c:v>
                </c:pt>
                <c:pt idx="169">
                  <c:v>41671</c:v>
                </c:pt>
                <c:pt idx="170">
                  <c:v>41699</c:v>
                </c:pt>
                <c:pt idx="171">
                  <c:v>41730</c:v>
                </c:pt>
                <c:pt idx="172">
                  <c:v>41760</c:v>
                </c:pt>
                <c:pt idx="173">
                  <c:v>41791</c:v>
                </c:pt>
                <c:pt idx="174">
                  <c:v>41821</c:v>
                </c:pt>
                <c:pt idx="175">
                  <c:v>41852</c:v>
                </c:pt>
                <c:pt idx="176">
                  <c:v>41883</c:v>
                </c:pt>
                <c:pt idx="177">
                  <c:v>41913</c:v>
                </c:pt>
                <c:pt idx="178">
                  <c:v>41944</c:v>
                </c:pt>
                <c:pt idx="179">
                  <c:v>41974</c:v>
                </c:pt>
                <c:pt idx="180">
                  <c:v>42005</c:v>
                </c:pt>
                <c:pt idx="181">
                  <c:v>42036</c:v>
                </c:pt>
                <c:pt idx="182">
                  <c:v>42064</c:v>
                </c:pt>
                <c:pt idx="183">
                  <c:v>42095</c:v>
                </c:pt>
                <c:pt idx="184">
                  <c:v>42125</c:v>
                </c:pt>
                <c:pt idx="185">
                  <c:v>42156</c:v>
                </c:pt>
                <c:pt idx="186">
                  <c:v>42186</c:v>
                </c:pt>
                <c:pt idx="187">
                  <c:v>42217</c:v>
                </c:pt>
              </c:numCache>
            </c:numRef>
          </c:cat>
          <c:val>
            <c:numRef>
              <c:f>'c3-8'!$G$14:$G$201</c:f>
              <c:numCache>
                <c:formatCode>0.00</c:formatCode>
                <c:ptCount val="188"/>
                <c:pt idx="0">
                  <c:v>40.336436880994484</c:v>
                </c:pt>
                <c:pt idx="1">
                  <c:v>43.423299650199674</c:v>
                </c:pt>
                <c:pt idx="2">
                  <c:v>43.963821551018867</c:v>
                </c:pt>
                <c:pt idx="3">
                  <c:v>37.533358751474601</c:v>
                </c:pt>
                <c:pt idx="4">
                  <c:v>43.601076836720303</c:v>
                </c:pt>
                <c:pt idx="5">
                  <c:v>47.393804566220979</c:v>
                </c:pt>
                <c:pt idx="6">
                  <c:v>45.070933388350056</c:v>
                </c:pt>
                <c:pt idx="7">
                  <c:v>47.070042480773104</c:v>
                </c:pt>
                <c:pt idx="8">
                  <c:v>51.355054109909595</c:v>
                </c:pt>
                <c:pt idx="9">
                  <c:v>50.325379607468491</c:v>
                </c:pt>
                <c:pt idx="10">
                  <c:v>51.753106060392533</c:v>
                </c:pt>
                <c:pt idx="11">
                  <c:v>40.362696934688437</c:v>
                </c:pt>
                <c:pt idx="12">
                  <c:v>41.422408969757448</c:v>
                </c:pt>
                <c:pt idx="13">
                  <c:v>43.559231696792757</c:v>
                </c:pt>
                <c:pt idx="14">
                  <c:v>40.052268734769861</c:v>
                </c:pt>
                <c:pt idx="15">
                  <c:v>41.083684443557473</c:v>
                </c:pt>
                <c:pt idx="16">
                  <c:v>44.104921023181831</c:v>
                </c:pt>
                <c:pt idx="17">
                  <c:v>43.211010999558262</c:v>
                </c:pt>
                <c:pt idx="18">
                  <c:v>39.722030954752029</c:v>
                </c:pt>
                <c:pt idx="19">
                  <c:v>41.331417383057996</c:v>
                </c:pt>
                <c:pt idx="20">
                  <c:v>40.122928185148822</c:v>
                </c:pt>
                <c:pt idx="21">
                  <c:v>33.200024122012174</c:v>
                </c:pt>
                <c:pt idx="22">
                  <c:v>29.925669288731132</c:v>
                </c:pt>
                <c:pt idx="23">
                  <c:v>29.67030539367353</c:v>
                </c:pt>
                <c:pt idx="24">
                  <c:v>30.698177900954104</c:v>
                </c:pt>
                <c:pt idx="25">
                  <c:v>31.999890537950726</c:v>
                </c:pt>
                <c:pt idx="26">
                  <c:v>37.903103161210183</c:v>
                </c:pt>
                <c:pt idx="27">
                  <c:v>40.76859770542351</c:v>
                </c:pt>
                <c:pt idx="28">
                  <c:v>41.161139009113526</c:v>
                </c:pt>
                <c:pt idx="29">
                  <c:v>39.270038121788431</c:v>
                </c:pt>
                <c:pt idx="30">
                  <c:v>41.266847810346583</c:v>
                </c:pt>
                <c:pt idx="31">
                  <c:v>42.881728256211019</c:v>
                </c:pt>
                <c:pt idx="32">
                  <c:v>45.305148703201475</c:v>
                </c:pt>
                <c:pt idx="33">
                  <c:v>44.102443535360095</c:v>
                </c:pt>
                <c:pt idx="34">
                  <c:v>39.697990960943258</c:v>
                </c:pt>
                <c:pt idx="35">
                  <c:v>44.635314722593563</c:v>
                </c:pt>
                <c:pt idx="36">
                  <c:v>49.21933242450087</c:v>
                </c:pt>
                <c:pt idx="37">
                  <c:v>52.600105556111423</c:v>
                </c:pt>
                <c:pt idx="38">
                  <c:v>48.533087432525832</c:v>
                </c:pt>
                <c:pt idx="39">
                  <c:v>40.776223246212176</c:v>
                </c:pt>
                <c:pt idx="40">
                  <c:v>41.712846233284942</c:v>
                </c:pt>
                <c:pt idx="41">
                  <c:v>44.629693856179678</c:v>
                </c:pt>
                <c:pt idx="42">
                  <c:v>45.765470822531064</c:v>
                </c:pt>
                <c:pt idx="43">
                  <c:v>47.504600992147445</c:v>
                </c:pt>
                <c:pt idx="44">
                  <c:v>43.053191202883973</c:v>
                </c:pt>
                <c:pt idx="45">
                  <c:v>46.460179169287194</c:v>
                </c:pt>
                <c:pt idx="46">
                  <c:v>46.633755397877479</c:v>
                </c:pt>
                <c:pt idx="47">
                  <c:v>47.94192599320607</c:v>
                </c:pt>
                <c:pt idx="48">
                  <c:v>50.165282691326716</c:v>
                </c:pt>
                <c:pt idx="49">
                  <c:v>50.088293190296298</c:v>
                </c:pt>
                <c:pt idx="50">
                  <c:v>53.820907903874833</c:v>
                </c:pt>
                <c:pt idx="51">
                  <c:v>53.938687083144586</c:v>
                </c:pt>
                <c:pt idx="52">
                  <c:v>60.090698816486814</c:v>
                </c:pt>
                <c:pt idx="53">
                  <c:v>56.910094840526625</c:v>
                </c:pt>
                <c:pt idx="54">
                  <c:v>60.599088240927117</c:v>
                </c:pt>
                <c:pt idx="55">
                  <c:v>67.313666579910731</c:v>
                </c:pt>
                <c:pt idx="56">
                  <c:v>66.374549427106373</c:v>
                </c:pt>
                <c:pt idx="57">
                  <c:v>74.62258241674138</c:v>
                </c:pt>
                <c:pt idx="58">
                  <c:v>67.125716911263069</c:v>
                </c:pt>
                <c:pt idx="59">
                  <c:v>62.356549506358284</c:v>
                </c:pt>
                <c:pt idx="60">
                  <c:v>68.642034449000207</c:v>
                </c:pt>
                <c:pt idx="61">
                  <c:v>71.049176894213772</c:v>
                </c:pt>
                <c:pt idx="62">
                  <c:v>81.445813433805327</c:v>
                </c:pt>
                <c:pt idx="63">
                  <c:v>81.077009020189408</c:v>
                </c:pt>
                <c:pt idx="64">
                  <c:v>76.605333226219855</c:v>
                </c:pt>
                <c:pt idx="65">
                  <c:v>86.332731982560105</c:v>
                </c:pt>
                <c:pt idx="66">
                  <c:v>90.274426991755021</c:v>
                </c:pt>
                <c:pt idx="67">
                  <c:v>99.037727763537021</c:v>
                </c:pt>
                <c:pt idx="68">
                  <c:v>98.697703992687849</c:v>
                </c:pt>
                <c:pt idx="69">
                  <c:v>93.101295364100594</c:v>
                </c:pt>
                <c:pt idx="70">
                  <c:v>88.114775676693014</c:v>
                </c:pt>
                <c:pt idx="71">
                  <c:v>90.375575538349807</c:v>
                </c:pt>
                <c:pt idx="72">
                  <c:v>100</c:v>
                </c:pt>
                <c:pt idx="73">
                  <c:v>95.722321685632963</c:v>
                </c:pt>
                <c:pt idx="74">
                  <c:v>97.621725988738973</c:v>
                </c:pt>
                <c:pt idx="75">
                  <c:v>108.96667789752871</c:v>
                </c:pt>
                <c:pt idx="76">
                  <c:v>110.02869949210363</c:v>
                </c:pt>
                <c:pt idx="77">
                  <c:v>109.43155233035908</c:v>
                </c:pt>
                <c:pt idx="78">
                  <c:v>116.11391112434922</c:v>
                </c:pt>
                <c:pt idx="79">
                  <c:v>115.12019155473423</c:v>
                </c:pt>
                <c:pt idx="80">
                  <c:v>99.589174744830729</c:v>
                </c:pt>
                <c:pt idx="81">
                  <c:v>92.895237831420275</c:v>
                </c:pt>
                <c:pt idx="82">
                  <c:v>93.273872348262458</c:v>
                </c:pt>
                <c:pt idx="83">
                  <c:v>97.794381594309172</c:v>
                </c:pt>
                <c:pt idx="84">
                  <c:v>85.839136733805319</c:v>
                </c:pt>
                <c:pt idx="85">
                  <c:v>92.298337123540364</c:v>
                </c:pt>
                <c:pt idx="86">
                  <c:v>97.219295718443135</c:v>
                </c:pt>
                <c:pt idx="87">
                  <c:v>104.4255461416148</c:v>
                </c:pt>
                <c:pt idx="88">
                  <c:v>104.62525013638316</c:v>
                </c:pt>
                <c:pt idx="89">
                  <c:v>109.37654847756124</c:v>
                </c:pt>
                <c:pt idx="90">
                  <c:v>117.94567010009341</c:v>
                </c:pt>
                <c:pt idx="91">
                  <c:v>112.40959163004879</c:v>
                </c:pt>
                <c:pt idx="92">
                  <c:v>123.01162113604968</c:v>
                </c:pt>
                <c:pt idx="93">
                  <c:v>131.37350943663299</c:v>
                </c:pt>
                <c:pt idx="94">
                  <c:v>146.35257215928524</c:v>
                </c:pt>
                <c:pt idx="95">
                  <c:v>143.50617608549987</c:v>
                </c:pt>
                <c:pt idx="96">
                  <c:v>145.39047088407261</c:v>
                </c:pt>
                <c:pt idx="97">
                  <c:v>149.73145962009872</c:v>
                </c:pt>
                <c:pt idx="98">
                  <c:v>163.189634298378</c:v>
                </c:pt>
                <c:pt idx="99">
                  <c:v>174.41011383016755</c:v>
                </c:pt>
                <c:pt idx="100">
                  <c:v>196.85553192971966</c:v>
                </c:pt>
                <c:pt idx="101">
                  <c:v>210.93496957001969</c:v>
                </c:pt>
                <c:pt idx="102">
                  <c:v>213.2022095579114</c:v>
                </c:pt>
                <c:pt idx="103">
                  <c:v>183.85566846369221</c:v>
                </c:pt>
                <c:pt idx="104">
                  <c:v>159.74264417130561</c:v>
                </c:pt>
                <c:pt idx="105">
                  <c:v>116.42535454881789</c:v>
                </c:pt>
                <c:pt idx="106">
                  <c:v>86.458491860382509</c:v>
                </c:pt>
                <c:pt idx="107">
                  <c:v>66.362486342087834</c:v>
                </c:pt>
                <c:pt idx="108">
                  <c:v>70.523411198451754</c:v>
                </c:pt>
                <c:pt idx="109">
                  <c:v>67.314185007063571</c:v>
                </c:pt>
                <c:pt idx="110">
                  <c:v>75.055900974616549</c:v>
                </c:pt>
                <c:pt idx="111">
                  <c:v>80.739218011884688</c:v>
                </c:pt>
                <c:pt idx="112">
                  <c:v>93.320543660482102</c:v>
                </c:pt>
                <c:pt idx="113">
                  <c:v>111.00342308678729</c:v>
                </c:pt>
                <c:pt idx="114">
                  <c:v>103.87984640036311</c:v>
                </c:pt>
                <c:pt idx="115">
                  <c:v>115.01567623088643</c:v>
                </c:pt>
                <c:pt idx="116">
                  <c:v>109.70454682617333</c:v>
                </c:pt>
                <c:pt idx="117">
                  <c:v>118.88143545948567</c:v>
                </c:pt>
                <c:pt idx="118">
                  <c:v>124.52833188950973</c:v>
                </c:pt>
                <c:pt idx="119">
                  <c:v>120.28538458333901</c:v>
                </c:pt>
                <c:pt idx="120">
                  <c:v>123.78110823286501</c:v>
                </c:pt>
                <c:pt idx="121">
                  <c:v>119.89252193184623</c:v>
                </c:pt>
                <c:pt idx="122">
                  <c:v>127.19153980904198</c:v>
                </c:pt>
                <c:pt idx="123">
                  <c:v>135.03388089654149</c:v>
                </c:pt>
                <c:pt idx="124">
                  <c:v>121.39076100196075</c:v>
                </c:pt>
                <c:pt idx="125">
                  <c:v>119.93951293213283</c:v>
                </c:pt>
                <c:pt idx="126">
                  <c:v>119.52200181405368</c:v>
                </c:pt>
                <c:pt idx="127">
                  <c:v>121.74835125863311</c:v>
                </c:pt>
                <c:pt idx="128">
                  <c:v>122.18817732636782</c:v>
                </c:pt>
                <c:pt idx="129">
                  <c:v>131.14389940823696</c:v>
                </c:pt>
                <c:pt idx="130">
                  <c:v>135.7068161617625</c:v>
                </c:pt>
                <c:pt idx="131">
                  <c:v>144.59708969411801</c:v>
                </c:pt>
                <c:pt idx="132">
                  <c:v>148.8303361246972</c:v>
                </c:pt>
                <c:pt idx="133">
                  <c:v>157.21205773994669</c:v>
                </c:pt>
                <c:pt idx="134">
                  <c:v>174.56409955743962</c:v>
                </c:pt>
                <c:pt idx="135">
                  <c:v>186.86609159915653</c:v>
                </c:pt>
                <c:pt idx="136">
                  <c:v>173.88455300479578</c:v>
                </c:pt>
                <c:pt idx="137">
                  <c:v>170.2372997125884</c:v>
                </c:pt>
                <c:pt idx="138">
                  <c:v>173.54683435065084</c:v>
                </c:pt>
                <c:pt idx="139">
                  <c:v>161.82287391358184</c:v>
                </c:pt>
                <c:pt idx="140">
                  <c:v>162.48651504287349</c:v>
                </c:pt>
                <c:pt idx="141">
                  <c:v>160.9219098218785</c:v>
                </c:pt>
                <c:pt idx="142">
                  <c:v>169.51958049667789</c:v>
                </c:pt>
                <c:pt idx="143">
                  <c:v>167.63865372518251</c:v>
                </c:pt>
                <c:pt idx="144">
                  <c:v>171.92011752793368</c:v>
                </c:pt>
                <c:pt idx="145">
                  <c:v>181.36424307978899</c:v>
                </c:pt>
                <c:pt idx="146">
                  <c:v>189.60409391005933</c:v>
                </c:pt>
                <c:pt idx="147">
                  <c:v>183.05618402663444</c:v>
                </c:pt>
                <c:pt idx="148">
                  <c:v>167.61835607090239</c:v>
                </c:pt>
                <c:pt idx="149">
                  <c:v>146.04122695486834</c:v>
                </c:pt>
                <c:pt idx="150">
                  <c:v>155.66300210637414</c:v>
                </c:pt>
                <c:pt idx="151">
                  <c:v>169.43899616371661</c:v>
                </c:pt>
                <c:pt idx="152">
                  <c:v>171.20010045583564</c:v>
                </c:pt>
                <c:pt idx="153">
                  <c:v>166.57308965306476</c:v>
                </c:pt>
                <c:pt idx="154">
                  <c:v>163.0500788534504</c:v>
                </c:pt>
                <c:pt idx="155">
                  <c:v>162.94415896890951</c:v>
                </c:pt>
                <c:pt idx="156">
                  <c:v>169.00683026363521</c:v>
                </c:pt>
                <c:pt idx="157">
                  <c:v>173.30267623202604</c:v>
                </c:pt>
                <c:pt idx="158">
                  <c:v>165.11183555617248</c:v>
                </c:pt>
                <c:pt idx="159">
                  <c:v>159.01874017051446</c:v>
                </c:pt>
                <c:pt idx="160">
                  <c:v>159.67129086683758</c:v>
                </c:pt>
                <c:pt idx="161">
                  <c:v>160.27172631354964</c:v>
                </c:pt>
                <c:pt idx="162">
                  <c:v>168.85111327054753</c:v>
                </c:pt>
                <c:pt idx="163">
                  <c:v>173.46960608146895</c:v>
                </c:pt>
                <c:pt idx="164">
                  <c:v>174.70262547358234</c:v>
                </c:pt>
                <c:pt idx="165">
                  <c:v>169.48726136300508</c:v>
                </c:pt>
                <c:pt idx="166">
                  <c:v>165.06826571240171</c:v>
                </c:pt>
                <c:pt idx="167">
                  <c:v>169.67700715160851</c:v>
                </c:pt>
                <c:pt idx="168">
                  <c:v>164.43762095160409</c:v>
                </c:pt>
                <c:pt idx="169">
                  <c:v>168.40103623137782</c:v>
                </c:pt>
                <c:pt idx="170">
                  <c:v>167.14126447977566</c:v>
                </c:pt>
                <c:pt idx="171">
                  <c:v>168.55965872090755</c:v>
                </c:pt>
                <c:pt idx="172">
                  <c:v>169.83923625668103</c:v>
                </c:pt>
                <c:pt idx="173">
                  <c:v>174.06127772766447</c:v>
                </c:pt>
                <c:pt idx="174">
                  <c:v>169.03682432350735</c:v>
                </c:pt>
                <c:pt idx="175">
                  <c:v>160.83165798357021</c:v>
                </c:pt>
                <c:pt idx="176">
                  <c:v>154.08925807349226</c:v>
                </c:pt>
                <c:pt idx="177">
                  <c:v>138.36901685611363</c:v>
                </c:pt>
                <c:pt idx="178">
                  <c:v>123.58916632503106</c:v>
                </c:pt>
                <c:pt idx="179">
                  <c:v>97.250917548448811</c:v>
                </c:pt>
                <c:pt idx="180">
                  <c:v>76.13260183434511</c:v>
                </c:pt>
                <c:pt idx="181">
                  <c:v>88.356385078825355</c:v>
                </c:pt>
                <c:pt idx="182">
                  <c:v>85.040262256840336</c:v>
                </c:pt>
                <c:pt idx="183">
                  <c:v>92.332765221316535</c:v>
                </c:pt>
                <c:pt idx="184">
                  <c:v>100.48659636346918</c:v>
                </c:pt>
                <c:pt idx="185">
                  <c:v>98.492884249466499</c:v>
                </c:pt>
                <c:pt idx="186">
                  <c:v>87.567805608792497</c:v>
                </c:pt>
                <c:pt idx="187">
                  <c:v>73.558354301420394</c:v>
                </c:pt>
              </c:numCache>
            </c:numRef>
          </c:val>
        </c:ser>
        <c:marker val="1"/>
        <c:axId val="89388160"/>
        <c:axId val="89389696"/>
      </c:lineChart>
      <c:dateAx>
        <c:axId val="89388160"/>
        <c:scaling>
          <c:orientation val="minMax"/>
          <c:min val="38718"/>
        </c:scaling>
        <c:axPos val="b"/>
        <c:numFmt formatCode="yyyy" sourceLinked="0"/>
        <c:tickLblPos val="nextTo"/>
        <c:spPr>
          <a:ln w="3175">
            <a:solidFill>
              <a:srgbClr val="868686"/>
            </a:solidFill>
            <a:prstDash val="solid"/>
          </a:ln>
        </c:spPr>
        <c:txPr>
          <a:bodyPr rot="-5400000" vert="horz"/>
          <a:lstStyle/>
          <a:p>
            <a:pPr>
              <a:defRPr/>
            </a:pPr>
            <a:endParaRPr lang="en-US"/>
          </a:p>
        </c:txPr>
        <c:crossAx val="89389696"/>
        <c:crosses val="autoZero"/>
        <c:auto val="1"/>
        <c:lblOffset val="100"/>
        <c:baseTimeUnit val="months"/>
        <c:majorUnit val="1"/>
        <c:majorTimeUnit val="years"/>
      </c:dateAx>
      <c:valAx>
        <c:axId val="89389696"/>
        <c:scaling>
          <c:orientation val="minMax"/>
          <c:max val="240"/>
          <c:min val="40"/>
        </c:scaling>
        <c:axPos val="l"/>
        <c:majorGridlines>
          <c:spPr>
            <a:ln>
              <a:solidFill>
                <a:srgbClr val="BFBFBF"/>
              </a:solidFill>
              <a:prstDash val="sysDash"/>
            </a:ln>
          </c:spPr>
        </c:majorGridlines>
        <c:numFmt formatCode="0" sourceLinked="0"/>
        <c:tickLblPos val="nextTo"/>
        <c:spPr>
          <a:ln w="3175">
            <a:solidFill>
              <a:srgbClr val="868686"/>
            </a:solidFill>
            <a:prstDash val="solid"/>
          </a:ln>
        </c:spPr>
        <c:crossAx val="89388160"/>
        <c:crosses val="autoZero"/>
        <c:crossBetween val="between"/>
        <c:majorUnit val="40"/>
      </c:valAx>
      <c:spPr>
        <a:pattFill>
          <a:fgClr>
            <a:srgbClr val="FFFFFF"/>
          </a:fgClr>
          <a:bgClr>
            <a:srgbClr val="FFFFFF"/>
          </a:bgClr>
        </a:pattFill>
        <a:ln w="25400">
          <a:noFill/>
        </a:ln>
      </c:spPr>
    </c:plotArea>
    <c:legend>
      <c:legendPos val="r"/>
      <c:layout>
        <c:manualLayout>
          <c:xMode val="edge"/>
          <c:yMode val="edge"/>
          <c:x val="0"/>
          <c:y val="0.83499656754556362"/>
          <c:w val="1"/>
          <c:h val="0.16351790099607524"/>
        </c:manualLayout>
      </c:layout>
    </c:legend>
    <c:plotVisOnly val="1"/>
    <c:dispBlanksAs val="gap"/>
  </c:chart>
  <c:spPr>
    <a:solidFill>
      <a:srgbClr val="FFFFFF"/>
    </a:solidFill>
    <a:ln w="25400">
      <a:noFill/>
    </a:ln>
  </c:spPr>
  <c:txPr>
    <a:bodyPr/>
    <a:lstStyle/>
    <a:p>
      <a:pPr>
        <a:defRPr sz="1800" b="0" i="0">
          <a:latin typeface="Calibri"/>
          <a:ea typeface="Calibri"/>
          <a:cs typeface="Calibri"/>
        </a:defRPr>
      </a:pPr>
      <a:endParaRPr lang="en-US"/>
    </a:p>
  </c:txPr>
  <c:externalData r:id="rId1"/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plotArea>
      <c:layout/>
      <c:barChart>
        <c:barDir val="col"/>
        <c:grouping val="clustered"/>
        <c:ser>
          <c:idx val="0"/>
          <c:order val="0"/>
          <c:tx>
            <c:strRef>
              <c:f>Sheet1!$A$5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dLbls>
            <c:delete val="1"/>
          </c:dLbls>
          <c:cat>
            <c:strRef>
              <c:f>Sheet1!$B$4:$E$4</c:f>
              <c:strCache>
                <c:ptCount val="4"/>
                <c:pt idx="0">
                  <c:v>Euróövezet</c:v>
                </c:pt>
                <c:pt idx="1">
                  <c:v>Közép- és Kelet-Európa</c:v>
                </c:pt>
                <c:pt idx="2">
                  <c:v>USA</c:v>
                </c:pt>
                <c:pt idx="3">
                  <c:v>Ázsia</c:v>
                </c:pt>
              </c:strCache>
            </c:strRef>
          </c:cat>
          <c:val>
            <c:numRef>
              <c:f>Sheet1!$B$5:$E$5</c:f>
              <c:numCache>
                <c:formatCode>General</c:formatCode>
                <c:ptCount val="4"/>
                <c:pt idx="0">
                  <c:v>1</c:v>
                </c:pt>
                <c:pt idx="1">
                  <c:v>2.8</c:v>
                </c:pt>
                <c:pt idx="2">
                  <c:v>2.4</c:v>
                </c:pt>
                <c:pt idx="3">
                  <c:v>6.8</c:v>
                </c:pt>
              </c:numCache>
            </c:numRef>
          </c:val>
        </c:ser>
        <c:ser>
          <c:idx val="1"/>
          <c:order val="1"/>
          <c:tx>
            <c:strRef>
              <c:f>Sheet1!$A$6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dLbls>
            <c:delete val="1"/>
          </c:dLbls>
          <c:cat>
            <c:strRef>
              <c:f>Sheet1!$B$4:$E$4</c:f>
              <c:strCache>
                <c:ptCount val="4"/>
                <c:pt idx="0">
                  <c:v>Euróövezet</c:v>
                </c:pt>
                <c:pt idx="1">
                  <c:v>Közép- és Kelet-Európa</c:v>
                </c:pt>
                <c:pt idx="2">
                  <c:v>USA</c:v>
                </c:pt>
                <c:pt idx="3">
                  <c:v>Ázsia</c:v>
                </c:pt>
              </c:strCache>
            </c:strRef>
          </c:cat>
          <c:val>
            <c:numRef>
              <c:f>Sheet1!$B$6:$E$6</c:f>
              <c:numCache>
                <c:formatCode>General</c:formatCode>
                <c:ptCount val="4"/>
                <c:pt idx="0" formatCode="0.0">
                  <c:v>1.4540722569726732</c:v>
                </c:pt>
                <c:pt idx="1">
                  <c:v>2.9</c:v>
                </c:pt>
                <c:pt idx="2">
                  <c:v>2.5</c:v>
                </c:pt>
                <c:pt idx="3">
                  <c:v>6.6</c:v>
                </c:pt>
              </c:numCache>
            </c:numRef>
          </c:val>
        </c:ser>
        <c:ser>
          <c:idx val="2"/>
          <c:order val="2"/>
          <c:tx>
            <c:strRef>
              <c:f>Sheet1!$A$7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</c:spPr>
          <c:dLbls>
            <c:delete val="1"/>
          </c:dLbls>
          <c:cat>
            <c:strRef>
              <c:f>Sheet1!$B$4:$E$4</c:f>
              <c:strCache>
                <c:ptCount val="4"/>
                <c:pt idx="0">
                  <c:v>Euróövezet</c:v>
                </c:pt>
                <c:pt idx="1">
                  <c:v>Közép- és Kelet-Európa</c:v>
                </c:pt>
                <c:pt idx="2">
                  <c:v>USA</c:v>
                </c:pt>
                <c:pt idx="3">
                  <c:v>Ázsia</c:v>
                </c:pt>
              </c:strCache>
            </c:strRef>
          </c:cat>
          <c:val>
            <c:numRef>
              <c:f>Sheet1!$B$7:$E$7</c:f>
              <c:numCache>
                <c:formatCode>General</c:formatCode>
                <c:ptCount val="4"/>
                <c:pt idx="0" formatCode="0.0">
                  <c:v>1.6428589029762395</c:v>
                </c:pt>
                <c:pt idx="1">
                  <c:v>2.9</c:v>
                </c:pt>
                <c:pt idx="2">
                  <c:v>3</c:v>
                </c:pt>
                <c:pt idx="3">
                  <c:v>6.4</c:v>
                </c:pt>
              </c:numCache>
            </c:numRef>
          </c:val>
        </c:ser>
        <c:dLbls>
          <c:showVal val="1"/>
        </c:dLbls>
        <c:axId val="93445120"/>
        <c:axId val="93455104"/>
      </c:barChart>
      <c:catAx>
        <c:axId val="93445120"/>
        <c:scaling>
          <c:orientation val="minMax"/>
        </c:scaling>
        <c:axPos val="b"/>
        <c:tickLblPos val="nextTo"/>
        <c:crossAx val="93455104"/>
        <c:crosses val="autoZero"/>
        <c:auto val="1"/>
        <c:lblAlgn val="ctr"/>
        <c:lblOffset val="100"/>
      </c:catAx>
      <c:valAx>
        <c:axId val="93455104"/>
        <c:scaling>
          <c:orientation val="minMax"/>
          <c:max val="7"/>
        </c:scaling>
        <c:axPos val="l"/>
        <c:majorGridlines>
          <c:spPr>
            <a:ln>
              <a:prstDash val="sys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b="0"/>
                </a:pPr>
                <a:r>
                  <a:rPr lang="hu-HU" b="0"/>
                  <a:t>éves változás</a:t>
                </a:r>
              </a:p>
            </c:rich>
          </c:tx>
          <c:layout/>
        </c:title>
        <c:numFmt formatCode="General" sourceLinked="1"/>
        <c:tickLblPos val="nextTo"/>
        <c:crossAx val="9344512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0388131477454873"/>
          <c:y val="0.93328215621347765"/>
          <c:w val="0.80063590817951535"/>
          <c:h val="6.6717843786522471E-2"/>
        </c:manualLayout>
      </c:layout>
    </c:legend>
    <c:plotVisOnly val="1"/>
    <c:dispBlanksAs val="gap"/>
  </c:chart>
  <c:txPr>
    <a:bodyPr/>
    <a:lstStyle/>
    <a:p>
      <a:pPr>
        <a:defRPr sz="1800" baseline="0">
          <a:latin typeface="Trebuchet MS" panose="020B0603020202020204" pitchFamily="34" charset="0"/>
        </a:defRPr>
      </a:pPr>
      <a:endParaRPr lang="en-US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chart>
    <c:plotArea>
      <c:layout>
        <c:manualLayout>
          <c:layoutTarget val="inner"/>
          <c:xMode val="edge"/>
          <c:yMode val="edge"/>
          <c:x val="0.12429100529100567"/>
          <c:y val="8.3908945852711275E-2"/>
          <c:w val="0.82951190476190229"/>
          <c:h val="0.65241702628003662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295B7E"/>
            </a:solidFill>
          </c:spPr>
          <c:cat>
            <c:strRef>
              <c:f>'c6-4'!$B$16:$B$21</c:f>
              <c:strCache>
                <c:ptCount val="6"/>
                <c:pt idx="0">
                  <c:v>Brazília</c:v>
                </c:pt>
                <c:pt idx="1">
                  <c:v>Dél-Afrika</c:v>
                </c:pt>
                <c:pt idx="2">
                  <c:v>India</c:v>
                </c:pt>
                <c:pt idx="3">
                  <c:v>Kína</c:v>
                </c:pt>
                <c:pt idx="4">
                  <c:v>Oroszo.</c:v>
                </c:pt>
                <c:pt idx="5">
                  <c:v>Töröko.</c:v>
                </c:pt>
              </c:strCache>
            </c:strRef>
          </c:cat>
          <c:val>
            <c:numRef>
              <c:f>'c6-4'!$C$16:$C$21</c:f>
              <c:numCache>
                <c:formatCode>0.0</c:formatCode>
                <c:ptCount val="6"/>
                <c:pt idx="0">
                  <c:v>0.32559127678610095</c:v>
                </c:pt>
                <c:pt idx="1">
                  <c:v>0.30000000000000032</c:v>
                </c:pt>
                <c:pt idx="2">
                  <c:v>0.18593802016144736</c:v>
                </c:pt>
                <c:pt idx="3">
                  <c:v>1.8916356308178748</c:v>
                </c:pt>
                <c:pt idx="4">
                  <c:v>2.7399792554320412</c:v>
                </c:pt>
                <c:pt idx="5">
                  <c:v>1.8808949867815221</c:v>
                </c:pt>
              </c:numCache>
            </c:numRef>
          </c:val>
        </c:ser>
        <c:axId val="93512448"/>
        <c:axId val="93513984"/>
      </c:barChart>
      <c:catAx>
        <c:axId val="93512448"/>
        <c:scaling>
          <c:orientation val="minMax"/>
        </c:scaling>
        <c:axPos val="b"/>
        <c:tickLblPos val="nextTo"/>
        <c:crossAx val="93513984"/>
        <c:crosses val="autoZero"/>
        <c:auto val="1"/>
        <c:lblAlgn val="ctr"/>
        <c:lblOffset val="100"/>
      </c:catAx>
      <c:valAx>
        <c:axId val="93513984"/>
        <c:scaling>
          <c:orientation val="minMax"/>
        </c:scaling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sysDash"/>
            </a:ln>
          </c:spPr>
        </c:majorGridlines>
        <c:numFmt formatCode="0.0" sourceLinked="1"/>
        <c:tickLblPos val="nextTo"/>
        <c:crossAx val="93512448"/>
        <c:crosses val="autoZero"/>
        <c:crossBetween val="between"/>
      </c:valAx>
    </c:plotArea>
    <c:plotVisOnly val="1"/>
    <c:dispBlanksAs val="gap"/>
  </c:chart>
  <c:spPr>
    <a:ln>
      <a:noFill/>
    </a:ln>
  </c:spPr>
  <c:txPr>
    <a:bodyPr/>
    <a:lstStyle/>
    <a:p>
      <a:pPr>
        <a:defRPr sz="1800">
          <a:latin typeface="Calibri" pitchFamily="34" charset="0"/>
        </a:defRPr>
      </a:pPr>
      <a:endParaRPr lang="en-US"/>
    </a:p>
  </c:txPr>
  <c:externalData r:id="rId1"/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plotArea>
      <c:layout>
        <c:manualLayout>
          <c:layoutTarget val="inner"/>
          <c:xMode val="edge"/>
          <c:yMode val="edge"/>
          <c:x val="6.6580927384076991E-2"/>
          <c:y val="7.8703703703703734E-2"/>
          <c:w val="0.90286351706036749"/>
          <c:h val="0.47703914732578212"/>
        </c:manualLayout>
      </c:layout>
      <c:barChart>
        <c:barDir val="col"/>
        <c:grouping val="stacked"/>
        <c:ser>
          <c:idx val="0"/>
          <c:order val="0"/>
          <c:tx>
            <c:strRef>
              <c:f>'c6-5'!$B$17</c:f>
              <c:strCache>
                <c:ptCount val="1"/>
                <c:pt idx="0">
                  <c:v>Brazília</c:v>
                </c:pt>
              </c:strCache>
            </c:strRef>
          </c:tx>
          <c:spPr>
            <a:solidFill>
              <a:srgbClr val="9C0000"/>
            </a:solidFill>
          </c:spPr>
          <c:cat>
            <c:strRef>
              <c:f>'c6-5'!$C$16:$G$16</c:f>
              <c:strCache>
                <c:ptCount val="5"/>
                <c:pt idx="0">
                  <c:v>Németo. (27%)</c:v>
                </c:pt>
                <c:pt idx="1">
                  <c:v>Ausztria (6%)</c:v>
                </c:pt>
                <c:pt idx="2">
                  <c:v>Románia (6%)</c:v>
                </c:pt>
                <c:pt idx="3">
                  <c:v>Olaszo. (5%)</c:v>
                </c:pt>
                <c:pt idx="4">
                  <c:v>Szlovákia (5%)</c:v>
                </c:pt>
              </c:strCache>
            </c:strRef>
          </c:cat>
          <c:val>
            <c:numRef>
              <c:f>'c6-5'!$C$17:$G$17</c:f>
              <c:numCache>
                <c:formatCode>0.0</c:formatCode>
                <c:ptCount val="5"/>
                <c:pt idx="0">
                  <c:v>0.58042574789837587</c:v>
                </c:pt>
                <c:pt idx="1">
                  <c:v>0.31229724769142275</c:v>
                </c:pt>
                <c:pt idx="2">
                  <c:v>0.29671070133270339</c:v>
                </c:pt>
                <c:pt idx="3">
                  <c:v>0.76270199778233883</c:v>
                </c:pt>
                <c:pt idx="4">
                  <c:v>6.434043075373673E-2</c:v>
                </c:pt>
              </c:numCache>
            </c:numRef>
          </c:val>
        </c:ser>
        <c:ser>
          <c:idx val="1"/>
          <c:order val="1"/>
          <c:tx>
            <c:strRef>
              <c:f>'c6-5'!$B$18</c:f>
              <c:strCache>
                <c:ptCount val="1"/>
                <c:pt idx="0">
                  <c:v>Dél-Afrika</c:v>
                </c:pt>
              </c:strCache>
            </c:strRef>
          </c:tx>
          <c:spPr>
            <a:solidFill>
              <a:schemeClr val="bg2">
                <a:lumMod val="60000"/>
                <a:lumOff val="40000"/>
              </a:schemeClr>
            </a:solidFill>
          </c:spPr>
          <c:cat>
            <c:strRef>
              <c:f>'c6-5'!$C$16:$G$16</c:f>
              <c:strCache>
                <c:ptCount val="5"/>
                <c:pt idx="0">
                  <c:v>Németo. (27%)</c:v>
                </c:pt>
                <c:pt idx="1">
                  <c:v>Ausztria (6%)</c:v>
                </c:pt>
                <c:pt idx="2">
                  <c:v>Románia (6%)</c:v>
                </c:pt>
                <c:pt idx="3">
                  <c:v>Olaszo. (5%)</c:v>
                </c:pt>
                <c:pt idx="4">
                  <c:v>Szlovákia (5%)</c:v>
                </c:pt>
              </c:strCache>
            </c:strRef>
          </c:cat>
          <c:val>
            <c:numRef>
              <c:f>'c6-5'!$C$18:$G$18</c:f>
              <c:numCache>
                <c:formatCode>0.0</c:formatCode>
                <c:ptCount val="5"/>
                <c:pt idx="0">
                  <c:v>0.46425679110002882</c:v>
                </c:pt>
                <c:pt idx="1">
                  <c:v>0.21070565815761191</c:v>
                </c:pt>
                <c:pt idx="2">
                  <c:v>0.2053250016947433</c:v>
                </c:pt>
                <c:pt idx="3">
                  <c:v>0.30608478002747547</c:v>
                </c:pt>
                <c:pt idx="4">
                  <c:v>5.8606131406028411E-2</c:v>
                </c:pt>
              </c:numCache>
            </c:numRef>
          </c:val>
        </c:ser>
        <c:ser>
          <c:idx val="2"/>
          <c:order val="2"/>
          <c:tx>
            <c:strRef>
              <c:f>'c6-5'!$B$19</c:f>
              <c:strCache>
                <c:ptCount val="1"/>
                <c:pt idx="0">
                  <c:v>India</c:v>
                </c:pt>
              </c:strCache>
            </c:strRef>
          </c:tx>
          <c:spPr>
            <a:solidFill>
              <a:schemeClr val="bg1"/>
            </a:solidFill>
            <a:ln>
              <a:solidFill>
                <a:schemeClr val="tx1"/>
              </a:solidFill>
            </a:ln>
          </c:spPr>
          <c:cat>
            <c:strRef>
              <c:f>'c6-5'!$C$16:$G$16</c:f>
              <c:strCache>
                <c:ptCount val="5"/>
                <c:pt idx="0">
                  <c:v>Németo. (27%)</c:v>
                </c:pt>
                <c:pt idx="1">
                  <c:v>Ausztria (6%)</c:v>
                </c:pt>
                <c:pt idx="2">
                  <c:v>Románia (6%)</c:v>
                </c:pt>
                <c:pt idx="3">
                  <c:v>Olaszo. (5%)</c:v>
                </c:pt>
                <c:pt idx="4">
                  <c:v>Szlovákia (5%)</c:v>
                </c:pt>
              </c:strCache>
            </c:strRef>
          </c:cat>
          <c:val>
            <c:numRef>
              <c:f>'c6-5'!$C$19:$G$19</c:f>
              <c:numCache>
                <c:formatCode>0.0</c:formatCode>
                <c:ptCount val="5"/>
                <c:pt idx="0">
                  <c:v>0.49639955621388332</c:v>
                </c:pt>
                <c:pt idx="1">
                  <c:v>0.27093771356894558</c:v>
                </c:pt>
                <c:pt idx="2">
                  <c:v>0.20115076977727181</c:v>
                </c:pt>
                <c:pt idx="3">
                  <c:v>0.49381732381328708</c:v>
                </c:pt>
                <c:pt idx="4">
                  <c:v>2.5571074238579686E-2</c:v>
                </c:pt>
              </c:numCache>
            </c:numRef>
          </c:val>
        </c:ser>
        <c:ser>
          <c:idx val="3"/>
          <c:order val="3"/>
          <c:tx>
            <c:strRef>
              <c:f>'c6-5'!$B$20</c:f>
              <c:strCache>
                <c:ptCount val="1"/>
                <c:pt idx="0">
                  <c:v>Kína</c:v>
                </c:pt>
              </c:strCache>
            </c:strRef>
          </c:tx>
          <c:spPr>
            <a:solidFill>
              <a:schemeClr val="accent6"/>
            </a:solidFill>
          </c:spPr>
          <c:cat>
            <c:strRef>
              <c:f>'c6-5'!$C$16:$G$16</c:f>
              <c:strCache>
                <c:ptCount val="5"/>
                <c:pt idx="0">
                  <c:v>Németo. (27%)</c:v>
                </c:pt>
                <c:pt idx="1">
                  <c:v>Ausztria (6%)</c:v>
                </c:pt>
                <c:pt idx="2">
                  <c:v>Románia (6%)</c:v>
                </c:pt>
                <c:pt idx="3">
                  <c:v>Olaszo. (5%)</c:v>
                </c:pt>
                <c:pt idx="4">
                  <c:v>Szlovákia (5%)</c:v>
                </c:pt>
              </c:strCache>
            </c:strRef>
          </c:cat>
          <c:val>
            <c:numRef>
              <c:f>'c6-5'!$C$20:$G$20</c:f>
              <c:numCache>
                <c:formatCode>0.0</c:formatCode>
                <c:ptCount val="5"/>
                <c:pt idx="0">
                  <c:v>4.5156509127133324</c:v>
                </c:pt>
                <c:pt idx="1">
                  <c:v>1.5308777065506061</c:v>
                </c:pt>
                <c:pt idx="2">
                  <c:v>0.68547669894287333</c:v>
                </c:pt>
                <c:pt idx="3">
                  <c:v>2.5939520266320546</c:v>
                </c:pt>
                <c:pt idx="4">
                  <c:v>1.1839914025421288</c:v>
                </c:pt>
              </c:numCache>
            </c:numRef>
          </c:val>
        </c:ser>
        <c:ser>
          <c:idx val="4"/>
          <c:order val="4"/>
          <c:tx>
            <c:strRef>
              <c:f>'c6-5'!$B$21</c:f>
              <c:strCache>
                <c:ptCount val="1"/>
                <c:pt idx="0">
                  <c:v>Oroszo.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</c:spPr>
          <c:cat>
            <c:strRef>
              <c:f>'c6-5'!$C$16:$G$16</c:f>
              <c:strCache>
                <c:ptCount val="5"/>
                <c:pt idx="0">
                  <c:v>Németo. (27%)</c:v>
                </c:pt>
                <c:pt idx="1">
                  <c:v>Ausztria (6%)</c:v>
                </c:pt>
                <c:pt idx="2">
                  <c:v>Románia (6%)</c:v>
                </c:pt>
                <c:pt idx="3">
                  <c:v>Olaszo. (5%)</c:v>
                </c:pt>
                <c:pt idx="4">
                  <c:v>Szlovákia (5%)</c:v>
                </c:pt>
              </c:strCache>
            </c:strRef>
          </c:cat>
          <c:val>
            <c:numRef>
              <c:f>'c6-5'!$C$21:$G$21</c:f>
              <c:numCache>
                <c:formatCode>0.0</c:formatCode>
                <c:ptCount val="5"/>
                <c:pt idx="0">
                  <c:v>1.6363579485439288</c:v>
                </c:pt>
                <c:pt idx="1">
                  <c:v>1.7495036908612756</c:v>
                </c:pt>
                <c:pt idx="2">
                  <c:v>1.6165696044080049</c:v>
                </c:pt>
                <c:pt idx="3">
                  <c:v>1.5466648959201621</c:v>
                </c:pt>
                <c:pt idx="4">
                  <c:v>1.7734034264432181</c:v>
                </c:pt>
              </c:numCache>
            </c:numRef>
          </c:val>
        </c:ser>
        <c:ser>
          <c:idx val="5"/>
          <c:order val="5"/>
          <c:tx>
            <c:strRef>
              <c:f>'c6-5'!$B$22</c:f>
              <c:strCache>
                <c:ptCount val="1"/>
                <c:pt idx="0">
                  <c:v>Töröko.</c:v>
                </c:pt>
              </c:strCache>
            </c:strRef>
          </c:tx>
          <c:spPr>
            <a:solidFill>
              <a:schemeClr val="bg2"/>
            </a:solidFill>
          </c:spPr>
          <c:cat>
            <c:strRef>
              <c:f>'c6-5'!$C$16:$G$16</c:f>
              <c:strCache>
                <c:ptCount val="5"/>
                <c:pt idx="0">
                  <c:v>Németo. (27%)</c:v>
                </c:pt>
                <c:pt idx="1">
                  <c:v>Ausztria (6%)</c:v>
                </c:pt>
                <c:pt idx="2">
                  <c:v>Románia (6%)</c:v>
                </c:pt>
                <c:pt idx="3">
                  <c:v>Olaszo. (5%)</c:v>
                </c:pt>
                <c:pt idx="4">
                  <c:v>Szlovákia (5%)</c:v>
                </c:pt>
              </c:strCache>
            </c:strRef>
          </c:cat>
          <c:val>
            <c:numRef>
              <c:f>'c6-5'!$C$22:$G$22</c:f>
              <c:numCache>
                <c:formatCode>0.0</c:formatCode>
                <c:ptCount val="5"/>
                <c:pt idx="0">
                  <c:v>1.0915412313603494</c:v>
                </c:pt>
                <c:pt idx="1">
                  <c:v>0.55087401674941283</c:v>
                </c:pt>
                <c:pt idx="2">
                  <c:v>2.6293849000093492</c:v>
                </c:pt>
                <c:pt idx="3">
                  <c:v>1.5843947915058412</c:v>
                </c:pt>
                <c:pt idx="4">
                  <c:v>0.63877829655385643</c:v>
                </c:pt>
              </c:numCache>
            </c:numRef>
          </c:val>
        </c:ser>
        <c:overlap val="100"/>
        <c:axId val="93828224"/>
        <c:axId val="93829760"/>
      </c:barChart>
      <c:catAx>
        <c:axId val="93828224"/>
        <c:scaling>
          <c:orientation val="minMax"/>
        </c:scaling>
        <c:axPos val="b"/>
        <c:tickLblPos val="nextTo"/>
        <c:crossAx val="93829760"/>
        <c:crosses val="autoZero"/>
        <c:auto val="1"/>
        <c:lblAlgn val="ctr"/>
        <c:lblOffset val="100"/>
      </c:catAx>
      <c:valAx>
        <c:axId val="93829760"/>
        <c:scaling>
          <c:orientation val="minMax"/>
        </c:scaling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sysDash"/>
            </a:ln>
          </c:spPr>
        </c:majorGridlines>
        <c:numFmt formatCode="0" sourceLinked="0"/>
        <c:tickLblPos val="nextTo"/>
        <c:crossAx val="93828224"/>
        <c:crosses val="autoZero"/>
        <c:crossBetween val="between"/>
        <c:majorUnit val="2"/>
      </c:valAx>
    </c:plotArea>
    <c:legend>
      <c:legendPos val="b"/>
      <c:layout>
        <c:manualLayout>
          <c:xMode val="edge"/>
          <c:yMode val="edge"/>
          <c:x val="0"/>
          <c:y val="0.8567643718599165"/>
          <c:w val="1"/>
          <c:h val="0.13772345400775576"/>
        </c:manualLayout>
      </c:layout>
    </c:legend>
    <c:plotVisOnly val="1"/>
    <c:dispBlanksAs val="gap"/>
  </c:chart>
  <c:spPr>
    <a:ln>
      <a:noFill/>
    </a:ln>
  </c:spPr>
  <c:txPr>
    <a:bodyPr/>
    <a:lstStyle/>
    <a:p>
      <a:pPr>
        <a:defRPr sz="1800">
          <a:latin typeface="Calibri" pitchFamily="34" charset="0"/>
        </a:defRPr>
      </a:pPr>
      <a:endParaRPr lang="en-US"/>
    </a:p>
  </c:txPr>
  <c:externalData r:id="rId1"/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autoTitleDeleted val="1"/>
    <c:plotArea>
      <c:layout>
        <c:manualLayout>
          <c:layoutTarget val="inner"/>
          <c:xMode val="edge"/>
          <c:yMode val="edge"/>
          <c:x val="3.9296794208893482E-2"/>
          <c:y val="6.0388492187736849E-2"/>
          <c:w val="0.91623578076521472"/>
          <c:h val="0.7423924698602502"/>
        </c:manualLayout>
      </c:layout>
      <c:lineChart>
        <c:grouping val="standard"/>
        <c:ser>
          <c:idx val="1"/>
          <c:order val="0"/>
          <c:tx>
            <c:strRef>
              <c:f>'IR formátum1'!$B$9</c:f>
              <c:strCache>
                <c:ptCount val="1"/>
                <c:pt idx="0">
                  <c:v>2015. június</c:v>
                </c:pt>
              </c:strCache>
            </c:strRef>
          </c:tx>
          <c:spPr>
            <a:ln w="44450">
              <a:solidFill>
                <a:schemeClr val="accent6"/>
              </a:solidFill>
              <a:prstDash val="sysDash"/>
            </a:ln>
          </c:spPr>
          <c:marker>
            <c:symbol val="none"/>
          </c:marker>
          <c:dPt>
            <c:idx val="0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2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3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4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5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6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7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8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9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0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1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2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3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4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5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6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7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8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9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20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21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22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23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24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25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26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27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28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29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30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31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32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33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34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35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36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37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38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39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40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41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42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43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44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45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46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47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48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49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50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51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52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53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54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55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56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57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58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59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60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61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62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63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64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65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66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67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68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69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70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71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72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73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74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75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76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77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78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79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80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81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82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83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84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85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86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87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88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89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90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91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92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93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94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95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96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97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98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99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00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01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02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03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04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05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06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07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08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09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10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11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12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13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14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15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16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17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18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19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20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21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22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23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24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25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26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27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28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29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30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31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32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33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34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35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36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37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38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39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40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41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42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43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44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45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46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47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48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49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50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51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52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53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54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55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56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57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58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59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60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61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62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63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64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65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66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67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68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69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70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71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72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73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74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75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76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77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78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79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80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81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82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83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84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85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86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87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88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89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90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91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92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93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94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95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96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97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98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199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200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201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202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203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204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205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206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207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208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209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210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211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212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213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214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215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216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217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218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219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220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221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222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223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224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225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226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227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228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229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230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231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232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233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234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235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236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237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238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239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240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241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242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243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244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245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246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247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248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249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250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251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252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253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254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255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256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257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258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259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260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261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262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263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264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265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266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267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268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269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270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271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272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273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274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275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276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dPt>
            <c:idx val="277"/>
            <c:spPr>
              <a:ln w="44450">
                <a:solidFill>
                  <a:schemeClr val="accent6"/>
                </a:solidFill>
                <a:prstDash val="solid"/>
              </a:ln>
            </c:spPr>
          </c:dPt>
          <c:cat>
            <c:numRef>
              <c:f>'IR formátum1'!$A$11:$A$500</c:f>
              <c:numCache>
                <c:formatCode>mmm/yy</c:formatCode>
                <c:ptCount val="490"/>
                <c:pt idx="0">
                  <c:v>33604</c:v>
                </c:pt>
                <c:pt idx="1">
                  <c:v>33635</c:v>
                </c:pt>
                <c:pt idx="2">
                  <c:v>33664</c:v>
                </c:pt>
                <c:pt idx="3">
                  <c:v>33695</c:v>
                </c:pt>
                <c:pt idx="4">
                  <c:v>33725</c:v>
                </c:pt>
                <c:pt idx="5">
                  <c:v>33756</c:v>
                </c:pt>
                <c:pt idx="6">
                  <c:v>33786</c:v>
                </c:pt>
                <c:pt idx="7">
                  <c:v>33817</c:v>
                </c:pt>
                <c:pt idx="8">
                  <c:v>33848</c:v>
                </c:pt>
                <c:pt idx="9">
                  <c:v>33878</c:v>
                </c:pt>
                <c:pt idx="10">
                  <c:v>33909</c:v>
                </c:pt>
                <c:pt idx="11">
                  <c:v>33939</c:v>
                </c:pt>
                <c:pt idx="12">
                  <c:v>33970</c:v>
                </c:pt>
                <c:pt idx="13">
                  <c:v>34001</c:v>
                </c:pt>
                <c:pt idx="14">
                  <c:v>34029</c:v>
                </c:pt>
                <c:pt idx="15">
                  <c:v>34060</c:v>
                </c:pt>
                <c:pt idx="16">
                  <c:v>34090</c:v>
                </c:pt>
                <c:pt idx="17">
                  <c:v>34121</c:v>
                </c:pt>
                <c:pt idx="18">
                  <c:v>34151</c:v>
                </c:pt>
                <c:pt idx="19">
                  <c:v>34182</c:v>
                </c:pt>
                <c:pt idx="20">
                  <c:v>34213</c:v>
                </c:pt>
                <c:pt idx="21">
                  <c:v>34243</c:v>
                </c:pt>
                <c:pt idx="22">
                  <c:v>34274</c:v>
                </c:pt>
                <c:pt idx="23">
                  <c:v>34304</c:v>
                </c:pt>
                <c:pt idx="24">
                  <c:v>34335</c:v>
                </c:pt>
                <c:pt idx="25">
                  <c:v>34366</c:v>
                </c:pt>
                <c:pt idx="26">
                  <c:v>34394</c:v>
                </c:pt>
                <c:pt idx="27">
                  <c:v>34425</c:v>
                </c:pt>
                <c:pt idx="28">
                  <c:v>34455</c:v>
                </c:pt>
                <c:pt idx="29">
                  <c:v>34486</c:v>
                </c:pt>
                <c:pt idx="30">
                  <c:v>34516</c:v>
                </c:pt>
                <c:pt idx="31">
                  <c:v>34547</c:v>
                </c:pt>
                <c:pt idx="32">
                  <c:v>34578</c:v>
                </c:pt>
                <c:pt idx="33">
                  <c:v>34608</c:v>
                </c:pt>
                <c:pt idx="34">
                  <c:v>34639</c:v>
                </c:pt>
                <c:pt idx="35">
                  <c:v>34669</c:v>
                </c:pt>
                <c:pt idx="36">
                  <c:v>34700</c:v>
                </c:pt>
                <c:pt idx="37">
                  <c:v>34731</c:v>
                </c:pt>
                <c:pt idx="38">
                  <c:v>34759</c:v>
                </c:pt>
                <c:pt idx="39">
                  <c:v>34790</c:v>
                </c:pt>
                <c:pt idx="40">
                  <c:v>34820</c:v>
                </c:pt>
                <c:pt idx="41">
                  <c:v>34851</c:v>
                </c:pt>
                <c:pt idx="42">
                  <c:v>34881</c:v>
                </c:pt>
                <c:pt idx="43">
                  <c:v>34912</c:v>
                </c:pt>
                <c:pt idx="44">
                  <c:v>34943</c:v>
                </c:pt>
                <c:pt idx="45">
                  <c:v>34973</c:v>
                </c:pt>
                <c:pt idx="46">
                  <c:v>35004</c:v>
                </c:pt>
                <c:pt idx="47">
                  <c:v>35034</c:v>
                </c:pt>
                <c:pt idx="48">
                  <c:v>35065</c:v>
                </c:pt>
                <c:pt idx="49">
                  <c:v>35096</c:v>
                </c:pt>
                <c:pt idx="50">
                  <c:v>35125</c:v>
                </c:pt>
                <c:pt idx="51">
                  <c:v>35156</c:v>
                </c:pt>
                <c:pt idx="52">
                  <c:v>35186</c:v>
                </c:pt>
                <c:pt idx="53">
                  <c:v>35217</c:v>
                </c:pt>
                <c:pt idx="54">
                  <c:v>35247</c:v>
                </c:pt>
                <c:pt idx="55">
                  <c:v>35278</c:v>
                </c:pt>
                <c:pt idx="56">
                  <c:v>35309</c:v>
                </c:pt>
                <c:pt idx="57">
                  <c:v>35339</c:v>
                </c:pt>
                <c:pt idx="58">
                  <c:v>35370</c:v>
                </c:pt>
                <c:pt idx="59">
                  <c:v>35400</c:v>
                </c:pt>
                <c:pt idx="60">
                  <c:v>35431</c:v>
                </c:pt>
                <c:pt idx="61">
                  <c:v>35462</c:v>
                </c:pt>
                <c:pt idx="62">
                  <c:v>35490</c:v>
                </c:pt>
                <c:pt idx="63">
                  <c:v>35521</c:v>
                </c:pt>
                <c:pt idx="64">
                  <c:v>35551</c:v>
                </c:pt>
                <c:pt idx="65">
                  <c:v>35582</c:v>
                </c:pt>
                <c:pt idx="66">
                  <c:v>35612</c:v>
                </c:pt>
                <c:pt idx="67">
                  <c:v>35643</c:v>
                </c:pt>
                <c:pt idx="68">
                  <c:v>35674</c:v>
                </c:pt>
                <c:pt idx="69">
                  <c:v>35704</c:v>
                </c:pt>
                <c:pt idx="70">
                  <c:v>35735</c:v>
                </c:pt>
                <c:pt idx="71">
                  <c:v>35765</c:v>
                </c:pt>
                <c:pt idx="72">
                  <c:v>35796</c:v>
                </c:pt>
                <c:pt idx="73">
                  <c:v>35827</c:v>
                </c:pt>
                <c:pt idx="74">
                  <c:v>35855</c:v>
                </c:pt>
                <c:pt idx="75">
                  <c:v>35886</c:v>
                </c:pt>
                <c:pt idx="76">
                  <c:v>35916</c:v>
                </c:pt>
                <c:pt idx="77">
                  <c:v>35947</c:v>
                </c:pt>
                <c:pt idx="78">
                  <c:v>35977</c:v>
                </c:pt>
                <c:pt idx="79">
                  <c:v>36008</c:v>
                </c:pt>
                <c:pt idx="80">
                  <c:v>36039</c:v>
                </c:pt>
                <c:pt idx="81">
                  <c:v>36069</c:v>
                </c:pt>
                <c:pt idx="82">
                  <c:v>36100</c:v>
                </c:pt>
                <c:pt idx="83">
                  <c:v>36130</c:v>
                </c:pt>
                <c:pt idx="84">
                  <c:v>36161</c:v>
                </c:pt>
                <c:pt idx="85">
                  <c:v>36192</c:v>
                </c:pt>
                <c:pt idx="86">
                  <c:v>36220</c:v>
                </c:pt>
                <c:pt idx="87">
                  <c:v>36251</c:v>
                </c:pt>
                <c:pt idx="88">
                  <c:v>36281</c:v>
                </c:pt>
                <c:pt idx="89">
                  <c:v>36312</c:v>
                </c:pt>
                <c:pt idx="90">
                  <c:v>36342</c:v>
                </c:pt>
                <c:pt idx="91">
                  <c:v>36373</c:v>
                </c:pt>
                <c:pt idx="92">
                  <c:v>36404</c:v>
                </c:pt>
                <c:pt idx="93">
                  <c:v>36434</c:v>
                </c:pt>
                <c:pt idx="94">
                  <c:v>36465</c:v>
                </c:pt>
                <c:pt idx="95">
                  <c:v>36495</c:v>
                </c:pt>
                <c:pt idx="96">
                  <c:v>36526</c:v>
                </c:pt>
                <c:pt idx="97">
                  <c:v>36557</c:v>
                </c:pt>
                <c:pt idx="98">
                  <c:v>36586</c:v>
                </c:pt>
                <c:pt idx="99">
                  <c:v>36617</c:v>
                </c:pt>
                <c:pt idx="100">
                  <c:v>36647</c:v>
                </c:pt>
                <c:pt idx="101">
                  <c:v>36678</c:v>
                </c:pt>
                <c:pt idx="102">
                  <c:v>36708</c:v>
                </c:pt>
                <c:pt idx="103">
                  <c:v>36739</c:v>
                </c:pt>
                <c:pt idx="104">
                  <c:v>36770</c:v>
                </c:pt>
                <c:pt idx="105">
                  <c:v>36800</c:v>
                </c:pt>
                <c:pt idx="106">
                  <c:v>36831</c:v>
                </c:pt>
                <c:pt idx="107">
                  <c:v>36861</c:v>
                </c:pt>
                <c:pt idx="108">
                  <c:v>36892</c:v>
                </c:pt>
                <c:pt idx="109">
                  <c:v>36923</c:v>
                </c:pt>
                <c:pt idx="110">
                  <c:v>36951</c:v>
                </c:pt>
                <c:pt idx="111">
                  <c:v>36982</c:v>
                </c:pt>
                <c:pt idx="112">
                  <c:v>37012</c:v>
                </c:pt>
                <c:pt idx="113">
                  <c:v>37043</c:v>
                </c:pt>
                <c:pt idx="114">
                  <c:v>37073</c:v>
                </c:pt>
                <c:pt idx="115">
                  <c:v>37104</c:v>
                </c:pt>
                <c:pt idx="116">
                  <c:v>37135</c:v>
                </c:pt>
                <c:pt idx="117">
                  <c:v>37165</c:v>
                </c:pt>
                <c:pt idx="118">
                  <c:v>37196</c:v>
                </c:pt>
                <c:pt idx="119">
                  <c:v>37226</c:v>
                </c:pt>
                <c:pt idx="120">
                  <c:v>37257</c:v>
                </c:pt>
                <c:pt idx="121">
                  <c:v>37288</c:v>
                </c:pt>
                <c:pt idx="122">
                  <c:v>37316</c:v>
                </c:pt>
                <c:pt idx="123">
                  <c:v>37347</c:v>
                </c:pt>
                <c:pt idx="124">
                  <c:v>37377</c:v>
                </c:pt>
                <c:pt idx="125">
                  <c:v>37408</c:v>
                </c:pt>
                <c:pt idx="126">
                  <c:v>37438</c:v>
                </c:pt>
                <c:pt idx="127">
                  <c:v>37469</c:v>
                </c:pt>
                <c:pt idx="128">
                  <c:v>37500</c:v>
                </c:pt>
                <c:pt idx="129">
                  <c:v>37530</c:v>
                </c:pt>
                <c:pt idx="130">
                  <c:v>37561</c:v>
                </c:pt>
                <c:pt idx="131">
                  <c:v>37591</c:v>
                </c:pt>
                <c:pt idx="132">
                  <c:v>37622</c:v>
                </c:pt>
                <c:pt idx="133">
                  <c:v>37653</c:v>
                </c:pt>
                <c:pt idx="134">
                  <c:v>37681</c:v>
                </c:pt>
                <c:pt idx="135">
                  <c:v>37712</c:v>
                </c:pt>
                <c:pt idx="136">
                  <c:v>37742</c:v>
                </c:pt>
                <c:pt idx="137">
                  <c:v>37773</c:v>
                </c:pt>
                <c:pt idx="138">
                  <c:v>37803</c:v>
                </c:pt>
                <c:pt idx="139">
                  <c:v>37834</c:v>
                </c:pt>
                <c:pt idx="140">
                  <c:v>37865</c:v>
                </c:pt>
                <c:pt idx="141">
                  <c:v>37895</c:v>
                </c:pt>
                <c:pt idx="142">
                  <c:v>37926</c:v>
                </c:pt>
                <c:pt idx="143">
                  <c:v>37956</c:v>
                </c:pt>
                <c:pt idx="144">
                  <c:v>37987</c:v>
                </c:pt>
                <c:pt idx="145">
                  <c:v>38018</c:v>
                </c:pt>
                <c:pt idx="146">
                  <c:v>38047</c:v>
                </c:pt>
                <c:pt idx="147">
                  <c:v>38078</c:v>
                </c:pt>
                <c:pt idx="148">
                  <c:v>38108</c:v>
                </c:pt>
                <c:pt idx="149">
                  <c:v>38139</c:v>
                </c:pt>
                <c:pt idx="150">
                  <c:v>38169</c:v>
                </c:pt>
                <c:pt idx="151">
                  <c:v>38200</c:v>
                </c:pt>
                <c:pt idx="152">
                  <c:v>38231</c:v>
                </c:pt>
                <c:pt idx="153">
                  <c:v>38261</c:v>
                </c:pt>
                <c:pt idx="154">
                  <c:v>38292</c:v>
                </c:pt>
                <c:pt idx="155">
                  <c:v>38322</c:v>
                </c:pt>
                <c:pt idx="156">
                  <c:v>38353</c:v>
                </c:pt>
                <c:pt idx="157">
                  <c:v>38384</c:v>
                </c:pt>
                <c:pt idx="158">
                  <c:v>38412</c:v>
                </c:pt>
                <c:pt idx="159">
                  <c:v>38443</c:v>
                </c:pt>
                <c:pt idx="160">
                  <c:v>38473</c:v>
                </c:pt>
                <c:pt idx="161">
                  <c:v>38504</c:v>
                </c:pt>
                <c:pt idx="162">
                  <c:v>38534</c:v>
                </c:pt>
                <c:pt idx="163">
                  <c:v>38565</c:v>
                </c:pt>
                <c:pt idx="164">
                  <c:v>38596</c:v>
                </c:pt>
                <c:pt idx="165">
                  <c:v>38626</c:v>
                </c:pt>
                <c:pt idx="166">
                  <c:v>38657</c:v>
                </c:pt>
                <c:pt idx="167">
                  <c:v>38687</c:v>
                </c:pt>
                <c:pt idx="168">
                  <c:v>38718</c:v>
                </c:pt>
                <c:pt idx="169">
                  <c:v>38749</c:v>
                </c:pt>
                <c:pt idx="170">
                  <c:v>38777</c:v>
                </c:pt>
                <c:pt idx="171">
                  <c:v>38808</c:v>
                </c:pt>
                <c:pt idx="172">
                  <c:v>38838</c:v>
                </c:pt>
                <c:pt idx="173">
                  <c:v>38869</c:v>
                </c:pt>
                <c:pt idx="174">
                  <c:v>38899</c:v>
                </c:pt>
                <c:pt idx="175">
                  <c:v>38930</c:v>
                </c:pt>
                <c:pt idx="176">
                  <c:v>38961</c:v>
                </c:pt>
                <c:pt idx="177">
                  <c:v>38991</c:v>
                </c:pt>
                <c:pt idx="178">
                  <c:v>39022</c:v>
                </c:pt>
                <c:pt idx="179">
                  <c:v>39052</c:v>
                </c:pt>
                <c:pt idx="180">
                  <c:v>39083</c:v>
                </c:pt>
                <c:pt idx="181">
                  <c:v>39114</c:v>
                </c:pt>
                <c:pt idx="182">
                  <c:v>39142</c:v>
                </c:pt>
                <c:pt idx="183">
                  <c:v>39173</c:v>
                </c:pt>
                <c:pt idx="184">
                  <c:v>39203</c:v>
                </c:pt>
                <c:pt idx="185">
                  <c:v>39234</c:v>
                </c:pt>
                <c:pt idx="186">
                  <c:v>39264</c:v>
                </c:pt>
                <c:pt idx="187">
                  <c:v>39295</c:v>
                </c:pt>
                <c:pt idx="188">
                  <c:v>39326</c:v>
                </c:pt>
                <c:pt idx="189">
                  <c:v>39356</c:v>
                </c:pt>
                <c:pt idx="190">
                  <c:v>39387</c:v>
                </c:pt>
                <c:pt idx="191">
                  <c:v>39417</c:v>
                </c:pt>
                <c:pt idx="192">
                  <c:v>39448</c:v>
                </c:pt>
                <c:pt idx="193">
                  <c:v>39479</c:v>
                </c:pt>
                <c:pt idx="194">
                  <c:v>39508</c:v>
                </c:pt>
                <c:pt idx="195">
                  <c:v>39539</c:v>
                </c:pt>
                <c:pt idx="196">
                  <c:v>39569</c:v>
                </c:pt>
                <c:pt idx="197">
                  <c:v>39600</c:v>
                </c:pt>
                <c:pt idx="198">
                  <c:v>39630</c:v>
                </c:pt>
                <c:pt idx="199">
                  <c:v>39661</c:v>
                </c:pt>
                <c:pt idx="200">
                  <c:v>39692</c:v>
                </c:pt>
                <c:pt idx="201">
                  <c:v>39722</c:v>
                </c:pt>
                <c:pt idx="202">
                  <c:v>39753</c:v>
                </c:pt>
                <c:pt idx="203">
                  <c:v>39783</c:v>
                </c:pt>
                <c:pt idx="204">
                  <c:v>39814</c:v>
                </c:pt>
                <c:pt idx="205">
                  <c:v>39845</c:v>
                </c:pt>
                <c:pt idx="206">
                  <c:v>39873</c:v>
                </c:pt>
                <c:pt idx="207">
                  <c:v>39904</c:v>
                </c:pt>
                <c:pt idx="208">
                  <c:v>39934</c:v>
                </c:pt>
                <c:pt idx="209">
                  <c:v>39965</c:v>
                </c:pt>
                <c:pt idx="210">
                  <c:v>39995</c:v>
                </c:pt>
                <c:pt idx="211">
                  <c:v>40026</c:v>
                </c:pt>
                <c:pt idx="212">
                  <c:v>40057</c:v>
                </c:pt>
                <c:pt idx="213">
                  <c:v>40087</c:v>
                </c:pt>
                <c:pt idx="214">
                  <c:v>40118</c:v>
                </c:pt>
                <c:pt idx="215">
                  <c:v>40148</c:v>
                </c:pt>
                <c:pt idx="216">
                  <c:v>40179</c:v>
                </c:pt>
                <c:pt idx="217">
                  <c:v>40210</c:v>
                </c:pt>
                <c:pt idx="218">
                  <c:v>40238</c:v>
                </c:pt>
                <c:pt idx="219">
                  <c:v>40269</c:v>
                </c:pt>
                <c:pt idx="220">
                  <c:v>40299</c:v>
                </c:pt>
                <c:pt idx="221">
                  <c:v>40330</c:v>
                </c:pt>
                <c:pt idx="222">
                  <c:v>40360</c:v>
                </c:pt>
                <c:pt idx="223">
                  <c:v>40391</c:v>
                </c:pt>
                <c:pt idx="224">
                  <c:v>40422</c:v>
                </c:pt>
                <c:pt idx="225">
                  <c:v>40452</c:v>
                </c:pt>
                <c:pt idx="226">
                  <c:v>40483</c:v>
                </c:pt>
                <c:pt idx="227">
                  <c:v>40513</c:v>
                </c:pt>
                <c:pt idx="228">
                  <c:v>40544</c:v>
                </c:pt>
                <c:pt idx="229">
                  <c:v>40575</c:v>
                </c:pt>
                <c:pt idx="230">
                  <c:v>40603</c:v>
                </c:pt>
                <c:pt idx="231">
                  <c:v>40634</c:v>
                </c:pt>
                <c:pt idx="232">
                  <c:v>40664</c:v>
                </c:pt>
                <c:pt idx="233">
                  <c:v>40695</c:v>
                </c:pt>
                <c:pt idx="234">
                  <c:v>40725</c:v>
                </c:pt>
                <c:pt idx="235">
                  <c:v>40756</c:v>
                </c:pt>
                <c:pt idx="236">
                  <c:v>40787</c:v>
                </c:pt>
                <c:pt idx="237">
                  <c:v>40817</c:v>
                </c:pt>
                <c:pt idx="238">
                  <c:v>40848</c:v>
                </c:pt>
                <c:pt idx="239">
                  <c:v>40878</c:v>
                </c:pt>
                <c:pt idx="240">
                  <c:v>40909</c:v>
                </c:pt>
                <c:pt idx="241">
                  <c:v>40940</c:v>
                </c:pt>
                <c:pt idx="242">
                  <c:v>40969</c:v>
                </c:pt>
                <c:pt idx="243">
                  <c:v>41000</c:v>
                </c:pt>
                <c:pt idx="244">
                  <c:v>41030</c:v>
                </c:pt>
                <c:pt idx="245">
                  <c:v>41061</c:v>
                </c:pt>
                <c:pt idx="246">
                  <c:v>41091</c:v>
                </c:pt>
                <c:pt idx="247">
                  <c:v>41122</c:v>
                </c:pt>
                <c:pt idx="248">
                  <c:v>41153</c:v>
                </c:pt>
                <c:pt idx="249">
                  <c:v>41183</c:v>
                </c:pt>
                <c:pt idx="250">
                  <c:v>41214</c:v>
                </c:pt>
                <c:pt idx="251">
                  <c:v>41244</c:v>
                </c:pt>
                <c:pt idx="252">
                  <c:v>41275</c:v>
                </c:pt>
                <c:pt idx="253">
                  <c:v>41306</c:v>
                </c:pt>
                <c:pt idx="254">
                  <c:v>41334</c:v>
                </c:pt>
                <c:pt idx="255">
                  <c:v>41365</c:v>
                </c:pt>
                <c:pt idx="256">
                  <c:v>41395</c:v>
                </c:pt>
                <c:pt idx="257">
                  <c:v>41426</c:v>
                </c:pt>
                <c:pt idx="258">
                  <c:v>41456</c:v>
                </c:pt>
                <c:pt idx="259">
                  <c:v>41487</c:v>
                </c:pt>
                <c:pt idx="260">
                  <c:v>41518</c:v>
                </c:pt>
                <c:pt idx="261">
                  <c:v>41548</c:v>
                </c:pt>
                <c:pt idx="262">
                  <c:v>41579</c:v>
                </c:pt>
                <c:pt idx="263">
                  <c:v>41609</c:v>
                </c:pt>
                <c:pt idx="264">
                  <c:v>41640</c:v>
                </c:pt>
                <c:pt idx="265">
                  <c:v>41671</c:v>
                </c:pt>
                <c:pt idx="266">
                  <c:v>41699</c:v>
                </c:pt>
                <c:pt idx="267">
                  <c:v>41730</c:v>
                </c:pt>
                <c:pt idx="268">
                  <c:v>41760</c:v>
                </c:pt>
                <c:pt idx="269">
                  <c:v>41791</c:v>
                </c:pt>
                <c:pt idx="270">
                  <c:v>41821</c:v>
                </c:pt>
                <c:pt idx="271">
                  <c:v>41852</c:v>
                </c:pt>
                <c:pt idx="272">
                  <c:v>41883</c:v>
                </c:pt>
                <c:pt idx="273">
                  <c:v>41913</c:v>
                </c:pt>
                <c:pt idx="274">
                  <c:v>41944</c:v>
                </c:pt>
                <c:pt idx="275">
                  <c:v>41974</c:v>
                </c:pt>
                <c:pt idx="276">
                  <c:v>42005</c:v>
                </c:pt>
                <c:pt idx="277">
                  <c:v>42036</c:v>
                </c:pt>
                <c:pt idx="278">
                  <c:v>42064</c:v>
                </c:pt>
                <c:pt idx="279">
                  <c:v>42095</c:v>
                </c:pt>
                <c:pt idx="280">
                  <c:v>42125</c:v>
                </c:pt>
                <c:pt idx="281">
                  <c:v>42156</c:v>
                </c:pt>
                <c:pt idx="282">
                  <c:v>42186</c:v>
                </c:pt>
                <c:pt idx="283">
                  <c:v>42217</c:v>
                </c:pt>
                <c:pt idx="284">
                  <c:v>42248</c:v>
                </c:pt>
                <c:pt idx="285">
                  <c:v>42278</c:v>
                </c:pt>
                <c:pt idx="286">
                  <c:v>42309</c:v>
                </c:pt>
                <c:pt idx="287">
                  <c:v>42339</c:v>
                </c:pt>
                <c:pt idx="288">
                  <c:v>42370</c:v>
                </c:pt>
                <c:pt idx="289">
                  <c:v>42401</c:v>
                </c:pt>
                <c:pt idx="290">
                  <c:v>42430</c:v>
                </c:pt>
                <c:pt idx="291">
                  <c:v>42461</c:v>
                </c:pt>
                <c:pt idx="292">
                  <c:v>42491</c:v>
                </c:pt>
                <c:pt idx="293">
                  <c:v>42522</c:v>
                </c:pt>
                <c:pt idx="294">
                  <c:v>42552</c:v>
                </c:pt>
                <c:pt idx="295">
                  <c:v>42583</c:v>
                </c:pt>
                <c:pt idx="296">
                  <c:v>42614</c:v>
                </c:pt>
                <c:pt idx="297">
                  <c:v>42644</c:v>
                </c:pt>
                <c:pt idx="298">
                  <c:v>42675</c:v>
                </c:pt>
                <c:pt idx="299">
                  <c:v>42705</c:v>
                </c:pt>
                <c:pt idx="300">
                  <c:v>42736</c:v>
                </c:pt>
                <c:pt idx="301">
                  <c:v>42767</c:v>
                </c:pt>
                <c:pt idx="302">
                  <c:v>42795</c:v>
                </c:pt>
                <c:pt idx="303">
                  <c:v>42826</c:v>
                </c:pt>
                <c:pt idx="304">
                  <c:v>42856</c:v>
                </c:pt>
                <c:pt idx="305">
                  <c:v>42887</c:v>
                </c:pt>
                <c:pt idx="306">
                  <c:v>42917</c:v>
                </c:pt>
                <c:pt idx="307">
                  <c:v>42948</c:v>
                </c:pt>
                <c:pt idx="308">
                  <c:v>42979</c:v>
                </c:pt>
                <c:pt idx="309">
                  <c:v>43009</c:v>
                </c:pt>
                <c:pt idx="310">
                  <c:v>43040</c:v>
                </c:pt>
                <c:pt idx="311">
                  <c:v>43070</c:v>
                </c:pt>
              </c:numCache>
            </c:numRef>
          </c:cat>
          <c:val>
            <c:numRef>
              <c:f>'IR formátum1'!$B$11:$B$500</c:f>
              <c:numCache>
                <c:formatCode>0.00</c:formatCode>
                <c:ptCount val="490"/>
                <c:pt idx="0">
                  <c:v>18.553636363636333</c:v>
                </c:pt>
                <c:pt idx="1">
                  <c:v>18.481999999999989</c:v>
                </c:pt>
                <c:pt idx="2">
                  <c:v>17.58909090909091</c:v>
                </c:pt>
                <c:pt idx="3">
                  <c:v>19.056666666666668</c:v>
                </c:pt>
                <c:pt idx="4">
                  <c:v>20.028499999999962</c:v>
                </c:pt>
                <c:pt idx="5">
                  <c:v>21.277727272727198</c:v>
                </c:pt>
                <c:pt idx="6">
                  <c:v>20.336521739130433</c:v>
                </c:pt>
                <c:pt idx="7">
                  <c:v>19.774761904761871</c:v>
                </c:pt>
                <c:pt idx="8">
                  <c:v>20.312272727272731</c:v>
                </c:pt>
                <c:pt idx="9">
                  <c:v>20.264545454545452</c:v>
                </c:pt>
                <c:pt idx="10">
                  <c:v>19.151428571428568</c:v>
                </c:pt>
                <c:pt idx="11">
                  <c:v>18.145454545454541</c:v>
                </c:pt>
                <c:pt idx="12">
                  <c:v>17.351999999999997</c:v>
                </c:pt>
                <c:pt idx="13">
                  <c:v>18.481999999999989</c:v>
                </c:pt>
                <c:pt idx="14">
                  <c:v>18.746086956521694</c:v>
                </c:pt>
                <c:pt idx="15">
                  <c:v>18.627619047619049</c:v>
                </c:pt>
                <c:pt idx="16">
                  <c:v>18.511000000000031</c:v>
                </c:pt>
                <c:pt idx="17">
                  <c:v>17.593636363636328</c:v>
                </c:pt>
                <c:pt idx="18">
                  <c:v>16.764999999999986</c:v>
                </c:pt>
                <c:pt idx="19">
                  <c:v>16.706190476190471</c:v>
                </c:pt>
                <c:pt idx="20">
                  <c:v>15.992272727272718</c:v>
                </c:pt>
                <c:pt idx="21">
                  <c:v>16.55857142857143</c:v>
                </c:pt>
                <c:pt idx="22">
                  <c:v>15.084545454545456</c:v>
                </c:pt>
                <c:pt idx="23">
                  <c:v>13.557391304347821</c:v>
                </c:pt>
                <c:pt idx="24">
                  <c:v>14.131904761904748</c:v>
                </c:pt>
                <c:pt idx="25">
                  <c:v>13.752000000000002</c:v>
                </c:pt>
                <c:pt idx="26">
                  <c:v>13.877391304347825</c:v>
                </c:pt>
                <c:pt idx="27">
                  <c:v>15.151500000000002</c:v>
                </c:pt>
                <c:pt idx="28">
                  <c:v>16.258571428571432</c:v>
                </c:pt>
                <c:pt idx="29">
                  <c:v>16.744090909090911</c:v>
                </c:pt>
                <c:pt idx="30">
                  <c:v>17.627142857142829</c:v>
                </c:pt>
                <c:pt idx="31">
                  <c:v>16.816363636363629</c:v>
                </c:pt>
                <c:pt idx="32">
                  <c:v>15.855000000000018</c:v>
                </c:pt>
                <c:pt idx="33">
                  <c:v>16.427142857142808</c:v>
                </c:pt>
                <c:pt idx="34">
                  <c:v>17.304090909090931</c:v>
                </c:pt>
                <c:pt idx="35">
                  <c:v>15.88190476190476</c:v>
                </c:pt>
                <c:pt idx="36">
                  <c:v>16.54904761904762</c:v>
                </c:pt>
                <c:pt idx="37">
                  <c:v>17.138999999999999</c:v>
                </c:pt>
                <c:pt idx="38">
                  <c:v>17.016521739130436</c:v>
                </c:pt>
                <c:pt idx="39">
                  <c:v>18.742222222222164</c:v>
                </c:pt>
                <c:pt idx="40">
                  <c:v>18.317619047619047</c:v>
                </c:pt>
                <c:pt idx="41">
                  <c:v>17.345909090909082</c:v>
                </c:pt>
                <c:pt idx="42">
                  <c:v>15.859523809523825</c:v>
                </c:pt>
                <c:pt idx="43">
                  <c:v>16.071304347826093</c:v>
                </c:pt>
                <c:pt idx="44">
                  <c:v>16.658095238095239</c:v>
                </c:pt>
                <c:pt idx="45">
                  <c:v>16.116363636363626</c:v>
                </c:pt>
                <c:pt idx="46">
                  <c:v>16.877272727272757</c:v>
                </c:pt>
                <c:pt idx="47">
                  <c:v>17.959999999999987</c:v>
                </c:pt>
                <c:pt idx="48">
                  <c:v>17.943181818181785</c:v>
                </c:pt>
                <c:pt idx="49">
                  <c:v>17.974285714285731</c:v>
                </c:pt>
                <c:pt idx="50">
                  <c:v>19.988571428571429</c:v>
                </c:pt>
                <c:pt idx="51">
                  <c:v>21.014285714285752</c:v>
                </c:pt>
                <c:pt idx="52">
                  <c:v>19.145454545454548</c:v>
                </c:pt>
                <c:pt idx="53">
                  <c:v>18.266999999999989</c:v>
                </c:pt>
                <c:pt idx="54">
                  <c:v>19.610434782608724</c:v>
                </c:pt>
                <c:pt idx="55">
                  <c:v>19.956190476190475</c:v>
                </c:pt>
                <c:pt idx="56">
                  <c:v>22.055714285714259</c:v>
                </c:pt>
                <c:pt idx="57">
                  <c:v>23.683478260869567</c:v>
                </c:pt>
                <c:pt idx="58">
                  <c:v>22.275714285714251</c:v>
                </c:pt>
                <c:pt idx="59">
                  <c:v>23.521428571428579</c:v>
                </c:pt>
                <c:pt idx="60">
                  <c:v>23.46818181818178</c:v>
                </c:pt>
                <c:pt idx="61">
                  <c:v>20.830499999999986</c:v>
                </c:pt>
                <c:pt idx="62">
                  <c:v>19.212631578947303</c:v>
                </c:pt>
                <c:pt idx="63">
                  <c:v>17.469090909090909</c:v>
                </c:pt>
                <c:pt idx="64">
                  <c:v>19.142499999999963</c:v>
                </c:pt>
                <c:pt idx="65">
                  <c:v>17.55380952380953</c:v>
                </c:pt>
                <c:pt idx="66">
                  <c:v>18.434347826086952</c:v>
                </c:pt>
                <c:pt idx="67">
                  <c:v>18.69142857142857</c:v>
                </c:pt>
                <c:pt idx="68">
                  <c:v>18.452272727272728</c:v>
                </c:pt>
                <c:pt idx="69">
                  <c:v>20.051739130434786</c:v>
                </c:pt>
                <c:pt idx="70">
                  <c:v>19.002499999999962</c:v>
                </c:pt>
                <c:pt idx="71">
                  <c:v>17.102380952380926</c:v>
                </c:pt>
                <c:pt idx="72">
                  <c:v>15.092380952380967</c:v>
                </c:pt>
                <c:pt idx="73">
                  <c:v>14.059500000000016</c:v>
                </c:pt>
                <c:pt idx="74">
                  <c:v>13.07863636363637</c:v>
                </c:pt>
                <c:pt idx="75">
                  <c:v>13.379000000000014</c:v>
                </c:pt>
                <c:pt idx="76">
                  <c:v>14.389500000000018</c:v>
                </c:pt>
                <c:pt idx="77">
                  <c:v>12.05818181818182</c:v>
                </c:pt>
                <c:pt idx="78">
                  <c:v>12.018695652173914</c:v>
                </c:pt>
                <c:pt idx="79">
                  <c:v>11.880476190476189</c:v>
                </c:pt>
                <c:pt idx="80">
                  <c:v>13.359090909090929</c:v>
                </c:pt>
                <c:pt idx="81">
                  <c:v>12.562272727272719</c:v>
                </c:pt>
                <c:pt idx="82">
                  <c:v>10.924761904761905</c:v>
                </c:pt>
                <c:pt idx="83">
                  <c:v>9.798181818181817</c:v>
                </c:pt>
                <c:pt idx="84">
                  <c:v>11.064000000000002</c:v>
                </c:pt>
                <c:pt idx="85">
                  <c:v>10.200000000000001</c:v>
                </c:pt>
                <c:pt idx="86">
                  <c:v>12.465217391304364</c:v>
                </c:pt>
                <c:pt idx="87">
                  <c:v>15.246190476190458</c:v>
                </c:pt>
                <c:pt idx="88">
                  <c:v>15.217500000000001</c:v>
                </c:pt>
                <c:pt idx="89">
                  <c:v>15.7709090909091</c:v>
                </c:pt>
                <c:pt idx="90">
                  <c:v>19.013636363636362</c:v>
                </c:pt>
                <c:pt idx="91">
                  <c:v>20.227727272727194</c:v>
                </c:pt>
                <c:pt idx="92">
                  <c:v>22.397727272727206</c:v>
                </c:pt>
                <c:pt idx="93">
                  <c:v>21.949523809523733</c:v>
                </c:pt>
                <c:pt idx="94">
                  <c:v>24.589090909090906</c:v>
                </c:pt>
                <c:pt idx="95">
                  <c:v>25.591999999999992</c:v>
                </c:pt>
                <c:pt idx="96">
                  <c:v>25.400000000000006</c:v>
                </c:pt>
                <c:pt idx="97">
                  <c:v>27.766190476190477</c:v>
                </c:pt>
                <c:pt idx="98">
                  <c:v>27.355217391304329</c:v>
                </c:pt>
                <c:pt idx="99">
                  <c:v>22.536111111111111</c:v>
                </c:pt>
                <c:pt idx="100">
                  <c:v>27.4</c:v>
                </c:pt>
                <c:pt idx="101">
                  <c:v>29.677272727272758</c:v>
                </c:pt>
                <c:pt idx="102">
                  <c:v>28.510952380952393</c:v>
                </c:pt>
                <c:pt idx="103">
                  <c:v>30.040434782608688</c:v>
                </c:pt>
                <c:pt idx="104">
                  <c:v>32.783809523809524</c:v>
                </c:pt>
                <c:pt idx="105">
                  <c:v>30.932272727272721</c:v>
                </c:pt>
                <c:pt idx="106">
                  <c:v>32.524090909090916</c:v>
                </c:pt>
                <c:pt idx="107">
                  <c:v>25.125499999999967</c:v>
                </c:pt>
                <c:pt idx="108">
                  <c:v>25.636363636363626</c:v>
                </c:pt>
                <c:pt idx="109">
                  <c:v>27.405999999999963</c:v>
                </c:pt>
                <c:pt idx="110">
                  <c:v>24.395454545454548</c:v>
                </c:pt>
                <c:pt idx="111">
                  <c:v>25.64100000000003</c:v>
                </c:pt>
                <c:pt idx="112">
                  <c:v>28.450476190476188</c:v>
                </c:pt>
                <c:pt idx="113">
                  <c:v>27.724285714285731</c:v>
                </c:pt>
                <c:pt idx="114">
                  <c:v>24.538181818181819</c:v>
                </c:pt>
                <c:pt idx="115">
                  <c:v>25.673181818181817</c:v>
                </c:pt>
                <c:pt idx="116">
                  <c:v>25.532499999999967</c:v>
                </c:pt>
                <c:pt idx="117">
                  <c:v>20.478260869565176</c:v>
                </c:pt>
                <c:pt idx="118">
                  <c:v>18.942272727272726</c:v>
                </c:pt>
                <c:pt idx="119">
                  <c:v>18.604736842105204</c:v>
                </c:pt>
                <c:pt idx="120">
                  <c:v>19.484999999999989</c:v>
                </c:pt>
                <c:pt idx="121">
                  <c:v>20.291499999999989</c:v>
                </c:pt>
                <c:pt idx="122">
                  <c:v>23.6905</c:v>
                </c:pt>
                <c:pt idx="123">
                  <c:v>25.654090909090943</c:v>
                </c:pt>
                <c:pt idx="124">
                  <c:v>25.433913043478263</c:v>
                </c:pt>
                <c:pt idx="125">
                  <c:v>24.127894736842144</c:v>
                </c:pt>
                <c:pt idx="126">
                  <c:v>25.767826086956525</c:v>
                </c:pt>
                <c:pt idx="127">
                  <c:v>26.662272727272725</c:v>
                </c:pt>
                <c:pt idx="128">
                  <c:v>28.342380952380925</c:v>
                </c:pt>
                <c:pt idx="129">
                  <c:v>27.548695652173873</c:v>
                </c:pt>
                <c:pt idx="130">
                  <c:v>24.184761904761871</c:v>
                </c:pt>
                <c:pt idx="131">
                  <c:v>28.520952380952384</c:v>
                </c:pt>
                <c:pt idx="132">
                  <c:v>31.287272727272732</c:v>
                </c:pt>
                <c:pt idx="133">
                  <c:v>32.648500000000013</c:v>
                </c:pt>
                <c:pt idx="134">
                  <c:v>30.33904761904763</c:v>
                </c:pt>
                <c:pt idx="135">
                  <c:v>25.015999999999988</c:v>
                </c:pt>
                <c:pt idx="136">
                  <c:v>25.809500000000003</c:v>
                </c:pt>
                <c:pt idx="137">
                  <c:v>27.54571428571424</c:v>
                </c:pt>
                <c:pt idx="138">
                  <c:v>28.398260869565188</c:v>
                </c:pt>
                <c:pt idx="139">
                  <c:v>29.825714285714248</c:v>
                </c:pt>
                <c:pt idx="140">
                  <c:v>27.098181818181789</c:v>
                </c:pt>
                <c:pt idx="141">
                  <c:v>29.590434782608693</c:v>
                </c:pt>
                <c:pt idx="142">
                  <c:v>28.771999999999988</c:v>
                </c:pt>
                <c:pt idx="143">
                  <c:v>29.879047619047633</c:v>
                </c:pt>
                <c:pt idx="144">
                  <c:v>31.175238095238093</c:v>
                </c:pt>
                <c:pt idx="145">
                  <c:v>30.865999999999989</c:v>
                </c:pt>
                <c:pt idx="146">
                  <c:v>33.799130434782612</c:v>
                </c:pt>
                <c:pt idx="147">
                  <c:v>33.362272727272732</c:v>
                </c:pt>
                <c:pt idx="148">
                  <c:v>37.916315789473678</c:v>
                </c:pt>
                <c:pt idx="149">
                  <c:v>35.191363636363626</c:v>
                </c:pt>
                <c:pt idx="150">
                  <c:v>38.370454545454493</c:v>
                </c:pt>
                <c:pt idx="151">
                  <c:v>43.030000000000008</c:v>
                </c:pt>
                <c:pt idx="152">
                  <c:v>43.381363636363538</c:v>
                </c:pt>
                <c:pt idx="153">
                  <c:v>49.770476190476202</c:v>
                </c:pt>
                <c:pt idx="154">
                  <c:v>43.053636363636258</c:v>
                </c:pt>
                <c:pt idx="155">
                  <c:v>39.644285714285715</c:v>
                </c:pt>
                <c:pt idx="156">
                  <c:v>44.283333333333331</c:v>
                </c:pt>
                <c:pt idx="157">
                  <c:v>45.556999999999995</c:v>
                </c:pt>
                <c:pt idx="158">
                  <c:v>53.084090909090904</c:v>
                </c:pt>
                <c:pt idx="159">
                  <c:v>51.857142857142783</c:v>
                </c:pt>
                <c:pt idx="160">
                  <c:v>48.66590909090916</c:v>
                </c:pt>
                <c:pt idx="161">
                  <c:v>54.306818181818144</c:v>
                </c:pt>
                <c:pt idx="162">
                  <c:v>57.579047619047522</c:v>
                </c:pt>
                <c:pt idx="163">
                  <c:v>64.09</c:v>
                </c:pt>
                <c:pt idx="164">
                  <c:v>62.981818181818127</c:v>
                </c:pt>
                <c:pt idx="165">
                  <c:v>58.52190476190475</c:v>
                </c:pt>
                <c:pt idx="166">
                  <c:v>55.535000000000011</c:v>
                </c:pt>
                <c:pt idx="167">
                  <c:v>56.747499999999988</c:v>
                </c:pt>
                <c:pt idx="168">
                  <c:v>63.574285714285715</c:v>
                </c:pt>
                <c:pt idx="169">
                  <c:v>59.923000000000009</c:v>
                </c:pt>
                <c:pt idx="170">
                  <c:v>62.253043478260807</c:v>
                </c:pt>
                <c:pt idx="171">
                  <c:v>70.442105263157927</c:v>
                </c:pt>
                <c:pt idx="172">
                  <c:v>70.187272727272713</c:v>
                </c:pt>
                <c:pt idx="173">
                  <c:v>68.857727272727189</c:v>
                </c:pt>
                <c:pt idx="174">
                  <c:v>73.897142857142853</c:v>
                </c:pt>
                <c:pt idx="175">
                  <c:v>73.612173913043478</c:v>
                </c:pt>
                <c:pt idx="176">
                  <c:v>62.771904761904764</c:v>
                </c:pt>
                <c:pt idx="177">
                  <c:v>58.379999999999988</c:v>
                </c:pt>
                <c:pt idx="178">
                  <c:v>58.483181818181833</c:v>
                </c:pt>
                <c:pt idx="179">
                  <c:v>62.314736842105262</c:v>
                </c:pt>
                <c:pt idx="180">
                  <c:v>54.299090909090964</c:v>
                </c:pt>
                <c:pt idx="181">
                  <c:v>57.757000000000005</c:v>
                </c:pt>
                <c:pt idx="182">
                  <c:v>62.14363636363629</c:v>
                </c:pt>
                <c:pt idx="183">
                  <c:v>67.398421052631377</c:v>
                </c:pt>
                <c:pt idx="184">
                  <c:v>67.476086956521485</c:v>
                </c:pt>
                <c:pt idx="185">
                  <c:v>71.316190476190485</c:v>
                </c:pt>
                <c:pt idx="186">
                  <c:v>77.204090909090894</c:v>
                </c:pt>
                <c:pt idx="187">
                  <c:v>70.796521739130526</c:v>
                </c:pt>
                <c:pt idx="188">
                  <c:v>77.126999999999981</c:v>
                </c:pt>
                <c:pt idx="189">
                  <c:v>82.830869565217597</c:v>
                </c:pt>
                <c:pt idx="190">
                  <c:v>92.528181818181551</c:v>
                </c:pt>
                <c:pt idx="191">
                  <c:v>91.45</c:v>
                </c:pt>
                <c:pt idx="192">
                  <c:v>91.920454545454518</c:v>
                </c:pt>
                <c:pt idx="193">
                  <c:v>94.816666666666677</c:v>
                </c:pt>
                <c:pt idx="194">
                  <c:v>103.24000000000002</c:v>
                </c:pt>
                <c:pt idx="195">
                  <c:v>110.18772727272716</c:v>
                </c:pt>
                <c:pt idx="196">
                  <c:v>123.93619047619049</c:v>
                </c:pt>
                <c:pt idx="197">
                  <c:v>133.04857142857125</c:v>
                </c:pt>
                <c:pt idx="198">
                  <c:v>133.89913043478259</c:v>
                </c:pt>
                <c:pt idx="199">
                  <c:v>113.84904761904762</c:v>
                </c:pt>
                <c:pt idx="200">
                  <c:v>99.064090909090922</c:v>
                </c:pt>
                <c:pt idx="201">
                  <c:v>72.842608695652174</c:v>
                </c:pt>
                <c:pt idx="202">
                  <c:v>53.241</c:v>
                </c:pt>
                <c:pt idx="203">
                  <c:v>41.580909090909088</c:v>
                </c:pt>
                <c:pt idx="204">
                  <c:v>44.86</c:v>
                </c:pt>
                <c:pt idx="205">
                  <c:v>43.242500000000049</c:v>
                </c:pt>
                <c:pt idx="206">
                  <c:v>46.839090909090906</c:v>
                </c:pt>
                <c:pt idx="207">
                  <c:v>50.845238095238095</c:v>
                </c:pt>
                <c:pt idx="208">
                  <c:v>57.940952380952382</c:v>
                </c:pt>
                <c:pt idx="209">
                  <c:v>68.616818181818175</c:v>
                </c:pt>
                <c:pt idx="210">
                  <c:v>64.910000000000025</c:v>
                </c:pt>
                <c:pt idx="211">
                  <c:v>72.504761904761878</c:v>
                </c:pt>
                <c:pt idx="212">
                  <c:v>67.686818181818168</c:v>
                </c:pt>
                <c:pt idx="213">
                  <c:v>73.194090909090903</c:v>
                </c:pt>
                <c:pt idx="214">
                  <c:v>77.036666666666662</c:v>
                </c:pt>
                <c:pt idx="215">
                  <c:v>74.669545454545471</c:v>
                </c:pt>
                <c:pt idx="216">
                  <c:v>76.372999999999948</c:v>
                </c:pt>
                <c:pt idx="217">
                  <c:v>74.312000000000012</c:v>
                </c:pt>
                <c:pt idx="218">
                  <c:v>79.274782608695588</c:v>
                </c:pt>
                <c:pt idx="219">
                  <c:v>84.978571428571314</c:v>
                </c:pt>
                <c:pt idx="220">
                  <c:v>76.250952380952384</c:v>
                </c:pt>
                <c:pt idx="221">
                  <c:v>74.838181818181553</c:v>
                </c:pt>
                <c:pt idx="222">
                  <c:v>74.735454545454488</c:v>
                </c:pt>
                <c:pt idx="223">
                  <c:v>76.693181818181586</c:v>
                </c:pt>
                <c:pt idx="224">
                  <c:v>77.786818181818177</c:v>
                </c:pt>
                <c:pt idx="225">
                  <c:v>82.918095238095233</c:v>
                </c:pt>
                <c:pt idx="226">
                  <c:v>85.669999999999987</c:v>
                </c:pt>
                <c:pt idx="227">
                  <c:v>91.796521739130526</c:v>
                </c:pt>
                <c:pt idx="228">
                  <c:v>96.294285714285706</c:v>
                </c:pt>
                <c:pt idx="229">
                  <c:v>103.9555</c:v>
                </c:pt>
                <c:pt idx="230">
                  <c:v>114.44130434782609</c:v>
                </c:pt>
                <c:pt idx="231">
                  <c:v>123.03894736842086</c:v>
                </c:pt>
                <c:pt idx="232">
                  <c:v>114.45818181818159</c:v>
                </c:pt>
                <c:pt idx="233">
                  <c:v>113.75772727272728</c:v>
                </c:pt>
                <c:pt idx="234">
                  <c:v>116.46000000000002</c:v>
                </c:pt>
                <c:pt idx="235">
                  <c:v>110.08130434782608</c:v>
                </c:pt>
                <c:pt idx="236">
                  <c:v>112.44681818181832</c:v>
                </c:pt>
                <c:pt idx="237">
                  <c:v>109.46857142857141</c:v>
                </c:pt>
                <c:pt idx="238">
                  <c:v>110.50409090909092</c:v>
                </c:pt>
                <c:pt idx="239">
                  <c:v>107.90904761904771</c:v>
                </c:pt>
                <c:pt idx="240">
                  <c:v>111.15619047619045</c:v>
                </c:pt>
                <c:pt idx="241">
                  <c:v>119.70238095238076</c:v>
                </c:pt>
                <c:pt idx="242">
                  <c:v>124.92863636363624</c:v>
                </c:pt>
                <c:pt idx="243">
                  <c:v>120.46350000000002</c:v>
                </c:pt>
                <c:pt idx="244">
                  <c:v>110.52173913043454</c:v>
                </c:pt>
                <c:pt idx="245">
                  <c:v>95.589047619047633</c:v>
                </c:pt>
                <c:pt idx="246">
                  <c:v>103.14090909090906</c:v>
                </c:pt>
                <c:pt idx="247">
                  <c:v>113.34</c:v>
                </c:pt>
                <c:pt idx="248">
                  <c:v>113.38250000000001</c:v>
                </c:pt>
                <c:pt idx="249">
                  <c:v>111.97347826086944</c:v>
                </c:pt>
                <c:pt idx="250">
                  <c:v>109.71181818181832</c:v>
                </c:pt>
                <c:pt idx="251">
                  <c:v>109.63100000000001</c:v>
                </c:pt>
                <c:pt idx="252">
                  <c:v>112.97363636363626</c:v>
                </c:pt>
                <c:pt idx="253">
                  <c:v>116.455</c:v>
                </c:pt>
                <c:pt idx="254">
                  <c:v>109.24000000000002</c:v>
                </c:pt>
                <c:pt idx="255">
                  <c:v>102.8754545454543</c:v>
                </c:pt>
                <c:pt idx="256">
                  <c:v>103.02695652173917</c:v>
                </c:pt>
                <c:pt idx="257">
                  <c:v>103.10999999999999</c:v>
                </c:pt>
                <c:pt idx="258">
                  <c:v>107.71608695652154</c:v>
                </c:pt>
                <c:pt idx="259">
                  <c:v>110.96454545454559</c:v>
                </c:pt>
                <c:pt idx="260">
                  <c:v>111.62142857142842</c:v>
                </c:pt>
                <c:pt idx="261">
                  <c:v>109.4786956521739</c:v>
                </c:pt>
                <c:pt idx="262">
                  <c:v>108.07619047619048</c:v>
                </c:pt>
                <c:pt idx="263">
                  <c:v>110.67400000000001</c:v>
                </c:pt>
                <c:pt idx="264">
                  <c:v>107.42272727272714</c:v>
                </c:pt>
                <c:pt idx="265">
                  <c:v>108.81200000000001</c:v>
                </c:pt>
                <c:pt idx="266">
                  <c:v>107.40571428571432</c:v>
                </c:pt>
                <c:pt idx="267">
                  <c:v>107.78809523809527</c:v>
                </c:pt>
                <c:pt idx="268">
                  <c:v>109.67590909090899</c:v>
                </c:pt>
                <c:pt idx="269">
                  <c:v>111.86809523809524</c:v>
                </c:pt>
                <c:pt idx="270">
                  <c:v>106.98260869565216</c:v>
                </c:pt>
                <c:pt idx="271">
                  <c:v>101.92238095238076</c:v>
                </c:pt>
                <c:pt idx="272">
                  <c:v>97.336363636363643</c:v>
                </c:pt>
                <c:pt idx="273">
                  <c:v>87.269565217391303</c:v>
                </c:pt>
                <c:pt idx="274">
                  <c:v>78.438000000000002</c:v>
                </c:pt>
                <c:pt idx="275">
                  <c:v>62.330454545454494</c:v>
                </c:pt>
                <c:pt idx="276">
                  <c:v>48.067142857142855</c:v>
                </c:pt>
                <c:pt idx="277">
                  <c:v>57.930500000000009</c:v>
                </c:pt>
                <c:pt idx="278">
                  <c:v>55.791363636363627</c:v>
                </c:pt>
                <c:pt idx="279">
                  <c:v>59.389545454545384</c:v>
                </c:pt>
                <c:pt idx="280">
                  <c:v>64.56142857142855</c:v>
                </c:pt>
                <c:pt idx="281">
                  <c:v>64.10671428571429</c:v>
                </c:pt>
                <c:pt idx="282">
                  <c:v>63.652000000000008</c:v>
                </c:pt>
                <c:pt idx="283">
                  <c:v>64.293000000000006</c:v>
                </c:pt>
                <c:pt idx="284">
                  <c:v>64.816000000000003</c:v>
                </c:pt>
                <c:pt idx="285">
                  <c:v>65.272999999999982</c:v>
                </c:pt>
                <c:pt idx="286">
                  <c:v>65.682000000000002</c:v>
                </c:pt>
                <c:pt idx="287">
                  <c:v>66.093000000000004</c:v>
                </c:pt>
                <c:pt idx="288">
                  <c:v>66.438000000000017</c:v>
                </c:pt>
                <c:pt idx="289">
                  <c:v>66.739999999999995</c:v>
                </c:pt>
                <c:pt idx="290">
                  <c:v>67.001999999999995</c:v>
                </c:pt>
                <c:pt idx="291">
                  <c:v>67.47</c:v>
                </c:pt>
                <c:pt idx="292">
                  <c:v>67.741000000000128</c:v>
                </c:pt>
                <c:pt idx="293">
                  <c:v>67.834000000000003</c:v>
                </c:pt>
                <c:pt idx="294">
                  <c:v>68.253999999999991</c:v>
                </c:pt>
                <c:pt idx="295">
                  <c:v>68.497000000000099</c:v>
                </c:pt>
                <c:pt idx="296">
                  <c:v>68.722999999999999</c:v>
                </c:pt>
                <c:pt idx="297">
                  <c:v>68.943000000000026</c:v>
                </c:pt>
                <c:pt idx="298">
                  <c:v>69.149000000000001</c:v>
                </c:pt>
                <c:pt idx="299">
                  <c:v>69.186999999999998</c:v>
                </c:pt>
                <c:pt idx="300">
                  <c:v>69.557999999999993</c:v>
                </c:pt>
                <c:pt idx="301">
                  <c:v>69.777999999999992</c:v>
                </c:pt>
                <c:pt idx="302">
                  <c:v>70.00800000000001</c:v>
                </c:pt>
                <c:pt idx="303">
                  <c:v>70.249000000000024</c:v>
                </c:pt>
                <c:pt idx="304">
                  <c:v>70.424999999999997</c:v>
                </c:pt>
                <c:pt idx="305">
                  <c:v>70.415000000000006</c:v>
                </c:pt>
                <c:pt idx="306">
                  <c:v>70.718000000000004</c:v>
                </c:pt>
                <c:pt idx="307">
                  <c:v>70.849000000000032</c:v>
                </c:pt>
                <c:pt idx="308">
                  <c:v>70.979000000000013</c:v>
                </c:pt>
                <c:pt idx="309">
                  <c:v>71.134999999999991</c:v>
                </c:pt>
                <c:pt idx="310">
                  <c:v>71.282000000000011</c:v>
                </c:pt>
                <c:pt idx="311">
                  <c:v>71.284999999999997</c:v>
                </c:pt>
              </c:numCache>
            </c:numRef>
          </c:val>
        </c:ser>
        <c:marker val="1"/>
        <c:axId val="100272000"/>
        <c:axId val="100273536"/>
      </c:lineChart>
      <c:lineChart>
        <c:grouping val="standard"/>
        <c:ser>
          <c:idx val="2"/>
          <c:order val="1"/>
          <c:tx>
            <c:strRef>
              <c:f>'IR formátum1'!$C$9</c:f>
              <c:strCache>
                <c:ptCount val="1"/>
                <c:pt idx="0">
                  <c:v>2015. szeptember</c:v>
                </c:pt>
              </c:strCache>
            </c:strRef>
          </c:tx>
          <c:spPr>
            <a:ln w="44450">
              <a:solidFill>
                <a:schemeClr val="accent6">
                  <a:lumMod val="50000"/>
                </a:schemeClr>
              </a:solidFill>
              <a:prstDash val="solid"/>
            </a:ln>
          </c:spPr>
          <c:marker>
            <c:symbol val="none"/>
          </c:marker>
          <c:dPt>
            <c:idx val="0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2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3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4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5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6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7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8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9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0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1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2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3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4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5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6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7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8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9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20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21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22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23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24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25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26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27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28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29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30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31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32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33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34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35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36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37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38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39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40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41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42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43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44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45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46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47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48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49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50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51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52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53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54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55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56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57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58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59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60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61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62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63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64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65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66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67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68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69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70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71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72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73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74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75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76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77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78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79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80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81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82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83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84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85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86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87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88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89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90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91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92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93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94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95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96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97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98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99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00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01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02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03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04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05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06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07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08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09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10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11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12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13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14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15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16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17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18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19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20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21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22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23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24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25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26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27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28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29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30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31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32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33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34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35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36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37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38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39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40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41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42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43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44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45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46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47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48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49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50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51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52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53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54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55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56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57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58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59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60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61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62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63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64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65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66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67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68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69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70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71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72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73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74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75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76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77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78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79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80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81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82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83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84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85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86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87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88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89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90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91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92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93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94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95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96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97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98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99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200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201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202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203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204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205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206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207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208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209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210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211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212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213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214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215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216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217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218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219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220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221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222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223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224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225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226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227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228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229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230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231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232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233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234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235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236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237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238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239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240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241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242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243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244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245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246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247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248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249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250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251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252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253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254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255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256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257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258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259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260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261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262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263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264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265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266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267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268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269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270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271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272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273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274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275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cat>
            <c:numRef>
              <c:f>'IR formátum1'!$A$11:$A$500</c:f>
              <c:numCache>
                <c:formatCode>mmm/yy</c:formatCode>
                <c:ptCount val="490"/>
                <c:pt idx="0">
                  <c:v>33604</c:v>
                </c:pt>
                <c:pt idx="1">
                  <c:v>33635</c:v>
                </c:pt>
                <c:pt idx="2">
                  <c:v>33664</c:v>
                </c:pt>
                <c:pt idx="3">
                  <c:v>33695</c:v>
                </c:pt>
                <c:pt idx="4">
                  <c:v>33725</c:v>
                </c:pt>
                <c:pt idx="5">
                  <c:v>33756</c:v>
                </c:pt>
                <c:pt idx="6">
                  <c:v>33786</c:v>
                </c:pt>
                <c:pt idx="7">
                  <c:v>33817</c:v>
                </c:pt>
                <c:pt idx="8">
                  <c:v>33848</c:v>
                </c:pt>
                <c:pt idx="9">
                  <c:v>33878</c:v>
                </c:pt>
                <c:pt idx="10">
                  <c:v>33909</c:v>
                </c:pt>
                <c:pt idx="11">
                  <c:v>33939</c:v>
                </c:pt>
                <c:pt idx="12">
                  <c:v>33970</c:v>
                </c:pt>
                <c:pt idx="13">
                  <c:v>34001</c:v>
                </c:pt>
                <c:pt idx="14">
                  <c:v>34029</c:v>
                </c:pt>
                <c:pt idx="15">
                  <c:v>34060</c:v>
                </c:pt>
                <c:pt idx="16">
                  <c:v>34090</c:v>
                </c:pt>
                <c:pt idx="17">
                  <c:v>34121</c:v>
                </c:pt>
                <c:pt idx="18">
                  <c:v>34151</c:v>
                </c:pt>
                <c:pt idx="19">
                  <c:v>34182</c:v>
                </c:pt>
                <c:pt idx="20">
                  <c:v>34213</c:v>
                </c:pt>
                <c:pt idx="21">
                  <c:v>34243</c:v>
                </c:pt>
                <c:pt idx="22">
                  <c:v>34274</c:v>
                </c:pt>
                <c:pt idx="23">
                  <c:v>34304</c:v>
                </c:pt>
                <c:pt idx="24">
                  <c:v>34335</c:v>
                </c:pt>
                <c:pt idx="25">
                  <c:v>34366</c:v>
                </c:pt>
                <c:pt idx="26">
                  <c:v>34394</c:v>
                </c:pt>
                <c:pt idx="27">
                  <c:v>34425</c:v>
                </c:pt>
                <c:pt idx="28">
                  <c:v>34455</c:v>
                </c:pt>
                <c:pt idx="29">
                  <c:v>34486</c:v>
                </c:pt>
                <c:pt idx="30">
                  <c:v>34516</c:v>
                </c:pt>
                <c:pt idx="31">
                  <c:v>34547</c:v>
                </c:pt>
                <c:pt idx="32">
                  <c:v>34578</c:v>
                </c:pt>
                <c:pt idx="33">
                  <c:v>34608</c:v>
                </c:pt>
                <c:pt idx="34">
                  <c:v>34639</c:v>
                </c:pt>
                <c:pt idx="35">
                  <c:v>34669</c:v>
                </c:pt>
                <c:pt idx="36">
                  <c:v>34700</c:v>
                </c:pt>
                <c:pt idx="37">
                  <c:v>34731</c:v>
                </c:pt>
                <c:pt idx="38">
                  <c:v>34759</c:v>
                </c:pt>
                <c:pt idx="39">
                  <c:v>34790</c:v>
                </c:pt>
                <c:pt idx="40">
                  <c:v>34820</c:v>
                </c:pt>
                <c:pt idx="41">
                  <c:v>34851</c:v>
                </c:pt>
                <c:pt idx="42">
                  <c:v>34881</c:v>
                </c:pt>
                <c:pt idx="43">
                  <c:v>34912</c:v>
                </c:pt>
                <c:pt idx="44">
                  <c:v>34943</c:v>
                </c:pt>
                <c:pt idx="45">
                  <c:v>34973</c:v>
                </c:pt>
                <c:pt idx="46">
                  <c:v>35004</c:v>
                </c:pt>
                <c:pt idx="47">
                  <c:v>35034</c:v>
                </c:pt>
                <c:pt idx="48">
                  <c:v>35065</c:v>
                </c:pt>
                <c:pt idx="49">
                  <c:v>35096</c:v>
                </c:pt>
                <c:pt idx="50">
                  <c:v>35125</c:v>
                </c:pt>
                <c:pt idx="51">
                  <c:v>35156</c:v>
                </c:pt>
                <c:pt idx="52">
                  <c:v>35186</c:v>
                </c:pt>
                <c:pt idx="53">
                  <c:v>35217</c:v>
                </c:pt>
                <c:pt idx="54">
                  <c:v>35247</c:v>
                </c:pt>
                <c:pt idx="55">
                  <c:v>35278</c:v>
                </c:pt>
                <c:pt idx="56">
                  <c:v>35309</c:v>
                </c:pt>
                <c:pt idx="57">
                  <c:v>35339</c:v>
                </c:pt>
                <c:pt idx="58">
                  <c:v>35370</c:v>
                </c:pt>
                <c:pt idx="59">
                  <c:v>35400</c:v>
                </c:pt>
                <c:pt idx="60">
                  <c:v>35431</c:v>
                </c:pt>
                <c:pt idx="61">
                  <c:v>35462</c:v>
                </c:pt>
                <c:pt idx="62">
                  <c:v>35490</c:v>
                </c:pt>
                <c:pt idx="63">
                  <c:v>35521</c:v>
                </c:pt>
                <c:pt idx="64">
                  <c:v>35551</c:v>
                </c:pt>
                <c:pt idx="65">
                  <c:v>35582</c:v>
                </c:pt>
                <c:pt idx="66">
                  <c:v>35612</c:v>
                </c:pt>
                <c:pt idx="67">
                  <c:v>35643</c:v>
                </c:pt>
                <c:pt idx="68">
                  <c:v>35674</c:v>
                </c:pt>
                <c:pt idx="69">
                  <c:v>35704</c:v>
                </c:pt>
                <c:pt idx="70">
                  <c:v>35735</c:v>
                </c:pt>
                <c:pt idx="71">
                  <c:v>35765</c:v>
                </c:pt>
                <c:pt idx="72">
                  <c:v>35796</c:v>
                </c:pt>
                <c:pt idx="73">
                  <c:v>35827</c:v>
                </c:pt>
                <c:pt idx="74">
                  <c:v>35855</c:v>
                </c:pt>
                <c:pt idx="75">
                  <c:v>35886</c:v>
                </c:pt>
                <c:pt idx="76">
                  <c:v>35916</c:v>
                </c:pt>
                <c:pt idx="77">
                  <c:v>35947</c:v>
                </c:pt>
                <c:pt idx="78">
                  <c:v>35977</c:v>
                </c:pt>
                <c:pt idx="79">
                  <c:v>36008</c:v>
                </c:pt>
                <c:pt idx="80">
                  <c:v>36039</c:v>
                </c:pt>
                <c:pt idx="81">
                  <c:v>36069</c:v>
                </c:pt>
                <c:pt idx="82">
                  <c:v>36100</c:v>
                </c:pt>
                <c:pt idx="83">
                  <c:v>36130</c:v>
                </c:pt>
                <c:pt idx="84">
                  <c:v>36161</c:v>
                </c:pt>
                <c:pt idx="85">
                  <c:v>36192</c:v>
                </c:pt>
                <c:pt idx="86">
                  <c:v>36220</c:v>
                </c:pt>
                <c:pt idx="87">
                  <c:v>36251</c:v>
                </c:pt>
                <c:pt idx="88">
                  <c:v>36281</c:v>
                </c:pt>
                <c:pt idx="89">
                  <c:v>36312</c:v>
                </c:pt>
                <c:pt idx="90">
                  <c:v>36342</c:v>
                </c:pt>
                <c:pt idx="91">
                  <c:v>36373</c:v>
                </c:pt>
                <c:pt idx="92">
                  <c:v>36404</c:v>
                </c:pt>
                <c:pt idx="93">
                  <c:v>36434</c:v>
                </c:pt>
                <c:pt idx="94">
                  <c:v>36465</c:v>
                </c:pt>
                <c:pt idx="95">
                  <c:v>36495</c:v>
                </c:pt>
                <c:pt idx="96">
                  <c:v>36526</c:v>
                </c:pt>
                <c:pt idx="97">
                  <c:v>36557</c:v>
                </c:pt>
                <c:pt idx="98">
                  <c:v>36586</c:v>
                </c:pt>
                <c:pt idx="99">
                  <c:v>36617</c:v>
                </c:pt>
                <c:pt idx="100">
                  <c:v>36647</c:v>
                </c:pt>
                <c:pt idx="101">
                  <c:v>36678</c:v>
                </c:pt>
                <c:pt idx="102">
                  <c:v>36708</c:v>
                </c:pt>
                <c:pt idx="103">
                  <c:v>36739</c:v>
                </c:pt>
                <c:pt idx="104">
                  <c:v>36770</c:v>
                </c:pt>
                <c:pt idx="105">
                  <c:v>36800</c:v>
                </c:pt>
                <c:pt idx="106">
                  <c:v>36831</c:v>
                </c:pt>
                <c:pt idx="107">
                  <c:v>36861</c:v>
                </c:pt>
                <c:pt idx="108">
                  <c:v>36892</c:v>
                </c:pt>
                <c:pt idx="109">
                  <c:v>36923</c:v>
                </c:pt>
                <c:pt idx="110">
                  <c:v>36951</c:v>
                </c:pt>
                <c:pt idx="111">
                  <c:v>36982</c:v>
                </c:pt>
                <c:pt idx="112">
                  <c:v>37012</c:v>
                </c:pt>
                <c:pt idx="113">
                  <c:v>37043</c:v>
                </c:pt>
                <c:pt idx="114">
                  <c:v>37073</c:v>
                </c:pt>
                <c:pt idx="115">
                  <c:v>37104</c:v>
                </c:pt>
                <c:pt idx="116">
                  <c:v>37135</c:v>
                </c:pt>
                <c:pt idx="117">
                  <c:v>37165</c:v>
                </c:pt>
                <c:pt idx="118">
                  <c:v>37196</c:v>
                </c:pt>
                <c:pt idx="119">
                  <c:v>37226</c:v>
                </c:pt>
                <c:pt idx="120">
                  <c:v>37257</c:v>
                </c:pt>
                <c:pt idx="121">
                  <c:v>37288</c:v>
                </c:pt>
                <c:pt idx="122">
                  <c:v>37316</c:v>
                </c:pt>
                <c:pt idx="123">
                  <c:v>37347</c:v>
                </c:pt>
                <c:pt idx="124">
                  <c:v>37377</c:v>
                </c:pt>
                <c:pt idx="125">
                  <c:v>37408</c:v>
                </c:pt>
                <c:pt idx="126">
                  <c:v>37438</c:v>
                </c:pt>
                <c:pt idx="127">
                  <c:v>37469</c:v>
                </c:pt>
                <c:pt idx="128">
                  <c:v>37500</c:v>
                </c:pt>
                <c:pt idx="129">
                  <c:v>37530</c:v>
                </c:pt>
                <c:pt idx="130">
                  <c:v>37561</c:v>
                </c:pt>
                <c:pt idx="131">
                  <c:v>37591</c:v>
                </c:pt>
                <c:pt idx="132">
                  <c:v>37622</c:v>
                </c:pt>
                <c:pt idx="133">
                  <c:v>37653</c:v>
                </c:pt>
                <c:pt idx="134">
                  <c:v>37681</c:v>
                </c:pt>
                <c:pt idx="135">
                  <c:v>37712</c:v>
                </c:pt>
                <c:pt idx="136">
                  <c:v>37742</c:v>
                </c:pt>
                <c:pt idx="137">
                  <c:v>37773</c:v>
                </c:pt>
                <c:pt idx="138">
                  <c:v>37803</c:v>
                </c:pt>
                <c:pt idx="139">
                  <c:v>37834</c:v>
                </c:pt>
                <c:pt idx="140">
                  <c:v>37865</c:v>
                </c:pt>
                <c:pt idx="141">
                  <c:v>37895</c:v>
                </c:pt>
                <c:pt idx="142">
                  <c:v>37926</c:v>
                </c:pt>
                <c:pt idx="143">
                  <c:v>37956</c:v>
                </c:pt>
                <c:pt idx="144">
                  <c:v>37987</c:v>
                </c:pt>
                <c:pt idx="145">
                  <c:v>38018</c:v>
                </c:pt>
                <c:pt idx="146">
                  <c:v>38047</c:v>
                </c:pt>
                <c:pt idx="147">
                  <c:v>38078</c:v>
                </c:pt>
                <c:pt idx="148">
                  <c:v>38108</c:v>
                </c:pt>
                <c:pt idx="149">
                  <c:v>38139</c:v>
                </c:pt>
                <c:pt idx="150">
                  <c:v>38169</c:v>
                </c:pt>
                <c:pt idx="151">
                  <c:v>38200</c:v>
                </c:pt>
                <c:pt idx="152">
                  <c:v>38231</c:v>
                </c:pt>
                <c:pt idx="153">
                  <c:v>38261</c:v>
                </c:pt>
                <c:pt idx="154">
                  <c:v>38292</c:v>
                </c:pt>
                <c:pt idx="155">
                  <c:v>38322</c:v>
                </c:pt>
                <c:pt idx="156">
                  <c:v>38353</c:v>
                </c:pt>
                <c:pt idx="157">
                  <c:v>38384</c:v>
                </c:pt>
                <c:pt idx="158">
                  <c:v>38412</c:v>
                </c:pt>
                <c:pt idx="159">
                  <c:v>38443</c:v>
                </c:pt>
                <c:pt idx="160">
                  <c:v>38473</c:v>
                </c:pt>
                <c:pt idx="161">
                  <c:v>38504</c:v>
                </c:pt>
                <c:pt idx="162">
                  <c:v>38534</c:v>
                </c:pt>
                <c:pt idx="163">
                  <c:v>38565</c:v>
                </c:pt>
                <c:pt idx="164">
                  <c:v>38596</c:v>
                </c:pt>
                <c:pt idx="165">
                  <c:v>38626</c:v>
                </c:pt>
                <c:pt idx="166">
                  <c:v>38657</c:v>
                </c:pt>
                <c:pt idx="167">
                  <c:v>38687</c:v>
                </c:pt>
                <c:pt idx="168">
                  <c:v>38718</c:v>
                </c:pt>
                <c:pt idx="169">
                  <c:v>38749</c:v>
                </c:pt>
                <c:pt idx="170">
                  <c:v>38777</c:v>
                </c:pt>
                <c:pt idx="171">
                  <c:v>38808</c:v>
                </c:pt>
                <c:pt idx="172">
                  <c:v>38838</c:v>
                </c:pt>
                <c:pt idx="173">
                  <c:v>38869</c:v>
                </c:pt>
                <c:pt idx="174">
                  <c:v>38899</c:v>
                </c:pt>
                <c:pt idx="175">
                  <c:v>38930</c:v>
                </c:pt>
                <c:pt idx="176">
                  <c:v>38961</c:v>
                </c:pt>
                <c:pt idx="177">
                  <c:v>38991</c:v>
                </c:pt>
                <c:pt idx="178">
                  <c:v>39022</c:v>
                </c:pt>
                <c:pt idx="179">
                  <c:v>39052</c:v>
                </c:pt>
                <c:pt idx="180">
                  <c:v>39083</c:v>
                </c:pt>
                <c:pt idx="181">
                  <c:v>39114</c:v>
                </c:pt>
                <c:pt idx="182">
                  <c:v>39142</c:v>
                </c:pt>
                <c:pt idx="183">
                  <c:v>39173</c:v>
                </c:pt>
                <c:pt idx="184">
                  <c:v>39203</c:v>
                </c:pt>
                <c:pt idx="185">
                  <c:v>39234</c:v>
                </c:pt>
                <c:pt idx="186">
                  <c:v>39264</c:v>
                </c:pt>
                <c:pt idx="187">
                  <c:v>39295</c:v>
                </c:pt>
                <c:pt idx="188">
                  <c:v>39326</c:v>
                </c:pt>
                <c:pt idx="189">
                  <c:v>39356</c:v>
                </c:pt>
                <c:pt idx="190">
                  <c:v>39387</c:v>
                </c:pt>
                <c:pt idx="191">
                  <c:v>39417</c:v>
                </c:pt>
                <c:pt idx="192">
                  <c:v>39448</c:v>
                </c:pt>
                <c:pt idx="193">
                  <c:v>39479</c:v>
                </c:pt>
                <c:pt idx="194">
                  <c:v>39508</c:v>
                </c:pt>
                <c:pt idx="195">
                  <c:v>39539</c:v>
                </c:pt>
                <c:pt idx="196">
                  <c:v>39569</c:v>
                </c:pt>
                <c:pt idx="197">
                  <c:v>39600</c:v>
                </c:pt>
                <c:pt idx="198">
                  <c:v>39630</c:v>
                </c:pt>
                <c:pt idx="199">
                  <c:v>39661</c:v>
                </c:pt>
                <c:pt idx="200">
                  <c:v>39692</c:v>
                </c:pt>
                <c:pt idx="201">
                  <c:v>39722</c:v>
                </c:pt>
                <c:pt idx="202">
                  <c:v>39753</c:v>
                </c:pt>
                <c:pt idx="203">
                  <c:v>39783</c:v>
                </c:pt>
                <c:pt idx="204">
                  <c:v>39814</c:v>
                </c:pt>
                <c:pt idx="205">
                  <c:v>39845</c:v>
                </c:pt>
                <c:pt idx="206">
                  <c:v>39873</c:v>
                </c:pt>
                <c:pt idx="207">
                  <c:v>39904</c:v>
                </c:pt>
                <c:pt idx="208">
                  <c:v>39934</c:v>
                </c:pt>
                <c:pt idx="209">
                  <c:v>39965</c:v>
                </c:pt>
                <c:pt idx="210">
                  <c:v>39995</c:v>
                </c:pt>
                <c:pt idx="211">
                  <c:v>40026</c:v>
                </c:pt>
                <c:pt idx="212">
                  <c:v>40057</c:v>
                </c:pt>
                <c:pt idx="213">
                  <c:v>40087</c:v>
                </c:pt>
                <c:pt idx="214">
                  <c:v>40118</c:v>
                </c:pt>
                <c:pt idx="215">
                  <c:v>40148</c:v>
                </c:pt>
                <c:pt idx="216">
                  <c:v>40179</c:v>
                </c:pt>
                <c:pt idx="217">
                  <c:v>40210</c:v>
                </c:pt>
                <c:pt idx="218">
                  <c:v>40238</c:v>
                </c:pt>
                <c:pt idx="219">
                  <c:v>40269</c:v>
                </c:pt>
                <c:pt idx="220">
                  <c:v>40299</c:v>
                </c:pt>
                <c:pt idx="221">
                  <c:v>40330</c:v>
                </c:pt>
                <c:pt idx="222">
                  <c:v>40360</c:v>
                </c:pt>
                <c:pt idx="223">
                  <c:v>40391</c:v>
                </c:pt>
                <c:pt idx="224">
                  <c:v>40422</c:v>
                </c:pt>
                <c:pt idx="225">
                  <c:v>40452</c:v>
                </c:pt>
                <c:pt idx="226">
                  <c:v>40483</c:v>
                </c:pt>
                <c:pt idx="227">
                  <c:v>40513</c:v>
                </c:pt>
                <c:pt idx="228">
                  <c:v>40544</c:v>
                </c:pt>
                <c:pt idx="229">
                  <c:v>40575</c:v>
                </c:pt>
                <c:pt idx="230">
                  <c:v>40603</c:v>
                </c:pt>
                <c:pt idx="231">
                  <c:v>40634</c:v>
                </c:pt>
                <c:pt idx="232">
                  <c:v>40664</c:v>
                </c:pt>
                <c:pt idx="233">
                  <c:v>40695</c:v>
                </c:pt>
                <c:pt idx="234">
                  <c:v>40725</c:v>
                </c:pt>
                <c:pt idx="235">
                  <c:v>40756</c:v>
                </c:pt>
                <c:pt idx="236">
                  <c:v>40787</c:v>
                </c:pt>
                <c:pt idx="237">
                  <c:v>40817</c:v>
                </c:pt>
                <c:pt idx="238">
                  <c:v>40848</c:v>
                </c:pt>
                <c:pt idx="239">
                  <c:v>40878</c:v>
                </c:pt>
                <c:pt idx="240">
                  <c:v>40909</c:v>
                </c:pt>
                <c:pt idx="241">
                  <c:v>40940</c:v>
                </c:pt>
                <c:pt idx="242">
                  <c:v>40969</c:v>
                </c:pt>
                <c:pt idx="243">
                  <c:v>41000</c:v>
                </c:pt>
                <c:pt idx="244">
                  <c:v>41030</c:v>
                </c:pt>
                <c:pt idx="245">
                  <c:v>41061</c:v>
                </c:pt>
                <c:pt idx="246">
                  <c:v>41091</c:v>
                </c:pt>
                <c:pt idx="247">
                  <c:v>41122</c:v>
                </c:pt>
                <c:pt idx="248">
                  <c:v>41153</c:v>
                </c:pt>
                <c:pt idx="249">
                  <c:v>41183</c:v>
                </c:pt>
                <c:pt idx="250">
                  <c:v>41214</c:v>
                </c:pt>
                <c:pt idx="251">
                  <c:v>41244</c:v>
                </c:pt>
                <c:pt idx="252">
                  <c:v>41275</c:v>
                </c:pt>
                <c:pt idx="253">
                  <c:v>41306</c:v>
                </c:pt>
                <c:pt idx="254">
                  <c:v>41334</c:v>
                </c:pt>
                <c:pt idx="255">
                  <c:v>41365</c:v>
                </c:pt>
                <c:pt idx="256">
                  <c:v>41395</c:v>
                </c:pt>
                <c:pt idx="257">
                  <c:v>41426</c:v>
                </c:pt>
                <c:pt idx="258">
                  <c:v>41456</c:v>
                </c:pt>
                <c:pt idx="259">
                  <c:v>41487</c:v>
                </c:pt>
                <c:pt idx="260">
                  <c:v>41518</c:v>
                </c:pt>
                <c:pt idx="261">
                  <c:v>41548</c:v>
                </c:pt>
                <c:pt idx="262">
                  <c:v>41579</c:v>
                </c:pt>
                <c:pt idx="263">
                  <c:v>41609</c:v>
                </c:pt>
                <c:pt idx="264">
                  <c:v>41640</c:v>
                </c:pt>
                <c:pt idx="265">
                  <c:v>41671</c:v>
                </c:pt>
                <c:pt idx="266">
                  <c:v>41699</c:v>
                </c:pt>
                <c:pt idx="267">
                  <c:v>41730</c:v>
                </c:pt>
                <c:pt idx="268">
                  <c:v>41760</c:v>
                </c:pt>
                <c:pt idx="269">
                  <c:v>41791</c:v>
                </c:pt>
                <c:pt idx="270">
                  <c:v>41821</c:v>
                </c:pt>
                <c:pt idx="271">
                  <c:v>41852</c:v>
                </c:pt>
                <c:pt idx="272">
                  <c:v>41883</c:v>
                </c:pt>
                <c:pt idx="273">
                  <c:v>41913</c:v>
                </c:pt>
                <c:pt idx="274">
                  <c:v>41944</c:v>
                </c:pt>
                <c:pt idx="275">
                  <c:v>41974</c:v>
                </c:pt>
                <c:pt idx="276">
                  <c:v>42005</c:v>
                </c:pt>
                <c:pt idx="277">
                  <c:v>42036</c:v>
                </c:pt>
                <c:pt idx="278">
                  <c:v>42064</c:v>
                </c:pt>
                <c:pt idx="279">
                  <c:v>42095</c:v>
                </c:pt>
                <c:pt idx="280">
                  <c:v>42125</c:v>
                </c:pt>
                <c:pt idx="281">
                  <c:v>42156</c:v>
                </c:pt>
                <c:pt idx="282">
                  <c:v>42186</c:v>
                </c:pt>
                <c:pt idx="283">
                  <c:v>42217</c:v>
                </c:pt>
                <c:pt idx="284">
                  <c:v>42248</c:v>
                </c:pt>
                <c:pt idx="285">
                  <c:v>42278</c:v>
                </c:pt>
                <c:pt idx="286">
                  <c:v>42309</c:v>
                </c:pt>
                <c:pt idx="287">
                  <c:v>42339</c:v>
                </c:pt>
                <c:pt idx="288">
                  <c:v>42370</c:v>
                </c:pt>
                <c:pt idx="289">
                  <c:v>42401</c:v>
                </c:pt>
                <c:pt idx="290">
                  <c:v>42430</c:v>
                </c:pt>
                <c:pt idx="291">
                  <c:v>42461</c:v>
                </c:pt>
                <c:pt idx="292">
                  <c:v>42491</c:v>
                </c:pt>
                <c:pt idx="293">
                  <c:v>42522</c:v>
                </c:pt>
                <c:pt idx="294">
                  <c:v>42552</c:v>
                </c:pt>
                <c:pt idx="295">
                  <c:v>42583</c:v>
                </c:pt>
                <c:pt idx="296">
                  <c:v>42614</c:v>
                </c:pt>
                <c:pt idx="297">
                  <c:v>42644</c:v>
                </c:pt>
                <c:pt idx="298">
                  <c:v>42675</c:v>
                </c:pt>
                <c:pt idx="299">
                  <c:v>42705</c:v>
                </c:pt>
                <c:pt idx="300">
                  <c:v>42736</c:v>
                </c:pt>
                <c:pt idx="301">
                  <c:v>42767</c:v>
                </c:pt>
                <c:pt idx="302">
                  <c:v>42795</c:v>
                </c:pt>
                <c:pt idx="303">
                  <c:v>42826</c:v>
                </c:pt>
                <c:pt idx="304">
                  <c:v>42856</c:v>
                </c:pt>
                <c:pt idx="305">
                  <c:v>42887</c:v>
                </c:pt>
                <c:pt idx="306">
                  <c:v>42917</c:v>
                </c:pt>
                <c:pt idx="307">
                  <c:v>42948</c:v>
                </c:pt>
                <c:pt idx="308">
                  <c:v>42979</c:v>
                </c:pt>
                <c:pt idx="309">
                  <c:v>43009</c:v>
                </c:pt>
                <c:pt idx="310">
                  <c:v>43040</c:v>
                </c:pt>
                <c:pt idx="311">
                  <c:v>43070</c:v>
                </c:pt>
              </c:numCache>
            </c:numRef>
          </c:cat>
          <c:val>
            <c:numRef>
              <c:f>'IR formátum1'!$C$11:$C$500</c:f>
              <c:numCache>
                <c:formatCode>General</c:formatCode>
                <c:ptCount val="490"/>
                <c:pt idx="0">
                  <c:v>18.553636363636333</c:v>
                </c:pt>
                <c:pt idx="1">
                  <c:v>18.481999999999989</c:v>
                </c:pt>
                <c:pt idx="2">
                  <c:v>17.58909090909091</c:v>
                </c:pt>
                <c:pt idx="3">
                  <c:v>19.056666666666668</c:v>
                </c:pt>
                <c:pt idx="4">
                  <c:v>20.028499999999962</c:v>
                </c:pt>
                <c:pt idx="5">
                  <c:v>21.277727272727198</c:v>
                </c:pt>
                <c:pt idx="6">
                  <c:v>20.336521739130433</c:v>
                </c:pt>
                <c:pt idx="7">
                  <c:v>19.774761904761871</c:v>
                </c:pt>
                <c:pt idx="8">
                  <c:v>20.312272727272731</c:v>
                </c:pt>
                <c:pt idx="9">
                  <c:v>20.264545454545452</c:v>
                </c:pt>
                <c:pt idx="10">
                  <c:v>19.151428571428568</c:v>
                </c:pt>
                <c:pt idx="11">
                  <c:v>18.145454545454541</c:v>
                </c:pt>
                <c:pt idx="12">
                  <c:v>17.351999999999997</c:v>
                </c:pt>
                <c:pt idx="13">
                  <c:v>18.481999999999989</c:v>
                </c:pt>
                <c:pt idx="14">
                  <c:v>18.746086956521694</c:v>
                </c:pt>
                <c:pt idx="15">
                  <c:v>18.627619047619049</c:v>
                </c:pt>
                <c:pt idx="16">
                  <c:v>18.511000000000031</c:v>
                </c:pt>
                <c:pt idx="17">
                  <c:v>17.593636363636328</c:v>
                </c:pt>
                <c:pt idx="18">
                  <c:v>16.764999999999986</c:v>
                </c:pt>
                <c:pt idx="19">
                  <c:v>16.706190476190471</c:v>
                </c:pt>
                <c:pt idx="20">
                  <c:v>15.992272727272718</c:v>
                </c:pt>
                <c:pt idx="21">
                  <c:v>16.55857142857143</c:v>
                </c:pt>
                <c:pt idx="22">
                  <c:v>15.084545454545456</c:v>
                </c:pt>
                <c:pt idx="23">
                  <c:v>13.557391304347821</c:v>
                </c:pt>
                <c:pt idx="24">
                  <c:v>14.131904761904748</c:v>
                </c:pt>
                <c:pt idx="25">
                  <c:v>13.752000000000002</c:v>
                </c:pt>
                <c:pt idx="26">
                  <c:v>13.877391304347825</c:v>
                </c:pt>
                <c:pt idx="27">
                  <c:v>15.151500000000002</c:v>
                </c:pt>
                <c:pt idx="28">
                  <c:v>16.258571428571432</c:v>
                </c:pt>
                <c:pt idx="29">
                  <c:v>16.744090909090911</c:v>
                </c:pt>
                <c:pt idx="30">
                  <c:v>17.627142857142829</c:v>
                </c:pt>
                <c:pt idx="31">
                  <c:v>16.816363636363629</c:v>
                </c:pt>
                <c:pt idx="32">
                  <c:v>15.855000000000018</c:v>
                </c:pt>
                <c:pt idx="33">
                  <c:v>16.427142857142808</c:v>
                </c:pt>
                <c:pt idx="34">
                  <c:v>17.304090909090931</c:v>
                </c:pt>
                <c:pt idx="35">
                  <c:v>15.88190476190476</c:v>
                </c:pt>
                <c:pt idx="36">
                  <c:v>16.54904761904762</c:v>
                </c:pt>
                <c:pt idx="37">
                  <c:v>17.138999999999999</c:v>
                </c:pt>
                <c:pt idx="38">
                  <c:v>17.016521739130436</c:v>
                </c:pt>
                <c:pt idx="39">
                  <c:v>18.742222222222164</c:v>
                </c:pt>
                <c:pt idx="40">
                  <c:v>18.317619047619047</c:v>
                </c:pt>
                <c:pt idx="41">
                  <c:v>17.345909090909082</c:v>
                </c:pt>
                <c:pt idx="42">
                  <c:v>15.859523809523825</c:v>
                </c:pt>
                <c:pt idx="43">
                  <c:v>16.071304347826093</c:v>
                </c:pt>
                <c:pt idx="44">
                  <c:v>16.658095238095239</c:v>
                </c:pt>
                <c:pt idx="45">
                  <c:v>16.116363636363626</c:v>
                </c:pt>
                <c:pt idx="46">
                  <c:v>16.877272727272757</c:v>
                </c:pt>
                <c:pt idx="47">
                  <c:v>17.959999999999987</c:v>
                </c:pt>
                <c:pt idx="48">
                  <c:v>17.943181818181785</c:v>
                </c:pt>
                <c:pt idx="49">
                  <c:v>17.974285714285731</c:v>
                </c:pt>
                <c:pt idx="50">
                  <c:v>19.988571428571429</c:v>
                </c:pt>
                <c:pt idx="51">
                  <c:v>21.014285714285752</c:v>
                </c:pt>
                <c:pt idx="52">
                  <c:v>19.145454545454548</c:v>
                </c:pt>
                <c:pt idx="53">
                  <c:v>18.266999999999989</c:v>
                </c:pt>
                <c:pt idx="54">
                  <c:v>19.610434782608724</c:v>
                </c:pt>
                <c:pt idx="55">
                  <c:v>19.956190476190475</c:v>
                </c:pt>
                <c:pt idx="56">
                  <c:v>22.055714285714259</c:v>
                </c:pt>
                <c:pt idx="57">
                  <c:v>23.683478260869567</c:v>
                </c:pt>
                <c:pt idx="58">
                  <c:v>22.275714285714251</c:v>
                </c:pt>
                <c:pt idx="59">
                  <c:v>23.521428571428579</c:v>
                </c:pt>
                <c:pt idx="60">
                  <c:v>23.46818181818178</c:v>
                </c:pt>
                <c:pt idx="61">
                  <c:v>20.830499999999986</c:v>
                </c:pt>
                <c:pt idx="62">
                  <c:v>19.212631578947303</c:v>
                </c:pt>
                <c:pt idx="63">
                  <c:v>17.469090909090909</c:v>
                </c:pt>
                <c:pt idx="64">
                  <c:v>19.142499999999963</c:v>
                </c:pt>
                <c:pt idx="65">
                  <c:v>17.55380952380953</c:v>
                </c:pt>
                <c:pt idx="66">
                  <c:v>18.434347826086952</c:v>
                </c:pt>
                <c:pt idx="67">
                  <c:v>18.69142857142857</c:v>
                </c:pt>
                <c:pt idx="68">
                  <c:v>18.452272727272728</c:v>
                </c:pt>
                <c:pt idx="69">
                  <c:v>20.051739130434786</c:v>
                </c:pt>
                <c:pt idx="70">
                  <c:v>19.002499999999962</c:v>
                </c:pt>
                <c:pt idx="71">
                  <c:v>17.102380952380926</c:v>
                </c:pt>
                <c:pt idx="72">
                  <c:v>15.092380952380967</c:v>
                </c:pt>
                <c:pt idx="73">
                  <c:v>14.059500000000016</c:v>
                </c:pt>
                <c:pt idx="74">
                  <c:v>13.07863636363637</c:v>
                </c:pt>
                <c:pt idx="75">
                  <c:v>13.379000000000014</c:v>
                </c:pt>
                <c:pt idx="76">
                  <c:v>14.389500000000018</c:v>
                </c:pt>
                <c:pt idx="77">
                  <c:v>12.05818181818182</c:v>
                </c:pt>
                <c:pt idx="78">
                  <c:v>12.018695652173914</c:v>
                </c:pt>
                <c:pt idx="79">
                  <c:v>11.880476190476189</c:v>
                </c:pt>
                <c:pt idx="80">
                  <c:v>13.359090909090929</c:v>
                </c:pt>
                <c:pt idx="81">
                  <c:v>12.562272727272719</c:v>
                </c:pt>
                <c:pt idx="82">
                  <c:v>10.924761904761905</c:v>
                </c:pt>
                <c:pt idx="83">
                  <c:v>9.798181818181817</c:v>
                </c:pt>
                <c:pt idx="84">
                  <c:v>11.064000000000002</c:v>
                </c:pt>
                <c:pt idx="85">
                  <c:v>10.200000000000001</c:v>
                </c:pt>
                <c:pt idx="86">
                  <c:v>12.465217391304364</c:v>
                </c:pt>
                <c:pt idx="87">
                  <c:v>15.246190476190458</c:v>
                </c:pt>
                <c:pt idx="88">
                  <c:v>15.217500000000001</c:v>
                </c:pt>
                <c:pt idx="89">
                  <c:v>15.7709090909091</c:v>
                </c:pt>
                <c:pt idx="90">
                  <c:v>19.013636363636362</c:v>
                </c:pt>
                <c:pt idx="91">
                  <c:v>20.227727272727194</c:v>
                </c:pt>
                <c:pt idx="92">
                  <c:v>22.397727272727206</c:v>
                </c:pt>
                <c:pt idx="93">
                  <c:v>21.949523809523733</c:v>
                </c:pt>
                <c:pt idx="94">
                  <c:v>24.589090909090906</c:v>
                </c:pt>
                <c:pt idx="95">
                  <c:v>25.591999999999992</c:v>
                </c:pt>
                <c:pt idx="96">
                  <c:v>25.400000000000006</c:v>
                </c:pt>
                <c:pt idx="97">
                  <c:v>27.766190476190477</c:v>
                </c:pt>
                <c:pt idx="98">
                  <c:v>27.355217391304329</c:v>
                </c:pt>
                <c:pt idx="99">
                  <c:v>22.536111111111111</c:v>
                </c:pt>
                <c:pt idx="100">
                  <c:v>27.4</c:v>
                </c:pt>
                <c:pt idx="101">
                  <c:v>29.677272727272758</c:v>
                </c:pt>
                <c:pt idx="102">
                  <c:v>28.510952380952393</c:v>
                </c:pt>
                <c:pt idx="103">
                  <c:v>30.040434782608688</c:v>
                </c:pt>
                <c:pt idx="104">
                  <c:v>32.783809523809524</c:v>
                </c:pt>
                <c:pt idx="105">
                  <c:v>30.932272727272721</c:v>
                </c:pt>
                <c:pt idx="106">
                  <c:v>32.524090909090916</c:v>
                </c:pt>
                <c:pt idx="107">
                  <c:v>25.125499999999967</c:v>
                </c:pt>
                <c:pt idx="108">
                  <c:v>25.636363636363626</c:v>
                </c:pt>
                <c:pt idx="109">
                  <c:v>27.405999999999963</c:v>
                </c:pt>
                <c:pt idx="110">
                  <c:v>24.395454545454548</c:v>
                </c:pt>
                <c:pt idx="111">
                  <c:v>25.64100000000003</c:v>
                </c:pt>
                <c:pt idx="112">
                  <c:v>28.450476190476188</c:v>
                </c:pt>
                <c:pt idx="113">
                  <c:v>27.724285714285731</c:v>
                </c:pt>
                <c:pt idx="114">
                  <c:v>24.538181818181819</c:v>
                </c:pt>
                <c:pt idx="115">
                  <c:v>25.673181818181817</c:v>
                </c:pt>
                <c:pt idx="116">
                  <c:v>25.532499999999967</c:v>
                </c:pt>
                <c:pt idx="117">
                  <c:v>20.478260869565176</c:v>
                </c:pt>
                <c:pt idx="118">
                  <c:v>18.942272727272726</c:v>
                </c:pt>
                <c:pt idx="119">
                  <c:v>18.604736842105204</c:v>
                </c:pt>
                <c:pt idx="120">
                  <c:v>19.484999999999989</c:v>
                </c:pt>
                <c:pt idx="121">
                  <c:v>20.291499999999989</c:v>
                </c:pt>
                <c:pt idx="122">
                  <c:v>23.6905</c:v>
                </c:pt>
                <c:pt idx="123">
                  <c:v>25.654090909090943</c:v>
                </c:pt>
                <c:pt idx="124">
                  <c:v>25.433913043478263</c:v>
                </c:pt>
                <c:pt idx="125">
                  <c:v>24.127894736842144</c:v>
                </c:pt>
                <c:pt idx="126">
                  <c:v>25.767826086956525</c:v>
                </c:pt>
                <c:pt idx="127">
                  <c:v>26.662272727272725</c:v>
                </c:pt>
                <c:pt idx="128">
                  <c:v>28.342380952380925</c:v>
                </c:pt>
                <c:pt idx="129">
                  <c:v>27.548695652173873</c:v>
                </c:pt>
                <c:pt idx="130">
                  <c:v>24.184761904761871</c:v>
                </c:pt>
                <c:pt idx="131">
                  <c:v>28.520952380952384</c:v>
                </c:pt>
                <c:pt idx="132">
                  <c:v>31.287272727272732</c:v>
                </c:pt>
                <c:pt idx="133">
                  <c:v>32.648500000000013</c:v>
                </c:pt>
                <c:pt idx="134">
                  <c:v>30.33904761904763</c:v>
                </c:pt>
                <c:pt idx="135">
                  <c:v>25.015999999999988</c:v>
                </c:pt>
                <c:pt idx="136">
                  <c:v>25.809500000000003</c:v>
                </c:pt>
                <c:pt idx="137">
                  <c:v>27.54571428571424</c:v>
                </c:pt>
                <c:pt idx="138">
                  <c:v>28.398260869565188</c:v>
                </c:pt>
                <c:pt idx="139">
                  <c:v>29.825714285714248</c:v>
                </c:pt>
                <c:pt idx="140">
                  <c:v>27.098181818181789</c:v>
                </c:pt>
                <c:pt idx="141">
                  <c:v>29.590434782608693</c:v>
                </c:pt>
                <c:pt idx="142">
                  <c:v>28.771999999999988</c:v>
                </c:pt>
                <c:pt idx="143">
                  <c:v>29.879047619047633</c:v>
                </c:pt>
                <c:pt idx="144">
                  <c:v>31.175238095238093</c:v>
                </c:pt>
                <c:pt idx="145">
                  <c:v>30.865999999999989</c:v>
                </c:pt>
                <c:pt idx="146">
                  <c:v>33.799130434782612</c:v>
                </c:pt>
                <c:pt idx="147">
                  <c:v>33.362272727272732</c:v>
                </c:pt>
                <c:pt idx="148">
                  <c:v>37.916315789473678</c:v>
                </c:pt>
                <c:pt idx="149">
                  <c:v>35.191363636363626</c:v>
                </c:pt>
                <c:pt idx="150">
                  <c:v>38.370454545454493</c:v>
                </c:pt>
                <c:pt idx="151">
                  <c:v>43.030000000000008</c:v>
                </c:pt>
                <c:pt idx="152">
                  <c:v>43.381363636363538</c:v>
                </c:pt>
                <c:pt idx="153">
                  <c:v>49.770476190476202</c:v>
                </c:pt>
                <c:pt idx="154">
                  <c:v>43.053636363636258</c:v>
                </c:pt>
                <c:pt idx="155">
                  <c:v>39.644285714285715</c:v>
                </c:pt>
                <c:pt idx="156">
                  <c:v>44.283333333333331</c:v>
                </c:pt>
                <c:pt idx="157">
                  <c:v>45.556999999999995</c:v>
                </c:pt>
                <c:pt idx="158">
                  <c:v>53.084090909090904</c:v>
                </c:pt>
                <c:pt idx="159">
                  <c:v>51.857142857142783</c:v>
                </c:pt>
                <c:pt idx="160">
                  <c:v>48.66590909090916</c:v>
                </c:pt>
                <c:pt idx="161">
                  <c:v>54.306818181818144</c:v>
                </c:pt>
                <c:pt idx="162">
                  <c:v>57.579047619047522</c:v>
                </c:pt>
                <c:pt idx="163">
                  <c:v>64.09</c:v>
                </c:pt>
                <c:pt idx="164">
                  <c:v>62.981818181818127</c:v>
                </c:pt>
                <c:pt idx="165">
                  <c:v>58.52190476190475</c:v>
                </c:pt>
                <c:pt idx="166">
                  <c:v>55.535000000000011</c:v>
                </c:pt>
                <c:pt idx="167">
                  <c:v>56.747499999999988</c:v>
                </c:pt>
                <c:pt idx="168">
                  <c:v>63.574285714285715</c:v>
                </c:pt>
                <c:pt idx="169">
                  <c:v>59.923000000000009</c:v>
                </c:pt>
                <c:pt idx="170">
                  <c:v>62.253043478260807</c:v>
                </c:pt>
                <c:pt idx="171">
                  <c:v>70.442105263157927</c:v>
                </c:pt>
                <c:pt idx="172">
                  <c:v>70.187272727272713</c:v>
                </c:pt>
                <c:pt idx="173">
                  <c:v>68.857727272727189</c:v>
                </c:pt>
                <c:pt idx="174">
                  <c:v>73.897142857142853</c:v>
                </c:pt>
                <c:pt idx="175">
                  <c:v>73.612173913043478</c:v>
                </c:pt>
                <c:pt idx="176">
                  <c:v>62.771904761904764</c:v>
                </c:pt>
                <c:pt idx="177">
                  <c:v>58.379999999999988</c:v>
                </c:pt>
                <c:pt idx="178">
                  <c:v>58.483181818181833</c:v>
                </c:pt>
                <c:pt idx="179">
                  <c:v>62.314736842105262</c:v>
                </c:pt>
                <c:pt idx="180">
                  <c:v>54.299090909090964</c:v>
                </c:pt>
                <c:pt idx="181">
                  <c:v>57.757000000000005</c:v>
                </c:pt>
                <c:pt idx="182">
                  <c:v>62.14363636363629</c:v>
                </c:pt>
                <c:pt idx="183">
                  <c:v>67.398421052631377</c:v>
                </c:pt>
                <c:pt idx="184">
                  <c:v>67.476086956521485</c:v>
                </c:pt>
                <c:pt idx="185">
                  <c:v>71.316190476190485</c:v>
                </c:pt>
                <c:pt idx="186">
                  <c:v>77.204090909090894</c:v>
                </c:pt>
                <c:pt idx="187">
                  <c:v>70.796521739130526</c:v>
                </c:pt>
                <c:pt idx="188">
                  <c:v>77.126999999999981</c:v>
                </c:pt>
                <c:pt idx="189">
                  <c:v>82.830869565217597</c:v>
                </c:pt>
                <c:pt idx="190">
                  <c:v>92.528181818181551</c:v>
                </c:pt>
                <c:pt idx="191">
                  <c:v>91.45</c:v>
                </c:pt>
                <c:pt idx="192">
                  <c:v>91.920454545454518</c:v>
                </c:pt>
                <c:pt idx="193">
                  <c:v>94.816666666666677</c:v>
                </c:pt>
                <c:pt idx="194">
                  <c:v>103.24000000000002</c:v>
                </c:pt>
                <c:pt idx="195">
                  <c:v>110.18772727272716</c:v>
                </c:pt>
                <c:pt idx="196">
                  <c:v>123.93619047619049</c:v>
                </c:pt>
                <c:pt idx="197">
                  <c:v>133.04857142857125</c:v>
                </c:pt>
                <c:pt idx="198">
                  <c:v>133.89913043478259</c:v>
                </c:pt>
                <c:pt idx="199">
                  <c:v>113.84904761904762</c:v>
                </c:pt>
                <c:pt idx="200">
                  <c:v>99.064090909090922</c:v>
                </c:pt>
                <c:pt idx="201">
                  <c:v>72.842608695652174</c:v>
                </c:pt>
                <c:pt idx="202">
                  <c:v>53.241</c:v>
                </c:pt>
                <c:pt idx="203">
                  <c:v>41.580909090909088</c:v>
                </c:pt>
                <c:pt idx="204">
                  <c:v>44.86</c:v>
                </c:pt>
                <c:pt idx="205">
                  <c:v>43.242500000000049</c:v>
                </c:pt>
                <c:pt idx="206">
                  <c:v>46.839090909090906</c:v>
                </c:pt>
                <c:pt idx="207">
                  <c:v>50.845238095238095</c:v>
                </c:pt>
                <c:pt idx="208">
                  <c:v>57.940952380952382</c:v>
                </c:pt>
                <c:pt idx="209">
                  <c:v>68.616818181818175</c:v>
                </c:pt>
                <c:pt idx="210">
                  <c:v>64.910000000000025</c:v>
                </c:pt>
                <c:pt idx="211">
                  <c:v>72.504761904761878</c:v>
                </c:pt>
                <c:pt idx="212">
                  <c:v>67.686818181818168</c:v>
                </c:pt>
                <c:pt idx="213">
                  <c:v>73.194090909090903</c:v>
                </c:pt>
                <c:pt idx="214">
                  <c:v>77.036666666666662</c:v>
                </c:pt>
                <c:pt idx="215">
                  <c:v>74.669545454545471</c:v>
                </c:pt>
                <c:pt idx="216">
                  <c:v>76.372999999999948</c:v>
                </c:pt>
                <c:pt idx="217">
                  <c:v>74.312000000000012</c:v>
                </c:pt>
                <c:pt idx="218">
                  <c:v>79.274782608695588</c:v>
                </c:pt>
                <c:pt idx="219">
                  <c:v>84.978571428571314</c:v>
                </c:pt>
                <c:pt idx="220">
                  <c:v>76.250952380952384</c:v>
                </c:pt>
                <c:pt idx="221">
                  <c:v>74.838181818181553</c:v>
                </c:pt>
                <c:pt idx="222">
                  <c:v>74.735454545454488</c:v>
                </c:pt>
                <c:pt idx="223">
                  <c:v>76.693181818181586</c:v>
                </c:pt>
                <c:pt idx="224">
                  <c:v>77.786818181818177</c:v>
                </c:pt>
                <c:pt idx="225">
                  <c:v>82.918095238095233</c:v>
                </c:pt>
                <c:pt idx="226">
                  <c:v>85.669999999999987</c:v>
                </c:pt>
                <c:pt idx="227">
                  <c:v>91.796521739130526</c:v>
                </c:pt>
                <c:pt idx="228">
                  <c:v>96.294285714285706</c:v>
                </c:pt>
                <c:pt idx="229">
                  <c:v>103.9555</c:v>
                </c:pt>
                <c:pt idx="230">
                  <c:v>114.44130434782609</c:v>
                </c:pt>
                <c:pt idx="231">
                  <c:v>123.03894736842086</c:v>
                </c:pt>
                <c:pt idx="232">
                  <c:v>114.45818181818159</c:v>
                </c:pt>
                <c:pt idx="233">
                  <c:v>113.75772727272728</c:v>
                </c:pt>
                <c:pt idx="234">
                  <c:v>116.46000000000002</c:v>
                </c:pt>
                <c:pt idx="235">
                  <c:v>110.08130434782608</c:v>
                </c:pt>
                <c:pt idx="236">
                  <c:v>112.44681818181832</c:v>
                </c:pt>
                <c:pt idx="237">
                  <c:v>109.46857142857141</c:v>
                </c:pt>
                <c:pt idx="238">
                  <c:v>110.50409090909092</c:v>
                </c:pt>
                <c:pt idx="239">
                  <c:v>107.90904761904771</c:v>
                </c:pt>
                <c:pt idx="240">
                  <c:v>111.15619047619045</c:v>
                </c:pt>
                <c:pt idx="241">
                  <c:v>119.70238095238076</c:v>
                </c:pt>
                <c:pt idx="242">
                  <c:v>124.92863636363624</c:v>
                </c:pt>
                <c:pt idx="243">
                  <c:v>120.46350000000002</c:v>
                </c:pt>
                <c:pt idx="244">
                  <c:v>110.52173913043454</c:v>
                </c:pt>
                <c:pt idx="245">
                  <c:v>95.589047619047633</c:v>
                </c:pt>
                <c:pt idx="246">
                  <c:v>103.14090909090906</c:v>
                </c:pt>
                <c:pt idx="247">
                  <c:v>113.34</c:v>
                </c:pt>
                <c:pt idx="248">
                  <c:v>113.38250000000001</c:v>
                </c:pt>
                <c:pt idx="249">
                  <c:v>111.97347826086944</c:v>
                </c:pt>
                <c:pt idx="250">
                  <c:v>109.71181818181832</c:v>
                </c:pt>
                <c:pt idx="251">
                  <c:v>109.63100000000001</c:v>
                </c:pt>
                <c:pt idx="252">
                  <c:v>112.97363636363626</c:v>
                </c:pt>
                <c:pt idx="253">
                  <c:v>116.455</c:v>
                </c:pt>
                <c:pt idx="254">
                  <c:v>109.24000000000002</c:v>
                </c:pt>
                <c:pt idx="255">
                  <c:v>102.8754545454543</c:v>
                </c:pt>
                <c:pt idx="256">
                  <c:v>103.02695652173917</c:v>
                </c:pt>
                <c:pt idx="257">
                  <c:v>103.10999999999999</c:v>
                </c:pt>
                <c:pt idx="258">
                  <c:v>107.71608695652154</c:v>
                </c:pt>
                <c:pt idx="259">
                  <c:v>110.96454545454559</c:v>
                </c:pt>
                <c:pt idx="260">
                  <c:v>111.62142857142842</c:v>
                </c:pt>
                <c:pt idx="261">
                  <c:v>109.4786956521739</c:v>
                </c:pt>
                <c:pt idx="262">
                  <c:v>108.07619047619048</c:v>
                </c:pt>
                <c:pt idx="263">
                  <c:v>110.67400000000001</c:v>
                </c:pt>
                <c:pt idx="264">
                  <c:v>107.42272727272714</c:v>
                </c:pt>
                <c:pt idx="265">
                  <c:v>108.81200000000001</c:v>
                </c:pt>
                <c:pt idx="266">
                  <c:v>107.40571428571432</c:v>
                </c:pt>
                <c:pt idx="267">
                  <c:v>107.78809523809527</c:v>
                </c:pt>
                <c:pt idx="268">
                  <c:v>109.67590909090899</c:v>
                </c:pt>
                <c:pt idx="269">
                  <c:v>111.86809523809524</c:v>
                </c:pt>
                <c:pt idx="270">
                  <c:v>106.98260869565216</c:v>
                </c:pt>
                <c:pt idx="271">
                  <c:v>101.92238095238076</c:v>
                </c:pt>
                <c:pt idx="272">
                  <c:v>97.336363636363643</c:v>
                </c:pt>
                <c:pt idx="273">
                  <c:v>87.269565217391303</c:v>
                </c:pt>
                <c:pt idx="274">
                  <c:v>78.438000000000002</c:v>
                </c:pt>
                <c:pt idx="275">
                  <c:v>62.330454545454494</c:v>
                </c:pt>
                <c:pt idx="276">
                  <c:v>48.067142857142855</c:v>
                </c:pt>
                <c:pt idx="277">
                  <c:v>57.930500000000009</c:v>
                </c:pt>
                <c:pt idx="278">
                  <c:v>55.791363636363627</c:v>
                </c:pt>
                <c:pt idx="279">
                  <c:v>59.389545454545384</c:v>
                </c:pt>
                <c:pt idx="280">
                  <c:v>64.56142857142855</c:v>
                </c:pt>
                <c:pt idx="281">
                  <c:v>62.345909090909089</c:v>
                </c:pt>
                <c:pt idx="282">
                  <c:v>55.865652173913055</c:v>
                </c:pt>
                <c:pt idx="283">
                  <c:v>46.994285714285709</c:v>
                </c:pt>
                <c:pt idx="284">
                  <c:v>48.580000000000005</c:v>
                </c:pt>
                <c:pt idx="285">
                  <c:v>48.115000000000002</c:v>
                </c:pt>
                <c:pt idx="286">
                  <c:v>48.937000000000005</c:v>
                </c:pt>
                <c:pt idx="287">
                  <c:v>49.738000000000063</c:v>
                </c:pt>
                <c:pt idx="288">
                  <c:v>50.495000000000012</c:v>
                </c:pt>
                <c:pt idx="289">
                  <c:v>51.194000000000003</c:v>
                </c:pt>
                <c:pt idx="290">
                  <c:v>51.808000000000007</c:v>
                </c:pt>
                <c:pt idx="291">
                  <c:v>52.452999999999996</c:v>
                </c:pt>
                <c:pt idx="292">
                  <c:v>53.039000000000001</c:v>
                </c:pt>
                <c:pt idx="293">
                  <c:v>53.572000000000003</c:v>
                </c:pt>
                <c:pt idx="294">
                  <c:v>54.037000000000006</c:v>
                </c:pt>
                <c:pt idx="295">
                  <c:v>54.473000000000006</c:v>
                </c:pt>
                <c:pt idx="296">
                  <c:v>54.906000000000006</c:v>
                </c:pt>
                <c:pt idx="297">
                  <c:v>55.334000000000003</c:v>
                </c:pt>
                <c:pt idx="298">
                  <c:v>55.756000000000007</c:v>
                </c:pt>
                <c:pt idx="299">
                  <c:v>56.160000000000011</c:v>
                </c:pt>
                <c:pt idx="300">
                  <c:v>56.553999999999995</c:v>
                </c:pt>
                <c:pt idx="301">
                  <c:v>56.953999999999994</c:v>
                </c:pt>
                <c:pt idx="302">
                  <c:v>57.364000000000004</c:v>
                </c:pt>
                <c:pt idx="303">
                  <c:v>57.77</c:v>
                </c:pt>
                <c:pt idx="304">
                  <c:v>58.120000000000012</c:v>
                </c:pt>
                <c:pt idx="305">
                  <c:v>58.440000000000005</c:v>
                </c:pt>
                <c:pt idx="306">
                  <c:v>58.736000000000011</c:v>
                </c:pt>
                <c:pt idx="307">
                  <c:v>59.036000000000001</c:v>
                </c:pt>
                <c:pt idx="308">
                  <c:v>59.304999999999993</c:v>
                </c:pt>
                <c:pt idx="309">
                  <c:v>59.580999999999996</c:v>
                </c:pt>
                <c:pt idx="310">
                  <c:v>59.833000000000006</c:v>
                </c:pt>
                <c:pt idx="311">
                  <c:v>60.089000000000006</c:v>
                </c:pt>
              </c:numCache>
            </c:numRef>
          </c:val>
        </c:ser>
        <c:marker val="1"/>
        <c:axId val="100285056"/>
        <c:axId val="100283520"/>
      </c:lineChart>
      <c:dateAx>
        <c:axId val="100272000"/>
        <c:scaling>
          <c:orientation val="minMax"/>
          <c:min val="40179"/>
        </c:scaling>
        <c:axPos val="b"/>
        <c:numFmt formatCode="yyyy" sourceLinked="0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100273536"/>
        <c:crosses val="autoZero"/>
        <c:auto val="1"/>
        <c:lblOffset val="100"/>
        <c:baseTimeUnit val="months"/>
        <c:majorUnit val="12"/>
        <c:majorTimeUnit val="months"/>
        <c:minorUnit val="1"/>
        <c:minorTimeUnit val="months"/>
      </c:dateAx>
      <c:valAx>
        <c:axId val="100273536"/>
        <c:scaling>
          <c:orientation val="minMax"/>
          <c:max val="130"/>
          <c:min val="40"/>
        </c:scaling>
        <c:axPos val="l"/>
        <c:majorGridlines>
          <c:spPr>
            <a:ln w="3175">
              <a:solidFill>
                <a:srgbClr val="C0C0C0"/>
              </a:solidFill>
              <a:prstDash val="sysDash"/>
            </a:ln>
          </c:spPr>
        </c:majorGridlines>
        <c:numFmt formatCode="0" sourceLinked="0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100272000"/>
        <c:crosses val="autoZero"/>
        <c:crossBetween val="between"/>
      </c:valAx>
      <c:valAx>
        <c:axId val="100283520"/>
        <c:scaling>
          <c:orientation val="minMax"/>
          <c:max val="130"/>
          <c:min val="40"/>
        </c:scaling>
        <c:axPos val="r"/>
        <c:numFmt formatCode="0" sourceLinked="0"/>
        <c:tickLblPos val="nextTo"/>
        <c:crossAx val="100285056"/>
        <c:crosses val="max"/>
        <c:crossBetween val="between"/>
      </c:valAx>
      <c:dateAx>
        <c:axId val="100285056"/>
        <c:scaling>
          <c:orientation val="minMax"/>
        </c:scaling>
        <c:delete val="1"/>
        <c:axPos val="b"/>
        <c:numFmt formatCode="mmm/yy" sourceLinked="1"/>
        <c:tickLblPos val="none"/>
        <c:crossAx val="100283520"/>
        <c:crosses val="autoZero"/>
        <c:auto val="1"/>
        <c:lblOffset val="100"/>
        <c:baseTimeUnit val="months"/>
        <c:majorUnit val="1"/>
        <c:minorUnit val="1"/>
      </c:date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1.6054899387576569E-2"/>
          <c:y val="0.88719393409157365"/>
          <c:w val="0.96186898512685859"/>
          <c:h val="9.9572761738116064E-2"/>
        </c:manualLayout>
      </c:layout>
      <c:spPr>
        <a:solidFill>
          <a:srgbClr val="FFFFFF"/>
        </a:solidFill>
        <a:ln w="3175">
          <a:noFill/>
          <a:prstDash val="solid"/>
        </a:ln>
      </c:spPr>
      <c:txPr>
        <a:bodyPr/>
        <a:lstStyle/>
        <a:p>
          <a:pPr rtl="0">
            <a:defRPr/>
          </a:pPr>
          <a:endParaRPr lang="en-US"/>
        </a:p>
      </c:txPr>
    </c:legend>
    <c:plotVisOnly val="1"/>
    <c:dispBlanksAs val="gap"/>
  </c:chart>
  <c:spPr>
    <a:noFill/>
    <a:ln w="9525">
      <a:noFill/>
    </a:ln>
  </c:spPr>
  <c:txPr>
    <a:bodyPr/>
    <a:lstStyle/>
    <a:p>
      <a:pPr>
        <a:defRPr sz="1800" b="0" i="0" u="none" strike="noStrike" baseline="0">
          <a:solidFill>
            <a:srgbClr val="000000"/>
          </a:solidFill>
          <a:latin typeface="Calibri" pitchFamily="34" charset="0"/>
          <a:ea typeface="Arial"/>
          <a:cs typeface="Arial"/>
        </a:defRPr>
      </a:pPr>
      <a:endParaRPr lang="en-US"/>
    </a:p>
  </c:txPr>
  <c:externalData r:id="rId1"/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plotArea>
      <c:layout>
        <c:manualLayout>
          <c:layoutTarget val="inner"/>
          <c:xMode val="edge"/>
          <c:yMode val="edge"/>
          <c:x val="5.1973790035971502E-2"/>
          <c:y val="8.1209835899087007E-2"/>
          <c:w val="0.86807329226863983"/>
          <c:h val="0.60507768597216049"/>
        </c:manualLayout>
      </c:layout>
      <c:lineChart>
        <c:grouping val="standard"/>
        <c:ser>
          <c:idx val="0"/>
          <c:order val="0"/>
          <c:tx>
            <c:strRef>
              <c:f>vállalat_ábra_chart!$F$8</c:f>
              <c:strCache>
                <c:ptCount val="1"/>
                <c:pt idx="0">
                  <c:v>Tényadat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cat>
            <c:strRef>
              <c:f>vállalat_ábra_chart!$E$9:$E$34</c:f>
              <c:strCache>
                <c:ptCount val="26"/>
                <c:pt idx="0">
                  <c:v>2011.I.</c:v>
                </c:pt>
                <c:pt idx="1">
                  <c:v>II.</c:v>
                </c:pt>
                <c:pt idx="2">
                  <c:v>III.</c:v>
                </c:pt>
                <c:pt idx="3">
                  <c:v>IV.</c:v>
                </c:pt>
                <c:pt idx="4">
                  <c:v>2012.I.</c:v>
                </c:pt>
                <c:pt idx="5">
                  <c:v>II.</c:v>
                </c:pt>
                <c:pt idx="6">
                  <c:v>III.</c:v>
                </c:pt>
                <c:pt idx="7">
                  <c:v>IV.</c:v>
                </c:pt>
                <c:pt idx="8">
                  <c:v>2013.I.</c:v>
                </c:pt>
                <c:pt idx="9">
                  <c:v>II.</c:v>
                </c:pt>
                <c:pt idx="10">
                  <c:v>III.</c:v>
                </c:pt>
                <c:pt idx="11">
                  <c:v>IV.</c:v>
                </c:pt>
                <c:pt idx="12">
                  <c:v>2014.I.</c:v>
                </c:pt>
                <c:pt idx="13">
                  <c:v>II.</c:v>
                </c:pt>
                <c:pt idx="14">
                  <c:v>III.</c:v>
                </c:pt>
                <c:pt idx="15">
                  <c:v>IV.</c:v>
                </c:pt>
                <c:pt idx="16">
                  <c:v>2015.I.</c:v>
                </c:pt>
                <c:pt idx="17">
                  <c:v>II.</c:v>
                </c:pt>
                <c:pt idx="18">
                  <c:v>III.</c:v>
                </c:pt>
                <c:pt idx="19">
                  <c:v>IV.</c:v>
                </c:pt>
                <c:pt idx="20">
                  <c:v>2016.I.</c:v>
                </c:pt>
                <c:pt idx="21">
                  <c:v>II.</c:v>
                </c:pt>
                <c:pt idx="22">
                  <c:v>III.</c:v>
                </c:pt>
                <c:pt idx="23">
                  <c:v>IV.</c:v>
                </c:pt>
                <c:pt idx="24">
                  <c:v>2017.I.</c:v>
                </c:pt>
                <c:pt idx="25">
                  <c:v>II.</c:v>
                </c:pt>
              </c:strCache>
            </c:strRef>
          </c:cat>
          <c:val>
            <c:numRef>
              <c:f>vállalat_ábra_chart!$F$9:$F$34</c:f>
              <c:numCache>
                <c:formatCode>#,##0.0</c:formatCode>
                <c:ptCount val="26"/>
                <c:pt idx="0">
                  <c:v>-5.2449354612478798</c:v>
                </c:pt>
                <c:pt idx="1">
                  <c:v>-3.9446542428414375</c:v>
                </c:pt>
                <c:pt idx="2">
                  <c:v>-4.8273246234051461</c:v>
                </c:pt>
                <c:pt idx="3">
                  <c:v>-5.0581607370174781</c:v>
                </c:pt>
                <c:pt idx="4">
                  <c:v>-4.8160604093267319</c:v>
                </c:pt>
                <c:pt idx="5">
                  <c:v>-4.6532500511660757</c:v>
                </c:pt>
                <c:pt idx="6">
                  <c:v>-4.57442872427439</c:v>
                </c:pt>
                <c:pt idx="7">
                  <c:v>-4.3549533676698777</c:v>
                </c:pt>
                <c:pt idx="8">
                  <c:v>-4.6229884011890308</c:v>
                </c:pt>
                <c:pt idx="9">
                  <c:v>-4.3247724050875318</c:v>
                </c:pt>
                <c:pt idx="10">
                  <c:v>-0.91783152417455482</c:v>
                </c:pt>
                <c:pt idx="11">
                  <c:v>-1.5745389446733626</c:v>
                </c:pt>
                <c:pt idx="12">
                  <c:v>-1.5646952025704086</c:v>
                </c:pt>
                <c:pt idx="13">
                  <c:v>3.6507892545188866E-2</c:v>
                </c:pt>
                <c:pt idx="14">
                  <c:v>-1.4991483479354093</c:v>
                </c:pt>
                <c:pt idx="15">
                  <c:v>2.0376266960488603</c:v>
                </c:pt>
                <c:pt idx="16">
                  <c:v>1.0300944874715379</c:v>
                </c:pt>
                <c:pt idx="17">
                  <c:v>-3.0492685648773472</c:v>
                </c:pt>
              </c:numCache>
            </c:numRef>
          </c:val>
        </c:ser>
        <c:marker val="1"/>
        <c:axId val="100328960"/>
        <c:axId val="100330496"/>
      </c:lineChart>
      <c:lineChart>
        <c:grouping val="standard"/>
        <c:ser>
          <c:idx val="2"/>
          <c:order val="1"/>
          <c:tx>
            <c:strRef>
              <c:f>vállalat_ábra_chart!$G$8</c:f>
              <c:strCache>
                <c:ptCount val="1"/>
                <c:pt idx="0">
                  <c:v>Június</c:v>
                </c:pt>
              </c:strCache>
            </c:strRef>
          </c:tx>
          <c:spPr>
            <a:ln w="41275">
              <a:solidFill>
                <a:srgbClr val="7BAFD4">
                  <a:lumMod val="75000"/>
                </a:srgbClr>
              </a:solidFill>
              <a:prstDash val="sysDot"/>
            </a:ln>
          </c:spPr>
          <c:marker>
            <c:symbol val="none"/>
          </c:marker>
          <c:cat>
            <c:strRef>
              <c:f>vállalat_ábra_chart!$E$9:$E$34</c:f>
              <c:strCache>
                <c:ptCount val="26"/>
                <c:pt idx="0">
                  <c:v>2011.I.</c:v>
                </c:pt>
                <c:pt idx="1">
                  <c:v>II.</c:v>
                </c:pt>
                <c:pt idx="2">
                  <c:v>III.</c:v>
                </c:pt>
                <c:pt idx="3">
                  <c:v>IV.</c:v>
                </c:pt>
                <c:pt idx="4">
                  <c:v>2012.I.</c:v>
                </c:pt>
                <c:pt idx="5">
                  <c:v>II.</c:v>
                </c:pt>
                <c:pt idx="6">
                  <c:v>III.</c:v>
                </c:pt>
                <c:pt idx="7">
                  <c:v>IV.</c:v>
                </c:pt>
                <c:pt idx="8">
                  <c:v>2013.I.</c:v>
                </c:pt>
                <c:pt idx="9">
                  <c:v>II.</c:v>
                </c:pt>
                <c:pt idx="10">
                  <c:v>III.</c:v>
                </c:pt>
                <c:pt idx="11">
                  <c:v>IV.</c:v>
                </c:pt>
                <c:pt idx="12">
                  <c:v>2014.I.</c:v>
                </c:pt>
                <c:pt idx="13">
                  <c:v>II.</c:v>
                </c:pt>
                <c:pt idx="14">
                  <c:v>III.</c:v>
                </c:pt>
                <c:pt idx="15">
                  <c:v>IV.</c:v>
                </c:pt>
                <c:pt idx="16">
                  <c:v>2015.I.</c:v>
                </c:pt>
                <c:pt idx="17">
                  <c:v>II.</c:v>
                </c:pt>
                <c:pt idx="18">
                  <c:v>III.</c:v>
                </c:pt>
                <c:pt idx="19">
                  <c:v>IV.</c:v>
                </c:pt>
                <c:pt idx="20">
                  <c:v>2016.I.</c:v>
                </c:pt>
                <c:pt idx="21">
                  <c:v>II.</c:v>
                </c:pt>
                <c:pt idx="22">
                  <c:v>III.</c:v>
                </c:pt>
                <c:pt idx="23">
                  <c:v>IV.</c:v>
                </c:pt>
                <c:pt idx="24">
                  <c:v>2017.I.</c:v>
                </c:pt>
                <c:pt idx="25">
                  <c:v>II.</c:v>
                </c:pt>
              </c:strCache>
            </c:strRef>
          </c:cat>
          <c:val>
            <c:numRef>
              <c:f>vállalat_ábra_chart!$G$9:$G$34</c:f>
              <c:numCache>
                <c:formatCode>General</c:formatCode>
                <c:ptCount val="26"/>
                <c:pt idx="17" formatCode="#,##0.0">
                  <c:v>-3.0492685648773472</c:v>
                </c:pt>
                <c:pt idx="18" formatCode="#,##0.0">
                  <c:v>-3.0803728840123741</c:v>
                </c:pt>
                <c:pt idx="19" formatCode="#,##0.0">
                  <c:v>-3.2652871546658746</c:v>
                </c:pt>
                <c:pt idx="20" formatCode="#,##0.0">
                  <c:v>-0.23331538010446845</c:v>
                </c:pt>
                <c:pt idx="21" formatCode="#,##0.0">
                  <c:v>4.008212269750131</c:v>
                </c:pt>
                <c:pt idx="22" formatCode="#,##0.0">
                  <c:v>3.4549935157763492</c:v>
                </c:pt>
                <c:pt idx="23" formatCode="#,##0.0">
                  <c:v>2.7142298432458247</c:v>
                </c:pt>
                <c:pt idx="24" formatCode="#,##0.0">
                  <c:v>2.7492126794472371</c:v>
                </c:pt>
                <c:pt idx="25" formatCode="#,##0.0">
                  <c:v>2.5829774999533037</c:v>
                </c:pt>
              </c:numCache>
            </c:numRef>
          </c:val>
        </c:ser>
        <c:ser>
          <c:idx val="3"/>
          <c:order val="2"/>
          <c:tx>
            <c:strRef>
              <c:f>vállalat_ábra_chart!$H$8</c:f>
              <c:strCache>
                <c:ptCount val="1"/>
                <c:pt idx="0">
                  <c:v>Szeptember</c:v>
                </c:pt>
              </c:strCache>
            </c:strRef>
          </c:tx>
          <c:spPr>
            <a:ln>
              <a:solidFill>
                <a:srgbClr val="DA0000"/>
              </a:solidFill>
            </a:ln>
          </c:spPr>
          <c:marker>
            <c:symbol val="none"/>
          </c:marker>
          <c:cat>
            <c:strRef>
              <c:f>vállalat_ábra_chart!$E$9:$E$34</c:f>
              <c:strCache>
                <c:ptCount val="26"/>
                <c:pt idx="0">
                  <c:v>2011.I.</c:v>
                </c:pt>
                <c:pt idx="1">
                  <c:v>II.</c:v>
                </c:pt>
                <c:pt idx="2">
                  <c:v>III.</c:v>
                </c:pt>
                <c:pt idx="3">
                  <c:v>IV.</c:v>
                </c:pt>
                <c:pt idx="4">
                  <c:v>2012.I.</c:v>
                </c:pt>
                <c:pt idx="5">
                  <c:v>II.</c:v>
                </c:pt>
                <c:pt idx="6">
                  <c:v>III.</c:v>
                </c:pt>
                <c:pt idx="7">
                  <c:v>IV.</c:v>
                </c:pt>
                <c:pt idx="8">
                  <c:v>2013.I.</c:v>
                </c:pt>
                <c:pt idx="9">
                  <c:v>II.</c:v>
                </c:pt>
                <c:pt idx="10">
                  <c:v>III.</c:v>
                </c:pt>
                <c:pt idx="11">
                  <c:v>IV.</c:v>
                </c:pt>
                <c:pt idx="12">
                  <c:v>2014.I.</c:v>
                </c:pt>
                <c:pt idx="13">
                  <c:v>II.</c:v>
                </c:pt>
                <c:pt idx="14">
                  <c:v>III.</c:v>
                </c:pt>
                <c:pt idx="15">
                  <c:v>IV.</c:v>
                </c:pt>
                <c:pt idx="16">
                  <c:v>2015.I.</c:v>
                </c:pt>
                <c:pt idx="17">
                  <c:v>II.</c:v>
                </c:pt>
                <c:pt idx="18">
                  <c:v>III.</c:v>
                </c:pt>
                <c:pt idx="19">
                  <c:v>IV.</c:v>
                </c:pt>
                <c:pt idx="20">
                  <c:v>2016.I.</c:v>
                </c:pt>
                <c:pt idx="21">
                  <c:v>II.</c:v>
                </c:pt>
                <c:pt idx="22">
                  <c:v>III.</c:v>
                </c:pt>
                <c:pt idx="23">
                  <c:v>IV.</c:v>
                </c:pt>
                <c:pt idx="24">
                  <c:v>2017.I.</c:v>
                </c:pt>
                <c:pt idx="25">
                  <c:v>II.</c:v>
                </c:pt>
              </c:strCache>
            </c:strRef>
          </c:cat>
          <c:val>
            <c:numRef>
              <c:f>vállalat_ábra_chart!$H$9:$H$34</c:f>
              <c:numCache>
                <c:formatCode>General</c:formatCode>
                <c:ptCount val="26"/>
                <c:pt idx="17" formatCode="#,##0.0">
                  <c:v>-3.0492685648773472</c:v>
                </c:pt>
                <c:pt idx="18" formatCode="#,##0.0">
                  <c:v>-3.4371123210267176</c:v>
                </c:pt>
                <c:pt idx="19" formatCode="#,##0.0">
                  <c:v>-3.9960440389783587</c:v>
                </c:pt>
                <c:pt idx="20" formatCode="#,##0.0">
                  <c:v>-1.0577432044723158</c:v>
                </c:pt>
                <c:pt idx="21" formatCode="#,##0.0">
                  <c:v>3.0212876140244949</c:v>
                </c:pt>
                <c:pt idx="22" formatCode="#,##0.0">
                  <c:v>2.8730753136188829</c:v>
                </c:pt>
                <c:pt idx="23" formatCode="#,##0.0">
                  <c:v>2.5489253281831186</c:v>
                </c:pt>
                <c:pt idx="24" formatCode="#,##0.0">
                  <c:v>2.6412383090814782</c:v>
                </c:pt>
                <c:pt idx="25" formatCode="#,##0.0">
                  <c:v>2.6077219410191139</c:v>
                </c:pt>
              </c:numCache>
            </c:numRef>
          </c:val>
        </c:ser>
        <c:marker val="1"/>
        <c:axId val="101387264"/>
        <c:axId val="101385344"/>
      </c:lineChart>
      <c:catAx>
        <c:axId val="100328960"/>
        <c:scaling>
          <c:orientation val="minMax"/>
        </c:scaling>
        <c:axPos val="b"/>
        <c:numFmt formatCode="General" sourceLinked="1"/>
        <c:tickLblPos val="low"/>
        <c:spPr>
          <a:ln>
            <a:solidFill>
              <a:schemeClr val="tx1"/>
            </a:solidFill>
          </a:ln>
        </c:spPr>
        <c:txPr>
          <a:bodyPr rot="-5400000" vert="horz"/>
          <a:lstStyle/>
          <a:p>
            <a:pPr>
              <a:defRPr/>
            </a:pPr>
            <a:endParaRPr lang="en-US"/>
          </a:p>
        </c:txPr>
        <c:crossAx val="100330496"/>
        <c:crosses val="autoZero"/>
        <c:auto val="1"/>
        <c:lblAlgn val="ctr"/>
        <c:lblOffset val="100"/>
        <c:tickLblSkip val="1"/>
      </c:catAx>
      <c:valAx>
        <c:axId val="100330496"/>
        <c:scaling>
          <c:orientation val="minMax"/>
          <c:max val="5"/>
          <c:min val="-6"/>
        </c:scaling>
        <c:axPos val="l"/>
        <c:majorGridlines>
          <c:spPr>
            <a:ln w="3175">
              <a:solidFill>
                <a:schemeClr val="bg1">
                  <a:lumMod val="85000"/>
                </a:schemeClr>
              </a:solidFill>
              <a:prstDash val="dash"/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%</a:t>
                </a:r>
              </a:p>
            </c:rich>
          </c:tx>
          <c:layout>
            <c:manualLayout>
              <c:xMode val="edge"/>
              <c:yMode val="edge"/>
              <c:x val="6.7464486727026637E-2"/>
              <c:y val="2.3038157254566642E-3"/>
            </c:manualLayout>
          </c:layout>
        </c:title>
        <c:numFmt formatCode="#,##0" sourceLinked="0"/>
        <c:tickLblPos val="nextTo"/>
        <c:spPr>
          <a:ln>
            <a:solidFill>
              <a:schemeClr val="tx1"/>
            </a:solidFill>
          </a:ln>
        </c:spPr>
        <c:crossAx val="100328960"/>
        <c:crosses val="autoZero"/>
        <c:crossBetween val="between"/>
        <c:majorUnit val="1"/>
      </c:valAx>
      <c:valAx>
        <c:axId val="101385344"/>
        <c:scaling>
          <c:orientation val="minMax"/>
          <c:max val="5"/>
          <c:min val="-6"/>
        </c:scaling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%</a:t>
                </a:r>
              </a:p>
            </c:rich>
          </c:tx>
          <c:layout>
            <c:manualLayout>
              <c:xMode val="edge"/>
              <c:yMode val="edge"/>
              <c:x val="0.90502382755088473"/>
              <c:y val="1.1675851570363653E-2"/>
            </c:manualLayout>
          </c:layout>
        </c:title>
        <c:numFmt formatCode="#,##0" sourceLinked="0"/>
        <c:tickLblPos val="nextTo"/>
        <c:spPr>
          <a:ln>
            <a:solidFill>
              <a:schemeClr val="tx1"/>
            </a:solidFill>
          </a:ln>
        </c:spPr>
        <c:crossAx val="101387264"/>
        <c:crosses val="max"/>
        <c:crossBetween val="between"/>
        <c:majorUnit val="1"/>
      </c:valAx>
      <c:catAx>
        <c:axId val="101387264"/>
        <c:scaling>
          <c:orientation val="minMax"/>
        </c:scaling>
        <c:delete val="1"/>
        <c:axPos val="b"/>
        <c:numFmt formatCode="General" sourceLinked="1"/>
        <c:tickLblPos val="none"/>
        <c:crossAx val="101385344"/>
        <c:crosses val="autoZero"/>
        <c:auto val="1"/>
        <c:lblAlgn val="ctr"/>
        <c:lblOffset val="100"/>
      </c:catAx>
      <c:spPr>
        <a:noFill/>
        <a:ln>
          <a:noFill/>
        </a:ln>
      </c:spPr>
    </c:plotArea>
    <c:legend>
      <c:legendPos val="b"/>
      <c:layout>
        <c:manualLayout>
          <c:xMode val="edge"/>
          <c:yMode val="edge"/>
          <c:x val="3.3550694444444439E-2"/>
          <c:y val="0.92371703550149864"/>
          <c:w val="0.92644750000000009"/>
          <c:h val="5.9819986251298633E-2"/>
        </c:manualLayout>
      </c:layout>
      <c:spPr>
        <a:noFill/>
        <a:ln>
          <a:noFill/>
        </a:ln>
      </c:spPr>
    </c:legend>
    <c:plotVisOnly val="1"/>
    <c:dispBlanksAs val="gap"/>
  </c:chart>
  <c:spPr>
    <a:noFill/>
    <a:ln>
      <a:noFill/>
    </a:ln>
  </c:spPr>
  <c:txPr>
    <a:bodyPr/>
    <a:lstStyle/>
    <a:p>
      <a:pPr>
        <a:defRPr sz="1800" b="0">
          <a:latin typeface="Trebuchet MS" panose="020B0603020202020204" pitchFamily="34" charset="0"/>
        </a:defRPr>
      </a:pPr>
      <a:endParaRPr lang="en-US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chart>
    <c:plotArea>
      <c:layout>
        <c:manualLayout>
          <c:layoutTarget val="inner"/>
          <c:xMode val="edge"/>
          <c:yMode val="edge"/>
          <c:x val="8.4893849206349264E-2"/>
          <c:y val="7.7170138888888892E-2"/>
          <c:w val="0.85121097883597852"/>
          <c:h val="0.6166071153384397"/>
        </c:manualLayout>
      </c:layout>
      <c:barChart>
        <c:barDir val="col"/>
        <c:grouping val="stacked"/>
        <c:ser>
          <c:idx val="0"/>
          <c:order val="0"/>
          <c:tx>
            <c:strRef>
              <c:f>'c5-9'!$B$11</c:f>
              <c:strCache>
                <c:ptCount val="1"/>
                <c:pt idx="0">
                  <c:v>Kormányzati saját beruházási kiadások</c:v>
                </c:pt>
              </c:strCache>
            </c:strRef>
          </c:tx>
          <c:spPr>
            <a:solidFill>
              <a:srgbClr val="295B7E"/>
            </a:solidFill>
          </c:spPr>
          <c:cat>
            <c:numRef>
              <c:f>'c5-9'!$A$13:$A$19</c:f>
              <c:numCache>
                <c:formatCode>0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'c5-9'!$B$13:$B$19</c:f>
              <c:numCache>
                <c:formatCode>0.00</c:formatCode>
                <c:ptCount val="7"/>
                <c:pt idx="0">
                  <c:v>2.1356652538425887</c:v>
                </c:pt>
                <c:pt idx="1">
                  <c:v>1.58367568176574</c:v>
                </c:pt>
                <c:pt idx="2">
                  <c:v>2.0739420687913346</c:v>
                </c:pt>
                <c:pt idx="3">
                  <c:v>1.9982965282429541</c:v>
                </c:pt>
                <c:pt idx="4">
                  <c:v>2.7704865277432953</c:v>
                </c:pt>
                <c:pt idx="5">
                  <c:v>2.6679342132283645</c:v>
                </c:pt>
                <c:pt idx="6">
                  <c:v>2.7604197304122251</c:v>
                </c:pt>
              </c:numCache>
            </c:numRef>
          </c:val>
        </c:ser>
        <c:ser>
          <c:idx val="1"/>
          <c:order val="1"/>
          <c:tx>
            <c:strRef>
              <c:f>'c5-9'!$C$11</c:f>
              <c:strCache>
                <c:ptCount val="1"/>
                <c:pt idx="0">
                  <c:v>EU-tőketranszfer kormányzatnak</c:v>
                </c:pt>
              </c:strCache>
            </c:strRef>
          </c:tx>
          <c:spPr>
            <a:solidFill>
              <a:srgbClr val="AC9F70"/>
            </a:solidFill>
          </c:spPr>
          <c:cat>
            <c:numRef>
              <c:f>'c5-9'!$A$13:$A$19</c:f>
              <c:numCache>
                <c:formatCode>0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'c5-9'!$C$13:$C$19</c:f>
              <c:numCache>
                <c:formatCode>0.00</c:formatCode>
                <c:ptCount val="7"/>
                <c:pt idx="0">
                  <c:v>1.563298934945148</c:v>
                </c:pt>
                <c:pt idx="1">
                  <c:v>1.7919864763633417</c:v>
                </c:pt>
                <c:pt idx="2">
                  <c:v>1.6497520969879644</c:v>
                </c:pt>
                <c:pt idx="3">
                  <c:v>2.4250786089894878</c:v>
                </c:pt>
                <c:pt idx="4">
                  <c:v>2.4254295929078888</c:v>
                </c:pt>
                <c:pt idx="5">
                  <c:v>2.8785363094518237</c:v>
                </c:pt>
                <c:pt idx="6">
                  <c:v>1.0329030306638709</c:v>
                </c:pt>
              </c:numCache>
            </c:numRef>
          </c:val>
        </c:ser>
        <c:overlap val="100"/>
        <c:axId val="101447168"/>
        <c:axId val="101448704"/>
      </c:barChart>
      <c:lineChart>
        <c:grouping val="standard"/>
        <c:ser>
          <c:idx val="3"/>
          <c:order val="2"/>
          <c:tx>
            <c:strRef>
              <c:f>'c5-9'!$D$11</c:f>
              <c:strCache>
                <c:ptCount val="1"/>
                <c:pt idx="0">
                  <c:v>Kormányzati beruházási kiadások</c:v>
                </c:pt>
              </c:strCache>
            </c:strRef>
          </c:tx>
          <c:spPr>
            <a:ln w="44450">
              <a:solidFill>
                <a:schemeClr val="tx1"/>
              </a:solidFill>
            </a:ln>
          </c:spPr>
          <c:marker>
            <c:symbol val="none"/>
          </c:marker>
          <c:val>
            <c:numRef>
              <c:f>'c5-9'!$D$13:$D$19</c:f>
              <c:numCache>
                <c:formatCode>0.00</c:formatCode>
                <c:ptCount val="7"/>
                <c:pt idx="0">
                  <c:v>3.6989641887877385</c:v>
                </c:pt>
                <c:pt idx="1">
                  <c:v>3.3756621581290789</c:v>
                </c:pt>
                <c:pt idx="2">
                  <c:v>3.7236941657792983</c:v>
                </c:pt>
                <c:pt idx="3">
                  <c:v>4.4233751372324415</c:v>
                </c:pt>
                <c:pt idx="4">
                  <c:v>5.195916120651181</c:v>
                </c:pt>
                <c:pt idx="5">
                  <c:v>5.5464705226801874</c:v>
                </c:pt>
                <c:pt idx="6">
                  <c:v>3.793322761076098</c:v>
                </c:pt>
              </c:numCache>
            </c:numRef>
          </c:val>
        </c:ser>
        <c:marker val="1"/>
        <c:axId val="101460992"/>
        <c:axId val="101459072"/>
      </c:lineChart>
      <c:catAx>
        <c:axId val="101447168"/>
        <c:scaling>
          <c:orientation val="minMax"/>
        </c:scaling>
        <c:axPos val="b"/>
        <c:numFmt formatCode="0" sourceLinked="1"/>
        <c:majorTickMark val="none"/>
        <c:tickLblPos val="nextTo"/>
        <c:spPr>
          <a:ln w="3175">
            <a:solidFill>
              <a:srgbClr val="868686"/>
            </a:solidFill>
            <a:prstDash val="solid"/>
          </a:ln>
        </c:spPr>
        <c:crossAx val="101448704"/>
        <c:crosses val="autoZero"/>
        <c:auto val="1"/>
        <c:lblAlgn val="ctr"/>
        <c:lblOffset val="100"/>
      </c:catAx>
      <c:valAx>
        <c:axId val="101448704"/>
        <c:scaling>
          <c:orientation val="minMax"/>
          <c:max val="6"/>
        </c:scaling>
        <c:axPos val="l"/>
        <c:majorGridlines>
          <c:spPr>
            <a:ln>
              <a:solidFill>
                <a:srgbClr val="BFBFBF"/>
              </a:solidFill>
              <a:prstDash val="sysDash"/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hu-HU"/>
                  <a:t>%</a:t>
                </a:r>
              </a:p>
            </c:rich>
          </c:tx>
          <c:layout>
            <c:manualLayout>
              <c:xMode val="edge"/>
              <c:yMode val="edge"/>
              <c:x val="8.8194473609284091E-2"/>
              <c:y val="3.399739583333357E-3"/>
            </c:manualLayout>
          </c:layout>
        </c:title>
        <c:numFmt formatCode="0" sourceLinked="0"/>
        <c:tickLblPos val="nextTo"/>
        <c:spPr>
          <a:ln w="3175">
            <a:solidFill>
              <a:srgbClr val="868686"/>
            </a:solidFill>
            <a:prstDash val="solid"/>
          </a:ln>
        </c:spPr>
        <c:crossAx val="101447168"/>
        <c:crosses val="autoZero"/>
        <c:crossBetween val="between"/>
        <c:majorUnit val="1"/>
      </c:valAx>
      <c:valAx>
        <c:axId val="101459072"/>
        <c:scaling>
          <c:orientation val="minMax"/>
          <c:max val="6"/>
        </c:scaling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hu-HU"/>
                  <a:t>%</a:t>
                </a:r>
              </a:p>
            </c:rich>
          </c:tx>
          <c:layout>
            <c:manualLayout>
              <c:xMode val="edge"/>
              <c:yMode val="edge"/>
              <c:x val="0.88058031765222056"/>
              <c:y val="3.399739583333357E-3"/>
            </c:manualLayout>
          </c:layout>
        </c:title>
        <c:numFmt formatCode="0" sourceLinked="0"/>
        <c:tickLblPos val="nextTo"/>
        <c:spPr>
          <a:ln w="3175">
            <a:solidFill>
              <a:srgbClr val="868686"/>
            </a:solidFill>
            <a:prstDash val="solid"/>
          </a:ln>
        </c:spPr>
        <c:crossAx val="101460992"/>
        <c:crosses val="max"/>
        <c:crossBetween val="between"/>
        <c:majorUnit val="1"/>
      </c:valAx>
      <c:catAx>
        <c:axId val="101460992"/>
        <c:scaling>
          <c:orientation val="minMax"/>
        </c:scaling>
        <c:delete val="1"/>
        <c:axPos val="b"/>
        <c:tickLblPos val="none"/>
        <c:crossAx val="101459072"/>
        <c:crosses val="autoZero"/>
        <c:auto val="1"/>
        <c:lblAlgn val="ctr"/>
        <c:lblOffset val="100"/>
      </c:catAx>
      <c:spPr>
        <a:ln w="25400">
          <a:noFill/>
        </a:ln>
      </c:spPr>
    </c:plotArea>
    <c:legend>
      <c:legendPos val="b"/>
      <c:layout>
        <c:manualLayout>
          <c:xMode val="edge"/>
          <c:yMode val="edge"/>
          <c:x val="0"/>
          <c:y val="0.80742641498614842"/>
          <c:w val="1"/>
          <c:h val="0.17603711594769048"/>
        </c:manualLayout>
      </c:layout>
    </c:legend>
    <c:plotVisOnly val="1"/>
    <c:dispBlanksAs val="gap"/>
  </c:chart>
  <c:spPr>
    <a:solidFill>
      <a:srgbClr val="FFFFFF"/>
    </a:solidFill>
    <a:ln w="9525">
      <a:noFill/>
    </a:ln>
  </c:spPr>
  <c:txPr>
    <a:bodyPr/>
    <a:lstStyle/>
    <a:p>
      <a:pPr>
        <a:defRPr sz="1800" b="0">
          <a:latin typeface="Calibri"/>
          <a:ea typeface="Calibri"/>
          <a:cs typeface="Calibri"/>
        </a:defRPr>
      </a:pPr>
      <a:endParaRPr lang="en-US"/>
    </a:p>
  </c:txPr>
  <c:externalData r:id="rId1"/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chart>
    <c:plotArea>
      <c:layout>
        <c:manualLayout>
          <c:layoutTarget val="inner"/>
          <c:xMode val="edge"/>
          <c:yMode val="edge"/>
          <c:x val="0.10760029239766082"/>
          <c:y val="7.9108180688256854E-2"/>
          <c:w val="0.85155175438596487"/>
          <c:h val="0.6856082831074326"/>
        </c:manualLayout>
      </c:layout>
      <c:barChart>
        <c:barDir val="col"/>
        <c:grouping val="clustered"/>
        <c:ser>
          <c:idx val="0"/>
          <c:order val="0"/>
          <c:tx>
            <c:strRef>
              <c:f>'c1-7'!$B$15</c:f>
              <c:strCache>
                <c:ptCount val="1"/>
                <c:pt idx="0">
                  <c:v>Exportpiaci részesedés</c:v>
                </c:pt>
              </c:strCache>
            </c:strRef>
          </c:tx>
          <c:spPr>
            <a:solidFill>
              <a:schemeClr val="bg2"/>
            </a:solidFill>
          </c:spPr>
          <c:cat>
            <c:numRef>
              <c:f>'c1-7'!$A$19:$A$33</c:f>
              <c:numCache>
                <c:formatCode>yyyy/mm/dd</c:formatCode>
                <c:ptCount val="15"/>
                <c:pt idx="0">
                  <c:v>37257</c:v>
                </c:pt>
                <c:pt idx="1">
                  <c:v>37622</c:v>
                </c:pt>
                <c:pt idx="2">
                  <c:v>37987</c:v>
                </c:pt>
                <c:pt idx="3">
                  <c:v>38353</c:v>
                </c:pt>
                <c:pt idx="4">
                  <c:v>38718</c:v>
                </c:pt>
                <c:pt idx="5">
                  <c:v>39083</c:v>
                </c:pt>
                <c:pt idx="6">
                  <c:v>39448</c:v>
                </c:pt>
                <c:pt idx="7">
                  <c:v>39814</c:v>
                </c:pt>
                <c:pt idx="8">
                  <c:v>40179</c:v>
                </c:pt>
                <c:pt idx="9">
                  <c:v>40544</c:v>
                </c:pt>
                <c:pt idx="10">
                  <c:v>40909</c:v>
                </c:pt>
                <c:pt idx="11">
                  <c:v>41275</c:v>
                </c:pt>
                <c:pt idx="12">
                  <c:v>41640</c:v>
                </c:pt>
                <c:pt idx="13">
                  <c:v>42005</c:v>
                </c:pt>
                <c:pt idx="14">
                  <c:v>42370</c:v>
                </c:pt>
              </c:numCache>
            </c:numRef>
          </c:cat>
          <c:val>
            <c:numRef>
              <c:f>'c1-7'!$B$19:$B$33</c:f>
              <c:numCache>
                <c:formatCode>0.0</c:formatCode>
                <c:ptCount val="15"/>
                <c:pt idx="0">
                  <c:v>4.4594694824403547</c:v>
                </c:pt>
                <c:pt idx="1">
                  <c:v>0.59807368642506731</c:v>
                </c:pt>
                <c:pt idx="2">
                  <c:v>7.8148402927066876</c:v>
                </c:pt>
                <c:pt idx="3">
                  <c:v>5.0526814797785118</c:v>
                </c:pt>
                <c:pt idx="4">
                  <c:v>6.6273569348199892</c:v>
                </c:pt>
                <c:pt idx="5">
                  <c:v>4.658809273287579</c:v>
                </c:pt>
                <c:pt idx="6">
                  <c:v>3.7350572101146997</c:v>
                </c:pt>
                <c:pt idx="7">
                  <c:v>4.7082672155575036</c:v>
                </c:pt>
                <c:pt idx="8">
                  <c:v>-1.3384607155137722</c:v>
                </c:pt>
                <c:pt idx="9">
                  <c:v>-1.6160491453198667</c:v>
                </c:pt>
                <c:pt idx="10">
                  <c:v>-2.4480477497944273</c:v>
                </c:pt>
                <c:pt idx="11">
                  <c:v>3.1779909483742412</c:v>
                </c:pt>
                <c:pt idx="12">
                  <c:v>5.1872825839155006</c:v>
                </c:pt>
                <c:pt idx="13">
                  <c:v>3.7292254555185345</c:v>
                </c:pt>
                <c:pt idx="14">
                  <c:v>1.4560422253338707</c:v>
                </c:pt>
              </c:numCache>
            </c:numRef>
          </c:val>
        </c:ser>
        <c:gapWidth val="50"/>
        <c:axId val="101512704"/>
        <c:axId val="101514624"/>
      </c:barChart>
      <c:lineChart>
        <c:grouping val="standard"/>
        <c:ser>
          <c:idx val="1"/>
          <c:order val="1"/>
          <c:tx>
            <c:strRef>
              <c:f>'c1-7'!$C$15</c:f>
              <c:strCache>
                <c:ptCount val="1"/>
                <c:pt idx="0">
                  <c:v>Export</c:v>
                </c:pt>
              </c:strCache>
            </c:strRef>
          </c:tx>
          <c:spPr>
            <a:ln w="44450">
              <a:solidFill>
                <a:srgbClr val="9C0000"/>
              </a:solidFill>
            </a:ln>
          </c:spPr>
          <c:marker>
            <c:symbol val="none"/>
          </c:marker>
          <c:cat>
            <c:numRef>
              <c:f>'c1-7'!$A$19:$A$33</c:f>
              <c:numCache>
                <c:formatCode>yyyy/mm/dd</c:formatCode>
                <c:ptCount val="15"/>
                <c:pt idx="0">
                  <c:v>37257</c:v>
                </c:pt>
                <c:pt idx="1">
                  <c:v>37622</c:v>
                </c:pt>
                <c:pt idx="2">
                  <c:v>37987</c:v>
                </c:pt>
                <c:pt idx="3">
                  <c:v>38353</c:v>
                </c:pt>
                <c:pt idx="4">
                  <c:v>38718</c:v>
                </c:pt>
                <c:pt idx="5">
                  <c:v>39083</c:v>
                </c:pt>
                <c:pt idx="6">
                  <c:v>39448</c:v>
                </c:pt>
                <c:pt idx="7">
                  <c:v>39814</c:v>
                </c:pt>
                <c:pt idx="8">
                  <c:v>40179</c:v>
                </c:pt>
                <c:pt idx="9">
                  <c:v>40544</c:v>
                </c:pt>
                <c:pt idx="10">
                  <c:v>40909</c:v>
                </c:pt>
                <c:pt idx="11">
                  <c:v>41275</c:v>
                </c:pt>
                <c:pt idx="12">
                  <c:v>41640</c:v>
                </c:pt>
                <c:pt idx="13">
                  <c:v>42005</c:v>
                </c:pt>
                <c:pt idx="14">
                  <c:v>42370</c:v>
                </c:pt>
              </c:numCache>
            </c:numRef>
          </c:cat>
          <c:val>
            <c:numRef>
              <c:f>'c1-7'!$C$19:$C$33</c:f>
              <c:numCache>
                <c:formatCode>0.0</c:formatCode>
                <c:ptCount val="15"/>
                <c:pt idx="0">
                  <c:v>5.7577683572926119</c:v>
                </c:pt>
                <c:pt idx="1">
                  <c:v>6.3456803492707285</c:v>
                </c:pt>
                <c:pt idx="2">
                  <c:v>18.064638373318076</c:v>
                </c:pt>
                <c:pt idx="3">
                  <c:v>12.853641611775473</c:v>
                </c:pt>
                <c:pt idx="4">
                  <c:v>19.515504352267072</c:v>
                </c:pt>
                <c:pt idx="5">
                  <c:v>16.242179650930439</c:v>
                </c:pt>
                <c:pt idx="6">
                  <c:v>7.111261263882259</c:v>
                </c:pt>
                <c:pt idx="7">
                  <c:v>-11.129571572666919</c:v>
                </c:pt>
                <c:pt idx="8">
                  <c:v>11.336417430110149</c:v>
                </c:pt>
                <c:pt idx="9">
                  <c:v>6.6731266510901186</c:v>
                </c:pt>
                <c:pt idx="10">
                  <c:v>-1.4537310509819783</c:v>
                </c:pt>
                <c:pt idx="11">
                  <c:v>5.8963978913708139</c:v>
                </c:pt>
                <c:pt idx="12">
                  <c:v>8.7294425895490768</c:v>
                </c:pt>
                <c:pt idx="13">
                  <c:v>7.9023946356760781</c:v>
                </c:pt>
                <c:pt idx="14">
                  <c:v>7.7394385822258362</c:v>
                </c:pt>
              </c:numCache>
            </c:numRef>
          </c:val>
        </c:ser>
        <c:marker val="1"/>
        <c:axId val="101512704"/>
        <c:axId val="101514624"/>
      </c:lineChart>
      <c:lineChart>
        <c:grouping val="standard"/>
        <c:ser>
          <c:idx val="2"/>
          <c:order val="2"/>
          <c:tx>
            <c:strRef>
              <c:f>'c1-7'!$D$15</c:f>
              <c:strCache>
                <c:ptCount val="1"/>
                <c:pt idx="0">
                  <c:v>Külső kereslet</c:v>
                </c:pt>
              </c:strCache>
            </c:strRef>
          </c:tx>
          <c:spPr>
            <a:ln w="44450">
              <a:solidFill>
                <a:schemeClr val="accent6">
                  <a:lumMod val="50000"/>
                </a:schemeClr>
              </a:solidFill>
            </a:ln>
          </c:spPr>
          <c:marker>
            <c:symbol val="square"/>
            <c:size val="8"/>
            <c:spPr>
              <a:solidFill>
                <a:schemeClr val="accent6">
                  <a:lumMod val="50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c:spPr>
          </c:marker>
          <c:cat>
            <c:numRef>
              <c:f>'c1-7'!$A$19:$A$33</c:f>
              <c:numCache>
                <c:formatCode>yyyy/mm/dd</c:formatCode>
                <c:ptCount val="15"/>
                <c:pt idx="0">
                  <c:v>37257</c:v>
                </c:pt>
                <c:pt idx="1">
                  <c:v>37622</c:v>
                </c:pt>
                <c:pt idx="2">
                  <c:v>37987</c:v>
                </c:pt>
                <c:pt idx="3">
                  <c:v>38353</c:v>
                </c:pt>
                <c:pt idx="4">
                  <c:v>38718</c:v>
                </c:pt>
                <c:pt idx="5">
                  <c:v>39083</c:v>
                </c:pt>
                <c:pt idx="6">
                  <c:v>39448</c:v>
                </c:pt>
                <c:pt idx="7">
                  <c:v>39814</c:v>
                </c:pt>
                <c:pt idx="8">
                  <c:v>40179</c:v>
                </c:pt>
                <c:pt idx="9">
                  <c:v>40544</c:v>
                </c:pt>
                <c:pt idx="10">
                  <c:v>40909</c:v>
                </c:pt>
                <c:pt idx="11">
                  <c:v>41275</c:v>
                </c:pt>
                <c:pt idx="12">
                  <c:v>41640</c:v>
                </c:pt>
                <c:pt idx="13">
                  <c:v>42005</c:v>
                </c:pt>
                <c:pt idx="14">
                  <c:v>42370</c:v>
                </c:pt>
              </c:numCache>
            </c:numRef>
          </c:cat>
          <c:val>
            <c:numRef>
              <c:f>'c1-7'!$D$19:$D$33</c:f>
              <c:numCache>
                <c:formatCode>0.0</c:formatCode>
                <c:ptCount val="15"/>
                <c:pt idx="0">
                  <c:v>1.3276143164896292</c:v>
                </c:pt>
                <c:pt idx="1">
                  <c:v>5.7032226010295322</c:v>
                </c:pt>
                <c:pt idx="2">
                  <c:v>9.5276081422437642</c:v>
                </c:pt>
                <c:pt idx="3">
                  <c:v>7.430846454556109</c:v>
                </c:pt>
                <c:pt idx="4">
                  <c:v>12.096257450987345</c:v>
                </c:pt>
                <c:pt idx="5">
                  <c:v>11.058480830731726</c:v>
                </c:pt>
                <c:pt idx="6">
                  <c:v>3.2214957916452498</c:v>
                </c:pt>
                <c:pt idx="7">
                  <c:v>-15.177260832121046</c:v>
                </c:pt>
                <c:pt idx="8">
                  <c:v>12.910723483021808</c:v>
                </c:pt>
                <c:pt idx="9">
                  <c:v>8.4195157680300383</c:v>
                </c:pt>
                <c:pt idx="10">
                  <c:v>1.0133711182869223</c:v>
                </c:pt>
                <c:pt idx="11">
                  <c:v>2.6099600303895194</c:v>
                </c:pt>
                <c:pt idx="12">
                  <c:v>3.3853662332486238</c:v>
                </c:pt>
                <c:pt idx="13">
                  <c:v>4.0437064588735669</c:v>
                </c:pt>
                <c:pt idx="14">
                  <c:v>6.1913099377513738</c:v>
                </c:pt>
              </c:numCache>
            </c:numRef>
          </c:val>
        </c:ser>
        <c:marker val="1"/>
        <c:axId val="101531008"/>
        <c:axId val="101529088"/>
      </c:lineChart>
      <c:dateAx>
        <c:axId val="101512704"/>
        <c:scaling>
          <c:orientation val="minMax"/>
          <c:max val="42370"/>
          <c:min val="37257"/>
        </c:scaling>
        <c:axPos val="b"/>
        <c:numFmt formatCode="yyyy" sourceLinked="0"/>
        <c:majorTickMark val="none"/>
        <c:tickLblPos val="low"/>
        <c:txPr>
          <a:bodyPr rot="-5400000" vert="horz"/>
          <a:lstStyle/>
          <a:p>
            <a:pPr>
              <a:defRPr/>
            </a:pPr>
            <a:endParaRPr lang="en-US"/>
          </a:p>
        </c:txPr>
        <c:crossAx val="101514624"/>
        <c:crossesAt val="0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101514624"/>
        <c:scaling>
          <c:orientation val="minMax"/>
          <c:max val="20"/>
          <c:min val="-15"/>
        </c:scaling>
        <c:axPos val="l"/>
        <c:majorGridlines>
          <c:spPr>
            <a:ln>
              <a:solidFill>
                <a:srgbClr val="BFBFBF"/>
              </a:solidFill>
              <a:prstDash val="sysDash"/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hu-HU"/>
                  <a:t>%</a:t>
                </a:r>
              </a:p>
            </c:rich>
          </c:tx>
          <c:layout>
            <c:manualLayout>
              <c:xMode val="edge"/>
              <c:yMode val="edge"/>
              <c:x val="8.9122807017543867E-2"/>
              <c:y val="1.1364344709366605E-3"/>
            </c:manualLayout>
          </c:layout>
        </c:title>
        <c:numFmt formatCode="0" sourceLinked="0"/>
        <c:tickLblPos val="nextTo"/>
        <c:spPr>
          <a:ln>
            <a:solidFill>
              <a:schemeClr val="bg1">
                <a:lumMod val="75000"/>
              </a:schemeClr>
            </a:solidFill>
          </a:ln>
        </c:spPr>
        <c:crossAx val="101512704"/>
        <c:crosses val="autoZero"/>
        <c:crossBetween val="between"/>
      </c:valAx>
      <c:valAx>
        <c:axId val="101529088"/>
        <c:scaling>
          <c:orientation val="minMax"/>
          <c:max val="20"/>
          <c:min val="-15"/>
        </c:scaling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hu-HU"/>
                  <a:t>%</a:t>
                </a:r>
              </a:p>
            </c:rich>
          </c:tx>
          <c:layout>
            <c:manualLayout>
              <c:xMode val="edge"/>
              <c:yMode val="edge"/>
              <c:x val="0.85501913195077162"/>
              <c:y val="1.1362847222222462E-3"/>
            </c:manualLayout>
          </c:layout>
        </c:title>
        <c:numFmt formatCode="0" sourceLinked="0"/>
        <c:tickLblPos val="nextTo"/>
        <c:crossAx val="101531008"/>
        <c:crosses val="max"/>
        <c:crossBetween val="between"/>
      </c:valAx>
      <c:dateAx>
        <c:axId val="101531008"/>
        <c:scaling>
          <c:orientation val="minMax"/>
        </c:scaling>
        <c:delete val="1"/>
        <c:axPos val="b"/>
        <c:numFmt formatCode="yyyy/mm/dd" sourceLinked="1"/>
        <c:tickLblPos val="none"/>
        <c:crossAx val="101529088"/>
        <c:crosses val="autoZero"/>
        <c:auto val="1"/>
        <c:lblOffset val="100"/>
        <c:baseTimeUnit val="years"/>
      </c:dateAx>
      <c:spPr>
        <a:noFill/>
      </c:spPr>
    </c:plotArea>
    <c:legend>
      <c:legendPos val="b"/>
      <c:layout>
        <c:manualLayout>
          <c:xMode val="edge"/>
          <c:yMode val="edge"/>
          <c:x val="0"/>
          <c:y val="0.9125931120461277"/>
          <c:w val="1"/>
          <c:h val="8.3494623655913966E-2"/>
        </c:manualLayout>
      </c:layout>
    </c:legend>
    <c:plotVisOnly val="1"/>
    <c:dispBlanksAs val="gap"/>
  </c:chart>
  <c:spPr>
    <a:solidFill>
      <a:schemeClr val="bg1"/>
    </a:solidFill>
    <a:ln>
      <a:noFill/>
    </a:ln>
  </c:spPr>
  <c:txPr>
    <a:bodyPr/>
    <a:lstStyle/>
    <a:p>
      <a:pPr>
        <a:defRPr sz="1800" b="0">
          <a:latin typeface="Calibri"/>
          <a:ea typeface="Calibri"/>
          <a:cs typeface="Calibri"/>
        </a:defRPr>
      </a:pPr>
      <a:endParaRPr lang="en-US"/>
    </a:p>
  </c:txPr>
  <c:externalData r:id="rId1"/>
  <c:userShapes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chart>
    <c:plotArea>
      <c:layout>
        <c:manualLayout>
          <c:layoutTarget val="inner"/>
          <c:xMode val="edge"/>
          <c:yMode val="edge"/>
          <c:x val="0.11077832915684258"/>
          <c:y val="4.8252017136984793E-2"/>
          <c:w val="0.88033338373925329"/>
          <c:h val="0.71465561986168313"/>
        </c:manualLayout>
      </c:layout>
      <c:barChart>
        <c:barDir val="col"/>
        <c:grouping val="stacked"/>
        <c:ser>
          <c:idx val="1"/>
          <c:order val="0"/>
          <c:tx>
            <c:strRef>
              <c:f>'c1-6'!$C$15</c:f>
              <c:strCache>
                <c:ptCount val="1"/>
                <c:pt idx="0">
                  <c:v>Lakosság</c:v>
                </c:pt>
              </c:strCache>
            </c:strRef>
          </c:tx>
          <c:spPr>
            <a:solidFill>
              <a:srgbClr val="9C0000"/>
            </a:solidFill>
          </c:spPr>
          <c:cat>
            <c:numRef>
              <c:f>'M_1. fejezet - 1st chapter.xlsx'!_c17_datum</c:f>
              <c:numCache>
                <c:formatCode>yyyy/mm/dd</c:formatCode>
                <c:ptCount val="17"/>
                <c:pt idx="0">
                  <c:v>36526</c:v>
                </c:pt>
                <c:pt idx="1">
                  <c:v>36892</c:v>
                </c:pt>
                <c:pt idx="2">
                  <c:v>37257</c:v>
                </c:pt>
                <c:pt idx="3">
                  <c:v>37622</c:v>
                </c:pt>
                <c:pt idx="4">
                  <c:v>37987</c:v>
                </c:pt>
                <c:pt idx="5">
                  <c:v>38353</c:v>
                </c:pt>
                <c:pt idx="6">
                  <c:v>38718</c:v>
                </c:pt>
                <c:pt idx="7">
                  <c:v>39083</c:v>
                </c:pt>
                <c:pt idx="8">
                  <c:v>39448</c:v>
                </c:pt>
                <c:pt idx="9">
                  <c:v>39814</c:v>
                </c:pt>
                <c:pt idx="10">
                  <c:v>40179</c:v>
                </c:pt>
                <c:pt idx="11">
                  <c:v>40544</c:v>
                </c:pt>
                <c:pt idx="12">
                  <c:v>40909</c:v>
                </c:pt>
                <c:pt idx="13">
                  <c:v>41275</c:v>
                </c:pt>
                <c:pt idx="14">
                  <c:v>41640</c:v>
                </c:pt>
                <c:pt idx="15">
                  <c:v>42005</c:v>
                </c:pt>
                <c:pt idx="16">
                  <c:v>42370</c:v>
                </c:pt>
              </c:numCache>
            </c:numRef>
          </c:cat>
          <c:val>
            <c:numRef>
              <c:f>'M_1. fejezet - 1st chapter.xlsx'!_c17_Ih</c:f>
              <c:numCache>
                <c:formatCode>0.0</c:formatCode>
                <c:ptCount val="17"/>
                <c:pt idx="0">
                  <c:v>5.1561592489365315</c:v>
                </c:pt>
                <c:pt idx="1">
                  <c:v>5.7872424274196081</c:v>
                </c:pt>
                <c:pt idx="2">
                  <c:v>5.9332421676104197</c:v>
                </c:pt>
                <c:pt idx="3">
                  <c:v>6.1011634895078481</c:v>
                </c:pt>
                <c:pt idx="4">
                  <c:v>6.2643846772037275</c:v>
                </c:pt>
                <c:pt idx="5">
                  <c:v>5.3266088405063741</c:v>
                </c:pt>
                <c:pt idx="6">
                  <c:v>4.4959382976902447</c:v>
                </c:pt>
                <c:pt idx="7">
                  <c:v>4.9012983511934092</c:v>
                </c:pt>
                <c:pt idx="8">
                  <c:v>5.0437270822113982</c:v>
                </c:pt>
                <c:pt idx="9">
                  <c:v>4.9514215667865145</c:v>
                </c:pt>
                <c:pt idx="10">
                  <c:v>3.907492124071708</c:v>
                </c:pt>
                <c:pt idx="11">
                  <c:v>2.9299127274078836</c:v>
                </c:pt>
                <c:pt idx="12">
                  <c:v>2.7284018943002861</c:v>
                </c:pt>
                <c:pt idx="13">
                  <c:v>2.6710382698213548</c:v>
                </c:pt>
                <c:pt idx="14">
                  <c:v>2.6593008157678284</c:v>
                </c:pt>
                <c:pt idx="15">
                  <c:v>2.7826823935547096</c:v>
                </c:pt>
                <c:pt idx="16">
                  <c:v>3.06157516428217</c:v>
                </c:pt>
              </c:numCache>
            </c:numRef>
          </c:val>
        </c:ser>
        <c:ser>
          <c:idx val="2"/>
          <c:order val="1"/>
          <c:tx>
            <c:strRef>
              <c:f>'c1-6'!$D$15</c:f>
              <c:strCache>
                <c:ptCount val="1"/>
                <c:pt idx="0">
                  <c:v>Vállalatok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</c:spPr>
          <c:cat>
            <c:numRef>
              <c:f>'M_1. fejezet - 1st chapter.xlsx'!_c17_datum</c:f>
              <c:numCache>
                <c:formatCode>yyyy/mm/dd</c:formatCode>
                <c:ptCount val="17"/>
                <c:pt idx="0">
                  <c:v>36526</c:v>
                </c:pt>
                <c:pt idx="1">
                  <c:v>36892</c:v>
                </c:pt>
                <c:pt idx="2">
                  <c:v>37257</c:v>
                </c:pt>
                <c:pt idx="3">
                  <c:v>37622</c:v>
                </c:pt>
                <c:pt idx="4">
                  <c:v>37987</c:v>
                </c:pt>
                <c:pt idx="5">
                  <c:v>38353</c:v>
                </c:pt>
                <c:pt idx="6">
                  <c:v>38718</c:v>
                </c:pt>
                <c:pt idx="7">
                  <c:v>39083</c:v>
                </c:pt>
                <c:pt idx="8">
                  <c:v>39448</c:v>
                </c:pt>
                <c:pt idx="9">
                  <c:v>39814</c:v>
                </c:pt>
                <c:pt idx="10">
                  <c:v>40179</c:v>
                </c:pt>
                <c:pt idx="11">
                  <c:v>40544</c:v>
                </c:pt>
                <c:pt idx="12">
                  <c:v>40909</c:v>
                </c:pt>
                <c:pt idx="13">
                  <c:v>41275</c:v>
                </c:pt>
                <c:pt idx="14">
                  <c:v>41640</c:v>
                </c:pt>
                <c:pt idx="15">
                  <c:v>42005</c:v>
                </c:pt>
                <c:pt idx="16">
                  <c:v>42370</c:v>
                </c:pt>
              </c:numCache>
            </c:numRef>
          </c:cat>
          <c:val>
            <c:numRef>
              <c:f>'M_1. fejezet - 1st chapter.xlsx'!_c17_Ic</c:f>
              <c:numCache>
                <c:formatCode>0.0</c:formatCode>
                <c:ptCount val="17"/>
                <c:pt idx="0">
                  <c:v>16.747441260658874</c:v>
                </c:pt>
                <c:pt idx="1">
                  <c:v>15.112062620228144</c:v>
                </c:pt>
                <c:pt idx="2">
                  <c:v>13.632380386258053</c:v>
                </c:pt>
                <c:pt idx="3">
                  <c:v>13.831019825067257</c:v>
                </c:pt>
                <c:pt idx="4">
                  <c:v>14.01193307663841</c:v>
                </c:pt>
                <c:pt idx="5">
                  <c:v>14.374246006916644</c:v>
                </c:pt>
                <c:pt idx="6">
                  <c:v>13.945654370103114</c:v>
                </c:pt>
                <c:pt idx="7">
                  <c:v>14.550799677908456</c:v>
                </c:pt>
                <c:pt idx="8">
                  <c:v>15.060236981279314</c:v>
                </c:pt>
                <c:pt idx="9">
                  <c:v>14.478705111752554</c:v>
                </c:pt>
                <c:pt idx="10">
                  <c:v>12.770925196719633</c:v>
                </c:pt>
                <c:pt idx="11">
                  <c:v>13.49538554687526</c:v>
                </c:pt>
                <c:pt idx="12">
                  <c:v>12.655502859020858</c:v>
                </c:pt>
                <c:pt idx="13">
                  <c:v>12.880314015232065</c:v>
                </c:pt>
                <c:pt idx="14">
                  <c:v>13.501242071290623</c:v>
                </c:pt>
                <c:pt idx="15">
                  <c:v>13.012975094804272</c:v>
                </c:pt>
                <c:pt idx="16">
                  <c:v>13.150431906754426</c:v>
                </c:pt>
              </c:numCache>
            </c:numRef>
          </c:val>
        </c:ser>
        <c:ser>
          <c:idx val="0"/>
          <c:order val="2"/>
          <c:tx>
            <c:strRef>
              <c:f>'c1-6'!$B$15</c:f>
              <c:strCache>
                <c:ptCount val="1"/>
                <c:pt idx="0">
                  <c:v>Állam</c:v>
                </c:pt>
              </c:strCache>
            </c:strRef>
          </c:tx>
          <c:spPr>
            <a:solidFill>
              <a:schemeClr val="accent6"/>
            </a:solidFill>
          </c:spPr>
          <c:cat>
            <c:numRef>
              <c:f>'M_1. fejezet - 1st chapter.xlsx'!_c17_datum</c:f>
              <c:numCache>
                <c:formatCode>yyyy/mm/dd</c:formatCode>
                <c:ptCount val="17"/>
                <c:pt idx="0">
                  <c:v>36526</c:v>
                </c:pt>
                <c:pt idx="1">
                  <c:v>36892</c:v>
                </c:pt>
                <c:pt idx="2">
                  <c:v>37257</c:v>
                </c:pt>
                <c:pt idx="3">
                  <c:v>37622</c:v>
                </c:pt>
                <c:pt idx="4">
                  <c:v>37987</c:v>
                </c:pt>
                <c:pt idx="5">
                  <c:v>38353</c:v>
                </c:pt>
                <c:pt idx="6">
                  <c:v>38718</c:v>
                </c:pt>
                <c:pt idx="7">
                  <c:v>39083</c:v>
                </c:pt>
                <c:pt idx="8">
                  <c:v>39448</c:v>
                </c:pt>
                <c:pt idx="9">
                  <c:v>39814</c:v>
                </c:pt>
                <c:pt idx="10">
                  <c:v>40179</c:v>
                </c:pt>
                <c:pt idx="11">
                  <c:v>40544</c:v>
                </c:pt>
                <c:pt idx="12">
                  <c:v>40909</c:v>
                </c:pt>
                <c:pt idx="13">
                  <c:v>41275</c:v>
                </c:pt>
                <c:pt idx="14">
                  <c:v>41640</c:v>
                </c:pt>
                <c:pt idx="15">
                  <c:v>42005</c:v>
                </c:pt>
                <c:pt idx="16">
                  <c:v>42370</c:v>
                </c:pt>
              </c:numCache>
            </c:numRef>
          </c:cat>
          <c:val>
            <c:numRef>
              <c:f>'M_1. fejezet - 1st chapter.xlsx'!_c17_Ig</c:f>
              <c:numCache>
                <c:formatCode>0.0</c:formatCode>
                <c:ptCount val="17"/>
                <c:pt idx="0">
                  <c:v>3.5700248322930701</c:v>
                </c:pt>
                <c:pt idx="1">
                  <c:v>3.9357948360032795</c:v>
                </c:pt>
                <c:pt idx="2">
                  <c:v>5.1488792286355141</c:v>
                </c:pt>
                <c:pt idx="3">
                  <c:v>3.7664401179520142</c:v>
                </c:pt>
                <c:pt idx="4">
                  <c:v>3.7997350752220376</c:v>
                </c:pt>
                <c:pt idx="5">
                  <c:v>4.1912159166730092</c:v>
                </c:pt>
                <c:pt idx="6">
                  <c:v>5.1547461086040585</c:v>
                </c:pt>
                <c:pt idx="7">
                  <c:v>4.2341991496799807</c:v>
                </c:pt>
                <c:pt idx="8">
                  <c:v>3.1860584815563233</c:v>
                </c:pt>
                <c:pt idx="9">
                  <c:v>3.4218791469854293</c:v>
                </c:pt>
                <c:pt idx="10">
                  <c:v>3.7025565547132553</c:v>
                </c:pt>
                <c:pt idx="11">
                  <c:v>3.3773243641268422</c:v>
                </c:pt>
                <c:pt idx="12">
                  <c:v>3.7357787367595154</c:v>
                </c:pt>
                <c:pt idx="13">
                  <c:v>4.381631212139518</c:v>
                </c:pt>
                <c:pt idx="14">
                  <c:v>5.1952784898256903</c:v>
                </c:pt>
                <c:pt idx="15">
                  <c:v>5.5639554277863139</c:v>
                </c:pt>
                <c:pt idx="16">
                  <c:v>3.9664026875655813</c:v>
                </c:pt>
              </c:numCache>
            </c:numRef>
          </c:val>
        </c:ser>
        <c:gapWidth val="50"/>
        <c:overlap val="100"/>
        <c:axId val="101655296"/>
        <c:axId val="101656832"/>
      </c:barChart>
      <c:dateAx>
        <c:axId val="101655296"/>
        <c:scaling>
          <c:orientation val="minMax"/>
          <c:min val="38353"/>
        </c:scaling>
        <c:axPos val="b"/>
        <c:numFmt formatCode="yyyy" sourceLinked="0"/>
        <c:majorTickMark val="none"/>
        <c:tickLblPos val="nextTo"/>
        <c:txPr>
          <a:bodyPr rot="-5400000" vert="horz"/>
          <a:lstStyle/>
          <a:p>
            <a:pPr>
              <a:defRPr/>
            </a:pPr>
            <a:endParaRPr lang="en-US"/>
          </a:p>
        </c:txPr>
        <c:crossAx val="101656832"/>
        <c:crosses val="autoZero"/>
        <c:auto val="1"/>
        <c:lblOffset val="100"/>
        <c:baseTimeUnit val="years"/>
      </c:dateAx>
      <c:valAx>
        <c:axId val="101656832"/>
        <c:scaling>
          <c:orientation val="minMax"/>
          <c:max val="25"/>
        </c:scaling>
        <c:axPos val="l"/>
        <c:majorGridlines>
          <c:spPr>
            <a:ln>
              <a:solidFill>
                <a:srgbClr val="BFBFBF"/>
              </a:solidFill>
              <a:prstDash val="sys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hu-HU"/>
                  <a:t>GDP arányában (%)</a:t>
                </a:r>
                <a:endParaRPr lang="en-GB"/>
              </a:p>
            </c:rich>
          </c:tx>
          <c:layout>
            <c:manualLayout>
              <c:xMode val="edge"/>
              <c:yMode val="edge"/>
              <c:x val="5.8002664683422364E-4"/>
              <c:y val="0.20468663194444445"/>
            </c:manualLayout>
          </c:layout>
        </c:title>
        <c:numFmt formatCode="0" sourceLinked="0"/>
        <c:tickLblPos val="nextTo"/>
        <c:crossAx val="101655296"/>
        <c:crosses val="autoZero"/>
        <c:crossBetween val="between"/>
      </c:valAx>
      <c:spPr>
        <a:noFill/>
      </c:spPr>
    </c:plotArea>
    <c:legend>
      <c:legendPos val="b"/>
      <c:layout>
        <c:manualLayout>
          <c:xMode val="edge"/>
          <c:yMode val="edge"/>
          <c:x val="0"/>
          <c:y val="0.89223819541841987"/>
          <c:w val="1"/>
          <c:h val="0.10776180458158929"/>
        </c:manualLayout>
      </c:layout>
    </c:legend>
    <c:plotVisOnly val="1"/>
    <c:dispBlanksAs val="gap"/>
  </c:chart>
  <c:spPr>
    <a:noFill/>
    <a:ln w="3175">
      <a:noFill/>
    </a:ln>
  </c:spPr>
  <c:txPr>
    <a:bodyPr/>
    <a:lstStyle/>
    <a:p>
      <a:pPr>
        <a:defRPr sz="1800" b="0">
          <a:latin typeface="Calibri"/>
          <a:ea typeface="Calibri"/>
          <a:cs typeface="Calibri"/>
        </a:defRPr>
      </a:pPr>
      <a:endParaRPr lang="en-US"/>
    </a:p>
  </c:txPr>
  <c:externalData r:id="rId1"/>
  <c:userShapes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chart>
    <c:plotArea>
      <c:layout>
        <c:manualLayout>
          <c:layoutTarget val="inner"/>
          <c:xMode val="edge"/>
          <c:yMode val="edge"/>
          <c:x val="8.7853082565716722E-2"/>
          <c:y val="6.5417379802350004E-2"/>
          <c:w val="0.8469929357925049"/>
          <c:h val="0.77744508422675263"/>
        </c:manualLayout>
      </c:layout>
      <c:barChart>
        <c:barDir val="col"/>
        <c:grouping val="clustered"/>
        <c:ser>
          <c:idx val="0"/>
          <c:order val="0"/>
          <c:tx>
            <c:strRef>
              <c:f>adat1!$B$1</c:f>
              <c:strCache>
                <c:ptCount val="1"/>
                <c:pt idx="0">
                  <c:v>foglalkoztatottak száma</c:v>
                </c:pt>
              </c:strCache>
            </c:strRef>
          </c:tx>
          <c:spPr>
            <a:solidFill>
              <a:schemeClr val="bg2"/>
            </a:solidFill>
            <a:ln>
              <a:solidFill>
                <a:schemeClr val="bg2"/>
              </a:solidFill>
            </a:ln>
          </c:spPr>
          <c:cat>
            <c:numRef>
              <c:f>adat1!$A$10:$A$52</c:f>
              <c:numCache>
                <c:formatCode>yyyy/mm/dd</c:formatCode>
                <c:ptCount val="43"/>
                <c:pt idx="0">
                  <c:v>39083</c:v>
                </c:pt>
                <c:pt idx="1">
                  <c:v>39173</c:v>
                </c:pt>
                <c:pt idx="2">
                  <c:v>39264</c:v>
                </c:pt>
                <c:pt idx="3">
                  <c:v>39356</c:v>
                </c:pt>
                <c:pt idx="4">
                  <c:v>39448</c:v>
                </c:pt>
                <c:pt idx="5">
                  <c:v>39539</c:v>
                </c:pt>
                <c:pt idx="6">
                  <c:v>39630</c:v>
                </c:pt>
                <c:pt idx="7">
                  <c:v>39722</c:v>
                </c:pt>
                <c:pt idx="8">
                  <c:v>39814</c:v>
                </c:pt>
                <c:pt idx="9">
                  <c:v>39904</c:v>
                </c:pt>
                <c:pt idx="10">
                  <c:v>39995</c:v>
                </c:pt>
                <c:pt idx="11">
                  <c:v>40087</c:v>
                </c:pt>
                <c:pt idx="12">
                  <c:v>40179</c:v>
                </c:pt>
                <c:pt idx="13">
                  <c:v>40269</c:v>
                </c:pt>
                <c:pt idx="14">
                  <c:v>40360</c:v>
                </c:pt>
                <c:pt idx="15">
                  <c:v>40452</c:v>
                </c:pt>
                <c:pt idx="16">
                  <c:v>40544</c:v>
                </c:pt>
                <c:pt idx="17">
                  <c:v>40634</c:v>
                </c:pt>
                <c:pt idx="18">
                  <c:v>40725</c:v>
                </c:pt>
                <c:pt idx="19">
                  <c:v>40817</c:v>
                </c:pt>
                <c:pt idx="20">
                  <c:v>40909</c:v>
                </c:pt>
                <c:pt idx="21">
                  <c:v>41000</c:v>
                </c:pt>
                <c:pt idx="22">
                  <c:v>41091</c:v>
                </c:pt>
                <c:pt idx="23">
                  <c:v>41183</c:v>
                </c:pt>
                <c:pt idx="24">
                  <c:v>41275</c:v>
                </c:pt>
                <c:pt idx="25">
                  <c:v>41365</c:v>
                </c:pt>
                <c:pt idx="26">
                  <c:v>41456</c:v>
                </c:pt>
                <c:pt idx="27">
                  <c:v>41548</c:v>
                </c:pt>
                <c:pt idx="28">
                  <c:v>41640</c:v>
                </c:pt>
                <c:pt idx="29">
                  <c:v>41730</c:v>
                </c:pt>
                <c:pt idx="30">
                  <c:v>41821</c:v>
                </c:pt>
                <c:pt idx="31">
                  <c:v>41913</c:v>
                </c:pt>
                <c:pt idx="32">
                  <c:v>42005</c:v>
                </c:pt>
                <c:pt idx="33">
                  <c:v>42095</c:v>
                </c:pt>
                <c:pt idx="34">
                  <c:v>42186</c:v>
                </c:pt>
                <c:pt idx="35">
                  <c:v>42278</c:v>
                </c:pt>
                <c:pt idx="36">
                  <c:v>42370</c:v>
                </c:pt>
                <c:pt idx="37">
                  <c:v>42461</c:v>
                </c:pt>
                <c:pt idx="38">
                  <c:v>42552</c:v>
                </c:pt>
                <c:pt idx="39">
                  <c:v>42644</c:v>
                </c:pt>
                <c:pt idx="40">
                  <c:v>42736</c:v>
                </c:pt>
                <c:pt idx="41">
                  <c:v>42826</c:v>
                </c:pt>
                <c:pt idx="42">
                  <c:v>42917</c:v>
                </c:pt>
              </c:numCache>
            </c:numRef>
          </c:cat>
          <c:val>
            <c:numRef>
              <c:f>adat1!$B$10:$B$52</c:f>
              <c:numCache>
                <c:formatCode>0.00</c:formatCode>
                <c:ptCount val="43"/>
                <c:pt idx="0">
                  <c:v>3927.2057</c:v>
                </c:pt>
                <c:pt idx="1">
                  <c:v>3916.0504000000001</c:v>
                </c:pt>
                <c:pt idx="2">
                  <c:v>3898.5439000000001</c:v>
                </c:pt>
                <c:pt idx="3">
                  <c:v>3865.4526000000001</c:v>
                </c:pt>
                <c:pt idx="4">
                  <c:v>3851.4340999999999</c:v>
                </c:pt>
                <c:pt idx="5">
                  <c:v>3842.2833000000001</c:v>
                </c:pt>
                <c:pt idx="6">
                  <c:v>3866.1441</c:v>
                </c:pt>
                <c:pt idx="7">
                  <c:v>3832.7848999999992</c:v>
                </c:pt>
                <c:pt idx="8">
                  <c:v>3772.2732000000001</c:v>
                </c:pt>
                <c:pt idx="9">
                  <c:v>3763.4180000000001</c:v>
                </c:pt>
                <c:pt idx="10">
                  <c:v>3722.5687999999991</c:v>
                </c:pt>
                <c:pt idx="11">
                  <c:v>3732.3220999999999</c:v>
                </c:pt>
                <c:pt idx="12">
                  <c:v>3719.1151000000009</c:v>
                </c:pt>
                <c:pt idx="13">
                  <c:v>3728.2487999999989</c:v>
                </c:pt>
                <c:pt idx="14">
                  <c:v>3743.9504999999999</c:v>
                </c:pt>
                <c:pt idx="15">
                  <c:v>3737.4756000000002</c:v>
                </c:pt>
                <c:pt idx="16">
                  <c:v>3727.0122000000001</c:v>
                </c:pt>
                <c:pt idx="17">
                  <c:v>3758.7130000000002</c:v>
                </c:pt>
                <c:pt idx="18">
                  <c:v>3770.2779</c:v>
                </c:pt>
                <c:pt idx="19">
                  <c:v>3779.5495000000001</c:v>
                </c:pt>
                <c:pt idx="20">
                  <c:v>3777.5956000000001</c:v>
                </c:pt>
                <c:pt idx="21">
                  <c:v>3821.4194000000002</c:v>
                </c:pt>
                <c:pt idx="22">
                  <c:v>3858.3562999999999</c:v>
                </c:pt>
                <c:pt idx="23">
                  <c:v>3851.1563999999998</c:v>
                </c:pt>
                <c:pt idx="24">
                  <c:v>3815.0398</c:v>
                </c:pt>
                <c:pt idx="25">
                  <c:v>3889.008499999999</c:v>
                </c:pt>
                <c:pt idx="26">
                  <c:v>3911.0657000000001</c:v>
                </c:pt>
                <c:pt idx="27">
                  <c:v>3955.8629999999998</c:v>
                </c:pt>
                <c:pt idx="28">
                  <c:v>4080.4380000000001</c:v>
                </c:pt>
                <c:pt idx="29">
                  <c:v>4075.5979000000002</c:v>
                </c:pt>
                <c:pt idx="30">
                  <c:v>4119.1678000000002</c:v>
                </c:pt>
                <c:pt idx="31">
                  <c:v>4128.1908999999914</c:v>
                </c:pt>
                <c:pt idx="32">
                  <c:v>4159.8669000000018</c:v>
                </c:pt>
                <c:pt idx="33">
                  <c:v>4200.9677999999985</c:v>
                </c:pt>
                <c:pt idx="34">
                  <c:v>4232.6804649225014</c:v>
                </c:pt>
                <c:pt idx="35">
                  <c:v>4261.8124272345203</c:v>
                </c:pt>
                <c:pt idx="36">
                  <c:v>4283.9410971511415</c:v>
                </c:pt>
                <c:pt idx="37">
                  <c:v>4308.2507004290901</c:v>
                </c:pt>
                <c:pt idx="38">
                  <c:v>4322.8516767822721</c:v>
                </c:pt>
                <c:pt idx="39">
                  <c:v>4343.0174477911096</c:v>
                </c:pt>
                <c:pt idx="40">
                  <c:v>4350.4351084525215</c:v>
                </c:pt>
                <c:pt idx="41">
                  <c:v>4369.5353511684398</c:v>
                </c:pt>
                <c:pt idx="42">
                  <c:v>4388.5340472074895</c:v>
                </c:pt>
              </c:numCache>
            </c:numRef>
          </c:val>
        </c:ser>
        <c:gapWidth val="49"/>
        <c:axId val="101627776"/>
        <c:axId val="101634048"/>
      </c:barChart>
      <c:lineChart>
        <c:grouping val="standard"/>
        <c:ser>
          <c:idx val="1"/>
          <c:order val="1"/>
          <c:tx>
            <c:strRef>
              <c:f>adat1!$C$1</c:f>
              <c:strCache>
                <c:ptCount val="1"/>
                <c:pt idx="0">
                  <c:v>munkanélküliségi ráta - éves átlag (jobb tengely)</c:v>
                </c:pt>
              </c:strCache>
            </c:strRef>
          </c:tx>
          <c:spPr>
            <a:ln w="44450">
              <a:solidFill>
                <a:schemeClr val="accent6">
                  <a:lumMod val="50000"/>
                </a:schemeClr>
              </a:solidFill>
            </a:ln>
          </c:spPr>
          <c:marker>
            <c:symbol val="none"/>
          </c:marker>
          <c:dPt>
            <c:idx val="4"/>
            <c:spPr>
              <a:ln w="44450">
                <a:noFill/>
              </a:ln>
            </c:spPr>
          </c:dPt>
          <c:dPt>
            <c:idx val="8"/>
            <c:spPr>
              <a:ln w="44450">
                <a:noFill/>
              </a:ln>
            </c:spPr>
          </c:dPt>
          <c:dPt>
            <c:idx val="12"/>
            <c:spPr>
              <a:ln w="44450">
                <a:noFill/>
              </a:ln>
            </c:spPr>
          </c:dPt>
          <c:dPt>
            <c:idx val="16"/>
            <c:spPr>
              <a:ln w="44450">
                <a:noFill/>
              </a:ln>
            </c:spPr>
          </c:dPt>
          <c:dPt>
            <c:idx val="20"/>
            <c:spPr>
              <a:ln w="44450">
                <a:noFill/>
              </a:ln>
            </c:spPr>
          </c:dPt>
          <c:dPt>
            <c:idx val="24"/>
            <c:spPr>
              <a:ln w="44450">
                <a:noFill/>
              </a:ln>
            </c:spPr>
          </c:dPt>
          <c:dPt>
            <c:idx val="28"/>
            <c:spPr>
              <a:ln w="44450">
                <a:noFill/>
              </a:ln>
            </c:spPr>
          </c:dPt>
          <c:dPt>
            <c:idx val="32"/>
            <c:spPr>
              <a:ln w="44450">
                <a:noFill/>
              </a:ln>
            </c:spPr>
          </c:dPt>
          <c:dPt>
            <c:idx val="36"/>
            <c:spPr>
              <a:ln w="44450">
                <a:noFill/>
              </a:ln>
            </c:spPr>
          </c:dPt>
          <c:dPt>
            <c:idx val="40"/>
            <c:spPr>
              <a:ln w="44450">
                <a:noFill/>
              </a:ln>
            </c:spPr>
          </c:dPt>
          <c:cat>
            <c:numRef>
              <c:f>adat1!$A$10:$A$52</c:f>
              <c:numCache>
                <c:formatCode>yyyy/mm/dd</c:formatCode>
                <c:ptCount val="43"/>
                <c:pt idx="0">
                  <c:v>39083</c:v>
                </c:pt>
                <c:pt idx="1">
                  <c:v>39173</c:v>
                </c:pt>
                <c:pt idx="2">
                  <c:v>39264</c:v>
                </c:pt>
                <c:pt idx="3">
                  <c:v>39356</c:v>
                </c:pt>
                <c:pt idx="4">
                  <c:v>39448</c:v>
                </c:pt>
                <c:pt idx="5">
                  <c:v>39539</c:v>
                </c:pt>
                <c:pt idx="6">
                  <c:v>39630</c:v>
                </c:pt>
                <c:pt idx="7">
                  <c:v>39722</c:v>
                </c:pt>
                <c:pt idx="8">
                  <c:v>39814</c:v>
                </c:pt>
                <c:pt idx="9">
                  <c:v>39904</c:v>
                </c:pt>
                <c:pt idx="10">
                  <c:v>39995</c:v>
                </c:pt>
                <c:pt idx="11">
                  <c:v>40087</c:v>
                </c:pt>
                <c:pt idx="12">
                  <c:v>40179</c:v>
                </c:pt>
                <c:pt idx="13">
                  <c:v>40269</c:v>
                </c:pt>
                <c:pt idx="14">
                  <c:v>40360</c:v>
                </c:pt>
                <c:pt idx="15">
                  <c:v>40452</c:v>
                </c:pt>
                <c:pt idx="16">
                  <c:v>40544</c:v>
                </c:pt>
                <c:pt idx="17">
                  <c:v>40634</c:v>
                </c:pt>
                <c:pt idx="18">
                  <c:v>40725</c:v>
                </c:pt>
                <c:pt idx="19">
                  <c:v>40817</c:v>
                </c:pt>
                <c:pt idx="20">
                  <c:v>40909</c:v>
                </c:pt>
                <c:pt idx="21">
                  <c:v>41000</c:v>
                </c:pt>
                <c:pt idx="22">
                  <c:v>41091</c:v>
                </c:pt>
                <c:pt idx="23">
                  <c:v>41183</c:v>
                </c:pt>
                <c:pt idx="24">
                  <c:v>41275</c:v>
                </c:pt>
                <c:pt idx="25">
                  <c:v>41365</c:v>
                </c:pt>
                <c:pt idx="26">
                  <c:v>41456</c:v>
                </c:pt>
                <c:pt idx="27">
                  <c:v>41548</c:v>
                </c:pt>
                <c:pt idx="28">
                  <c:v>41640</c:v>
                </c:pt>
                <c:pt idx="29">
                  <c:v>41730</c:v>
                </c:pt>
                <c:pt idx="30">
                  <c:v>41821</c:v>
                </c:pt>
                <c:pt idx="31">
                  <c:v>41913</c:v>
                </c:pt>
                <c:pt idx="32">
                  <c:v>42005</c:v>
                </c:pt>
                <c:pt idx="33">
                  <c:v>42095</c:v>
                </c:pt>
                <c:pt idx="34">
                  <c:v>42186</c:v>
                </c:pt>
                <c:pt idx="35">
                  <c:v>42278</c:v>
                </c:pt>
                <c:pt idx="36">
                  <c:v>42370</c:v>
                </c:pt>
                <c:pt idx="37">
                  <c:v>42461</c:v>
                </c:pt>
                <c:pt idx="38">
                  <c:v>42552</c:v>
                </c:pt>
                <c:pt idx="39">
                  <c:v>42644</c:v>
                </c:pt>
                <c:pt idx="40">
                  <c:v>42736</c:v>
                </c:pt>
                <c:pt idx="41">
                  <c:v>42826</c:v>
                </c:pt>
                <c:pt idx="42">
                  <c:v>42917</c:v>
                </c:pt>
              </c:numCache>
            </c:numRef>
          </c:cat>
          <c:val>
            <c:numRef>
              <c:f>adat1!$C$10:$C$52</c:f>
              <c:numCache>
                <c:formatCode>0.00</c:formatCode>
                <c:ptCount val="43"/>
                <c:pt idx="0">
                  <c:v>7.4112726634625732</c:v>
                </c:pt>
                <c:pt idx="1">
                  <c:v>7.4112726634625732</c:v>
                </c:pt>
                <c:pt idx="2">
                  <c:v>7.4112726634625732</c:v>
                </c:pt>
                <c:pt idx="3">
                  <c:v>7.4112726634625732</c:v>
                </c:pt>
                <c:pt idx="4">
                  <c:v>7.8213682254639014</c:v>
                </c:pt>
                <c:pt idx="5">
                  <c:v>7.8213682254639014</c:v>
                </c:pt>
                <c:pt idx="6">
                  <c:v>7.8213682254639014</c:v>
                </c:pt>
                <c:pt idx="7">
                  <c:v>7.8213682254639014</c:v>
                </c:pt>
                <c:pt idx="8">
                  <c:v>10.034130008992799</c:v>
                </c:pt>
                <c:pt idx="9">
                  <c:v>10.034130008992799</c:v>
                </c:pt>
                <c:pt idx="10">
                  <c:v>10.034130008992799</c:v>
                </c:pt>
                <c:pt idx="11">
                  <c:v>10.034130008992799</c:v>
                </c:pt>
                <c:pt idx="12">
                  <c:v>11.175723473274498</c:v>
                </c:pt>
                <c:pt idx="13">
                  <c:v>11.175723473274498</c:v>
                </c:pt>
                <c:pt idx="14">
                  <c:v>11.175723473274498</c:v>
                </c:pt>
                <c:pt idx="15">
                  <c:v>11.175723473274498</c:v>
                </c:pt>
                <c:pt idx="16">
                  <c:v>11.032353987717896</c:v>
                </c:pt>
                <c:pt idx="17">
                  <c:v>11.032353987717896</c:v>
                </c:pt>
                <c:pt idx="18">
                  <c:v>11.032353987717896</c:v>
                </c:pt>
                <c:pt idx="19">
                  <c:v>11.032353987717896</c:v>
                </c:pt>
                <c:pt idx="20">
                  <c:v>11.006009274702205</c:v>
                </c:pt>
                <c:pt idx="21">
                  <c:v>11.006009274702205</c:v>
                </c:pt>
                <c:pt idx="22">
                  <c:v>11.006009274702205</c:v>
                </c:pt>
                <c:pt idx="23">
                  <c:v>11.006009274702205</c:v>
                </c:pt>
                <c:pt idx="24">
                  <c:v>10.1808573620639</c:v>
                </c:pt>
                <c:pt idx="25">
                  <c:v>10.1808573620639</c:v>
                </c:pt>
                <c:pt idx="26">
                  <c:v>10.1808573620639</c:v>
                </c:pt>
                <c:pt idx="27">
                  <c:v>10.1808573620639</c:v>
                </c:pt>
                <c:pt idx="28">
                  <c:v>7.7263004688436725</c:v>
                </c:pt>
                <c:pt idx="29">
                  <c:v>7.7263004688436725</c:v>
                </c:pt>
                <c:pt idx="30">
                  <c:v>7.7263004688436725</c:v>
                </c:pt>
                <c:pt idx="31">
                  <c:v>7.7263004688436725</c:v>
                </c:pt>
                <c:pt idx="32">
                  <c:v>6.8116294271694393</c:v>
                </c:pt>
                <c:pt idx="33">
                  <c:v>6.8116294271694393</c:v>
                </c:pt>
                <c:pt idx="34">
                  <c:v>6.8116294271694393</c:v>
                </c:pt>
                <c:pt idx="35">
                  <c:v>6.8116294271694393</c:v>
                </c:pt>
                <c:pt idx="36">
                  <c:v>6.2032796829883736</c:v>
                </c:pt>
                <c:pt idx="37">
                  <c:v>6.2032796829883736</c:v>
                </c:pt>
                <c:pt idx="38">
                  <c:v>6.2032796829883736</c:v>
                </c:pt>
                <c:pt idx="39">
                  <c:v>6.2032796829883736</c:v>
                </c:pt>
                <c:pt idx="40">
                  <c:v>5.8488434985749418</c:v>
                </c:pt>
                <c:pt idx="41">
                  <c:v>5.8488434985749418</c:v>
                </c:pt>
                <c:pt idx="42">
                  <c:v>5.8488434985749418</c:v>
                </c:pt>
              </c:numCache>
            </c:numRef>
          </c:val>
        </c:ser>
        <c:marker val="1"/>
        <c:axId val="101637120"/>
        <c:axId val="101635584"/>
      </c:lineChart>
      <c:catAx>
        <c:axId val="10162777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b="0"/>
                </a:pPr>
                <a:r>
                  <a:rPr lang="hu-HU" b="0"/>
                  <a:t>ezer fő</a:t>
                </a:r>
              </a:p>
            </c:rich>
          </c:tx>
          <c:layout>
            <c:manualLayout>
              <c:xMode val="edge"/>
              <c:yMode val="edge"/>
              <c:x val="8.3238436470021868E-2"/>
              <c:y val="1.3060614792800801E-3"/>
            </c:manualLayout>
          </c:layout>
        </c:title>
        <c:numFmt formatCode="yyyy" sourceLinked="0"/>
        <c:tickLblPos val="nextTo"/>
        <c:crossAx val="101634048"/>
        <c:crosses val="autoZero"/>
        <c:lblAlgn val="ctr"/>
        <c:lblOffset val="100"/>
        <c:tickLblSkip val="4"/>
        <c:tickMarkSkip val="4"/>
        <c:noMultiLvlLbl val="1"/>
      </c:catAx>
      <c:valAx>
        <c:axId val="101634048"/>
        <c:scaling>
          <c:orientation val="minMax"/>
          <c:max val="4400"/>
          <c:min val="3700"/>
        </c:scaling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sysDash"/>
            </a:ln>
          </c:spPr>
        </c:majorGridlines>
        <c:numFmt formatCode="#,##0" sourceLinked="0"/>
        <c:tickLblPos val="nextTo"/>
        <c:crossAx val="101627776"/>
        <c:crossesAt val="1"/>
        <c:crossBetween val="between"/>
        <c:majorUnit val="100"/>
      </c:valAx>
      <c:valAx>
        <c:axId val="101635584"/>
        <c:scaling>
          <c:orientation val="minMax"/>
          <c:max val="12"/>
          <c:min val="5"/>
        </c:scaling>
        <c:axPos val="r"/>
        <c:numFmt formatCode="0" sourceLinked="0"/>
        <c:tickLblPos val="nextTo"/>
        <c:crossAx val="101637120"/>
        <c:crosses val="max"/>
        <c:crossBetween val="between"/>
        <c:majorUnit val="1"/>
      </c:valAx>
      <c:dateAx>
        <c:axId val="101637120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 b="0"/>
                </a:pPr>
                <a:r>
                  <a:rPr lang="hu-HU" b="0"/>
                  <a:t>%</a:t>
                </a:r>
              </a:p>
            </c:rich>
          </c:tx>
          <c:layout>
            <c:manualLayout>
              <c:xMode val="edge"/>
              <c:yMode val="edge"/>
              <c:x val="0.90781386944660458"/>
              <c:y val="1.3060614792800801E-3"/>
            </c:manualLayout>
          </c:layout>
        </c:title>
        <c:numFmt formatCode="yyyy/mm/dd" sourceLinked="1"/>
        <c:tickLblPos val="none"/>
        <c:crossAx val="101635584"/>
        <c:crosses val="autoZero"/>
        <c:auto val="1"/>
        <c:lblOffset val="100"/>
        <c:baseTimeUnit val="months"/>
      </c:dateAx>
    </c:plotArea>
    <c:legend>
      <c:legendPos val="b"/>
      <c:layout>
        <c:manualLayout>
          <c:xMode val="edge"/>
          <c:yMode val="edge"/>
          <c:x val="2.9629095472546423E-3"/>
          <c:y val="0.92753701262746469"/>
          <c:w val="0.9970370370370365"/>
          <c:h val="6.7377546296296303E-2"/>
        </c:manualLayout>
      </c:layout>
    </c:legend>
    <c:plotVisOnly val="1"/>
    <c:dispBlanksAs val="gap"/>
  </c:chart>
  <c:spPr>
    <a:ln>
      <a:noFill/>
    </a:ln>
  </c:spPr>
  <c:txPr>
    <a:bodyPr/>
    <a:lstStyle/>
    <a:p>
      <a:pPr>
        <a:defRPr sz="1600">
          <a:latin typeface="Calibri" panose="020F0502020204030204" pitchFamily="34" charset="0"/>
        </a:defRPr>
      </a:pPr>
      <a:endParaRPr lang="en-US"/>
    </a:p>
  </c:txPr>
  <c:externalData r:id="rId1"/>
  <c:userShapes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plotArea>
      <c:layout>
        <c:manualLayout>
          <c:layoutTarget val="inner"/>
          <c:xMode val="edge"/>
          <c:yMode val="edge"/>
          <c:x val="0.10097097201062726"/>
          <c:y val="4.2368537977533427E-2"/>
          <c:w val="0.87033802396998061"/>
          <c:h val="0.69593613530120557"/>
        </c:manualLayout>
      </c:layout>
      <c:barChart>
        <c:barDir val="col"/>
        <c:grouping val="clustered"/>
        <c:ser>
          <c:idx val="1"/>
          <c:order val="1"/>
          <c:tx>
            <c:strRef>
              <c:f>adat3!$G$1</c:f>
              <c:strCache>
                <c:ptCount val="1"/>
                <c:pt idx="0">
                  <c:v>fogyasztói reálbér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c:spPr>
          <c:cat>
            <c:numRef>
              <c:f>adat3!$A$2:$A$18</c:f>
              <c:numCache>
                <c:formatCode>yyyy/mm/dd</c:formatCode>
                <c:ptCount val="17"/>
                <c:pt idx="0">
                  <c:v>36526</c:v>
                </c:pt>
                <c:pt idx="1">
                  <c:v>36892</c:v>
                </c:pt>
                <c:pt idx="2">
                  <c:v>37257</c:v>
                </c:pt>
                <c:pt idx="3">
                  <c:v>37622</c:v>
                </c:pt>
                <c:pt idx="4">
                  <c:v>37987</c:v>
                </c:pt>
                <c:pt idx="5">
                  <c:v>38353</c:v>
                </c:pt>
                <c:pt idx="6">
                  <c:v>38718</c:v>
                </c:pt>
                <c:pt idx="7">
                  <c:v>39083</c:v>
                </c:pt>
                <c:pt idx="8">
                  <c:v>39448</c:v>
                </c:pt>
                <c:pt idx="9">
                  <c:v>39814</c:v>
                </c:pt>
                <c:pt idx="10">
                  <c:v>40179</c:v>
                </c:pt>
                <c:pt idx="11">
                  <c:v>40544</c:v>
                </c:pt>
                <c:pt idx="12">
                  <c:v>40909</c:v>
                </c:pt>
                <c:pt idx="13">
                  <c:v>41275</c:v>
                </c:pt>
                <c:pt idx="14">
                  <c:v>41640</c:v>
                </c:pt>
                <c:pt idx="15">
                  <c:v>42005</c:v>
                </c:pt>
                <c:pt idx="16">
                  <c:v>42370</c:v>
                </c:pt>
              </c:numCache>
            </c:numRef>
          </c:cat>
          <c:val>
            <c:numRef>
              <c:f>adat3!$G$2:$G$18</c:f>
              <c:numCache>
                <c:formatCode>0.00</c:formatCode>
                <c:ptCount val="17"/>
                <c:pt idx="0">
                  <c:v>0.68610031113220049</c:v>
                </c:pt>
                <c:pt idx="1">
                  <c:v>6.7460786816818024</c:v>
                </c:pt>
                <c:pt idx="2">
                  <c:v>9.0195768544648036</c:v>
                </c:pt>
                <c:pt idx="3">
                  <c:v>6.7571314346466007</c:v>
                </c:pt>
                <c:pt idx="4">
                  <c:v>1.9510061947932102</c:v>
                </c:pt>
                <c:pt idx="5">
                  <c:v>3.9093072130432596</c:v>
                </c:pt>
                <c:pt idx="6">
                  <c:v>2.669452984675786</c:v>
                </c:pt>
                <c:pt idx="7">
                  <c:v>-5.0187958843659395</c:v>
                </c:pt>
                <c:pt idx="8">
                  <c:v>1.3548836737140597</c:v>
                </c:pt>
                <c:pt idx="9">
                  <c:v>1.4344030313050089</c:v>
                </c:pt>
                <c:pt idx="10">
                  <c:v>2.7840311465292285</c:v>
                </c:pt>
                <c:pt idx="11">
                  <c:v>5.1292915436066995</c:v>
                </c:pt>
                <c:pt idx="12">
                  <c:v>-1.272468321345646</c:v>
                </c:pt>
                <c:pt idx="13">
                  <c:v>2.6573408248810617</c:v>
                </c:pt>
                <c:pt idx="14">
                  <c:v>5.3874756891575784</c:v>
                </c:pt>
                <c:pt idx="15">
                  <c:v>3.5020403417116008</c:v>
                </c:pt>
                <c:pt idx="16">
                  <c:v>3.6459871141843605</c:v>
                </c:pt>
              </c:numCache>
            </c:numRef>
          </c:val>
        </c:ser>
        <c:ser>
          <c:idx val="2"/>
          <c:order val="2"/>
          <c:tx>
            <c:strRef>
              <c:f>adat3!$H$1</c:f>
              <c:strCache>
                <c:ptCount val="1"/>
                <c:pt idx="0">
                  <c:v>termelői reálbér</c:v>
                </c:pt>
              </c:strCache>
            </c:strRef>
          </c:tx>
          <c:spPr>
            <a:solidFill>
              <a:schemeClr val="bg2"/>
            </a:solidFill>
            <a:ln>
              <a:solidFill>
                <a:schemeClr val="bg2"/>
              </a:solidFill>
            </a:ln>
          </c:spPr>
          <c:cat>
            <c:numRef>
              <c:f>adat3!$A$2:$A$18</c:f>
              <c:numCache>
                <c:formatCode>yyyy/mm/dd</c:formatCode>
                <c:ptCount val="17"/>
                <c:pt idx="0">
                  <c:v>36526</c:v>
                </c:pt>
                <c:pt idx="1">
                  <c:v>36892</c:v>
                </c:pt>
                <c:pt idx="2">
                  <c:v>37257</c:v>
                </c:pt>
                <c:pt idx="3">
                  <c:v>37622</c:v>
                </c:pt>
                <c:pt idx="4">
                  <c:v>37987</c:v>
                </c:pt>
                <c:pt idx="5">
                  <c:v>38353</c:v>
                </c:pt>
                <c:pt idx="6">
                  <c:v>38718</c:v>
                </c:pt>
                <c:pt idx="7">
                  <c:v>39083</c:v>
                </c:pt>
                <c:pt idx="8">
                  <c:v>39448</c:v>
                </c:pt>
                <c:pt idx="9">
                  <c:v>39814</c:v>
                </c:pt>
                <c:pt idx="10">
                  <c:v>40179</c:v>
                </c:pt>
                <c:pt idx="11">
                  <c:v>40544</c:v>
                </c:pt>
                <c:pt idx="12">
                  <c:v>40909</c:v>
                </c:pt>
                <c:pt idx="13">
                  <c:v>41275</c:v>
                </c:pt>
                <c:pt idx="14">
                  <c:v>41640</c:v>
                </c:pt>
                <c:pt idx="15">
                  <c:v>42005</c:v>
                </c:pt>
                <c:pt idx="16">
                  <c:v>42370</c:v>
                </c:pt>
              </c:numCache>
            </c:numRef>
          </c:cat>
          <c:val>
            <c:numRef>
              <c:f>adat3!$H$2:$H$18</c:f>
              <c:numCache>
                <c:formatCode>0.00</c:formatCode>
                <c:ptCount val="17"/>
                <c:pt idx="0">
                  <c:v>4.2424489001765284</c:v>
                </c:pt>
                <c:pt idx="1">
                  <c:v>3.3637975793117212</c:v>
                </c:pt>
                <c:pt idx="2">
                  <c:v>2.6922513130383967</c:v>
                </c:pt>
                <c:pt idx="3">
                  <c:v>2.8106828793239513</c:v>
                </c:pt>
                <c:pt idx="4">
                  <c:v>4.6859227414569862</c:v>
                </c:pt>
                <c:pt idx="5">
                  <c:v>4.5965575035773414</c:v>
                </c:pt>
                <c:pt idx="6">
                  <c:v>3.859893479939462</c:v>
                </c:pt>
                <c:pt idx="7">
                  <c:v>3.46504956978732</c:v>
                </c:pt>
                <c:pt idx="8">
                  <c:v>2.8838692554125727</c:v>
                </c:pt>
                <c:pt idx="9">
                  <c:v>-1.0975625784347445</c:v>
                </c:pt>
                <c:pt idx="10">
                  <c:v>-0.40508167176298238</c:v>
                </c:pt>
                <c:pt idx="11">
                  <c:v>2.3228209348206477</c:v>
                </c:pt>
                <c:pt idx="12">
                  <c:v>3.5549193402969146</c:v>
                </c:pt>
                <c:pt idx="13">
                  <c:v>-0.3777304316929313</c:v>
                </c:pt>
                <c:pt idx="14">
                  <c:v>0.95811098924320759</c:v>
                </c:pt>
                <c:pt idx="15">
                  <c:v>1.7529061422219812</c:v>
                </c:pt>
                <c:pt idx="16">
                  <c:v>1.5421628510701337</c:v>
                </c:pt>
              </c:numCache>
            </c:numRef>
          </c:val>
        </c:ser>
        <c:axId val="101741312"/>
        <c:axId val="101743232"/>
      </c:barChart>
      <c:lineChart>
        <c:grouping val="standard"/>
        <c:ser>
          <c:idx val="0"/>
          <c:order val="0"/>
          <c:tx>
            <c:strRef>
              <c:f>adat3!$D$1</c:f>
              <c:strCache>
                <c:ptCount val="1"/>
                <c:pt idx="0">
                  <c:v>versenyszféra bruttó átlagkereset</c:v>
                </c:pt>
              </c:strCache>
            </c:strRef>
          </c:tx>
          <c:spPr>
            <a:ln>
              <a:noFill/>
            </a:ln>
          </c:spPr>
          <c:marker>
            <c:symbol val="dash"/>
            <c:size val="15"/>
            <c:spPr>
              <a:solidFill>
                <a:schemeClr val="tx1"/>
              </a:solidFill>
              <a:ln w="38100">
                <a:solidFill>
                  <a:schemeClr val="tx1"/>
                </a:solidFill>
              </a:ln>
            </c:spPr>
          </c:marker>
          <c:cat>
            <c:numRef>
              <c:f>adat3!$A$2:$A$18</c:f>
              <c:numCache>
                <c:formatCode>yyyy/mm/dd</c:formatCode>
                <c:ptCount val="17"/>
                <c:pt idx="0">
                  <c:v>36526</c:v>
                </c:pt>
                <c:pt idx="1">
                  <c:v>36892</c:v>
                </c:pt>
                <c:pt idx="2">
                  <c:v>37257</c:v>
                </c:pt>
                <c:pt idx="3">
                  <c:v>37622</c:v>
                </c:pt>
                <c:pt idx="4">
                  <c:v>37987</c:v>
                </c:pt>
                <c:pt idx="5">
                  <c:v>38353</c:v>
                </c:pt>
                <c:pt idx="6">
                  <c:v>38718</c:v>
                </c:pt>
                <c:pt idx="7">
                  <c:v>39083</c:v>
                </c:pt>
                <c:pt idx="8">
                  <c:v>39448</c:v>
                </c:pt>
                <c:pt idx="9">
                  <c:v>39814</c:v>
                </c:pt>
                <c:pt idx="10">
                  <c:v>40179</c:v>
                </c:pt>
                <c:pt idx="11">
                  <c:v>40544</c:v>
                </c:pt>
                <c:pt idx="12">
                  <c:v>40909</c:v>
                </c:pt>
                <c:pt idx="13">
                  <c:v>41275</c:v>
                </c:pt>
                <c:pt idx="14">
                  <c:v>41640</c:v>
                </c:pt>
                <c:pt idx="15">
                  <c:v>42005</c:v>
                </c:pt>
                <c:pt idx="16">
                  <c:v>42370</c:v>
                </c:pt>
              </c:numCache>
            </c:numRef>
          </c:cat>
          <c:val>
            <c:numRef>
              <c:f>adat3!$D$2:$D$18</c:f>
              <c:numCache>
                <c:formatCode>0.00</c:formatCode>
                <c:ptCount val="17"/>
                <c:pt idx="0">
                  <c:v>14.250833526139903</c:v>
                </c:pt>
                <c:pt idx="1">
                  <c:v>16.346517991649794</c:v>
                </c:pt>
                <c:pt idx="2">
                  <c:v>13.344136592380906</c:v>
                </c:pt>
                <c:pt idx="3">
                  <c:v>8.9324671345144306</c:v>
                </c:pt>
                <c:pt idx="4">
                  <c:v>9.4005982267322707</c:v>
                </c:pt>
                <c:pt idx="5">
                  <c:v>6.9087126857673118</c:v>
                </c:pt>
                <c:pt idx="6">
                  <c:v>7.8164698188172181</c:v>
                </c:pt>
                <c:pt idx="7">
                  <c:v>8.2027484585888804</c:v>
                </c:pt>
                <c:pt idx="8">
                  <c:v>7.6830685970033104</c:v>
                </c:pt>
                <c:pt idx="9">
                  <c:v>4.42986793644633</c:v>
                </c:pt>
                <c:pt idx="10">
                  <c:v>3.79693230648585</c:v>
                </c:pt>
                <c:pt idx="11">
                  <c:v>4.2097308133440103</c:v>
                </c:pt>
                <c:pt idx="12">
                  <c:v>7.8765887756000197</c:v>
                </c:pt>
                <c:pt idx="13">
                  <c:v>3.5865714688170209</c:v>
                </c:pt>
                <c:pt idx="14">
                  <c:v>4.2851410076292398</c:v>
                </c:pt>
                <c:pt idx="15">
                  <c:v>3.5432288856303202</c:v>
                </c:pt>
                <c:pt idx="16">
                  <c:v>4.2031247122985098</c:v>
                </c:pt>
              </c:numCache>
            </c:numRef>
          </c:val>
        </c:ser>
        <c:marker val="1"/>
        <c:axId val="101741312"/>
        <c:axId val="101743232"/>
      </c:lineChart>
      <c:dateAx>
        <c:axId val="101741312"/>
        <c:scaling>
          <c:orientation val="minMax"/>
          <c:min val="39083"/>
        </c:scaling>
        <c:axPos val="b"/>
        <c:numFmt formatCode="yyyy" sourceLinked="0"/>
        <c:tickLblPos val="low"/>
        <c:txPr>
          <a:bodyPr rot="-5400000" vert="horz"/>
          <a:lstStyle/>
          <a:p>
            <a:pPr>
              <a:defRPr/>
            </a:pPr>
            <a:endParaRPr lang="en-US"/>
          </a:p>
        </c:txPr>
        <c:crossAx val="101743232"/>
        <c:crossesAt val="0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101743232"/>
        <c:scaling>
          <c:orientation val="minMax"/>
          <c:max val="10"/>
          <c:min val="-6"/>
        </c:scaling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sys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b="0"/>
                </a:pPr>
                <a:r>
                  <a:rPr lang="hu-HU" b="0"/>
                  <a:t>% éves változás</a:t>
                </a:r>
              </a:p>
            </c:rich>
          </c:tx>
          <c:layout>
            <c:manualLayout>
              <c:xMode val="edge"/>
              <c:yMode val="edge"/>
              <c:x val="1.3260059398162162E-2"/>
              <c:y val="0.27446223923837532"/>
            </c:manualLayout>
          </c:layout>
        </c:title>
        <c:numFmt formatCode="0" sourceLinked="0"/>
        <c:tickLblPos val="nextTo"/>
        <c:crossAx val="101741312"/>
        <c:crossesAt val="36161"/>
        <c:crossBetween val="between"/>
        <c:majorUnit val="2"/>
      </c:valAx>
    </c:plotArea>
    <c:legend>
      <c:legendPos val="b"/>
      <c:layout>
        <c:manualLayout>
          <c:xMode val="edge"/>
          <c:yMode val="edge"/>
          <c:x val="0"/>
          <c:y val="0.89153918795347531"/>
          <c:w val="1"/>
          <c:h val="0.10656999649611591"/>
        </c:manualLayout>
      </c:layout>
    </c:legend>
    <c:plotVisOnly val="1"/>
    <c:dispBlanksAs val="gap"/>
  </c:chart>
  <c:spPr>
    <a:ln>
      <a:noFill/>
    </a:ln>
  </c:spPr>
  <c:txPr>
    <a:bodyPr/>
    <a:lstStyle/>
    <a:p>
      <a:pPr>
        <a:defRPr sz="1600">
          <a:latin typeface="Calibri" panose="020F0502020204030204" pitchFamily="34" charset="0"/>
        </a:defRPr>
      </a:pPr>
      <a:endParaRPr lang="en-US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plotArea>
      <c:layout>
        <c:manualLayout>
          <c:layoutTarget val="inner"/>
          <c:xMode val="edge"/>
          <c:yMode val="edge"/>
          <c:x val="0.13042625661375662"/>
          <c:y val="6.0035206525874227E-2"/>
          <c:w val="0.71785482804232803"/>
          <c:h val="0.68115474543232557"/>
        </c:manualLayout>
      </c:layout>
      <c:lineChart>
        <c:grouping val="standard"/>
        <c:ser>
          <c:idx val="0"/>
          <c:order val="0"/>
          <c:tx>
            <c:strRef>
              <c:f>olajkitermelés!$B$7</c:f>
              <c:strCache>
                <c:ptCount val="1"/>
                <c:pt idx="0">
                  <c:v>OPEC kitermelése</c:v>
                </c:pt>
              </c:strCache>
            </c:strRef>
          </c:tx>
          <c:spPr>
            <a:ln w="44450">
              <a:solidFill>
                <a:srgbClr val="002060"/>
              </a:solidFill>
            </a:ln>
          </c:spPr>
          <c:marker>
            <c:symbol val="none"/>
          </c:marker>
          <c:cat>
            <c:numRef>
              <c:f>olajkitermelés!$A$8:$A$75</c:f>
              <c:numCache>
                <c:formatCode>yyyy/mm/dd</c:formatCode>
                <c:ptCount val="68"/>
                <c:pt idx="0">
                  <c:v>40207</c:v>
                </c:pt>
                <c:pt idx="1">
                  <c:v>40235</c:v>
                </c:pt>
                <c:pt idx="2">
                  <c:v>40268</c:v>
                </c:pt>
                <c:pt idx="3">
                  <c:v>40298</c:v>
                </c:pt>
                <c:pt idx="4">
                  <c:v>40329</c:v>
                </c:pt>
                <c:pt idx="5">
                  <c:v>40359</c:v>
                </c:pt>
                <c:pt idx="6">
                  <c:v>40389</c:v>
                </c:pt>
                <c:pt idx="7">
                  <c:v>40421</c:v>
                </c:pt>
                <c:pt idx="8">
                  <c:v>40451</c:v>
                </c:pt>
                <c:pt idx="9">
                  <c:v>40480</c:v>
                </c:pt>
                <c:pt idx="10">
                  <c:v>40512</c:v>
                </c:pt>
                <c:pt idx="11">
                  <c:v>40543</c:v>
                </c:pt>
                <c:pt idx="12">
                  <c:v>40574</c:v>
                </c:pt>
                <c:pt idx="13">
                  <c:v>40602</c:v>
                </c:pt>
                <c:pt idx="14">
                  <c:v>40633</c:v>
                </c:pt>
                <c:pt idx="15">
                  <c:v>40662</c:v>
                </c:pt>
                <c:pt idx="16">
                  <c:v>40694</c:v>
                </c:pt>
                <c:pt idx="17">
                  <c:v>40724</c:v>
                </c:pt>
                <c:pt idx="18">
                  <c:v>40753</c:v>
                </c:pt>
                <c:pt idx="19">
                  <c:v>40786</c:v>
                </c:pt>
                <c:pt idx="20">
                  <c:v>40816</c:v>
                </c:pt>
                <c:pt idx="21">
                  <c:v>40847</c:v>
                </c:pt>
                <c:pt idx="22">
                  <c:v>40877</c:v>
                </c:pt>
                <c:pt idx="23">
                  <c:v>40907</c:v>
                </c:pt>
                <c:pt idx="24">
                  <c:v>40939</c:v>
                </c:pt>
                <c:pt idx="25">
                  <c:v>40968</c:v>
                </c:pt>
                <c:pt idx="26">
                  <c:v>40998</c:v>
                </c:pt>
                <c:pt idx="27">
                  <c:v>41029</c:v>
                </c:pt>
                <c:pt idx="28">
                  <c:v>41060</c:v>
                </c:pt>
                <c:pt idx="29">
                  <c:v>41089</c:v>
                </c:pt>
                <c:pt idx="30">
                  <c:v>41121</c:v>
                </c:pt>
                <c:pt idx="31">
                  <c:v>41152</c:v>
                </c:pt>
                <c:pt idx="32">
                  <c:v>41180</c:v>
                </c:pt>
                <c:pt idx="33">
                  <c:v>41213</c:v>
                </c:pt>
                <c:pt idx="34">
                  <c:v>41243</c:v>
                </c:pt>
                <c:pt idx="35">
                  <c:v>41274</c:v>
                </c:pt>
                <c:pt idx="36">
                  <c:v>41305</c:v>
                </c:pt>
                <c:pt idx="37">
                  <c:v>41333</c:v>
                </c:pt>
                <c:pt idx="38">
                  <c:v>41362</c:v>
                </c:pt>
                <c:pt idx="39">
                  <c:v>41394</c:v>
                </c:pt>
                <c:pt idx="40">
                  <c:v>41425</c:v>
                </c:pt>
                <c:pt idx="41">
                  <c:v>41453</c:v>
                </c:pt>
                <c:pt idx="42">
                  <c:v>41486</c:v>
                </c:pt>
                <c:pt idx="43">
                  <c:v>41516</c:v>
                </c:pt>
                <c:pt idx="44">
                  <c:v>41547</c:v>
                </c:pt>
                <c:pt idx="45">
                  <c:v>41578</c:v>
                </c:pt>
                <c:pt idx="46">
                  <c:v>41607</c:v>
                </c:pt>
                <c:pt idx="47">
                  <c:v>41639</c:v>
                </c:pt>
                <c:pt idx="48">
                  <c:v>41670</c:v>
                </c:pt>
                <c:pt idx="49">
                  <c:v>41698</c:v>
                </c:pt>
                <c:pt idx="50">
                  <c:v>41729</c:v>
                </c:pt>
                <c:pt idx="51">
                  <c:v>41759</c:v>
                </c:pt>
                <c:pt idx="52">
                  <c:v>41789</c:v>
                </c:pt>
                <c:pt idx="53">
                  <c:v>41820</c:v>
                </c:pt>
                <c:pt idx="54">
                  <c:v>41851</c:v>
                </c:pt>
                <c:pt idx="55">
                  <c:v>41880</c:v>
                </c:pt>
                <c:pt idx="56">
                  <c:v>41912</c:v>
                </c:pt>
                <c:pt idx="57">
                  <c:v>41943</c:v>
                </c:pt>
                <c:pt idx="58">
                  <c:v>41971</c:v>
                </c:pt>
                <c:pt idx="59">
                  <c:v>42004</c:v>
                </c:pt>
                <c:pt idx="60">
                  <c:v>42034</c:v>
                </c:pt>
                <c:pt idx="61">
                  <c:v>42062</c:v>
                </c:pt>
                <c:pt idx="62">
                  <c:v>42094</c:v>
                </c:pt>
                <c:pt idx="63">
                  <c:v>42124</c:v>
                </c:pt>
                <c:pt idx="64">
                  <c:v>42153</c:v>
                </c:pt>
                <c:pt idx="65">
                  <c:v>42185</c:v>
                </c:pt>
                <c:pt idx="66">
                  <c:v>42216</c:v>
                </c:pt>
                <c:pt idx="67">
                  <c:v>42247</c:v>
                </c:pt>
              </c:numCache>
            </c:numRef>
          </c:cat>
          <c:val>
            <c:numRef>
              <c:f>olajkitermelés!$B$8:$B$75</c:f>
              <c:numCache>
                <c:formatCode>General</c:formatCode>
                <c:ptCount val="68"/>
                <c:pt idx="0">
                  <c:v>29045</c:v>
                </c:pt>
                <c:pt idx="1">
                  <c:v>29235</c:v>
                </c:pt>
                <c:pt idx="2">
                  <c:v>29165</c:v>
                </c:pt>
                <c:pt idx="3">
                  <c:v>29185</c:v>
                </c:pt>
                <c:pt idx="4">
                  <c:v>29387</c:v>
                </c:pt>
                <c:pt idx="5">
                  <c:v>29160</c:v>
                </c:pt>
                <c:pt idx="6">
                  <c:v>29225</c:v>
                </c:pt>
                <c:pt idx="7">
                  <c:v>29200</c:v>
                </c:pt>
                <c:pt idx="8">
                  <c:v>28945</c:v>
                </c:pt>
                <c:pt idx="9">
                  <c:v>29130</c:v>
                </c:pt>
                <c:pt idx="10">
                  <c:v>29050</c:v>
                </c:pt>
                <c:pt idx="11">
                  <c:v>29185</c:v>
                </c:pt>
                <c:pt idx="12">
                  <c:v>29395</c:v>
                </c:pt>
                <c:pt idx="13">
                  <c:v>29385</c:v>
                </c:pt>
                <c:pt idx="14">
                  <c:v>28522</c:v>
                </c:pt>
                <c:pt idx="15">
                  <c:v>28730</c:v>
                </c:pt>
                <c:pt idx="16">
                  <c:v>28895</c:v>
                </c:pt>
                <c:pt idx="17">
                  <c:v>29320</c:v>
                </c:pt>
                <c:pt idx="18">
                  <c:v>29940</c:v>
                </c:pt>
                <c:pt idx="19">
                  <c:v>29978</c:v>
                </c:pt>
                <c:pt idx="20">
                  <c:v>30015</c:v>
                </c:pt>
                <c:pt idx="21">
                  <c:v>29965</c:v>
                </c:pt>
                <c:pt idx="22">
                  <c:v>30820</c:v>
                </c:pt>
                <c:pt idx="23">
                  <c:v>31042</c:v>
                </c:pt>
                <c:pt idx="24">
                  <c:v>31120</c:v>
                </c:pt>
                <c:pt idx="25">
                  <c:v>31440</c:v>
                </c:pt>
                <c:pt idx="26">
                  <c:v>31425</c:v>
                </c:pt>
                <c:pt idx="27">
                  <c:v>31895</c:v>
                </c:pt>
                <c:pt idx="28">
                  <c:v>31940</c:v>
                </c:pt>
                <c:pt idx="29">
                  <c:v>31868</c:v>
                </c:pt>
                <c:pt idx="30">
                  <c:v>31933</c:v>
                </c:pt>
                <c:pt idx="31">
                  <c:v>32313</c:v>
                </c:pt>
                <c:pt idx="32">
                  <c:v>32049</c:v>
                </c:pt>
                <c:pt idx="33">
                  <c:v>31702</c:v>
                </c:pt>
                <c:pt idx="34">
                  <c:v>31364</c:v>
                </c:pt>
                <c:pt idx="35">
                  <c:v>30812</c:v>
                </c:pt>
                <c:pt idx="36">
                  <c:v>30472</c:v>
                </c:pt>
                <c:pt idx="37">
                  <c:v>30494</c:v>
                </c:pt>
                <c:pt idx="38">
                  <c:v>30624</c:v>
                </c:pt>
                <c:pt idx="39">
                  <c:v>30806</c:v>
                </c:pt>
                <c:pt idx="40">
                  <c:v>30924</c:v>
                </c:pt>
                <c:pt idx="41">
                  <c:v>30907</c:v>
                </c:pt>
                <c:pt idx="42">
                  <c:v>30924</c:v>
                </c:pt>
                <c:pt idx="43">
                  <c:v>31039</c:v>
                </c:pt>
                <c:pt idx="44">
                  <c:v>30583</c:v>
                </c:pt>
                <c:pt idx="45">
                  <c:v>30252</c:v>
                </c:pt>
                <c:pt idx="46">
                  <c:v>29988</c:v>
                </c:pt>
                <c:pt idx="47">
                  <c:v>30039</c:v>
                </c:pt>
                <c:pt idx="48">
                  <c:v>29888</c:v>
                </c:pt>
                <c:pt idx="49">
                  <c:v>30410</c:v>
                </c:pt>
                <c:pt idx="50">
                  <c:v>30165</c:v>
                </c:pt>
                <c:pt idx="51">
                  <c:v>29913</c:v>
                </c:pt>
                <c:pt idx="52">
                  <c:v>29945</c:v>
                </c:pt>
                <c:pt idx="53">
                  <c:v>30326</c:v>
                </c:pt>
                <c:pt idx="54">
                  <c:v>30142</c:v>
                </c:pt>
                <c:pt idx="55">
                  <c:v>30522</c:v>
                </c:pt>
                <c:pt idx="56">
                  <c:v>30921</c:v>
                </c:pt>
                <c:pt idx="57">
                  <c:v>30984</c:v>
                </c:pt>
                <c:pt idx="58">
                  <c:v>30361</c:v>
                </c:pt>
                <c:pt idx="59">
                  <c:v>30422</c:v>
                </c:pt>
                <c:pt idx="60">
                  <c:v>30405</c:v>
                </c:pt>
                <c:pt idx="61">
                  <c:v>30548</c:v>
                </c:pt>
                <c:pt idx="62">
                  <c:v>31296</c:v>
                </c:pt>
                <c:pt idx="63">
                  <c:v>31512</c:v>
                </c:pt>
                <c:pt idx="64">
                  <c:v>31390</c:v>
                </c:pt>
                <c:pt idx="65">
                  <c:v>32469</c:v>
                </c:pt>
                <c:pt idx="66">
                  <c:v>32208</c:v>
                </c:pt>
                <c:pt idx="67">
                  <c:v>32316</c:v>
                </c:pt>
              </c:numCache>
            </c:numRef>
          </c:val>
        </c:ser>
        <c:marker val="1"/>
        <c:axId val="91172864"/>
        <c:axId val="91174400"/>
      </c:lineChart>
      <c:lineChart>
        <c:grouping val="standard"/>
        <c:ser>
          <c:idx val="1"/>
          <c:order val="1"/>
          <c:tx>
            <c:strRef>
              <c:f>olajkitermelés!$C$7</c:f>
              <c:strCache>
                <c:ptCount val="1"/>
                <c:pt idx="0">
                  <c:v>USA olajkitermelése (jobb tengely)</c:v>
                </c:pt>
              </c:strCache>
            </c:strRef>
          </c:tx>
          <c:spPr>
            <a:ln w="44450">
              <a:solidFill>
                <a:srgbClr val="9C0000"/>
              </a:solidFill>
              <a:prstDash val="sysDash"/>
            </a:ln>
          </c:spPr>
          <c:marker>
            <c:symbol val="none"/>
          </c:marker>
          <c:cat>
            <c:numRef>
              <c:f>olajkitermelés!$A$8:$A$75</c:f>
              <c:numCache>
                <c:formatCode>yyyy/mm/dd</c:formatCode>
                <c:ptCount val="68"/>
                <c:pt idx="0">
                  <c:v>40207</c:v>
                </c:pt>
                <c:pt idx="1">
                  <c:v>40235</c:v>
                </c:pt>
                <c:pt idx="2">
                  <c:v>40268</c:v>
                </c:pt>
                <c:pt idx="3">
                  <c:v>40298</c:v>
                </c:pt>
                <c:pt idx="4">
                  <c:v>40329</c:v>
                </c:pt>
                <c:pt idx="5">
                  <c:v>40359</c:v>
                </c:pt>
                <c:pt idx="6">
                  <c:v>40389</c:v>
                </c:pt>
                <c:pt idx="7">
                  <c:v>40421</c:v>
                </c:pt>
                <c:pt idx="8">
                  <c:v>40451</c:v>
                </c:pt>
                <c:pt idx="9">
                  <c:v>40480</c:v>
                </c:pt>
                <c:pt idx="10">
                  <c:v>40512</c:v>
                </c:pt>
                <c:pt idx="11">
                  <c:v>40543</c:v>
                </c:pt>
                <c:pt idx="12">
                  <c:v>40574</c:v>
                </c:pt>
                <c:pt idx="13">
                  <c:v>40602</c:v>
                </c:pt>
                <c:pt idx="14">
                  <c:v>40633</c:v>
                </c:pt>
                <c:pt idx="15">
                  <c:v>40662</c:v>
                </c:pt>
                <c:pt idx="16">
                  <c:v>40694</c:v>
                </c:pt>
                <c:pt idx="17">
                  <c:v>40724</c:v>
                </c:pt>
                <c:pt idx="18">
                  <c:v>40753</c:v>
                </c:pt>
                <c:pt idx="19">
                  <c:v>40786</c:v>
                </c:pt>
                <c:pt idx="20">
                  <c:v>40816</c:v>
                </c:pt>
                <c:pt idx="21">
                  <c:v>40847</c:v>
                </c:pt>
                <c:pt idx="22">
                  <c:v>40877</c:v>
                </c:pt>
                <c:pt idx="23">
                  <c:v>40907</c:v>
                </c:pt>
                <c:pt idx="24">
                  <c:v>40939</c:v>
                </c:pt>
                <c:pt idx="25">
                  <c:v>40968</c:v>
                </c:pt>
                <c:pt idx="26">
                  <c:v>40998</c:v>
                </c:pt>
                <c:pt idx="27">
                  <c:v>41029</c:v>
                </c:pt>
                <c:pt idx="28">
                  <c:v>41060</c:v>
                </c:pt>
                <c:pt idx="29">
                  <c:v>41089</c:v>
                </c:pt>
                <c:pt idx="30">
                  <c:v>41121</c:v>
                </c:pt>
                <c:pt idx="31">
                  <c:v>41152</c:v>
                </c:pt>
                <c:pt idx="32">
                  <c:v>41180</c:v>
                </c:pt>
                <c:pt idx="33">
                  <c:v>41213</c:v>
                </c:pt>
                <c:pt idx="34">
                  <c:v>41243</c:v>
                </c:pt>
                <c:pt idx="35">
                  <c:v>41274</c:v>
                </c:pt>
                <c:pt idx="36">
                  <c:v>41305</c:v>
                </c:pt>
                <c:pt idx="37">
                  <c:v>41333</c:v>
                </c:pt>
                <c:pt idx="38">
                  <c:v>41362</c:v>
                </c:pt>
                <c:pt idx="39">
                  <c:v>41394</c:v>
                </c:pt>
                <c:pt idx="40">
                  <c:v>41425</c:v>
                </c:pt>
                <c:pt idx="41">
                  <c:v>41453</c:v>
                </c:pt>
                <c:pt idx="42">
                  <c:v>41486</c:v>
                </c:pt>
                <c:pt idx="43">
                  <c:v>41516</c:v>
                </c:pt>
                <c:pt idx="44">
                  <c:v>41547</c:v>
                </c:pt>
                <c:pt idx="45">
                  <c:v>41578</c:v>
                </c:pt>
                <c:pt idx="46">
                  <c:v>41607</c:v>
                </c:pt>
                <c:pt idx="47">
                  <c:v>41639</c:v>
                </c:pt>
                <c:pt idx="48">
                  <c:v>41670</c:v>
                </c:pt>
                <c:pt idx="49">
                  <c:v>41698</c:v>
                </c:pt>
                <c:pt idx="50">
                  <c:v>41729</c:v>
                </c:pt>
                <c:pt idx="51">
                  <c:v>41759</c:v>
                </c:pt>
                <c:pt idx="52">
                  <c:v>41789</c:v>
                </c:pt>
                <c:pt idx="53">
                  <c:v>41820</c:v>
                </c:pt>
                <c:pt idx="54">
                  <c:v>41851</c:v>
                </c:pt>
                <c:pt idx="55">
                  <c:v>41880</c:v>
                </c:pt>
                <c:pt idx="56">
                  <c:v>41912</c:v>
                </c:pt>
                <c:pt idx="57">
                  <c:v>41943</c:v>
                </c:pt>
                <c:pt idx="58">
                  <c:v>41971</c:v>
                </c:pt>
                <c:pt idx="59">
                  <c:v>42004</c:v>
                </c:pt>
                <c:pt idx="60">
                  <c:v>42034</c:v>
                </c:pt>
                <c:pt idx="61">
                  <c:v>42062</c:v>
                </c:pt>
                <c:pt idx="62">
                  <c:v>42094</c:v>
                </c:pt>
                <c:pt idx="63">
                  <c:v>42124</c:v>
                </c:pt>
                <c:pt idx="64">
                  <c:v>42153</c:v>
                </c:pt>
                <c:pt idx="65">
                  <c:v>42185</c:v>
                </c:pt>
                <c:pt idx="66">
                  <c:v>42216</c:v>
                </c:pt>
                <c:pt idx="67">
                  <c:v>42247</c:v>
                </c:pt>
              </c:numCache>
            </c:numRef>
          </c:cat>
          <c:val>
            <c:numRef>
              <c:f>olajkitermelés!$C$8:$C$75</c:f>
              <c:numCache>
                <c:formatCode>General</c:formatCode>
                <c:ptCount val="68"/>
                <c:pt idx="0">
                  <c:v>5403</c:v>
                </c:pt>
                <c:pt idx="1">
                  <c:v>5548</c:v>
                </c:pt>
                <c:pt idx="2">
                  <c:v>5514</c:v>
                </c:pt>
                <c:pt idx="3">
                  <c:v>5395</c:v>
                </c:pt>
                <c:pt idx="4">
                  <c:v>5400</c:v>
                </c:pt>
                <c:pt idx="5">
                  <c:v>5382</c:v>
                </c:pt>
                <c:pt idx="6">
                  <c:v>5314</c:v>
                </c:pt>
                <c:pt idx="7">
                  <c:v>5444</c:v>
                </c:pt>
                <c:pt idx="8">
                  <c:v>5609</c:v>
                </c:pt>
                <c:pt idx="9">
                  <c:v>5600</c:v>
                </c:pt>
                <c:pt idx="10">
                  <c:v>5577</c:v>
                </c:pt>
                <c:pt idx="11">
                  <c:v>5604</c:v>
                </c:pt>
                <c:pt idx="12">
                  <c:v>5497</c:v>
                </c:pt>
                <c:pt idx="13">
                  <c:v>5392</c:v>
                </c:pt>
                <c:pt idx="14">
                  <c:v>5604</c:v>
                </c:pt>
                <c:pt idx="15">
                  <c:v>5555</c:v>
                </c:pt>
                <c:pt idx="16">
                  <c:v>5619</c:v>
                </c:pt>
                <c:pt idx="17">
                  <c:v>5582</c:v>
                </c:pt>
                <c:pt idx="18">
                  <c:v>5344</c:v>
                </c:pt>
                <c:pt idx="19">
                  <c:v>5627</c:v>
                </c:pt>
                <c:pt idx="20">
                  <c:v>5590</c:v>
                </c:pt>
                <c:pt idx="21">
                  <c:v>5875</c:v>
                </c:pt>
                <c:pt idx="22">
                  <c:v>6006</c:v>
                </c:pt>
                <c:pt idx="23">
                  <c:v>6027</c:v>
                </c:pt>
                <c:pt idx="24">
                  <c:v>6153</c:v>
                </c:pt>
                <c:pt idx="25">
                  <c:v>6262</c:v>
                </c:pt>
                <c:pt idx="26">
                  <c:v>6297</c:v>
                </c:pt>
                <c:pt idx="27">
                  <c:v>6296</c:v>
                </c:pt>
                <c:pt idx="28">
                  <c:v>6342</c:v>
                </c:pt>
                <c:pt idx="29">
                  <c:v>6252</c:v>
                </c:pt>
                <c:pt idx="30">
                  <c:v>6391</c:v>
                </c:pt>
                <c:pt idx="31">
                  <c:v>6318</c:v>
                </c:pt>
                <c:pt idx="32">
                  <c:v>6574</c:v>
                </c:pt>
                <c:pt idx="33">
                  <c:v>6941</c:v>
                </c:pt>
                <c:pt idx="34">
                  <c:v>7044</c:v>
                </c:pt>
                <c:pt idx="35">
                  <c:v>7081</c:v>
                </c:pt>
                <c:pt idx="36">
                  <c:v>7077</c:v>
                </c:pt>
                <c:pt idx="37">
                  <c:v>7095</c:v>
                </c:pt>
                <c:pt idx="38">
                  <c:v>7161</c:v>
                </c:pt>
                <c:pt idx="39">
                  <c:v>7377</c:v>
                </c:pt>
                <c:pt idx="40">
                  <c:v>7303</c:v>
                </c:pt>
                <c:pt idx="41">
                  <c:v>7266</c:v>
                </c:pt>
                <c:pt idx="42">
                  <c:v>7464</c:v>
                </c:pt>
                <c:pt idx="43">
                  <c:v>7514</c:v>
                </c:pt>
                <c:pt idx="44">
                  <c:v>7737</c:v>
                </c:pt>
                <c:pt idx="45">
                  <c:v>7704</c:v>
                </c:pt>
                <c:pt idx="46">
                  <c:v>7899</c:v>
                </c:pt>
                <c:pt idx="47">
                  <c:v>7878</c:v>
                </c:pt>
                <c:pt idx="48">
                  <c:v>8018</c:v>
                </c:pt>
                <c:pt idx="49">
                  <c:v>8133</c:v>
                </c:pt>
                <c:pt idx="50">
                  <c:v>8262</c:v>
                </c:pt>
                <c:pt idx="51">
                  <c:v>8544</c:v>
                </c:pt>
                <c:pt idx="52">
                  <c:v>8612</c:v>
                </c:pt>
                <c:pt idx="53">
                  <c:v>8671</c:v>
                </c:pt>
                <c:pt idx="54">
                  <c:v>8749</c:v>
                </c:pt>
                <c:pt idx="55">
                  <c:v>8836</c:v>
                </c:pt>
                <c:pt idx="56">
                  <c:v>8958</c:v>
                </c:pt>
                <c:pt idx="57">
                  <c:v>9135</c:v>
                </c:pt>
                <c:pt idx="58">
                  <c:v>9203</c:v>
                </c:pt>
                <c:pt idx="59">
                  <c:v>9413</c:v>
                </c:pt>
                <c:pt idx="60">
                  <c:v>9309</c:v>
                </c:pt>
                <c:pt idx="61">
                  <c:v>9432</c:v>
                </c:pt>
                <c:pt idx="62">
                  <c:v>9693</c:v>
                </c:pt>
                <c:pt idx="63">
                  <c:v>9691</c:v>
                </c:pt>
                <c:pt idx="64">
                  <c:v>9511</c:v>
                </c:pt>
                <c:pt idx="65">
                  <c:v>9599.5</c:v>
                </c:pt>
                <c:pt idx="66">
                  <c:v>9534.25</c:v>
                </c:pt>
              </c:numCache>
            </c:numRef>
          </c:val>
        </c:ser>
        <c:marker val="1"/>
        <c:axId val="91181824"/>
        <c:axId val="91175936"/>
      </c:lineChart>
      <c:dateAx>
        <c:axId val="91172864"/>
        <c:scaling>
          <c:orientation val="minMax"/>
        </c:scaling>
        <c:axPos val="b"/>
        <c:numFmt formatCode="yyyy" sourceLinked="0"/>
        <c:tickLblPos val="nextTo"/>
        <c:crossAx val="91174400"/>
        <c:crosses val="autoZero"/>
        <c:auto val="1"/>
        <c:lblOffset val="100"/>
        <c:majorUnit val="12"/>
      </c:dateAx>
      <c:valAx>
        <c:axId val="91174400"/>
        <c:scaling>
          <c:orientation val="minMax"/>
          <c:max val="32700"/>
          <c:min val="27700"/>
        </c:scaling>
        <c:axPos val="l"/>
        <c:majorGridlines>
          <c:spPr>
            <a:ln>
              <a:solidFill>
                <a:schemeClr val="bg1">
                  <a:lumMod val="65000"/>
                </a:schemeClr>
              </a:solidFill>
              <a:prstDash val="dash"/>
            </a:ln>
          </c:spPr>
        </c:majorGridlines>
        <c:numFmt formatCode="General" sourceLinked="1"/>
        <c:tickLblPos val="nextTo"/>
        <c:crossAx val="91172864"/>
        <c:crosses val="autoZero"/>
        <c:crossBetween val="between"/>
      </c:valAx>
      <c:valAx>
        <c:axId val="91175936"/>
        <c:scaling>
          <c:orientation val="minMax"/>
          <c:max val="10000"/>
          <c:min val="5000"/>
        </c:scaling>
        <c:axPos val="r"/>
        <c:numFmt formatCode="General" sourceLinked="1"/>
        <c:tickLblPos val="nextTo"/>
        <c:crossAx val="91181824"/>
        <c:crosses val="max"/>
        <c:crossBetween val="between"/>
      </c:valAx>
      <c:dateAx>
        <c:axId val="91181824"/>
        <c:scaling>
          <c:orientation val="minMax"/>
        </c:scaling>
        <c:delete val="1"/>
        <c:axPos val="b"/>
        <c:numFmt formatCode="yyyy/mm/dd" sourceLinked="1"/>
        <c:tickLblPos val="none"/>
        <c:crossAx val="91175936"/>
        <c:crosses val="autoZero"/>
        <c:auto val="1"/>
        <c:lblOffset val="100"/>
      </c:dateAx>
    </c:plotArea>
    <c:legend>
      <c:legendPos val="b"/>
      <c:layout>
        <c:manualLayout>
          <c:xMode val="edge"/>
          <c:yMode val="edge"/>
          <c:x val="0"/>
          <c:y val="0.89326543683698445"/>
          <c:w val="1"/>
          <c:h val="0.10673456316301569"/>
        </c:manualLayout>
      </c:layout>
    </c:legend>
    <c:plotVisOnly val="1"/>
    <c:dispBlanksAs val="gap"/>
  </c:chart>
  <c:spPr>
    <a:ln>
      <a:noFill/>
    </a:ln>
  </c:spPr>
  <c:txPr>
    <a:bodyPr/>
    <a:lstStyle/>
    <a:p>
      <a:pPr>
        <a:defRPr sz="1800" b="0">
          <a:latin typeface="Calibri" pitchFamily="34" charset="0"/>
        </a:defRPr>
      </a:pPr>
      <a:endParaRPr lang="en-US"/>
    </a:p>
  </c:txPr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chart>
    <c:plotArea>
      <c:layout>
        <c:manualLayout>
          <c:layoutTarget val="inner"/>
          <c:xMode val="edge"/>
          <c:yMode val="edge"/>
          <c:x val="0.12006897296834509"/>
          <c:y val="4.8403596181620892E-2"/>
          <c:w val="0.75120157393317333"/>
          <c:h val="0.64334326100518846"/>
        </c:manualLayout>
      </c:layout>
      <c:barChart>
        <c:barDir val="col"/>
        <c:grouping val="clustered"/>
        <c:ser>
          <c:idx val="1"/>
          <c:order val="1"/>
          <c:tx>
            <c:strRef>
              <c:f>'c1-6'!$C$12</c:f>
              <c:strCache>
                <c:ptCount val="1"/>
                <c:pt idx="0">
                  <c:v>Nettó pénzügyi megtakarítási ráta</c:v>
                </c:pt>
              </c:strCache>
            </c:strRef>
          </c:tx>
          <c:spPr>
            <a:solidFill>
              <a:srgbClr val="7BAFD4">
                <a:lumMod val="60000"/>
                <a:lumOff val="40000"/>
              </a:srgbClr>
            </a:solidFill>
            <a:ln w="12700">
              <a:solidFill>
                <a:schemeClr val="tx2"/>
              </a:solidFill>
            </a:ln>
          </c:spPr>
          <c:cat>
            <c:strRef>
              <c:f>'c1-6'!$A$29:$A$37</c:f>
              <c:strCache>
                <c:ptCount val="9"/>
                <c:pt idx="0">
                  <c:v>2000-
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</c:strCache>
            </c:strRef>
          </c:cat>
          <c:val>
            <c:numRef>
              <c:f>'c1-6'!$C$29:$C$37</c:f>
              <c:numCache>
                <c:formatCode>0.0</c:formatCode>
                <c:ptCount val="9"/>
                <c:pt idx="0">
                  <c:v>3.4489607509150573</c:v>
                </c:pt>
                <c:pt idx="1">
                  <c:v>3.7380520625135341</c:v>
                </c:pt>
                <c:pt idx="2">
                  <c:v>6.0592824925625006</c:v>
                </c:pt>
                <c:pt idx="3">
                  <c:v>9.0318525474308959</c:v>
                </c:pt>
                <c:pt idx="4">
                  <c:v>7.4198461809876441</c:v>
                </c:pt>
                <c:pt idx="5">
                  <c:v>8.5195558601251555</c:v>
                </c:pt>
                <c:pt idx="6">
                  <c:v>9.6449033447352015</c:v>
                </c:pt>
                <c:pt idx="7">
                  <c:v>9.612419202376941</c:v>
                </c:pt>
                <c:pt idx="8">
                  <c:v>8.8086372454239079</c:v>
                </c:pt>
              </c:numCache>
            </c:numRef>
          </c:val>
        </c:ser>
        <c:axId val="102156160"/>
        <c:axId val="102157696"/>
      </c:barChart>
      <c:lineChart>
        <c:grouping val="standard"/>
        <c:ser>
          <c:idx val="2"/>
          <c:order val="2"/>
          <c:tx>
            <c:strRef>
              <c:f>'c1-6'!$D$12</c:f>
              <c:strCache>
                <c:ptCount val="1"/>
                <c:pt idx="0">
                  <c:v>Beruházási ráta</c:v>
                </c:pt>
              </c:strCache>
            </c:strRef>
          </c:tx>
          <c:spPr>
            <a:ln w="44450">
              <a:solidFill>
                <a:srgbClr val="9C0000"/>
              </a:solidFill>
            </a:ln>
          </c:spPr>
          <c:marker>
            <c:symbol val="circle"/>
            <c:size val="10"/>
            <c:spPr>
              <a:solidFill>
                <a:schemeClr val="bg1"/>
              </a:solidFill>
              <a:ln w="25400">
                <a:solidFill>
                  <a:srgbClr val="9C0000"/>
                </a:solidFill>
              </a:ln>
            </c:spPr>
          </c:marker>
          <c:cat>
            <c:strRef>
              <c:f>'c1-6'!$A$29:$A$37</c:f>
              <c:strCache>
                <c:ptCount val="9"/>
                <c:pt idx="0">
                  <c:v>2000-
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</c:strCache>
            </c:strRef>
          </c:cat>
          <c:val>
            <c:numRef>
              <c:f>'c1-6'!$D$29:$D$37</c:f>
              <c:numCache>
                <c:formatCode>0.0</c:formatCode>
                <c:ptCount val="9"/>
                <c:pt idx="0">
                  <c:v>8.3266784812412915</c:v>
                </c:pt>
                <c:pt idx="1">
                  <c:v>7.9508355673785243</c:v>
                </c:pt>
                <c:pt idx="2">
                  <c:v>6.3959117130493972</c:v>
                </c:pt>
                <c:pt idx="3">
                  <c:v>4.6168392239331979</c:v>
                </c:pt>
                <c:pt idx="4">
                  <c:v>4.3515462783042507</c:v>
                </c:pt>
                <c:pt idx="5">
                  <c:v>4.3477376150977882</c:v>
                </c:pt>
                <c:pt idx="6">
                  <c:v>4.4963063099382996</c:v>
                </c:pt>
                <c:pt idx="7">
                  <c:v>4.7798136291678954</c:v>
                </c:pt>
                <c:pt idx="8">
                  <c:v>5.2939429329478704</c:v>
                </c:pt>
              </c:numCache>
            </c:numRef>
          </c:val>
        </c:ser>
        <c:marker val="1"/>
        <c:axId val="102156160"/>
        <c:axId val="102157696"/>
      </c:lineChart>
      <c:lineChart>
        <c:grouping val="standard"/>
        <c:ser>
          <c:idx val="0"/>
          <c:order val="0"/>
          <c:tx>
            <c:strRef>
              <c:f>'c1-6'!$B$12</c:f>
              <c:strCache>
                <c:ptCount val="1"/>
                <c:pt idx="0">
                  <c:v>Fogyasztási ráta (jobb tengely)</c:v>
                </c:pt>
              </c:strCache>
            </c:strRef>
          </c:tx>
          <c:spPr>
            <a:ln w="44450" cmpd="sng">
              <a:solidFill>
                <a:srgbClr val="295B7E"/>
              </a:solidFill>
            </a:ln>
          </c:spPr>
          <c:marker>
            <c:symbol val="none"/>
          </c:marker>
          <c:cat>
            <c:strRef>
              <c:f>'c1-6'!$A$29:$A$37</c:f>
              <c:strCache>
                <c:ptCount val="9"/>
                <c:pt idx="0">
                  <c:v>2000-
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</c:strCache>
            </c:strRef>
          </c:cat>
          <c:val>
            <c:numRef>
              <c:f>'c1-6'!$B$29:$B$37</c:f>
              <c:numCache>
                <c:formatCode>0.0</c:formatCode>
                <c:ptCount val="9"/>
                <c:pt idx="0">
                  <c:v>89.039605094932185</c:v>
                </c:pt>
                <c:pt idx="1">
                  <c:v>88.312074858038869</c:v>
                </c:pt>
                <c:pt idx="2">
                  <c:v>87.550643723071602</c:v>
                </c:pt>
                <c:pt idx="3">
                  <c:v>86.349529434025044</c:v>
                </c:pt>
                <c:pt idx="4">
                  <c:v>88.23057128818003</c:v>
                </c:pt>
                <c:pt idx="5">
                  <c:v>87.139324601410735</c:v>
                </c:pt>
                <c:pt idx="6">
                  <c:v>85.899118533817315</c:v>
                </c:pt>
                <c:pt idx="7">
                  <c:v>85.60861565137769</c:v>
                </c:pt>
                <c:pt idx="8">
                  <c:v>85.897419821628233</c:v>
                </c:pt>
              </c:numCache>
            </c:numRef>
          </c:val>
        </c:ser>
        <c:marker val="1"/>
        <c:axId val="102169984"/>
        <c:axId val="102168064"/>
      </c:lineChart>
      <c:catAx>
        <c:axId val="102156160"/>
        <c:scaling>
          <c:orientation val="minMax"/>
        </c:scaling>
        <c:axPos val="b"/>
        <c:tickLblPos val="nextTo"/>
        <c:crossAx val="102157696"/>
        <c:crosses val="autoZero"/>
        <c:auto val="1"/>
        <c:lblAlgn val="ctr"/>
        <c:lblOffset val="100"/>
      </c:catAx>
      <c:valAx>
        <c:axId val="102157696"/>
        <c:scaling>
          <c:orientation val="minMax"/>
          <c:max val="16"/>
          <c:min val="0"/>
        </c:scaling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sys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hu-HU"/>
                  <a:t>jövedelem arány</a:t>
                </a:r>
                <a:r>
                  <a:rPr lang="en-US"/>
                  <a:t>ában</a:t>
                </a:r>
                <a:r>
                  <a:rPr lang="hu-HU"/>
                  <a:t> (%)</a:t>
                </a:r>
              </a:p>
            </c:rich>
          </c:tx>
          <c:layout>
            <c:manualLayout>
              <c:xMode val="edge"/>
              <c:yMode val="edge"/>
              <c:x val="6.1152736342241455E-3"/>
              <c:y val="0.11133463803167169"/>
            </c:manualLayout>
          </c:layout>
        </c:title>
        <c:numFmt formatCode="0" sourceLinked="0"/>
        <c:tickLblPos val="nextTo"/>
        <c:spPr>
          <a:ln cmpd="sng"/>
        </c:spPr>
        <c:crossAx val="102156160"/>
        <c:crosses val="autoZero"/>
        <c:crossBetween val="between"/>
        <c:majorUnit val="2"/>
      </c:valAx>
      <c:valAx>
        <c:axId val="102168064"/>
        <c:scaling>
          <c:orientation val="minMax"/>
          <c:max val="91"/>
          <c:min val="75"/>
        </c:scaling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hu-HU"/>
                  <a:t>jövedelem</a:t>
                </a:r>
                <a:r>
                  <a:rPr lang="en-US"/>
                  <a:t> </a:t>
                </a:r>
                <a:r>
                  <a:rPr lang="hu-HU"/>
                  <a:t>arány</a:t>
                </a:r>
                <a:r>
                  <a:rPr lang="en-US"/>
                  <a:t>ában</a:t>
                </a:r>
                <a:r>
                  <a:rPr lang="hu-HU"/>
                  <a:t> (%)</a:t>
                </a:r>
              </a:p>
            </c:rich>
          </c:tx>
          <c:layout>
            <c:manualLayout>
              <c:xMode val="edge"/>
              <c:yMode val="edge"/>
              <c:x val="0.93995876095316622"/>
              <c:y val="8.1487527026911324E-2"/>
            </c:manualLayout>
          </c:layout>
        </c:title>
        <c:numFmt formatCode="0" sourceLinked="0"/>
        <c:tickLblPos val="nextTo"/>
        <c:crossAx val="102169984"/>
        <c:crosses val="max"/>
        <c:crossBetween val="between"/>
        <c:majorUnit val="2"/>
      </c:valAx>
      <c:catAx>
        <c:axId val="102169984"/>
        <c:scaling>
          <c:orientation val="minMax"/>
        </c:scaling>
        <c:delete val="1"/>
        <c:axPos val="b"/>
        <c:tickLblPos val="none"/>
        <c:crossAx val="102168064"/>
        <c:crosses val="autoZero"/>
        <c:auto val="1"/>
        <c:lblAlgn val="ctr"/>
        <c:lblOffset val="100"/>
      </c:catAx>
      <c:spPr>
        <a:ln>
          <a:noFill/>
        </a:ln>
      </c:spPr>
    </c:plotArea>
    <c:legend>
      <c:legendPos val="b"/>
      <c:layout>
        <c:manualLayout>
          <c:xMode val="edge"/>
          <c:yMode val="edge"/>
          <c:x val="0"/>
          <c:y val="0.87569137617188086"/>
          <c:w val="0.99793868469252667"/>
          <c:h val="0.12430862382812166"/>
        </c:manualLayout>
      </c:layout>
    </c:legend>
    <c:plotVisOnly val="1"/>
    <c:dispBlanksAs val="gap"/>
  </c:chart>
  <c:spPr>
    <a:ln>
      <a:noFill/>
    </a:ln>
  </c:spPr>
  <c:txPr>
    <a:bodyPr/>
    <a:lstStyle/>
    <a:p>
      <a:pPr>
        <a:defRPr sz="1800" b="0">
          <a:latin typeface="Calibri" pitchFamily="34" charset="0"/>
        </a:defRPr>
      </a:pPr>
      <a:endParaRPr lang="en-US"/>
    </a:p>
  </c:txPr>
  <c:externalData r:id="rId1"/>
  <c:userShapes r:id="rId2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chart>
    <c:plotArea>
      <c:layout>
        <c:manualLayout>
          <c:layoutTarget val="inner"/>
          <c:xMode val="edge"/>
          <c:yMode val="edge"/>
          <c:x val="7.5461334477954528E-2"/>
          <c:y val="7.9884982638889004E-2"/>
          <c:w val="0.84907733104410221"/>
          <c:h val="0.50022779726983735"/>
        </c:manualLayout>
      </c:layout>
      <c:barChart>
        <c:barDir val="col"/>
        <c:grouping val="stacked"/>
        <c:ser>
          <c:idx val="0"/>
          <c:order val="0"/>
          <c:tx>
            <c:strRef>
              <c:f>'c1-8'!$C$14</c:f>
              <c:strCache>
                <c:ptCount val="1"/>
                <c:pt idx="0">
                  <c:v>Lakosság végső fogyasztása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</c:spPr>
          <c:cat>
            <c:strRef>
              <c:f>'c1-8'!$A$16:$A$28</c:f>
              <c:strCache>
                <c:ptCount val="13"/>
                <c:pt idx="0">
                  <c:v>2013.I.</c:v>
                </c:pt>
                <c:pt idx="1">
                  <c:v>2013.II.</c:v>
                </c:pt>
                <c:pt idx="2">
                  <c:v>2013.III.</c:v>
                </c:pt>
                <c:pt idx="3">
                  <c:v>2013.IV.</c:v>
                </c:pt>
                <c:pt idx="4">
                  <c:v>2014.I.</c:v>
                </c:pt>
                <c:pt idx="5">
                  <c:v>2014.II.</c:v>
                </c:pt>
                <c:pt idx="6">
                  <c:v>2014.III.</c:v>
                </c:pt>
                <c:pt idx="7">
                  <c:v>2014.IV.</c:v>
                </c:pt>
                <c:pt idx="8">
                  <c:v>2015.I.</c:v>
                </c:pt>
                <c:pt idx="9">
                  <c:v>2015.II.</c:v>
                </c:pt>
                <c:pt idx="11">
                  <c:v>2015</c:v>
                </c:pt>
                <c:pt idx="12">
                  <c:v>2016</c:v>
                </c:pt>
              </c:strCache>
            </c:strRef>
          </c:cat>
          <c:val>
            <c:numRef>
              <c:f>'c1-8'!$C$16:$C$28</c:f>
              <c:numCache>
                <c:formatCode>0.0</c:formatCode>
                <c:ptCount val="13"/>
                <c:pt idx="0">
                  <c:v>-0.5497050230413828</c:v>
                </c:pt>
                <c:pt idx="1">
                  <c:v>9.2545077419615498E-2</c:v>
                </c:pt>
                <c:pt idx="2">
                  <c:v>0.52472205989090059</c:v>
                </c:pt>
                <c:pt idx="3">
                  <c:v>0.36207014493462758</c:v>
                </c:pt>
                <c:pt idx="4">
                  <c:v>0.66765316044418743</c:v>
                </c:pt>
                <c:pt idx="5">
                  <c:v>0.93768699261264998</c:v>
                </c:pt>
                <c:pt idx="6">
                  <c:v>0.98534766306048549</c:v>
                </c:pt>
                <c:pt idx="7">
                  <c:v>1.2282124850567988</c:v>
                </c:pt>
                <c:pt idx="8">
                  <c:v>1.5341373901286004</c:v>
                </c:pt>
                <c:pt idx="9">
                  <c:v>1.6423469555083681</c:v>
                </c:pt>
                <c:pt idx="11">
                  <c:v>1.7329961469192416</c:v>
                </c:pt>
                <c:pt idx="12">
                  <c:v>1.6419279396090098</c:v>
                </c:pt>
              </c:numCache>
            </c:numRef>
          </c:val>
        </c:ser>
        <c:ser>
          <c:idx val="1"/>
          <c:order val="1"/>
          <c:tx>
            <c:strRef>
              <c:f>'c1-8'!$D$14</c:f>
              <c:strCache>
                <c:ptCount val="1"/>
                <c:pt idx="0">
                  <c:v>Közösségi fogyasztás</c:v>
                </c:pt>
              </c:strCache>
            </c:strRef>
          </c:tx>
          <c:spPr>
            <a:solidFill>
              <a:schemeClr val="bg2">
                <a:lumMod val="60000"/>
                <a:lumOff val="40000"/>
              </a:schemeClr>
            </a:solidFill>
          </c:spPr>
          <c:cat>
            <c:strRef>
              <c:f>'c1-8'!$A$16:$A$28</c:f>
              <c:strCache>
                <c:ptCount val="13"/>
                <c:pt idx="0">
                  <c:v>2013.I.</c:v>
                </c:pt>
                <c:pt idx="1">
                  <c:v>2013.II.</c:v>
                </c:pt>
                <c:pt idx="2">
                  <c:v>2013.III.</c:v>
                </c:pt>
                <c:pt idx="3">
                  <c:v>2013.IV.</c:v>
                </c:pt>
                <c:pt idx="4">
                  <c:v>2014.I.</c:v>
                </c:pt>
                <c:pt idx="5">
                  <c:v>2014.II.</c:v>
                </c:pt>
                <c:pt idx="6">
                  <c:v>2014.III.</c:v>
                </c:pt>
                <c:pt idx="7">
                  <c:v>2014.IV.</c:v>
                </c:pt>
                <c:pt idx="8">
                  <c:v>2015.I.</c:v>
                </c:pt>
                <c:pt idx="9">
                  <c:v>2015.II.</c:v>
                </c:pt>
                <c:pt idx="11">
                  <c:v>2015</c:v>
                </c:pt>
                <c:pt idx="12">
                  <c:v>2016</c:v>
                </c:pt>
              </c:strCache>
            </c:strRef>
          </c:cat>
          <c:val>
            <c:numRef>
              <c:f>'c1-8'!$D$16:$D$28</c:f>
              <c:numCache>
                <c:formatCode>0.0</c:formatCode>
                <c:ptCount val="13"/>
                <c:pt idx="0">
                  <c:v>0.58331783297165241</c:v>
                </c:pt>
                <c:pt idx="1">
                  <c:v>0.58063413964149313</c:v>
                </c:pt>
                <c:pt idx="2">
                  <c:v>0.40745842897640505</c:v>
                </c:pt>
                <c:pt idx="3">
                  <c:v>0.41733171131016394</c:v>
                </c:pt>
                <c:pt idx="4">
                  <c:v>0.50495053657704658</c:v>
                </c:pt>
                <c:pt idx="5">
                  <c:v>0.27839418849115283</c:v>
                </c:pt>
                <c:pt idx="6">
                  <c:v>0.28598421518898287</c:v>
                </c:pt>
                <c:pt idx="7">
                  <c:v>0.36281113345791288</c:v>
                </c:pt>
                <c:pt idx="8">
                  <c:v>-0.32537352511912326</c:v>
                </c:pt>
                <c:pt idx="9">
                  <c:v>-8.4872730486116613E-2</c:v>
                </c:pt>
                <c:pt idx="11">
                  <c:v>-9.0143823647491877E-2</c:v>
                </c:pt>
                <c:pt idx="12">
                  <c:v>-0.10627142489620665</c:v>
                </c:pt>
              </c:numCache>
            </c:numRef>
          </c:val>
        </c:ser>
        <c:ser>
          <c:idx val="2"/>
          <c:order val="2"/>
          <c:tx>
            <c:strRef>
              <c:f>'c1-8'!$E$14</c:f>
              <c:strCache>
                <c:ptCount val="1"/>
                <c:pt idx="0">
                  <c:v>Bruttó állóeszköz-felhalmozás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</c:spPr>
          <c:cat>
            <c:strRef>
              <c:f>'c1-8'!$A$16:$A$28</c:f>
              <c:strCache>
                <c:ptCount val="13"/>
                <c:pt idx="0">
                  <c:v>2013.I.</c:v>
                </c:pt>
                <c:pt idx="1">
                  <c:v>2013.II.</c:v>
                </c:pt>
                <c:pt idx="2">
                  <c:v>2013.III.</c:v>
                </c:pt>
                <c:pt idx="3">
                  <c:v>2013.IV.</c:v>
                </c:pt>
                <c:pt idx="4">
                  <c:v>2014.I.</c:v>
                </c:pt>
                <c:pt idx="5">
                  <c:v>2014.II.</c:v>
                </c:pt>
                <c:pt idx="6">
                  <c:v>2014.III.</c:v>
                </c:pt>
                <c:pt idx="7">
                  <c:v>2014.IV.</c:v>
                </c:pt>
                <c:pt idx="8">
                  <c:v>2015.I.</c:v>
                </c:pt>
                <c:pt idx="9">
                  <c:v>2015.II.</c:v>
                </c:pt>
                <c:pt idx="11">
                  <c:v>2015</c:v>
                </c:pt>
                <c:pt idx="12">
                  <c:v>2016</c:v>
                </c:pt>
              </c:strCache>
            </c:strRef>
          </c:cat>
          <c:val>
            <c:numRef>
              <c:f>'c1-8'!$E$16:$E$28</c:f>
              <c:numCache>
                <c:formatCode>0.0</c:formatCode>
                <c:ptCount val="13"/>
                <c:pt idx="0">
                  <c:v>-0.68739343864485736</c:v>
                </c:pt>
                <c:pt idx="1">
                  <c:v>0.55435265513267451</c:v>
                </c:pt>
                <c:pt idx="2">
                  <c:v>1.4612550931577539</c:v>
                </c:pt>
                <c:pt idx="3">
                  <c:v>2.6302691194983367</c:v>
                </c:pt>
                <c:pt idx="4">
                  <c:v>3.6434840209699226</c:v>
                </c:pt>
                <c:pt idx="5">
                  <c:v>2.7541627713313392</c:v>
                </c:pt>
                <c:pt idx="6">
                  <c:v>2.0755463793113007</c:v>
                </c:pt>
                <c:pt idx="7">
                  <c:v>0.92919563553981555</c:v>
                </c:pt>
                <c:pt idx="8">
                  <c:v>-2.3627693703000687E-2</c:v>
                </c:pt>
                <c:pt idx="9">
                  <c:v>0.59440000876158938</c:v>
                </c:pt>
                <c:pt idx="11">
                  <c:v>0.57874538820777077</c:v>
                </c:pt>
                <c:pt idx="12">
                  <c:v>-0.67402988243320594</c:v>
                </c:pt>
              </c:numCache>
            </c:numRef>
          </c:val>
        </c:ser>
        <c:ser>
          <c:idx val="3"/>
          <c:order val="3"/>
          <c:tx>
            <c:strRef>
              <c:f>'c1-8'!$F$14</c:f>
              <c:strCache>
                <c:ptCount val="1"/>
                <c:pt idx="0">
                  <c:v>Készletváltozás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c:spPr>
          <c:cat>
            <c:strRef>
              <c:f>'c1-8'!$A$16:$A$28</c:f>
              <c:strCache>
                <c:ptCount val="13"/>
                <c:pt idx="0">
                  <c:v>2013.I.</c:v>
                </c:pt>
                <c:pt idx="1">
                  <c:v>2013.II.</c:v>
                </c:pt>
                <c:pt idx="2">
                  <c:v>2013.III.</c:v>
                </c:pt>
                <c:pt idx="3">
                  <c:v>2013.IV.</c:v>
                </c:pt>
                <c:pt idx="4">
                  <c:v>2014.I.</c:v>
                </c:pt>
                <c:pt idx="5">
                  <c:v>2014.II.</c:v>
                </c:pt>
                <c:pt idx="6">
                  <c:v>2014.III.</c:v>
                </c:pt>
                <c:pt idx="7">
                  <c:v>2014.IV.</c:v>
                </c:pt>
                <c:pt idx="8">
                  <c:v>2015.I.</c:v>
                </c:pt>
                <c:pt idx="9">
                  <c:v>2015.II.</c:v>
                </c:pt>
                <c:pt idx="11">
                  <c:v>2015</c:v>
                </c:pt>
                <c:pt idx="12">
                  <c:v>2016</c:v>
                </c:pt>
              </c:strCache>
            </c:strRef>
          </c:cat>
          <c:val>
            <c:numRef>
              <c:f>'c1-8'!$F$16:$F$28</c:f>
              <c:numCache>
                <c:formatCode>0.0</c:formatCode>
                <c:ptCount val="13"/>
                <c:pt idx="0">
                  <c:v>1.536692558128561E-2</c:v>
                </c:pt>
                <c:pt idx="1">
                  <c:v>1.7800398073521202</c:v>
                </c:pt>
                <c:pt idx="2">
                  <c:v>-1.6271499163862189</c:v>
                </c:pt>
                <c:pt idx="3">
                  <c:v>-1.4535229044055047</c:v>
                </c:pt>
                <c:pt idx="4">
                  <c:v>-1.18721502614897</c:v>
                </c:pt>
                <c:pt idx="5">
                  <c:v>0.35685372728511888</c:v>
                </c:pt>
                <c:pt idx="6">
                  <c:v>1.8625653470996575</c:v>
                </c:pt>
                <c:pt idx="7">
                  <c:v>-5.9660971809861997E-2</c:v>
                </c:pt>
                <c:pt idx="8">
                  <c:v>-0.4244287731745805</c:v>
                </c:pt>
                <c:pt idx="9">
                  <c:v>-0.64449992140686563</c:v>
                </c:pt>
                <c:pt idx="11">
                  <c:v>4.9598656388306649E-2</c:v>
                </c:pt>
                <c:pt idx="12">
                  <c:v>3.6391507665274887E-2</c:v>
                </c:pt>
              </c:numCache>
            </c:numRef>
          </c:val>
        </c:ser>
        <c:ser>
          <c:idx val="4"/>
          <c:order val="4"/>
          <c:tx>
            <c:strRef>
              <c:f>'c1-8'!$G$14</c:f>
              <c:strCache>
                <c:ptCount val="1"/>
                <c:pt idx="0">
                  <c:v>Nettó export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</c:spPr>
          <c:cat>
            <c:strRef>
              <c:f>'c1-8'!$A$16:$A$28</c:f>
              <c:strCache>
                <c:ptCount val="13"/>
                <c:pt idx="0">
                  <c:v>2013.I.</c:v>
                </c:pt>
                <c:pt idx="1">
                  <c:v>2013.II.</c:v>
                </c:pt>
                <c:pt idx="2">
                  <c:v>2013.III.</c:v>
                </c:pt>
                <c:pt idx="3">
                  <c:v>2013.IV.</c:v>
                </c:pt>
                <c:pt idx="4">
                  <c:v>2014.I.</c:v>
                </c:pt>
                <c:pt idx="5">
                  <c:v>2014.II.</c:v>
                </c:pt>
                <c:pt idx="6">
                  <c:v>2014.III.</c:v>
                </c:pt>
                <c:pt idx="7">
                  <c:v>2014.IV.</c:v>
                </c:pt>
                <c:pt idx="8">
                  <c:v>2015.I.</c:v>
                </c:pt>
                <c:pt idx="9">
                  <c:v>2015.II.</c:v>
                </c:pt>
                <c:pt idx="11">
                  <c:v>2015</c:v>
                </c:pt>
                <c:pt idx="12">
                  <c:v>2016</c:v>
                </c:pt>
              </c:strCache>
            </c:strRef>
          </c:cat>
          <c:val>
            <c:numRef>
              <c:f>'c1-8'!$G$16:$G$28</c:f>
              <c:numCache>
                <c:formatCode>0.0</c:formatCode>
                <c:ptCount val="13"/>
                <c:pt idx="0">
                  <c:v>0.92530700489712259</c:v>
                </c:pt>
                <c:pt idx="1">
                  <c:v>-1.8391226820807218</c:v>
                </c:pt>
                <c:pt idx="2">
                  <c:v>1.2290189021713482</c:v>
                </c:pt>
                <c:pt idx="3">
                  <c:v>1.2743899850987153</c:v>
                </c:pt>
                <c:pt idx="4">
                  <c:v>-0.12081063605210042</c:v>
                </c:pt>
                <c:pt idx="5">
                  <c:v>-0.37838348069630545</c:v>
                </c:pt>
                <c:pt idx="6">
                  <c:v>-1.763970771804563</c:v>
                </c:pt>
                <c:pt idx="7">
                  <c:v>0.72907562979471252</c:v>
                </c:pt>
                <c:pt idx="8">
                  <c:v>2.7776699669660472</c:v>
                </c:pt>
                <c:pt idx="9">
                  <c:v>1.3860007445385887</c:v>
                </c:pt>
                <c:pt idx="11">
                  <c:v>0.88065645897306799</c:v>
                </c:pt>
                <c:pt idx="12">
                  <c:v>1.5543570447970887</c:v>
                </c:pt>
              </c:numCache>
            </c:numRef>
          </c:val>
        </c:ser>
        <c:gapWidth val="50"/>
        <c:overlap val="100"/>
        <c:axId val="102304768"/>
        <c:axId val="102310656"/>
      </c:barChart>
      <c:lineChart>
        <c:grouping val="standard"/>
        <c:ser>
          <c:idx val="5"/>
          <c:order val="5"/>
          <c:tx>
            <c:strRef>
              <c:f>'c1-8'!$H$14</c:f>
              <c:strCache>
                <c:ptCount val="1"/>
                <c:pt idx="0">
                  <c:v>GDP (%)</c:v>
                </c:pt>
              </c:strCache>
            </c:strRef>
          </c:tx>
          <c:spPr>
            <a:ln w="44450">
              <a:solidFill>
                <a:schemeClr val="tx1"/>
              </a:solidFill>
            </a:ln>
          </c:spPr>
          <c:marker>
            <c:symbol val="none"/>
          </c:marker>
          <c:dPt>
            <c:idx val="7"/>
            <c:spPr>
              <a:ln w="44450">
                <a:solidFill>
                  <a:schemeClr val="tx1"/>
                </a:solidFill>
                <a:prstDash val="solid"/>
              </a:ln>
            </c:spPr>
          </c:dPt>
          <c:dPt>
            <c:idx val="9"/>
            <c:spPr>
              <a:ln w="44450">
                <a:solidFill>
                  <a:prstClr val="black"/>
                </a:solidFill>
              </a:ln>
            </c:spPr>
          </c:dPt>
          <c:dPt>
            <c:idx val="10"/>
            <c:marker>
              <c:symbol val="circle"/>
              <c:size val="5"/>
              <c:spPr>
                <a:solidFill>
                  <a:sysClr val="windowText" lastClr="000000"/>
                </a:solidFill>
                <a:ln>
                  <a:solidFill>
                    <a:prstClr val="black"/>
                  </a:solidFill>
                </a:ln>
              </c:spPr>
            </c:marker>
          </c:dPt>
          <c:dPt>
            <c:idx val="11"/>
            <c:marker>
              <c:symbol val="circle"/>
              <c:size val="12"/>
              <c:spPr>
                <a:solidFill>
                  <a:schemeClr val="tx1"/>
                </a:solidFill>
                <a:ln>
                  <a:solidFill>
                    <a:schemeClr val="tx1"/>
                  </a:solidFill>
                </a:ln>
              </c:spPr>
            </c:marker>
            <c:spPr>
              <a:ln w="44450">
                <a:noFill/>
              </a:ln>
            </c:spPr>
          </c:dPt>
          <c:dPt>
            <c:idx val="12"/>
            <c:marker>
              <c:symbol val="circle"/>
              <c:size val="12"/>
              <c:spPr>
                <a:solidFill>
                  <a:sysClr val="windowText" lastClr="000000"/>
                </a:solidFill>
                <a:ln>
                  <a:solidFill>
                    <a:schemeClr val="tx1"/>
                  </a:solidFill>
                </a:ln>
              </c:spPr>
            </c:marker>
            <c:spPr>
              <a:ln w="44450">
                <a:noFill/>
              </a:ln>
            </c:spPr>
          </c:dPt>
          <c:cat>
            <c:strRef>
              <c:f>'c1-8'!$A$16:$A$28</c:f>
              <c:strCache>
                <c:ptCount val="13"/>
                <c:pt idx="0">
                  <c:v>2013.I.</c:v>
                </c:pt>
                <c:pt idx="1">
                  <c:v>2013.II.</c:v>
                </c:pt>
                <c:pt idx="2">
                  <c:v>2013.III.</c:v>
                </c:pt>
                <c:pt idx="3">
                  <c:v>2013.IV.</c:v>
                </c:pt>
                <c:pt idx="4">
                  <c:v>2014.I.</c:v>
                </c:pt>
                <c:pt idx="5">
                  <c:v>2014.II.</c:v>
                </c:pt>
                <c:pt idx="6">
                  <c:v>2014.III.</c:v>
                </c:pt>
                <c:pt idx="7">
                  <c:v>2014.IV.</c:v>
                </c:pt>
                <c:pt idx="8">
                  <c:v>2015.I.</c:v>
                </c:pt>
                <c:pt idx="9">
                  <c:v>2015.II.</c:v>
                </c:pt>
                <c:pt idx="11">
                  <c:v>2015</c:v>
                </c:pt>
                <c:pt idx="12">
                  <c:v>2016</c:v>
                </c:pt>
              </c:strCache>
            </c:strRef>
          </c:cat>
          <c:val>
            <c:numRef>
              <c:f>'c1-8'!$H$16:$H$28</c:f>
              <c:numCache>
                <c:formatCode>0.0</c:formatCode>
                <c:ptCount val="13"/>
                <c:pt idx="0">
                  <c:v>0.28689330176382177</c:v>
                </c:pt>
                <c:pt idx="1">
                  <c:v>1.1684489974651817</c:v>
                </c:pt>
                <c:pt idx="2">
                  <c:v>1.9953045678101893</c:v>
                </c:pt>
                <c:pt idx="3">
                  <c:v>3.2305380564363402</c:v>
                </c:pt>
                <c:pt idx="4">
                  <c:v>3.5080620557900848</c:v>
                </c:pt>
                <c:pt idx="5">
                  <c:v>3.948714199023954</c:v>
                </c:pt>
                <c:pt idx="6">
                  <c:v>3.4454728328558626</c:v>
                </c:pt>
                <c:pt idx="7">
                  <c:v>3.1896339120393775</c:v>
                </c:pt>
                <c:pt idx="8">
                  <c:v>3.5383773650979444</c:v>
                </c:pt>
                <c:pt idx="9">
                  <c:v>2.8933750569155632</c:v>
                </c:pt>
                <c:pt idx="11">
                  <c:v>3.1518559651819733</c:v>
                </c:pt>
                <c:pt idx="12">
                  <c:v>2.4523751847419617</c:v>
                </c:pt>
              </c:numCache>
            </c:numRef>
          </c:val>
        </c:ser>
        <c:marker val="1"/>
        <c:axId val="102312192"/>
        <c:axId val="102322176"/>
      </c:lineChart>
      <c:dateAx>
        <c:axId val="102304768"/>
        <c:scaling>
          <c:orientation val="minMax"/>
          <c:min val="1"/>
        </c:scaling>
        <c:axPos val="b"/>
        <c:numFmt formatCode="yyyy" sourceLinked="0"/>
        <c:majorTickMark val="none"/>
        <c:tickLblPos val="low"/>
        <c:txPr>
          <a:bodyPr rot="-5400000" vert="horz"/>
          <a:lstStyle/>
          <a:p>
            <a:pPr>
              <a:defRPr/>
            </a:pPr>
            <a:endParaRPr lang="en-US"/>
          </a:p>
        </c:txPr>
        <c:crossAx val="102310656"/>
        <c:crosses val="autoZero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102310656"/>
        <c:scaling>
          <c:orientation val="minMax"/>
          <c:max val="6"/>
          <c:min val="-3"/>
        </c:scaling>
        <c:axPos val="l"/>
        <c:majorGridlines>
          <c:spPr>
            <a:ln>
              <a:solidFill>
                <a:srgbClr val="BFBFBF"/>
              </a:solidFill>
              <a:prstDash val="sysDash"/>
            </a:ln>
          </c:spPr>
        </c:majorGridlines>
        <c:numFmt formatCode="0" sourceLinked="0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102304768"/>
        <c:crosses val="autoZero"/>
        <c:crossBetween val="between"/>
        <c:majorUnit val="1"/>
      </c:valAx>
      <c:catAx>
        <c:axId val="102312192"/>
        <c:scaling>
          <c:orientation val="minMax"/>
        </c:scaling>
        <c:delete val="1"/>
        <c:axPos val="b"/>
        <c:numFmt formatCode="dd/mm/yyyy" sourceLinked="1"/>
        <c:tickLblPos val="none"/>
        <c:crossAx val="102322176"/>
        <c:crosses val="autoZero"/>
        <c:auto val="1"/>
        <c:lblAlgn val="ctr"/>
        <c:lblOffset val="100"/>
      </c:catAx>
      <c:valAx>
        <c:axId val="102322176"/>
        <c:scaling>
          <c:orientation val="minMax"/>
          <c:max val="6"/>
          <c:min val="-3"/>
        </c:scaling>
        <c:axPos val="r"/>
        <c:numFmt formatCode="0" sourceLinked="0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102312192"/>
        <c:crosses val="max"/>
        <c:crossBetween val="between"/>
        <c:majorUnit val="1"/>
      </c:valAx>
      <c:spPr>
        <a:noFill/>
      </c:spPr>
    </c:plotArea>
    <c:legend>
      <c:legendPos val="b"/>
      <c:layout>
        <c:manualLayout>
          <c:xMode val="edge"/>
          <c:yMode val="edge"/>
          <c:x val="0"/>
          <c:y val="0.82390263089047544"/>
          <c:w val="1"/>
          <c:h val="0.17609736910952573"/>
        </c:manualLayout>
      </c:layout>
    </c:legend>
    <c:plotVisOnly val="1"/>
    <c:dispBlanksAs val="gap"/>
  </c:chart>
  <c:spPr>
    <a:solidFill>
      <a:schemeClr val="bg1"/>
    </a:solidFill>
    <a:ln w="3175">
      <a:noFill/>
      <a:prstDash val="solid"/>
    </a:ln>
  </c:spPr>
  <c:txPr>
    <a:bodyPr/>
    <a:lstStyle/>
    <a:p>
      <a:pPr>
        <a:defRPr sz="1800" b="0">
          <a:latin typeface="Calibri"/>
          <a:ea typeface="Calibri"/>
          <a:cs typeface="Calibri"/>
        </a:defRPr>
      </a:pPr>
      <a:endParaRPr lang="en-US"/>
    </a:p>
  </c:txPr>
  <c:externalData r:id="rId1"/>
  <c:userShapes r:id="rId2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chart>
    <c:plotArea>
      <c:layout>
        <c:manualLayout>
          <c:layoutTarget val="inner"/>
          <c:xMode val="edge"/>
          <c:yMode val="edge"/>
          <c:x val="0.14004947010041494"/>
          <c:y val="2.4986111111111112E-2"/>
          <c:w val="0.33699370890254216"/>
          <c:h val="0.84537785732140946"/>
        </c:manualLayout>
      </c:layout>
      <c:barChart>
        <c:barDir val="col"/>
        <c:grouping val="stacked"/>
        <c:ser>
          <c:idx val="0"/>
          <c:order val="0"/>
          <c:tx>
            <c:strRef>
              <c:f>'C:\Users\varhegyij\AppData\Local\Microsoft\Windows\Temporary Internet Files\Content.Outlook\IY9H09HH\[GDP_szamolo_2kor.xlsx]Éves számoló - T'!$B$147</c:f>
              <c:strCache>
                <c:ptCount val="1"/>
                <c:pt idx="0">
                  <c:v>Háztartások végső fogyasztása</c:v>
                </c:pt>
              </c:strCache>
            </c:strRef>
          </c:tx>
          <c:spPr>
            <a:solidFill>
              <a:srgbClr val="FF0000"/>
            </a:solidFill>
          </c:spPr>
          <c:cat>
            <c:numRef>
              <c:f>'C:\Users\varhegyij\AppData\Local\Microsoft\Windows\Temporary Internet Files\Content.Outlook\IY9H09HH\[GDP_szamolo_2kor.xlsx]Éves számoló - T'!$A$150:$A$151</c:f>
              <c:numCache>
                <c:formatCode>General</c:formatCode>
                <c:ptCount val="2"/>
                <c:pt idx="0">
                  <c:v>2015</c:v>
                </c:pt>
                <c:pt idx="1">
                  <c:v>2016</c:v>
                </c:pt>
              </c:numCache>
            </c:numRef>
          </c:cat>
          <c:val>
            <c:numRef>
              <c:f>Sheet1!$B$5:$B$6</c:f>
              <c:numCache>
                <c:formatCode>0.0</c:formatCode>
                <c:ptCount val="2"/>
                <c:pt idx="0">
                  <c:v>0</c:v>
                </c:pt>
                <c:pt idx="1">
                  <c:v>9.7741849351810337E-2</c:v>
                </c:pt>
              </c:numCache>
            </c:numRef>
          </c:val>
        </c:ser>
        <c:ser>
          <c:idx val="1"/>
          <c:order val="1"/>
          <c:tx>
            <c:strRef>
              <c:f>'C:\Users\varhegyij\AppData\Local\Microsoft\Windows\Temporary Internet Files\Content.Outlook\IY9H09HH\[GDP_szamolo_2kor.xlsx]Éves számoló - T'!$C$147</c:f>
              <c:strCache>
                <c:ptCount val="1"/>
                <c:pt idx="0">
                  <c:v>Közösségi fogyasztás</c:v>
                </c:pt>
              </c:strCache>
            </c:strRef>
          </c:tx>
          <c:spPr>
            <a:solidFill>
              <a:schemeClr val="bg2">
                <a:lumMod val="60000"/>
                <a:lumOff val="40000"/>
              </a:schemeClr>
            </a:solidFill>
          </c:spPr>
          <c:cat>
            <c:numRef>
              <c:f>'C:\Users\varhegyij\AppData\Local\Microsoft\Windows\Temporary Internet Files\Content.Outlook\IY9H09HH\[GDP_szamolo_2kor.xlsx]Éves számoló - T'!$A$150:$A$151</c:f>
              <c:numCache>
                <c:formatCode>General</c:formatCode>
                <c:ptCount val="2"/>
                <c:pt idx="0">
                  <c:v>2015</c:v>
                </c:pt>
                <c:pt idx="1">
                  <c:v>2016</c:v>
                </c:pt>
              </c:numCache>
            </c:numRef>
          </c:cat>
          <c:val>
            <c:numRef>
              <c:f>Sheet1!$C$5:$C$6</c:f>
              <c:numCache>
                <c:formatCode>0.0</c:formatCode>
                <c:ptCount val="2"/>
                <c:pt idx="0">
                  <c:v>-5.273437608879529E-2</c:v>
                </c:pt>
                <c:pt idx="1">
                  <c:v>6.0871995741057505E-4</c:v>
                </c:pt>
              </c:numCache>
            </c:numRef>
          </c:val>
        </c:ser>
        <c:ser>
          <c:idx val="2"/>
          <c:order val="2"/>
          <c:tx>
            <c:strRef>
              <c:f>'C:\Users\varhegyij\AppData\Local\Microsoft\Windows\Temporary Internet Files\Content.Outlook\IY9H09HH\[GDP_szamolo_2kor.xlsx]Éves számoló - T'!$D$147</c:f>
              <c:strCache>
                <c:ptCount val="1"/>
                <c:pt idx="0">
                  <c:v>Bruttó állóeszközfelhalmozás</c:v>
                </c:pt>
              </c:strCache>
            </c:strRef>
          </c:tx>
          <c:spPr>
            <a:solidFill>
              <a:srgbClr val="0070C0"/>
            </a:solidFill>
          </c:spPr>
          <c:cat>
            <c:numRef>
              <c:f>'C:\Users\varhegyij\AppData\Local\Microsoft\Windows\Temporary Internet Files\Content.Outlook\IY9H09HH\[GDP_szamolo_2kor.xlsx]Éves számoló - T'!$A$150:$A$151</c:f>
              <c:numCache>
                <c:formatCode>General</c:formatCode>
                <c:ptCount val="2"/>
                <c:pt idx="0">
                  <c:v>2015</c:v>
                </c:pt>
                <c:pt idx="1">
                  <c:v>2016</c:v>
                </c:pt>
              </c:numCache>
            </c:numRef>
          </c:cat>
          <c:val>
            <c:numRef>
              <c:f>Sheet1!$D$5:$D$6</c:f>
              <c:numCache>
                <c:formatCode>0.0</c:formatCode>
                <c:ptCount val="2"/>
                <c:pt idx="0">
                  <c:v>0.10037281640503909</c:v>
                </c:pt>
                <c:pt idx="1">
                  <c:v>-0.19860731270234405</c:v>
                </c:pt>
              </c:numCache>
            </c:numRef>
          </c:val>
        </c:ser>
        <c:ser>
          <c:idx val="3"/>
          <c:order val="3"/>
          <c:tx>
            <c:strRef>
              <c:f>'C:\Users\varhegyij\AppData\Local\Microsoft\Windows\Temporary Internet Files\Content.Outlook\IY9H09HH\[GDP_szamolo_2kor.xlsx]Éves számoló - T'!$E$147</c:f>
              <c:strCache>
                <c:ptCount val="1"/>
                <c:pt idx="0">
                  <c:v>Készletváltozás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cat>
            <c:numRef>
              <c:f>'C:\Users\varhegyij\AppData\Local\Microsoft\Windows\Temporary Internet Files\Content.Outlook\IY9H09HH\[GDP_szamolo_2kor.xlsx]Éves számoló - T'!$A$150:$A$151</c:f>
              <c:numCache>
                <c:formatCode>General</c:formatCode>
                <c:ptCount val="2"/>
                <c:pt idx="0">
                  <c:v>2015</c:v>
                </c:pt>
                <c:pt idx="1">
                  <c:v>2016</c:v>
                </c:pt>
              </c:numCache>
            </c:numRef>
          </c:cat>
          <c:val>
            <c:numRef>
              <c:f>Sheet1!$E$5:$E$6</c:f>
              <c:numCache>
                <c:formatCode>0.0</c:formatCode>
                <c:ptCount val="2"/>
                <c:pt idx="0">
                  <c:v>-6.8285608371185968E-2</c:v>
                </c:pt>
                <c:pt idx="1">
                  <c:v>-9.3068229048200223E-4</c:v>
                </c:pt>
              </c:numCache>
            </c:numRef>
          </c:val>
        </c:ser>
        <c:ser>
          <c:idx val="4"/>
          <c:order val="4"/>
          <c:tx>
            <c:strRef>
              <c:f>'C:\Users\varhegyij\AppData\Local\Microsoft\Windows\Temporary Internet Files\Content.Outlook\IY9H09HH\[GDP_szamolo_2kor.xlsx]Éves számoló - T'!$F$147</c:f>
              <c:strCache>
                <c:ptCount val="1"/>
                <c:pt idx="0">
                  <c:v>Nettó export</c:v>
                </c:pt>
              </c:strCache>
            </c:strRef>
          </c:tx>
          <c:spPr>
            <a:solidFill>
              <a:srgbClr val="FFC000"/>
            </a:solidFill>
          </c:spPr>
          <c:cat>
            <c:numRef>
              <c:f>'C:\Users\varhegyij\AppData\Local\Microsoft\Windows\Temporary Internet Files\Content.Outlook\IY9H09HH\[GDP_szamolo_2kor.xlsx]Éves számoló - T'!$A$150:$A$151</c:f>
              <c:numCache>
                <c:formatCode>General</c:formatCode>
                <c:ptCount val="2"/>
                <c:pt idx="0">
                  <c:v>2015</c:v>
                </c:pt>
                <c:pt idx="1">
                  <c:v>2016</c:v>
                </c:pt>
              </c:numCache>
            </c:numRef>
          </c:cat>
          <c:val>
            <c:numRef>
              <c:f>Sheet1!$F$5:$F$6</c:f>
              <c:numCache>
                <c:formatCode>0.0</c:formatCode>
                <c:ptCount val="2"/>
                <c:pt idx="0">
                  <c:v>-7.5763363098465111E-2</c:v>
                </c:pt>
                <c:pt idx="1">
                  <c:v>9.362804232956666E-2</c:v>
                </c:pt>
              </c:numCache>
            </c:numRef>
          </c:val>
        </c:ser>
        <c:overlap val="100"/>
        <c:axId val="111824256"/>
        <c:axId val="111838720"/>
      </c:barChart>
      <c:lineChart>
        <c:grouping val="standard"/>
        <c:ser>
          <c:idx val="5"/>
          <c:order val="5"/>
          <c:tx>
            <c:strRef>
              <c:f>'C:\Users\varhegyij\AppData\Local\Microsoft\Windows\Temporary Internet Files\Content.Outlook\IY9H09HH\[GDP_szamolo_2kor.xlsx]Éves számoló - T'!$G$147</c:f>
              <c:strCache>
                <c:ptCount val="1"/>
                <c:pt idx="0">
                  <c:v>GDP</c:v>
                </c:pt>
              </c:strCache>
            </c:strRef>
          </c:tx>
          <c:spPr>
            <a:ln>
              <a:noFill/>
            </a:ln>
          </c:spPr>
          <c:marker>
            <c:symbol val="diamond"/>
            <c:size val="17"/>
            <c:spPr>
              <a:solidFill>
                <a:schemeClr val="bg1"/>
              </a:solidFill>
              <a:ln w="19050">
                <a:solidFill>
                  <a:schemeClr val="tx1"/>
                </a:solidFill>
              </a:ln>
            </c:spPr>
          </c:marker>
          <c:cat>
            <c:numRef>
              <c:f>'C:\Users\varhegyij\AppData\Local\Microsoft\Windows\Temporary Internet Files\Content.Outlook\IY9H09HH\[GDP_szamolo_2kor.xlsx]Éves számoló - T'!$A$150:$A$151</c:f>
              <c:numCache>
                <c:formatCode>General</c:formatCode>
                <c:ptCount val="2"/>
                <c:pt idx="0">
                  <c:v>2015</c:v>
                </c:pt>
                <c:pt idx="1">
                  <c:v>2016</c:v>
                </c:pt>
              </c:numCache>
            </c:numRef>
          </c:cat>
          <c:val>
            <c:numRef>
              <c:f>Sheet1!$G$5:$G$6</c:f>
              <c:numCache>
                <c:formatCode>0.00</c:formatCode>
                <c:ptCount val="2"/>
                <c:pt idx="0">
                  <c:v>-9.6410531153407239E-2</c:v>
                </c:pt>
                <c:pt idx="1">
                  <c:v>-7.5593833540385687E-3</c:v>
                </c:pt>
              </c:numCache>
            </c:numRef>
          </c:val>
        </c:ser>
        <c:marker val="1"/>
        <c:axId val="111824256"/>
        <c:axId val="111838720"/>
      </c:lineChart>
      <c:catAx>
        <c:axId val="111824256"/>
        <c:scaling>
          <c:orientation val="minMax"/>
        </c:scaling>
        <c:axPos val="b"/>
        <c:numFmt formatCode="General" sourceLinked="1"/>
        <c:majorTickMark val="none"/>
        <c:tickLblPos val="low"/>
        <c:crossAx val="111838720"/>
        <c:crosses val="autoZero"/>
        <c:auto val="1"/>
        <c:lblAlgn val="ctr"/>
        <c:lblOffset val="100"/>
      </c:catAx>
      <c:valAx>
        <c:axId val="111838720"/>
        <c:scaling>
          <c:orientation val="minMax"/>
          <c:max val="0.4"/>
          <c:min val="-0.4"/>
        </c:scaling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sys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hu-HU"/>
                  <a:t>százalékpont</a:t>
                </a:r>
                <a:endParaRPr lang="en-GB"/>
              </a:p>
            </c:rich>
          </c:tx>
          <c:layout>
            <c:manualLayout>
              <c:xMode val="edge"/>
              <c:yMode val="edge"/>
              <c:x val="0"/>
              <c:y val="0.20962254193978427"/>
            </c:manualLayout>
          </c:layout>
        </c:title>
        <c:numFmt formatCode="0.0" sourceLinked="0"/>
        <c:tickLblPos val="nextTo"/>
        <c:crossAx val="111824256"/>
        <c:crosses val="autoZero"/>
        <c:crossBetween val="between"/>
        <c:majorUnit val="0.2"/>
      </c:valAx>
    </c:plotArea>
    <c:legend>
      <c:legendPos val="r"/>
      <c:layout>
        <c:manualLayout>
          <c:xMode val="edge"/>
          <c:yMode val="edge"/>
          <c:x val="0.58893183727249465"/>
          <c:y val="9.0682198505721581E-2"/>
          <c:w val="0.40117829586951453"/>
          <c:h val="0.81863560298855831"/>
        </c:manualLayout>
      </c:layout>
    </c:legend>
    <c:plotVisOnly val="1"/>
    <c:dispBlanksAs val="gap"/>
  </c:chart>
  <c:spPr>
    <a:ln>
      <a:noFill/>
    </a:ln>
  </c:spPr>
  <c:txPr>
    <a:bodyPr/>
    <a:lstStyle/>
    <a:p>
      <a:pPr>
        <a:defRPr sz="1800" b="0">
          <a:latin typeface="Calibri" pitchFamily="34" charset="0"/>
        </a:defRPr>
      </a:pPr>
      <a:endParaRPr lang="en-US"/>
    </a:p>
  </c:txPr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Kibocsátási rés</c:v>
                </c:pt>
              </c:strCache>
            </c:strRef>
          </c:tx>
          <c:spPr>
            <a:solidFill>
              <a:schemeClr val="accent6"/>
            </a:solidFill>
            <a:ln>
              <a:solidFill>
                <a:schemeClr val="accent6"/>
              </a:solidFill>
            </a:ln>
          </c:spPr>
          <c:cat>
            <c:numRef>
              <c:f>Sheet1!$A$2:$A$39</c:f>
              <c:numCache>
                <c:formatCode>yyyy/mm</c:formatCode>
                <c:ptCount val="38"/>
                <c:pt idx="0">
                  <c:v>39538</c:v>
                </c:pt>
                <c:pt idx="1">
                  <c:v>39629</c:v>
                </c:pt>
                <c:pt idx="2">
                  <c:v>39721</c:v>
                </c:pt>
                <c:pt idx="3">
                  <c:v>39813</c:v>
                </c:pt>
                <c:pt idx="4">
                  <c:v>39903</c:v>
                </c:pt>
                <c:pt idx="5">
                  <c:v>39994</c:v>
                </c:pt>
                <c:pt idx="6">
                  <c:v>40086</c:v>
                </c:pt>
                <c:pt idx="7">
                  <c:v>40178</c:v>
                </c:pt>
                <c:pt idx="8">
                  <c:v>40268</c:v>
                </c:pt>
                <c:pt idx="9">
                  <c:v>40359</c:v>
                </c:pt>
                <c:pt idx="10">
                  <c:v>40451</c:v>
                </c:pt>
                <c:pt idx="11">
                  <c:v>40543</c:v>
                </c:pt>
                <c:pt idx="12">
                  <c:v>40633</c:v>
                </c:pt>
                <c:pt idx="13">
                  <c:v>40724</c:v>
                </c:pt>
                <c:pt idx="14">
                  <c:v>40816</c:v>
                </c:pt>
                <c:pt idx="15">
                  <c:v>40908</c:v>
                </c:pt>
                <c:pt idx="16">
                  <c:v>40999</c:v>
                </c:pt>
                <c:pt idx="17">
                  <c:v>41090</c:v>
                </c:pt>
                <c:pt idx="18">
                  <c:v>41182</c:v>
                </c:pt>
                <c:pt idx="19">
                  <c:v>41274</c:v>
                </c:pt>
                <c:pt idx="20">
                  <c:v>41364</c:v>
                </c:pt>
                <c:pt idx="21">
                  <c:v>41455</c:v>
                </c:pt>
                <c:pt idx="22">
                  <c:v>41547</c:v>
                </c:pt>
                <c:pt idx="23">
                  <c:v>41639</c:v>
                </c:pt>
                <c:pt idx="24">
                  <c:v>41729</c:v>
                </c:pt>
                <c:pt idx="25">
                  <c:v>41820</c:v>
                </c:pt>
                <c:pt idx="26">
                  <c:v>41912</c:v>
                </c:pt>
                <c:pt idx="27">
                  <c:v>42004</c:v>
                </c:pt>
                <c:pt idx="28">
                  <c:v>42094</c:v>
                </c:pt>
                <c:pt idx="29">
                  <c:v>42185</c:v>
                </c:pt>
                <c:pt idx="30">
                  <c:v>42277</c:v>
                </c:pt>
                <c:pt idx="31">
                  <c:v>42369</c:v>
                </c:pt>
                <c:pt idx="32">
                  <c:v>42460</c:v>
                </c:pt>
                <c:pt idx="33">
                  <c:v>42551</c:v>
                </c:pt>
                <c:pt idx="34">
                  <c:v>42643</c:v>
                </c:pt>
                <c:pt idx="35">
                  <c:v>42735</c:v>
                </c:pt>
                <c:pt idx="36">
                  <c:v>42825</c:v>
                </c:pt>
                <c:pt idx="37">
                  <c:v>42916</c:v>
                </c:pt>
              </c:numCache>
            </c:numRef>
          </c:cat>
          <c:val>
            <c:numRef>
              <c:f>Sheet1!$B$2:$B$39</c:f>
              <c:numCache>
                <c:formatCode>General</c:formatCode>
                <c:ptCount val="38"/>
                <c:pt idx="0">
                  <c:v>3.7490999999999999</c:v>
                </c:pt>
                <c:pt idx="1">
                  <c:v>4.2233999999999998</c:v>
                </c:pt>
                <c:pt idx="2">
                  <c:v>3.910099999999999</c:v>
                </c:pt>
                <c:pt idx="3">
                  <c:v>0.34703000000000001</c:v>
                </c:pt>
                <c:pt idx="4">
                  <c:v>-3.512999999999999</c:v>
                </c:pt>
                <c:pt idx="5">
                  <c:v>-3.9491999999999998</c:v>
                </c:pt>
                <c:pt idx="6">
                  <c:v>-3.7454000000000001</c:v>
                </c:pt>
                <c:pt idx="7">
                  <c:v>-3.605</c:v>
                </c:pt>
                <c:pt idx="8">
                  <c:v>-3.3924999999999987</c:v>
                </c:pt>
                <c:pt idx="9">
                  <c:v>-2.7829000000000002</c:v>
                </c:pt>
                <c:pt idx="10">
                  <c:v>-2.3089999999999997</c:v>
                </c:pt>
                <c:pt idx="11">
                  <c:v>-2.0670000000000002</c:v>
                </c:pt>
                <c:pt idx="12">
                  <c:v>-1.2202999999999995</c:v>
                </c:pt>
                <c:pt idx="13">
                  <c:v>-1.2507999999999995</c:v>
                </c:pt>
                <c:pt idx="14">
                  <c:v>-1.0324</c:v>
                </c:pt>
                <c:pt idx="15">
                  <c:v>-0.64695000000000025</c:v>
                </c:pt>
                <c:pt idx="16">
                  <c:v>-2.7067999999999999</c:v>
                </c:pt>
                <c:pt idx="17">
                  <c:v>-3.1808999999999998</c:v>
                </c:pt>
                <c:pt idx="18">
                  <c:v>-3.2995999999999999</c:v>
                </c:pt>
                <c:pt idx="19">
                  <c:v>-3.6545999999999998</c:v>
                </c:pt>
                <c:pt idx="20">
                  <c:v>-3.7054999999999998</c:v>
                </c:pt>
                <c:pt idx="21">
                  <c:v>-3.5383999999999998</c:v>
                </c:pt>
                <c:pt idx="22">
                  <c:v>-3.4065999999999992</c:v>
                </c:pt>
                <c:pt idx="23">
                  <c:v>-3.2046000000000001</c:v>
                </c:pt>
                <c:pt idx="24">
                  <c:v>-2.6932</c:v>
                </c:pt>
                <c:pt idx="25">
                  <c:v>-2.2012999999999998</c:v>
                </c:pt>
                <c:pt idx="26">
                  <c:v>-1.7842</c:v>
                </c:pt>
                <c:pt idx="27">
                  <c:v>-1.4702</c:v>
                </c:pt>
                <c:pt idx="28">
                  <c:v>-1.3018999999999996</c:v>
                </c:pt>
                <c:pt idx="29">
                  <c:v>-1.1174999999999995</c:v>
                </c:pt>
                <c:pt idx="30">
                  <c:v>-0.99007999999999996</c:v>
                </c:pt>
                <c:pt idx="31">
                  <c:v>-0.83013999999999999</c:v>
                </c:pt>
                <c:pt idx="32">
                  <c:v>-0.71184000000000025</c:v>
                </c:pt>
                <c:pt idx="33">
                  <c:v>-0.59499999999999997</c:v>
                </c:pt>
                <c:pt idx="34">
                  <c:v>-0.49582000000000021</c:v>
                </c:pt>
                <c:pt idx="35">
                  <c:v>-0.38157000000000013</c:v>
                </c:pt>
                <c:pt idx="36">
                  <c:v>-0.26364000000000004</c:v>
                </c:pt>
                <c:pt idx="37">
                  <c:v>-0.14449000000000006</c:v>
                </c:pt>
              </c:numCache>
            </c:numRef>
          </c:val>
        </c:ser>
        <c:gapWidth val="30"/>
        <c:overlap val="50"/>
        <c:axId val="102370688"/>
        <c:axId val="102392960"/>
      </c:barChart>
      <c:lineChart>
        <c:grouping val="standard"/>
        <c:ser>
          <c:idx val="1"/>
          <c:order val="1"/>
          <c:tx>
            <c:strRef>
              <c:f>Sheet1!$C$1</c:f>
              <c:strCache>
                <c:ptCount val="1"/>
                <c:pt idx="0">
                  <c:v>Adószűrt maginfláció (jobb tengely)</c:v>
                </c:pt>
              </c:strCache>
            </c:strRef>
          </c:tx>
          <c:spPr>
            <a:ln w="50800">
              <a:solidFill>
                <a:srgbClr val="9C0000"/>
              </a:solidFill>
            </a:ln>
          </c:spPr>
          <c:marker>
            <c:symbol val="none"/>
          </c:marker>
          <c:cat>
            <c:numRef>
              <c:f>Sheet1!$A$2:$A$39</c:f>
              <c:numCache>
                <c:formatCode>yyyy/mm</c:formatCode>
                <c:ptCount val="38"/>
                <c:pt idx="0">
                  <c:v>39538</c:v>
                </c:pt>
                <c:pt idx="1">
                  <c:v>39629</c:v>
                </c:pt>
                <c:pt idx="2">
                  <c:v>39721</c:v>
                </c:pt>
                <c:pt idx="3">
                  <c:v>39813</c:v>
                </c:pt>
                <c:pt idx="4">
                  <c:v>39903</c:v>
                </c:pt>
                <c:pt idx="5">
                  <c:v>39994</c:v>
                </c:pt>
                <c:pt idx="6">
                  <c:v>40086</c:v>
                </c:pt>
                <c:pt idx="7">
                  <c:v>40178</c:v>
                </c:pt>
                <c:pt idx="8">
                  <c:v>40268</c:v>
                </c:pt>
                <c:pt idx="9">
                  <c:v>40359</c:v>
                </c:pt>
                <c:pt idx="10">
                  <c:v>40451</c:v>
                </c:pt>
                <c:pt idx="11">
                  <c:v>40543</c:v>
                </c:pt>
                <c:pt idx="12">
                  <c:v>40633</c:v>
                </c:pt>
                <c:pt idx="13">
                  <c:v>40724</c:v>
                </c:pt>
                <c:pt idx="14">
                  <c:v>40816</c:v>
                </c:pt>
                <c:pt idx="15">
                  <c:v>40908</c:v>
                </c:pt>
                <c:pt idx="16">
                  <c:v>40999</c:v>
                </c:pt>
                <c:pt idx="17">
                  <c:v>41090</c:v>
                </c:pt>
                <c:pt idx="18">
                  <c:v>41182</c:v>
                </c:pt>
                <c:pt idx="19">
                  <c:v>41274</c:v>
                </c:pt>
                <c:pt idx="20">
                  <c:v>41364</c:v>
                </c:pt>
                <c:pt idx="21">
                  <c:v>41455</c:v>
                </c:pt>
                <c:pt idx="22">
                  <c:v>41547</c:v>
                </c:pt>
                <c:pt idx="23">
                  <c:v>41639</c:v>
                </c:pt>
                <c:pt idx="24">
                  <c:v>41729</c:v>
                </c:pt>
                <c:pt idx="25">
                  <c:v>41820</c:v>
                </c:pt>
                <c:pt idx="26">
                  <c:v>41912</c:v>
                </c:pt>
                <c:pt idx="27">
                  <c:v>42004</c:v>
                </c:pt>
                <c:pt idx="28">
                  <c:v>42094</c:v>
                </c:pt>
                <c:pt idx="29">
                  <c:v>42185</c:v>
                </c:pt>
                <c:pt idx="30">
                  <c:v>42277</c:v>
                </c:pt>
                <c:pt idx="31">
                  <c:v>42369</c:v>
                </c:pt>
                <c:pt idx="32">
                  <c:v>42460</c:v>
                </c:pt>
                <c:pt idx="33">
                  <c:v>42551</c:v>
                </c:pt>
                <c:pt idx="34">
                  <c:v>42643</c:v>
                </c:pt>
                <c:pt idx="35">
                  <c:v>42735</c:v>
                </c:pt>
                <c:pt idx="36">
                  <c:v>42825</c:v>
                </c:pt>
                <c:pt idx="37">
                  <c:v>42916</c:v>
                </c:pt>
              </c:numCache>
            </c:numRef>
          </c:cat>
          <c:val>
            <c:numRef>
              <c:f>Sheet1!$C$2:$C$39</c:f>
              <c:numCache>
                <c:formatCode>0.0</c:formatCode>
                <c:ptCount val="38"/>
                <c:pt idx="0">
                  <c:v>4.8987623908507913</c:v>
                </c:pt>
                <c:pt idx="1">
                  <c:v>5.4608344960031872</c:v>
                </c:pt>
                <c:pt idx="2">
                  <c:v>5.3050022001237096</c:v>
                </c:pt>
                <c:pt idx="3">
                  <c:v>4.0210498258528578</c:v>
                </c:pt>
                <c:pt idx="4">
                  <c:v>3.0816160667832548</c:v>
                </c:pt>
                <c:pt idx="5">
                  <c:v>2.9652952875829612</c:v>
                </c:pt>
                <c:pt idx="6">
                  <c:v>2.8741237182419344</c:v>
                </c:pt>
                <c:pt idx="7">
                  <c:v>2.5936069070803285</c:v>
                </c:pt>
                <c:pt idx="8">
                  <c:v>2.2408869468122541</c:v>
                </c:pt>
                <c:pt idx="9">
                  <c:v>1.1795480982324871</c:v>
                </c:pt>
                <c:pt idx="10">
                  <c:v>0.72052367676944584</c:v>
                </c:pt>
                <c:pt idx="11">
                  <c:v>1.3563779022768481</c:v>
                </c:pt>
                <c:pt idx="12">
                  <c:v>1.7047735938445778</c:v>
                </c:pt>
                <c:pt idx="13">
                  <c:v>2.6418017738067343</c:v>
                </c:pt>
                <c:pt idx="14">
                  <c:v>2.9854087001228748</c:v>
                </c:pt>
                <c:pt idx="15">
                  <c:v>2.7300121942325433</c:v>
                </c:pt>
                <c:pt idx="16">
                  <c:v>2.9146623844191724</c:v>
                </c:pt>
                <c:pt idx="17">
                  <c:v>2.4544390262502267</c:v>
                </c:pt>
                <c:pt idx="18">
                  <c:v>2.4075704188223757</c:v>
                </c:pt>
                <c:pt idx="19">
                  <c:v>2.3497501838346277</c:v>
                </c:pt>
                <c:pt idx="20">
                  <c:v>1.7811247943774466</c:v>
                </c:pt>
                <c:pt idx="21">
                  <c:v>1.5938451141975065</c:v>
                </c:pt>
                <c:pt idx="22">
                  <c:v>1.4958418976754464</c:v>
                </c:pt>
                <c:pt idx="23">
                  <c:v>1.2178797023992862</c:v>
                </c:pt>
                <c:pt idx="24">
                  <c:v>1.5444201556247208</c:v>
                </c:pt>
                <c:pt idx="25">
                  <c:v>1.3365734758342285</c:v>
                </c:pt>
                <c:pt idx="26">
                  <c:v>1.3460721955780461</c:v>
                </c:pt>
                <c:pt idx="27">
                  <c:v>1.2402692013892676</c:v>
                </c:pt>
                <c:pt idx="28">
                  <c:v>1.0416167295631169</c:v>
                </c:pt>
                <c:pt idx="29">
                  <c:v>1.1777398599239604</c:v>
                </c:pt>
                <c:pt idx="30">
                  <c:v>1.1355499178811639</c:v>
                </c:pt>
                <c:pt idx="31">
                  <c:v>1.4911297523427995</c:v>
                </c:pt>
                <c:pt idx="32">
                  <c:v>1.8750672422144414</c:v>
                </c:pt>
                <c:pt idx="33">
                  <c:v>2.0691123726364689</c:v>
                </c:pt>
                <c:pt idx="34">
                  <c:v>2.3301888689076558</c:v>
                </c:pt>
                <c:pt idx="35">
                  <c:v>2.4624323900098073</c:v>
                </c:pt>
                <c:pt idx="36">
                  <c:v>2.586418731056142</c:v>
                </c:pt>
                <c:pt idx="37">
                  <c:v>2.7088076401841912</c:v>
                </c:pt>
              </c:numCache>
            </c:numRef>
          </c:val>
        </c:ser>
        <c:marker val="1"/>
        <c:axId val="102396288"/>
        <c:axId val="102394496"/>
      </c:lineChart>
      <c:catAx>
        <c:axId val="102370688"/>
        <c:scaling>
          <c:orientation val="minMax"/>
        </c:scaling>
        <c:axPos val="b"/>
        <c:numFmt formatCode="yyyy" sourceLinked="0"/>
        <c:minorTickMark val="out"/>
        <c:tickLblPos val="low"/>
        <c:crossAx val="102392960"/>
        <c:crosses val="autoZero"/>
        <c:lblAlgn val="ctr"/>
        <c:lblOffset val="100"/>
        <c:tickLblSkip val="4"/>
        <c:tickMarkSkip val="4"/>
      </c:catAx>
      <c:valAx>
        <c:axId val="102392960"/>
        <c:scaling>
          <c:orientation val="minMax"/>
          <c:max val="5"/>
          <c:min val="-5"/>
        </c:scaling>
        <c:axPos val="l"/>
        <c:majorGridlines>
          <c:spPr>
            <a:ln>
              <a:solidFill>
                <a:schemeClr val="bg1"/>
              </a:solidFill>
              <a:prstDash val="dash"/>
            </a:ln>
          </c:spPr>
        </c:majorGridlines>
        <c:numFmt formatCode="General" sourceLinked="1"/>
        <c:tickLblPos val="nextTo"/>
        <c:crossAx val="102370688"/>
        <c:crosses val="autoZero"/>
        <c:crossBetween val="between"/>
        <c:majorUnit val="1"/>
      </c:valAx>
      <c:valAx>
        <c:axId val="102394496"/>
        <c:scaling>
          <c:orientation val="minMax"/>
        </c:scaling>
        <c:axPos val="r"/>
        <c:numFmt formatCode="0" sourceLinked="0"/>
        <c:tickLblPos val="nextTo"/>
        <c:crossAx val="102396288"/>
        <c:crosses val="max"/>
        <c:crossBetween val="between"/>
      </c:valAx>
      <c:dateAx>
        <c:axId val="102396288"/>
        <c:scaling>
          <c:orientation val="minMax"/>
        </c:scaling>
        <c:delete val="1"/>
        <c:axPos val="b"/>
        <c:numFmt formatCode="yyyy/mm" sourceLinked="1"/>
        <c:tickLblPos val="none"/>
        <c:crossAx val="102394496"/>
        <c:crosses val="autoZero"/>
        <c:auto val="1"/>
        <c:lblOffset val="100"/>
        <c:baseTimeUnit val="months"/>
      </c:dateAx>
    </c:plotArea>
    <c:legend>
      <c:legendPos val="b"/>
    </c:legend>
    <c:plotVisOnly val="1"/>
    <c:dispBlanksAs val="gap"/>
  </c:chart>
  <c:spPr>
    <a:ln>
      <a:noFill/>
    </a:ln>
  </c:spPr>
  <c:txPr>
    <a:bodyPr/>
    <a:lstStyle/>
    <a:p>
      <a:pPr>
        <a:defRPr sz="1800">
          <a:latin typeface="Calibri" pitchFamily="34" charset="0"/>
        </a:defRPr>
      </a:pPr>
      <a:endParaRPr lang="en-US"/>
    </a:p>
  </c:txPr>
  <c:externalData r:id="rId1"/>
  <c:userShapes r:id="rId2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chart>
    <c:plotArea>
      <c:layout>
        <c:manualLayout>
          <c:layoutTarget val="inner"/>
          <c:xMode val="edge"/>
          <c:yMode val="edge"/>
          <c:x val="7.6848830409356722E-2"/>
          <c:y val="8.1736111111111079E-2"/>
          <c:w val="0.84369239766085835"/>
          <c:h val="0.54571614583331141"/>
        </c:manualLayout>
      </c:layout>
      <c:barChart>
        <c:barDir val="col"/>
        <c:grouping val="stacked"/>
        <c:ser>
          <c:idx val="0"/>
          <c:order val="0"/>
          <c:tx>
            <c:strRef>
              <c:f>'c1-3'!$B$15</c:f>
              <c:strCache>
                <c:ptCount val="1"/>
                <c:pt idx="0">
                  <c:v>Indirekt adóktól szűrt maginfláció</c:v>
                </c:pt>
              </c:strCache>
            </c:strRef>
          </c:tx>
          <c:spPr>
            <a:solidFill>
              <a:schemeClr val="accent6"/>
            </a:solidFill>
            <a:ln w="12700">
              <a:solidFill>
                <a:schemeClr val="accent6"/>
              </a:solidFill>
            </a:ln>
          </c:spPr>
          <c:cat>
            <c:numRef>
              <c:f>'M_1. fejezet - 1st chapter.xlsx'!_c13_datum</c:f>
              <c:numCache>
                <c:formatCode>yyyy/mm/dd</c:formatCode>
                <c:ptCount val="39"/>
                <c:pt idx="0">
                  <c:v>39448</c:v>
                </c:pt>
                <c:pt idx="1">
                  <c:v>39539</c:v>
                </c:pt>
                <c:pt idx="2">
                  <c:v>39630</c:v>
                </c:pt>
                <c:pt idx="3">
                  <c:v>39722</c:v>
                </c:pt>
                <c:pt idx="4">
                  <c:v>39814</c:v>
                </c:pt>
                <c:pt idx="5">
                  <c:v>39904</c:v>
                </c:pt>
                <c:pt idx="6">
                  <c:v>39995</c:v>
                </c:pt>
                <c:pt idx="7">
                  <c:v>40087</c:v>
                </c:pt>
                <c:pt idx="8">
                  <c:v>40179</c:v>
                </c:pt>
                <c:pt idx="9">
                  <c:v>40269</c:v>
                </c:pt>
                <c:pt idx="10">
                  <c:v>40360</c:v>
                </c:pt>
                <c:pt idx="11">
                  <c:v>40452</c:v>
                </c:pt>
                <c:pt idx="12">
                  <c:v>40544</c:v>
                </c:pt>
                <c:pt idx="13">
                  <c:v>40634</c:v>
                </c:pt>
                <c:pt idx="14">
                  <c:v>40725</c:v>
                </c:pt>
                <c:pt idx="15">
                  <c:v>40817</c:v>
                </c:pt>
                <c:pt idx="16">
                  <c:v>40909</c:v>
                </c:pt>
                <c:pt idx="17">
                  <c:v>41000</c:v>
                </c:pt>
                <c:pt idx="18">
                  <c:v>41091</c:v>
                </c:pt>
                <c:pt idx="19">
                  <c:v>41183</c:v>
                </c:pt>
                <c:pt idx="20">
                  <c:v>41275</c:v>
                </c:pt>
                <c:pt idx="21">
                  <c:v>41365</c:v>
                </c:pt>
                <c:pt idx="22">
                  <c:v>41456</c:v>
                </c:pt>
                <c:pt idx="23">
                  <c:v>41548</c:v>
                </c:pt>
                <c:pt idx="24">
                  <c:v>41640</c:v>
                </c:pt>
                <c:pt idx="25">
                  <c:v>41730</c:v>
                </c:pt>
                <c:pt idx="26">
                  <c:v>41821</c:v>
                </c:pt>
                <c:pt idx="27">
                  <c:v>41913</c:v>
                </c:pt>
                <c:pt idx="28">
                  <c:v>42005</c:v>
                </c:pt>
                <c:pt idx="29">
                  <c:v>42095</c:v>
                </c:pt>
                <c:pt idx="30">
                  <c:v>42186</c:v>
                </c:pt>
                <c:pt idx="31">
                  <c:v>42278</c:v>
                </c:pt>
                <c:pt idx="32">
                  <c:v>42370</c:v>
                </c:pt>
                <c:pt idx="33">
                  <c:v>42461</c:v>
                </c:pt>
                <c:pt idx="34">
                  <c:v>42552</c:v>
                </c:pt>
                <c:pt idx="35">
                  <c:v>42644</c:v>
                </c:pt>
                <c:pt idx="36">
                  <c:v>42736</c:v>
                </c:pt>
                <c:pt idx="37">
                  <c:v>42826</c:v>
                </c:pt>
                <c:pt idx="38">
                  <c:v>42917</c:v>
                </c:pt>
              </c:numCache>
            </c:numRef>
          </c:cat>
          <c:val>
            <c:numRef>
              <c:f>'M_1. fejezet - 1st chapter.xlsx'!_c13_core</c:f>
              <c:numCache>
                <c:formatCode>0.0</c:formatCode>
                <c:ptCount val="39"/>
                <c:pt idx="0">
                  <c:v>3.2745943897528011</c:v>
                </c:pt>
                <c:pt idx="1">
                  <c:v>3.6519386275967198</c:v>
                </c:pt>
                <c:pt idx="2">
                  <c:v>3.5468050237964195</c:v>
                </c:pt>
                <c:pt idx="3">
                  <c:v>2.6864130897595806</c:v>
                </c:pt>
                <c:pt idx="4">
                  <c:v>2.0594689918826061</c:v>
                </c:pt>
                <c:pt idx="5">
                  <c:v>1.9811901361405326</c:v>
                </c:pt>
                <c:pt idx="6">
                  <c:v>1.9204737129302165</c:v>
                </c:pt>
                <c:pt idx="7">
                  <c:v>1.7345730619834081</c:v>
                </c:pt>
                <c:pt idx="8">
                  <c:v>1.5009626109654293</c:v>
                </c:pt>
                <c:pt idx="9">
                  <c:v>0.78630103716491784</c:v>
                </c:pt>
                <c:pt idx="10">
                  <c:v>0.47798244789973043</c:v>
                </c:pt>
                <c:pt idx="11">
                  <c:v>0.90793372238662362</c:v>
                </c:pt>
                <c:pt idx="12">
                  <c:v>1.1449082965860249</c:v>
                </c:pt>
                <c:pt idx="13">
                  <c:v>1.7630177159237401</c:v>
                </c:pt>
                <c:pt idx="14">
                  <c:v>1.9906455178069464</c:v>
                </c:pt>
                <c:pt idx="15">
                  <c:v>1.8263818662355984</c:v>
                </c:pt>
                <c:pt idx="16">
                  <c:v>1.9555920794285939</c:v>
                </c:pt>
                <c:pt idx="17">
                  <c:v>1.6353678042483801</c:v>
                </c:pt>
                <c:pt idx="18">
                  <c:v>1.603032046374903</c:v>
                </c:pt>
                <c:pt idx="19">
                  <c:v>1.575407242202769</c:v>
                </c:pt>
                <c:pt idx="20">
                  <c:v>1.2015254931740855</c:v>
                </c:pt>
                <c:pt idx="21">
                  <c:v>1.0554044875843474</c:v>
                </c:pt>
                <c:pt idx="22">
                  <c:v>0.98882453073598153</c:v>
                </c:pt>
                <c:pt idx="23">
                  <c:v>0.82188674534725459</c:v>
                </c:pt>
                <c:pt idx="24">
                  <c:v>1.0322749878180071</c:v>
                </c:pt>
                <c:pt idx="25">
                  <c:v>0.8933523455128396</c:v>
                </c:pt>
                <c:pt idx="26">
                  <c:v>0.89970119480241006</c:v>
                </c:pt>
                <c:pt idx="27">
                  <c:v>0.82898353151657289</c:v>
                </c:pt>
                <c:pt idx="28">
                  <c:v>0.69620620587269155</c:v>
                </c:pt>
                <c:pt idx="29">
                  <c:v>0.78718954497457594</c:v>
                </c:pt>
                <c:pt idx="30">
                  <c:v>0.75899020961259189</c:v>
                </c:pt>
                <c:pt idx="31">
                  <c:v>0.99665621516840464</c:v>
                </c:pt>
                <c:pt idx="32">
                  <c:v>1.2532761940237109</c:v>
                </c:pt>
                <c:pt idx="33">
                  <c:v>1.382974018746489</c:v>
                </c:pt>
                <c:pt idx="34">
                  <c:v>1.557474938089187</c:v>
                </c:pt>
                <c:pt idx="35">
                  <c:v>1.6458651851586559</c:v>
                </c:pt>
                <c:pt idx="36">
                  <c:v>1.7287364156506144</c:v>
                </c:pt>
                <c:pt idx="37">
                  <c:v>1.8105399386227115</c:v>
                </c:pt>
                <c:pt idx="38">
                  <c:v>1.8861051719270283</c:v>
                </c:pt>
              </c:numCache>
            </c:numRef>
          </c:val>
        </c:ser>
        <c:ser>
          <c:idx val="1"/>
          <c:order val="1"/>
          <c:tx>
            <c:strRef>
              <c:f>'c1-3'!$C$15</c:f>
              <c:strCache>
                <c:ptCount val="1"/>
                <c:pt idx="0">
                  <c:v>Maginfláción kívüli tételek, indirekt adóktól szűrt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 w="12700">
              <a:solidFill>
                <a:schemeClr val="accent6">
                  <a:lumMod val="50000"/>
                </a:schemeClr>
              </a:solidFill>
              <a:prstDash val="solid"/>
            </a:ln>
          </c:spPr>
          <c:cat>
            <c:numRef>
              <c:f>'M_1. fejezet - 1st chapter.xlsx'!_c13_datum</c:f>
              <c:numCache>
                <c:formatCode>yyyy/mm/dd</c:formatCode>
                <c:ptCount val="39"/>
                <c:pt idx="0">
                  <c:v>39448</c:v>
                </c:pt>
                <c:pt idx="1">
                  <c:v>39539</c:v>
                </c:pt>
                <c:pt idx="2">
                  <c:v>39630</c:v>
                </c:pt>
                <c:pt idx="3">
                  <c:v>39722</c:v>
                </c:pt>
                <c:pt idx="4">
                  <c:v>39814</c:v>
                </c:pt>
                <c:pt idx="5">
                  <c:v>39904</c:v>
                </c:pt>
                <c:pt idx="6">
                  <c:v>39995</c:v>
                </c:pt>
                <c:pt idx="7">
                  <c:v>40087</c:v>
                </c:pt>
                <c:pt idx="8">
                  <c:v>40179</c:v>
                </c:pt>
                <c:pt idx="9">
                  <c:v>40269</c:v>
                </c:pt>
                <c:pt idx="10">
                  <c:v>40360</c:v>
                </c:pt>
                <c:pt idx="11">
                  <c:v>40452</c:v>
                </c:pt>
                <c:pt idx="12">
                  <c:v>40544</c:v>
                </c:pt>
                <c:pt idx="13">
                  <c:v>40634</c:v>
                </c:pt>
                <c:pt idx="14">
                  <c:v>40725</c:v>
                </c:pt>
                <c:pt idx="15">
                  <c:v>40817</c:v>
                </c:pt>
                <c:pt idx="16">
                  <c:v>40909</c:v>
                </c:pt>
                <c:pt idx="17">
                  <c:v>41000</c:v>
                </c:pt>
                <c:pt idx="18">
                  <c:v>41091</c:v>
                </c:pt>
                <c:pt idx="19">
                  <c:v>41183</c:v>
                </c:pt>
                <c:pt idx="20">
                  <c:v>41275</c:v>
                </c:pt>
                <c:pt idx="21">
                  <c:v>41365</c:v>
                </c:pt>
                <c:pt idx="22">
                  <c:v>41456</c:v>
                </c:pt>
                <c:pt idx="23">
                  <c:v>41548</c:v>
                </c:pt>
                <c:pt idx="24">
                  <c:v>41640</c:v>
                </c:pt>
                <c:pt idx="25">
                  <c:v>41730</c:v>
                </c:pt>
                <c:pt idx="26">
                  <c:v>41821</c:v>
                </c:pt>
                <c:pt idx="27">
                  <c:v>41913</c:v>
                </c:pt>
                <c:pt idx="28">
                  <c:v>42005</c:v>
                </c:pt>
                <c:pt idx="29">
                  <c:v>42095</c:v>
                </c:pt>
                <c:pt idx="30">
                  <c:v>42186</c:v>
                </c:pt>
                <c:pt idx="31">
                  <c:v>42278</c:v>
                </c:pt>
                <c:pt idx="32">
                  <c:v>42370</c:v>
                </c:pt>
                <c:pt idx="33">
                  <c:v>42461</c:v>
                </c:pt>
                <c:pt idx="34">
                  <c:v>42552</c:v>
                </c:pt>
                <c:pt idx="35">
                  <c:v>42644</c:v>
                </c:pt>
                <c:pt idx="36">
                  <c:v>42736</c:v>
                </c:pt>
                <c:pt idx="37">
                  <c:v>42826</c:v>
                </c:pt>
                <c:pt idx="38">
                  <c:v>42917</c:v>
                </c:pt>
              </c:numCache>
            </c:numRef>
          </c:cat>
          <c:val>
            <c:numRef>
              <c:f>'M_1. fejezet - 1st chapter.xlsx'!_c13_noncore</c:f>
              <c:numCache>
                <c:formatCode>0.0</c:formatCode>
                <c:ptCount val="39"/>
                <c:pt idx="0">
                  <c:v>3.4313865912462962</c:v>
                </c:pt>
                <c:pt idx="1">
                  <c:v>3.0027702874919142</c:v>
                </c:pt>
                <c:pt idx="2">
                  <c:v>2.6694678683026285</c:v>
                </c:pt>
                <c:pt idx="3">
                  <c:v>1.4863800373266018</c:v>
                </c:pt>
                <c:pt idx="4">
                  <c:v>0.85169996043397045</c:v>
                </c:pt>
                <c:pt idx="5">
                  <c:v>1.5338993921036614</c:v>
                </c:pt>
                <c:pt idx="6">
                  <c:v>0.45064449230363396</c:v>
                </c:pt>
                <c:pt idx="7">
                  <c:v>0.69816901069019255</c:v>
                </c:pt>
                <c:pt idx="8">
                  <c:v>1.48032206831779</c:v>
                </c:pt>
                <c:pt idx="9">
                  <c:v>1.4194582403204838</c:v>
                </c:pt>
                <c:pt idx="10">
                  <c:v>2.7623549592673187</c:v>
                </c:pt>
                <c:pt idx="11">
                  <c:v>3.0185076830353861</c:v>
                </c:pt>
                <c:pt idx="12">
                  <c:v>2.9376639232794228</c:v>
                </c:pt>
                <c:pt idx="13">
                  <c:v>2.1829396693019723</c:v>
                </c:pt>
                <c:pt idx="14">
                  <c:v>1.3530502001321667</c:v>
                </c:pt>
                <c:pt idx="15">
                  <c:v>1.7696877338058494</c:v>
                </c:pt>
                <c:pt idx="16">
                  <c:v>1.5370442144900598</c:v>
                </c:pt>
                <c:pt idx="17">
                  <c:v>1.5127381697652045</c:v>
                </c:pt>
                <c:pt idx="18">
                  <c:v>1.972233412337308</c:v>
                </c:pt>
                <c:pt idx="19">
                  <c:v>1.5676015041267943</c:v>
                </c:pt>
                <c:pt idx="20">
                  <c:v>0.47864790650148581</c:v>
                </c:pt>
                <c:pt idx="21">
                  <c:v>-0.29908371536505862</c:v>
                </c:pt>
                <c:pt idx="22">
                  <c:v>-0.55079163129259312</c:v>
                </c:pt>
                <c:pt idx="23">
                  <c:v>-1.5288195631303496</c:v>
                </c:pt>
                <c:pt idx="24">
                  <c:v>-1.8933721736174201</c:v>
                </c:pt>
                <c:pt idx="25">
                  <c:v>-1.7620951593069001</c:v>
                </c:pt>
                <c:pt idx="26">
                  <c:v>-1.4560914010536012</c:v>
                </c:pt>
                <c:pt idx="27">
                  <c:v>-1.4607031490730806</c:v>
                </c:pt>
                <c:pt idx="28">
                  <c:v>-1.6234477820098092</c:v>
                </c:pt>
                <c:pt idx="29">
                  <c:v>-0.57940079825814694</c:v>
                </c:pt>
                <c:pt idx="30">
                  <c:v>-0.80334394198857673</c:v>
                </c:pt>
                <c:pt idx="31">
                  <c:v>-0.45819297378514562</c:v>
                </c:pt>
                <c:pt idx="32">
                  <c:v>0.18822322893473228</c:v>
                </c:pt>
                <c:pt idx="33">
                  <c:v>0.16912766030462653</c:v>
                </c:pt>
                <c:pt idx="34">
                  <c:v>0.41552628812458814</c:v>
                </c:pt>
                <c:pt idx="35">
                  <c:v>0.77819629608300844</c:v>
                </c:pt>
                <c:pt idx="36">
                  <c:v>0.90146372000135833</c:v>
                </c:pt>
                <c:pt idx="37">
                  <c:v>0.9370268419073865</c:v>
                </c:pt>
                <c:pt idx="38">
                  <c:v>0.96797678382123231</c:v>
                </c:pt>
              </c:numCache>
            </c:numRef>
          </c:val>
        </c:ser>
        <c:ser>
          <c:idx val="2"/>
          <c:order val="2"/>
          <c:tx>
            <c:strRef>
              <c:f>'c1-3'!$D$15</c:f>
              <c:strCache>
                <c:ptCount val="1"/>
                <c:pt idx="0">
                  <c:v>Indirekt adók hatása</c:v>
                </c:pt>
              </c:strCache>
            </c:strRef>
          </c:tx>
          <c:spPr>
            <a:solidFill>
              <a:schemeClr val="bg2"/>
            </a:solidFill>
            <a:ln w="12700">
              <a:solidFill>
                <a:schemeClr val="bg2"/>
              </a:solidFill>
            </a:ln>
          </c:spPr>
          <c:cat>
            <c:numRef>
              <c:f>'M_1. fejezet - 1st chapter.xlsx'!_c13_datum</c:f>
              <c:numCache>
                <c:formatCode>yyyy/mm/dd</c:formatCode>
                <c:ptCount val="39"/>
                <c:pt idx="0">
                  <c:v>39448</c:v>
                </c:pt>
                <c:pt idx="1">
                  <c:v>39539</c:v>
                </c:pt>
                <c:pt idx="2">
                  <c:v>39630</c:v>
                </c:pt>
                <c:pt idx="3">
                  <c:v>39722</c:v>
                </c:pt>
                <c:pt idx="4">
                  <c:v>39814</c:v>
                </c:pt>
                <c:pt idx="5">
                  <c:v>39904</c:v>
                </c:pt>
                <c:pt idx="6">
                  <c:v>39995</c:v>
                </c:pt>
                <c:pt idx="7">
                  <c:v>40087</c:v>
                </c:pt>
                <c:pt idx="8">
                  <c:v>40179</c:v>
                </c:pt>
                <c:pt idx="9">
                  <c:v>40269</c:v>
                </c:pt>
                <c:pt idx="10">
                  <c:v>40360</c:v>
                </c:pt>
                <c:pt idx="11">
                  <c:v>40452</c:v>
                </c:pt>
                <c:pt idx="12">
                  <c:v>40544</c:v>
                </c:pt>
                <c:pt idx="13">
                  <c:v>40634</c:v>
                </c:pt>
                <c:pt idx="14">
                  <c:v>40725</c:v>
                </c:pt>
                <c:pt idx="15">
                  <c:v>40817</c:v>
                </c:pt>
                <c:pt idx="16">
                  <c:v>40909</c:v>
                </c:pt>
                <c:pt idx="17">
                  <c:v>41000</c:v>
                </c:pt>
                <c:pt idx="18">
                  <c:v>41091</c:v>
                </c:pt>
                <c:pt idx="19">
                  <c:v>41183</c:v>
                </c:pt>
                <c:pt idx="20">
                  <c:v>41275</c:v>
                </c:pt>
                <c:pt idx="21">
                  <c:v>41365</c:v>
                </c:pt>
                <c:pt idx="22">
                  <c:v>41456</c:v>
                </c:pt>
                <c:pt idx="23">
                  <c:v>41548</c:v>
                </c:pt>
                <c:pt idx="24">
                  <c:v>41640</c:v>
                </c:pt>
                <c:pt idx="25">
                  <c:v>41730</c:v>
                </c:pt>
                <c:pt idx="26">
                  <c:v>41821</c:v>
                </c:pt>
                <c:pt idx="27">
                  <c:v>41913</c:v>
                </c:pt>
                <c:pt idx="28">
                  <c:v>42005</c:v>
                </c:pt>
                <c:pt idx="29">
                  <c:v>42095</c:v>
                </c:pt>
                <c:pt idx="30">
                  <c:v>42186</c:v>
                </c:pt>
                <c:pt idx="31">
                  <c:v>42278</c:v>
                </c:pt>
                <c:pt idx="32">
                  <c:v>42370</c:v>
                </c:pt>
                <c:pt idx="33">
                  <c:v>42461</c:v>
                </c:pt>
                <c:pt idx="34">
                  <c:v>42552</c:v>
                </c:pt>
                <c:pt idx="35">
                  <c:v>42644</c:v>
                </c:pt>
                <c:pt idx="36">
                  <c:v>42736</c:v>
                </c:pt>
                <c:pt idx="37">
                  <c:v>42826</c:v>
                </c:pt>
                <c:pt idx="38">
                  <c:v>42917</c:v>
                </c:pt>
              </c:numCache>
            </c:numRef>
          </c:cat>
          <c:val>
            <c:numRef>
              <c:f>'M_1. fejezet - 1st chapter.xlsx'!_c13_indirecttax</c:f>
              <c:numCache>
                <c:formatCode>0.0</c:formatCode>
                <c:ptCount val="39"/>
                <c:pt idx="0">
                  <c:v>0.19522028408166087</c:v>
                </c:pt>
                <c:pt idx="1">
                  <c:v>9.9880458614465706E-2</c:v>
                </c:pt>
                <c:pt idx="2">
                  <c:v>9.7252872981465052E-2</c:v>
                </c:pt>
                <c:pt idx="3">
                  <c:v>0.10158432875293236</c:v>
                </c:pt>
                <c:pt idx="4">
                  <c:v>0.10639337111249836</c:v>
                </c:pt>
                <c:pt idx="5">
                  <c:v>0.10426278471060796</c:v>
                </c:pt>
                <c:pt idx="6">
                  <c:v>2.6150687067064728</c:v>
                </c:pt>
                <c:pt idx="7">
                  <c:v>2.7296049215126512</c:v>
                </c:pt>
                <c:pt idx="8">
                  <c:v>3.0516457500798841</c:v>
                </c:pt>
                <c:pt idx="9">
                  <c:v>3.1190422268180331</c:v>
                </c:pt>
                <c:pt idx="10">
                  <c:v>0.56953465853875618</c:v>
                </c:pt>
                <c:pt idx="11">
                  <c:v>0.41864633972657961</c:v>
                </c:pt>
                <c:pt idx="12">
                  <c:v>0.10374727070008886</c:v>
                </c:pt>
                <c:pt idx="13">
                  <c:v>7.6934747616618004E-2</c:v>
                </c:pt>
                <c:pt idx="14">
                  <c:v>6.8658785633331623E-2</c:v>
                </c:pt>
                <c:pt idx="15">
                  <c:v>0.47049767863961633</c:v>
                </c:pt>
                <c:pt idx="16">
                  <c:v>2.1304815823905559</c:v>
                </c:pt>
                <c:pt idx="17">
                  <c:v>2.3724847818867447</c:v>
                </c:pt>
                <c:pt idx="18">
                  <c:v>2.5618499040450873</c:v>
                </c:pt>
                <c:pt idx="19">
                  <c:v>2.2594888218544824</c:v>
                </c:pt>
                <c:pt idx="20">
                  <c:v>1.223467804756462</c:v>
                </c:pt>
                <c:pt idx="21">
                  <c:v>1.0326786522171074</c:v>
                </c:pt>
                <c:pt idx="22">
                  <c:v>1.0513037876096787</c:v>
                </c:pt>
                <c:pt idx="23">
                  <c:v>1.4577161077844019</c:v>
                </c:pt>
                <c:pt idx="24">
                  <c:v>0.90433659381715292</c:v>
                </c:pt>
                <c:pt idx="25">
                  <c:v>0.69796092152683076</c:v>
                </c:pt>
                <c:pt idx="26">
                  <c:v>0.4944543321585938</c:v>
                </c:pt>
                <c:pt idx="27">
                  <c:v>-5.4609799871348418E-2</c:v>
                </c:pt>
                <c:pt idx="28">
                  <c:v>-0.11923493417672026</c:v>
                </c:pt>
                <c:pt idx="29">
                  <c:v>4.3597762214193217E-2</c:v>
                </c:pt>
                <c:pt idx="30">
                  <c:v>0.12099606413328406</c:v>
                </c:pt>
                <c:pt idx="31">
                  <c:v>0.30166874098001589</c:v>
                </c:pt>
                <c:pt idx="32">
                  <c:v>0.16744492614419978</c:v>
                </c:pt>
                <c:pt idx="33">
                  <c:v>0.13880668467622995</c:v>
                </c:pt>
                <c:pt idx="34">
                  <c:v>5.6960101260791277E-2</c:v>
                </c:pt>
                <c:pt idx="35">
                  <c:v>-0.11926441435156135</c:v>
                </c:pt>
                <c:pt idx="36">
                  <c:v>-1.881703418693538E-5</c:v>
                </c:pt>
                <c:pt idx="37">
                  <c:v>-1.4731202275242161E-5</c:v>
                </c:pt>
                <c:pt idx="38">
                  <c:v>-1.0168927435216801E-5</c:v>
                </c:pt>
              </c:numCache>
            </c:numRef>
          </c:val>
        </c:ser>
        <c:gapWidth val="0"/>
        <c:overlap val="100"/>
        <c:axId val="112050560"/>
        <c:axId val="112052096"/>
      </c:barChart>
      <c:barChart>
        <c:barDir val="col"/>
        <c:grouping val="clustered"/>
        <c:ser>
          <c:idx val="5"/>
          <c:order val="4"/>
          <c:tx>
            <c:strRef>
              <c:f>'c1-3'!$K$16</c:f>
              <c:strCache>
                <c:ptCount val="1"/>
                <c:pt idx="0">
                  <c:v>dummyfcast+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 w="19050"/>
          </c:spPr>
          <c:dPt>
            <c:idx val="27"/>
            <c:spPr>
              <a:solidFill>
                <a:schemeClr val="tx1">
                  <a:alpha val="50000"/>
                </a:schemeClr>
              </a:solidFill>
              <a:ln w="19050"/>
            </c:spPr>
          </c:dPt>
          <c:cat>
            <c:numRef>
              <c:f>'c1-3'!$A$17:$A$53</c:f>
              <c:numCache>
                <c:formatCode>yyyy/mm/dd</c:formatCode>
                <c:ptCount val="37"/>
                <c:pt idx="0">
                  <c:v>39448</c:v>
                </c:pt>
                <c:pt idx="1">
                  <c:v>39539</c:v>
                </c:pt>
                <c:pt idx="2">
                  <c:v>39630</c:v>
                </c:pt>
                <c:pt idx="3">
                  <c:v>39722</c:v>
                </c:pt>
                <c:pt idx="4">
                  <c:v>39814</c:v>
                </c:pt>
                <c:pt idx="5">
                  <c:v>39904</c:v>
                </c:pt>
                <c:pt idx="6">
                  <c:v>39995</c:v>
                </c:pt>
                <c:pt idx="7">
                  <c:v>40087</c:v>
                </c:pt>
                <c:pt idx="8">
                  <c:v>40179</c:v>
                </c:pt>
                <c:pt idx="9">
                  <c:v>40269</c:v>
                </c:pt>
                <c:pt idx="10">
                  <c:v>40360</c:v>
                </c:pt>
                <c:pt idx="11">
                  <c:v>40452</c:v>
                </c:pt>
                <c:pt idx="12">
                  <c:v>40544</c:v>
                </c:pt>
                <c:pt idx="13">
                  <c:v>40634</c:v>
                </c:pt>
                <c:pt idx="14">
                  <c:v>40725</c:v>
                </c:pt>
                <c:pt idx="15">
                  <c:v>40817</c:v>
                </c:pt>
                <c:pt idx="16">
                  <c:v>40909</c:v>
                </c:pt>
                <c:pt idx="17">
                  <c:v>41000</c:v>
                </c:pt>
                <c:pt idx="18">
                  <c:v>41091</c:v>
                </c:pt>
                <c:pt idx="19">
                  <c:v>41183</c:v>
                </c:pt>
                <c:pt idx="20">
                  <c:v>41275</c:v>
                </c:pt>
                <c:pt idx="21">
                  <c:v>41365</c:v>
                </c:pt>
                <c:pt idx="22">
                  <c:v>41456</c:v>
                </c:pt>
                <c:pt idx="23">
                  <c:v>41548</c:v>
                </c:pt>
                <c:pt idx="24">
                  <c:v>41640</c:v>
                </c:pt>
                <c:pt idx="25">
                  <c:v>41730</c:v>
                </c:pt>
                <c:pt idx="26">
                  <c:v>41821</c:v>
                </c:pt>
                <c:pt idx="27">
                  <c:v>41913</c:v>
                </c:pt>
                <c:pt idx="28">
                  <c:v>42005</c:v>
                </c:pt>
                <c:pt idx="29">
                  <c:v>42095</c:v>
                </c:pt>
                <c:pt idx="30">
                  <c:v>42186</c:v>
                </c:pt>
                <c:pt idx="31">
                  <c:v>42278</c:v>
                </c:pt>
                <c:pt idx="32">
                  <c:v>42370</c:v>
                </c:pt>
                <c:pt idx="33">
                  <c:v>42461</c:v>
                </c:pt>
                <c:pt idx="34">
                  <c:v>42552</c:v>
                </c:pt>
                <c:pt idx="35">
                  <c:v>42644</c:v>
                </c:pt>
                <c:pt idx="36">
                  <c:v>42736</c:v>
                </c:pt>
              </c:numCache>
            </c:numRef>
          </c:cat>
          <c:val>
            <c:numRef>
              <c:f>'c1-3'!$K$17:$K$53</c:f>
              <c:numCache>
                <c:formatCode>General</c:formatCode>
                <c:ptCount val="3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</c:numCache>
            </c:numRef>
          </c:val>
        </c:ser>
        <c:ser>
          <c:idx val="6"/>
          <c:order val="5"/>
          <c:tx>
            <c:strRef>
              <c:f>'c1-3'!$L$16</c:f>
              <c:strCache>
                <c:ptCount val="1"/>
                <c:pt idx="0">
                  <c:v>dummyfcast-</c:v>
                </c:pt>
              </c:strCache>
            </c:strRef>
          </c:tx>
          <c:spPr>
            <a:solidFill>
              <a:schemeClr val="tx1">
                <a:alpha val="50000"/>
              </a:schemeClr>
            </a:solidFill>
          </c:spPr>
          <c:cat>
            <c:numRef>
              <c:f>'c1-3'!$A$17:$A$53</c:f>
              <c:numCache>
                <c:formatCode>yyyy/mm/dd</c:formatCode>
                <c:ptCount val="37"/>
                <c:pt idx="0">
                  <c:v>39448</c:v>
                </c:pt>
                <c:pt idx="1">
                  <c:v>39539</c:v>
                </c:pt>
                <c:pt idx="2">
                  <c:v>39630</c:v>
                </c:pt>
                <c:pt idx="3">
                  <c:v>39722</c:v>
                </c:pt>
                <c:pt idx="4">
                  <c:v>39814</c:v>
                </c:pt>
                <c:pt idx="5">
                  <c:v>39904</c:v>
                </c:pt>
                <c:pt idx="6">
                  <c:v>39995</c:v>
                </c:pt>
                <c:pt idx="7">
                  <c:v>40087</c:v>
                </c:pt>
                <c:pt idx="8">
                  <c:v>40179</c:v>
                </c:pt>
                <c:pt idx="9">
                  <c:v>40269</c:v>
                </c:pt>
                <c:pt idx="10">
                  <c:v>40360</c:v>
                </c:pt>
                <c:pt idx="11">
                  <c:v>40452</c:v>
                </c:pt>
                <c:pt idx="12">
                  <c:v>40544</c:v>
                </c:pt>
                <c:pt idx="13">
                  <c:v>40634</c:v>
                </c:pt>
                <c:pt idx="14">
                  <c:v>40725</c:v>
                </c:pt>
                <c:pt idx="15">
                  <c:v>40817</c:v>
                </c:pt>
                <c:pt idx="16">
                  <c:v>40909</c:v>
                </c:pt>
                <c:pt idx="17">
                  <c:v>41000</c:v>
                </c:pt>
                <c:pt idx="18">
                  <c:v>41091</c:v>
                </c:pt>
                <c:pt idx="19">
                  <c:v>41183</c:v>
                </c:pt>
                <c:pt idx="20">
                  <c:v>41275</c:v>
                </c:pt>
                <c:pt idx="21">
                  <c:v>41365</c:v>
                </c:pt>
                <c:pt idx="22">
                  <c:v>41456</c:v>
                </c:pt>
                <c:pt idx="23">
                  <c:v>41548</c:v>
                </c:pt>
                <c:pt idx="24">
                  <c:v>41640</c:v>
                </c:pt>
                <c:pt idx="25">
                  <c:v>41730</c:v>
                </c:pt>
                <c:pt idx="26">
                  <c:v>41821</c:v>
                </c:pt>
                <c:pt idx="27">
                  <c:v>41913</c:v>
                </c:pt>
                <c:pt idx="28">
                  <c:v>42005</c:v>
                </c:pt>
                <c:pt idx="29">
                  <c:v>42095</c:v>
                </c:pt>
                <c:pt idx="30">
                  <c:v>42186</c:v>
                </c:pt>
                <c:pt idx="31">
                  <c:v>42278</c:v>
                </c:pt>
                <c:pt idx="32">
                  <c:v>42370</c:v>
                </c:pt>
                <c:pt idx="33">
                  <c:v>42461</c:v>
                </c:pt>
                <c:pt idx="34">
                  <c:v>42552</c:v>
                </c:pt>
                <c:pt idx="35">
                  <c:v>42644</c:v>
                </c:pt>
                <c:pt idx="36">
                  <c:v>42736</c:v>
                </c:pt>
              </c:numCache>
            </c:numRef>
          </c:cat>
          <c:val>
            <c:numRef>
              <c:f>'c1-3'!$L$17:$L$53</c:f>
              <c:numCache>
                <c:formatCode>General</c:formatCode>
                <c:ptCount val="3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</c:numCache>
            </c:numRef>
          </c:val>
        </c:ser>
        <c:gapWidth val="500"/>
        <c:overlap val="100"/>
        <c:axId val="112063616"/>
        <c:axId val="112053632"/>
      </c:barChart>
      <c:lineChart>
        <c:grouping val="standard"/>
        <c:ser>
          <c:idx val="3"/>
          <c:order val="3"/>
          <c:tx>
            <c:strRef>
              <c:f>'c1-3'!$E$15</c:f>
              <c:strCache>
                <c:ptCount val="1"/>
                <c:pt idx="0">
                  <c:v>Infláció (%)</c:v>
                </c:pt>
              </c:strCache>
            </c:strRef>
          </c:tx>
          <c:spPr>
            <a:ln w="44450">
              <a:solidFill>
                <a:schemeClr val="tx1"/>
              </a:solidFill>
            </a:ln>
          </c:spPr>
          <c:marker>
            <c:symbol val="none"/>
          </c:marker>
          <c:cat>
            <c:numRef>
              <c:f>'c1-3'!$A$17:$A$53</c:f>
              <c:numCache>
                <c:formatCode>yyyy/mm/dd</c:formatCode>
                <c:ptCount val="37"/>
                <c:pt idx="0">
                  <c:v>39448</c:v>
                </c:pt>
                <c:pt idx="1">
                  <c:v>39539</c:v>
                </c:pt>
                <c:pt idx="2">
                  <c:v>39630</c:v>
                </c:pt>
                <c:pt idx="3">
                  <c:v>39722</c:v>
                </c:pt>
                <c:pt idx="4">
                  <c:v>39814</c:v>
                </c:pt>
                <c:pt idx="5">
                  <c:v>39904</c:v>
                </c:pt>
                <c:pt idx="6">
                  <c:v>39995</c:v>
                </c:pt>
                <c:pt idx="7">
                  <c:v>40087</c:v>
                </c:pt>
                <c:pt idx="8">
                  <c:v>40179</c:v>
                </c:pt>
                <c:pt idx="9">
                  <c:v>40269</c:v>
                </c:pt>
                <c:pt idx="10">
                  <c:v>40360</c:v>
                </c:pt>
                <c:pt idx="11">
                  <c:v>40452</c:v>
                </c:pt>
                <c:pt idx="12">
                  <c:v>40544</c:v>
                </c:pt>
                <c:pt idx="13">
                  <c:v>40634</c:v>
                </c:pt>
                <c:pt idx="14">
                  <c:v>40725</c:v>
                </c:pt>
                <c:pt idx="15">
                  <c:v>40817</c:v>
                </c:pt>
                <c:pt idx="16">
                  <c:v>40909</c:v>
                </c:pt>
                <c:pt idx="17">
                  <c:v>41000</c:v>
                </c:pt>
                <c:pt idx="18">
                  <c:v>41091</c:v>
                </c:pt>
                <c:pt idx="19">
                  <c:v>41183</c:v>
                </c:pt>
                <c:pt idx="20">
                  <c:v>41275</c:v>
                </c:pt>
                <c:pt idx="21">
                  <c:v>41365</c:v>
                </c:pt>
                <c:pt idx="22">
                  <c:v>41456</c:v>
                </c:pt>
                <c:pt idx="23">
                  <c:v>41548</c:v>
                </c:pt>
                <c:pt idx="24">
                  <c:v>41640</c:v>
                </c:pt>
                <c:pt idx="25">
                  <c:v>41730</c:v>
                </c:pt>
                <c:pt idx="26">
                  <c:v>41821</c:v>
                </c:pt>
                <c:pt idx="27">
                  <c:v>41913</c:v>
                </c:pt>
                <c:pt idx="28">
                  <c:v>42005</c:v>
                </c:pt>
                <c:pt idx="29">
                  <c:v>42095</c:v>
                </c:pt>
                <c:pt idx="30">
                  <c:v>42186</c:v>
                </c:pt>
                <c:pt idx="31">
                  <c:v>42278</c:v>
                </c:pt>
                <c:pt idx="32">
                  <c:v>42370</c:v>
                </c:pt>
                <c:pt idx="33">
                  <c:v>42461</c:v>
                </c:pt>
                <c:pt idx="34">
                  <c:v>42552</c:v>
                </c:pt>
                <c:pt idx="35">
                  <c:v>42644</c:v>
                </c:pt>
                <c:pt idx="36">
                  <c:v>42736</c:v>
                </c:pt>
              </c:numCache>
            </c:numRef>
          </c:cat>
          <c:val>
            <c:numRef>
              <c:f>'M_1. fejezet - 1st chapter.xlsx'!_c13_CPI</c:f>
              <c:numCache>
                <c:formatCode>0.0</c:formatCode>
                <c:ptCount val="39"/>
                <c:pt idx="0">
                  <c:v>6.9012012650807595</c:v>
                </c:pt>
                <c:pt idx="1">
                  <c:v>6.7545893737030962</c:v>
                </c:pt>
                <c:pt idx="2">
                  <c:v>6.3135257650805112</c:v>
                </c:pt>
                <c:pt idx="3">
                  <c:v>4.274377455839117</c:v>
                </c:pt>
                <c:pt idx="4">
                  <c:v>3.0175623234290745</c:v>
                </c:pt>
                <c:pt idx="5">
                  <c:v>3.6193523129548018</c:v>
                </c:pt>
                <c:pt idx="6">
                  <c:v>4.9861869119403224</c:v>
                </c:pt>
                <c:pt idx="7">
                  <c:v>5.1623469941862492</c:v>
                </c:pt>
                <c:pt idx="8">
                  <c:v>6.0329304293631054</c:v>
                </c:pt>
                <c:pt idx="9">
                  <c:v>5.3248015043034354</c:v>
                </c:pt>
                <c:pt idx="10">
                  <c:v>3.8098720657058029</c:v>
                </c:pt>
                <c:pt idx="11">
                  <c:v>4.3450877451485885</c:v>
                </c:pt>
                <c:pt idx="12">
                  <c:v>4.1863194905655394</c:v>
                </c:pt>
                <c:pt idx="13">
                  <c:v>4.0228921328423315</c:v>
                </c:pt>
                <c:pt idx="14">
                  <c:v>3.4123545035724447</c:v>
                </c:pt>
                <c:pt idx="15">
                  <c:v>4.0665672786810614</c:v>
                </c:pt>
                <c:pt idx="16">
                  <c:v>5.6231178763092036</c:v>
                </c:pt>
                <c:pt idx="17">
                  <c:v>5.5205907559003293</c:v>
                </c:pt>
                <c:pt idx="18">
                  <c:v>6.137115362757295</c:v>
                </c:pt>
                <c:pt idx="19">
                  <c:v>5.4024975681840459</c:v>
                </c:pt>
                <c:pt idx="20">
                  <c:v>2.9036412044320352</c:v>
                </c:pt>
                <c:pt idx="21">
                  <c:v>1.788999424436398</c:v>
                </c:pt>
                <c:pt idx="22">
                  <c:v>1.4893366870530675</c:v>
                </c:pt>
                <c:pt idx="23">
                  <c:v>0.75078329000130861</c:v>
                </c:pt>
                <c:pt idx="24">
                  <c:v>4.3239408017740302E-2</c:v>
                </c:pt>
                <c:pt idx="25">
                  <c:v>-0.17078189226722892</c:v>
                </c:pt>
                <c:pt idx="26">
                  <c:v>-6.1935874092597487E-2</c:v>
                </c:pt>
                <c:pt idx="27">
                  <c:v>-0.6863294174278568</c:v>
                </c:pt>
                <c:pt idx="28">
                  <c:v>-1.046476510313838</c:v>
                </c:pt>
                <c:pt idx="29">
                  <c:v>0.25138650893062237</c:v>
                </c:pt>
                <c:pt idx="30">
                  <c:v>7.6642331757298648E-2</c:v>
                </c:pt>
                <c:pt idx="31">
                  <c:v>0.84013198236327491</c:v>
                </c:pt>
                <c:pt idx="32">
                  <c:v>1.6089443491026425</c:v>
                </c:pt>
                <c:pt idx="33">
                  <c:v>1.6909083637273459</c:v>
                </c:pt>
                <c:pt idx="34">
                  <c:v>2.0299613274745671</c:v>
                </c:pt>
                <c:pt idx="35">
                  <c:v>2.3047970668901039</c:v>
                </c:pt>
                <c:pt idx="36">
                  <c:v>2.630181318617788</c:v>
                </c:pt>
                <c:pt idx="37">
                  <c:v>2.7475520493278234</c:v>
                </c:pt>
                <c:pt idx="38">
                  <c:v>2.8540717868208247</c:v>
                </c:pt>
              </c:numCache>
            </c:numRef>
          </c:val>
        </c:ser>
        <c:ser>
          <c:idx val="4"/>
          <c:order val="6"/>
          <c:spPr>
            <a:ln w="44450">
              <a:solidFill>
                <a:srgbClr val="9C0000"/>
              </a:solidFill>
              <a:prstDash val="sysDash"/>
            </a:ln>
          </c:spPr>
          <c:marker>
            <c:symbol val="none"/>
          </c:marker>
          <c:val>
            <c:numRef>
              <c:f>'c1-3'!$F$17:$F$55</c:f>
              <c:numCache>
                <c:formatCode>General</c:formatCode>
                <c:ptCount val="39"/>
                <c:pt idx="28" formatCode="0.0">
                  <c:v>2</c:v>
                </c:pt>
                <c:pt idx="29" formatCode="0.0">
                  <c:v>2</c:v>
                </c:pt>
                <c:pt idx="30" formatCode="0.0">
                  <c:v>2</c:v>
                </c:pt>
                <c:pt idx="31" formatCode="0.0">
                  <c:v>2</c:v>
                </c:pt>
                <c:pt idx="32" formatCode="0.0">
                  <c:v>2</c:v>
                </c:pt>
                <c:pt idx="33" formatCode="0.0">
                  <c:v>2</c:v>
                </c:pt>
                <c:pt idx="34" formatCode="0.0">
                  <c:v>2</c:v>
                </c:pt>
                <c:pt idx="35" formatCode="0.0">
                  <c:v>2</c:v>
                </c:pt>
                <c:pt idx="36" formatCode="0.0">
                  <c:v>2</c:v>
                </c:pt>
                <c:pt idx="37" formatCode="0.0">
                  <c:v>2</c:v>
                </c:pt>
                <c:pt idx="38" formatCode="0.0">
                  <c:v>2</c:v>
                </c:pt>
              </c:numCache>
            </c:numRef>
          </c:val>
        </c:ser>
        <c:ser>
          <c:idx val="7"/>
          <c:order val="7"/>
          <c:tx>
            <c:strRef>
              <c:f>'c1-3'!$G$15</c:f>
              <c:strCache>
                <c:ptCount val="1"/>
                <c:pt idx="0">
                  <c:v>Inflációs cél</c:v>
                </c:pt>
              </c:strCache>
            </c:strRef>
          </c:tx>
          <c:spPr>
            <a:ln w="44450">
              <a:solidFill>
                <a:srgbClr val="9C0000"/>
              </a:solidFill>
            </a:ln>
          </c:spPr>
          <c:marker>
            <c:symbol val="none"/>
          </c:marker>
          <c:val>
            <c:numRef>
              <c:f>'c1-3'!$G$17:$G$55</c:f>
              <c:numCache>
                <c:formatCode>0.0</c:formatCode>
                <c:ptCount val="39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  <c:pt idx="4">
                  <c:v>3</c:v>
                </c:pt>
                <c:pt idx="5">
                  <c:v>3</c:v>
                </c:pt>
                <c:pt idx="6">
                  <c:v>3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3</c:v>
                </c:pt>
                <c:pt idx="11">
                  <c:v>3</c:v>
                </c:pt>
                <c:pt idx="12">
                  <c:v>3</c:v>
                </c:pt>
                <c:pt idx="13">
                  <c:v>3</c:v>
                </c:pt>
                <c:pt idx="14">
                  <c:v>3</c:v>
                </c:pt>
                <c:pt idx="15">
                  <c:v>3</c:v>
                </c:pt>
                <c:pt idx="16">
                  <c:v>3</c:v>
                </c:pt>
                <c:pt idx="17">
                  <c:v>3</c:v>
                </c:pt>
                <c:pt idx="18">
                  <c:v>3</c:v>
                </c:pt>
                <c:pt idx="19">
                  <c:v>3</c:v>
                </c:pt>
                <c:pt idx="20">
                  <c:v>3</c:v>
                </c:pt>
                <c:pt idx="21">
                  <c:v>3</c:v>
                </c:pt>
                <c:pt idx="22">
                  <c:v>3</c:v>
                </c:pt>
                <c:pt idx="23">
                  <c:v>3</c:v>
                </c:pt>
                <c:pt idx="24">
                  <c:v>3</c:v>
                </c:pt>
                <c:pt idx="25">
                  <c:v>3</c:v>
                </c:pt>
                <c:pt idx="26">
                  <c:v>3</c:v>
                </c:pt>
                <c:pt idx="27">
                  <c:v>3</c:v>
                </c:pt>
                <c:pt idx="28">
                  <c:v>3</c:v>
                </c:pt>
                <c:pt idx="29">
                  <c:v>3</c:v>
                </c:pt>
                <c:pt idx="30">
                  <c:v>3</c:v>
                </c:pt>
                <c:pt idx="31">
                  <c:v>3</c:v>
                </c:pt>
                <c:pt idx="32">
                  <c:v>3</c:v>
                </c:pt>
                <c:pt idx="33">
                  <c:v>3</c:v>
                </c:pt>
                <c:pt idx="34">
                  <c:v>3</c:v>
                </c:pt>
                <c:pt idx="35">
                  <c:v>3</c:v>
                </c:pt>
                <c:pt idx="36">
                  <c:v>3</c:v>
                </c:pt>
                <c:pt idx="37">
                  <c:v>3</c:v>
                </c:pt>
                <c:pt idx="38">
                  <c:v>3</c:v>
                </c:pt>
              </c:numCache>
            </c:numRef>
          </c:val>
        </c:ser>
        <c:ser>
          <c:idx val="8"/>
          <c:order val="8"/>
          <c:spPr>
            <a:ln w="44450">
              <a:solidFill>
                <a:srgbClr val="9C0000"/>
              </a:solidFill>
              <a:prstDash val="sysDash"/>
            </a:ln>
          </c:spPr>
          <c:marker>
            <c:symbol val="none"/>
          </c:marker>
          <c:val>
            <c:numRef>
              <c:f>'c1-3'!$H$17:$H$55</c:f>
              <c:numCache>
                <c:formatCode>General</c:formatCode>
                <c:ptCount val="39"/>
                <c:pt idx="28" formatCode="0.0">
                  <c:v>4</c:v>
                </c:pt>
                <c:pt idx="29" formatCode="0.0">
                  <c:v>4</c:v>
                </c:pt>
                <c:pt idx="30" formatCode="0.0">
                  <c:v>4</c:v>
                </c:pt>
                <c:pt idx="31" formatCode="0.0">
                  <c:v>4</c:v>
                </c:pt>
                <c:pt idx="32" formatCode="0.0">
                  <c:v>4</c:v>
                </c:pt>
                <c:pt idx="33" formatCode="0.0">
                  <c:v>4</c:v>
                </c:pt>
                <c:pt idx="34" formatCode="0.0">
                  <c:v>4</c:v>
                </c:pt>
                <c:pt idx="35" formatCode="0.0">
                  <c:v>4</c:v>
                </c:pt>
                <c:pt idx="36" formatCode="0.0">
                  <c:v>4</c:v>
                </c:pt>
                <c:pt idx="37" formatCode="0.0">
                  <c:v>4</c:v>
                </c:pt>
                <c:pt idx="38" formatCode="0.0">
                  <c:v>4</c:v>
                </c:pt>
              </c:numCache>
            </c:numRef>
          </c:val>
        </c:ser>
        <c:marker val="1"/>
        <c:axId val="112063616"/>
        <c:axId val="112053632"/>
      </c:lineChart>
      <c:dateAx>
        <c:axId val="112050560"/>
        <c:scaling>
          <c:orientation val="minMax"/>
          <c:min val="40544"/>
        </c:scaling>
        <c:axPos val="b"/>
        <c:numFmt formatCode="yyyy" sourceLinked="0"/>
        <c:tickLblPos val="low"/>
        <c:txPr>
          <a:bodyPr rot="0" vert="horz"/>
          <a:lstStyle/>
          <a:p>
            <a:pPr>
              <a:defRPr/>
            </a:pPr>
            <a:endParaRPr lang="en-US"/>
          </a:p>
        </c:txPr>
        <c:crossAx val="112052096"/>
        <c:crosses val="autoZero"/>
        <c:auto val="1"/>
        <c:lblOffset val="100"/>
        <c:baseTimeUnit val="months"/>
        <c:majorUnit val="12"/>
        <c:majorTimeUnit val="months"/>
        <c:minorUnit val="12"/>
        <c:minorTimeUnit val="months"/>
      </c:dateAx>
      <c:valAx>
        <c:axId val="112052096"/>
        <c:scaling>
          <c:orientation val="minMax"/>
          <c:max val="7"/>
          <c:min val="-2"/>
        </c:scaling>
        <c:axPos val="l"/>
        <c:majorGridlines>
          <c:spPr>
            <a:ln>
              <a:solidFill>
                <a:srgbClr val="BFBFBF"/>
              </a:solidFill>
              <a:prstDash val="sysDash"/>
            </a:ln>
          </c:spPr>
        </c:majorGridlines>
        <c:numFmt formatCode="0" sourceLinked="0"/>
        <c:tickLblPos val="nextTo"/>
        <c:crossAx val="112050560"/>
        <c:crosses val="autoZero"/>
        <c:crossBetween val="between"/>
        <c:majorUnit val="1"/>
      </c:valAx>
      <c:valAx>
        <c:axId val="112053632"/>
        <c:scaling>
          <c:orientation val="minMax"/>
          <c:max val="7"/>
          <c:min val="-2"/>
        </c:scaling>
        <c:axPos val="r"/>
        <c:numFmt formatCode="0" sourceLinked="0"/>
        <c:tickLblPos val="nextTo"/>
        <c:crossAx val="112063616"/>
        <c:crosses val="max"/>
        <c:crossBetween val="between"/>
        <c:majorUnit val="1"/>
      </c:valAx>
      <c:dateAx>
        <c:axId val="112063616"/>
        <c:scaling>
          <c:orientation val="minMax"/>
        </c:scaling>
        <c:delete val="1"/>
        <c:axPos val="b"/>
        <c:numFmt formatCode="yyyy/mm/dd" sourceLinked="1"/>
        <c:tickLblPos val="none"/>
        <c:crossAx val="112053632"/>
        <c:crosses val="autoZero"/>
        <c:auto val="1"/>
        <c:lblOffset val="100"/>
        <c:baseTimeUnit val="months"/>
      </c:dateAx>
      <c:spPr>
        <a:pattFill>
          <a:fgClr>
            <a:srgbClr val="FFFFFF"/>
          </a:fgClr>
          <a:bgClr>
            <a:srgbClr val="FFFFFF"/>
          </a:bgClr>
        </a:pattFill>
        <a:ln>
          <a:noFill/>
        </a:ln>
      </c:spPr>
    </c:plotArea>
    <c:legend>
      <c:legendPos val="b"/>
      <c:legendEntry>
        <c:idx val="3"/>
        <c:delete val="1"/>
      </c:legendEntry>
      <c:legendEntry>
        <c:idx val="4"/>
        <c:delete val="1"/>
      </c:legendEntry>
      <c:legendEntry>
        <c:idx val="6"/>
        <c:delete val="1"/>
      </c:legendEntry>
      <c:legendEntry>
        <c:idx val="8"/>
        <c:delete val="1"/>
      </c:legendEntry>
      <c:layout>
        <c:manualLayout>
          <c:xMode val="edge"/>
          <c:yMode val="edge"/>
          <c:x val="0"/>
          <c:y val="0.73055989583333325"/>
          <c:w val="1"/>
          <c:h val="0.26944010416666681"/>
        </c:manualLayout>
      </c:layout>
    </c:legend>
    <c:plotVisOnly val="1"/>
    <c:dispBlanksAs val="gap"/>
  </c:chart>
  <c:spPr>
    <a:pattFill>
      <a:fgClr>
        <a:srgbClr val="FFFFFF"/>
      </a:fgClr>
      <a:bgClr>
        <a:srgbClr val="FFFFFF"/>
      </a:bgClr>
    </a:pattFill>
    <a:ln w="3175">
      <a:noFill/>
      <a:prstDash val="solid"/>
    </a:ln>
  </c:spPr>
  <c:txPr>
    <a:bodyPr/>
    <a:lstStyle/>
    <a:p>
      <a:pPr>
        <a:defRPr sz="1800" b="0" baseline="0">
          <a:latin typeface="Calibri"/>
          <a:ea typeface="Calibri"/>
          <a:cs typeface="Calibri"/>
        </a:defRPr>
      </a:pPr>
      <a:endParaRPr lang="en-US"/>
    </a:p>
  </c:txPr>
  <c:externalData r:id="rId1"/>
  <c:userShapes r:id="rId2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style val="5"/>
  <c:chart>
    <c:plotArea>
      <c:layout>
        <c:manualLayout>
          <c:layoutTarget val="inner"/>
          <c:xMode val="edge"/>
          <c:yMode val="edge"/>
          <c:x val="0.12370549100754816"/>
          <c:y val="3.9926294166549144E-2"/>
          <c:w val="0.50802592585653616"/>
          <c:h val="0.81444319654009756"/>
        </c:manualLayout>
      </c:layout>
      <c:barChart>
        <c:barDir val="col"/>
        <c:grouping val="stacked"/>
        <c:ser>
          <c:idx val="0"/>
          <c:order val="0"/>
          <c:tx>
            <c:strRef>
              <c:f>'éves számok'!$C$21</c:f>
              <c:strCache>
                <c:ptCount val="1"/>
                <c:pt idx="0">
                  <c:v>adószűrt maginfláció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</c:spPr>
          <c:cat>
            <c:numRef>
              <c:f>'éves számok'!$B$22:$B$23</c:f>
              <c:numCache>
                <c:formatCode>General</c:formatCode>
                <c:ptCount val="2"/>
                <c:pt idx="0">
                  <c:v>2015</c:v>
                </c:pt>
                <c:pt idx="1">
                  <c:v>2016</c:v>
                </c:pt>
              </c:numCache>
            </c:numRef>
          </c:cat>
          <c:val>
            <c:numRef>
              <c:f>'éves számok'!$C$22:$C$23</c:f>
              <c:numCache>
                <c:formatCode>0.0</c:formatCode>
                <c:ptCount val="2"/>
                <c:pt idx="0">
                  <c:v>-7.6125156790405657E-2</c:v>
                </c:pt>
                <c:pt idx="1">
                  <c:v>-0.16076058404336996</c:v>
                </c:pt>
              </c:numCache>
            </c:numRef>
          </c:val>
        </c:ser>
        <c:ser>
          <c:idx val="1"/>
          <c:order val="1"/>
          <c:tx>
            <c:strRef>
              <c:f>'éves számok'!$D$21</c:f>
              <c:strCache>
                <c:ptCount val="1"/>
                <c:pt idx="0">
                  <c:v>adószűrt maginfláción kívüli tételek</c:v>
                </c:pt>
              </c:strCache>
            </c:strRef>
          </c:tx>
          <c:spPr>
            <a:solidFill>
              <a:schemeClr val="bg2">
                <a:lumMod val="60000"/>
                <a:lumOff val="40000"/>
              </a:schemeClr>
            </a:solidFill>
            <a:ln>
              <a:noFill/>
            </a:ln>
          </c:spPr>
          <c:cat>
            <c:numRef>
              <c:f>'éves számok'!$B$22:$B$23</c:f>
              <c:numCache>
                <c:formatCode>General</c:formatCode>
                <c:ptCount val="2"/>
                <c:pt idx="0">
                  <c:v>2015</c:v>
                </c:pt>
                <c:pt idx="1">
                  <c:v>2016</c:v>
                </c:pt>
              </c:numCache>
            </c:numRef>
          </c:cat>
          <c:val>
            <c:numRef>
              <c:f>'éves számok'!$D$22:$D$23</c:f>
              <c:numCache>
                <c:formatCode>0.0</c:formatCode>
                <c:ptCount val="2"/>
                <c:pt idx="0">
                  <c:v>-0.20682671046344575</c:v>
                </c:pt>
                <c:pt idx="1">
                  <c:v>-0.37889392152187717</c:v>
                </c:pt>
              </c:numCache>
            </c:numRef>
          </c:val>
        </c:ser>
        <c:ser>
          <c:idx val="2"/>
          <c:order val="2"/>
          <c:tx>
            <c:strRef>
              <c:f>'éves számok'!$E$21</c:f>
              <c:strCache>
                <c:ptCount val="1"/>
                <c:pt idx="0">
                  <c:v>adótartalom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</c:spPr>
          <c:cat>
            <c:numRef>
              <c:f>'éves számok'!$B$22:$B$23</c:f>
              <c:numCache>
                <c:formatCode>General</c:formatCode>
                <c:ptCount val="2"/>
                <c:pt idx="0">
                  <c:v>2015</c:v>
                </c:pt>
                <c:pt idx="1">
                  <c:v>2016</c:v>
                </c:pt>
              </c:numCache>
            </c:numRef>
          </c:cat>
          <c:val>
            <c:numRef>
              <c:f>'éves számok'!$E$22:$E$23</c:f>
              <c:numCache>
                <c:formatCode>0.0</c:formatCode>
                <c:ptCount val="2"/>
                <c:pt idx="0">
                  <c:v>5.3402213845750238E-3</c:v>
                </c:pt>
                <c:pt idx="1">
                  <c:v>4.5991848945479315E-3</c:v>
                </c:pt>
              </c:numCache>
            </c:numRef>
          </c:val>
        </c:ser>
        <c:overlap val="100"/>
        <c:axId val="112403200"/>
        <c:axId val="112405120"/>
      </c:barChart>
      <c:lineChart>
        <c:grouping val="standard"/>
        <c:ser>
          <c:idx val="3"/>
          <c:order val="3"/>
          <c:tx>
            <c:strRef>
              <c:f>'éves számok'!$F$21</c:f>
              <c:strCache>
                <c:ptCount val="1"/>
                <c:pt idx="0">
                  <c:v>cpi</c:v>
                </c:pt>
              </c:strCache>
            </c:strRef>
          </c:tx>
          <c:spPr>
            <a:ln>
              <a:noFill/>
            </a:ln>
          </c:spPr>
          <c:marker>
            <c:symbol val="diamond"/>
            <c:size val="14"/>
            <c:spPr>
              <a:solidFill>
                <a:schemeClr val="bg1"/>
              </a:solidFill>
              <a:ln w="34925">
                <a:solidFill>
                  <a:schemeClr val="tx1"/>
                </a:solidFill>
              </a:ln>
            </c:spPr>
          </c:marker>
          <c:cat>
            <c:numRef>
              <c:f>'éves számok'!$B$22:$B$23</c:f>
              <c:numCache>
                <c:formatCode>General</c:formatCode>
                <c:ptCount val="2"/>
                <c:pt idx="0">
                  <c:v>2015</c:v>
                </c:pt>
                <c:pt idx="1">
                  <c:v>2016</c:v>
                </c:pt>
              </c:numCache>
            </c:numRef>
          </c:cat>
          <c:val>
            <c:numRef>
              <c:f>'éves számok'!$F$22:$F$23</c:f>
              <c:numCache>
                <c:formatCode>0.0</c:formatCode>
                <c:ptCount val="2"/>
                <c:pt idx="0">
                  <c:v>-0.27761164586927661</c:v>
                </c:pt>
                <c:pt idx="1">
                  <c:v>-0.53505532067069894</c:v>
                </c:pt>
              </c:numCache>
            </c:numRef>
          </c:val>
        </c:ser>
        <c:marker val="1"/>
        <c:axId val="112403200"/>
        <c:axId val="112405120"/>
      </c:lineChart>
      <c:catAx>
        <c:axId val="112403200"/>
        <c:scaling>
          <c:orientation val="minMax"/>
        </c:scaling>
        <c:axPos val="b"/>
        <c:numFmt formatCode="General" sourceLinked="1"/>
        <c:tickLblPos val="low"/>
        <c:crossAx val="112405120"/>
        <c:crosses val="autoZero"/>
        <c:auto val="1"/>
        <c:lblAlgn val="ctr"/>
        <c:lblOffset val="100"/>
      </c:catAx>
      <c:valAx>
        <c:axId val="112405120"/>
        <c:scaling>
          <c:orientation val="minMax"/>
          <c:max val="0.1"/>
        </c:scaling>
        <c:axPos val="l"/>
        <c:majorGridlines>
          <c:spPr>
            <a:ln>
              <a:solidFill>
                <a:schemeClr val="bg1">
                  <a:lumMod val="65000"/>
                </a:schemeClr>
              </a:solidFill>
              <a:prstDash val="sys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err="1" smtClean="0"/>
                  <a:t>százalékpont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5.4502284968900349E-3"/>
              <c:y val="0.22848979554136797"/>
            </c:manualLayout>
          </c:layout>
        </c:title>
        <c:numFmt formatCode="0.0" sourceLinked="1"/>
        <c:tickLblPos val="nextTo"/>
        <c:crossAx val="112403200"/>
        <c:crosses val="autoZero"/>
        <c:crossBetween val="between"/>
      </c:valAx>
    </c:plotArea>
    <c:legend>
      <c:legendPos val="r"/>
      <c:legendEntry>
        <c:idx val="3"/>
        <c:delete val="1"/>
      </c:legendEntry>
      <c:layout>
        <c:manualLayout>
          <c:xMode val="edge"/>
          <c:yMode val="edge"/>
          <c:x val="0.674232250316673"/>
          <c:y val="0.2066830885698584"/>
          <c:w val="0.31564274574693368"/>
          <c:h val="0.63132064957196543"/>
        </c:manualLayout>
      </c:layout>
      <c:overlay val="1"/>
    </c:legend>
    <c:plotVisOnly val="1"/>
    <c:dispBlanksAs val="gap"/>
  </c:chart>
  <c:spPr>
    <a:ln>
      <a:noFill/>
    </a:ln>
  </c:spPr>
  <c:txPr>
    <a:bodyPr/>
    <a:lstStyle/>
    <a:p>
      <a:pPr>
        <a:defRPr sz="1800" b="0">
          <a:latin typeface="Calibri" pitchFamily="34" charset="0"/>
        </a:defRPr>
      </a:pPr>
      <a:endParaRPr lang="en-US"/>
    </a:p>
  </c:txPr>
  <c:externalData r:id="rId1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chart>
    <c:autoTitleDeleted val="1"/>
    <c:plotArea>
      <c:layout>
        <c:manualLayout>
          <c:layoutTarget val="inner"/>
          <c:xMode val="edge"/>
          <c:yMode val="edge"/>
          <c:x val="0.10176403508772019"/>
          <c:y val="8.1896590343008641E-2"/>
          <c:w val="0.82110754831775257"/>
          <c:h val="0.66405502435213393"/>
        </c:manualLayout>
      </c:layout>
      <c:barChart>
        <c:barDir val="col"/>
        <c:grouping val="clustered"/>
        <c:ser>
          <c:idx val="1"/>
          <c:order val="2"/>
          <c:tx>
            <c:strRef>
              <c:f>'c5-7'!$D$12</c:f>
              <c:strCache>
                <c:ptCount val="1"/>
                <c:pt idx="0">
                  <c:v>Elsődleges egyenleg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</c:spPr>
          <c:dPt>
            <c:idx val="10"/>
            <c:spPr>
              <a:solidFill>
                <a:schemeClr val="accent6">
                  <a:lumMod val="50000"/>
                </a:schemeClr>
              </a:solidFill>
            </c:spPr>
          </c:dPt>
          <c:dPt>
            <c:idx val="11"/>
            <c:spPr>
              <a:solidFill>
                <a:schemeClr val="accent6">
                  <a:lumMod val="50000"/>
                </a:schemeClr>
              </a:solidFill>
            </c:spPr>
          </c:dPt>
          <c:cat>
            <c:numRef>
              <c:f>'c5-7'!$A$13:$A$17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'c5-7'!$D$13:$D$17</c:f>
              <c:numCache>
                <c:formatCode>0.0</c:formatCode>
                <c:ptCount val="5"/>
                <c:pt idx="0">
                  <c:v>1.9377366390973798</c:v>
                </c:pt>
                <c:pt idx="1">
                  <c:v>1.8212016729199376</c:v>
                </c:pt>
                <c:pt idx="2">
                  <c:v>1.3252087140033899</c:v>
                </c:pt>
                <c:pt idx="3">
                  <c:v>1.0114919150976736</c:v>
                </c:pt>
                <c:pt idx="4">
                  <c:v>1.2077149977086168</c:v>
                </c:pt>
              </c:numCache>
            </c:numRef>
          </c:val>
        </c:ser>
        <c:axId val="111878528"/>
        <c:axId val="111880448"/>
      </c:barChart>
      <c:barChart>
        <c:barDir val="col"/>
        <c:grouping val="clustered"/>
        <c:ser>
          <c:idx val="0"/>
          <c:order val="0"/>
          <c:tx>
            <c:strRef>
              <c:f>'c5-7'!$C$12</c:f>
              <c:strCache>
                <c:ptCount val="1"/>
                <c:pt idx="0">
                  <c:v>Nettó kamatkiadások</c:v>
                </c:pt>
              </c:strCache>
            </c:strRef>
          </c:tx>
          <c:spPr>
            <a:solidFill>
              <a:srgbClr val="78A3D5"/>
            </a:solidFill>
            <a:ln>
              <a:noFill/>
            </a:ln>
          </c:spPr>
          <c:dPt>
            <c:idx val="10"/>
            <c:spPr>
              <a:solidFill>
                <a:srgbClr val="78A3D5"/>
              </a:solidFill>
              <a:ln>
                <a:noFill/>
                <a:prstDash val="solid"/>
              </a:ln>
            </c:spPr>
          </c:dPt>
          <c:dPt>
            <c:idx val="11"/>
            <c:spPr>
              <a:solidFill>
                <a:srgbClr val="78A3D5"/>
              </a:solidFill>
              <a:ln>
                <a:noFill/>
                <a:prstDash val="sysDash"/>
              </a:ln>
            </c:spPr>
          </c:dPt>
          <c:dPt>
            <c:idx val="12"/>
            <c:spPr>
              <a:solidFill>
                <a:srgbClr val="78A3D5"/>
              </a:solidFill>
              <a:ln>
                <a:noFill/>
                <a:prstDash val="sysDash"/>
              </a:ln>
            </c:spPr>
          </c:dPt>
          <c:cat>
            <c:numRef>
              <c:f>'c5-7'!$A$13:$A$17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'c5-7'!$C$13:$C$17</c:f>
              <c:numCache>
                <c:formatCode>0.0</c:formatCode>
                <c:ptCount val="5"/>
                <c:pt idx="0">
                  <c:v>-4.2377366390973785</c:v>
                </c:pt>
                <c:pt idx="1">
                  <c:v>-4.3212016729199396</c:v>
                </c:pt>
                <c:pt idx="2">
                  <c:v>-3.9252087140033871</c:v>
                </c:pt>
                <c:pt idx="3">
                  <c:v>-3.408814133969527</c:v>
                </c:pt>
                <c:pt idx="4">
                  <c:v>-3.21168505771562</c:v>
                </c:pt>
              </c:numCache>
            </c:numRef>
          </c:val>
        </c:ser>
        <c:axId val="111896064"/>
        <c:axId val="111894528"/>
      </c:barChart>
      <c:lineChart>
        <c:grouping val="standard"/>
        <c:ser>
          <c:idx val="2"/>
          <c:order val="1"/>
          <c:tx>
            <c:strRef>
              <c:f>'c5-7'!$B$12</c:f>
              <c:strCache>
                <c:ptCount val="1"/>
                <c:pt idx="0">
                  <c:v>ESA-egyenleg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12"/>
            <c:spPr>
              <a:solidFill>
                <a:srgbClr val="9C0000"/>
              </a:solidFill>
              <a:ln>
                <a:noFill/>
              </a:ln>
            </c:spPr>
          </c:marker>
          <c:cat>
            <c:numRef>
              <c:f>'c5-7'!$A$13:$A$17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'c5-7'!$B$13:$B$17</c:f>
              <c:numCache>
                <c:formatCode>0.0</c:formatCode>
                <c:ptCount val="5"/>
                <c:pt idx="0">
                  <c:v>-2.2999999999999998</c:v>
                </c:pt>
                <c:pt idx="1">
                  <c:v>-2.5</c:v>
                </c:pt>
                <c:pt idx="2">
                  <c:v>-2.6</c:v>
                </c:pt>
                <c:pt idx="3">
                  <c:v>-2.397322218871857</c:v>
                </c:pt>
                <c:pt idx="4">
                  <c:v>-2.0039700600070049</c:v>
                </c:pt>
              </c:numCache>
            </c:numRef>
          </c:val>
        </c:ser>
        <c:marker val="1"/>
        <c:axId val="111896064"/>
        <c:axId val="111894528"/>
      </c:lineChart>
      <c:catAx>
        <c:axId val="111878528"/>
        <c:scaling>
          <c:orientation val="minMax"/>
        </c:scaling>
        <c:axPos val="b"/>
        <c:numFmt formatCode="General" sourceLinked="1"/>
        <c:majorTickMark val="none"/>
        <c:tickLblPos val="low"/>
        <c:txPr>
          <a:bodyPr rot="0" vert="horz"/>
          <a:lstStyle/>
          <a:p>
            <a:pPr>
              <a:defRPr/>
            </a:pPr>
            <a:endParaRPr lang="en-US"/>
          </a:p>
        </c:txPr>
        <c:crossAx val="111880448"/>
        <c:crosses val="autoZero"/>
        <c:auto val="1"/>
        <c:lblAlgn val="ctr"/>
        <c:lblOffset val="100"/>
      </c:catAx>
      <c:valAx>
        <c:axId val="111880448"/>
        <c:scaling>
          <c:orientation val="minMax"/>
          <c:max val="2"/>
          <c:min val="-5"/>
        </c:scaling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sysDash"/>
            </a:ln>
          </c:spPr>
        </c:majorGridlines>
        <c:numFmt formatCode="#,##0" sourceLinked="0"/>
        <c:tickLblPos val="nextTo"/>
        <c:crossAx val="111878528"/>
        <c:crosses val="autoZero"/>
        <c:crossBetween val="between"/>
        <c:majorUnit val="1"/>
      </c:valAx>
      <c:valAx>
        <c:axId val="111894528"/>
        <c:scaling>
          <c:orientation val="minMax"/>
          <c:max val="2"/>
          <c:min val="-5"/>
        </c:scaling>
        <c:axPos val="r"/>
        <c:numFmt formatCode="#,##0" sourceLinked="0"/>
        <c:tickLblPos val="nextTo"/>
        <c:crossAx val="111896064"/>
        <c:crosses val="max"/>
        <c:crossBetween val="between"/>
        <c:majorUnit val="1"/>
      </c:valAx>
      <c:catAx>
        <c:axId val="111896064"/>
        <c:scaling>
          <c:orientation val="minMax"/>
        </c:scaling>
        <c:delete val="1"/>
        <c:axPos val="b"/>
        <c:numFmt formatCode="General" sourceLinked="1"/>
        <c:tickLblPos val="none"/>
        <c:crossAx val="111894528"/>
        <c:crosses val="autoZero"/>
        <c:auto val="1"/>
        <c:lblAlgn val="ctr"/>
        <c:lblOffset val="100"/>
      </c:catAx>
      <c:spPr>
        <a:solidFill>
          <a:schemeClr val="bg1"/>
        </a:solidFill>
      </c:spPr>
    </c:plotArea>
    <c:legend>
      <c:legendPos val="b"/>
      <c:layout>
        <c:manualLayout>
          <c:xMode val="edge"/>
          <c:yMode val="edge"/>
          <c:x val="0"/>
          <c:y val="0.8570231200958246"/>
          <c:w val="0.98951795641428086"/>
          <c:h val="0.14297687990417565"/>
        </c:manualLayout>
      </c:layout>
    </c:legend>
    <c:plotVisOnly val="1"/>
    <c:dispBlanksAs val="gap"/>
  </c:chart>
  <c:spPr>
    <a:solidFill>
      <a:schemeClr val="bg1"/>
    </a:solidFill>
    <a:ln>
      <a:noFill/>
    </a:ln>
  </c:spPr>
  <c:txPr>
    <a:bodyPr/>
    <a:lstStyle/>
    <a:p>
      <a:pPr>
        <a:defRPr sz="1800" baseline="0">
          <a:latin typeface="Calibri" pitchFamily="34" charset="0"/>
        </a:defRPr>
      </a:pPr>
      <a:endParaRPr lang="en-US"/>
    </a:p>
  </c:txPr>
  <c:externalData r:id="rId1"/>
  <c:userShapes r:id="rId2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autoTitleDeleted val="1"/>
    <c:plotArea>
      <c:layout>
        <c:manualLayout>
          <c:layoutTarget val="inner"/>
          <c:xMode val="edge"/>
          <c:yMode val="edge"/>
          <c:x val="0.13808560880066822"/>
          <c:y val="4.1230902777777655E-2"/>
          <c:w val="0.81506427269398196"/>
          <c:h val="0.65754113740448827"/>
        </c:manualLayout>
      </c:layout>
      <c:scatterChart>
        <c:scatterStyle val="lineMarker"/>
        <c:ser>
          <c:idx val="1"/>
          <c:order val="0"/>
          <c:tx>
            <c:strRef>
              <c:f>'c2-3'!$C$17</c:f>
              <c:strCache>
                <c:ptCount val="1"/>
                <c:pt idx="0">
                  <c:v>Tartósan alacsony költségkörnyezet, erősödő másodkörös hatások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14"/>
            <c:spPr>
              <a:solidFill>
                <a:srgbClr val="669933"/>
              </a:solidFill>
              <a:ln>
                <a:noFill/>
              </a:ln>
            </c:spPr>
          </c:marker>
          <c:dLbls>
            <c:delete val="1"/>
          </c:dLbls>
          <c:xVal>
            <c:numRef>
              <c:f>'c2-3'!$F$17</c:f>
              <c:numCache>
                <c:formatCode>0.00</c:formatCode>
                <c:ptCount val="1"/>
                <c:pt idx="0">
                  <c:v>0.13357945609700322</c:v>
                </c:pt>
              </c:numCache>
            </c:numRef>
          </c:xVal>
          <c:yVal>
            <c:numRef>
              <c:f>'c2-3'!$E$17</c:f>
              <c:numCache>
                <c:formatCode>0.00</c:formatCode>
                <c:ptCount val="1"/>
                <c:pt idx="0">
                  <c:v>-0.27663419129839717</c:v>
                </c:pt>
              </c:numCache>
            </c:numRef>
          </c:yVal>
        </c:ser>
        <c:ser>
          <c:idx val="2"/>
          <c:order val="1"/>
          <c:tx>
            <c:strRef>
              <c:f>'c2-3'!$C$18</c:f>
              <c:strCache>
                <c:ptCount val="1"/>
                <c:pt idx="0">
                  <c:v>Pénzpiaci turbulenciák</c:v>
                </c:pt>
              </c:strCache>
            </c:strRef>
          </c:tx>
          <c:spPr>
            <a:ln w="28575">
              <a:noFill/>
            </a:ln>
          </c:spPr>
          <c:marker>
            <c:symbol val="triangle"/>
            <c:size val="14"/>
            <c:spPr>
              <a:solidFill>
                <a:srgbClr val="9C0000"/>
              </a:solidFill>
              <a:ln w="9525">
                <a:noFill/>
              </a:ln>
            </c:spPr>
          </c:marker>
          <c:dLbls>
            <c:delete val="1"/>
          </c:dLbls>
          <c:xVal>
            <c:numRef>
              <c:f>'c2-3'!$F$18</c:f>
              <c:numCache>
                <c:formatCode>0.00</c:formatCode>
                <c:ptCount val="1"/>
                <c:pt idx="0">
                  <c:v>-0.27693297537766837</c:v>
                </c:pt>
              </c:numCache>
            </c:numRef>
          </c:xVal>
          <c:yVal>
            <c:numRef>
              <c:f>'c2-3'!$E$18</c:f>
              <c:numCache>
                <c:formatCode>0.00</c:formatCode>
                <c:ptCount val="1"/>
                <c:pt idx="0">
                  <c:v>0.28338790279860943</c:v>
                </c:pt>
              </c:numCache>
            </c:numRef>
          </c:yVal>
        </c:ser>
        <c:dLbls>
          <c:showVal val="1"/>
          <c:showCatName val="1"/>
        </c:dLbls>
        <c:axId val="112342528"/>
        <c:axId val="112365568"/>
      </c:scatterChart>
      <c:valAx>
        <c:axId val="112342528"/>
        <c:scaling>
          <c:orientation val="minMax"/>
          <c:max val="0.60000000000000064"/>
          <c:min val="-0.60000000000000064"/>
        </c:scaling>
        <c:axPos val="b"/>
        <c:majorGridlines>
          <c:spPr>
            <a:ln>
              <a:prstDash val="sysDot"/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hu-HU" dirty="0"/>
                  <a:t>GDP </a:t>
                </a:r>
                <a:r>
                  <a:rPr lang="hu-HU" dirty="0" smtClean="0"/>
                  <a:t>növekedés (</a:t>
                </a:r>
                <a:r>
                  <a:rPr lang="hu-HU" dirty="0"/>
                  <a:t>százalékpont)</a:t>
                </a:r>
              </a:p>
            </c:rich>
          </c:tx>
          <c:layout>
            <c:manualLayout>
              <c:xMode val="edge"/>
              <c:yMode val="edge"/>
              <c:x val="0.3530353623259968"/>
              <c:y val="0.79339288579928458"/>
            </c:manualLayout>
          </c:layout>
        </c:title>
        <c:numFmt formatCode="0.0" sourceLinked="0"/>
        <c:tickLblPos val="low"/>
        <c:crossAx val="112365568"/>
        <c:crosses val="autoZero"/>
        <c:crossBetween val="midCat"/>
        <c:majorUnit val="0.2"/>
      </c:valAx>
      <c:valAx>
        <c:axId val="112365568"/>
        <c:scaling>
          <c:orientation val="minMax"/>
          <c:max val="0.60000000000000164"/>
          <c:min val="-0.60000000000000164"/>
        </c:scaling>
        <c:axPos val="l"/>
        <c:majorGridlines>
          <c:spPr>
            <a:ln>
              <a:solidFill>
                <a:srgbClr val="BFBFBF"/>
              </a:solidFill>
              <a:prstDash val="sysDash"/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hu-HU" dirty="0"/>
                  <a:t>Infláció (százalékpont)</a:t>
                </a:r>
              </a:p>
            </c:rich>
          </c:tx>
          <c:layout>
            <c:manualLayout>
              <c:xMode val="edge"/>
              <c:yMode val="edge"/>
              <c:x val="1.1555557612940151E-2"/>
              <c:y val="0.13536723432846123"/>
            </c:manualLayout>
          </c:layout>
        </c:title>
        <c:numFmt formatCode="0.0" sourceLinked="0"/>
        <c:tickLblPos val="low"/>
        <c:crossAx val="112342528"/>
        <c:crosses val="autoZero"/>
        <c:crossBetween val="midCat"/>
        <c:majorUnit val="0.2"/>
      </c:valAx>
      <c:spPr>
        <a:noFill/>
      </c:spPr>
    </c:plotArea>
    <c:legend>
      <c:legendPos val="r"/>
      <c:layout>
        <c:manualLayout>
          <c:xMode val="edge"/>
          <c:yMode val="edge"/>
          <c:x val="0"/>
          <c:y val="0.87391127617213726"/>
          <c:w val="0.99861507936507965"/>
          <c:h val="0.12549928314843381"/>
        </c:manualLayout>
      </c:layout>
    </c:legend>
    <c:plotVisOnly val="1"/>
    <c:dispBlanksAs val="gap"/>
  </c:chart>
  <c:spPr>
    <a:solidFill>
      <a:schemeClr val="bg1"/>
    </a:solidFill>
    <a:ln>
      <a:noFill/>
    </a:ln>
  </c:spPr>
  <c:txPr>
    <a:bodyPr/>
    <a:lstStyle/>
    <a:p>
      <a:pPr>
        <a:defRPr sz="1800" b="0" baseline="0">
          <a:latin typeface="Calibri"/>
          <a:ea typeface="Calibri"/>
          <a:cs typeface="Calibri"/>
        </a:defRPr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plotArea>
      <c:layout>
        <c:manualLayout>
          <c:layoutTarget val="inner"/>
          <c:xMode val="edge"/>
          <c:yMode val="edge"/>
          <c:x val="0.10144512568340026"/>
          <c:y val="9.2654021348055574E-2"/>
          <c:w val="0.41292749879643031"/>
          <c:h val="0.78293287925273258"/>
        </c:manualLayout>
      </c:layout>
      <c:barChart>
        <c:barDir val="col"/>
        <c:grouping val="stacked"/>
        <c:ser>
          <c:idx val="2"/>
          <c:order val="0"/>
          <c:tx>
            <c:strRef>
              <c:f>'sfcast változás Q3_MT-re'!$A$22</c:f>
              <c:strCache>
                <c:ptCount val="1"/>
                <c:pt idx="0">
                  <c:v>Piaci szolgáltatások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cat>
            <c:strRef>
              <c:f>'sfcast változás Q3_MT-re'!$D$1</c:f>
              <c:strCache>
                <c:ptCount val="1"/>
                <c:pt idx="0">
                  <c:v>súlyozott eltérés Q3-ban</c:v>
                </c:pt>
              </c:strCache>
            </c:strRef>
          </c:cat>
          <c:val>
            <c:numRef>
              <c:f>'sfcast változás Q3_MT-re'!$D$22</c:f>
              <c:numCache>
                <c:formatCode>0.0</c:formatCode>
                <c:ptCount val="1"/>
                <c:pt idx="0">
                  <c:v>5.1698638788735887E-2</c:v>
                </c:pt>
              </c:numCache>
            </c:numRef>
          </c:val>
        </c:ser>
        <c:ser>
          <c:idx val="1"/>
          <c:order val="1"/>
          <c:tx>
            <c:strRef>
              <c:f>'sfcast változás Q3_MT-re'!$A$21</c:f>
              <c:strCache>
                <c:ptCount val="1"/>
                <c:pt idx="0">
                  <c:v>Iparcikkek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</c:spPr>
          <c:cat>
            <c:strRef>
              <c:f>'sfcast változás Q3_MT-re'!$D$1</c:f>
              <c:strCache>
                <c:ptCount val="1"/>
                <c:pt idx="0">
                  <c:v>súlyozott eltérés Q3-ban</c:v>
                </c:pt>
              </c:strCache>
            </c:strRef>
          </c:cat>
          <c:val>
            <c:numRef>
              <c:f>'sfcast változás Q3_MT-re'!$D$21</c:f>
              <c:numCache>
                <c:formatCode>0.0</c:formatCode>
                <c:ptCount val="1"/>
                <c:pt idx="0">
                  <c:v>-4.9005188755813063E-2</c:v>
                </c:pt>
              </c:numCache>
            </c:numRef>
          </c:val>
        </c:ser>
        <c:ser>
          <c:idx val="0"/>
          <c:order val="2"/>
          <c:tx>
            <c:strRef>
              <c:f>'sfcast változás Q3_MT-re'!$A$20</c:f>
              <c:strCache>
                <c:ptCount val="1"/>
                <c:pt idx="0">
                  <c:v>Egyéb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</c:spPr>
          <c:cat>
            <c:strRef>
              <c:f>'sfcast változás Q3_MT-re'!$D$1</c:f>
              <c:strCache>
                <c:ptCount val="1"/>
                <c:pt idx="0">
                  <c:v>súlyozott eltérés Q3-ban</c:v>
                </c:pt>
              </c:strCache>
            </c:strRef>
          </c:cat>
          <c:val>
            <c:numRef>
              <c:f>'sfcast változás Q3_MT-re'!$D$20</c:f>
              <c:numCache>
                <c:formatCode>0.0</c:formatCode>
                <c:ptCount val="1"/>
                <c:pt idx="0">
                  <c:v>-4.4371165251371802E-2</c:v>
                </c:pt>
              </c:numCache>
            </c:numRef>
          </c:val>
        </c:ser>
        <c:ser>
          <c:idx val="3"/>
          <c:order val="3"/>
          <c:tx>
            <c:strRef>
              <c:f>'sfcast változás Q3_MT-re'!$A$23</c:f>
              <c:strCache>
                <c:ptCount val="1"/>
                <c:pt idx="0">
                  <c:v>Üzemanyag</c:v>
                </c:pt>
              </c:strCache>
            </c:strRef>
          </c:tx>
          <c:spPr>
            <a:solidFill>
              <a:schemeClr val="bg2">
                <a:lumMod val="60000"/>
                <a:lumOff val="40000"/>
              </a:schemeClr>
            </a:solidFill>
          </c:spPr>
          <c:cat>
            <c:strRef>
              <c:f>'sfcast változás Q3_MT-re'!$D$1</c:f>
              <c:strCache>
                <c:ptCount val="1"/>
                <c:pt idx="0">
                  <c:v>súlyozott eltérés Q3-ban</c:v>
                </c:pt>
              </c:strCache>
            </c:strRef>
          </c:cat>
          <c:val>
            <c:numRef>
              <c:f>'sfcast változás Q3_MT-re'!$D$23</c:f>
              <c:numCache>
                <c:formatCode>0.000</c:formatCode>
                <c:ptCount val="1"/>
                <c:pt idx="0">
                  <c:v>-0.33437560593291277</c:v>
                </c:pt>
              </c:numCache>
            </c:numRef>
          </c:val>
        </c:ser>
        <c:overlap val="100"/>
        <c:axId val="91233664"/>
        <c:axId val="91248128"/>
      </c:barChart>
      <c:lineChart>
        <c:grouping val="standard"/>
        <c:ser>
          <c:idx val="4"/>
          <c:order val="4"/>
          <c:tx>
            <c:strRef>
              <c:f>'sfcast változás Q3_MT-re'!$A$24</c:f>
              <c:strCache>
                <c:ptCount val="1"/>
                <c:pt idx="0">
                  <c:v>CPI</c:v>
                </c:pt>
              </c:strCache>
            </c:strRef>
          </c:tx>
          <c:spPr>
            <a:ln>
              <a:noFill/>
            </a:ln>
          </c:spPr>
          <c:marker>
            <c:symbol val="diamond"/>
            <c:size val="15"/>
            <c:spPr>
              <a:solidFill>
                <a:schemeClr val="tx1"/>
              </a:solidFill>
            </c:spPr>
          </c:marker>
          <c:cat>
            <c:strRef>
              <c:f>'sfcast változás Q3_MT-re'!$D$1</c:f>
              <c:strCache>
                <c:ptCount val="1"/>
                <c:pt idx="0">
                  <c:v>súlyozott eltérés Q3-ban</c:v>
                </c:pt>
              </c:strCache>
            </c:strRef>
          </c:cat>
          <c:val>
            <c:numRef>
              <c:f>'sfcast változás Q3_MT-re'!$D$24</c:f>
              <c:numCache>
                <c:formatCode>0.000</c:formatCode>
                <c:ptCount val="1"/>
                <c:pt idx="0">
                  <c:v>-0.37605332115136042</c:v>
                </c:pt>
              </c:numCache>
            </c:numRef>
          </c:val>
        </c:ser>
        <c:marker val="1"/>
        <c:axId val="91233664"/>
        <c:axId val="91248128"/>
      </c:lineChart>
      <c:catAx>
        <c:axId val="91233664"/>
        <c:scaling>
          <c:orientation val="minMax"/>
        </c:scaling>
        <c:delete val="1"/>
        <c:axPos val="b"/>
        <c:numFmt formatCode="General" sourceLinked="1"/>
        <c:tickLblPos val="none"/>
        <c:crossAx val="91248128"/>
        <c:crosses val="autoZero"/>
        <c:auto val="1"/>
        <c:lblAlgn val="ctr"/>
        <c:lblOffset val="100"/>
      </c:catAx>
      <c:valAx>
        <c:axId val="91248128"/>
        <c:scaling>
          <c:orientation val="minMax"/>
        </c:scaling>
        <c:axPos val="l"/>
        <c:majorGridlines>
          <c:spPr>
            <a:ln>
              <a:solidFill>
                <a:schemeClr val="bg1">
                  <a:lumMod val="65000"/>
                </a:schemeClr>
              </a:solidFill>
              <a:prstDash val="dash"/>
            </a:ln>
          </c:spPr>
        </c:majorGridlines>
        <c:numFmt formatCode="0.0" sourceLinked="1"/>
        <c:tickLblPos val="nextTo"/>
        <c:crossAx val="91233664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58069658926785783"/>
          <c:y val="0.13951847230649631"/>
          <c:w val="0.39338754027330353"/>
          <c:h val="0.60027561040226363"/>
        </c:manualLayout>
      </c:layout>
    </c:legend>
    <c:plotVisOnly val="1"/>
    <c:dispBlanksAs val="gap"/>
  </c:chart>
  <c:spPr>
    <a:ln>
      <a:noFill/>
    </a:ln>
  </c:spPr>
  <c:txPr>
    <a:bodyPr/>
    <a:lstStyle/>
    <a:p>
      <a:pPr>
        <a:defRPr sz="1800" b="0">
          <a:latin typeface="Calibri" pitchFamily="34" charset="0"/>
        </a:defRPr>
      </a:pPr>
      <a:endParaRPr lang="en-US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plotArea>
      <c:layout>
        <c:manualLayout>
          <c:layoutTarget val="inner"/>
          <c:xMode val="edge"/>
          <c:yMode val="edge"/>
          <c:x val="5.251151557018504E-2"/>
          <c:y val="6.3324344170092209E-2"/>
          <c:w val="0.93248451917285458"/>
          <c:h val="0.58901940582990675"/>
        </c:manualLayout>
      </c:layout>
      <c:areaChart>
        <c:grouping val="stacked"/>
        <c:ser>
          <c:idx val="0"/>
          <c:order val="1"/>
          <c:tx>
            <c:strRef>
              <c:f>'c1-2'!$C$17</c:f>
              <c:strCache>
                <c:ptCount val="1"/>
                <c:pt idx="0">
                  <c:v>alsó</c:v>
                </c:pt>
              </c:strCache>
            </c:strRef>
          </c:tx>
          <c:spPr>
            <a:noFill/>
          </c:spPr>
          <c:cat>
            <c:numRef>
              <c:f>'c1-2'!$A$18:$A$341</c:f>
              <c:numCache>
                <c:formatCode>mmm/yy</c:formatCode>
                <c:ptCount val="324"/>
                <c:pt idx="0">
                  <c:v>41275</c:v>
                </c:pt>
                <c:pt idx="1">
                  <c:v>41306</c:v>
                </c:pt>
                <c:pt idx="2">
                  <c:v>41334</c:v>
                </c:pt>
                <c:pt idx="3">
                  <c:v>41365</c:v>
                </c:pt>
                <c:pt idx="4">
                  <c:v>41395</c:v>
                </c:pt>
                <c:pt idx="5">
                  <c:v>41426</c:v>
                </c:pt>
                <c:pt idx="6">
                  <c:v>41456</c:v>
                </c:pt>
                <c:pt idx="7">
                  <c:v>41487</c:v>
                </c:pt>
                <c:pt idx="8">
                  <c:v>41518</c:v>
                </c:pt>
                <c:pt idx="9">
                  <c:v>41548</c:v>
                </c:pt>
                <c:pt idx="10">
                  <c:v>41579</c:v>
                </c:pt>
                <c:pt idx="11">
                  <c:v>41609</c:v>
                </c:pt>
                <c:pt idx="12">
                  <c:v>41640</c:v>
                </c:pt>
                <c:pt idx="13">
                  <c:v>41671</c:v>
                </c:pt>
                <c:pt idx="14">
                  <c:v>41699</c:v>
                </c:pt>
                <c:pt idx="15">
                  <c:v>41730</c:v>
                </c:pt>
                <c:pt idx="16">
                  <c:v>41760</c:v>
                </c:pt>
                <c:pt idx="17">
                  <c:v>41791</c:v>
                </c:pt>
                <c:pt idx="18">
                  <c:v>41821</c:v>
                </c:pt>
                <c:pt idx="19">
                  <c:v>41852</c:v>
                </c:pt>
                <c:pt idx="20">
                  <c:v>41883</c:v>
                </c:pt>
                <c:pt idx="21">
                  <c:v>41913</c:v>
                </c:pt>
                <c:pt idx="22">
                  <c:v>41944</c:v>
                </c:pt>
                <c:pt idx="23">
                  <c:v>41974</c:v>
                </c:pt>
                <c:pt idx="24">
                  <c:v>42005</c:v>
                </c:pt>
                <c:pt idx="25">
                  <c:v>42036</c:v>
                </c:pt>
                <c:pt idx="26">
                  <c:v>42064</c:v>
                </c:pt>
                <c:pt idx="27">
                  <c:v>42095</c:v>
                </c:pt>
                <c:pt idx="28">
                  <c:v>42125</c:v>
                </c:pt>
                <c:pt idx="29">
                  <c:v>42156</c:v>
                </c:pt>
                <c:pt idx="30">
                  <c:v>42186</c:v>
                </c:pt>
                <c:pt idx="31">
                  <c:v>42217</c:v>
                </c:pt>
                <c:pt idx="32">
                  <c:v>42248</c:v>
                </c:pt>
                <c:pt idx="33">
                  <c:v>42278</c:v>
                </c:pt>
                <c:pt idx="34">
                  <c:v>42309</c:v>
                </c:pt>
                <c:pt idx="35">
                  <c:v>42339</c:v>
                </c:pt>
              </c:numCache>
            </c:numRef>
          </c:cat>
          <c:val>
            <c:numRef>
              <c:f>'c1-2'!$C$18:$C$341</c:f>
              <c:numCache>
                <c:formatCode>0.0</c:formatCode>
                <c:ptCount val="324"/>
                <c:pt idx="0">
                  <c:v>3.7169918492455349</c:v>
                </c:pt>
                <c:pt idx="1">
                  <c:v>2.7804965967721595</c:v>
                </c:pt>
                <c:pt idx="2">
                  <c:v>2.2255184719153802</c:v>
                </c:pt>
                <c:pt idx="3">
                  <c:v>1.6883769546178391</c:v>
                </c:pt>
                <c:pt idx="4">
                  <c:v>1.7561482773411257</c:v>
                </c:pt>
                <c:pt idx="5">
                  <c:v>1.9225695100686124</c:v>
                </c:pt>
                <c:pt idx="6">
                  <c:v>1.754525525037238</c:v>
                </c:pt>
                <c:pt idx="7">
                  <c:v>1.3433066077866298</c:v>
                </c:pt>
                <c:pt idx="8">
                  <c:v>1.371060609795862</c:v>
                </c:pt>
                <c:pt idx="9">
                  <c:v>0.91132193042523113</c:v>
                </c:pt>
                <c:pt idx="10">
                  <c:v>0.91593030816623777</c:v>
                </c:pt>
                <c:pt idx="11">
                  <c:v>0.42506276944780652</c:v>
                </c:pt>
                <c:pt idx="12">
                  <c:v>0</c:v>
                </c:pt>
                <c:pt idx="13">
                  <c:v>0.10315388802861503</c:v>
                </c:pt>
                <c:pt idx="14">
                  <c:v>7.7117957443746998E-2</c:v>
                </c:pt>
                <c:pt idx="15">
                  <c:v>-8.7189940139055025E-2</c:v>
                </c:pt>
                <c:pt idx="16">
                  <c:v>-0.13303501866887757</c:v>
                </c:pt>
                <c:pt idx="17">
                  <c:v>-0.27135074950689386</c:v>
                </c:pt>
                <c:pt idx="18">
                  <c:v>0.12891311550566822</c:v>
                </c:pt>
                <c:pt idx="19">
                  <c:v>0.2</c:v>
                </c:pt>
                <c:pt idx="20">
                  <c:v>-0.38395382127987759</c:v>
                </c:pt>
                <c:pt idx="21">
                  <c:v>-0.39436048355640929</c:v>
                </c:pt>
                <c:pt idx="22">
                  <c:v>-0.70042866704865503</c:v>
                </c:pt>
                <c:pt idx="23">
                  <c:v>-0.93734918156705749</c:v>
                </c:pt>
                <c:pt idx="24">
                  <c:v>-1.447055786076902</c:v>
                </c:pt>
                <c:pt idx="25">
                  <c:v>-1.0472297311166578</c:v>
                </c:pt>
                <c:pt idx="26">
                  <c:v>-0.63973849038276864</c:v>
                </c:pt>
                <c:pt idx="27">
                  <c:v>-0.30000000000000032</c:v>
                </c:pt>
                <c:pt idx="28">
                  <c:v>0.53094439816412375</c:v>
                </c:pt>
                <c:pt idx="29">
                  <c:v>0.59385515460660088</c:v>
                </c:pt>
                <c:pt idx="30">
                  <c:v>0.39385584784138006</c:v>
                </c:pt>
                <c:pt idx="31">
                  <c:v>9.7043579998228324E-3</c:v>
                </c:pt>
                <c:pt idx="32">
                  <c:v>-0.37657562889413282</c:v>
                </c:pt>
                <c:pt idx="33">
                  <c:v>-0.36859893866102533</c:v>
                </c:pt>
                <c:pt idx="34">
                  <c:v>7.3370942974186115E-2</c:v>
                </c:pt>
                <c:pt idx="35">
                  <c:v>0.71042273825475788</c:v>
                </c:pt>
              </c:numCache>
            </c:numRef>
          </c:val>
        </c:ser>
        <c:ser>
          <c:idx val="1"/>
          <c:order val="2"/>
          <c:tx>
            <c:strRef>
              <c:f>'c1-2'!$D$17</c:f>
              <c:strCache>
                <c:ptCount val="1"/>
                <c:pt idx="0">
                  <c:v>felső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</c:spPr>
          <c:cat>
            <c:numRef>
              <c:f>'c1-2'!$A$18:$A$341</c:f>
              <c:numCache>
                <c:formatCode>mmm/yy</c:formatCode>
                <c:ptCount val="324"/>
                <c:pt idx="0">
                  <c:v>41275</c:v>
                </c:pt>
                <c:pt idx="1">
                  <c:v>41306</c:v>
                </c:pt>
                <c:pt idx="2">
                  <c:v>41334</c:v>
                </c:pt>
                <c:pt idx="3">
                  <c:v>41365</c:v>
                </c:pt>
                <c:pt idx="4">
                  <c:v>41395</c:v>
                </c:pt>
                <c:pt idx="5">
                  <c:v>41426</c:v>
                </c:pt>
                <c:pt idx="6">
                  <c:v>41456</c:v>
                </c:pt>
                <c:pt idx="7">
                  <c:v>41487</c:v>
                </c:pt>
                <c:pt idx="8">
                  <c:v>41518</c:v>
                </c:pt>
                <c:pt idx="9">
                  <c:v>41548</c:v>
                </c:pt>
                <c:pt idx="10">
                  <c:v>41579</c:v>
                </c:pt>
                <c:pt idx="11">
                  <c:v>41609</c:v>
                </c:pt>
                <c:pt idx="12">
                  <c:v>41640</c:v>
                </c:pt>
                <c:pt idx="13">
                  <c:v>41671</c:v>
                </c:pt>
                <c:pt idx="14">
                  <c:v>41699</c:v>
                </c:pt>
                <c:pt idx="15">
                  <c:v>41730</c:v>
                </c:pt>
                <c:pt idx="16">
                  <c:v>41760</c:v>
                </c:pt>
                <c:pt idx="17">
                  <c:v>41791</c:v>
                </c:pt>
                <c:pt idx="18">
                  <c:v>41821</c:v>
                </c:pt>
                <c:pt idx="19">
                  <c:v>41852</c:v>
                </c:pt>
                <c:pt idx="20">
                  <c:v>41883</c:v>
                </c:pt>
                <c:pt idx="21">
                  <c:v>41913</c:v>
                </c:pt>
                <c:pt idx="22">
                  <c:v>41944</c:v>
                </c:pt>
                <c:pt idx="23">
                  <c:v>41974</c:v>
                </c:pt>
                <c:pt idx="24">
                  <c:v>42005</c:v>
                </c:pt>
                <c:pt idx="25">
                  <c:v>42036</c:v>
                </c:pt>
                <c:pt idx="26">
                  <c:v>42064</c:v>
                </c:pt>
                <c:pt idx="27">
                  <c:v>42095</c:v>
                </c:pt>
                <c:pt idx="28">
                  <c:v>42125</c:v>
                </c:pt>
                <c:pt idx="29">
                  <c:v>42156</c:v>
                </c:pt>
                <c:pt idx="30">
                  <c:v>42186</c:v>
                </c:pt>
                <c:pt idx="31">
                  <c:v>42217</c:v>
                </c:pt>
                <c:pt idx="32">
                  <c:v>42248</c:v>
                </c:pt>
                <c:pt idx="33">
                  <c:v>42278</c:v>
                </c:pt>
                <c:pt idx="34">
                  <c:v>42309</c:v>
                </c:pt>
                <c:pt idx="35">
                  <c:v>42339</c:v>
                </c:pt>
              </c:numCache>
            </c:numRef>
          </c:cat>
          <c:val>
            <c:numRef>
              <c:f>'c1-2'!$D$18:$D$341</c:f>
              <c:numCache>
                <c:formatCode>General</c:formatCode>
                <c:ptCount val="324"/>
                <c:pt idx="32" formatCode="0.0">
                  <c:v>0.18265229783634379</c:v>
                </c:pt>
                <c:pt idx="33" formatCode="0.0">
                  <c:v>0.51881617665728408</c:v>
                </c:pt>
                <c:pt idx="34" formatCode="0.0">
                  <c:v>0.72384468908963884</c:v>
                </c:pt>
                <c:pt idx="35" formatCode="0.0">
                  <c:v>0.87022576494478265</c:v>
                </c:pt>
              </c:numCache>
            </c:numRef>
          </c:val>
        </c:ser>
        <c:ser>
          <c:idx val="2"/>
          <c:order val="3"/>
          <c:tx>
            <c:strRef>
              <c:f>'c1-2'!$E$17</c:f>
              <c:strCache>
                <c:ptCount val="1"/>
                <c:pt idx="0">
                  <c:v>bizonytalansági sáv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</c:spPr>
          <c:cat>
            <c:numRef>
              <c:f>'c1-2'!$A$18:$A$341</c:f>
              <c:numCache>
                <c:formatCode>mmm/yy</c:formatCode>
                <c:ptCount val="324"/>
                <c:pt idx="0">
                  <c:v>41275</c:v>
                </c:pt>
                <c:pt idx="1">
                  <c:v>41306</c:v>
                </c:pt>
                <c:pt idx="2">
                  <c:v>41334</c:v>
                </c:pt>
                <c:pt idx="3">
                  <c:v>41365</c:v>
                </c:pt>
                <c:pt idx="4">
                  <c:v>41395</c:v>
                </c:pt>
                <c:pt idx="5">
                  <c:v>41426</c:v>
                </c:pt>
                <c:pt idx="6">
                  <c:v>41456</c:v>
                </c:pt>
                <c:pt idx="7">
                  <c:v>41487</c:v>
                </c:pt>
                <c:pt idx="8">
                  <c:v>41518</c:v>
                </c:pt>
                <c:pt idx="9">
                  <c:v>41548</c:v>
                </c:pt>
                <c:pt idx="10">
                  <c:v>41579</c:v>
                </c:pt>
                <c:pt idx="11">
                  <c:v>41609</c:v>
                </c:pt>
                <c:pt idx="12">
                  <c:v>41640</c:v>
                </c:pt>
                <c:pt idx="13">
                  <c:v>41671</c:v>
                </c:pt>
                <c:pt idx="14">
                  <c:v>41699</c:v>
                </c:pt>
                <c:pt idx="15">
                  <c:v>41730</c:v>
                </c:pt>
                <c:pt idx="16">
                  <c:v>41760</c:v>
                </c:pt>
                <c:pt idx="17">
                  <c:v>41791</c:v>
                </c:pt>
                <c:pt idx="18">
                  <c:v>41821</c:v>
                </c:pt>
                <c:pt idx="19">
                  <c:v>41852</c:v>
                </c:pt>
                <c:pt idx="20">
                  <c:v>41883</c:v>
                </c:pt>
                <c:pt idx="21">
                  <c:v>41913</c:v>
                </c:pt>
                <c:pt idx="22">
                  <c:v>41944</c:v>
                </c:pt>
                <c:pt idx="23">
                  <c:v>41974</c:v>
                </c:pt>
                <c:pt idx="24">
                  <c:v>42005</c:v>
                </c:pt>
                <c:pt idx="25">
                  <c:v>42036</c:v>
                </c:pt>
                <c:pt idx="26">
                  <c:v>42064</c:v>
                </c:pt>
                <c:pt idx="27">
                  <c:v>42095</c:v>
                </c:pt>
                <c:pt idx="28">
                  <c:v>42125</c:v>
                </c:pt>
                <c:pt idx="29">
                  <c:v>42156</c:v>
                </c:pt>
                <c:pt idx="30">
                  <c:v>42186</c:v>
                </c:pt>
                <c:pt idx="31">
                  <c:v>42217</c:v>
                </c:pt>
                <c:pt idx="32">
                  <c:v>42248</c:v>
                </c:pt>
                <c:pt idx="33">
                  <c:v>42278</c:v>
                </c:pt>
                <c:pt idx="34">
                  <c:v>42309</c:v>
                </c:pt>
                <c:pt idx="35">
                  <c:v>42339</c:v>
                </c:pt>
              </c:numCache>
            </c:numRef>
          </c:cat>
          <c:val>
            <c:numRef>
              <c:f>'c1-2'!$E$18:$E$341</c:f>
              <c:numCache>
                <c:formatCode>General</c:formatCode>
                <c:ptCount val="324"/>
                <c:pt idx="32" formatCode="0.0">
                  <c:v>0.18265229783634379</c:v>
                </c:pt>
                <c:pt idx="33" formatCode="0.0">
                  <c:v>0.51881617665728408</c:v>
                </c:pt>
                <c:pt idx="34" formatCode="0.0">
                  <c:v>0.72384468908963884</c:v>
                </c:pt>
                <c:pt idx="35" formatCode="0.0">
                  <c:v>0.87022576494478265</c:v>
                </c:pt>
              </c:numCache>
            </c:numRef>
          </c:val>
        </c:ser>
        <c:axId val="91585920"/>
        <c:axId val="91592192"/>
      </c:areaChart>
      <c:lineChart>
        <c:grouping val="standard"/>
        <c:ser>
          <c:idx val="3"/>
          <c:order val="0"/>
          <c:tx>
            <c:strRef>
              <c:f>'c1-2'!$B$17</c:f>
              <c:strCache>
                <c:ptCount val="1"/>
                <c:pt idx="0">
                  <c:v>CPI</c:v>
                </c:pt>
              </c:strCache>
            </c:strRef>
          </c:tx>
          <c:spPr>
            <a:ln w="44450">
              <a:solidFill>
                <a:schemeClr val="accent6">
                  <a:lumMod val="50000"/>
                </a:schemeClr>
              </a:solidFill>
            </a:ln>
          </c:spPr>
          <c:marker>
            <c:symbol val="none"/>
          </c:marker>
          <c:dPt>
            <c:idx val="17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8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9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20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21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22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23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24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25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26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27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28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29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30"/>
            <c:spPr>
              <a:ln w="44450">
                <a:solidFill>
                  <a:schemeClr val="accent6">
                    <a:lumMod val="50000"/>
                  </a:schemeClr>
                </a:solidFill>
                <a:prstDash val="sysDot"/>
              </a:ln>
            </c:spPr>
          </c:dPt>
          <c:dPt>
            <c:idx val="31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32"/>
            <c:spPr>
              <a:ln w="444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33"/>
            <c:spPr>
              <a:ln w="44450">
                <a:solidFill>
                  <a:schemeClr val="accent6">
                    <a:lumMod val="50000"/>
                  </a:schemeClr>
                </a:solidFill>
                <a:prstDash val="sysDot"/>
              </a:ln>
            </c:spPr>
          </c:dPt>
          <c:dPt>
            <c:idx val="34"/>
            <c:spPr>
              <a:ln w="44450">
                <a:solidFill>
                  <a:schemeClr val="accent6">
                    <a:lumMod val="50000"/>
                  </a:schemeClr>
                </a:solidFill>
                <a:prstDash val="sysDot"/>
              </a:ln>
            </c:spPr>
          </c:dPt>
          <c:dPt>
            <c:idx val="35"/>
            <c:spPr>
              <a:ln w="44450">
                <a:solidFill>
                  <a:schemeClr val="accent6">
                    <a:lumMod val="50000"/>
                  </a:schemeClr>
                </a:solidFill>
                <a:prstDash val="sysDot"/>
              </a:ln>
            </c:spPr>
          </c:dPt>
          <c:cat>
            <c:numRef>
              <c:f>'c1-2'!$A$18:$A$341</c:f>
              <c:numCache>
                <c:formatCode>mmm/yy</c:formatCode>
                <c:ptCount val="324"/>
                <c:pt idx="0">
                  <c:v>41275</c:v>
                </c:pt>
                <c:pt idx="1">
                  <c:v>41306</c:v>
                </c:pt>
                <c:pt idx="2">
                  <c:v>41334</c:v>
                </c:pt>
                <c:pt idx="3">
                  <c:v>41365</c:v>
                </c:pt>
                <c:pt idx="4">
                  <c:v>41395</c:v>
                </c:pt>
                <c:pt idx="5">
                  <c:v>41426</c:v>
                </c:pt>
                <c:pt idx="6">
                  <c:v>41456</c:v>
                </c:pt>
                <c:pt idx="7">
                  <c:v>41487</c:v>
                </c:pt>
                <c:pt idx="8">
                  <c:v>41518</c:v>
                </c:pt>
                <c:pt idx="9">
                  <c:v>41548</c:v>
                </c:pt>
                <c:pt idx="10">
                  <c:v>41579</c:v>
                </c:pt>
                <c:pt idx="11">
                  <c:v>41609</c:v>
                </c:pt>
                <c:pt idx="12">
                  <c:v>41640</c:v>
                </c:pt>
                <c:pt idx="13">
                  <c:v>41671</c:v>
                </c:pt>
                <c:pt idx="14">
                  <c:v>41699</c:v>
                </c:pt>
                <c:pt idx="15">
                  <c:v>41730</c:v>
                </c:pt>
                <c:pt idx="16">
                  <c:v>41760</c:v>
                </c:pt>
                <c:pt idx="17">
                  <c:v>41791</c:v>
                </c:pt>
                <c:pt idx="18">
                  <c:v>41821</c:v>
                </c:pt>
                <c:pt idx="19">
                  <c:v>41852</c:v>
                </c:pt>
                <c:pt idx="20">
                  <c:v>41883</c:v>
                </c:pt>
                <c:pt idx="21">
                  <c:v>41913</c:v>
                </c:pt>
                <c:pt idx="22">
                  <c:v>41944</c:v>
                </c:pt>
                <c:pt idx="23">
                  <c:v>41974</c:v>
                </c:pt>
                <c:pt idx="24">
                  <c:v>42005</c:v>
                </c:pt>
                <c:pt idx="25">
                  <c:v>42036</c:v>
                </c:pt>
                <c:pt idx="26">
                  <c:v>42064</c:v>
                </c:pt>
                <c:pt idx="27">
                  <c:v>42095</c:v>
                </c:pt>
                <c:pt idx="28">
                  <c:v>42125</c:v>
                </c:pt>
                <c:pt idx="29">
                  <c:v>42156</c:v>
                </c:pt>
                <c:pt idx="30">
                  <c:v>42186</c:v>
                </c:pt>
                <c:pt idx="31">
                  <c:v>42217</c:v>
                </c:pt>
                <c:pt idx="32">
                  <c:v>42248</c:v>
                </c:pt>
                <c:pt idx="33">
                  <c:v>42278</c:v>
                </c:pt>
                <c:pt idx="34">
                  <c:v>42309</c:v>
                </c:pt>
                <c:pt idx="35">
                  <c:v>42339</c:v>
                </c:pt>
              </c:numCache>
            </c:numRef>
          </c:cat>
          <c:val>
            <c:numRef>
              <c:f>'c1-2'!$B$18:$B$341</c:f>
              <c:numCache>
                <c:formatCode>0.0</c:formatCode>
                <c:ptCount val="324"/>
                <c:pt idx="0">
                  <c:v>3.7169918492455349</c:v>
                </c:pt>
                <c:pt idx="1">
                  <c:v>2.7804965967721595</c:v>
                </c:pt>
                <c:pt idx="2">
                  <c:v>2.2255184719153802</c:v>
                </c:pt>
                <c:pt idx="3">
                  <c:v>1.6883769546178391</c:v>
                </c:pt>
                <c:pt idx="4">
                  <c:v>1.7561482773411257</c:v>
                </c:pt>
                <c:pt idx="5">
                  <c:v>1.9225695100686124</c:v>
                </c:pt>
                <c:pt idx="6">
                  <c:v>1.754525525037238</c:v>
                </c:pt>
                <c:pt idx="7">
                  <c:v>1.3433066077866298</c:v>
                </c:pt>
                <c:pt idx="8">
                  <c:v>1.371060609795862</c:v>
                </c:pt>
                <c:pt idx="9">
                  <c:v>0.91132193042523113</c:v>
                </c:pt>
                <c:pt idx="10">
                  <c:v>0.91593030816623777</c:v>
                </c:pt>
                <c:pt idx="11">
                  <c:v>0.42506276944780652</c:v>
                </c:pt>
                <c:pt idx="12">
                  <c:v>0</c:v>
                </c:pt>
                <c:pt idx="13">
                  <c:v>0.10315388802861503</c:v>
                </c:pt>
                <c:pt idx="14">
                  <c:v>7.7117957443746998E-2</c:v>
                </c:pt>
                <c:pt idx="15">
                  <c:v>-8.7189940139055025E-2</c:v>
                </c:pt>
                <c:pt idx="16">
                  <c:v>-0.13303501866887757</c:v>
                </c:pt>
                <c:pt idx="17">
                  <c:v>-0.27135074950689386</c:v>
                </c:pt>
                <c:pt idx="18">
                  <c:v>0.12891311550566822</c:v>
                </c:pt>
                <c:pt idx="19">
                  <c:v>0.16885354451213191</c:v>
                </c:pt>
                <c:pt idx="20">
                  <c:v>-0.47177533197323385</c:v>
                </c:pt>
                <c:pt idx="21">
                  <c:v>-0.40611798170641622</c:v>
                </c:pt>
                <c:pt idx="22">
                  <c:v>-0.70042866704865503</c:v>
                </c:pt>
                <c:pt idx="23">
                  <c:v>-0.93734918156705749</c:v>
                </c:pt>
                <c:pt idx="24">
                  <c:v>-1.4</c:v>
                </c:pt>
                <c:pt idx="25">
                  <c:v>-1.0488349707626696</c:v>
                </c:pt>
                <c:pt idx="26">
                  <c:v>-0.63973849038276864</c:v>
                </c:pt>
                <c:pt idx="27">
                  <c:v>-0.30000000000000032</c:v>
                </c:pt>
                <c:pt idx="28">
                  <c:v>0.53094439816412375</c:v>
                </c:pt>
                <c:pt idx="29">
                  <c:v>0.59385515460660088</c:v>
                </c:pt>
                <c:pt idx="30">
                  <c:v>0.39385584784138006</c:v>
                </c:pt>
                <c:pt idx="31">
                  <c:v>9.7043579998228324E-3</c:v>
                </c:pt>
                <c:pt idx="32">
                  <c:v>-0.19392333105778928</c:v>
                </c:pt>
                <c:pt idx="33">
                  <c:v>0.15021723799625913</c:v>
                </c:pt>
                <c:pt idx="34">
                  <c:v>0.79721563206382606</c:v>
                </c:pt>
                <c:pt idx="35">
                  <c:v>1.5806485031995421</c:v>
                </c:pt>
              </c:numCache>
            </c:numRef>
          </c:val>
        </c:ser>
        <c:ser>
          <c:idx val="4"/>
          <c:order val="4"/>
          <c:tx>
            <c:strRef>
              <c:f>'c1-2'!$F$17</c:f>
              <c:strCache>
                <c:ptCount val="1"/>
                <c:pt idx="0">
                  <c:v>júniusi előrejelzésünk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9C0000"/>
              </a:solidFill>
              <a:ln>
                <a:solidFill>
                  <a:srgbClr val="9C0000"/>
                </a:solidFill>
              </a:ln>
            </c:spPr>
          </c:marker>
          <c:val>
            <c:numRef>
              <c:f>'c1-2'!$F$18:$F$50</c:f>
              <c:numCache>
                <c:formatCode>General</c:formatCode>
                <c:ptCount val="33"/>
                <c:pt idx="0">
                  <c:v>-10</c:v>
                </c:pt>
                <c:pt idx="1">
                  <c:v>-10</c:v>
                </c:pt>
                <c:pt idx="2">
                  <c:v>-10</c:v>
                </c:pt>
                <c:pt idx="3">
                  <c:v>-10</c:v>
                </c:pt>
                <c:pt idx="4">
                  <c:v>-10</c:v>
                </c:pt>
                <c:pt idx="5">
                  <c:v>-10</c:v>
                </c:pt>
                <c:pt idx="6">
                  <c:v>-10</c:v>
                </c:pt>
                <c:pt idx="7">
                  <c:v>-10</c:v>
                </c:pt>
                <c:pt idx="8">
                  <c:v>-10</c:v>
                </c:pt>
                <c:pt idx="9">
                  <c:v>-10</c:v>
                </c:pt>
                <c:pt idx="10">
                  <c:v>-10</c:v>
                </c:pt>
                <c:pt idx="11">
                  <c:v>-10</c:v>
                </c:pt>
                <c:pt idx="12">
                  <c:v>-10</c:v>
                </c:pt>
                <c:pt idx="13">
                  <c:v>-10</c:v>
                </c:pt>
                <c:pt idx="14">
                  <c:v>-10</c:v>
                </c:pt>
                <c:pt idx="15">
                  <c:v>-10</c:v>
                </c:pt>
                <c:pt idx="16">
                  <c:v>-10</c:v>
                </c:pt>
                <c:pt idx="17">
                  <c:v>-10</c:v>
                </c:pt>
                <c:pt idx="18">
                  <c:v>-10</c:v>
                </c:pt>
                <c:pt idx="19">
                  <c:v>-10</c:v>
                </c:pt>
                <c:pt idx="20">
                  <c:v>-10</c:v>
                </c:pt>
                <c:pt idx="21" formatCode="0">
                  <c:v>-10</c:v>
                </c:pt>
                <c:pt idx="22" formatCode="0">
                  <c:v>-10</c:v>
                </c:pt>
                <c:pt idx="23" formatCode="0">
                  <c:v>-10</c:v>
                </c:pt>
                <c:pt idx="24" formatCode="0">
                  <c:v>-10</c:v>
                </c:pt>
                <c:pt idx="25" formatCode="0">
                  <c:v>-10</c:v>
                </c:pt>
                <c:pt idx="26" formatCode="0">
                  <c:v>-10</c:v>
                </c:pt>
                <c:pt idx="27" formatCode="0">
                  <c:v>-10</c:v>
                </c:pt>
                <c:pt idx="28" formatCode="0">
                  <c:v>-10</c:v>
                </c:pt>
                <c:pt idx="29" formatCode="0.0">
                  <c:v>0.66104132217823675</c:v>
                </c:pt>
                <c:pt idx="30" formatCode="0.0">
                  <c:v>0.40022509831301534</c:v>
                </c:pt>
                <c:pt idx="31" formatCode="0.0">
                  <c:v>0.39694274289472342</c:v>
                </c:pt>
                <c:pt idx="32" formatCode="0.0">
                  <c:v>0.54474509887310896</c:v>
                </c:pt>
              </c:numCache>
            </c:numRef>
          </c:val>
        </c:ser>
        <c:marker val="1"/>
        <c:axId val="91585920"/>
        <c:axId val="91592192"/>
      </c:lineChart>
      <c:dateAx>
        <c:axId val="91585920"/>
        <c:scaling>
          <c:orientation val="minMax"/>
          <c:min val="41275"/>
        </c:scaling>
        <c:axPos val="b"/>
        <c:numFmt formatCode="yyyy/mmm" sourceLinked="0"/>
        <c:tickLblPos val="low"/>
        <c:txPr>
          <a:bodyPr rot="-5400000" vert="horz"/>
          <a:lstStyle/>
          <a:p>
            <a:pPr>
              <a:defRPr/>
            </a:pPr>
            <a:endParaRPr lang="en-US"/>
          </a:p>
        </c:txPr>
        <c:crossAx val="91592192"/>
        <c:crosses val="autoZero"/>
        <c:auto val="1"/>
        <c:lblOffset val="100"/>
        <c:baseTimeUnit val="months"/>
      </c:dateAx>
      <c:valAx>
        <c:axId val="91592192"/>
        <c:scaling>
          <c:orientation val="minMax"/>
          <c:max val="4"/>
          <c:min val="-2"/>
        </c:scaling>
        <c:axPos val="l"/>
        <c:majorGridlines>
          <c:spPr>
            <a:ln>
              <a:solidFill>
                <a:srgbClr val="BFBFBF"/>
              </a:solidFill>
              <a:prstDash val="sysDash"/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%</a:t>
                </a:r>
              </a:p>
            </c:rich>
          </c:tx>
          <c:layout>
            <c:manualLayout>
              <c:xMode val="edge"/>
              <c:yMode val="edge"/>
              <c:x val="0.10568047002714002"/>
              <c:y val="1.1040439951116564E-3"/>
            </c:manualLayout>
          </c:layout>
        </c:title>
        <c:numFmt formatCode="General" sourceLinked="0"/>
        <c:tickLblPos val="nextTo"/>
        <c:crossAx val="91585920"/>
        <c:crosses val="autoZero"/>
        <c:crossBetween val="midCat"/>
        <c:majorUnit val="1"/>
      </c:valAx>
      <c:spPr>
        <a:noFill/>
      </c:spPr>
    </c:plotArea>
    <c:legend>
      <c:legendPos val="b"/>
      <c:legendEntry>
        <c:idx val="0"/>
        <c:delete val="1"/>
      </c:legendEntry>
      <c:legendEntry>
        <c:idx val="1"/>
        <c:delete val="1"/>
      </c:legendEntry>
      <c:legendEntry>
        <c:idx val="4"/>
        <c:delete val="1"/>
      </c:legendEntry>
      <c:layout>
        <c:manualLayout>
          <c:xMode val="edge"/>
          <c:yMode val="edge"/>
          <c:x val="7.4044336654874024E-3"/>
          <c:y val="0.92876516876056459"/>
          <c:w val="0.97909490049435965"/>
          <c:h val="7.1234831239435484E-2"/>
        </c:manualLayout>
      </c:layout>
    </c:legend>
    <c:plotVisOnly val="1"/>
    <c:dispBlanksAs val="zero"/>
  </c:chart>
  <c:spPr>
    <a:noFill/>
    <a:ln>
      <a:noFill/>
    </a:ln>
  </c:spPr>
  <c:txPr>
    <a:bodyPr/>
    <a:lstStyle/>
    <a:p>
      <a:pPr>
        <a:defRPr sz="1800" b="0">
          <a:latin typeface="Calibri"/>
          <a:ea typeface="Calibri"/>
          <a:cs typeface="Calibri"/>
        </a:defRPr>
      </a:pPr>
      <a:endParaRPr lang="en-US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5.4720191705822034E-2"/>
          <c:y val="6.1011826714940799E-2"/>
          <c:w val="0.89725749992612247"/>
          <c:h val="0.71030905039287551"/>
        </c:manualLayout>
      </c:layout>
      <c:lineChart>
        <c:grouping val="standard"/>
        <c:ser>
          <c:idx val="2"/>
          <c:order val="0"/>
          <c:tx>
            <c:strRef>
              <c:f>adatok_yoy!$D$2</c:f>
              <c:strCache>
                <c:ptCount val="1"/>
                <c:pt idx="0">
                  <c:v>Adóhatásoktól szűrt maginfláció</c:v>
                </c:pt>
              </c:strCache>
            </c:strRef>
          </c:tx>
          <c:spPr>
            <a:ln w="44450">
              <a:solidFill>
                <a:srgbClr val="002060"/>
              </a:solidFill>
            </a:ln>
          </c:spPr>
          <c:marker>
            <c:symbol val="none"/>
          </c:marker>
          <c:cat>
            <c:numRef>
              <c:f>adatok_yoy!$A$3:$A$238</c:f>
              <c:numCache>
                <c:formatCode>mmm/yy</c:formatCode>
                <c:ptCount val="236"/>
                <c:pt idx="0">
                  <c:v>35065</c:v>
                </c:pt>
                <c:pt idx="1">
                  <c:v>35096</c:v>
                </c:pt>
                <c:pt idx="2">
                  <c:v>35125</c:v>
                </c:pt>
                <c:pt idx="3">
                  <c:v>35156</c:v>
                </c:pt>
                <c:pt idx="4">
                  <c:v>35186</c:v>
                </c:pt>
                <c:pt idx="5">
                  <c:v>35217</c:v>
                </c:pt>
                <c:pt idx="6">
                  <c:v>35247</c:v>
                </c:pt>
                <c:pt idx="7">
                  <c:v>35278</c:v>
                </c:pt>
                <c:pt idx="8">
                  <c:v>35309</c:v>
                </c:pt>
                <c:pt idx="9">
                  <c:v>35339</c:v>
                </c:pt>
                <c:pt idx="10">
                  <c:v>35370</c:v>
                </c:pt>
                <c:pt idx="11">
                  <c:v>35400</c:v>
                </c:pt>
                <c:pt idx="12">
                  <c:v>35431</c:v>
                </c:pt>
                <c:pt idx="13">
                  <c:v>35462</c:v>
                </c:pt>
                <c:pt idx="14">
                  <c:v>35490</c:v>
                </c:pt>
                <c:pt idx="15">
                  <c:v>35521</c:v>
                </c:pt>
                <c:pt idx="16">
                  <c:v>35551</c:v>
                </c:pt>
                <c:pt idx="17">
                  <c:v>35582</c:v>
                </c:pt>
                <c:pt idx="18">
                  <c:v>35612</c:v>
                </c:pt>
                <c:pt idx="19">
                  <c:v>35643</c:v>
                </c:pt>
                <c:pt idx="20">
                  <c:v>35674</c:v>
                </c:pt>
                <c:pt idx="21">
                  <c:v>35704</c:v>
                </c:pt>
                <c:pt idx="22">
                  <c:v>35735</c:v>
                </c:pt>
                <c:pt idx="23">
                  <c:v>35765</c:v>
                </c:pt>
                <c:pt idx="24">
                  <c:v>35796</c:v>
                </c:pt>
                <c:pt idx="25">
                  <c:v>35827</c:v>
                </c:pt>
                <c:pt idx="26">
                  <c:v>35855</c:v>
                </c:pt>
                <c:pt idx="27">
                  <c:v>35886</c:v>
                </c:pt>
                <c:pt idx="28">
                  <c:v>35916</c:v>
                </c:pt>
                <c:pt idx="29">
                  <c:v>35947</c:v>
                </c:pt>
                <c:pt idx="30">
                  <c:v>35977</c:v>
                </c:pt>
                <c:pt idx="31">
                  <c:v>36008</c:v>
                </c:pt>
                <c:pt idx="32">
                  <c:v>36039</c:v>
                </c:pt>
                <c:pt idx="33">
                  <c:v>36069</c:v>
                </c:pt>
                <c:pt idx="34">
                  <c:v>36100</c:v>
                </c:pt>
                <c:pt idx="35">
                  <c:v>36130</c:v>
                </c:pt>
                <c:pt idx="36">
                  <c:v>36161</c:v>
                </c:pt>
                <c:pt idx="37">
                  <c:v>36192</c:v>
                </c:pt>
                <c:pt idx="38">
                  <c:v>36220</c:v>
                </c:pt>
                <c:pt idx="39">
                  <c:v>36251</c:v>
                </c:pt>
                <c:pt idx="40">
                  <c:v>36281</c:v>
                </c:pt>
                <c:pt idx="41">
                  <c:v>36312</c:v>
                </c:pt>
                <c:pt idx="42">
                  <c:v>36342</c:v>
                </c:pt>
                <c:pt idx="43">
                  <c:v>36373</c:v>
                </c:pt>
                <c:pt idx="44">
                  <c:v>36404</c:v>
                </c:pt>
                <c:pt idx="45">
                  <c:v>36434</c:v>
                </c:pt>
                <c:pt idx="46">
                  <c:v>36465</c:v>
                </c:pt>
                <c:pt idx="47">
                  <c:v>36495</c:v>
                </c:pt>
                <c:pt idx="48">
                  <c:v>36526</c:v>
                </c:pt>
                <c:pt idx="49">
                  <c:v>36557</c:v>
                </c:pt>
                <c:pt idx="50">
                  <c:v>36586</c:v>
                </c:pt>
                <c:pt idx="51">
                  <c:v>36617</c:v>
                </c:pt>
                <c:pt idx="52">
                  <c:v>36647</c:v>
                </c:pt>
                <c:pt idx="53">
                  <c:v>36678</c:v>
                </c:pt>
                <c:pt idx="54">
                  <c:v>36708</c:v>
                </c:pt>
                <c:pt idx="55">
                  <c:v>36739</c:v>
                </c:pt>
                <c:pt idx="56">
                  <c:v>36770</c:v>
                </c:pt>
                <c:pt idx="57">
                  <c:v>36800</c:v>
                </c:pt>
                <c:pt idx="58">
                  <c:v>36831</c:v>
                </c:pt>
                <c:pt idx="59">
                  <c:v>36861</c:v>
                </c:pt>
                <c:pt idx="60">
                  <c:v>36892</c:v>
                </c:pt>
                <c:pt idx="61">
                  <c:v>36923</c:v>
                </c:pt>
                <c:pt idx="62">
                  <c:v>36951</c:v>
                </c:pt>
                <c:pt idx="63">
                  <c:v>36982</c:v>
                </c:pt>
                <c:pt idx="64">
                  <c:v>37012</c:v>
                </c:pt>
                <c:pt idx="65">
                  <c:v>37043</c:v>
                </c:pt>
                <c:pt idx="66">
                  <c:v>37073</c:v>
                </c:pt>
                <c:pt idx="67">
                  <c:v>37104</c:v>
                </c:pt>
                <c:pt idx="68">
                  <c:v>37135</c:v>
                </c:pt>
                <c:pt idx="69">
                  <c:v>37165</c:v>
                </c:pt>
                <c:pt idx="70">
                  <c:v>37196</c:v>
                </c:pt>
                <c:pt idx="71">
                  <c:v>37226</c:v>
                </c:pt>
                <c:pt idx="72">
                  <c:v>37257</c:v>
                </c:pt>
                <c:pt idx="73">
                  <c:v>37288</c:v>
                </c:pt>
                <c:pt idx="74">
                  <c:v>37316</c:v>
                </c:pt>
                <c:pt idx="75">
                  <c:v>37347</c:v>
                </c:pt>
                <c:pt idx="76">
                  <c:v>37377</c:v>
                </c:pt>
                <c:pt idx="77">
                  <c:v>37408</c:v>
                </c:pt>
                <c:pt idx="78">
                  <c:v>37438</c:v>
                </c:pt>
                <c:pt idx="79">
                  <c:v>37469</c:v>
                </c:pt>
                <c:pt idx="80">
                  <c:v>37500</c:v>
                </c:pt>
                <c:pt idx="81">
                  <c:v>37530</c:v>
                </c:pt>
                <c:pt idx="82">
                  <c:v>37561</c:v>
                </c:pt>
                <c:pt idx="83">
                  <c:v>37591</c:v>
                </c:pt>
                <c:pt idx="84">
                  <c:v>37622</c:v>
                </c:pt>
                <c:pt idx="85">
                  <c:v>37653</c:v>
                </c:pt>
                <c:pt idx="86">
                  <c:v>37681</c:v>
                </c:pt>
                <c:pt idx="87">
                  <c:v>37712</c:v>
                </c:pt>
                <c:pt idx="88">
                  <c:v>37742</c:v>
                </c:pt>
                <c:pt idx="89">
                  <c:v>37773</c:v>
                </c:pt>
                <c:pt idx="90">
                  <c:v>37803</c:v>
                </c:pt>
                <c:pt idx="91">
                  <c:v>37834</c:v>
                </c:pt>
                <c:pt idx="92">
                  <c:v>37865</c:v>
                </c:pt>
                <c:pt idx="93">
                  <c:v>37895</c:v>
                </c:pt>
                <c:pt idx="94">
                  <c:v>37926</c:v>
                </c:pt>
                <c:pt idx="95">
                  <c:v>37956</c:v>
                </c:pt>
                <c:pt idx="96">
                  <c:v>37987</c:v>
                </c:pt>
                <c:pt idx="97">
                  <c:v>38018</c:v>
                </c:pt>
                <c:pt idx="98">
                  <c:v>38047</c:v>
                </c:pt>
                <c:pt idx="99">
                  <c:v>38078</c:v>
                </c:pt>
                <c:pt idx="100">
                  <c:v>38108</c:v>
                </c:pt>
                <c:pt idx="101">
                  <c:v>38139</c:v>
                </c:pt>
                <c:pt idx="102">
                  <c:v>38169</c:v>
                </c:pt>
                <c:pt idx="103">
                  <c:v>38200</c:v>
                </c:pt>
                <c:pt idx="104">
                  <c:v>38231</c:v>
                </c:pt>
                <c:pt idx="105">
                  <c:v>38261</c:v>
                </c:pt>
                <c:pt idx="106">
                  <c:v>38292</c:v>
                </c:pt>
                <c:pt idx="107">
                  <c:v>38322</c:v>
                </c:pt>
                <c:pt idx="108">
                  <c:v>38353</c:v>
                </c:pt>
                <c:pt idx="109">
                  <c:v>38384</c:v>
                </c:pt>
                <c:pt idx="110">
                  <c:v>38412</c:v>
                </c:pt>
                <c:pt idx="111">
                  <c:v>38443</c:v>
                </c:pt>
                <c:pt idx="112">
                  <c:v>38473</c:v>
                </c:pt>
                <c:pt idx="113">
                  <c:v>38504</c:v>
                </c:pt>
                <c:pt idx="114">
                  <c:v>38534</c:v>
                </c:pt>
                <c:pt idx="115">
                  <c:v>38565</c:v>
                </c:pt>
                <c:pt idx="116">
                  <c:v>38596</c:v>
                </c:pt>
                <c:pt idx="117">
                  <c:v>38626</c:v>
                </c:pt>
                <c:pt idx="118">
                  <c:v>38657</c:v>
                </c:pt>
                <c:pt idx="119">
                  <c:v>38687</c:v>
                </c:pt>
                <c:pt idx="120">
                  <c:v>38718</c:v>
                </c:pt>
                <c:pt idx="121">
                  <c:v>38749</c:v>
                </c:pt>
                <c:pt idx="122">
                  <c:v>38777</c:v>
                </c:pt>
                <c:pt idx="123">
                  <c:v>38808</c:v>
                </c:pt>
                <c:pt idx="124">
                  <c:v>38838</c:v>
                </c:pt>
                <c:pt idx="125">
                  <c:v>38869</c:v>
                </c:pt>
                <c:pt idx="126">
                  <c:v>38899</c:v>
                </c:pt>
                <c:pt idx="127">
                  <c:v>38930</c:v>
                </c:pt>
                <c:pt idx="128">
                  <c:v>38961</c:v>
                </c:pt>
                <c:pt idx="129">
                  <c:v>38991</c:v>
                </c:pt>
                <c:pt idx="130">
                  <c:v>39022</c:v>
                </c:pt>
                <c:pt idx="131">
                  <c:v>39052</c:v>
                </c:pt>
                <c:pt idx="132">
                  <c:v>39083</c:v>
                </c:pt>
                <c:pt idx="133">
                  <c:v>39114</c:v>
                </c:pt>
                <c:pt idx="134">
                  <c:v>39142</c:v>
                </c:pt>
                <c:pt idx="135">
                  <c:v>39173</c:v>
                </c:pt>
                <c:pt idx="136">
                  <c:v>39203</c:v>
                </c:pt>
                <c:pt idx="137">
                  <c:v>39234</c:v>
                </c:pt>
                <c:pt idx="138">
                  <c:v>39264</c:v>
                </c:pt>
                <c:pt idx="139">
                  <c:v>39295</c:v>
                </c:pt>
                <c:pt idx="140">
                  <c:v>39326</c:v>
                </c:pt>
                <c:pt idx="141">
                  <c:v>39356</c:v>
                </c:pt>
                <c:pt idx="142">
                  <c:v>39387</c:v>
                </c:pt>
                <c:pt idx="143">
                  <c:v>39417</c:v>
                </c:pt>
                <c:pt idx="144">
                  <c:v>39448</c:v>
                </c:pt>
                <c:pt idx="145">
                  <c:v>39479</c:v>
                </c:pt>
                <c:pt idx="146">
                  <c:v>39508</c:v>
                </c:pt>
                <c:pt idx="147">
                  <c:v>39539</c:v>
                </c:pt>
                <c:pt idx="148">
                  <c:v>39569</c:v>
                </c:pt>
                <c:pt idx="149">
                  <c:v>39600</c:v>
                </c:pt>
                <c:pt idx="150">
                  <c:v>39630</c:v>
                </c:pt>
                <c:pt idx="151">
                  <c:v>39661</c:v>
                </c:pt>
                <c:pt idx="152">
                  <c:v>39692</c:v>
                </c:pt>
                <c:pt idx="153">
                  <c:v>39722</c:v>
                </c:pt>
                <c:pt idx="154">
                  <c:v>39753</c:v>
                </c:pt>
                <c:pt idx="155">
                  <c:v>39783</c:v>
                </c:pt>
                <c:pt idx="156">
                  <c:v>39814</c:v>
                </c:pt>
                <c:pt idx="157">
                  <c:v>39845</c:v>
                </c:pt>
                <c:pt idx="158">
                  <c:v>39873</c:v>
                </c:pt>
                <c:pt idx="159">
                  <c:v>39904</c:v>
                </c:pt>
                <c:pt idx="160">
                  <c:v>39934</c:v>
                </c:pt>
                <c:pt idx="161">
                  <c:v>39965</c:v>
                </c:pt>
                <c:pt idx="162">
                  <c:v>39995</c:v>
                </c:pt>
                <c:pt idx="163">
                  <c:v>40026</c:v>
                </c:pt>
                <c:pt idx="164">
                  <c:v>40057</c:v>
                </c:pt>
                <c:pt idx="165">
                  <c:v>40087</c:v>
                </c:pt>
                <c:pt idx="166">
                  <c:v>40118</c:v>
                </c:pt>
                <c:pt idx="167">
                  <c:v>40148</c:v>
                </c:pt>
                <c:pt idx="168">
                  <c:v>40179</c:v>
                </c:pt>
                <c:pt idx="169">
                  <c:v>40210</c:v>
                </c:pt>
                <c:pt idx="170">
                  <c:v>40238</c:v>
                </c:pt>
                <c:pt idx="171">
                  <c:v>40269</c:v>
                </c:pt>
                <c:pt idx="172">
                  <c:v>40299</c:v>
                </c:pt>
                <c:pt idx="173">
                  <c:v>40330</c:v>
                </c:pt>
                <c:pt idx="174">
                  <c:v>40360</c:v>
                </c:pt>
                <c:pt idx="175">
                  <c:v>40391</c:v>
                </c:pt>
                <c:pt idx="176">
                  <c:v>40422</c:v>
                </c:pt>
                <c:pt idx="177">
                  <c:v>40452</c:v>
                </c:pt>
                <c:pt idx="178">
                  <c:v>40483</c:v>
                </c:pt>
                <c:pt idx="179">
                  <c:v>40513</c:v>
                </c:pt>
                <c:pt idx="180">
                  <c:v>40544</c:v>
                </c:pt>
                <c:pt idx="181">
                  <c:v>40575</c:v>
                </c:pt>
                <c:pt idx="182">
                  <c:v>40603</c:v>
                </c:pt>
                <c:pt idx="183">
                  <c:v>40634</c:v>
                </c:pt>
                <c:pt idx="184">
                  <c:v>40664</c:v>
                </c:pt>
                <c:pt idx="185">
                  <c:v>40695</c:v>
                </c:pt>
                <c:pt idx="186">
                  <c:v>40725</c:v>
                </c:pt>
                <c:pt idx="187">
                  <c:v>40756</c:v>
                </c:pt>
                <c:pt idx="188">
                  <c:v>40787</c:v>
                </c:pt>
                <c:pt idx="189">
                  <c:v>40817</c:v>
                </c:pt>
                <c:pt idx="190">
                  <c:v>40848</c:v>
                </c:pt>
                <c:pt idx="191">
                  <c:v>40878</c:v>
                </c:pt>
                <c:pt idx="192">
                  <c:v>40909</c:v>
                </c:pt>
                <c:pt idx="193">
                  <c:v>40940</c:v>
                </c:pt>
                <c:pt idx="194">
                  <c:v>40969</c:v>
                </c:pt>
                <c:pt idx="195">
                  <c:v>41000</c:v>
                </c:pt>
                <c:pt idx="196">
                  <c:v>41030</c:v>
                </c:pt>
                <c:pt idx="197">
                  <c:v>41061</c:v>
                </c:pt>
                <c:pt idx="198">
                  <c:v>41091</c:v>
                </c:pt>
                <c:pt idx="199">
                  <c:v>41122</c:v>
                </c:pt>
                <c:pt idx="200">
                  <c:v>41153</c:v>
                </c:pt>
                <c:pt idx="201">
                  <c:v>41183</c:v>
                </c:pt>
                <c:pt idx="202">
                  <c:v>41214</c:v>
                </c:pt>
                <c:pt idx="203">
                  <c:v>41244</c:v>
                </c:pt>
                <c:pt idx="204">
                  <c:v>41275</c:v>
                </c:pt>
                <c:pt idx="205">
                  <c:v>41306</c:v>
                </c:pt>
                <c:pt idx="206">
                  <c:v>41334</c:v>
                </c:pt>
                <c:pt idx="207">
                  <c:v>41365</c:v>
                </c:pt>
                <c:pt idx="208">
                  <c:v>41395</c:v>
                </c:pt>
                <c:pt idx="209">
                  <c:v>41426</c:v>
                </c:pt>
                <c:pt idx="210">
                  <c:v>41456</c:v>
                </c:pt>
                <c:pt idx="211">
                  <c:v>41487</c:v>
                </c:pt>
                <c:pt idx="212">
                  <c:v>41518</c:v>
                </c:pt>
                <c:pt idx="213">
                  <c:v>41548</c:v>
                </c:pt>
                <c:pt idx="214">
                  <c:v>41579</c:v>
                </c:pt>
                <c:pt idx="215">
                  <c:v>41609</c:v>
                </c:pt>
                <c:pt idx="216">
                  <c:v>41640</c:v>
                </c:pt>
                <c:pt idx="217">
                  <c:v>41671</c:v>
                </c:pt>
                <c:pt idx="218">
                  <c:v>41699</c:v>
                </c:pt>
                <c:pt idx="219">
                  <c:v>41730</c:v>
                </c:pt>
                <c:pt idx="220">
                  <c:v>41760</c:v>
                </c:pt>
                <c:pt idx="221">
                  <c:v>41791</c:v>
                </c:pt>
                <c:pt idx="222">
                  <c:v>41821</c:v>
                </c:pt>
                <c:pt idx="223">
                  <c:v>41852</c:v>
                </c:pt>
                <c:pt idx="224">
                  <c:v>41883</c:v>
                </c:pt>
                <c:pt idx="225">
                  <c:v>41913</c:v>
                </c:pt>
                <c:pt idx="226">
                  <c:v>41944</c:v>
                </c:pt>
                <c:pt idx="227">
                  <c:v>41974</c:v>
                </c:pt>
                <c:pt idx="228">
                  <c:v>42005</c:v>
                </c:pt>
                <c:pt idx="229">
                  <c:v>42036</c:v>
                </c:pt>
                <c:pt idx="230">
                  <c:v>42064</c:v>
                </c:pt>
                <c:pt idx="231">
                  <c:v>42095</c:v>
                </c:pt>
                <c:pt idx="232">
                  <c:v>42125</c:v>
                </c:pt>
                <c:pt idx="233">
                  <c:v>42156</c:v>
                </c:pt>
                <c:pt idx="234">
                  <c:v>42186</c:v>
                </c:pt>
                <c:pt idx="235">
                  <c:v>42217</c:v>
                </c:pt>
              </c:numCache>
            </c:numRef>
          </c:cat>
          <c:val>
            <c:numRef>
              <c:f>adatok_yoy!$D$3:$D$238</c:f>
              <c:numCache>
                <c:formatCode>0.0</c:formatCode>
                <c:ptCount val="236"/>
                <c:pt idx="0">
                  <c:v>26.296570816953324</c:v>
                </c:pt>
                <c:pt idx="1">
                  <c:v>26.121466177173129</c:v>
                </c:pt>
                <c:pt idx="2">
                  <c:v>25.844988655152331</c:v>
                </c:pt>
                <c:pt idx="3">
                  <c:v>24.974991746287131</c:v>
                </c:pt>
                <c:pt idx="4">
                  <c:v>23.969580876442201</c:v>
                </c:pt>
                <c:pt idx="5">
                  <c:v>23.454520782712827</c:v>
                </c:pt>
                <c:pt idx="6">
                  <c:v>22.793910715158031</c:v>
                </c:pt>
                <c:pt idx="7">
                  <c:v>22.454312859882826</c:v>
                </c:pt>
                <c:pt idx="8">
                  <c:v>21.497169646181746</c:v>
                </c:pt>
                <c:pt idx="9">
                  <c:v>20.364886917640831</c:v>
                </c:pt>
                <c:pt idx="10">
                  <c:v>19.517250015030076</c:v>
                </c:pt>
                <c:pt idx="11">
                  <c:v>19.165501319663687</c:v>
                </c:pt>
                <c:pt idx="12">
                  <c:v>18.007521733725138</c:v>
                </c:pt>
                <c:pt idx="13">
                  <c:v>17.675042576956272</c:v>
                </c:pt>
                <c:pt idx="14">
                  <c:v>17.300750407503852</c:v>
                </c:pt>
                <c:pt idx="15">
                  <c:v>17.314259307868635</c:v>
                </c:pt>
                <c:pt idx="16">
                  <c:v>16.73725273385471</c:v>
                </c:pt>
                <c:pt idx="17">
                  <c:v>16.367394387054304</c:v>
                </c:pt>
                <c:pt idx="18">
                  <c:v>16.26233455300471</c:v>
                </c:pt>
                <c:pt idx="19">
                  <c:v>15.958320397105425</c:v>
                </c:pt>
                <c:pt idx="20">
                  <c:v>16.039403301410999</c:v>
                </c:pt>
                <c:pt idx="21">
                  <c:v>15.898843019069623</c:v>
                </c:pt>
                <c:pt idx="22">
                  <c:v>15.81323356746447</c:v>
                </c:pt>
                <c:pt idx="23">
                  <c:v>15.714374760904343</c:v>
                </c:pt>
                <c:pt idx="24">
                  <c:v>15.365701185634066</c:v>
                </c:pt>
                <c:pt idx="25">
                  <c:v>14.983592117070645</c:v>
                </c:pt>
                <c:pt idx="26">
                  <c:v>14.895482513716381</c:v>
                </c:pt>
                <c:pt idx="27">
                  <c:v>14.264475786570399</c:v>
                </c:pt>
                <c:pt idx="28">
                  <c:v>14.131848464726998</c:v>
                </c:pt>
                <c:pt idx="29">
                  <c:v>13.796399696049221</c:v>
                </c:pt>
                <c:pt idx="30">
                  <c:v>13.486498054557309</c:v>
                </c:pt>
                <c:pt idx="31">
                  <c:v>12.971966082185432</c:v>
                </c:pt>
                <c:pt idx="32">
                  <c:v>12.363244102502406</c:v>
                </c:pt>
                <c:pt idx="33">
                  <c:v>12.263950874879299</c:v>
                </c:pt>
                <c:pt idx="34">
                  <c:v>11.892440675454802</c:v>
                </c:pt>
                <c:pt idx="35">
                  <c:v>11.5067789074659</c:v>
                </c:pt>
                <c:pt idx="36">
                  <c:v>10.550672047463479</c:v>
                </c:pt>
                <c:pt idx="37">
                  <c:v>10.000216319792273</c:v>
                </c:pt>
                <c:pt idx="38">
                  <c:v>9.5697910690523855</c:v>
                </c:pt>
                <c:pt idx="39">
                  <c:v>9.6539367734937542</c:v>
                </c:pt>
                <c:pt idx="40">
                  <c:v>9.4117296897924039</c:v>
                </c:pt>
                <c:pt idx="41">
                  <c:v>9.3391813082805584</c:v>
                </c:pt>
                <c:pt idx="42">
                  <c:v>9.3428277541057128</c:v>
                </c:pt>
                <c:pt idx="43">
                  <c:v>9.4801676342137284</c:v>
                </c:pt>
                <c:pt idx="44">
                  <c:v>9.1320159643686338</c:v>
                </c:pt>
                <c:pt idx="45">
                  <c:v>8.5801491890371153</c:v>
                </c:pt>
                <c:pt idx="46">
                  <c:v>8.4225552839058793</c:v>
                </c:pt>
                <c:pt idx="47">
                  <c:v>8.1618455754564962</c:v>
                </c:pt>
                <c:pt idx="48">
                  <c:v>7.7936686474609624</c:v>
                </c:pt>
                <c:pt idx="49">
                  <c:v>7.848486552950992</c:v>
                </c:pt>
                <c:pt idx="50">
                  <c:v>7.5616185071557656</c:v>
                </c:pt>
                <c:pt idx="51">
                  <c:v>7.2856386895407397</c:v>
                </c:pt>
                <c:pt idx="52">
                  <c:v>7.1900526537254654</c:v>
                </c:pt>
                <c:pt idx="53">
                  <c:v>7.1704271373079775</c:v>
                </c:pt>
                <c:pt idx="54">
                  <c:v>7.1391232187814495</c:v>
                </c:pt>
                <c:pt idx="55">
                  <c:v>7.5828920983243737</c:v>
                </c:pt>
                <c:pt idx="56">
                  <c:v>8.2626633207552516</c:v>
                </c:pt>
                <c:pt idx="57">
                  <c:v>8.3850352820292677</c:v>
                </c:pt>
                <c:pt idx="58">
                  <c:v>8.465236286751642</c:v>
                </c:pt>
                <c:pt idx="59">
                  <c:v>8.6044397390304397</c:v>
                </c:pt>
                <c:pt idx="60">
                  <c:v>9.3004141310409842</c:v>
                </c:pt>
                <c:pt idx="61">
                  <c:v>9.5689006431806209</c:v>
                </c:pt>
                <c:pt idx="62">
                  <c:v>10.084333227206884</c:v>
                </c:pt>
                <c:pt idx="63">
                  <c:v>10.019516709241202</c:v>
                </c:pt>
                <c:pt idx="64">
                  <c:v>9.9390363632173067</c:v>
                </c:pt>
                <c:pt idx="65">
                  <c:v>9.8216539675801684</c:v>
                </c:pt>
                <c:pt idx="66">
                  <c:v>9.7127455845924118</c:v>
                </c:pt>
                <c:pt idx="67">
                  <c:v>8.9373137418851485</c:v>
                </c:pt>
                <c:pt idx="68">
                  <c:v>8.1715573969815001</c:v>
                </c:pt>
                <c:pt idx="69">
                  <c:v>7.9544454225746737</c:v>
                </c:pt>
                <c:pt idx="70">
                  <c:v>7.8343486036259264</c:v>
                </c:pt>
                <c:pt idx="71">
                  <c:v>7.6060157623132341</c:v>
                </c:pt>
                <c:pt idx="72">
                  <c:v>6.7446071509838834</c:v>
                </c:pt>
                <c:pt idx="73">
                  <c:v>6.3241751806992479</c:v>
                </c:pt>
                <c:pt idx="74">
                  <c:v>5.7490660114227197</c:v>
                </c:pt>
                <c:pt idx="75">
                  <c:v>5.6613292114008402</c:v>
                </c:pt>
                <c:pt idx="76">
                  <c:v>5.5875058845250933</c:v>
                </c:pt>
                <c:pt idx="77">
                  <c:v>5.3549497481055743</c:v>
                </c:pt>
                <c:pt idx="78">
                  <c:v>5.3095229570893085</c:v>
                </c:pt>
                <c:pt idx="79">
                  <c:v>5.1484075017302855</c:v>
                </c:pt>
                <c:pt idx="80">
                  <c:v>5.0281533820599105</c:v>
                </c:pt>
                <c:pt idx="81">
                  <c:v>4.9503644088300973</c:v>
                </c:pt>
                <c:pt idx="82">
                  <c:v>4.8259594814513074</c:v>
                </c:pt>
                <c:pt idx="83">
                  <c:v>4.7103461686796919</c:v>
                </c:pt>
                <c:pt idx="84">
                  <c:v>4.4236614532074334</c:v>
                </c:pt>
                <c:pt idx="85">
                  <c:v>4.0125256457396965</c:v>
                </c:pt>
                <c:pt idx="86">
                  <c:v>3.8854459452815426</c:v>
                </c:pt>
                <c:pt idx="87">
                  <c:v>3.6781130858815492</c:v>
                </c:pt>
                <c:pt idx="88">
                  <c:v>3.4707047852134281</c:v>
                </c:pt>
                <c:pt idx="89">
                  <c:v>3.7317848008981684</c:v>
                </c:pt>
                <c:pt idx="90">
                  <c:v>3.6330083604998267</c:v>
                </c:pt>
                <c:pt idx="91">
                  <c:v>3.747853447735384</c:v>
                </c:pt>
                <c:pt idx="92">
                  <c:v>3.6661469203872477</c:v>
                </c:pt>
                <c:pt idx="93">
                  <c:v>3.878038751771868</c:v>
                </c:pt>
                <c:pt idx="94">
                  <c:v>4.1166393050140524</c:v>
                </c:pt>
                <c:pt idx="95">
                  <c:v>4.1756195474962015</c:v>
                </c:pt>
                <c:pt idx="96">
                  <c:v>4.197644219991437</c:v>
                </c:pt>
                <c:pt idx="97">
                  <c:v>4.0993952834344407</c:v>
                </c:pt>
                <c:pt idx="98">
                  <c:v>3.9323685778809789</c:v>
                </c:pt>
                <c:pt idx="99">
                  <c:v>4.0285151753876249</c:v>
                </c:pt>
                <c:pt idx="100">
                  <c:v>4.3878656361503205</c:v>
                </c:pt>
                <c:pt idx="101">
                  <c:v>4.1413293239474473</c:v>
                </c:pt>
                <c:pt idx="102">
                  <c:v>3.9664420409546852</c:v>
                </c:pt>
                <c:pt idx="103">
                  <c:v>3.9500131274074306</c:v>
                </c:pt>
                <c:pt idx="104">
                  <c:v>3.978735096694578</c:v>
                </c:pt>
                <c:pt idx="105">
                  <c:v>3.6775805505894299</c:v>
                </c:pt>
                <c:pt idx="106">
                  <c:v>3.3875530479637206</c:v>
                </c:pt>
                <c:pt idx="107">
                  <c:v>3.1717895916689258</c:v>
                </c:pt>
                <c:pt idx="108">
                  <c:v>3.0714839621871874</c:v>
                </c:pt>
                <c:pt idx="109">
                  <c:v>2.7938663123132397</c:v>
                </c:pt>
                <c:pt idx="110">
                  <c:v>2.7187822367059944</c:v>
                </c:pt>
                <c:pt idx="111">
                  <c:v>2.5804103009982953</c:v>
                </c:pt>
                <c:pt idx="112">
                  <c:v>2.1157791393977976</c:v>
                </c:pt>
                <c:pt idx="113">
                  <c:v>1.839810154230932</c:v>
                </c:pt>
                <c:pt idx="114">
                  <c:v>1.6037859523303979</c:v>
                </c:pt>
                <c:pt idx="115">
                  <c:v>1.6554290283845319</c:v>
                </c:pt>
                <c:pt idx="116">
                  <c:v>1.4571579155182803</c:v>
                </c:pt>
                <c:pt idx="117">
                  <c:v>1.3664751764622474</c:v>
                </c:pt>
                <c:pt idx="118">
                  <c:v>1.3765478207757309</c:v>
                </c:pt>
                <c:pt idx="119">
                  <c:v>1.2690345878512375</c:v>
                </c:pt>
                <c:pt idx="120">
                  <c:v>1.040491052632303</c:v>
                </c:pt>
                <c:pt idx="121">
                  <c:v>1.0010254146489928</c:v>
                </c:pt>
                <c:pt idx="122">
                  <c:v>1.0292811878324508</c:v>
                </c:pt>
                <c:pt idx="123">
                  <c:v>0.96967256868355023</c:v>
                </c:pt>
                <c:pt idx="124">
                  <c:v>1.2613651452374464</c:v>
                </c:pt>
                <c:pt idx="125">
                  <c:v>1.5175557149705141</c:v>
                </c:pt>
                <c:pt idx="126">
                  <c:v>2.0894223923594808</c:v>
                </c:pt>
                <c:pt idx="127">
                  <c:v>2.6332103550227992</c:v>
                </c:pt>
                <c:pt idx="128">
                  <c:v>3.171868860721986</c:v>
                </c:pt>
                <c:pt idx="129">
                  <c:v>3.5985740347616257</c:v>
                </c:pt>
                <c:pt idx="130">
                  <c:v>3.7172702072230952</c:v>
                </c:pt>
                <c:pt idx="131">
                  <c:v>4.036383129625932</c:v>
                </c:pt>
                <c:pt idx="132">
                  <c:v>4.1897089382400736</c:v>
                </c:pt>
                <c:pt idx="133">
                  <c:v>4.5030792222887897</c:v>
                </c:pt>
                <c:pt idx="134">
                  <c:v>4.8336792942467834</c:v>
                </c:pt>
                <c:pt idx="135">
                  <c:v>4.7848261504380885</c:v>
                </c:pt>
                <c:pt idx="136">
                  <c:v>4.579730733663391</c:v>
                </c:pt>
                <c:pt idx="137">
                  <c:v>4.6506987288349961</c:v>
                </c:pt>
                <c:pt idx="138">
                  <c:v>4.3544724403188866</c:v>
                </c:pt>
                <c:pt idx="139">
                  <c:v>4.1218938521538462</c:v>
                </c:pt>
                <c:pt idx="140">
                  <c:v>4.1736218638207561</c:v>
                </c:pt>
                <c:pt idx="141">
                  <c:v>4.1792502568962036</c:v>
                </c:pt>
                <c:pt idx="142">
                  <c:v>4.3281017043085885</c:v>
                </c:pt>
                <c:pt idx="143">
                  <c:v>4.5320984509423194</c:v>
                </c:pt>
                <c:pt idx="144">
                  <c:v>4.8539762117038485</c:v>
                </c:pt>
                <c:pt idx="145">
                  <c:v>4.9144943963108565</c:v>
                </c:pt>
                <c:pt idx="146">
                  <c:v>4.9275542302947466</c:v>
                </c:pt>
                <c:pt idx="147">
                  <c:v>5.3014602840012994</c:v>
                </c:pt>
                <c:pt idx="148">
                  <c:v>5.5556100725613362</c:v>
                </c:pt>
                <c:pt idx="149">
                  <c:v>5.5250015111311885</c:v>
                </c:pt>
                <c:pt idx="150">
                  <c:v>5.6430916147371324</c:v>
                </c:pt>
                <c:pt idx="151">
                  <c:v>5.4521967666700375</c:v>
                </c:pt>
                <c:pt idx="152">
                  <c:v>4.8235190267347665</c:v>
                </c:pt>
                <c:pt idx="153">
                  <c:v>4.4355382703342485</c:v>
                </c:pt>
                <c:pt idx="154">
                  <c:v>3.9756779073936843</c:v>
                </c:pt>
                <c:pt idx="155">
                  <c:v>3.6549570313306958</c:v>
                </c:pt>
                <c:pt idx="156">
                  <c:v>3.2357191258027878</c:v>
                </c:pt>
                <c:pt idx="157">
                  <c:v>3.0878309059388438</c:v>
                </c:pt>
                <c:pt idx="158">
                  <c:v>2.9226428638187998</c:v>
                </c:pt>
                <c:pt idx="159">
                  <c:v>2.9247531573404899</c:v>
                </c:pt>
                <c:pt idx="160">
                  <c:v>2.9421246642052532</c:v>
                </c:pt>
                <c:pt idx="161">
                  <c:v>3.028721274439452</c:v>
                </c:pt>
                <c:pt idx="162">
                  <c:v>2.9460062647329996</c:v>
                </c:pt>
                <c:pt idx="163">
                  <c:v>2.8301283881508823</c:v>
                </c:pt>
                <c:pt idx="164">
                  <c:v>2.8463033714881187</c:v>
                </c:pt>
                <c:pt idx="165">
                  <c:v>2.6205638502632951</c:v>
                </c:pt>
                <c:pt idx="166">
                  <c:v>2.6536254773196637</c:v>
                </c:pt>
                <c:pt idx="167">
                  <c:v>2.5066579856100737</c:v>
                </c:pt>
                <c:pt idx="168">
                  <c:v>2.5268848844320502</c:v>
                </c:pt>
                <c:pt idx="169">
                  <c:v>2.1762344218173588</c:v>
                </c:pt>
                <c:pt idx="170">
                  <c:v>2.0208465767938137</c:v>
                </c:pt>
                <c:pt idx="171">
                  <c:v>1.6347716761440119</c:v>
                </c:pt>
                <c:pt idx="172">
                  <c:v>1.1821133639973191</c:v>
                </c:pt>
                <c:pt idx="173">
                  <c:v>0.72497782999798233</c:v>
                </c:pt>
                <c:pt idx="174">
                  <c:v>0.56716164963386062</c:v>
                </c:pt>
                <c:pt idx="175">
                  <c:v>0.75855061753034758</c:v>
                </c:pt>
                <c:pt idx="176">
                  <c:v>0.83587247036678158</c:v>
                </c:pt>
                <c:pt idx="177">
                  <c:v>1.216360102525897</c:v>
                </c:pt>
                <c:pt idx="178">
                  <c:v>1.3530005186817269</c:v>
                </c:pt>
                <c:pt idx="179">
                  <c:v>1.4999044866376159</c:v>
                </c:pt>
                <c:pt idx="180">
                  <c:v>1.3086087756557703</c:v>
                </c:pt>
                <c:pt idx="181">
                  <c:v>1.5671438309658621</c:v>
                </c:pt>
                <c:pt idx="182">
                  <c:v>2.2380003019004739</c:v>
                </c:pt>
                <c:pt idx="183">
                  <c:v>2.4050079980215457</c:v>
                </c:pt>
                <c:pt idx="184">
                  <c:v>2.5999168640696837</c:v>
                </c:pt>
                <c:pt idx="185">
                  <c:v>2.9210131350022124</c:v>
                </c:pt>
                <c:pt idx="186">
                  <c:v>3.0937434434336062</c:v>
                </c:pt>
                <c:pt idx="187">
                  <c:v>2.9847210561041533</c:v>
                </c:pt>
                <c:pt idx="188">
                  <c:v>2.8780433494328821</c:v>
                </c:pt>
                <c:pt idx="189">
                  <c:v>2.7703036502943563</c:v>
                </c:pt>
                <c:pt idx="190">
                  <c:v>2.7547427816577255</c:v>
                </c:pt>
                <c:pt idx="191">
                  <c:v>2.6650751855336523</c:v>
                </c:pt>
                <c:pt idx="192">
                  <c:v>2.9610439706621321</c:v>
                </c:pt>
                <c:pt idx="193">
                  <c:v>3.1761824468277382</c:v>
                </c:pt>
                <c:pt idx="194">
                  <c:v>2.6095852079041784</c:v>
                </c:pt>
                <c:pt idx="195">
                  <c:v>2.5684378478725827</c:v>
                </c:pt>
                <c:pt idx="196">
                  <c:v>2.3233968326068482</c:v>
                </c:pt>
                <c:pt idx="197">
                  <c:v>2.471676495316852</c:v>
                </c:pt>
                <c:pt idx="198">
                  <c:v>2.4421758931732103</c:v>
                </c:pt>
                <c:pt idx="199">
                  <c:v>2.3964639784087702</c:v>
                </c:pt>
                <c:pt idx="200">
                  <c:v>2.3840908259312101</c:v>
                </c:pt>
                <c:pt idx="201">
                  <c:v>2.1767220628716046</c:v>
                </c:pt>
                <c:pt idx="202">
                  <c:v>2.3845467251108374</c:v>
                </c:pt>
                <c:pt idx="203">
                  <c:v>2.4878153291391061</c:v>
                </c:pt>
                <c:pt idx="204">
                  <c:v>1.9064686284899039</c:v>
                </c:pt>
                <c:pt idx="205">
                  <c:v>1.7528181061974095</c:v>
                </c:pt>
                <c:pt idx="206">
                  <c:v>1.6847675807403013</c:v>
                </c:pt>
                <c:pt idx="207">
                  <c:v>1.6524573036227566</c:v>
                </c:pt>
                <c:pt idx="208">
                  <c:v>1.679530325265248</c:v>
                </c:pt>
                <c:pt idx="209">
                  <c:v>1.449903567529871</c:v>
                </c:pt>
                <c:pt idx="210">
                  <c:v>1.4474612327302034</c:v>
                </c:pt>
                <c:pt idx="211">
                  <c:v>1.5276853441450413</c:v>
                </c:pt>
                <c:pt idx="212">
                  <c:v>1.5123731514850647</c:v>
                </c:pt>
                <c:pt idx="213">
                  <c:v>1.3057105399155962</c:v>
                </c:pt>
                <c:pt idx="214">
                  <c:v>1.2400687924635598</c:v>
                </c:pt>
                <c:pt idx="215">
                  <c:v>1.1082129349543131</c:v>
                </c:pt>
                <c:pt idx="216">
                  <c:v>1.5702581315272572</c:v>
                </c:pt>
                <c:pt idx="217">
                  <c:v>1.5746938985115548</c:v>
                </c:pt>
                <c:pt idx="218">
                  <c:v>1.4885031360490473</c:v>
                </c:pt>
                <c:pt idx="219">
                  <c:v>1.2092392564800156</c:v>
                </c:pt>
                <c:pt idx="220">
                  <c:v>1.3824866804778964</c:v>
                </c:pt>
                <c:pt idx="221">
                  <c:v>1.4179909535670958</c:v>
                </c:pt>
                <c:pt idx="222">
                  <c:v>1.4184787513555219</c:v>
                </c:pt>
                <c:pt idx="223">
                  <c:v>1.457049371831971</c:v>
                </c:pt>
                <c:pt idx="224">
                  <c:v>1.1626847378165071</c:v>
                </c:pt>
                <c:pt idx="225">
                  <c:v>1.3722519749043465</c:v>
                </c:pt>
                <c:pt idx="226">
                  <c:v>1.2231613668494368</c:v>
                </c:pt>
                <c:pt idx="227">
                  <c:v>1.1256649933868914</c:v>
                </c:pt>
                <c:pt idx="228">
                  <c:v>1.0086821445410155</c:v>
                </c:pt>
                <c:pt idx="229">
                  <c:v>1.0846590521015713</c:v>
                </c:pt>
                <c:pt idx="230">
                  <c:v>1.0314918549658918</c:v>
                </c:pt>
                <c:pt idx="231">
                  <c:v>1.1785366558085428</c:v>
                </c:pt>
                <c:pt idx="232">
                  <c:v>1.2072424428040578</c:v>
                </c:pt>
                <c:pt idx="233">
                  <c:v>1.1474647458227878</c:v>
                </c:pt>
                <c:pt idx="234">
                  <c:v>1.105665113555915</c:v>
                </c:pt>
                <c:pt idx="235">
                  <c:v>1.002239593521665</c:v>
                </c:pt>
              </c:numCache>
            </c:numRef>
          </c:val>
        </c:ser>
        <c:ser>
          <c:idx val="0"/>
          <c:order val="1"/>
          <c:tx>
            <c:strRef>
              <c:f>adatok_yoy!$E$2</c:f>
              <c:strCache>
                <c:ptCount val="1"/>
                <c:pt idx="0">
                  <c:v>Ritkán változó árú termékek inflációja</c:v>
                </c:pt>
              </c:strCache>
            </c:strRef>
          </c:tx>
          <c:spPr>
            <a:ln w="44450">
              <a:solidFill>
                <a:srgbClr val="7BAFD4"/>
              </a:solidFill>
              <a:prstDash val="sysDash"/>
            </a:ln>
          </c:spPr>
          <c:marker>
            <c:symbol val="none"/>
          </c:marker>
          <c:cat>
            <c:numRef>
              <c:f>adatok_yoy!$A$3:$A$238</c:f>
              <c:numCache>
                <c:formatCode>mmm/yy</c:formatCode>
                <c:ptCount val="236"/>
                <c:pt idx="0">
                  <c:v>35065</c:v>
                </c:pt>
                <c:pt idx="1">
                  <c:v>35096</c:v>
                </c:pt>
                <c:pt idx="2">
                  <c:v>35125</c:v>
                </c:pt>
                <c:pt idx="3">
                  <c:v>35156</c:v>
                </c:pt>
                <c:pt idx="4">
                  <c:v>35186</c:v>
                </c:pt>
                <c:pt idx="5">
                  <c:v>35217</c:v>
                </c:pt>
                <c:pt idx="6">
                  <c:v>35247</c:v>
                </c:pt>
                <c:pt idx="7">
                  <c:v>35278</c:v>
                </c:pt>
                <c:pt idx="8">
                  <c:v>35309</c:v>
                </c:pt>
                <c:pt idx="9">
                  <c:v>35339</c:v>
                </c:pt>
                <c:pt idx="10">
                  <c:v>35370</c:v>
                </c:pt>
                <c:pt idx="11">
                  <c:v>35400</c:v>
                </c:pt>
                <c:pt idx="12">
                  <c:v>35431</c:v>
                </c:pt>
                <c:pt idx="13">
                  <c:v>35462</c:v>
                </c:pt>
                <c:pt idx="14">
                  <c:v>35490</c:v>
                </c:pt>
                <c:pt idx="15">
                  <c:v>35521</c:v>
                </c:pt>
                <c:pt idx="16">
                  <c:v>35551</c:v>
                </c:pt>
                <c:pt idx="17">
                  <c:v>35582</c:v>
                </c:pt>
                <c:pt idx="18">
                  <c:v>35612</c:v>
                </c:pt>
                <c:pt idx="19">
                  <c:v>35643</c:v>
                </c:pt>
                <c:pt idx="20">
                  <c:v>35674</c:v>
                </c:pt>
                <c:pt idx="21">
                  <c:v>35704</c:v>
                </c:pt>
                <c:pt idx="22">
                  <c:v>35735</c:v>
                </c:pt>
                <c:pt idx="23">
                  <c:v>35765</c:v>
                </c:pt>
                <c:pt idx="24">
                  <c:v>35796</c:v>
                </c:pt>
                <c:pt idx="25">
                  <c:v>35827</c:v>
                </c:pt>
                <c:pt idx="26">
                  <c:v>35855</c:v>
                </c:pt>
                <c:pt idx="27">
                  <c:v>35886</c:v>
                </c:pt>
                <c:pt idx="28">
                  <c:v>35916</c:v>
                </c:pt>
                <c:pt idx="29">
                  <c:v>35947</c:v>
                </c:pt>
                <c:pt idx="30">
                  <c:v>35977</c:v>
                </c:pt>
                <c:pt idx="31">
                  <c:v>36008</c:v>
                </c:pt>
                <c:pt idx="32">
                  <c:v>36039</c:v>
                </c:pt>
                <c:pt idx="33">
                  <c:v>36069</c:v>
                </c:pt>
                <c:pt idx="34">
                  <c:v>36100</c:v>
                </c:pt>
                <c:pt idx="35">
                  <c:v>36130</c:v>
                </c:pt>
                <c:pt idx="36">
                  <c:v>36161</c:v>
                </c:pt>
                <c:pt idx="37">
                  <c:v>36192</c:v>
                </c:pt>
                <c:pt idx="38">
                  <c:v>36220</c:v>
                </c:pt>
                <c:pt idx="39">
                  <c:v>36251</c:v>
                </c:pt>
                <c:pt idx="40">
                  <c:v>36281</c:v>
                </c:pt>
                <c:pt idx="41">
                  <c:v>36312</c:v>
                </c:pt>
                <c:pt idx="42">
                  <c:v>36342</c:v>
                </c:pt>
                <c:pt idx="43">
                  <c:v>36373</c:v>
                </c:pt>
                <c:pt idx="44">
                  <c:v>36404</c:v>
                </c:pt>
                <c:pt idx="45">
                  <c:v>36434</c:v>
                </c:pt>
                <c:pt idx="46">
                  <c:v>36465</c:v>
                </c:pt>
                <c:pt idx="47">
                  <c:v>36495</c:v>
                </c:pt>
                <c:pt idx="48">
                  <c:v>36526</c:v>
                </c:pt>
                <c:pt idx="49">
                  <c:v>36557</c:v>
                </c:pt>
                <c:pt idx="50">
                  <c:v>36586</c:v>
                </c:pt>
                <c:pt idx="51">
                  <c:v>36617</c:v>
                </c:pt>
                <c:pt idx="52">
                  <c:v>36647</c:v>
                </c:pt>
                <c:pt idx="53">
                  <c:v>36678</c:v>
                </c:pt>
                <c:pt idx="54">
                  <c:v>36708</c:v>
                </c:pt>
                <c:pt idx="55">
                  <c:v>36739</c:v>
                </c:pt>
                <c:pt idx="56">
                  <c:v>36770</c:v>
                </c:pt>
                <c:pt idx="57">
                  <c:v>36800</c:v>
                </c:pt>
                <c:pt idx="58">
                  <c:v>36831</c:v>
                </c:pt>
                <c:pt idx="59">
                  <c:v>36861</c:v>
                </c:pt>
                <c:pt idx="60">
                  <c:v>36892</c:v>
                </c:pt>
                <c:pt idx="61">
                  <c:v>36923</c:v>
                </c:pt>
                <c:pt idx="62">
                  <c:v>36951</c:v>
                </c:pt>
                <c:pt idx="63">
                  <c:v>36982</c:v>
                </c:pt>
                <c:pt idx="64">
                  <c:v>37012</c:v>
                </c:pt>
                <c:pt idx="65">
                  <c:v>37043</c:v>
                </c:pt>
                <c:pt idx="66">
                  <c:v>37073</c:v>
                </c:pt>
                <c:pt idx="67">
                  <c:v>37104</c:v>
                </c:pt>
                <c:pt idx="68">
                  <c:v>37135</c:v>
                </c:pt>
                <c:pt idx="69">
                  <c:v>37165</c:v>
                </c:pt>
                <c:pt idx="70">
                  <c:v>37196</c:v>
                </c:pt>
                <c:pt idx="71">
                  <c:v>37226</c:v>
                </c:pt>
                <c:pt idx="72">
                  <c:v>37257</c:v>
                </c:pt>
                <c:pt idx="73">
                  <c:v>37288</c:v>
                </c:pt>
                <c:pt idx="74">
                  <c:v>37316</c:v>
                </c:pt>
                <c:pt idx="75">
                  <c:v>37347</c:v>
                </c:pt>
                <c:pt idx="76">
                  <c:v>37377</c:v>
                </c:pt>
                <c:pt idx="77">
                  <c:v>37408</c:v>
                </c:pt>
                <c:pt idx="78">
                  <c:v>37438</c:v>
                </c:pt>
                <c:pt idx="79">
                  <c:v>37469</c:v>
                </c:pt>
                <c:pt idx="80">
                  <c:v>37500</c:v>
                </c:pt>
                <c:pt idx="81">
                  <c:v>37530</c:v>
                </c:pt>
                <c:pt idx="82">
                  <c:v>37561</c:v>
                </c:pt>
                <c:pt idx="83">
                  <c:v>37591</c:v>
                </c:pt>
                <c:pt idx="84">
                  <c:v>37622</c:v>
                </c:pt>
                <c:pt idx="85">
                  <c:v>37653</c:v>
                </c:pt>
                <c:pt idx="86">
                  <c:v>37681</c:v>
                </c:pt>
                <c:pt idx="87">
                  <c:v>37712</c:v>
                </c:pt>
                <c:pt idx="88">
                  <c:v>37742</c:v>
                </c:pt>
                <c:pt idx="89">
                  <c:v>37773</c:v>
                </c:pt>
                <c:pt idx="90">
                  <c:v>37803</c:v>
                </c:pt>
                <c:pt idx="91">
                  <c:v>37834</c:v>
                </c:pt>
                <c:pt idx="92">
                  <c:v>37865</c:v>
                </c:pt>
                <c:pt idx="93">
                  <c:v>37895</c:v>
                </c:pt>
                <c:pt idx="94">
                  <c:v>37926</c:v>
                </c:pt>
                <c:pt idx="95">
                  <c:v>37956</c:v>
                </c:pt>
                <c:pt idx="96">
                  <c:v>37987</c:v>
                </c:pt>
                <c:pt idx="97">
                  <c:v>38018</c:v>
                </c:pt>
                <c:pt idx="98">
                  <c:v>38047</c:v>
                </c:pt>
                <c:pt idx="99">
                  <c:v>38078</c:v>
                </c:pt>
                <c:pt idx="100">
                  <c:v>38108</c:v>
                </c:pt>
                <c:pt idx="101">
                  <c:v>38139</c:v>
                </c:pt>
                <c:pt idx="102">
                  <c:v>38169</c:v>
                </c:pt>
                <c:pt idx="103">
                  <c:v>38200</c:v>
                </c:pt>
                <c:pt idx="104">
                  <c:v>38231</c:v>
                </c:pt>
                <c:pt idx="105">
                  <c:v>38261</c:v>
                </c:pt>
                <c:pt idx="106">
                  <c:v>38292</c:v>
                </c:pt>
                <c:pt idx="107">
                  <c:v>38322</c:v>
                </c:pt>
                <c:pt idx="108">
                  <c:v>38353</c:v>
                </c:pt>
                <c:pt idx="109">
                  <c:v>38384</c:v>
                </c:pt>
                <c:pt idx="110">
                  <c:v>38412</c:v>
                </c:pt>
                <c:pt idx="111">
                  <c:v>38443</c:v>
                </c:pt>
                <c:pt idx="112">
                  <c:v>38473</c:v>
                </c:pt>
                <c:pt idx="113">
                  <c:v>38504</c:v>
                </c:pt>
                <c:pt idx="114">
                  <c:v>38534</c:v>
                </c:pt>
                <c:pt idx="115">
                  <c:v>38565</c:v>
                </c:pt>
                <c:pt idx="116">
                  <c:v>38596</c:v>
                </c:pt>
                <c:pt idx="117">
                  <c:v>38626</c:v>
                </c:pt>
                <c:pt idx="118">
                  <c:v>38657</c:v>
                </c:pt>
                <c:pt idx="119">
                  <c:v>38687</c:v>
                </c:pt>
                <c:pt idx="120">
                  <c:v>38718</c:v>
                </c:pt>
                <c:pt idx="121">
                  <c:v>38749</c:v>
                </c:pt>
                <c:pt idx="122">
                  <c:v>38777</c:v>
                </c:pt>
                <c:pt idx="123">
                  <c:v>38808</c:v>
                </c:pt>
                <c:pt idx="124">
                  <c:v>38838</c:v>
                </c:pt>
                <c:pt idx="125">
                  <c:v>38869</c:v>
                </c:pt>
                <c:pt idx="126">
                  <c:v>38899</c:v>
                </c:pt>
                <c:pt idx="127">
                  <c:v>38930</c:v>
                </c:pt>
                <c:pt idx="128">
                  <c:v>38961</c:v>
                </c:pt>
                <c:pt idx="129">
                  <c:v>38991</c:v>
                </c:pt>
                <c:pt idx="130">
                  <c:v>39022</c:v>
                </c:pt>
                <c:pt idx="131">
                  <c:v>39052</c:v>
                </c:pt>
                <c:pt idx="132">
                  <c:v>39083</c:v>
                </c:pt>
                <c:pt idx="133">
                  <c:v>39114</c:v>
                </c:pt>
                <c:pt idx="134">
                  <c:v>39142</c:v>
                </c:pt>
                <c:pt idx="135">
                  <c:v>39173</c:v>
                </c:pt>
                <c:pt idx="136">
                  <c:v>39203</c:v>
                </c:pt>
                <c:pt idx="137">
                  <c:v>39234</c:v>
                </c:pt>
                <c:pt idx="138">
                  <c:v>39264</c:v>
                </c:pt>
                <c:pt idx="139">
                  <c:v>39295</c:v>
                </c:pt>
                <c:pt idx="140">
                  <c:v>39326</c:v>
                </c:pt>
                <c:pt idx="141">
                  <c:v>39356</c:v>
                </c:pt>
                <c:pt idx="142">
                  <c:v>39387</c:v>
                </c:pt>
                <c:pt idx="143">
                  <c:v>39417</c:v>
                </c:pt>
                <c:pt idx="144">
                  <c:v>39448</c:v>
                </c:pt>
                <c:pt idx="145">
                  <c:v>39479</c:v>
                </c:pt>
                <c:pt idx="146">
                  <c:v>39508</c:v>
                </c:pt>
                <c:pt idx="147">
                  <c:v>39539</c:v>
                </c:pt>
                <c:pt idx="148">
                  <c:v>39569</c:v>
                </c:pt>
                <c:pt idx="149">
                  <c:v>39600</c:v>
                </c:pt>
                <c:pt idx="150">
                  <c:v>39630</c:v>
                </c:pt>
                <c:pt idx="151">
                  <c:v>39661</c:v>
                </c:pt>
                <c:pt idx="152">
                  <c:v>39692</c:v>
                </c:pt>
                <c:pt idx="153">
                  <c:v>39722</c:v>
                </c:pt>
                <c:pt idx="154">
                  <c:v>39753</c:v>
                </c:pt>
                <c:pt idx="155">
                  <c:v>39783</c:v>
                </c:pt>
                <c:pt idx="156">
                  <c:v>39814</c:v>
                </c:pt>
                <c:pt idx="157">
                  <c:v>39845</c:v>
                </c:pt>
                <c:pt idx="158">
                  <c:v>39873</c:v>
                </c:pt>
                <c:pt idx="159">
                  <c:v>39904</c:v>
                </c:pt>
                <c:pt idx="160">
                  <c:v>39934</c:v>
                </c:pt>
                <c:pt idx="161">
                  <c:v>39965</c:v>
                </c:pt>
                <c:pt idx="162">
                  <c:v>39995</c:v>
                </c:pt>
                <c:pt idx="163">
                  <c:v>40026</c:v>
                </c:pt>
                <c:pt idx="164">
                  <c:v>40057</c:v>
                </c:pt>
                <c:pt idx="165">
                  <c:v>40087</c:v>
                </c:pt>
                <c:pt idx="166">
                  <c:v>40118</c:v>
                </c:pt>
                <c:pt idx="167">
                  <c:v>40148</c:v>
                </c:pt>
                <c:pt idx="168">
                  <c:v>40179</c:v>
                </c:pt>
                <c:pt idx="169">
                  <c:v>40210</c:v>
                </c:pt>
                <c:pt idx="170">
                  <c:v>40238</c:v>
                </c:pt>
                <c:pt idx="171">
                  <c:v>40269</c:v>
                </c:pt>
                <c:pt idx="172">
                  <c:v>40299</c:v>
                </c:pt>
                <c:pt idx="173">
                  <c:v>40330</c:v>
                </c:pt>
                <c:pt idx="174">
                  <c:v>40360</c:v>
                </c:pt>
                <c:pt idx="175">
                  <c:v>40391</c:v>
                </c:pt>
                <c:pt idx="176">
                  <c:v>40422</c:v>
                </c:pt>
                <c:pt idx="177">
                  <c:v>40452</c:v>
                </c:pt>
                <c:pt idx="178">
                  <c:v>40483</c:v>
                </c:pt>
                <c:pt idx="179">
                  <c:v>40513</c:v>
                </c:pt>
                <c:pt idx="180">
                  <c:v>40544</c:v>
                </c:pt>
                <c:pt idx="181">
                  <c:v>40575</c:v>
                </c:pt>
                <c:pt idx="182">
                  <c:v>40603</c:v>
                </c:pt>
                <c:pt idx="183">
                  <c:v>40634</c:v>
                </c:pt>
                <c:pt idx="184">
                  <c:v>40664</c:v>
                </c:pt>
                <c:pt idx="185">
                  <c:v>40695</c:v>
                </c:pt>
                <c:pt idx="186">
                  <c:v>40725</c:v>
                </c:pt>
                <c:pt idx="187">
                  <c:v>40756</c:v>
                </c:pt>
                <c:pt idx="188">
                  <c:v>40787</c:v>
                </c:pt>
                <c:pt idx="189">
                  <c:v>40817</c:v>
                </c:pt>
                <c:pt idx="190">
                  <c:v>40848</c:v>
                </c:pt>
                <c:pt idx="191">
                  <c:v>40878</c:v>
                </c:pt>
                <c:pt idx="192">
                  <c:v>40909</c:v>
                </c:pt>
                <c:pt idx="193">
                  <c:v>40940</c:v>
                </c:pt>
                <c:pt idx="194">
                  <c:v>40969</c:v>
                </c:pt>
                <c:pt idx="195">
                  <c:v>41000</c:v>
                </c:pt>
                <c:pt idx="196">
                  <c:v>41030</c:v>
                </c:pt>
                <c:pt idx="197">
                  <c:v>41061</c:v>
                </c:pt>
                <c:pt idx="198">
                  <c:v>41091</c:v>
                </c:pt>
                <c:pt idx="199">
                  <c:v>41122</c:v>
                </c:pt>
                <c:pt idx="200">
                  <c:v>41153</c:v>
                </c:pt>
                <c:pt idx="201">
                  <c:v>41183</c:v>
                </c:pt>
                <c:pt idx="202">
                  <c:v>41214</c:v>
                </c:pt>
                <c:pt idx="203">
                  <c:v>41244</c:v>
                </c:pt>
                <c:pt idx="204">
                  <c:v>41275</c:v>
                </c:pt>
                <c:pt idx="205">
                  <c:v>41306</c:v>
                </c:pt>
                <c:pt idx="206">
                  <c:v>41334</c:v>
                </c:pt>
                <c:pt idx="207">
                  <c:v>41365</c:v>
                </c:pt>
                <c:pt idx="208">
                  <c:v>41395</c:v>
                </c:pt>
                <c:pt idx="209">
                  <c:v>41426</c:v>
                </c:pt>
                <c:pt idx="210">
                  <c:v>41456</c:v>
                </c:pt>
                <c:pt idx="211">
                  <c:v>41487</c:v>
                </c:pt>
                <c:pt idx="212">
                  <c:v>41518</c:v>
                </c:pt>
                <c:pt idx="213">
                  <c:v>41548</c:v>
                </c:pt>
                <c:pt idx="214">
                  <c:v>41579</c:v>
                </c:pt>
                <c:pt idx="215">
                  <c:v>41609</c:v>
                </c:pt>
                <c:pt idx="216">
                  <c:v>41640</c:v>
                </c:pt>
                <c:pt idx="217">
                  <c:v>41671</c:v>
                </c:pt>
                <c:pt idx="218">
                  <c:v>41699</c:v>
                </c:pt>
                <c:pt idx="219">
                  <c:v>41730</c:v>
                </c:pt>
                <c:pt idx="220">
                  <c:v>41760</c:v>
                </c:pt>
                <c:pt idx="221">
                  <c:v>41791</c:v>
                </c:pt>
                <c:pt idx="222">
                  <c:v>41821</c:v>
                </c:pt>
                <c:pt idx="223">
                  <c:v>41852</c:v>
                </c:pt>
                <c:pt idx="224">
                  <c:v>41883</c:v>
                </c:pt>
                <c:pt idx="225">
                  <c:v>41913</c:v>
                </c:pt>
                <c:pt idx="226">
                  <c:v>41944</c:v>
                </c:pt>
                <c:pt idx="227">
                  <c:v>41974</c:v>
                </c:pt>
                <c:pt idx="228">
                  <c:v>42005</c:v>
                </c:pt>
                <c:pt idx="229">
                  <c:v>42036</c:v>
                </c:pt>
                <c:pt idx="230">
                  <c:v>42064</c:v>
                </c:pt>
                <c:pt idx="231">
                  <c:v>42095</c:v>
                </c:pt>
                <c:pt idx="232">
                  <c:v>42125</c:v>
                </c:pt>
                <c:pt idx="233">
                  <c:v>42156</c:v>
                </c:pt>
                <c:pt idx="234">
                  <c:v>42186</c:v>
                </c:pt>
                <c:pt idx="235">
                  <c:v>42217</c:v>
                </c:pt>
              </c:numCache>
            </c:numRef>
          </c:cat>
          <c:val>
            <c:numRef>
              <c:f>adatok_yoy!$E$3:$E$238</c:f>
              <c:numCache>
                <c:formatCode>0.0</c:formatCode>
                <c:ptCount val="236"/>
                <c:pt idx="0">
                  <c:v>28.754194495214634</c:v>
                </c:pt>
                <c:pt idx="1">
                  <c:v>28.509270969516631</c:v>
                </c:pt>
                <c:pt idx="2">
                  <c:v>28.006942717314843</c:v>
                </c:pt>
                <c:pt idx="3">
                  <c:v>26.806597364026018</c:v>
                </c:pt>
                <c:pt idx="4">
                  <c:v>25.128230276643983</c:v>
                </c:pt>
                <c:pt idx="5">
                  <c:v>24.094553367952358</c:v>
                </c:pt>
                <c:pt idx="6">
                  <c:v>23.007454669733534</c:v>
                </c:pt>
                <c:pt idx="7">
                  <c:v>22.275544500471057</c:v>
                </c:pt>
                <c:pt idx="8">
                  <c:v>21.142832334355266</c:v>
                </c:pt>
                <c:pt idx="9">
                  <c:v>19.992068954204893</c:v>
                </c:pt>
                <c:pt idx="10">
                  <c:v>19.279868935120327</c:v>
                </c:pt>
                <c:pt idx="11">
                  <c:v>18.882697535671376</c:v>
                </c:pt>
                <c:pt idx="12">
                  <c:v>17.671354108852483</c:v>
                </c:pt>
                <c:pt idx="13">
                  <c:v>17.351442735049432</c:v>
                </c:pt>
                <c:pt idx="14">
                  <c:v>16.691624459432333</c:v>
                </c:pt>
                <c:pt idx="15">
                  <c:v>16.408940174012226</c:v>
                </c:pt>
                <c:pt idx="16">
                  <c:v>15.796778765664648</c:v>
                </c:pt>
                <c:pt idx="17">
                  <c:v>15.476664407430675</c:v>
                </c:pt>
                <c:pt idx="18">
                  <c:v>15.792272676249326</c:v>
                </c:pt>
                <c:pt idx="19">
                  <c:v>15.559854002509988</c:v>
                </c:pt>
                <c:pt idx="20">
                  <c:v>15.421521458179228</c:v>
                </c:pt>
                <c:pt idx="21">
                  <c:v>15.193883878812301</c:v>
                </c:pt>
                <c:pt idx="22">
                  <c:v>15.150697382442226</c:v>
                </c:pt>
                <c:pt idx="23">
                  <c:v>14.996559393461467</c:v>
                </c:pt>
                <c:pt idx="24">
                  <c:v>15.299095013032769</c:v>
                </c:pt>
                <c:pt idx="25">
                  <c:v>14.628247329393901</c:v>
                </c:pt>
                <c:pt idx="26">
                  <c:v>14.2675300739775</c:v>
                </c:pt>
                <c:pt idx="27">
                  <c:v>13.35262103617001</c:v>
                </c:pt>
                <c:pt idx="28">
                  <c:v>13.470216603061489</c:v>
                </c:pt>
                <c:pt idx="29">
                  <c:v>13.371660474245489</c:v>
                </c:pt>
                <c:pt idx="30">
                  <c:v>12.98123921855411</c:v>
                </c:pt>
                <c:pt idx="31">
                  <c:v>12.654639210489881</c:v>
                </c:pt>
                <c:pt idx="32">
                  <c:v>12.288923442364942</c:v>
                </c:pt>
                <c:pt idx="33">
                  <c:v>12.214898910614448</c:v>
                </c:pt>
                <c:pt idx="34">
                  <c:v>11.872172841394432</c:v>
                </c:pt>
                <c:pt idx="35">
                  <c:v>11.600296062131903</c:v>
                </c:pt>
                <c:pt idx="36">
                  <c:v>10.94258305401852</c:v>
                </c:pt>
                <c:pt idx="37">
                  <c:v>10.542657646400457</c:v>
                </c:pt>
                <c:pt idx="38">
                  <c:v>10.352429272401043</c:v>
                </c:pt>
                <c:pt idx="39">
                  <c:v>10.716272236905414</c:v>
                </c:pt>
                <c:pt idx="40">
                  <c:v>10.426506723580474</c:v>
                </c:pt>
                <c:pt idx="41">
                  <c:v>10.160163332109924</c:v>
                </c:pt>
                <c:pt idx="42">
                  <c:v>10.041847840274215</c:v>
                </c:pt>
                <c:pt idx="43">
                  <c:v>9.963341280152946</c:v>
                </c:pt>
                <c:pt idx="44">
                  <c:v>9.4703402644933163</c:v>
                </c:pt>
                <c:pt idx="45">
                  <c:v>8.9802762085229961</c:v>
                </c:pt>
                <c:pt idx="46">
                  <c:v>8.7760139623274949</c:v>
                </c:pt>
                <c:pt idx="47">
                  <c:v>8.3883827723045101</c:v>
                </c:pt>
                <c:pt idx="48">
                  <c:v>7.9991590774453956</c:v>
                </c:pt>
                <c:pt idx="49">
                  <c:v>7.8858420549224224</c:v>
                </c:pt>
                <c:pt idx="50">
                  <c:v>7.6067313235909353</c:v>
                </c:pt>
                <c:pt idx="51">
                  <c:v>7.4389384577627169</c:v>
                </c:pt>
                <c:pt idx="52">
                  <c:v>7.3310926588681582</c:v>
                </c:pt>
                <c:pt idx="53">
                  <c:v>7.4200325046904965</c:v>
                </c:pt>
                <c:pt idx="54">
                  <c:v>7.6614822537588845</c:v>
                </c:pt>
                <c:pt idx="55">
                  <c:v>7.9275155253906533</c:v>
                </c:pt>
                <c:pt idx="56">
                  <c:v>8.2391465816535199</c:v>
                </c:pt>
                <c:pt idx="57">
                  <c:v>8.6041542517586205</c:v>
                </c:pt>
                <c:pt idx="58">
                  <c:v>8.7899488589253298</c:v>
                </c:pt>
                <c:pt idx="59">
                  <c:v>9.226842783920068</c:v>
                </c:pt>
                <c:pt idx="60">
                  <c:v>9.6936278327558654</c:v>
                </c:pt>
                <c:pt idx="61">
                  <c:v>9.8591605961873849</c:v>
                </c:pt>
                <c:pt idx="62">
                  <c:v>9.9898921814832224</c:v>
                </c:pt>
                <c:pt idx="63">
                  <c:v>9.5830962987127268</c:v>
                </c:pt>
                <c:pt idx="64">
                  <c:v>9.4263389696336475</c:v>
                </c:pt>
                <c:pt idx="65">
                  <c:v>9.1779866884375281</c:v>
                </c:pt>
                <c:pt idx="66">
                  <c:v>8.8007186199945835</c:v>
                </c:pt>
                <c:pt idx="67">
                  <c:v>8.3811535910611354</c:v>
                </c:pt>
                <c:pt idx="68">
                  <c:v>8.1508181733878331</c:v>
                </c:pt>
                <c:pt idx="69">
                  <c:v>7.6482702243679341</c:v>
                </c:pt>
                <c:pt idx="70">
                  <c:v>7.452486913179186</c:v>
                </c:pt>
                <c:pt idx="71">
                  <c:v>7.0868101307753175</c:v>
                </c:pt>
                <c:pt idx="72">
                  <c:v>6.5070839344815425</c:v>
                </c:pt>
                <c:pt idx="73">
                  <c:v>6.2714886454891223</c:v>
                </c:pt>
                <c:pt idx="74">
                  <c:v>5.8976815148469433</c:v>
                </c:pt>
                <c:pt idx="75">
                  <c:v>5.7408003679007855</c:v>
                </c:pt>
                <c:pt idx="76">
                  <c:v>5.7711203100977713</c:v>
                </c:pt>
                <c:pt idx="77">
                  <c:v>5.6572933806386514</c:v>
                </c:pt>
                <c:pt idx="78">
                  <c:v>5.7041326044557854</c:v>
                </c:pt>
                <c:pt idx="79">
                  <c:v>5.7043651943610412</c:v>
                </c:pt>
                <c:pt idx="80">
                  <c:v>5.6259967047173873</c:v>
                </c:pt>
                <c:pt idx="81">
                  <c:v>5.7098716105939404</c:v>
                </c:pt>
                <c:pt idx="82">
                  <c:v>5.4699153976404347</c:v>
                </c:pt>
                <c:pt idx="83">
                  <c:v>5.3065652454356211</c:v>
                </c:pt>
                <c:pt idx="84">
                  <c:v>5.0612835439811494</c:v>
                </c:pt>
                <c:pt idx="85">
                  <c:v>4.7492957047711153</c:v>
                </c:pt>
                <c:pt idx="86">
                  <c:v>4.8221678637166665</c:v>
                </c:pt>
                <c:pt idx="87">
                  <c:v>4.8398934576308514</c:v>
                </c:pt>
                <c:pt idx="88">
                  <c:v>4.6817119504715947</c:v>
                </c:pt>
                <c:pt idx="89">
                  <c:v>4.7494751780217541</c:v>
                </c:pt>
                <c:pt idx="90">
                  <c:v>4.9216396526084623</c:v>
                </c:pt>
                <c:pt idx="91">
                  <c:v>4.9320060504167875</c:v>
                </c:pt>
                <c:pt idx="92">
                  <c:v>4.7605625641803995</c:v>
                </c:pt>
                <c:pt idx="93">
                  <c:v>4.9487862608387081</c:v>
                </c:pt>
                <c:pt idx="94">
                  <c:v>5.1965622237456444</c:v>
                </c:pt>
                <c:pt idx="95">
                  <c:v>5.2755150363604661</c:v>
                </c:pt>
                <c:pt idx="96">
                  <c:v>5.5415833232973739</c:v>
                </c:pt>
                <c:pt idx="97">
                  <c:v>5.9149705656119735</c:v>
                </c:pt>
                <c:pt idx="98">
                  <c:v>5.8058143477539801</c:v>
                </c:pt>
                <c:pt idx="99">
                  <c:v>5.7133929974157809</c:v>
                </c:pt>
                <c:pt idx="100">
                  <c:v>5.9398619508495933</c:v>
                </c:pt>
                <c:pt idx="101">
                  <c:v>5.7494521302881534</c:v>
                </c:pt>
                <c:pt idx="102">
                  <c:v>5.4860984531106283</c:v>
                </c:pt>
                <c:pt idx="103">
                  <c:v>5.4655704495581716</c:v>
                </c:pt>
                <c:pt idx="104">
                  <c:v>5.3021522258988485</c:v>
                </c:pt>
                <c:pt idx="105">
                  <c:v>4.9905586399629085</c:v>
                </c:pt>
                <c:pt idx="106">
                  <c:v>4.9263765798967256</c:v>
                </c:pt>
                <c:pt idx="107">
                  <c:v>4.7204196665851059</c:v>
                </c:pt>
                <c:pt idx="108">
                  <c:v>4.2901794955134926</c:v>
                </c:pt>
                <c:pt idx="109">
                  <c:v>3.7905424105947527</c:v>
                </c:pt>
                <c:pt idx="110">
                  <c:v>3.5861213108524099</c:v>
                </c:pt>
                <c:pt idx="111">
                  <c:v>3.5337082809675344</c:v>
                </c:pt>
                <c:pt idx="112">
                  <c:v>3.2236331779714149</c:v>
                </c:pt>
                <c:pt idx="113">
                  <c:v>3.0220903733300588</c:v>
                </c:pt>
                <c:pt idx="114">
                  <c:v>2.8641463068262141</c:v>
                </c:pt>
                <c:pt idx="115">
                  <c:v>2.7487748960711298</c:v>
                </c:pt>
                <c:pt idx="116">
                  <c:v>2.6203187381605395</c:v>
                </c:pt>
                <c:pt idx="117">
                  <c:v>2.546283966781175</c:v>
                </c:pt>
                <c:pt idx="118">
                  <c:v>2.4516927648031657</c:v>
                </c:pt>
                <c:pt idx="119">
                  <c:v>2.341791089545751</c:v>
                </c:pt>
                <c:pt idx="120">
                  <c:v>2.2815400753140409</c:v>
                </c:pt>
                <c:pt idx="121">
                  <c:v>2.0288240373935054</c:v>
                </c:pt>
                <c:pt idx="122">
                  <c:v>2.0055898766498785</c:v>
                </c:pt>
                <c:pt idx="123">
                  <c:v>1.8715431798520967</c:v>
                </c:pt>
                <c:pt idx="124">
                  <c:v>1.9222351612354509</c:v>
                </c:pt>
                <c:pt idx="125">
                  <c:v>2.0236067858715541</c:v>
                </c:pt>
                <c:pt idx="126">
                  <c:v>2.1761423719220119</c:v>
                </c:pt>
                <c:pt idx="127">
                  <c:v>2.6609025947757203</c:v>
                </c:pt>
                <c:pt idx="128">
                  <c:v>3.2658231848313792</c:v>
                </c:pt>
                <c:pt idx="129">
                  <c:v>3.6260949039418335</c:v>
                </c:pt>
                <c:pt idx="130">
                  <c:v>3.6268470520494152</c:v>
                </c:pt>
                <c:pt idx="131">
                  <c:v>3.9126130587382835</c:v>
                </c:pt>
                <c:pt idx="132">
                  <c:v>3.8990533196824777</c:v>
                </c:pt>
                <c:pt idx="133">
                  <c:v>4.1659879063955803</c:v>
                </c:pt>
                <c:pt idx="134">
                  <c:v>4.2966717302855724</c:v>
                </c:pt>
                <c:pt idx="135">
                  <c:v>4.3480560899418634</c:v>
                </c:pt>
                <c:pt idx="136">
                  <c:v>4.3525226700292921</c:v>
                </c:pt>
                <c:pt idx="137">
                  <c:v>4.5357283034132321</c:v>
                </c:pt>
                <c:pt idx="138">
                  <c:v>4.6595855735831275</c:v>
                </c:pt>
                <c:pt idx="139">
                  <c:v>4.4431955222907362</c:v>
                </c:pt>
                <c:pt idx="140">
                  <c:v>3.8741730363262668</c:v>
                </c:pt>
                <c:pt idx="141">
                  <c:v>3.5605719639168996</c:v>
                </c:pt>
                <c:pt idx="142">
                  <c:v>3.5493351660596204</c:v>
                </c:pt>
                <c:pt idx="143">
                  <c:v>3.4227791352538275</c:v>
                </c:pt>
                <c:pt idx="144">
                  <c:v>3.5114582068596967</c:v>
                </c:pt>
                <c:pt idx="145">
                  <c:v>3.6262376316164202</c:v>
                </c:pt>
                <c:pt idx="146">
                  <c:v>3.6612315324871259</c:v>
                </c:pt>
                <c:pt idx="147">
                  <c:v>3.6781211232554942</c:v>
                </c:pt>
                <c:pt idx="148">
                  <c:v>3.811065150831662</c:v>
                </c:pt>
                <c:pt idx="149">
                  <c:v>3.7544916319105552</c:v>
                </c:pt>
                <c:pt idx="150">
                  <c:v>3.5805443174075204</c:v>
                </c:pt>
                <c:pt idx="151">
                  <c:v>3.5093299801078217</c:v>
                </c:pt>
                <c:pt idx="152">
                  <c:v>3.3712913318433237</c:v>
                </c:pt>
                <c:pt idx="153">
                  <c:v>3.4685550173051922</c:v>
                </c:pt>
                <c:pt idx="154">
                  <c:v>3.5543397413028024</c:v>
                </c:pt>
                <c:pt idx="155">
                  <c:v>3.5592599195536749</c:v>
                </c:pt>
                <c:pt idx="156">
                  <c:v>3.3528129547995817</c:v>
                </c:pt>
                <c:pt idx="157">
                  <c:v>3.3070898758885221</c:v>
                </c:pt>
                <c:pt idx="158">
                  <c:v>3.0638471354227597</c:v>
                </c:pt>
                <c:pt idx="159">
                  <c:v>3.3534458351685359</c:v>
                </c:pt>
                <c:pt idx="160">
                  <c:v>3.466468854764821</c:v>
                </c:pt>
                <c:pt idx="161">
                  <c:v>3.4603645504776988</c:v>
                </c:pt>
                <c:pt idx="162">
                  <c:v>3.4733358530872636</c:v>
                </c:pt>
                <c:pt idx="163">
                  <c:v>3.5342748583556882</c:v>
                </c:pt>
                <c:pt idx="164">
                  <c:v>3.8299819173858372</c:v>
                </c:pt>
                <c:pt idx="165">
                  <c:v>3.6002363189553002</c:v>
                </c:pt>
                <c:pt idx="166">
                  <c:v>3.3414577703603072</c:v>
                </c:pt>
                <c:pt idx="167">
                  <c:v>3.1947604628412192</c:v>
                </c:pt>
                <c:pt idx="168">
                  <c:v>3.0133684120940103</c:v>
                </c:pt>
                <c:pt idx="169">
                  <c:v>2.6914992535012345</c:v>
                </c:pt>
                <c:pt idx="170">
                  <c:v>2.5437466310467731</c:v>
                </c:pt>
                <c:pt idx="171">
                  <c:v>2.0631982562341369</c:v>
                </c:pt>
                <c:pt idx="172">
                  <c:v>1.6451930682241018</c:v>
                </c:pt>
                <c:pt idx="173">
                  <c:v>1.4144418381281978</c:v>
                </c:pt>
                <c:pt idx="174">
                  <c:v>1.39063437671112</c:v>
                </c:pt>
                <c:pt idx="175">
                  <c:v>1.1939852642743887</c:v>
                </c:pt>
                <c:pt idx="176">
                  <c:v>0.9403248284959318</c:v>
                </c:pt>
                <c:pt idx="177">
                  <c:v>1.0396055237400801</c:v>
                </c:pt>
                <c:pt idx="178">
                  <c:v>1.1885180812665401</c:v>
                </c:pt>
                <c:pt idx="179">
                  <c:v>1.3757153041617043</c:v>
                </c:pt>
                <c:pt idx="180">
                  <c:v>1.0920191044408534</c:v>
                </c:pt>
                <c:pt idx="181">
                  <c:v>1.1925060990184022</c:v>
                </c:pt>
                <c:pt idx="182">
                  <c:v>1.3454405624862196</c:v>
                </c:pt>
                <c:pt idx="183">
                  <c:v>1.4069939189131428</c:v>
                </c:pt>
                <c:pt idx="184">
                  <c:v>1.5696042026953565</c:v>
                </c:pt>
                <c:pt idx="185">
                  <c:v>1.6311502742449591</c:v>
                </c:pt>
                <c:pt idx="186">
                  <c:v>1.6011637832382632</c:v>
                </c:pt>
                <c:pt idx="187">
                  <c:v>1.5626613243058081</c:v>
                </c:pt>
                <c:pt idx="188">
                  <c:v>1.6396184062358261</c:v>
                </c:pt>
                <c:pt idx="189">
                  <c:v>1.7294470301320075</c:v>
                </c:pt>
                <c:pt idx="190">
                  <c:v>1.8412988843808762</c:v>
                </c:pt>
                <c:pt idx="191">
                  <c:v>1.9259101055919541</c:v>
                </c:pt>
                <c:pt idx="192">
                  <c:v>2.3898421602399602</c:v>
                </c:pt>
                <c:pt idx="193">
                  <c:v>2.3631977910280755</c:v>
                </c:pt>
                <c:pt idx="194">
                  <c:v>2.3221840613638136</c:v>
                </c:pt>
                <c:pt idx="195">
                  <c:v>2.3471067387660209</c:v>
                </c:pt>
                <c:pt idx="196">
                  <c:v>2.2870841286692642</c:v>
                </c:pt>
                <c:pt idx="197">
                  <c:v>2.4757527605643048</c:v>
                </c:pt>
                <c:pt idx="198">
                  <c:v>2.4273471902380521</c:v>
                </c:pt>
                <c:pt idx="199">
                  <c:v>2.501829876475739</c:v>
                </c:pt>
                <c:pt idx="200">
                  <c:v>2.4658338316918798</c:v>
                </c:pt>
                <c:pt idx="201">
                  <c:v>2.3261509924324031</c:v>
                </c:pt>
                <c:pt idx="202">
                  <c:v>2.2356374482070787</c:v>
                </c:pt>
                <c:pt idx="203">
                  <c:v>1.9743946714599474</c:v>
                </c:pt>
                <c:pt idx="204">
                  <c:v>1.4581363507805338</c:v>
                </c:pt>
                <c:pt idx="205">
                  <c:v>1.6486424907485022</c:v>
                </c:pt>
                <c:pt idx="206">
                  <c:v>1.672301759630173</c:v>
                </c:pt>
                <c:pt idx="207">
                  <c:v>1.7152668938940088</c:v>
                </c:pt>
                <c:pt idx="208">
                  <c:v>1.5797138042475893</c:v>
                </c:pt>
                <c:pt idx="209">
                  <c:v>1.3471642622820335</c:v>
                </c:pt>
                <c:pt idx="210">
                  <c:v>1.2273440051934847</c:v>
                </c:pt>
                <c:pt idx="211">
                  <c:v>1.0943986803020478</c:v>
                </c:pt>
                <c:pt idx="212">
                  <c:v>1.5275079824876618</c:v>
                </c:pt>
                <c:pt idx="213">
                  <c:v>1.4651276908959519</c:v>
                </c:pt>
                <c:pt idx="214">
                  <c:v>1.5687263157409583</c:v>
                </c:pt>
                <c:pt idx="215">
                  <c:v>1.501992458777192</c:v>
                </c:pt>
                <c:pt idx="216">
                  <c:v>1.9225131897395491</c:v>
                </c:pt>
                <c:pt idx="217">
                  <c:v>1.6515561223700261</c:v>
                </c:pt>
                <c:pt idx="218">
                  <c:v>1.5996982509815179</c:v>
                </c:pt>
                <c:pt idx="219">
                  <c:v>1.4061739085346399</c:v>
                </c:pt>
                <c:pt idx="220">
                  <c:v>1.3965599911147721</c:v>
                </c:pt>
                <c:pt idx="221">
                  <c:v>1.4486283460337148</c:v>
                </c:pt>
                <c:pt idx="222">
                  <c:v>1.6249321170210891</c:v>
                </c:pt>
                <c:pt idx="223">
                  <c:v>1.6718414307423473</c:v>
                </c:pt>
                <c:pt idx="224">
                  <c:v>1.5795249826499258</c:v>
                </c:pt>
                <c:pt idx="225">
                  <c:v>2.1425217277685853</c:v>
                </c:pt>
                <c:pt idx="226">
                  <c:v>2.0651520223766511</c:v>
                </c:pt>
                <c:pt idx="227">
                  <c:v>2.1624341884697031</c:v>
                </c:pt>
                <c:pt idx="228">
                  <c:v>1.876561971152356</c:v>
                </c:pt>
                <c:pt idx="229">
                  <c:v>2.0790128142940567</c:v>
                </c:pt>
                <c:pt idx="230">
                  <c:v>2.0996283559446169</c:v>
                </c:pt>
                <c:pt idx="231">
                  <c:v>2.208839590295824</c:v>
                </c:pt>
                <c:pt idx="232">
                  <c:v>2.3107238088463808</c:v>
                </c:pt>
                <c:pt idx="233">
                  <c:v>2.3275955803335791</c:v>
                </c:pt>
                <c:pt idx="234">
                  <c:v>2.1273543434629758</c:v>
                </c:pt>
                <c:pt idx="235">
                  <c:v>2.201077940882759</c:v>
                </c:pt>
              </c:numCache>
            </c:numRef>
          </c:val>
        </c:ser>
        <c:marker val="1"/>
        <c:axId val="91801088"/>
        <c:axId val="91802624"/>
      </c:lineChart>
      <c:lineChart>
        <c:grouping val="standard"/>
        <c:ser>
          <c:idx val="1"/>
          <c:order val="2"/>
          <c:tx>
            <c:strRef>
              <c:f>adatok_yoy!$F$2</c:f>
              <c:strCache>
                <c:ptCount val="1"/>
                <c:pt idx="0">
                  <c:v>Keresletérzékeny termékek inflációja</c:v>
                </c:pt>
              </c:strCache>
            </c:strRef>
          </c:tx>
          <c:spPr>
            <a:ln w="44450">
              <a:solidFill>
                <a:srgbClr val="AC9F70"/>
              </a:solidFill>
              <a:prstDash val="solid"/>
            </a:ln>
          </c:spPr>
          <c:marker>
            <c:symbol val="none"/>
          </c:marker>
          <c:cat>
            <c:numRef>
              <c:f>adatok_yoy!$A$3:$A$238</c:f>
              <c:numCache>
                <c:formatCode>mmm/yy</c:formatCode>
                <c:ptCount val="236"/>
                <c:pt idx="0">
                  <c:v>35065</c:v>
                </c:pt>
                <c:pt idx="1">
                  <c:v>35096</c:v>
                </c:pt>
                <c:pt idx="2">
                  <c:v>35125</c:v>
                </c:pt>
                <c:pt idx="3">
                  <c:v>35156</c:v>
                </c:pt>
                <c:pt idx="4">
                  <c:v>35186</c:v>
                </c:pt>
                <c:pt idx="5">
                  <c:v>35217</c:v>
                </c:pt>
                <c:pt idx="6">
                  <c:v>35247</c:v>
                </c:pt>
                <c:pt idx="7">
                  <c:v>35278</c:v>
                </c:pt>
                <c:pt idx="8">
                  <c:v>35309</c:v>
                </c:pt>
                <c:pt idx="9">
                  <c:v>35339</c:v>
                </c:pt>
                <c:pt idx="10">
                  <c:v>35370</c:v>
                </c:pt>
                <c:pt idx="11">
                  <c:v>35400</c:v>
                </c:pt>
                <c:pt idx="12">
                  <c:v>35431</c:v>
                </c:pt>
                <c:pt idx="13">
                  <c:v>35462</c:v>
                </c:pt>
                <c:pt idx="14">
                  <c:v>35490</c:v>
                </c:pt>
                <c:pt idx="15">
                  <c:v>35521</c:v>
                </c:pt>
                <c:pt idx="16">
                  <c:v>35551</c:v>
                </c:pt>
                <c:pt idx="17">
                  <c:v>35582</c:v>
                </c:pt>
                <c:pt idx="18">
                  <c:v>35612</c:v>
                </c:pt>
                <c:pt idx="19">
                  <c:v>35643</c:v>
                </c:pt>
                <c:pt idx="20">
                  <c:v>35674</c:v>
                </c:pt>
                <c:pt idx="21">
                  <c:v>35704</c:v>
                </c:pt>
                <c:pt idx="22">
                  <c:v>35735</c:v>
                </c:pt>
                <c:pt idx="23">
                  <c:v>35765</c:v>
                </c:pt>
                <c:pt idx="24">
                  <c:v>35796</c:v>
                </c:pt>
                <c:pt idx="25">
                  <c:v>35827</c:v>
                </c:pt>
                <c:pt idx="26">
                  <c:v>35855</c:v>
                </c:pt>
                <c:pt idx="27">
                  <c:v>35886</c:v>
                </c:pt>
                <c:pt idx="28">
                  <c:v>35916</c:v>
                </c:pt>
                <c:pt idx="29">
                  <c:v>35947</c:v>
                </c:pt>
                <c:pt idx="30">
                  <c:v>35977</c:v>
                </c:pt>
                <c:pt idx="31">
                  <c:v>36008</c:v>
                </c:pt>
                <c:pt idx="32">
                  <c:v>36039</c:v>
                </c:pt>
                <c:pt idx="33">
                  <c:v>36069</c:v>
                </c:pt>
                <c:pt idx="34">
                  <c:v>36100</c:v>
                </c:pt>
                <c:pt idx="35">
                  <c:v>36130</c:v>
                </c:pt>
                <c:pt idx="36">
                  <c:v>36161</c:v>
                </c:pt>
                <c:pt idx="37">
                  <c:v>36192</c:v>
                </c:pt>
                <c:pt idx="38">
                  <c:v>36220</c:v>
                </c:pt>
                <c:pt idx="39">
                  <c:v>36251</c:v>
                </c:pt>
                <c:pt idx="40">
                  <c:v>36281</c:v>
                </c:pt>
                <c:pt idx="41">
                  <c:v>36312</c:v>
                </c:pt>
                <c:pt idx="42">
                  <c:v>36342</c:v>
                </c:pt>
                <c:pt idx="43">
                  <c:v>36373</c:v>
                </c:pt>
                <c:pt idx="44">
                  <c:v>36404</c:v>
                </c:pt>
                <c:pt idx="45">
                  <c:v>36434</c:v>
                </c:pt>
                <c:pt idx="46">
                  <c:v>36465</c:v>
                </c:pt>
                <c:pt idx="47">
                  <c:v>36495</c:v>
                </c:pt>
                <c:pt idx="48">
                  <c:v>36526</c:v>
                </c:pt>
                <c:pt idx="49">
                  <c:v>36557</c:v>
                </c:pt>
                <c:pt idx="50">
                  <c:v>36586</c:v>
                </c:pt>
                <c:pt idx="51">
                  <c:v>36617</c:v>
                </c:pt>
                <c:pt idx="52">
                  <c:v>36647</c:v>
                </c:pt>
                <c:pt idx="53">
                  <c:v>36678</c:v>
                </c:pt>
                <c:pt idx="54">
                  <c:v>36708</c:v>
                </c:pt>
                <c:pt idx="55">
                  <c:v>36739</c:v>
                </c:pt>
                <c:pt idx="56">
                  <c:v>36770</c:v>
                </c:pt>
                <c:pt idx="57">
                  <c:v>36800</c:v>
                </c:pt>
                <c:pt idx="58">
                  <c:v>36831</c:v>
                </c:pt>
                <c:pt idx="59">
                  <c:v>36861</c:v>
                </c:pt>
                <c:pt idx="60">
                  <c:v>36892</c:v>
                </c:pt>
                <c:pt idx="61">
                  <c:v>36923</c:v>
                </c:pt>
                <c:pt idx="62">
                  <c:v>36951</c:v>
                </c:pt>
                <c:pt idx="63">
                  <c:v>36982</c:v>
                </c:pt>
                <c:pt idx="64">
                  <c:v>37012</c:v>
                </c:pt>
                <c:pt idx="65">
                  <c:v>37043</c:v>
                </c:pt>
                <c:pt idx="66">
                  <c:v>37073</c:v>
                </c:pt>
                <c:pt idx="67">
                  <c:v>37104</c:v>
                </c:pt>
                <c:pt idx="68">
                  <c:v>37135</c:v>
                </c:pt>
                <c:pt idx="69">
                  <c:v>37165</c:v>
                </c:pt>
                <c:pt idx="70">
                  <c:v>37196</c:v>
                </c:pt>
                <c:pt idx="71">
                  <c:v>37226</c:v>
                </c:pt>
                <c:pt idx="72">
                  <c:v>37257</c:v>
                </c:pt>
                <c:pt idx="73">
                  <c:v>37288</c:v>
                </c:pt>
                <c:pt idx="74">
                  <c:v>37316</c:v>
                </c:pt>
                <c:pt idx="75">
                  <c:v>37347</c:v>
                </c:pt>
                <c:pt idx="76">
                  <c:v>37377</c:v>
                </c:pt>
                <c:pt idx="77">
                  <c:v>37408</c:v>
                </c:pt>
                <c:pt idx="78">
                  <c:v>37438</c:v>
                </c:pt>
                <c:pt idx="79">
                  <c:v>37469</c:v>
                </c:pt>
                <c:pt idx="80">
                  <c:v>37500</c:v>
                </c:pt>
                <c:pt idx="81">
                  <c:v>37530</c:v>
                </c:pt>
                <c:pt idx="82">
                  <c:v>37561</c:v>
                </c:pt>
                <c:pt idx="83">
                  <c:v>37591</c:v>
                </c:pt>
                <c:pt idx="84">
                  <c:v>37622</c:v>
                </c:pt>
                <c:pt idx="85">
                  <c:v>37653</c:v>
                </c:pt>
                <c:pt idx="86">
                  <c:v>37681</c:v>
                </c:pt>
                <c:pt idx="87">
                  <c:v>37712</c:v>
                </c:pt>
                <c:pt idx="88">
                  <c:v>37742</c:v>
                </c:pt>
                <c:pt idx="89">
                  <c:v>37773</c:v>
                </c:pt>
                <c:pt idx="90">
                  <c:v>37803</c:v>
                </c:pt>
                <c:pt idx="91">
                  <c:v>37834</c:v>
                </c:pt>
                <c:pt idx="92">
                  <c:v>37865</c:v>
                </c:pt>
                <c:pt idx="93">
                  <c:v>37895</c:v>
                </c:pt>
                <c:pt idx="94">
                  <c:v>37926</c:v>
                </c:pt>
                <c:pt idx="95">
                  <c:v>37956</c:v>
                </c:pt>
                <c:pt idx="96">
                  <c:v>37987</c:v>
                </c:pt>
                <c:pt idx="97">
                  <c:v>38018</c:v>
                </c:pt>
                <c:pt idx="98">
                  <c:v>38047</c:v>
                </c:pt>
                <c:pt idx="99">
                  <c:v>38078</c:v>
                </c:pt>
                <c:pt idx="100">
                  <c:v>38108</c:v>
                </c:pt>
                <c:pt idx="101">
                  <c:v>38139</c:v>
                </c:pt>
                <c:pt idx="102">
                  <c:v>38169</c:v>
                </c:pt>
                <c:pt idx="103">
                  <c:v>38200</c:v>
                </c:pt>
                <c:pt idx="104">
                  <c:v>38231</c:v>
                </c:pt>
                <c:pt idx="105">
                  <c:v>38261</c:v>
                </c:pt>
                <c:pt idx="106">
                  <c:v>38292</c:v>
                </c:pt>
                <c:pt idx="107">
                  <c:v>38322</c:v>
                </c:pt>
                <c:pt idx="108">
                  <c:v>38353</c:v>
                </c:pt>
                <c:pt idx="109">
                  <c:v>38384</c:v>
                </c:pt>
                <c:pt idx="110">
                  <c:v>38412</c:v>
                </c:pt>
                <c:pt idx="111">
                  <c:v>38443</c:v>
                </c:pt>
                <c:pt idx="112">
                  <c:v>38473</c:v>
                </c:pt>
                <c:pt idx="113">
                  <c:v>38504</c:v>
                </c:pt>
                <c:pt idx="114">
                  <c:v>38534</c:v>
                </c:pt>
                <c:pt idx="115">
                  <c:v>38565</c:v>
                </c:pt>
                <c:pt idx="116">
                  <c:v>38596</c:v>
                </c:pt>
                <c:pt idx="117">
                  <c:v>38626</c:v>
                </c:pt>
                <c:pt idx="118">
                  <c:v>38657</c:v>
                </c:pt>
                <c:pt idx="119">
                  <c:v>38687</c:v>
                </c:pt>
                <c:pt idx="120">
                  <c:v>38718</c:v>
                </c:pt>
                <c:pt idx="121">
                  <c:v>38749</c:v>
                </c:pt>
                <c:pt idx="122">
                  <c:v>38777</c:v>
                </c:pt>
                <c:pt idx="123">
                  <c:v>38808</c:v>
                </c:pt>
                <c:pt idx="124">
                  <c:v>38838</c:v>
                </c:pt>
                <c:pt idx="125">
                  <c:v>38869</c:v>
                </c:pt>
                <c:pt idx="126">
                  <c:v>38899</c:v>
                </c:pt>
                <c:pt idx="127">
                  <c:v>38930</c:v>
                </c:pt>
                <c:pt idx="128">
                  <c:v>38961</c:v>
                </c:pt>
                <c:pt idx="129">
                  <c:v>38991</c:v>
                </c:pt>
                <c:pt idx="130">
                  <c:v>39022</c:v>
                </c:pt>
                <c:pt idx="131">
                  <c:v>39052</c:v>
                </c:pt>
                <c:pt idx="132">
                  <c:v>39083</c:v>
                </c:pt>
                <c:pt idx="133">
                  <c:v>39114</c:v>
                </c:pt>
                <c:pt idx="134">
                  <c:v>39142</c:v>
                </c:pt>
                <c:pt idx="135">
                  <c:v>39173</c:v>
                </c:pt>
                <c:pt idx="136">
                  <c:v>39203</c:v>
                </c:pt>
                <c:pt idx="137">
                  <c:v>39234</c:v>
                </c:pt>
                <c:pt idx="138">
                  <c:v>39264</c:v>
                </c:pt>
                <c:pt idx="139">
                  <c:v>39295</c:v>
                </c:pt>
                <c:pt idx="140">
                  <c:v>39326</c:v>
                </c:pt>
                <c:pt idx="141">
                  <c:v>39356</c:v>
                </c:pt>
                <c:pt idx="142">
                  <c:v>39387</c:v>
                </c:pt>
                <c:pt idx="143">
                  <c:v>39417</c:v>
                </c:pt>
                <c:pt idx="144">
                  <c:v>39448</c:v>
                </c:pt>
                <c:pt idx="145">
                  <c:v>39479</c:v>
                </c:pt>
                <c:pt idx="146">
                  <c:v>39508</c:v>
                </c:pt>
                <c:pt idx="147">
                  <c:v>39539</c:v>
                </c:pt>
                <c:pt idx="148">
                  <c:v>39569</c:v>
                </c:pt>
                <c:pt idx="149">
                  <c:v>39600</c:v>
                </c:pt>
                <c:pt idx="150">
                  <c:v>39630</c:v>
                </c:pt>
                <c:pt idx="151">
                  <c:v>39661</c:v>
                </c:pt>
                <c:pt idx="152">
                  <c:v>39692</c:v>
                </c:pt>
                <c:pt idx="153">
                  <c:v>39722</c:v>
                </c:pt>
                <c:pt idx="154">
                  <c:v>39753</c:v>
                </c:pt>
                <c:pt idx="155">
                  <c:v>39783</c:v>
                </c:pt>
                <c:pt idx="156">
                  <c:v>39814</c:v>
                </c:pt>
                <c:pt idx="157">
                  <c:v>39845</c:v>
                </c:pt>
                <c:pt idx="158">
                  <c:v>39873</c:v>
                </c:pt>
                <c:pt idx="159">
                  <c:v>39904</c:v>
                </c:pt>
                <c:pt idx="160">
                  <c:v>39934</c:v>
                </c:pt>
                <c:pt idx="161">
                  <c:v>39965</c:v>
                </c:pt>
                <c:pt idx="162">
                  <c:v>39995</c:v>
                </c:pt>
                <c:pt idx="163">
                  <c:v>40026</c:v>
                </c:pt>
                <c:pt idx="164">
                  <c:v>40057</c:v>
                </c:pt>
                <c:pt idx="165">
                  <c:v>40087</c:v>
                </c:pt>
                <c:pt idx="166">
                  <c:v>40118</c:v>
                </c:pt>
                <c:pt idx="167">
                  <c:v>40148</c:v>
                </c:pt>
                <c:pt idx="168">
                  <c:v>40179</c:v>
                </c:pt>
                <c:pt idx="169">
                  <c:v>40210</c:v>
                </c:pt>
                <c:pt idx="170">
                  <c:v>40238</c:v>
                </c:pt>
                <c:pt idx="171">
                  <c:v>40269</c:v>
                </c:pt>
                <c:pt idx="172">
                  <c:v>40299</c:v>
                </c:pt>
                <c:pt idx="173">
                  <c:v>40330</c:v>
                </c:pt>
                <c:pt idx="174">
                  <c:v>40360</c:v>
                </c:pt>
                <c:pt idx="175">
                  <c:v>40391</c:v>
                </c:pt>
                <c:pt idx="176">
                  <c:v>40422</c:v>
                </c:pt>
                <c:pt idx="177">
                  <c:v>40452</c:v>
                </c:pt>
                <c:pt idx="178">
                  <c:v>40483</c:v>
                </c:pt>
                <c:pt idx="179">
                  <c:v>40513</c:v>
                </c:pt>
                <c:pt idx="180">
                  <c:v>40544</c:v>
                </c:pt>
                <c:pt idx="181">
                  <c:v>40575</c:v>
                </c:pt>
                <c:pt idx="182">
                  <c:v>40603</c:v>
                </c:pt>
                <c:pt idx="183">
                  <c:v>40634</c:v>
                </c:pt>
                <c:pt idx="184">
                  <c:v>40664</c:v>
                </c:pt>
                <c:pt idx="185">
                  <c:v>40695</c:v>
                </c:pt>
                <c:pt idx="186">
                  <c:v>40725</c:v>
                </c:pt>
                <c:pt idx="187">
                  <c:v>40756</c:v>
                </c:pt>
                <c:pt idx="188">
                  <c:v>40787</c:v>
                </c:pt>
                <c:pt idx="189">
                  <c:v>40817</c:v>
                </c:pt>
                <c:pt idx="190">
                  <c:v>40848</c:v>
                </c:pt>
                <c:pt idx="191">
                  <c:v>40878</c:v>
                </c:pt>
                <c:pt idx="192">
                  <c:v>40909</c:v>
                </c:pt>
                <c:pt idx="193">
                  <c:v>40940</c:v>
                </c:pt>
                <c:pt idx="194">
                  <c:v>40969</c:v>
                </c:pt>
                <c:pt idx="195">
                  <c:v>41000</c:v>
                </c:pt>
                <c:pt idx="196">
                  <c:v>41030</c:v>
                </c:pt>
                <c:pt idx="197">
                  <c:v>41061</c:v>
                </c:pt>
                <c:pt idx="198">
                  <c:v>41091</c:v>
                </c:pt>
                <c:pt idx="199">
                  <c:v>41122</c:v>
                </c:pt>
                <c:pt idx="200">
                  <c:v>41153</c:v>
                </c:pt>
                <c:pt idx="201">
                  <c:v>41183</c:v>
                </c:pt>
                <c:pt idx="202">
                  <c:v>41214</c:v>
                </c:pt>
                <c:pt idx="203">
                  <c:v>41244</c:v>
                </c:pt>
                <c:pt idx="204">
                  <c:v>41275</c:v>
                </c:pt>
                <c:pt idx="205">
                  <c:v>41306</c:v>
                </c:pt>
                <c:pt idx="206">
                  <c:v>41334</c:v>
                </c:pt>
                <c:pt idx="207">
                  <c:v>41365</c:v>
                </c:pt>
                <c:pt idx="208">
                  <c:v>41395</c:v>
                </c:pt>
                <c:pt idx="209">
                  <c:v>41426</c:v>
                </c:pt>
                <c:pt idx="210">
                  <c:v>41456</c:v>
                </c:pt>
                <c:pt idx="211">
                  <c:v>41487</c:v>
                </c:pt>
                <c:pt idx="212">
                  <c:v>41518</c:v>
                </c:pt>
                <c:pt idx="213">
                  <c:v>41548</c:v>
                </c:pt>
                <c:pt idx="214">
                  <c:v>41579</c:v>
                </c:pt>
                <c:pt idx="215">
                  <c:v>41609</c:v>
                </c:pt>
                <c:pt idx="216">
                  <c:v>41640</c:v>
                </c:pt>
                <c:pt idx="217">
                  <c:v>41671</c:v>
                </c:pt>
                <c:pt idx="218">
                  <c:v>41699</c:v>
                </c:pt>
                <c:pt idx="219">
                  <c:v>41730</c:v>
                </c:pt>
                <c:pt idx="220">
                  <c:v>41760</c:v>
                </c:pt>
                <c:pt idx="221">
                  <c:v>41791</c:v>
                </c:pt>
                <c:pt idx="222">
                  <c:v>41821</c:v>
                </c:pt>
                <c:pt idx="223">
                  <c:v>41852</c:v>
                </c:pt>
                <c:pt idx="224">
                  <c:v>41883</c:v>
                </c:pt>
                <c:pt idx="225">
                  <c:v>41913</c:v>
                </c:pt>
                <c:pt idx="226">
                  <c:v>41944</c:v>
                </c:pt>
                <c:pt idx="227">
                  <c:v>41974</c:v>
                </c:pt>
                <c:pt idx="228">
                  <c:v>42005</c:v>
                </c:pt>
                <c:pt idx="229">
                  <c:v>42036</c:v>
                </c:pt>
                <c:pt idx="230">
                  <c:v>42064</c:v>
                </c:pt>
                <c:pt idx="231">
                  <c:v>42095</c:v>
                </c:pt>
                <c:pt idx="232">
                  <c:v>42125</c:v>
                </c:pt>
                <c:pt idx="233">
                  <c:v>42156</c:v>
                </c:pt>
                <c:pt idx="234">
                  <c:v>42186</c:v>
                </c:pt>
                <c:pt idx="235">
                  <c:v>42217</c:v>
                </c:pt>
              </c:numCache>
            </c:numRef>
          </c:cat>
          <c:val>
            <c:numRef>
              <c:f>adatok_yoy!$F$3:$F$238</c:f>
              <c:numCache>
                <c:formatCode>0.0</c:formatCode>
                <c:ptCount val="236"/>
                <c:pt idx="0">
                  <c:v>27.649400782794274</c:v>
                </c:pt>
                <c:pt idx="1">
                  <c:v>27.66176130702809</c:v>
                </c:pt>
                <c:pt idx="2">
                  <c:v>27.302400493875727</c:v>
                </c:pt>
                <c:pt idx="3">
                  <c:v>26.233150194618638</c:v>
                </c:pt>
                <c:pt idx="4">
                  <c:v>25.100322531198724</c:v>
                </c:pt>
                <c:pt idx="5">
                  <c:v>24.526422990905147</c:v>
                </c:pt>
                <c:pt idx="6">
                  <c:v>23.481458064820092</c:v>
                </c:pt>
                <c:pt idx="7">
                  <c:v>22.751653933191786</c:v>
                </c:pt>
                <c:pt idx="8">
                  <c:v>21.605380039154781</c:v>
                </c:pt>
                <c:pt idx="9">
                  <c:v>20.476063680267259</c:v>
                </c:pt>
                <c:pt idx="10">
                  <c:v>19.693528838041889</c:v>
                </c:pt>
                <c:pt idx="11">
                  <c:v>19.245578575235768</c:v>
                </c:pt>
                <c:pt idx="12">
                  <c:v>17.582278814968603</c:v>
                </c:pt>
                <c:pt idx="13">
                  <c:v>17.348269299279636</c:v>
                </c:pt>
                <c:pt idx="14">
                  <c:v>16.820397443268604</c:v>
                </c:pt>
                <c:pt idx="15">
                  <c:v>16.798992575380407</c:v>
                </c:pt>
                <c:pt idx="16">
                  <c:v>16.196605973294197</c:v>
                </c:pt>
                <c:pt idx="17">
                  <c:v>15.947970855441568</c:v>
                </c:pt>
                <c:pt idx="18">
                  <c:v>16.129011196864191</c:v>
                </c:pt>
                <c:pt idx="19">
                  <c:v>15.972119215782726</c:v>
                </c:pt>
                <c:pt idx="20">
                  <c:v>15.99394133858347</c:v>
                </c:pt>
                <c:pt idx="21">
                  <c:v>15.791091683317582</c:v>
                </c:pt>
                <c:pt idx="22">
                  <c:v>15.664789936887153</c:v>
                </c:pt>
                <c:pt idx="23">
                  <c:v>15.640741773922567</c:v>
                </c:pt>
                <c:pt idx="24">
                  <c:v>15.475903895624514</c:v>
                </c:pt>
                <c:pt idx="25">
                  <c:v>15.102327348239044</c:v>
                </c:pt>
                <c:pt idx="26">
                  <c:v>14.975177695242056</c:v>
                </c:pt>
                <c:pt idx="27">
                  <c:v>14.333397051138803</c:v>
                </c:pt>
                <c:pt idx="28">
                  <c:v>14.183124336395167</c:v>
                </c:pt>
                <c:pt idx="29">
                  <c:v>13.802520592866831</c:v>
                </c:pt>
                <c:pt idx="30">
                  <c:v>13.513048347144846</c:v>
                </c:pt>
                <c:pt idx="31">
                  <c:v>13.053798145625947</c:v>
                </c:pt>
                <c:pt idx="32">
                  <c:v>12.603039016160126</c:v>
                </c:pt>
                <c:pt idx="33">
                  <c:v>12.685784567073114</c:v>
                </c:pt>
                <c:pt idx="34">
                  <c:v>12.391661384208305</c:v>
                </c:pt>
                <c:pt idx="35">
                  <c:v>12.065689333132868</c:v>
                </c:pt>
                <c:pt idx="36">
                  <c:v>11.300198022726732</c:v>
                </c:pt>
                <c:pt idx="37">
                  <c:v>10.681714865169852</c:v>
                </c:pt>
                <c:pt idx="38">
                  <c:v>10.471616308772823</c:v>
                </c:pt>
                <c:pt idx="39">
                  <c:v>10.69379865088527</c:v>
                </c:pt>
                <c:pt idx="40">
                  <c:v>10.509380686399624</c:v>
                </c:pt>
                <c:pt idx="41">
                  <c:v>10.40150776184656</c:v>
                </c:pt>
                <c:pt idx="42">
                  <c:v>10.381495086491384</c:v>
                </c:pt>
                <c:pt idx="43">
                  <c:v>10.553551946278716</c:v>
                </c:pt>
                <c:pt idx="44">
                  <c:v>10.079491235131009</c:v>
                </c:pt>
                <c:pt idx="45">
                  <c:v>9.2849322513716572</c:v>
                </c:pt>
                <c:pt idx="46">
                  <c:v>9.0310078256923987</c:v>
                </c:pt>
                <c:pt idx="47">
                  <c:v>8.7167332556860728</c:v>
                </c:pt>
                <c:pt idx="48">
                  <c:v>8.0441150140557909</c:v>
                </c:pt>
                <c:pt idx="49">
                  <c:v>8.1852028342973444</c:v>
                </c:pt>
                <c:pt idx="50">
                  <c:v>7.9019298345363493</c:v>
                </c:pt>
                <c:pt idx="51">
                  <c:v>7.6241006752832234</c:v>
                </c:pt>
                <c:pt idx="52">
                  <c:v>7.4050078069396505</c:v>
                </c:pt>
                <c:pt idx="53">
                  <c:v>7.3841342988153942</c:v>
                </c:pt>
                <c:pt idx="54">
                  <c:v>7.2177774257842504</c:v>
                </c:pt>
                <c:pt idx="55">
                  <c:v>7.2860168038071862</c:v>
                </c:pt>
                <c:pt idx="56">
                  <c:v>7.4999465348707872</c:v>
                </c:pt>
                <c:pt idx="57">
                  <c:v>7.7338966385308794</c:v>
                </c:pt>
                <c:pt idx="58">
                  <c:v>7.8837650814919797</c:v>
                </c:pt>
                <c:pt idx="59">
                  <c:v>8.0832369955219523</c:v>
                </c:pt>
                <c:pt idx="60">
                  <c:v>8.3849140005841463</c:v>
                </c:pt>
                <c:pt idx="61">
                  <c:v>8.3478895168297242</c:v>
                </c:pt>
                <c:pt idx="62">
                  <c:v>8.4930512716896747</c:v>
                </c:pt>
                <c:pt idx="63">
                  <c:v>8.2829233921069942</c:v>
                </c:pt>
                <c:pt idx="64">
                  <c:v>8.1579701441811139</c:v>
                </c:pt>
                <c:pt idx="65">
                  <c:v>7.9134479155368513</c:v>
                </c:pt>
                <c:pt idx="66">
                  <c:v>7.8306401849597336</c:v>
                </c:pt>
                <c:pt idx="67">
                  <c:v>7.3846728578260796</c:v>
                </c:pt>
                <c:pt idx="68">
                  <c:v>7.1644310799107283</c:v>
                </c:pt>
                <c:pt idx="69">
                  <c:v>6.8839216499616782</c:v>
                </c:pt>
                <c:pt idx="70">
                  <c:v>6.7737228905350024</c:v>
                </c:pt>
                <c:pt idx="71">
                  <c:v>6.5898794582964895</c:v>
                </c:pt>
                <c:pt idx="72">
                  <c:v>6.1942700428347308</c:v>
                </c:pt>
                <c:pt idx="73">
                  <c:v>5.8877012964896505</c:v>
                </c:pt>
                <c:pt idx="74">
                  <c:v>5.5699728327289755</c:v>
                </c:pt>
                <c:pt idx="75">
                  <c:v>5.4623891114490304</c:v>
                </c:pt>
                <c:pt idx="76">
                  <c:v>5.420600874933811</c:v>
                </c:pt>
                <c:pt idx="77">
                  <c:v>5.3118961283279855</c:v>
                </c:pt>
                <c:pt idx="78">
                  <c:v>5.3250048767550959</c:v>
                </c:pt>
                <c:pt idx="79">
                  <c:v>5.1544825470245019</c:v>
                </c:pt>
                <c:pt idx="80">
                  <c:v>5.0720982722339585</c:v>
                </c:pt>
                <c:pt idx="81">
                  <c:v>5.1312882742245334</c:v>
                </c:pt>
                <c:pt idx="82">
                  <c:v>5.0300785541265185</c:v>
                </c:pt>
                <c:pt idx="83">
                  <c:v>4.9578968505009486</c:v>
                </c:pt>
                <c:pt idx="84">
                  <c:v>4.7721687999750708</c:v>
                </c:pt>
                <c:pt idx="85">
                  <c:v>4.3227226063074715</c:v>
                </c:pt>
                <c:pt idx="86">
                  <c:v>4.3107419475900741</c:v>
                </c:pt>
                <c:pt idx="87">
                  <c:v>4.2334518889140504</c:v>
                </c:pt>
                <c:pt idx="88">
                  <c:v>4.0995959921545824</c:v>
                </c:pt>
                <c:pt idx="89">
                  <c:v>4.3858819042431394</c:v>
                </c:pt>
                <c:pt idx="90">
                  <c:v>4.3266490081580304</c:v>
                </c:pt>
                <c:pt idx="91">
                  <c:v>4.3897963382291181</c:v>
                </c:pt>
                <c:pt idx="92">
                  <c:v>4.0742206953892222</c:v>
                </c:pt>
                <c:pt idx="93">
                  <c:v>4.2767652438549888</c:v>
                </c:pt>
                <c:pt idx="94">
                  <c:v>4.5548203060609076</c:v>
                </c:pt>
                <c:pt idx="95">
                  <c:v>4.527313086129638</c:v>
                </c:pt>
                <c:pt idx="96">
                  <c:v>4.4149699656759651</c:v>
                </c:pt>
                <c:pt idx="97">
                  <c:v>4.2652217449328829</c:v>
                </c:pt>
                <c:pt idx="98">
                  <c:v>3.9822390274488662</c:v>
                </c:pt>
                <c:pt idx="99">
                  <c:v>4.1186502994382295</c:v>
                </c:pt>
                <c:pt idx="100">
                  <c:v>4.4267360356845984</c:v>
                </c:pt>
                <c:pt idx="101">
                  <c:v>4.0471443922677253</c:v>
                </c:pt>
                <c:pt idx="102">
                  <c:v>3.7763887170830372</c:v>
                </c:pt>
                <c:pt idx="103">
                  <c:v>3.8007115789622685</c:v>
                </c:pt>
                <c:pt idx="104">
                  <c:v>4.0135018773696114</c:v>
                </c:pt>
                <c:pt idx="105">
                  <c:v>3.7140697738020236</c:v>
                </c:pt>
                <c:pt idx="106">
                  <c:v>3.3497661110738428</c:v>
                </c:pt>
                <c:pt idx="107">
                  <c:v>3.1326275239443362</c:v>
                </c:pt>
                <c:pt idx="108">
                  <c:v>3.1726746974546529</c:v>
                </c:pt>
                <c:pt idx="109">
                  <c:v>3.1211309464270647</c:v>
                </c:pt>
                <c:pt idx="110">
                  <c:v>3.0989912551687588</c:v>
                </c:pt>
                <c:pt idx="111">
                  <c:v>2.8234316199548175</c:v>
                </c:pt>
                <c:pt idx="112">
                  <c:v>2.3929110959333997</c:v>
                </c:pt>
                <c:pt idx="113">
                  <c:v>2.2116425493313017</c:v>
                </c:pt>
                <c:pt idx="114">
                  <c:v>2.0314804473690344</c:v>
                </c:pt>
                <c:pt idx="115">
                  <c:v>2.1128529825028117</c:v>
                </c:pt>
                <c:pt idx="116">
                  <c:v>1.7973443195563874</c:v>
                </c:pt>
                <c:pt idx="117">
                  <c:v>1.7409042566618638</c:v>
                </c:pt>
                <c:pt idx="118">
                  <c:v>1.7324916361516358</c:v>
                </c:pt>
                <c:pt idx="119">
                  <c:v>1.5875236091317504</c:v>
                </c:pt>
                <c:pt idx="120">
                  <c:v>1.3616080423781218</c:v>
                </c:pt>
                <c:pt idx="121">
                  <c:v>1.2346180345395661</c:v>
                </c:pt>
                <c:pt idx="122">
                  <c:v>1.2175659846612501</c:v>
                </c:pt>
                <c:pt idx="123">
                  <c:v>1.1768685948623001</c:v>
                </c:pt>
                <c:pt idx="124">
                  <c:v>1.295697133345258</c:v>
                </c:pt>
                <c:pt idx="125">
                  <c:v>1.4121794490216928</c:v>
                </c:pt>
                <c:pt idx="126">
                  <c:v>1.6189434648972021</c:v>
                </c:pt>
                <c:pt idx="127">
                  <c:v>1.9354393942446941</c:v>
                </c:pt>
                <c:pt idx="128">
                  <c:v>2.3796355621673801</c:v>
                </c:pt>
                <c:pt idx="129">
                  <c:v>2.7312054908945766</c:v>
                </c:pt>
                <c:pt idx="130">
                  <c:v>2.7362001286231377</c:v>
                </c:pt>
                <c:pt idx="131">
                  <c:v>2.9946469546289167</c:v>
                </c:pt>
                <c:pt idx="132">
                  <c:v>3.037434907755781</c:v>
                </c:pt>
                <c:pt idx="133">
                  <c:v>3.3402719142103772</c:v>
                </c:pt>
                <c:pt idx="134">
                  <c:v>3.5076011260432267</c:v>
                </c:pt>
                <c:pt idx="135">
                  <c:v>3.3584742429748644</c:v>
                </c:pt>
                <c:pt idx="136">
                  <c:v>3.3180162366872139</c:v>
                </c:pt>
                <c:pt idx="137">
                  <c:v>3.4191004208292912</c:v>
                </c:pt>
                <c:pt idx="138">
                  <c:v>3.5228454470704937</c:v>
                </c:pt>
                <c:pt idx="139">
                  <c:v>3.2712785176660617</c:v>
                </c:pt>
                <c:pt idx="140">
                  <c:v>3.0840023614414211</c:v>
                </c:pt>
                <c:pt idx="141">
                  <c:v>2.7692034400407266</c:v>
                </c:pt>
                <c:pt idx="142">
                  <c:v>2.6316272175000992</c:v>
                </c:pt>
                <c:pt idx="143">
                  <c:v>2.5727676451200949</c:v>
                </c:pt>
                <c:pt idx="144">
                  <c:v>2.7018190442865242</c:v>
                </c:pt>
                <c:pt idx="145">
                  <c:v>2.6280725686964717</c:v>
                </c:pt>
                <c:pt idx="146">
                  <c:v>2.8115200815285837</c:v>
                </c:pt>
                <c:pt idx="147">
                  <c:v>2.9714546695136841</c:v>
                </c:pt>
                <c:pt idx="148">
                  <c:v>3.1411890589856499</c:v>
                </c:pt>
                <c:pt idx="149">
                  <c:v>3.1476036940335477</c:v>
                </c:pt>
                <c:pt idx="150">
                  <c:v>3.1085512765610064</c:v>
                </c:pt>
                <c:pt idx="151">
                  <c:v>3.0350843578196276</c:v>
                </c:pt>
                <c:pt idx="152">
                  <c:v>2.8922482827947484</c:v>
                </c:pt>
                <c:pt idx="153">
                  <c:v>3.0334039187526831</c:v>
                </c:pt>
                <c:pt idx="154">
                  <c:v>3.0258963238942256</c:v>
                </c:pt>
                <c:pt idx="155">
                  <c:v>3.0611482796829392</c:v>
                </c:pt>
                <c:pt idx="156">
                  <c:v>2.7558750851153633</c:v>
                </c:pt>
                <c:pt idx="157">
                  <c:v>2.8454315773817456</c:v>
                </c:pt>
                <c:pt idx="158">
                  <c:v>2.6602704507409993</c:v>
                </c:pt>
                <c:pt idx="159">
                  <c:v>3.1321621132958284</c:v>
                </c:pt>
                <c:pt idx="160">
                  <c:v>3.1959142126705213</c:v>
                </c:pt>
                <c:pt idx="161">
                  <c:v>3.3394827820620918</c:v>
                </c:pt>
                <c:pt idx="162">
                  <c:v>3.3706721356392588</c:v>
                </c:pt>
                <c:pt idx="163">
                  <c:v>3.4976024461398367</c:v>
                </c:pt>
                <c:pt idx="164">
                  <c:v>3.4646520404361354</c:v>
                </c:pt>
                <c:pt idx="165">
                  <c:v>3.1234287276795691</c:v>
                </c:pt>
                <c:pt idx="166">
                  <c:v>3.1858589369766395</c:v>
                </c:pt>
                <c:pt idx="167">
                  <c:v>3.0184651599969357</c:v>
                </c:pt>
                <c:pt idx="168">
                  <c:v>3.0124037323380821</c:v>
                </c:pt>
                <c:pt idx="169">
                  <c:v>2.742103831463</c:v>
                </c:pt>
                <c:pt idx="170">
                  <c:v>2.5849387799605412</c:v>
                </c:pt>
                <c:pt idx="171">
                  <c:v>1.971000153999384</c:v>
                </c:pt>
                <c:pt idx="172">
                  <c:v>1.4529269522714097</c:v>
                </c:pt>
                <c:pt idx="173">
                  <c:v>1.0284591169466921</c:v>
                </c:pt>
                <c:pt idx="174">
                  <c:v>0.94315375129725865</c:v>
                </c:pt>
                <c:pt idx="175">
                  <c:v>0.96352390214879435</c:v>
                </c:pt>
                <c:pt idx="176">
                  <c:v>0.92046737478052776</c:v>
                </c:pt>
                <c:pt idx="177">
                  <c:v>0.88619608581006892</c:v>
                </c:pt>
                <c:pt idx="178">
                  <c:v>0.75655376407004837</c:v>
                </c:pt>
                <c:pt idx="179">
                  <c:v>0.76356371666858736</c:v>
                </c:pt>
                <c:pt idx="180">
                  <c:v>0.51786559836834567</c:v>
                </c:pt>
                <c:pt idx="181">
                  <c:v>0.47849144937197252</c:v>
                </c:pt>
                <c:pt idx="182">
                  <c:v>0.55539625943816873</c:v>
                </c:pt>
                <c:pt idx="183">
                  <c:v>0.53958047968293865</c:v>
                </c:pt>
                <c:pt idx="184">
                  <c:v>0.72017243970657363</c:v>
                </c:pt>
                <c:pt idx="185">
                  <c:v>0.88594317799291356</c:v>
                </c:pt>
                <c:pt idx="186">
                  <c:v>0.96082645630375074</c:v>
                </c:pt>
                <c:pt idx="187">
                  <c:v>0.98861142542396852</c:v>
                </c:pt>
                <c:pt idx="188">
                  <c:v>1.0509396494738752</c:v>
                </c:pt>
                <c:pt idx="189">
                  <c:v>1.3147111217519289</c:v>
                </c:pt>
                <c:pt idx="190">
                  <c:v>1.4378384446093813</c:v>
                </c:pt>
                <c:pt idx="191">
                  <c:v>1.6040851166329038</c:v>
                </c:pt>
                <c:pt idx="192">
                  <c:v>1.9171005626066506</c:v>
                </c:pt>
                <c:pt idx="193">
                  <c:v>2.0403394428991009</c:v>
                </c:pt>
                <c:pt idx="194">
                  <c:v>2.1011614146492263</c:v>
                </c:pt>
                <c:pt idx="195">
                  <c:v>2.2343993518401581</c:v>
                </c:pt>
                <c:pt idx="196">
                  <c:v>2.143639807700914</c:v>
                </c:pt>
                <c:pt idx="197">
                  <c:v>2.4515557046445187</c:v>
                </c:pt>
                <c:pt idx="198">
                  <c:v>2.3955973141881617</c:v>
                </c:pt>
                <c:pt idx="199">
                  <c:v>2.3452597657175582</c:v>
                </c:pt>
                <c:pt idx="200">
                  <c:v>2.2531999159659408</c:v>
                </c:pt>
                <c:pt idx="201">
                  <c:v>1.9369971585143588</c:v>
                </c:pt>
                <c:pt idx="202">
                  <c:v>2.132706889668265</c:v>
                </c:pt>
                <c:pt idx="203">
                  <c:v>2.1263793634941797</c:v>
                </c:pt>
                <c:pt idx="204">
                  <c:v>1.6146095325258329</c:v>
                </c:pt>
                <c:pt idx="205">
                  <c:v>1.8682540716957758</c:v>
                </c:pt>
                <c:pt idx="206">
                  <c:v>1.7665510521742918</c:v>
                </c:pt>
                <c:pt idx="207">
                  <c:v>1.6897357377358304</c:v>
                </c:pt>
                <c:pt idx="208">
                  <c:v>1.6385253927219168</c:v>
                </c:pt>
                <c:pt idx="209">
                  <c:v>1.4464065955409762</c:v>
                </c:pt>
                <c:pt idx="210">
                  <c:v>1.4480347074304634</c:v>
                </c:pt>
                <c:pt idx="211">
                  <c:v>1.4498382808064858</c:v>
                </c:pt>
                <c:pt idx="212">
                  <c:v>1.524935105730862</c:v>
                </c:pt>
                <c:pt idx="213">
                  <c:v>1.3841853949630851</c:v>
                </c:pt>
                <c:pt idx="214">
                  <c:v>1.4353304104105278</c:v>
                </c:pt>
                <c:pt idx="215">
                  <c:v>1.2766268914038932</c:v>
                </c:pt>
                <c:pt idx="216">
                  <c:v>1.848847976567443</c:v>
                </c:pt>
                <c:pt idx="217">
                  <c:v>1.7368278154408898</c:v>
                </c:pt>
                <c:pt idx="218">
                  <c:v>1.5596366310196976</c:v>
                </c:pt>
                <c:pt idx="219">
                  <c:v>1.2941786677834273</c:v>
                </c:pt>
                <c:pt idx="220">
                  <c:v>1.4367772886276098</c:v>
                </c:pt>
                <c:pt idx="221">
                  <c:v>1.3816072287094978</c:v>
                </c:pt>
                <c:pt idx="222">
                  <c:v>1.4830643091113558</c:v>
                </c:pt>
                <c:pt idx="223">
                  <c:v>1.6613824195450781</c:v>
                </c:pt>
                <c:pt idx="224">
                  <c:v>1.3442888411077851</c:v>
                </c:pt>
                <c:pt idx="225">
                  <c:v>1.7127376376391772</c:v>
                </c:pt>
                <c:pt idx="226">
                  <c:v>1.6003694771726753</c:v>
                </c:pt>
                <c:pt idx="227">
                  <c:v>1.5920398508637421</c:v>
                </c:pt>
                <c:pt idx="228">
                  <c:v>1.425937907069124</c:v>
                </c:pt>
                <c:pt idx="229">
                  <c:v>1.6081751218831672</c:v>
                </c:pt>
                <c:pt idx="230">
                  <c:v>1.6166571736226021</c:v>
                </c:pt>
                <c:pt idx="231">
                  <c:v>1.8775620081509459</c:v>
                </c:pt>
                <c:pt idx="232">
                  <c:v>1.9697236193284056</c:v>
                </c:pt>
                <c:pt idx="233">
                  <c:v>1.9421797520202517</c:v>
                </c:pt>
                <c:pt idx="234">
                  <c:v>1.9238811582912945</c:v>
                </c:pt>
                <c:pt idx="235">
                  <c:v>1.7572613361016058</c:v>
                </c:pt>
              </c:numCache>
            </c:numRef>
          </c:val>
        </c:ser>
        <c:marker val="1"/>
        <c:axId val="91917312"/>
        <c:axId val="91915392"/>
      </c:lineChart>
      <c:dateAx>
        <c:axId val="91801088"/>
        <c:scaling>
          <c:orientation val="minMax"/>
          <c:min val="39083"/>
        </c:scaling>
        <c:axPos val="b"/>
        <c:numFmt formatCode="yyyy" sourceLinked="0"/>
        <c:tickLblPos val="low"/>
        <c:txPr>
          <a:bodyPr rot="0" vert="horz"/>
          <a:lstStyle/>
          <a:p>
            <a:pPr>
              <a:defRPr/>
            </a:pPr>
            <a:endParaRPr lang="en-US"/>
          </a:p>
        </c:txPr>
        <c:crossAx val="91802624"/>
        <c:crosses val="autoZero"/>
        <c:auto val="1"/>
        <c:lblOffset val="100"/>
        <c:baseTimeUnit val="months"/>
        <c:majorUnit val="12"/>
        <c:majorTimeUnit val="months"/>
      </c:dateAx>
      <c:valAx>
        <c:axId val="91802624"/>
        <c:scaling>
          <c:orientation val="minMax"/>
          <c:max val="6"/>
          <c:min val="0"/>
        </c:scaling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dash"/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hu-HU"/>
                  <a:t>%</a:t>
                </a:r>
              </a:p>
            </c:rich>
          </c:tx>
          <c:layout>
            <c:manualLayout>
              <c:xMode val="edge"/>
              <c:yMode val="edge"/>
              <c:x val="5.2613534066178524E-2"/>
              <c:y val="1.7765037449655621E-3"/>
            </c:manualLayout>
          </c:layout>
        </c:title>
        <c:numFmt formatCode="#,##0" sourceLinked="0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91801088"/>
        <c:crosses val="autoZero"/>
        <c:crossBetween val="between"/>
      </c:valAx>
      <c:valAx>
        <c:axId val="91915392"/>
        <c:scaling>
          <c:orientation val="minMax"/>
          <c:max val="6"/>
          <c:min val="0"/>
        </c:scaling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%</a:t>
                </a:r>
              </a:p>
            </c:rich>
          </c:tx>
          <c:layout>
            <c:manualLayout>
              <c:xMode val="edge"/>
              <c:yMode val="edge"/>
              <c:x val="0.9246262996777429"/>
              <c:y val="1.7754547937699012E-3"/>
            </c:manualLayout>
          </c:layout>
        </c:title>
        <c:numFmt formatCode="0" sourceLinked="0"/>
        <c:tickLblPos val="nextTo"/>
        <c:crossAx val="91917312"/>
        <c:crosses val="max"/>
        <c:crossBetween val="between"/>
      </c:valAx>
      <c:dateAx>
        <c:axId val="91917312"/>
        <c:scaling>
          <c:orientation val="minMax"/>
        </c:scaling>
        <c:delete val="1"/>
        <c:axPos val="b"/>
        <c:numFmt formatCode="mmm/yy" sourceLinked="1"/>
        <c:tickLblPos val="none"/>
        <c:crossAx val="91915392"/>
        <c:crosses val="autoZero"/>
        <c:auto val="1"/>
        <c:lblOffset val="100"/>
        <c:baseTimeUnit val="months"/>
      </c:dateAx>
    </c:plotArea>
    <c:legend>
      <c:legendPos val="b"/>
      <c:layout>
        <c:manualLayout>
          <c:xMode val="edge"/>
          <c:yMode val="edge"/>
          <c:x val="0"/>
          <c:y val="0.87769818741310135"/>
          <c:w val="1"/>
          <c:h val="0.12230183528697008"/>
        </c:manualLayout>
      </c:layout>
    </c:legend>
    <c:plotVisOnly val="1"/>
    <c:dispBlanksAs val="gap"/>
  </c:chart>
  <c:spPr>
    <a:ln>
      <a:noFill/>
    </a:ln>
  </c:spPr>
  <c:txPr>
    <a:bodyPr/>
    <a:lstStyle/>
    <a:p>
      <a:pPr>
        <a:defRPr sz="1800" b="0" i="0" u="none" strike="noStrike" baseline="0">
          <a:solidFill>
            <a:srgbClr val="000000"/>
          </a:solidFill>
          <a:latin typeface="Calibri" pitchFamily="34" charset="0"/>
          <a:ea typeface="Trebuchet MS"/>
          <a:cs typeface="Trebuchet MS"/>
        </a:defRPr>
      </a:pPr>
      <a:endParaRPr lang="en-US"/>
    </a:p>
  </c:txPr>
  <c:externalData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chart>
    <c:plotArea>
      <c:layout>
        <c:manualLayout>
          <c:layoutTarget val="inner"/>
          <c:xMode val="edge"/>
          <c:yMode val="edge"/>
          <c:x val="6.1206405915911914E-2"/>
          <c:y val="6.2544417463315363E-2"/>
          <c:w val="0.92208394973657859"/>
          <c:h val="0.75217259810638371"/>
        </c:manualLayout>
      </c:layout>
      <c:areaChart>
        <c:grouping val="stacked"/>
        <c:ser>
          <c:idx val="0"/>
          <c:order val="0"/>
          <c:tx>
            <c:strRef>
              <c:f>'c6-9'!$C$13</c:f>
              <c:strCache>
                <c:ptCount val="1"/>
                <c:pt idx="0">
                  <c:v>A sáv minimuma</c:v>
                </c:pt>
              </c:strCache>
            </c:strRef>
          </c:tx>
          <c:spPr>
            <a:noFill/>
          </c:spPr>
          <c:cat>
            <c:numRef>
              <c:f>'c6-9'!$A$27:$A$154</c:f>
              <c:numCache>
                <c:formatCode>mmm/yy</c:formatCode>
                <c:ptCount val="128"/>
                <c:pt idx="0">
                  <c:v>38353</c:v>
                </c:pt>
                <c:pt idx="1">
                  <c:v>38384</c:v>
                </c:pt>
                <c:pt idx="2">
                  <c:v>38412</c:v>
                </c:pt>
                <c:pt idx="3">
                  <c:v>38443</c:v>
                </c:pt>
                <c:pt idx="4">
                  <c:v>38473</c:v>
                </c:pt>
                <c:pt idx="5">
                  <c:v>38504</c:v>
                </c:pt>
                <c:pt idx="6">
                  <c:v>38534</c:v>
                </c:pt>
                <c:pt idx="7">
                  <c:v>38565</c:v>
                </c:pt>
                <c:pt idx="8">
                  <c:v>38596</c:v>
                </c:pt>
                <c:pt idx="9">
                  <c:v>38626</c:v>
                </c:pt>
                <c:pt idx="10">
                  <c:v>38657</c:v>
                </c:pt>
                <c:pt idx="11">
                  <c:v>38687</c:v>
                </c:pt>
                <c:pt idx="12">
                  <c:v>38718</c:v>
                </c:pt>
                <c:pt idx="13">
                  <c:v>38749</c:v>
                </c:pt>
                <c:pt idx="14">
                  <c:v>38777</c:v>
                </c:pt>
                <c:pt idx="15">
                  <c:v>38808</c:v>
                </c:pt>
                <c:pt idx="16">
                  <c:v>38838</c:v>
                </c:pt>
                <c:pt idx="17">
                  <c:v>38869</c:v>
                </c:pt>
                <c:pt idx="18">
                  <c:v>38899</c:v>
                </c:pt>
                <c:pt idx="19">
                  <c:v>38930</c:v>
                </c:pt>
                <c:pt idx="20">
                  <c:v>38961</c:v>
                </c:pt>
                <c:pt idx="21">
                  <c:v>38991</c:v>
                </c:pt>
                <c:pt idx="22">
                  <c:v>39022</c:v>
                </c:pt>
                <c:pt idx="23">
                  <c:v>39052</c:v>
                </c:pt>
                <c:pt idx="24">
                  <c:v>39083</c:v>
                </c:pt>
                <c:pt idx="25">
                  <c:v>39114</c:v>
                </c:pt>
                <c:pt idx="26">
                  <c:v>39142</c:v>
                </c:pt>
                <c:pt idx="27">
                  <c:v>39173</c:v>
                </c:pt>
                <c:pt idx="28">
                  <c:v>39203</c:v>
                </c:pt>
                <c:pt idx="29">
                  <c:v>39234</c:v>
                </c:pt>
                <c:pt idx="30">
                  <c:v>39264</c:v>
                </c:pt>
                <c:pt idx="31">
                  <c:v>39295</c:v>
                </c:pt>
                <c:pt idx="32">
                  <c:v>39326</c:v>
                </c:pt>
                <c:pt idx="33">
                  <c:v>39356</c:v>
                </c:pt>
                <c:pt idx="34">
                  <c:v>39387</c:v>
                </c:pt>
                <c:pt idx="35">
                  <c:v>39417</c:v>
                </c:pt>
                <c:pt idx="36">
                  <c:v>39448</c:v>
                </c:pt>
                <c:pt idx="37">
                  <c:v>39479</c:v>
                </c:pt>
                <c:pt idx="38">
                  <c:v>39508</c:v>
                </c:pt>
                <c:pt idx="39">
                  <c:v>39539</c:v>
                </c:pt>
                <c:pt idx="40">
                  <c:v>39569</c:v>
                </c:pt>
                <c:pt idx="41">
                  <c:v>39600</c:v>
                </c:pt>
                <c:pt idx="42">
                  <c:v>39630</c:v>
                </c:pt>
                <c:pt idx="43">
                  <c:v>39661</c:v>
                </c:pt>
                <c:pt idx="44">
                  <c:v>39692</c:v>
                </c:pt>
                <c:pt idx="45">
                  <c:v>39722</c:v>
                </c:pt>
                <c:pt idx="46">
                  <c:v>39753</c:v>
                </c:pt>
                <c:pt idx="47">
                  <c:v>39783</c:v>
                </c:pt>
                <c:pt idx="48">
                  <c:v>39814</c:v>
                </c:pt>
                <c:pt idx="49">
                  <c:v>39845</c:v>
                </c:pt>
                <c:pt idx="50">
                  <c:v>39873</c:v>
                </c:pt>
                <c:pt idx="51">
                  <c:v>39904</c:v>
                </c:pt>
                <c:pt idx="52">
                  <c:v>39934</c:v>
                </c:pt>
                <c:pt idx="53">
                  <c:v>39965</c:v>
                </c:pt>
                <c:pt idx="54">
                  <c:v>39995</c:v>
                </c:pt>
                <c:pt idx="55">
                  <c:v>40026</c:v>
                </c:pt>
                <c:pt idx="56">
                  <c:v>40057</c:v>
                </c:pt>
                <c:pt idx="57">
                  <c:v>40087</c:v>
                </c:pt>
                <c:pt idx="58">
                  <c:v>40118</c:v>
                </c:pt>
                <c:pt idx="59">
                  <c:v>40148</c:v>
                </c:pt>
                <c:pt idx="60">
                  <c:v>40179</c:v>
                </c:pt>
                <c:pt idx="61">
                  <c:v>40210</c:v>
                </c:pt>
                <c:pt idx="62">
                  <c:v>40238</c:v>
                </c:pt>
                <c:pt idx="63">
                  <c:v>40269</c:v>
                </c:pt>
                <c:pt idx="64">
                  <c:v>40299</c:v>
                </c:pt>
                <c:pt idx="65">
                  <c:v>40330</c:v>
                </c:pt>
                <c:pt idx="66">
                  <c:v>40360</c:v>
                </c:pt>
                <c:pt idx="67">
                  <c:v>40391</c:v>
                </c:pt>
                <c:pt idx="68">
                  <c:v>40422</c:v>
                </c:pt>
                <c:pt idx="69">
                  <c:v>40452</c:v>
                </c:pt>
                <c:pt idx="70">
                  <c:v>40483</c:v>
                </c:pt>
                <c:pt idx="71">
                  <c:v>40513</c:v>
                </c:pt>
                <c:pt idx="72">
                  <c:v>40544</c:v>
                </c:pt>
                <c:pt idx="73">
                  <c:v>40575</c:v>
                </c:pt>
                <c:pt idx="74">
                  <c:v>40603</c:v>
                </c:pt>
                <c:pt idx="75">
                  <c:v>40634</c:v>
                </c:pt>
                <c:pt idx="76">
                  <c:v>40664</c:v>
                </c:pt>
                <c:pt idx="77">
                  <c:v>40695</c:v>
                </c:pt>
                <c:pt idx="78">
                  <c:v>40725</c:v>
                </c:pt>
                <c:pt idx="79">
                  <c:v>40756</c:v>
                </c:pt>
                <c:pt idx="80">
                  <c:v>40787</c:v>
                </c:pt>
                <c:pt idx="81">
                  <c:v>40817</c:v>
                </c:pt>
                <c:pt idx="82">
                  <c:v>40848</c:v>
                </c:pt>
                <c:pt idx="83">
                  <c:v>40878</c:v>
                </c:pt>
                <c:pt idx="84">
                  <c:v>40909</c:v>
                </c:pt>
                <c:pt idx="85">
                  <c:v>40940</c:v>
                </c:pt>
                <c:pt idx="86">
                  <c:v>40969</c:v>
                </c:pt>
                <c:pt idx="87">
                  <c:v>41000</c:v>
                </c:pt>
                <c:pt idx="88">
                  <c:v>41030</c:v>
                </c:pt>
                <c:pt idx="89">
                  <c:v>41061</c:v>
                </c:pt>
                <c:pt idx="90">
                  <c:v>41091</c:v>
                </c:pt>
                <c:pt idx="91">
                  <c:v>41122</c:v>
                </c:pt>
                <c:pt idx="92">
                  <c:v>41153</c:v>
                </c:pt>
                <c:pt idx="93">
                  <c:v>41183</c:v>
                </c:pt>
                <c:pt idx="94">
                  <c:v>41214</c:v>
                </c:pt>
                <c:pt idx="95">
                  <c:v>41244</c:v>
                </c:pt>
                <c:pt idx="96">
                  <c:v>41275</c:v>
                </c:pt>
                <c:pt idx="97">
                  <c:v>41306</c:v>
                </c:pt>
                <c:pt idx="98">
                  <c:v>41334</c:v>
                </c:pt>
                <c:pt idx="99">
                  <c:v>41365</c:v>
                </c:pt>
                <c:pt idx="100">
                  <c:v>41395</c:v>
                </c:pt>
                <c:pt idx="101">
                  <c:v>41426</c:v>
                </c:pt>
                <c:pt idx="102">
                  <c:v>41456</c:v>
                </c:pt>
                <c:pt idx="103">
                  <c:v>41487</c:v>
                </c:pt>
                <c:pt idx="104">
                  <c:v>41518</c:v>
                </c:pt>
                <c:pt idx="105">
                  <c:v>41548</c:v>
                </c:pt>
                <c:pt idx="106">
                  <c:v>41579</c:v>
                </c:pt>
                <c:pt idx="107">
                  <c:v>41609</c:v>
                </c:pt>
                <c:pt idx="108">
                  <c:v>41640</c:v>
                </c:pt>
                <c:pt idx="109">
                  <c:v>41671</c:v>
                </c:pt>
                <c:pt idx="110">
                  <c:v>41699</c:v>
                </c:pt>
                <c:pt idx="111">
                  <c:v>41730</c:v>
                </c:pt>
                <c:pt idx="112">
                  <c:v>41760</c:v>
                </c:pt>
                <c:pt idx="113">
                  <c:v>41791</c:v>
                </c:pt>
                <c:pt idx="114">
                  <c:v>41821</c:v>
                </c:pt>
                <c:pt idx="115">
                  <c:v>41852</c:v>
                </c:pt>
                <c:pt idx="116">
                  <c:v>41883</c:v>
                </c:pt>
                <c:pt idx="117">
                  <c:v>41913</c:v>
                </c:pt>
                <c:pt idx="118">
                  <c:v>41944</c:v>
                </c:pt>
                <c:pt idx="119">
                  <c:v>41974</c:v>
                </c:pt>
                <c:pt idx="120">
                  <c:v>42005</c:v>
                </c:pt>
                <c:pt idx="121">
                  <c:v>42036</c:v>
                </c:pt>
                <c:pt idx="122">
                  <c:v>42064</c:v>
                </c:pt>
                <c:pt idx="123">
                  <c:v>42095</c:v>
                </c:pt>
                <c:pt idx="124">
                  <c:v>42125</c:v>
                </c:pt>
                <c:pt idx="125">
                  <c:v>42156</c:v>
                </c:pt>
                <c:pt idx="126">
                  <c:v>42186</c:v>
                </c:pt>
                <c:pt idx="127">
                  <c:v>42217</c:v>
                </c:pt>
              </c:numCache>
            </c:numRef>
          </c:cat>
          <c:val>
            <c:numRef>
              <c:f>'c6-9'!$C$27:$C$154</c:f>
              <c:numCache>
                <c:formatCode>0.0</c:formatCode>
                <c:ptCount val="128"/>
                <c:pt idx="0">
                  <c:v>4.229681232388371</c:v>
                </c:pt>
                <c:pt idx="1">
                  <c:v>4.3245632354366359</c:v>
                </c:pt>
                <c:pt idx="2">
                  <c:v>3.5923565120152077</c:v>
                </c:pt>
                <c:pt idx="3">
                  <c:v>3.9944181404983943</c:v>
                </c:pt>
                <c:pt idx="4">
                  <c:v>3.7432125273420596</c:v>
                </c:pt>
                <c:pt idx="5">
                  <c:v>3.8819477472098072</c:v>
                </c:pt>
                <c:pt idx="6">
                  <c:v>3.5404401601438833</c:v>
                </c:pt>
                <c:pt idx="7">
                  <c:v>3.6875988960485948</c:v>
                </c:pt>
                <c:pt idx="8">
                  <c:v>3.9233019417285413</c:v>
                </c:pt>
                <c:pt idx="9">
                  <c:v>3.8959308667961645</c:v>
                </c:pt>
                <c:pt idx="10">
                  <c:v>3.3249626285251317</c:v>
                </c:pt>
                <c:pt idx="11">
                  <c:v>3.030746624227056</c:v>
                </c:pt>
                <c:pt idx="12">
                  <c:v>2.5111712714774823</c:v>
                </c:pt>
                <c:pt idx="13">
                  <c:v>2.9754157400331729</c:v>
                </c:pt>
                <c:pt idx="14">
                  <c:v>2.7516697195330617</c:v>
                </c:pt>
                <c:pt idx="15">
                  <c:v>2.6425184545214981</c:v>
                </c:pt>
                <c:pt idx="16">
                  <c:v>3.4325811415319412</c:v>
                </c:pt>
                <c:pt idx="17">
                  <c:v>4.3888084853213831</c:v>
                </c:pt>
                <c:pt idx="18">
                  <c:v>5.1009259419473976</c:v>
                </c:pt>
                <c:pt idx="19">
                  <c:v>5.8130433985734484</c:v>
                </c:pt>
                <c:pt idx="20">
                  <c:v>6.2152314925139445</c:v>
                </c:pt>
                <c:pt idx="21">
                  <c:v>5.7202602078910427</c:v>
                </c:pt>
                <c:pt idx="22">
                  <c:v>6.0378821445283926</c:v>
                </c:pt>
                <c:pt idx="23">
                  <c:v>6.2952523269678631</c:v>
                </c:pt>
                <c:pt idx="24">
                  <c:v>7.1685407107704879</c:v>
                </c:pt>
                <c:pt idx="25">
                  <c:v>6.2100567855072883</c:v>
                </c:pt>
                <c:pt idx="26">
                  <c:v>5.3296861118386403</c:v>
                </c:pt>
                <c:pt idx="27">
                  <c:v>5.4096764495524114</c:v>
                </c:pt>
                <c:pt idx="28">
                  <c:v>5.5706720847121449</c:v>
                </c:pt>
                <c:pt idx="29">
                  <c:v>5.7002747613792115</c:v>
                </c:pt>
                <c:pt idx="30">
                  <c:v>5.8102307085753297</c:v>
                </c:pt>
                <c:pt idx="31">
                  <c:v>6.6015896652874799</c:v>
                </c:pt>
                <c:pt idx="32">
                  <c:v>7.083740648514083</c:v>
                </c:pt>
                <c:pt idx="33">
                  <c:v>6.9119886583820556</c:v>
                </c:pt>
                <c:pt idx="34">
                  <c:v>6.7402366682500316</c:v>
                </c:pt>
                <c:pt idx="35">
                  <c:v>6.5684846781179855</c:v>
                </c:pt>
                <c:pt idx="36">
                  <c:v>6.5656420305366554</c:v>
                </c:pt>
                <c:pt idx="37">
                  <c:v>6.2932920514073825</c:v>
                </c:pt>
                <c:pt idx="38">
                  <c:v>6.5733811648385281</c:v>
                </c:pt>
                <c:pt idx="39">
                  <c:v>6.8446364821577861</c:v>
                </c:pt>
                <c:pt idx="40">
                  <c:v>8.0257047428263046</c:v>
                </c:pt>
                <c:pt idx="41">
                  <c:v>7.0731272687753854</c:v>
                </c:pt>
                <c:pt idx="42">
                  <c:v>7.2220940031652807</c:v>
                </c:pt>
                <c:pt idx="43">
                  <c:v>7.3710607375551884</c:v>
                </c:pt>
                <c:pt idx="44">
                  <c:v>6.6740700497684085</c:v>
                </c:pt>
                <c:pt idx="45">
                  <c:v>8.9877457358700497</c:v>
                </c:pt>
                <c:pt idx="46">
                  <c:v>7.2079793881866694</c:v>
                </c:pt>
                <c:pt idx="47">
                  <c:v>7.1767839134319704</c:v>
                </c:pt>
                <c:pt idx="48">
                  <c:v>7.0853876964675955</c:v>
                </c:pt>
                <c:pt idx="49">
                  <c:v>6.679878999950529</c:v>
                </c:pt>
                <c:pt idx="50">
                  <c:v>7.0689973637006709</c:v>
                </c:pt>
                <c:pt idx="51">
                  <c:v>6.7691471405212633</c:v>
                </c:pt>
                <c:pt idx="52">
                  <c:v>6.093755633851603</c:v>
                </c:pt>
                <c:pt idx="53">
                  <c:v>6.5853984873382814</c:v>
                </c:pt>
                <c:pt idx="54">
                  <c:v>7.3469698785234865</c:v>
                </c:pt>
                <c:pt idx="55">
                  <c:v>6.117739554683336</c:v>
                </c:pt>
                <c:pt idx="56">
                  <c:v>6.1133215364091047</c:v>
                </c:pt>
                <c:pt idx="57">
                  <c:v>5.3364335406437862</c:v>
                </c:pt>
                <c:pt idx="58">
                  <c:v>5.350810057474515</c:v>
                </c:pt>
                <c:pt idx="59">
                  <c:v>5.0644283234553615</c:v>
                </c:pt>
                <c:pt idx="60">
                  <c:v>6.145322406854417</c:v>
                </c:pt>
                <c:pt idx="61">
                  <c:v>5.3178484733885965</c:v>
                </c:pt>
                <c:pt idx="62">
                  <c:v>5.0419259449161915</c:v>
                </c:pt>
                <c:pt idx="63">
                  <c:v>4.526639695798953</c:v>
                </c:pt>
                <c:pt idx="64">
                  <c:v>4.0532522991546829</c:v>
                </c:pt>
                <c:pt idx="65">
                  <c:v>3.9178785557720772</c:v>
                </c:pt>
                <c:pt idx="66">
                  <c:v>4.4072952687415388</c:v>
                </c:pt>
                <c:pt idx="67">
                  <c:v>4.0009630535655907</c:v>
                </c:pt>
                <c:pt idx="68">
                  <c:v>4.2834421948503874</c:v>
                </c:pt>
                <c:pt idx="69">
                  <c:v>4.0438695738616834</c:v>
                </c:pt>
                <c:pt idx="70">
                  <c:v>4.0646949269420833</c:v>
                </c:pt>
                <c:pt idx="71">
                  <c:v>4.0662775672348426</c:v>
                </c:pt>
                <c:pt idx="72">
                  <c:v>4.6042729882352287</c:v>
                </c:pt>
                <c:pt idx="73">
                  <c:v>4.6857310955905973</c:v>
                </c:pt>
                <c:pt idx="74">
                  <c:v>5.8404993404637704</c:v>
                </c:pt>
                <c:pt idx="75">
                  <c:v>5.6713036446898766</c:v>
                </c:pt>
                <c:pt idx="76">
                  <c:v>5.3604152034674435</c:v>
                </c:pt>
                <c:pt idx="77">
                  <c:v>5.1380001044725034</c:v>
                </c:pt>
                <c:pt idx="78">
                  <c:v>4.9278177404957457</c:v>
                </c:pt>
                <c:pt idx="79">
                  <c:v>4.4644956297776268</c:v>
                </c:pt>
                <c:pt idx="80">
                  <c:v>5.243588671680155</c:v>
                </c:pt>
                <c:pt idx="81">
                  <c:v>5.3322336983023879</c:v>
                </c:pt>
                <c:pt idx="82">
                  <c:v>5.3205182832987941</c:v>
                </c:pt>
                <c:pt idx="83">
                  <c:v>5.9260702517383468</c:v>
                </c:pt>
                <c:pt idx="84">
                  <c:v>6.0258417400491959</c:v>
                </c:pt>
                <c:pt idx="85">
                  <c:v>5.4656359860758448</c:v>
                </c:pt>
                <c:pt idx="86">
                  <c:v>5.4921496753062975</c:v>
                </c:pt>
                <c:pt idx="87">
                  <c:v>5.3620146511850271</c:v>
                </c:pt>
                <c:pt idx="88">
                  <c:v>5.7860108755099056</c:v>
                </c:pt>
                <c:pt idx="89">
                  <c:v>5.6467724231368894</c:v>
                </c:pt>
                <c:pt idx="90">
                  <c:v>4.9508416008169176</c:v>
                </c:pt>
                <c:pt idx="91">
                  <c:v>5.5362057430488489</c:v>
                </c:pt>
                <c:pt idx="92">
                  <c:v>5.2161447956300497</c:v>
                </c:pt>
                <c:pt idx="93">
                  <c:v>6.0266193763264857</c:v>
                </c:pt>
                <c:pt idx="94">
                  <c:v>5.6955169583405549</c:v>
                </c:pt>
                <c:pt idx="95">
                  <c:v>5.6734391565500282</c:v>
                </c:pt>
                <c:pt idx="96">
                  <c:v>5.4546389367527244</c:v>
                </c:pt>
                <c:pt idx="97">
                  <c:v>4.8737835231856987</c:v>
                </c:pt>
                <c:pt idx="98">
                  <c:v>4.3351386803051026</c:v>
                </c:pt>
                <c:pt idx="99">
                  <c:v>4.5548940337969377</c:v>
                </c:pt>
                <c:pt idx="100">
                  <c:v>3.6763300228221576</c:v>
                </c:pt>
                <c:pt idx="101">
                  <c:v>4.2411014681493411</c:v>
                </c:pt>
                <c:pt idx="102">
                  <c:v>3.4247485026285807</c:v>
                </c:pt>
                <c:pt idx="103">
                  <c:v>3.8002352779805042</c:v>
                </c:pt>
                <c:pt idx="104">
                  <c:v>3.2427180232847976</c:v>
                </c:pt>
                <c:pt idx="105">
                  <c:v>2.6664213074775822</c:v>
                </c:pt>
                <c:pt idx="106">
                  <c:v>2.6214036680574044</c:v>
                </c:pt>
                <c:pt idx="107">
                  <c:v>2.6042651825725094</c:v>
                </c:pt>
                <c:pt idx="108">
                  <c:v>2.3022881915351578</c:v>
                </c:pt>
                <c:pt idx="109">
                  <c:v>2.2854061870799542</c:v>
                </c:pt>
                <c:pt idx="110">
                  <c:v>1.9922140033843989</c:v>
                </c:pt>
                <c:pt idx="111">
                  <c:v>1.8783144324601211</c:v>
                </c:pt>
                <c:pt idx="112">
                  <c:v>1.6881520730853179</c:v>
                </c:pt>
                <c:pt idx="113">
                  <c:v>1.3529337105865011</c:v>
                </c:pt>
                <c:pt idx="114">
                  <c:v>1.3526554549635403</c:v>
                </c:pt>
                <c:pt idx="115">
                  <c:v>1.3325394972155238</c:v>
                </c:pt>
                <c:pt idx="116">
                  <c:v>1.364473203104706</c:v>
                </c:pt>
                <c:pt idx="117">
                  <c:v>1.2857436417576298</c:v>
                </c:pt>
                <c:pt idx="118">
                  <c:v>1.2353020509795158</c:v>
                </c:pt>
                <c:pt idx="119">
                  <c:v>1.3739851085482317</c:v>
                </c:pt>
                <c:pt idx="120">
                  <c:v>1.2288131967138407</c:v>
                </c:pt>
                <c:pt idx="121">
                  <c:v>1.0001564109896417</c:v>
                </c:pt>
                <c:pt idx="122">
                  <c:v>0.79495664733037263</c:v>
                </c:pt>
                <c:pt idx="123">
                  <c:v>0.80208238321377623</c:v>
                </c:pt>
                <c:pt idx="124">
                  <c:v>0.71221937826052262</c:v>
                </c:pt>
                <c:pt idx="125">
                  <c:v>0.6573265890600295</c:v>
                </c:pt>
                <c:pt idx="126">
                  <c:v>0.61935371007226259</c:v>
                </c:pt>
                <c:pt idx="127">
                  <c:v>0.52830079110861838</c:v>
                </c:pt>
              </c:numCache>
            </c:numRef>
          </c:val>
        </c:ser>
        <c:ser>
          <c:idx val="2"/>
          <c:order val="1"/>
          <c:tx>
            <c:strRef>
              <c:f>'c6-9'!$D$13</c:f>
              <c:strCache>
                <c:ptCount val="1"/>
                <c:pt idx="0">
                  <c:v>Inflációs várakozások sávja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</c:spPr>
          <c:cat>
            <c:numRef>
              <c:f>'c6-9'!$A$27:$A$154</c:f>
              <c:numCache>
                <c:formatCode>mmm/yy</c:formatCode>
                <c:ptCount val="128"/>
                <c:pt idx="0">
                  <c:v>38353</c:v>
                </c:pt>
                <c:pt idx="1">
                  <c:v>38384</c:v>
                </c:pt>
                <c:pt idx="2">
                  <c:v>38412</c:v>
                </c:pt>
                <c:pt idx="3">
                  <c:v>38443</c:v>
                </c:pt>
                <c:pt idx="4">
                  <c:v>38473</c:v>
                </c:pt>
                <c:pt idx="5">
                  <c:v>38504</c:v>
                </c:pt>
                <c:pt idx="6">
                  <c:v>38534</c:v>
                </c:pt>
                <c:pt idx="7">
                  <c:v>38565</c:v>
                </c:pt>
                <c:pt idx="8">
                  <c:v>38596</c:v>
                </c:pt>
                <c:pt idx="9">
                  <c:v>38626</c:v>
                </c:pt>
                <c:pt idx="10">
                  <c:v>38657</c:v>
                </c:pt>
                <c:pt idx="11">
                  <c:v>38687</c:v>
                </c:pt>
                <c:pt idx="12">
                  <c:v>38718</c:v>
                </c:pt>
                <c:pt idx="13">
                  <c:v>38749</c:v>
                </c:pt>
                <c:pt idx="14">
                  <c:v>38777</c:v>
                </c:pt>
                <c:pt idx="15">
                  <c:v>38808</c:v>
                </c:pt>
                <c:pt idx="16">
                  <c:v>38838</c:v>
                </c:pt>
                <c:pt idx="17">
                  <c:v>38869</c:v>
                </c:pt>
                <c:pt idx="18">
                  <c:v>38899</c:v>
                </c:pt>
                <c:pt idx="19">
                  <c:v>38930</c:v>
                </c:pt>
                <c:pt idx="20">
                  <c:v>38961</c:v>
                </c:pt>
                <c:pt idx="21">
                  <c:v>38991</c:v>
                </c:pt>
                <c:pt idx="22">
                  <c:v>39022</c:v>
                </c:pt>
                <c:pt idx="23">
                  <c:v>39052</c:v>
                </c:pt>
                <c:pt idx="24">
                  <c:v>39083</c:v>
                </c:pt>
                <c:pt idx="25">
                  <c:v>39114</c:v>
                </c:pt>
                <c:pt idx="26">
                  <c:v>39142</c:v>
                </c:pt>
                <c:pt idx="27">
                  <c:v>39173</c:v>
                </c:pt>
                <c:pt idx="28">
                  <c:v>39203</c:v>
                </c:pt>
                <c:pt idx="29">
                  <c:v>39234</c:v>
                </c:pt>
                <c:pt idx="30">
                  <c:v>39264</c:v>
                </c:pt>
                <c:pt idx="31">
                  <c:v>39295</c:v>
                </c:pt>
                <c:pt idx="32">
                  <c:v>39326</c:v>
                </c:pt>
                <c:pt idx="33">
                  <c:v>39356</c:v>
                </c:pt>
                <c:pt idx="34">
                  <c:v>39387</c:v>
                </c:pt>
                <c:pt idx="35">
                  <c:v>39417</c:v>
                </c:pt>
                <c:pt idx="36">
                  <c:v>39448</c:v>
                </c:pt>
                <c:pt idx="37">
                  <c:v>39479</c:v>
                </c:pt>
                <c:pt idx="38">
                  <c:v>39508</c:v>
                </c:pt>
                <c:pt idx="39">
                  <c:v>39539</c:v>
                </c:pt>
                <c:pt idx="40">
                  <c:v>39569</c:v>
                </c:pt>
                <c:pt idx="41">
                  <c:v>39600</c:v>
                </c:pt>
                <c:pt idx="42">
                  <c:v>39630</c:v>
                </c:pt>
                <c:pt idx="43">
                  <c:v>39661</c:v>
                </c:pt>
                <c:pt idx="44">
                  <c:v>39692</c:v>
                </c:pt>
                <c:pt idx="45">
                  <c:v>39722</c:v>
                </c:pt>
                <c:pt idx="46">
                  <c:v>39753</c:v>
                </c:pt>
                <c:pt idx="47">
                  <c:v>39783</c:v>
                </c:pt>
                <c:pt idx="48">
                  <c:v>39814</c:v>
                </c:pt>
                <c:pt idx="49">
                  <c:v>39845</c:v>
                </c:pt>
                <c:pt idx="50">
                  <c:v>39873</c:v>
                </c:pt>
                <c:pt idx="51">
                  <c:v>39904</c:v>
                </c:pt>
                <c:pt idx="52">
                  <c:v>39934</c:v>
                </c:pt>
                <c:pt idx="53">
                  <c:v>39965</c:v>
                </c:pt>
                <c:pt idx="54">
                  <c:v>39995</c:v>
                </c:pt>
                <c:pt idx="55">
                  <c:v>40026</c:v>
                </c:pt>
                <c:pt idx="56">
                  <c:v>40057</c:v>
                </c:pt>
                <c:pt idx="57">
                  <c:v>40087</c:v>
                </c:pt>
                <c:pt idx="58">
                  <c:v>40118</c:v>
                </c:pt>
                <c:pt idx="59">
                  <c:v>40148</c:v>
                </c:pt>
                <c:pt idx="60">
                  <c:v>40179</c:v>
                </c:pt>
                <c:pt idx="61">
                  <c:v>40210</c:v>
                </c:pt>
                <c:pt idx="62">
                  <c:v>40238</c:v>
                </c:pt>
                <c:pt idx="63">
                  <c:v>40269</c:v>
                </c:pt>
                <c:pt idx="64">
                  <c:v>40299</c:v>
                </c:pt>
                <c:pt idx="65">
                  <c:v>40330</c:v>
                </c:pt>
                <c:pt idx="66">
                  <c:v>40360</c:v>
                </c:pt>
                <c:pt idx="67">
                  <c:v>40391</c:v>
                </c:pt>
                <c:pt idx="68">
                  <c:v>40422</c:v>
                </c:pt>
                <c:pt idx="69">
                  <c:v>40452</c:v>
                </c:pt>
                <c:pt idx="70">
                  <c:v>40483</c:v>
                </c:pt>
                <c:pt idx="71">
                  <c:v>40513</c:v>
                </c:pt>
                <c:pt idx="72">
                  <c:v>40544</c:v>
                </c:pt>
                <c:pt idx="73">
                  <c:v>40575</c:v>
                </c:pt>
                <c:pt idx="74">
                  <c:v>40603</c:v>
                </c:pt>
                <c:pt idx="75">
                  <c:v>40634</c:v>
                </c:pt>
                <c:pt idx="76">
                  <c:v>40664</c:v>
                </c:pt>
                <c:pt idx="77">
                  <c:v>40695</c:v>
                </c:pt>
                <c:pt idx="78">
                  <c:v>40725</c:v>
                </c:pt>
                <c:pt idx="79">
                  <c:v>40756</c:v>
                </c:pt>
                <c:pt idx="80">
                  <c:v>40787</c:v>
                </c:pt>
                <c:pt idx="81">
                  <c:v>40817</c:v>
                </c:pt>
                <c:pt idx="82">
                  <c:v>40848</c:v>
                </c:pt>
                <c:pt idx="83">
                  <c:v>40878</c:v>
                </c:pt>
                <c:pt idx="84">
                  <c:v>40909</c:v>
                </c:pt>
                <c:pt idx="85">
                  <c:v>40940</c:v>
                </c:pt>
                <c:pt idx="86">
                  <c:v>40969</c:v>
                </c:pt>
                <c:pt idx="87">
                  <c:v>41000</c:v>
                </c:pt>
                <c:pt idx="88">
                  <c:v>41030</c:v>
                </c:pt>
                <c:pt idx="89">
                  <c:v>41061</c:v>
                </c:pt>
                <c:pt idx="90">
                  <c:v>41091</c:v>
                </c:pt>
                <c:pt idx="91">
                  <c:v>41122</c:v>
                </c:pt>
                <c:pt idx="92">
                  <c:v>41153</c:v>
                </c:pt>
                <c:pt idx="93">
                  <c:v>41183</c:v>
                </c:pt>
                <c:pt idx="94">
                  <c:v>41214</c:v>
                </c:pt>
                <c:pt idx="95">
                  <c:v>41244</c:v>
                </c:pt>
                <c:pt idx="96">
                  <c:v>41275</c:v>
                </c:pt>
                <c:pt idx="97">
                  <c:v>41306</c:v>
                </c:pt>
                <c:pt idx="98">
                  <c:v>41334</c:v>
                </c:pt>
                <c:pt idx="99">
                  <c:v>41365</c:v>
                </c:pt>
                <c:pt idx="100">
                  <c:v>41395</c:v>
                </c:pt>
                <c:pt idx="101">
                  <c:v>41426</c:v>
                </c:pt>
                <c:pt idx="102">
                  <c:v>41456</c:v>
                </c:pt>
                <c:pt idx="103">
                  <c:v>41487</c:v>
                </c:pt>
                <c:pt idx="104">
                  <c:v>41518</c:v>
                </c:pt>
                <c:pt idx="105">
                  <c:v>41548</c:v>
                </c:pt>
                <c:pt idx="106">
                  <c:v>41579</c:v>
                </c:pt>
                <c:pt idx="107">
                  <c:v>41609</c:v>
                </c:pt>
                <c:pt idx="108">
                  <c:v>41640</c:v>
                </c:pt>
                <c:pt idx="109">
                  <c:v>41671</c:v>
                </c:pt>
                <c:pt idx="110">
                  <c:v>41699</c:v>
                </c:pt>
                <c:pt idx="111">
                  <c:v>41730</c:v>
                </c:pt>
                <c:pt idx="112">
                  <c:v>41760</c:v>
                </c:pt>
                <c:pt idx="113">
                  <c:v>41791</c:v>
                </c:pt>
                <c:pt idx="114">
                  <c:v>41821</c:v>
                </c:pt>
                <c:pt idx="115">
                  <c:v>41852</c:v>
                </c:pt>
                <c:pt idx="116">
                  <c:v>41883</c:v>
                </c:pt>
                <c:pt idx="117">
                  <c:v>41913</c:v>
                </c:pt>
                <c:pt idx="118">
                  <c:v>41944</c:v>
                </c:pt>
                <c:pt idx="119">
                  <c:v>41974</c:v>
                </c:pt>
                <c:pt idx="120">
                  <c:v>42005</c:v>
                </c:pt>
                <c:pt idx="121">
                  <c:v>42036</c:v>
                </c:pt>
                <c:pt idx="122">
                  <c:v>42064</c:v>
                </c:pt>
                <c:pt idx="123">
                  <c:v>42095</c:v>
                </c:pt>
                <c:pt idx="124">
                  <c:v>42125</c:v>
                </c:pt>
                <c:pt idx="125">
                  <c:v>42156</c:v>
                </c:pt>
                <c:pt idx="126">
                  <c:v>42186</c:v>
                </c:pt>
                <c:pt idx="127">
                  <c:v>42217</c:v>
                </c:pt>
              </c:numCache>
            </c:numRef>
          </c:cat>
          <c:val>
            <c:numRef>
              <c:f>'c6-9'!$D$27:$D$154</c:f>
              <c:numCache>
                <c:formatCode>0.0</c:formatCode>
                <c:ptCount val="128"/>
                <c:pt idx="0">
                  <c:v>1.1920863876295424</c:v>
                </c:pt>
                <c:pt idx="1">
                  <c:v>1.2126075094113544</c:v>
                </c:pt>
                <c:pt idx="2">
                  <c:v>1.0556315952605748</c:v>
                </c:pt>
                <c:pt idx="3">
                  <c:v>1.239316217760982</c:v>
                </c:pt>
                <c:pt idx="4">
                  <c:v>1.2160077642907186</c:v>
                </c:pt>
                <c:pt idx="5">
                  <c:v>1.3169290516635719</c:v>
                </c:pt>
                <c:pt idx="6">
                  <c:v>1.2268641729772578</c:v>
                </c:pt>
                <c:pt idx="7">
                  <c:v>1.3010576970064958</c:v>
                </c:pt>
                <c:pt idx="8">
                  <c:v>1.4111567325020826</c:v>
                </c:pt>
                <c:pt idx="9">
                  <c:v>1.4289649359047178</c:v>
                </c:pt>
                <c:pt idx="10">
                  <c:v>1.2608355683734693</c:v>
                </c:pt>
                <c:pt idx="11">
                  <c:v>1.182687325337902</c:v>
                </c:pt>
                <c:pt idx="12">
                  <c:v>1.0087543084838115</c:v>
                </c:pt>
                <c:pt idx="13">
                  <c:v>1.2425192300585368</c:v>
                </c:pt>
                <c:pt idx="14">
                  <c:v>1.1934624993294198</c:v>
                </c:pt>
                <c:pt idx="15">
                  <c:v>1.1977494270915767</c:v>
                </c:pt>
                <c:pt idx="16">
                  <c:v>1.6209201329139886</c:v>
                </c:pt>
                <c:pt idx="17">
                  <c:v>2.1533687222288478</c:v>
                </c:pt>
                <c:pt idx="18">
                  <c:v>2.5744185792621757</c:v>
                </c:pt>
                <c:pt idx="19">
                  <c:v>2.9954684362954973</c:v>
                </c:pt>
                <c:pt idx="20">
                  <c:v>3.2455958131549782</c:v>
                </c:pt>
                <c:pt idx="21">
                  <c:v>2.9391963325014512</c:v>
                </c:pt>
                <c:pt idx="22">
                  <c:v>3.0427703681679801</c:v>
                </c:pt>
                <c:pt idx="23">
                  <c:v>3.1048946842583662</c:v>
                </c:pt>
                <c:pt idx="24">
                  <c:v>3.4541220055415396</c:v>
                </c:pt>
                <c:pt idx="25">
                  <c:v>2.8926492277883584</c:v>
                </c:pt>
                <c:pt idx="26">
                  <c:v>2.4044615891356198</c:v>
                </c:pt>
                <c:pt idx="27">
                  <c:v>2.3351061694382018</c:v>
                </c:pt>
                <c:pt idx="28">
                  <c:v>2.3226250870785186</c:v>
                </c:pt>
                <c:pt idx="29">
                  <c:v>2.3390865553689837</c:v>
                </c:pt>
                <c:pt idx="30">
                  <c:v>2.3322594799854541</c:v>
                </c:pt>
                <c:pt idx="31">
                  <c:v>2.5883084066447184</c:v>
                </c:pt>
                <c:pt idx="32">
                  <c:v>2.7151423082881267</c:v>
                </c:pt>
                <c:pt idx="33">
                  <c:v>2.6235463697625412</c:v>
                </c:pt>
                <c:pt idx="34">
                  <c:v>2.5319504312369467</c:v>
                </c:pt>
                <c:pt idx="35">
                  <c:v>2.4403544927113612</c:v>
                </c:pt>
                <c:pt idx="36">
                  <c:v>2.3495909033385027</c:v>
                </c:pt>
                <c:pt idx="37">
                  <c:v>2.1157523575061798</c:v>
                </c:pt>
                <c:pt idx="38">
                  <c:v>2.0400317414147517</c:v>
                </c:pt>
                <c:pt idx="39">
                  <c:v>1.9739813693040746</c:v>
                </c:pt>
                <c:pt idx="40">
                  <c:v>2.17370449109616</c:v>
                </c:pt>
                <c:pt idx="41">
                  <c:v>1.8647193699652298</c:v>
                </c:pt>
                <c:pt idx="42">
                  <c:v>1.9253447759681559</c:v>
                </c:pt>
                <c:pt idx="43">
                  <c:v>1.9859701819710882</c:v>
                </c:pt>
                <c:pt idx="44">
                  <c:v>1.8201006831124418</c:v>
                </c:pt>
                <c:pt idx="45">
                  <c:v>2.4898148101001389</c:v>
                </c:pt>
                <c:pt idx="46">
                  <c:v>2.0392740200479582</c:v>
                </c:pt>
                <c:pt idx="47">
                  <c:v>2.0848459952221599</c:v>
                </c:pt>
                <c:pt idx="48">
                  <c:v>2.1302708865077662</c:v>
                </c:pt>
                <c:pt idx="49">
                  <c:v>2.0395331304312467</c:v>
                </c:pt>
                <c:pt idx="50">
                  <c:v>2.1644629088981464</c:v>
                </c:pt>
                <c:pt idx="51">
                  <c:v>2.0916681036848499</c:v>
                </c:pt>
                <c:pt idx="52">
                  <c:v>1.9003011545821433</c:v>
                </c:pt>
                <c:pt idx="53">
                  <c:v>2.0458810521924873</c:v>
                </c:pt>
                <c:pt idx="54">
                  <c:v>2.3924898551129998</c:v>
                </c:pt>
                <c:pt idx="55">
                  <c:v>2.0470774510729965</c:v>
                </c:pt>
                <c:pt idx="56">
                  <c:v>2.1018537833824826</c:v>
                </c:pt>
                <c:pt idx="57">
                  <c:v>1.8747081273947841</c:v>
                </c:pt>
                <c:pt idx="58">
                  <c:v>1.917496815869471</c:v>
                </c:pt>
                <c:pt idx="59">
                  <c:v>1.8268692731442648</c:v>
                </c:pt>
                <c:pt idx="60">
                  <c:v>2.2159659848441993</c:v>
                </c:pt>
                <c:pt idx="61">
                  <c:v>1.8628655931556191</c:v>
                </c:pt>
                <c:pt idx="62">
                  <c:v>1.71081365537695</c:v>
                </c:pt>
                <c:pt idx="63">
                  <c:v>1.4880611725919859</c:v>
                </c:pt>
                <c:pt idx="64">
                  <c:v>1.30340516878234</c:v>
                </c:pt>
                <c:pt idx="65">
                  <c:v>1.2351195455687445</c:v>
                </c:pt>
                <c:pt idx="66">
                  <c:v>1.3630148007390535</c:v>
                </c:pt>
                <c:pt idx="67">
                  <c:v>1.2330399453026146</c:v>
                </c:pt>
                <c:pt idx="68">
                  <c:v>1.3235868337710801</c:v>
                </c:pt>
                <c:pt idx="69">
                  <c:v>1.3232583455650859</c:v>
                </c:pt>
                <c:pt idx="70">
                  <c:v>1.4038653745590421</c:v>
                </c:pt>
                <c:pt idx="71">
                  <c:v>1.4920503802921818</c:v>
                </c:pt>
                <c:pt idx="72">
                  <c:v>1.7832101724564051</c:v>
                </c:pt>
                <c:pt idx="73">
                  <c:v>1.9275803699403946</c:v>
                </c:pt>
                <c:pt idx="74">
                  <c:v>2.5366354857145375</c:v>
                </c:pt>
                <c:pt idx="75">
                  <c:v>2.5660957603785048</c:v>
                </c:pt>
                <c:pt idx="76">
                  <c:v>2.5147707172033895</c:v>
                </c:pt>
                <c:pt idx="77">
                  <c:v>2.5448766261646387</c:v>
                </c:pt>
                <c:pt idx="78">
                  <c:v>2.5841844795132625</c:v>
                </c:pt>
                <c:pt idx="79">
                  <c:v>2.494116845308862</c:v>
                </c:pt>
                <c:pt idx="80">
                  <c:v>3.0789480110348508</c:v>
                </c:pt>
                <c:pt idx="81">
                  <c:v>3.2480930245267241</c:v>
                </c:pt>
                <c:pt idx="82">
                  <c:v>3.3096172694507731</c:v>
                </c:pt>
                <c:pt idx="83">
                  <c:v>3.6838661312656371</c:v>
                </c:pt>
                <c:pt idx="84">
                  <c:v>3.7098756166859195</c:v>
                </c:pt>
                <c:pt idx="85">
                  <c:v>3.2364266369081434</c:v>
                </c:pt>
                <c:pt idx="86">
                  <c:v>3.0963433935372793</c:v>
                </c:pt>
                <c:pt idx="87">
                  <c:v>2.8878304512863835</c:v>
                </c:pt>
                <c:pt idx="88">
                  <c:v>2.9917122301458328</c:v>
                </c:pt>
                <c:pt idx="89">
                  <c:v>2.8890858614410213</c:v>
                </c:pt>
                <c:pt idx="90">
                  <c:v>2.5700964413464682</c:v>
                </c:pt>
                <c:pt idx="91">
                  <c:v>2.9099345612339418</c:v>
                </c:pt>
                <c:pt idx="92">
                  <c:v>2.7577417942741582</c:v>
                </c:pt>
                <c:pt idx="93">
                  <c:v>3.1506309198040667</c:v>
                </c:pt>
                <c:pt idx="94">
                  <c:v>2.9426154802688869</c:v>
                </c:pt>
                <c:pt idx="95">
                  <c:v>2.8929154083420907</c:v>
                </c:pt>
                <c:pt idx="96">
                  <c:v>2.7262341778814045</c:v>
                </c:pt>
                <c:pt idx="97">
                  <c:v>2.4169834302872362</c:v>
                </c:pt>
                <c:pt idx="98">
                  <c:v>2.1669767262527806</c:v>
                </c:pt>
                <c:pt idx="99">
                  <c:v>2.4316402854792343</c:v>
                </c:pt>
                <c:pt idx="100">
                  <c:v>2.1017072003520649</c:v>
                </c:pt>
                <c:pt idx="101">
                  <c:v>2.5653205727641089</c:v>
                </c:pt>
                <c:pt idx="102">
                  <c:v>2.1910423127730168</c:v>
                </c:pt>
                <c:pt idx="103">
                  <c:v>2.5229350483039692</c:v>
                </c:pt>
                <c:pt idx="104">
                  <c:v>2.2377244222041259</c:v>
                </c:pt>
                <c:pt idx="105">
                  <c:v>1.9133033272760791</c:v>
                </c:pt>
                <c:pt idx="106">
                  <c:v>1.9833741011067825</c:v>
                </c:pt>
                <c:pt idx="107">
                  <c:v>2.0772109083084476</c:v>
                </c:pt>
                <c:pt idx="108">
                  <c:v>1.9656751561693442</c:v>
                </c:pt>
                <c:pt idx="109">
                  <c:v>2.080377828271442</c:v>
                </c:pt>
                <c:pt idx="110">
                  <c:v>1.9310103619848169</c:v>
                </c:pt>
                <c:pt idx="111">
                  <c:v>1.9540083476182561</c:v>
                </c:pt>
                <c:pt idx="112">
                  <c:v>1.894381013768164</c:v>
                </c:pt>
                <c:pt idx="113">
                  <c:v>1.6204235324528626</c:v>
                </c:pt>
                <c:pt idx="114">
                  <c:v>1.7203570646174746</c:v>
                </c:pt>
                <c:pt idx="115">
                  <c:v>1.7777233291802439</c:v>
                </c:pt>
                <c:pt idx="116">
                  <c:v>1.9242206512862721</c:v>
                </c:pt>
                <c:pt idx="117">
                  <c:v>1.9382119987257822</c:v>
                </c:pt>
                <c:pt idx="118">
                  <c:v>2.0000148149315282</c:v>
                </c:pt>
                <c:pt idx="119">
                  <c:v>2.4205096439893032</c:v>
                </c:pt>
                <c:pt idx="120">
                  <c:v>2.3618556361398388</c:v>
                </c:pt>
                <c:pt idx="121">
                  <c:v>2.1740924843938272</c:v>
                </c:pt>
                <c:pt idx="122">
                  <c:v>1.9697009920602651</c:v>
                </c:pt>
                <c:pt idx="123">
                  <c:v>2.2473695590603389</c:v>
                </c:pt>
                <c:pt idx="124">
                  <c:v>2.2648915588405947</c:v>
                </c:pt>
                <c:pt idx="125">
                  <c:v>2.3250008706122665</c:v>
                </c:pt>
                <c:pt idx="126">
                  <c:v>2.4688502286279452</c:v>
                </c:pt>
                <c:pt idx="127">
                  <c:v>2.4198092738250589</c:v>
                </c:pt>
              </c:numCache>
            </c:numRef>
          </c:val>
        </c:ser>
        <c:axId val="92040192"/>
        <c:axId val="92054272"/>
      </c:areaChart>
      <c:lineChart>
        <c:grouping val="standard"/>
        <c:ser>
          <c:idx val="1"/>
          <c:order val="2"/>
          <c:tx>
            <c:strRef>
              <c:f>'c6-9'!$E$13</c:f>
              <c:strCache>
                <c:ptCount val="1"/>
                <c:pt idx="0">
                  <c:v>Inflációs cél</c:v>
                </c:pt>
              </c:strCache>
            </c:strRef>
          </c:tx>
          <c:spPr>
            <a:ln w="44450">
              <a:solidFill>
                <a:srgbClr val="9C0000"/>
              </a:solidFill>
            </a:ln>
          </c:spPr>
          <c:marker>
            <c:symbol val="none"/>
          </c:marker>
          <c:cat>
            <c:numRef>
              <c:f>'c6-9'!$A$27:$A$151</c:f>
              <c:numCache>
                <c:formatCode>mmm/yy</c:formatCode>
                <c:ptCount val="125"/>
                <c:pt idx="0">
                  <c:v>38353</c:v>
                </c:pt>
                <c:pt idx="1">
                  <c:v>38384</c:v>
                </c:pt>
                <c:pt idx="2">
                  <c:v>38412</c:v>
                </c:pt>
                <c:pt idx="3">
                  <c:v>38443</c:v>
                </c:pt>
                <c:pt idx="4">
                  <c:v>38473</c:v>
                </c:pt>
                <c:pt idx="5">
                  <c:v>38504</c:v>
                </c:pt>
                <c:pt idx="6">
                  <c:v>38534</c:v>
                </c:pt>
                <c:pt idx="7">
                  <c:v>38565</c:v>
                </c:pt>
                <c:pt idx="8">
                  <c:v>38596</c:v>
                </c:pt>
                <c:pt idx="9">
                  <c:v>38626</c:v>
                </c:pt>
                <c:pt idx="10">
                  <c:v>38657</c:v>
                </c:pt>
                <c:pt idx="11">
                  <c:v>38687</c:v>
                </c:pt>
                <c:pt idx="12">
                  <c:v>38718</c:v>
                </c:pt>
                <c:pt idx="13">
                  <c:v>38749</c:v>
                </c:pt>
                <c:pt idx="14">
                  <c:v>38777</c:v>
                </c:pt>
                <c:pt idx="15">
                  <c:v>38808</c:v>
                </c:pt>
                <c:pt idx="16">
                  <c:v>38838</c:v>
                </c:pt>
                <c:pt idx="17">
                  <c:v>38869</c:v>
                </c:pt>
                <c:pt idx="18">
                  <c:v>38899</c:v>
                </c:pt>
                <c:pt idx="19">
                  <c:v>38930</c:v>
                </c:pt>
                <c:pt idx="20">
                  <c:v>38961</c:v>
                </c:pt>
                <c:pt idx="21">
                  <c:v>38991</c:v>
                </c:pt>
                <c:pt idx="22">
                  <c:v>39022</c:v>
                </c:pt>
                <c:pt idx="23">
                  <c:v>39052</c:v>
                </c:pt>
                <c:pt idx="24">
                  <c:v>39083</c:v>
                </c:pt>
                <c:pt idx="25">
                  <c:v>39114</c:v>
                </c:pt>
                <c:pt idx="26">
                  <c:v>39142</c:v>
                </c:pt>
                <c:pt idx="27">
                  <c:v>39173</c:v>
                </c:pt>
                <c:pt idx="28">
                  <c:v>39203</c:v>
                </c:pt>
                <c:pt idx="29">
                  <c:v>39234</c:v>
                </c:pt>
                <c:pt idx="30">
                  <c:v>39264</c:v>
                </c:pt>
                <c:pt idx="31">
                  <c:v>39295</c:v>
                </c:pt>
                <c:pt idx="32">
                  <c:v>39326</c:v>
                </c:pt>
                <c:pt idx="33">
                  <c:v>39356</c:v>
                </c:pt>
                <c:pt idx="34">
                  <c:v>39387</c:v>
                </c:pt>
                <c:pt idx="35">
                  <c:v>39417</c:v>
                </c:pt>
                <c:pt idx="36">
                  <c:v>39448</c:v>
                </c:pt>
                <c:pt idx="37">
                  <c:v>39479</c:v>
                </c:pt>
                <c:pt idx="38">
                  <c:v>39508</c:v>
                </c:pt>
                <c:pt idx="39">
                  <c:v>39539</c:v>
                </c:pt>
                <c:pt idx="40">
                  <c:v>39569</c:v>
                </c:pt>
                <c:pt idx="41">
                  <c:v>39600</c:v>
                </c:pt>
                <c:pt idx="42">
                  <c:v>39630</c:v>
                </c:pt>
                <c:pt idx="43">
                  <c:v>39661</c:v>
                </c:pt>
                <c:pt idx="44">
                  <c:v>39692</c:v>
                </c:pt>
                <c:pt idx="45">
                  <c:v>39722</c:v>
                </c:pt>
                <c:pt idx="46">
                  <c:v>39753</c:v>
                </c:pt>
                <c:pt idx="47">
                  <c:v>39783</c:v>
                </c:pt>
                <c:pt idx="48">
                  <c:v>39814</c:v>
                </c:pt>
                <c:pt idx="49">
                  <c:v>39845</c:v>
                </c:pt>
                <c:pt idx="50">
                  <c:v>39873</c:v>
                </c:pt>
                <c:pt idx="51">
                  <c:v>39904</c:v>
                </c:pt>
                <c:pt idx="52">
                  <c:v>39934</c:v>
                </c:pt>
                <c:pt idx="53">
                  <c:v>39965</c:v>
                </c:pt>
                <c:pt idx="54">
                  <c:v>39995</c:v>
                </c:pt>
                <c:pt idx="55">
                  <c:v>40026</c:v>
                </c:pt>
                <c:pt idx="56">
                  <c:v>40057</c:v>
                </c:pt>
                <c:pt idx="57">
                  <c:v>40087</c:v>
                </c:pt>
                <c:pt idx="58">
                  <c:v>40118</c:v>
                </c:pt>
                <c:pt idx="59">
                  <c:v>40148</c:v>
                </c:pt>
                <c:pt idx="60">
                  <c:v>40179</c:v>
                </c:pt>
                <c:pt idx="61">
                  <c:v>40210</c:v>
                </c:pt>
                <c:pt idx="62">
                  <c:v>40238</c:v>
                </c:pt>
                <c:pt idx="63">
                  <c:v>40269</c:v>
                </c:pt>
                <c:pt idx="64">
                  <c:v>40299</c:v>
                </c:pt>
                <c:pt idx="65">
                  <c:v>40330</c:v>
                </c:pt>
                <c:pt idx="66">
                  <c:v>40360</c:v>
                </c:pt>
                <c:pt idx="67">
                  <c:v>40391</c:v>
                </c:pt>
                <c:pt idx="68">
                  <c:v>40422</c:v>
                </c:pt>
                <c:pt idx="69">
                  <c:v>40452</c:v>
                </c:pt>
                <c:pt idx="70">
                  <c:v>40483</c:v>
                </c:pt>
                <c:pt idx="71">
                  <c:v>40513</c:v>
                </c:pt>
                <c:pt idx="72">
                  <c:v>40544</c:v>
                </c:pt>
                <c:pt idx="73">
                  <c:v>40575</c:v>
                </c:pt>
                <c:pt idx="74">
                  <c:v>40603</c:v>
                </c:pt>
                <c:pt idx="75">
                  <c:v>40634</c:v>
                </c:pt>
                <c:pt idx="76">
                  <c:v>40664</c:v>
                </c:pt>
                <c:pt idx="77">
                  <c:v>40695</c:v>
                </c:pt>
                <c:pt idx="78">
                  <c:v>40725</c:v>
                </c:pt>
                <c:pt idx="79">
                  <c:v>40756</c:v>
                </c:pt>
                <c:pt idx="80">
                  <c:v>40787</c:v>
                </c:pt>
                <c:pt idx="81">
                  <c:v>40817</c:v>
                </c:pt>
                <c:pt idx="82">
                  <c:v>40848</c:v>
                </c:pt>
                <c:pt idx="83">
                  <c:v>40878</c:v>
                </c:pt>
                <c:pt idx="84">
                  <c:v>40909</c:v>
                </c:pt>
                <c:pt idx="85">
                  <c:v>40940</c:v>
                </c:pt>
                <c:pt idx="86">
                  <c:v>40969</c:v>
                </c:pt>
                <c:pt idx="87">
                  <c:v>41000</c:v>
                </c:pt>
                <c:pt idx="88">
                  <c:v>41030</c:v>
                </c:pt>
                <c:pt idx="89">
                  <c:v>41061</c:v>
                </c:pt>
                <c:pt idx="90">
                  <c:v>41091</c:v>
                </c:pt>
                <c:pt idx="91">
                  <c:v>41122</c:v>
                </c:pt>
                <c:pt idx="92">
                  <c:v>41153</c:v>
                </c:pt>
                <c:pt idx="93">
                  <c:v>41183</c:v>
                </c:pt>
                <c:pt idx="94">
                  <c:v>41214</c:v>
                </c:pt>
                <c:pt idx="95">
                  <c:v>41244</c:v>
                </c:pt>
                <c:pt idx="96">
                  <c:v>41275</c:v>
                </c:pt>
                <c:pt idx="97">
                  <c:v>41306</c:v>
                </c:pt>
                <c:pt idx="98">
                  <c:v>41334</c:v>
                </c:pt>
                <c:pt idx="99">
                  <c:v>41365</c:v>
                </c:pt>
                <c:pt idx="100">
                  <c:v>41395</c:v>
                </c:pt>
                <c:pt idx="101">
                  <c:v>41426</c:v>
                </c:pt>
                <c:pt idx="102">
                  <c:v>41456</c:v>
                </c:pt>
                <c:pt idx="103">
                  <c:v>41487</c:v>
                </c:pt>
                <c:pt idx="104">
                  <c:v>41518</c:v>
                </c:pt>
                <c:pt idx="105">
                  <c:v>41548</c:v>
                </c:pt>
                <c:pt idx="106">
                  <c:v>41579</c:v>
                </c:pt>
                <c:pt idx="107">
                  <c:v>41609</c:v>
                </c:pt>
                <c:pt idx="108">
                  <c:v>41640</c:v>
                </c:pt>
                <c:pt idx="109">
                  <c:v>41671</c:v>
                </c:pt>
                <c:pt idx="110">
                  <c:v>41699</c:v>
                </c:pt>
                <c:pt idx="111">
                  <c:v>41730</c:v>
                </c:pt>
                <c:pt idx="112">
                  <c:v>41760</c:v>
                </c:pt>
                <c:pt idx="113">
                  <c:v>41791</c:v>
                </c:pt>
                <c:pt idx="114">
                  <c:v>41821</c:v>
                </c:pt>
                <c:pt idx="115">
                  <c:v>41852</c:v>
                </c:pt>
                <c:pt idx="116">
                  <c:v>41883</c:v>
                </c:pt>
                <c:pt idx="117">
                  <c:v>41913</c:v>
                </c:pt>
                <c:pt idx="118">
                  <c:v>41944</c:v>
                </c:pt>
                <c:pt idx="119">
                  <c:v>41974</c:v>
                </c:pt>
                <c:pt idx="120">
                  <c:v>42005</c:v>
                </c:pt>
                <c:pt idx="121">
                  <c:v>42036</c:v>
                </c:pt>
                <c:pt idx="122">
                  <c:v>42064</c:v>
                </c:pt>
                <c:pt idx="123">
                  <c:v>42095</c:v>
                </c:pt>
                <c:pt idx="124">
                  <c:v>42125</c:v>
                </c:pt>
              </c:numCache>
            </c:numRef>
          </c:cat>
          <c:val>
            <c:numRef>
              <c:f>'c6-9'!$E$27:$E$154</c:f>
              <c:numCache>
                <c:formatCode>General</c:formatCode>
                <c:ptCount val="128"/>
                <c:pt idx="24" formatCode="0.0">
                  <c:v>3</c:v>
                </c:pt>
                <c:pt idx="25" formatCode="0.0">
                  <c:v>3</c:v>
                </c:pt>
                <c:pt idx="26" formatCode="0.0">
                  <c:v>3</c:v>
                </c:pt>
                <c:pt idx="27" formatCode="0.0">
                  <c:v>3</c:v>
                </c:pt>
                <c:pt idx="28" formatCode="0.0">
                  <c:v>3</c:v>
                </c:pt>
                <c:pt idx="29" formatCode="0.0">
                  <c:v>3</c:v>
                </c:pt>
                <c:pt idx="30" formatCode="0.0">
                  <c:v>3</c:v>
                </c:pt>
                <c:pt idx="31" formatCode="0.0">
                  <c:v>3</c:v>
                </c:pt>
                <c:pt idx="32" formatCode="0.0">
                  <c:v>3</c:v>
                </c:pt>
                <c:pt idx="33" formatCode="0.0">
                  <c:v>3</c:v>
                </c:pt>
                <c:pt idx="34" formatCode="0.0">
                  <c:v>3</c:v>
                </c:pt>
                <c:pt idx="35" formatCode="0.0">
                  <c:v>3</c:v>
                </c:pt>
                <c:pt idx="36" formatCode="0.0">
                  <c:v>3</c:v>
                </c:pt>
                <c:pt idx="37" formatCode="0.0">
                  <c:v>3</c:v>
                </c:pt>
                <c:pt idx="38" formatCode="0.0">
                  <c:v>3</c:v>
                </c:pt>
                <c:pt idx="39" formatCode="0.0">
                  <c:v>3</c:v>
                </c:pt>
                <c:pt idx="40" formatCode="0.0">
                  <c:v>3</c:v>
                </c:pt>
                <c:pt idx="41" formatCode="0.0">
                  <c:v>3</c:v>
                </c:pt>
                <c:pt idx="42" formatCode="0.0">
                  <c:v>3</c:v>
                </c:pt>
                <c:pt idx="43" formatCode="0.0">
                  <c:v>3</c:v>
                </c:pt>
                <c:pt idx="44" formatCode="0.0">
                  <c:v>3</c:v>
                </c:pt>
                <c:pt idx="45" formatCode="0.0">
                  <c:v>3</c:v>
                </c:pt>
                <c:pt idx="46" formatCode="0.0">
                  <c:v>3</c:v>
                </c:pt>
                <c:pt idx="47" formatCode="0.0">
                  <c:v>3</c:v>
                </c:pt>
                <c:pt idx="48" formatCode="0.0">
                  <c:v>3</c:v>
                </c:pt>
                <c:pt idx="49" formatCode="0.0">
                  <c:v>3</c:v>
                </c:pt>
                <c:pt idx="50" formatCode="0.0">
                  <c:v>3</c:v>
                </c:pt>
                <c:pt idx="51" formatCode="0.0">
                  <c:v>3</c:v>
                </c:pt>
                <c:pt idx="52" formatCode="0.0">
                  <c:v>3</c:v>
                </c:pt>
                <c:pt idx="53" formatCode="0.0">
                  <c:v>3</c:v>
                </c:pt>
                <c:pt idx="54" formatCode="0.0">
                  <c:v>3</c:v>
                </c:pt>
                <c:pt idx="55" formatCode="0.0">
                  <c:v>3</c:v>
                </c:pt>
                <c:pt idx="56" formatCode="0.0">
                  <c:v>3</c:v>
                </c:pt>
                <c:pt idx="57" formatCode="0.0">
                  <c:v>3</c:v>
                </c:pt>
                <c:pt idx="58" formatCode="0.0">
                  <c:v>3</c:v>
                </c:pt>
                <c:pt idx="59" formatCode="0.0">
                  <c:v>3</c:v>
                </c:pt>
                <c:pt idx="60" formatCode="0.0">
                  <c:v>3</c:v>
                </c:pt>
                <c:pt idx="61" formatCode="0.0">
                  <c:v>3</c:v>
                </c:pt>
                <c:pt idx="62" formatCode="0.0">
                  <c:v>3</c:v>
                </c:pt>
                <c:pt idx="63" formatCode="0.0">
                  <c:v>3</c:v>
                </c:pt>
                <c:pt idx="64" formatCode="0.0">
                  <c:v>3</c:v>
                </c:pt>
                <c:pt idx="65" formatCode="0.0">
                  <c:v>3</c:v>
                </c:pt>
                <c:pt idx="66" formatCode="0.0">
                  <c:v>3</c:v>
                </c:pt>
                <c:pt idx="67" formatCode="0.0">
                  <c:v>3</c:v>
                </c:pt>
                <c:pt idx="68" formatCode="0.0">
                  <c:v>3</c:v>
                </c:pt>
                <c:pt idx="69" formatCode="0.0">
                  <c:v>3</c:v>
                </c:pt>
                <c:pt idx="70" formatCode="0.0">
                  <c:v>3</c:v>
                </c:pt>
                <c:pt idx="71" formatCode="0.0">
                  <c:v>3</c:v>
                </c:pt>
                <c:pt idx="72" formatCode="0.0">
                  <c:v>3</c:v>
                </c:pt>
                <c:pt idx="73" formatCode="0.0">
                  <c:v>3</c:v>
                </c:pt>
                <c:pt idx="74" formatCode="0.0">
                  <c:v>3</c:v>
                </c:pt>
                <c:pt idx="75" formatCode="0.0">
                  <c:v>3</c:v>
                </c:pt>
                <c:pt idx="76" formatCode="0.0">
                  <c:v>3</c:v>
                </c:pt>
                <c:pt idx="77" formatCode="0.0">
                  <c:v>3</c:v>
                </c:pt>
                <c:pt idx="78" formatCode="0.0">
                  <c:v>3</c:v>
                </c:pt>
                <c:pt idx="79" formatCode="0.0">
                  <c:v>3</c:v>
                </c:pt>
                <c:pt idx="80" formatCode="0.0">
                  <c:v>3</c:v>
                </c:pt>
                <c:pt idx="81" formatCode="0.0">
                  <c:v>3</c:v>
                </c:pt>
                <c:pt idx="82" formatCode="0.0">
                  <c:v>3</c:v>
                </c:pt>
                <c:pt idx="83" formatCode="0.0">
                  <c:v>3</c:v>
                </c:pt>
                <c:pt idx="84" formatCode="0.0">
                  <c:v>3</c:v>
                </c:pt>
                <c:pt idx="85" formatCode="0.0">
                  <c:v>3</c:v>
                </c:pt>
                <c:pt idx="86" formatCode="0.0">
                  <c:v>3</c:v>
                </c:pt>
                <c:pt idx="87" formatCode="0.0">
                  <c:v>3</c:v>
                </c:pt>
                <c:pt idx="88" formatCode="0.0">
                  <c:v>3</c:v>
                </c:pt>
                <c:pt idx="89" formatCode="0.0">
                  <c:v>3</c:v>
                </c:pt>
                <c:pt idx="90" formatCode="0.0">
                  <c:v>3</c:v>
                </c:pt>
                <c:pt idx="91" formatCode="0.0">
                  <c:v>3</c:v>
                </c:pt>
                <c:pt idx="92" formatCode="0.0">
                  <c:v>3</c:v>
                </c:pt>
                <c:pt idx="93" formatCode="0.0">
                  <c:v>3</c:v>
                </c:pt>
                <c:pt idx="94" formatCode="0.0">
                  <c:v>3</c:v>
                </c:pt>
                <c:pt idx="95" formatCode="0.0">
                  <c:v>3</c:v>
                </c:pt>
                <c:pt idx="96" formatCode="0.0">
                  <c:v>3</c:v>
                </c:pt>
                <c:pt idx="97" formatCode="0.0">
                  <c:v>3</c:v>
                </c:pt>
                <c:pt idx="98" formatCode="0.0">
                  <c:v>3</c:v>
                </c:pt>
                <c:pt idx="99" formatCode="0.0">
                  <c:v>3</c:v>
                </c:pt>
                <c:pt idx="100" formatCode="0.0">
                  <c:v>3</c:v>
                </c:pt>
                <c:pt idx="101" formatCode="0.0">
                  <c:v>3</c:v>
                </c:pt>
                <c:pt idx="102" formatCode="0.0">
                  <c:v>3</c:v>
                </c:pt>
                <c:pt idx="103" formatCode="0.0">
                  <c:v>3</c:v>
                </c:pt>
                <c:pt idx="104" formatCode="0.0">
                  <c:v>3</c:v>
                </c:pt>
                <c:pt idx="105" formatCode="0.0">
                  <c:v>3</c:v>
                </c:pt>
                <c:pt idx="106" formatCode="0.0">
                  <c:v>3</c:v>
                </c:pt>
                <c:pt idx="107" formatCode="0.0">
                  <c:v>3</c:v>
                </c:pt>
                <c:pt idx="108" formatCode="0.0">
                  <c:v>3</c:v>
                </c:pt>
                <c:pt idx="109" formatCode="0.0">
                  <c:v>3</c:v>
                </c:pt>
                <c:pt idx="110" formatCode="0.0">
                  <c:v>3</c:v>
                </c:pt>
                <c:pt idx="111" formatCode="0.0">
                  <c:v>3</c:v>
                </c:pt>
                <c:pt idx="112" formatCode="0.0">
                  <c:v>3</c:v>
                </c:pt>
                <c:pt idx="113" formatCode="0.0">
                  <c:v>3</c:v>
                </c:pt>
                <c:pt idx="114" formatCode="0.0">
                  <c:v>3</c:v>
                </c:pt>
                <c:pt idx="115" formatCode="0.0">
                  <c:v>3</c:v>
                </c:pt>
                <c:pt idx="116" formatCode="0.0">
                  <c:v>3</c:v>
                </c:pt>
                <c:pt idx="117" formatCode="0.0">
                  <c:v>3</c:v>
                </c:pt>
                <c:pt idx="118" formatCode="0.0">
                  <c:v>3</c:v>
                </c:pt>
                <c:pt idx="119" formatCode="0.0">
                  <c:v>3</c:v>
                </c:pt>
                <c:pt idx="120" formatCode="0.0">
                  <c:v>3</c:v>
                </c:pt>
                <c:pt idx="121" formatCode="0.0">
                  <c:v>3</c:v>
                </c:pt>
                <c:pt idx="122" formatCode="0.0">
                  <c:v>3</c:v>
                </c:pt>
                <c:pt idx="123" formatCode="0.0">
                  <c:v>3</c:v>
                </c:pt>
                <c:pt idx="124" formatCode="0.0">
                  <c:v>3</c:v>
                </c:pt>
                <c:pt idx="125" formatCode="0.0">
                  <c:v>3</c:v>
                </c:pt>
                <c:pt idx="126" formatCode="0.0">
                  <c:v>3</c:v>
                </c:pt>
                <c:pt idx="127" formatCode="0.0">
                  <c:v>3</c:v>
                </c:pt>
              </c:numCache>
            </c:numRef>
          </c:val>
        </c:ser>
        <c:ser>
          <c:idx val="3"/>
          <c:order val="3"/>
          <c:tx>
            <c:strRef>
              <c:f>'c6-9'!$B$13</c:f>
              <c:strCache>
                <c:ptCount val="1"/>
                <c:pt idx="0">
                  <c:v>Tény infláció</c:v>
                </c:pt>
              </c:strCache>
            </c:strRef>
          </c:tx>
          <c:spPr>
            <a:ln w="44450">
              <a:solidFill>
                <a:schemeClr val="tx1"/>
              </a:solidFill>
            </a:ln>
          </c:spPr>
          <c:marker>
            <c:symbol val="none"/>
          </c:marker>
          <c:cat>
            <c:numRef>
              <c:f>'c6-9'!$A$27:$A$151</c:f>
              <c:numCache>
                <c:formatCode>mmm/yy</c:formatCode>
                <c:ptCount val="125"/>
                <c:pt idx="0">
                  <c:v>38353</c:v>
                </c:pt>
                <c:pt idx="1">
                  <c:v>38384</c:v>
                </c:pt>
                <c:pt idx="2">
                  <c:v>38412</c:v>
                </c:pt>
                <c:pt idx="3">
                  <c:v>38443</c:v>
                </c:pt>
                <c:pt idx="4">
                  <c:v>38473</c:v>
                </c:pt>
                <c:pt idx="5">
                  <c:v>38504</c:v>
                </c:pt>
                <c:pt idx="6">
                  <c:v>38534</c:v>
                </c:pt>
                <c:pt idx="7">
                  <c:v>38565</c:v>
                </c:pt>
                <c:pt idx="8">
                  <c:v>38596</c:v>
                </c:pt>
                <c:pt idx="9">
                  <c:v>38626</c:v>
                </c:pt>
                <c:pt idx="10">
                  <c:v>38657</c:v>
                </c:pt>
                <c:pt idx="11">
                  <c:v>38687</c:v>
                </c:pt>
                <c:pt idx="12">
                  <c:v>38718</c:v>
                </c:pt>
                <c:pt idx="13">
                  <c:v>38749</c:v>
                </c:pt>
                <c:pt idx="14">
                  <c:v>38777</c:v>
                </c:pt>
                <c:pt idx="15">
                  <c:v>38808</c:v>
                </c:pt>
                <c:pt idx="16">
                  <c:v>38838</c:v>
                </c:pt>
                <c:pt idx="17">
                  <c:v>38869</c:v>
                </c:pt>
                <c:pt idx="18">
                  <c:v>38899</c:v>
                </c:pt>
                <c:pt idx="19">
                  <c:v>38930</c:v>
                </c:pt>
                <c:pt idx="20">
                  <c:v>38961</c:v>
                </c:pt>
                <c:pt idx="21">
                  <c:v>38991</c:v>
                </c:pt>
                <c:pt idx="22">
                  <c:v>39022</c:v>
                </c:pt>
                <c:pt idx="23">
                  <c:v>39052</c:v>
                </c:pt>
                <c:pt idx="24">
                  <c:v>39083</c:v>
                </c:pt>
                <c:pt idx="25">
                  <c:v>39114</c:v>
                </c:pt>
                <c:pt idx="26">
                  <c:v>39142</c:v>
                </c:pt>
                <c:pt idx="27">
                  <c:v>39173</c:v>
                </c:pt>
                <c:pt idx="28">
                  <c:v>39203</c:v>
                </c:pt>
                <c:pt idx="29">
                  <c:v>39234</c:v>
                </c:pt>
                <c:pt idx="30">
                  <c:v>39264</c:v>
                </c:pt>
                <c:pt idx="31">
                  <c:v>39295</c:v>
                </c:pt>
                <c:pt idx="32">
                  <c:v>39326</c:v>
                </c:pt>
                <c:pt idx="33">
                  <c:v>39356</c:v>
                </c:pt>
                <c:pt idx="34">
                  <c:v>39387</c:v>
                </c:pt>
                <c:pt idx="35">
                  <c:v>39417</c:v>
                </c:pt>
                <c:pt idx="36">
                  <c:v>39448</c:v>
                </c:pt>
                <c:pt idx="37">
                  <c:v>39479</c:v>
                </c:pt>
                <c:pt idx="38">
                  <c:v>39508</c:v>
                </c:pt>
                <c:pt idx="39">
                  <c:v>39539</c:v>
                </c:pt>
                <c:pt idx="40">
                  <c:v>39569</c:v>
                </c:pt>
                <c:pt idx="41">
                  <c:v>39600</c:v>
                </c:pt>
                <c:pt idx="42">
                  <c:v>39630</c:v>
                </c:pt>
                <c:pt idx="43">
                  <c:v>39661</c:v>
                </c:pt>
                <c:pt idx="44">
                  <c:v>39692</c:v>
                </c:pt>
                <c:pt idx="45">
                  <c:v>39722</c:v>
                </c:pt>
                <c:pt idx="46">
                  <c:v>39753</c:v>
                </c:pt>
                <c:pt idx="47">
                  <c:v>39783</c:v>
                </c:pt>
                <c:pt idx="48">
                  <c:v>39814</c:v>
                </c:pt>
                <c:pt idx="49">
                  <c:v>39845</c:v>
                </c:pt>
                <c:pt idx="50">
                  <c:v>39873</c:v>
                </c:pt>
                <c:pt idx="51">
                  <c:v>39904</c:v>
                </c:pt>
                <c:pt idx="52">
                  <c:v>39934</c:v>
                </c:pt>
                <c:pt idx="53">
                  <c:v>39965</c:v>
                </c:pt>
                <c:pt idx="54">
                  <c:v>39995</c:v>
                </c:pt>
                <c:pt idx="55">
                  <c:v>40026</c:v>
                </c:pt>
                <c:pt idx="56">
                  <c:v>40057</c:v>
                </c:pt>
                <c:pt idx="57">
                  <c:v>40087</c:v>
                </c:pt>
                <c:pt idx="58">
                  <c:v>40118</c:v>
                </c:pt>
                <c:pt idx="59">
                  <c:v>40148</c:v>
                </c:pt>
                <c:pt idx="60">
                  <c:v>40179</c:v>
                </c:pt>
                <c:pt idx="61">
                  <c:v>40210</c:v>
                </c:pt>
                <c:pt idx="62">
                  <c:v>40238</c:v>
                </c:pt>
                <c:pt idx="63">
                  <c:v>40269</c:v>
                </c:pt>
                <c:pt idx="64">
                  <c:v>40299</c:v>
                </c:pt>
                <c:pt idx="65">
                  <c:v>40330</c:v>
                </c:pt>
                <c:pt idx="66">
                  <c:v>40360</c:v>
                </c:pt>
                <c:pt idx="67">
                  <c:v>40391</c:v>
                </c:pt>
                <c:pt idx="68">
                  <c:v>40422</c:v>
                </c:pt>
                <c:pt idx="69">
                  <c:v>40452</c:v>
                </c:pt>
                <c:pt idx="70">
                  <c:v>40483</c:v>
                </c:pt>
                <c:pt idx="71">
                  <c:v>40513</c:v>
                </c:pt>
                <c:pt idx="72">
                  <c:v>40544</c:v>
                </c:pt>
                <c:pt idx="73">
                  <c:v>40575</c:v>
                </c:pt>
                <c:pt idx="74">
                  <c:v>40603</c:v>
                </c:pt>
                <c:pt idx="75">
                  <c:v>40634</c:v>
                </c:pt>
                <c:pt idx="76">
                  <c:v>40664</c:v>
                </c:pt>
                <c:pt idx="77">
                  <c:v>40695</c:v>
                </c:pt>
                <c:pt idx="78">
                  <c:v>40725</c:v>
                </c:pt>
                <c:pt idx="79">
                  <c:v>40756</c:v>
                </c:pt>
                <c:pt idx="80">
                  <c:v>40787</c:v>
                </c:pt>
                <c:pt idx="81">
                  <c:v>40817</c:v>
                </c:pt>
                <c:pt idx="82">
                  <c:v>40848</c:v>
                </c:pt>
                <c:pt idx="83">
                  <c:v>40878</c:v>
                </c:pt>
                <c:pt idx="84">
                  <c:v>40909</c:v>
                </c:pt>
                <c:pt idx="85">
                  <c:v>40940</c:v>
                </c:pt>
                <c:pt idx="86">
                  <c:v>40969</c:v>
                </c:pt>
                <c:pt idx="87">
                  <c:v>41000</c:v>
                </c:pt>
                <c:pt idx="88">
                  <c:v>41030</c:v>
                </c:pt>
                <c:pt idx="89">
                  <c:v>41061</c:v>
                </c:pt>
                <c:pt idx="90">
                  <c:v>41091</c:v>
                </c:pt>
                <c:pt idx="91">
                  <c:v>41122</c:v>
                </c:pt>
                <c:pt idx="92">
                  <c:v>41153</c:v>
                </c:pt>
                <c:pt idx="93">
                  <c:v>41183</c:v>
                </c:pt>
                <c:pt idx="94">
                  <c:v>41214</c:v>
                </c:pt>
                <c:pt idx="95">
                  <c:v>41244</c:v>
                </c:pt>
                <c:pt idx="96">
                  <c:v>41275</c:v>
                </c:pt>
                <c:pt idx="97">
                  <c:v>41306</c:v>
                </c:pt>
                <c:pt idx="98">
                  <c:v>41334</c:v>
                </c:pt>
                <c:pt idx="99">
                  <c:v>41365</c:v>
                </c:pt>
                <c:pt idx="100">
                  <c:v>41395</c:v>
                </c:pt>
                <c:pt idx="101">
                  <c:v>41426</c:v>
                </c:pt>
                <c:pt idx="102">
                  <c:v>41456</c:v>
                </c:pt>
                <c:pt idx="103">
                  <c:v>41487</c:v>
                </c:pt>
                <c:pt idx="104">
                  <c:v>41518</c:v>
                </c:pt>
                <c:pt idx="105">
                  <c:v>41548</c:v>
                </c:pt>
                <c:pt idx="106">
                  <c:v>41579</c:v>
                </c:pt>
                <c:pt idx="107">
                  <c:v>41609</c:v>
                </c:pt>
                <c:pt idx="108">
                  <c:v>41640</c:v>
                </c:pt>
                <c:pt idx="109">
                  <c:v>41671</c:v>
                </c:pt>
                <c:pt idx="110">
                  <c:v>41699</c:v>
                </c:pt>
                <c:pt idx="111">
                  <c:v>41730</c:v>
                </c:pt>
                <c:pt idx="112">
                  <c:v>41760</c:v>
                </c:pt>
                <c:pt idx="113">
                  <c:v>41791</c:v>
                </c:pt>
                <c:pt idx="114">
                  <c:v>41821</c:v>
                </c:pt>
                <c:pt idx="115">
                  <c:v>41852</c:v>
                </c:pt>
                <c:pt idx="116">
                  <c:v>41883</c:v>
                </c:pt>
                <c:pt idx="117">
                  <c:v>41913</c:v>
                </c:pt>
                <c:pt idx="118">
                  <c:v>41944</c:v>
                </c:pt>
                <c:pt idx="119">
                  <c:v>41974</c:v>
                </c:pt>
                <c:pt idx="120">
                  <c:v>42005</c:v>
                </c:pt>
                <c:pt idx="121">
                  <c:v>42036</c:v>
                </c:pt>
                <c:pt idx="122">
                  <c:v>42064</c:v>
                </c:pt>
                <c:pt idx="123">
                  <c:v>42095</c:v>
                </c:pt>
                <c:pt idx="124">
                  <c:v>42125</c:v>
                </c:pt>
              </c:numCache>
            </c:numRef>
          </c:cat>
          <c:val>
            <c:numRef>
              <c:f>'c6-9'!$B$27:$B$154</c:f>
              <c:numCache>
                <c:formatCode>0.0</c:formatCode>
                <c:ptCount val="128"/>
                <c:pt idx="0">
                  <c:v>4.0588588577111508</c:v>
                </c:pt>
                <c:pt idx="1">
                  <c:v>3.1914708582544375</c:v>
                </c:pt>
                <c:pt idx="2">
                  <c:v>3.4508493456209797</c:v>
                </c:pt>
                <c:pt idx="3">
                  <c:v>3.9297943734785434</c:v>
                </c:pt>
                <c:pt idx="4">
                  <c:v>3.5449255974861598</c:v>
                </c:pt>
                <c:pt idx="5">
                  <c:v>3.8034965357136477</c:v>
                </c:pt>
                <c:pt idx="6">
                  <c:v>3.7182342748287032</c:v>
                </c:pt>
                <c:pt idx="7">
                  <c:v>3.5551968568440642</c:v>
                </c:pt>
                <c:pt idx="8">
                  <c:v>3.6675562908882</c:v>
                </c:pt>
                <c:pt idx="9">
                  <c:v>3.2152308979749482</c:v>
                </c:pt>
                <c:pt idx="10">
                  <c:v>3.3237531033580567</c:v>
                </c:pt>
                <c:pt idx="11">
                  <c:v>3.3360625980303777</c:v>
                </c:pt>
                <c:pt idx="12">
                  <c:v>2.7154206098534104</c:v>
                </c:pt>
                <c:pt idx="13">
                  <c:v>2.519233881685679</c:v>
                </c:pt>
                <c:pt idx="14">
                  <c:v>2.3267409869982258</c:v>
                </c:pt>
                <c:pt idx="15">
                  <c:v>2.2922632321694039</c:v>
                </c:pt>
                <c:pt idx="16">
                  <c:v>2.7660370241831771</c:v>
                </c:pt>
                <c:pt idx="17">
                  <c:v>2.7341854076931469</c:v>
                </c:pt>
                <c:pt idx="18">
                  <c:v>3.0088193325157837</c:v>
                </c:pt>
                <c:pt idx="19">
                  <c:v>3.4908906507704542</c:v>
                </c:pt>
                <c:pt idx="20">
                  <c:v>5.8516822289582677</c:v>
                </c:pt>
                <c:pt idx="21">
                  <c:v>6.3328647962773488</c:v>
                </c:pt>
                <c:pt idx="22">
                  <c:v>6.3790548372585345</c:v>
                </c:pt>
                <c:pt idx="23">
                  <c:v>6.5464090334440534</c:v>
                </c:pt>
                <c:pt idx="24">
                  <c:v>7.7556245848529404</c:v>
                </c:pt>
                <c:pt idx="25">
                  <c:v>8.8381789418161372</c:v>
                </c:pt>
                <c:pt idx="26">
                  <c:v>9.0603714138023719</c:v>
                </c:pt>
                <c:pt idx="27">
                  <c:v>8.7561792989581448</c:v>
                </c:pt>
                <c:pt idx="28">
                  <c:v>8.4790546901310222</c:v>
                </c:pt>
                <c:pt idx="29">
                  <c:v>8.5846560099928553</c:v>
                </c:pt>
                <c:pt idx="30">
                  <c:v>8.381230897917975</c:v>
                </c:pt>
                <c:pt idx="31">
                  <c:v>8.3154083497505127</c:v>
                </c:pt>
                <c:pt idx="32">
                  <c:v>6.4000287497426838</c:v>
                </c:pt>
                <c:pt idx="33">
                  <c:v>6.7352961064867998</c:v>
                </c:pt>
                <c:pt idx="34">
                  <c:v>7.1420982383946239</c:v>
                </c:pt>
                <c:pt idx="35">
                  <c:v>7.3787707130532594</c:v>
                </c:pt>
                <c:pt idx="36">
                  <c:v>7.0686269110153859</c:v>
                </c:pt>
                <c:pt idx="37">
                  <c:v>6.9111854008880726</c:v>
                </c:pt>
                <c:pt idx="38">
                  <c:v>6.7271299178440485</c:v>
                </c:pt>
                <c:pt idx="39">
                  <c:v>6.6317035911350404</c:v>
                </c:pt>
                <c:pt idx="40">
                  <c:v>6.9440452982506429</c:v>
                </c:pt>
                <c:pt idx="41">
                  <c:v>6.6873229646859826</c:v>
                </c:pt>
                <c:pt idx="42">
                  <c:v>6.7196015045088924</c:v>
                </c:pt>
                <c:pt idx="43">
                  <c:v>6.4832101692146402</c:v>
                </c:pt>
                <c:pt idx="44">
                  <c:v>5.7413251481485794</c:v>
                </c:pt>
                <c:pt idx="45">
                  <c:v>5.1110301762020844</c:v>
                </c:pt>
                <c:pt idx="46">
                  <c:v>4.2234044690434285</c:v>
                </c:pt>
                <c:pt idx="47">
                  <c:v>3.4964814364965937</c:v>
                </c:pt>
                <c:pt idx="48">
                  <c:v>3.135048713817862</c:v>
                </c:pt>
                <c:pt idx="49">
                  <c:v>3.0207964066849655</c:v>
                </c:pt>
                <c:pt idx="50">
                  <c:v>2.89878189629421</c:v>
                </c:pt>
                <c:pt idx="51">
                  <c:v>3.373364317978627</c:v>
                </c:pt>
                <c:pt idx="52">
                  <c:v>3.7744860854231774</c:v>
                </c:pt>
                <c:pt idx="53">
                  <c:v>3.7075321671976762</c:v>
                </c:pt>
                <c:pt idx="54">
                  <c:v>5.0462790516202904</c:v>
                </c:pt>
                <c:pt idx="55">
                  <c:v>5.0114720304461997</c:v>
                </c:pt>
                <c:pt idx="56">
                  <c:v>4.9006087035422876</c:v>
                </c:pt>
                <c:pt idx="57">
                  <c:v>4.7063872017407284</c:v>
                </c:pt>
                <c:pt idx="58">
                  <c:v>5.2233022310593071</c:v>
                </c:pt>
                <c:pt idx="59">
                  <c:v>5.5598421374139306</c:v>
                </c:pt>
                <c:pt idx="60">
                  <c:v>6.4111214657854703</c:v>
                </c:pt>
                <c:pt idx="61">
                  <c:v>5.7430480787216904</c:v>
                </c:pt>
                <c:pt idx="62">
                  <c:v>5.9486012475606671</c:v>
                </c:pt>
                <c:pt idx="63">
                  <c:v>5.6432578573709336</c:v>
                </c:pt>
                <c:pt idx="64">
                  <c:v>5.0715598362723711</c:v>
                </c:pt>
                <c:pt idx="65">
                  <c:v>5.2641695016076966</c:v>
                </c:pt>
                <c:pt idx="66">
                  <c:v>3.9824670804934637</c:v>
                </c:pt>
                <c:pt idx="67">
                  <c:v>3.6900500345274172</c:v>
                </c:pt>
                <c:pt idx="68">
                  <c:v>3.7565001680861485</c:v>
                </c:pt>
                <c:pt idx="69">
                  <c:v>4.1732049310302273</c:v>
                </c:pt>
                <c:pt idx="70">
                  <c:v>4.1888107241230159</c:v>
                </c:pt>
                <c:pt idx="71">
                  <c:v>4.6729278169541555</c:v>
                </c:pt>
                <c:pt idx="72">
                  <c:v>3.9697358426436602</c:v>
                </c:pt>
                <c:pt idx="73">
                  <c:v>4.0547923612953909</c:v>
                </c:pt>
                <c:pt idx="74">
                  <c:v>4.5314431888997841</c:v>
                </c:pt>
                <c:pt idx="75">
                  <c:v>4.6634022105901485</c:v>
                </c:pt>
                <c:pt idx="76">
                  <c:v>3.9423107730884226</c:v>
                </c:pt>
                <c:pt idx="77">
                  <c:v>3.4699515473535354</c:v>
                </c:pt>
                <c:pt idx="78">
                  <c:v>3.0872335866325691</c:v>
                </c:pt>
                <c:pt idx="79">
                  <c:v>3.5772730514191982</c:v>
                </c:pt>
                <c:pt idx="80">
                  <c:v>3.5745954581961432</c:v>
                </c:pt>
                <c:pt idx="81">
                  <c:v>3.8650936416994881</c:v>
                </c:pt>
                <c:pt idx="82">
                  <c:v>4.2627452503511449</c:v>
                </c:pt>
                <c:pt idx="83">
                  <c:v>4.0712968450605524</c:v>
                </c:pt>
                <c:pt idx="84">
                  <c:v>5.45</c:v>
                </c:pt>
                <c:pt idx="85">
                  <c:v>5.8917248388257297</c:v>
                </c:pt>
                <c:pt idx="86">
                  <c:v>5.5386549820153164</c:v>
                </c:pt>
                <c:pt idx="87">
                  <c:v>5.6959295128268455</c:v>
                </c:pt>
                <c:pt idx="88">
                  <c:v>5.2747119439959755</c:v>
                </c:pt>
                <c:pt idx="89">
                  <c:v>5.591654886359521</c:v>
                </c:pt>
                <c:pt idx="90">
                  <c:v>5.7778584599969349</c:v>
                </c:pt>
                <c:pt idx="91">
                  <c:v>6.040259727929147</c:v>
                </c:pt>
                <c:pt idx="92">
                  <c:v>6.5940306892332217</c:v>
                </c:pt>
                <c:pt idx="93">
                  <c:v>6.0030045837908323</c:v>
                </c:pt>
                <c:pt idx="94">
                  <c:v>5.2137375152014158</c:v>
                </c:pt>
                <c:pt idx="95">
                  <c:v>4.9956519390938094</c:v>
                </c:pt>
                <c:pt idx="96">
                  <c:v>3.7169918492455349</c:v>
                </c:pt>
                <c:pt idx="97">
                  <c:v>2.7804965967721595</c:v>
                </c:pt>
                <c:pt idx="98">
                  <c:v>2.2255184719153802</c:v>
                </c:pt>
                <c:pt idx="99">
                  <c:v>1.6883769546178391</c:v>
                </c:pt>
                <c:pt idx="100">
                  <c:v>1.7561482773411257</c:v>
                </c:pt>
                <c:pt idx="101">
                  <c:v>1.9225695100686124</c:v>
                </c:pt>
                <c:pt idx="102">
                  <c:v>1.754525525037238</c:v>
                </c:pt>
                <c:pt idx="103">
                  <c:v>1.3433066077866298</c:v>
                </c:pt>
                <c:pt idx="104">
                  <c:v>1.371060609795862</c:v>
                </c:pt>
                <c:pt idx="105">
                  <c:v>0.91132193042523113</c:v>
                </c:pt>
                <c:pt idx="106">
                  <c:v>0.91593030816623777</c:v>
                </c:pt>
                <c:pt idx="107">
                  <c:v>0.42506276944780652</c:v>
                </c:pt>
                <c:pt idx="108">
                  <c:v>-5.0566179730950012E-2</c:v>
                </c:pt>
                <c:pt idx="109">
                  <c:v>0.10315388802861503</c:v>
                </c:pt>
                <c:pt idx="110">
                  <c:v>7.7117957443746998E-2</c:v>
                </c:pt>
                <c:pt idx="111">
                  <c:v>-0.10112053183841863</c:v>
                </c:pt>
                <c:pt idx="112">
                  <c:v>-0.13972419613033119</c:v>
                </c:pt>
                <c:pt idx="113">
                  <c:v>-0.27135074950689386</c:v>
                </c:pt>
                <c:pt idx="114">
                  <c:v>0.12891311550566822</c:v>
                </c:pt>
                <c:pt idx="115">
                  <c:v>0.16648534646722676</c:v>
                </c:pt>
                <c:pt idx="116">
                  <c:v>-0.47979891434401672</c:v>
                </c:pt>
                <c:pt idx="117">
                  <c:v>-0.41673843155288637</c:v>
                </c:pt>
                <c:pt idx="118">
                  <c:v>-0.70627368823923553</c:v>
                </c:pt>
                <c:pt idx="119">
                  <c:v>-0.93734918156705749</c:v>
                </c:pt>
                <c:pt idx="120">
                  <c:v>-1.4</c:v>
                </c:pt>
                <c:pt idx="121">
                  <c:v>-1.0488349707626696</c:v>
                </c:pt>
                <c:pt idx="122">
                  <c:v>-0.63973849038276864</c:v>
                </c:pt>
                <c:pt idx="123">
                  <c:v>-0.30000000000000032</c:v>
                </c:pt>
                <c:pt idx="124">
                  <c:v>0.53094439816412375</c:v>
                </c:pt>
                <c:pt idx="125">
                  <c:v>0.5888041840602215</c:v>
                </c:pt>
                <c:pt idx="126">
                  <c:v>0.3964370588706318</c:v>
                </c:pt>
                <c:pt idx="127">
                  <c:v>9.7043579998796758E-3</c:v>
                </c:pt>
              </c:numCache>
            </c:numRef>
          </c:val>
        </c:ser>
        <c:ser>
          <c:idx val="4"/>
          <c:order val="4"/>
          <c:spPr>
            <a:ln w="44450">
              <a:solidFill>
                <a:srgbClr val="9C0000"/>
              </a:solidFill>
              <a:prstDash val="sysDash"/>
            </a:ln>
          </c:spPr>
          <c:marker>
            <c:symbol val="none"/>
          </c:marker>
          <c:val>
            <c:numRef>
              <c:f>'c6-9'!$F$27:$F$154</c:f>
              <c:numCache>
                <c:formatCode>General</c:formatCode>
                <c:ptCount val="128"/>
                <c:pt idx="122">
                  <c:v>2</c:v>
                </c:pt>
                <c:pt idx="123">
                  <c:v>2</c:v>
                </c:pt>
                <c:pt idx="124">
                  <c:v>2</c:v>
                </c:pt>
                <c:pt idx="125">
                  <c:v>2</c:v>
                </c:pt>
                <c:pt idx="126">
                  <c:v>2</c:v>
                </c:pt>
                <c:pt idx="127">
                  <c:v>2</c:v>
                </c:pt>
              </c:numCache>
            </c:numRef>
          </c:val>
        </c:ser>
        <c:ser>
          <c:idx val="5"/>
          <c:order val="5"/>
          <c:spPr>
            <a:ln w="44450">
              <a:solidFill>
                <a:srgbClr val="9C0000"/>
              </a:solidFill>
              <a:prstDash val="sysDash"/>
            </a:ln>
          </c:spPr>
          <c:marker>
            <c:symbol val="none"/>
          </c:marker>
          <c:val>
            <c:numRef>
              <c:f>'c6-9'!$G$27:$G$154</c:f>
              <c:numCache>
                <c:formatCode>General</c:formatCode>
                <c:ptCount val="128"/>
                <c:pt idx="122">
                  <c:v>4</c:v>
                </c:pt>
                <c:pt idx="123">
                  <c:v>4</c:v>
                </c:pt>
                <c:pt idx="124">
                  <c:v>4</c:v>
                </c:pt>
                <c:pt idx="125">
                  <c:v>4</c:v>
                </c:pt>
                <c:pt idx="126">
                  <c:v>4</c:v>
                </c:pt>
                <c:pt idx="127">
                  <c:v>4</c:v>
                </c:pt>
              </c:numCache>
            </c:numRef>
          </c:val>
        </c:ser>
        <c:marker val="1"/>
        <c:axId val="92040192"/>
        <c:axId val="92054272"/>
      </c:lineChart>
      <c:dateAx>
        <c:axId val="92040192"/>
        <c:scaling>
          <c:orientation val="minMax"/>
        </c:scaling>
        <c:axPos val="b"/>
        <c:numFmt formatCode="yyyy" sourceLinked="0"/>
        <c:minorTickMark val="out"/>
        <c:tickLblPos val="low"/>
        <c:spPr>
          <a:ln w="3175">
            <a:solidFill>
              <a:srgbClr val="868686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92054272"/>
        <c:crosses val="autoZero"/>
        <c:auto val="1"/>
        <c:lblOffset val="100"/>
        <c:baseTimeUnit val="months"/>
        <c:majorUnit val="12"/>
        <c:minorUnit val="1"/>
        <c:minorTimeUnit val="years"/>
      </c:dateAx>
      <c:valAx>
        <c:axId val="92054272"/>
        <c:scaling>
          <c:orientation val="minMax"/>
          <c:max val="12"/>
          <c:min val="-2"/>
        </c:scaling>
        <c:axPos val="l"/>
        <c:majorGridlines>
          <c:spPr>
            <a:ln>
              <a:solidFill>
                <a:srgbClr val="BFBFBF"/>
              </a:solidFill>
              <a:prstDash val="sysDash"/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hu-HU"/>
                  <a:t>%</a:t>
                </a:r>
                <a:endParaRPr lang="en-US"/>
              </a:p>
            </c:rich>
          </c:tx>
          <c:layout>
            <c:manualLayout>
              <c:xMode val="edge"/>
              <c:yMode val="edge"/>
              <c:x val="8.5237792737365328E-2"/>
              <c:y val="8.6371527777777025E-5"/>
            </c:manualLayout>
          </c:layout>
        </c:title>
        <c:numFmt formatCode="0" sourceLinked="0"/>
        <c:tickLblPos val="nextTo"/>
        <c:spPr>
          <a:ln w="3175">
            <a:solidFill>
              <a:srgbClr val="868686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92040192"/>
        <c:crosses val="autoZero"/>
        <c:crossBetween val="between"/>
      </c:valAx>
      <c:spPr>
        <a:ln w="25400">
          <a:noFill/>
        </a:ln>
      </c:spPr>
    </c:plotArea>
    <c:legend>
      <c:legendPos val="b"/>
      <c:legendEntry>
        <c:idx val="0"/>
        <c:delete val="1"/>
      </c:legendEntry>
      <c:legendEntry>
        <c:idx val="2"/>
        <c:delete val="1"/>
      </c:legendEntry>
      <c:legendEntry>
        <c:idx val="4"/>
        <c:delete val="1"/>
      </c:legendEntry>
      <c:legendEntry>
        <c:idx val="5"/>
        <c:delete val="1"/>
      </c:legendEntry>
      <c:layout>
        <c:manualLayout>
          <c:xMode val="edge"/>
          <c:yMode val="edge"/>
          <c:x val="0"/>
          <c:y val="0.90698177083333331"/>
          <c:w val="1"/>
          <c:h val="9.3018229166666994E-2"/>
        </c:manualLayout>
      </c:layout>
    </c:legend>
    <c:plotVisOnly val="1"/>
    <c:dispBlanksAs val="gap"/>
  </c:chart>
  <c:spPr>
    <a:solidFill>
      <a:srgbClr val="FFFFFF"/>
    </a:solidFill>
    <a:ln w="25400">
      <a:noFill/>
    </a:ln>
  </c:spPr>
  <c:txPr>
    <a:bodyPr/>
    <a:lstStyle/>
    <a:p>
      <a:pPr>
        <a:defRPr sz="18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chart>
    <c:plotArea>
      <c:layout>
        <c:manualLayout>
          <c:layoutTarget val="inner"/>
          <c:xMode val="edge"/>
          <c:yMode val="edge"/>
          <c:x val="8.2557644568169802E-2"/>
          <c:y val="7.0644872350566046E-2"/>
          <c:w val="0.85926314186372899"/>
          <c:h val="0.77405351941243161"/>
        </c:manualLayout>
      </c:layout>
      <c:barChart>
        <c:barDir val="col"/>
        <c:grouping val="clustered"/>
        <c:ser>
          <c:idx val="1"/>
          <c:order val="0"/>
          <c:tx>
            <c:strRef>
              <c:f>adat2!$C$1</c:f>
              <c:strCache>
                <c:ptCount val="1"/>
                <c:pt idx="0">
                  <c:v>nem támogatott új álláshelyek (jobb tengely)</c:v>
                </c:pt>
              </c:strCache>
            </c:strRef>
          </c:tx>
          <c:spPr>
            <a:solidFill>
              <a:schemeClr val="bg2"/>
            </a:solidFill>
            <a:ln>
              <a:solidFill>
                <a:schemeClr val="bg2"/>
              </a:solidFill>
            </a:ln>
          </c:spPr>
          <c:cat>
            <c:numRef>
              <c:f>adat2!$A$10:$A$43</c:f>
              <c:numCache>
                <c:formatCode>yyyy/mm/dd</c:formatCode>
                <c:ptCount val="34"/>
                <c:pt idx="0">
                  <c:v>39083</c:v>
                </c:pt>
                <c:pt idx="1">
                  <c:v>39173</c:v>
                </c:pt>
                <c:pt idx="2">
                  <c:v>39264</c:v>
                </c:pt>
                <c:pt idx="3">
                  <c:v>39356</c:v>
                </c:pt>
                <c:pt idx="4">
                  <c:v>39448</c:v>
                </c:pt>
                <c:pt idx="5">
                  <c:v>39539</c:v>
                </c:pt>
                <c:pt idx="6">
                  <c:v>39630</c:v>
                </c:pt>
                <c:pt idx="7">
                  <c:v>39722</c:v>
                </c:pt>
                <c:pt idx="8">
                  <c:v>39814</c:v>
                </c:pt>
                <c:pt idx="9">
                  <c:v>39904</c:v>
                </c:pt>
                <c:pt idx="10">
                  <c:v>39995</c:v>
                </c:pt>
                <c:pt idx="11">
                  <c:v>40087</c:v>
                </c:pt>
                <c:pt idx="12">
                  <c:v>40179</c:v>
                </c:pt>
                <c:pt idx="13">
                  <c:v>40269</c:v>
                </c:pt>
                <c:pt idx="14">
                  <c:v>40360</c:v>
                </c:pt>
                <c:pt idx="15">
                  <c:v>40452</c:v>
                </c:pt>
                <c:pt idx="16">
                  <c:v>40544</c:v>
                </c:pt>
                <c:pt idx="17">
                  <c:v>40634</c:v>
                </c:pt>
                <c:pt idx="18">
                  <c:v>40725</c:v>
                </c:pt>
                <c:pt idx="19">
                  <c:v>40817</c:v>
                </c:pt>
                <c:pt idx="20">
                  <c:v>40909</c:v>
                </c:pt>
                <c:pt idx="21">
                  <c:v>41000</c:v>
                </c:pt>
                <c:pt idx="22">
                  <c:v>41091</c:v>
                </c:pt>
                <c:pt idx="23">
                  <c:v>41183</c:v>
                </c:pt>
                <c:pt idx="24">
                  <c:v>41275</c:v>
                </c:pt>
                <c:pt idx="25">
                  <c:v>41365</c:v>
                </c:pt>
                <c:pt idx="26">
                  <c:v>41456</c:v>
                </c:pt>
                <c:pt idx="27">
                  <c:v>41548</c:v>
                </c:pt>
                <c:pt idx="28">
                  <c:v>41640</c:v>
                </c:pt>
                <c:pt idx="29">
                  <c:v>41730</c:v>
                </c:pt>
                <c:pt idx="30">
                  <c:v>41821</c:v>
                </c:pt>
                <c:pt idx="31">
                  <c:v>41913</c:v>
                </c:pt>
                <c:pt idx="32">
                  <c:v>42005</c:v>
                </c:pt>
                <c:pt idx="33">
                  <c:v>42095</c:v>
                </c:pt>
              </c:numCache>
            </c:numRef>
          </c:cat>
          <c:val>
            <c:numRef>
              <c:f>adat2!$C$10:$C$43</c:f>
              <c:numCache>
                <c:formatCode>0.00</c:formatCode>
                <c:ptCount val="34"/>
                <c:pt idx="0">
                  <c:v>68.814975000000004</c:v>
                </c:pt>
                <c:pt idx="1">
                  <c:v>70.115890999999948</c:v>
                </c:pt>
                <c:pt idx="2">
                  <c:v>65.282121000000004</c:v>
                </c:pt>
                <c:pt idx="3">
                  <c:v>68.926836999999978</c:v>
                </c:pt>
                <c:pt idx="4">
                  <c:v>69.299296999999996</c:v>
                </c:pt>
                <c:pt idx="5">
                  <c:v>63.920577000000002</c:v>
                </c:pt>
                <c:pt idx="6">
                  <c:v>67.238720000000001</c:v>
                </c:pt>
                <c:pt idx="7">
                  <c:v>59.517399999999995</c:v>
                </c:pt>
                <c:pt idx="8">
                  <c:v>42.158961000000005</c:v>
                </c:pt>
                <c:pt idx="9">
                  <c:v>36.299651000000011</c:v>
                </c:pt>
                <c:pt idx="10">
                  <c:v>35.484994999999998</c:v>
                </c:pt>
                <c:pt idx="11">
                  <c:v>36.863769000000005</c:v>
                </c:pt>
                <c:pt idx="12">
                  <c:v>38.441702999999912</c:v>
                </c:pt>
                <c:pt idx="13">
                  <c:v>48.827592000000003</c:v>
                </c:pt>
                <c:pt idx="14">
                  <c:v>42.021455000000003</c:v>
                </c:pt>
                <c:pt idx="15">
                  <c:v>43.909856000000005</c:v>
                </c:pt>
                <c:pt idx="16">
                  <c:v>43.349477999999998</c:v>
                </c:pt>
                <c:pt idx="17">
                  <c:v>44.547995</c:v>
                </c:pt>
                <c:pt idx="18">
                  <c:v>41.305656999999911</c:v>
                </c:pt>
                <c:pt idx="19">
                  <c:v>37.654802999999994</c:v>
                </c:pt>
                <c:pt idx="20">
                  <c:v>36.954984999999994</c:v>
                </c:pt>
                <c:pt idx="21">
                  <c:v>35.27818500000005</c:v>
                </c:pt>
                <c:pt idx="22">
                  <c:v>35.285845000000002</c:v>
                </c:pt>
                <c:pt idx="23">
                  <c:v>31.008890999999988</c:v>
                </c:pt>
                <c:pt idx="24">
                  <c:v>34.076216000000002</c:v>
                </c:pt>
                <c:pt idx="25">
                  <c:v>35.628134000000067</c:v>
                </c:pt>
                <c:pt idx="26">
                  <c:v>43.722317000000018</c:v>
                </c:pt>
                <c:pt idx="27">
                  <c:v>45.235969000000011</c:v>
                </c:pt>
                <c:pt idx="28">
                  <c:v>54.225647000000002</c:v>
                </c:pt>
                <c:pt idx="29">
                  <c:v>46.39859500000005</c:v>
                </c:pt>
                <c:pt idx="30">
                  <c:v>48.345394000000006</c:v>
                </c:pt>
                <c:pt idx="31">
                  <c:v>44.603432000000012</c:v>
                </c:pt>
                <c:pt idx="32">
                  <c:v>47.278629000000002</c:v>
                </c:pt>
                <c:pt idx="33">
                  <c:v>43.857258999999999</c:v>
                </c:pt>
              </c:numCache>
            </c:numRef>
          </c:val>
        </c:ser>
        <c:gapWidth val="50"/>
        <c:axId val="93321088"/>
        <c:axId val="93319168"/>
      </c:barChart>
      <c:lineChart>
        <c:grouping val="standard"/>
        <c:ser>
          <c:idx val="0"/>
          <c:order val="1"/>
          <c:tx>
            <c:strRef>
              <c:f>adat2!$B$1</c:f>
              <c:strCache>
                <c:ptCount val="1"/>
                <c:pt idx="0">
                  <c:v>versenyszféra foglalkoztatottak száma</c:v>
                </c:pt>
              </c:strCache>
            </c:strRef>
          </c:tx>
          <c:spPr>
            <a:ln w="44450">
              <a:solidFill>
                <a:schemeClr val="accent6">
                  <a:lumMod val="50000"/>
                </a:schemeClr>
              </a:solidFill>
            </a:ln>
          </c:spPr>
          <c:marker>
            <c:symbol val="none"/>
          </c:marker>
          <c:cat>
            <c:numRef>
              <c:f>adat2!$A$10:$A$43</c:f>
              <c:numCache>
                <c:formatCode>yyyy/mm/dd</c:formatCode>
                <c:ptCount val="34"/>
                <c:pt idx="0">
                  <c:v>39083</c:v>
                </c:pt>
                <c:pt idx="1">
                  <c:v>39173</c:v>
                </c:pt>
                <c:pt idx="2">
                  <c:v>39264</c:v>
                </c:pt>
                <c:pt idx="3">
                  <c:v>39356</c:v>
                </c:pt>
                <c:pt idx="4">
                  <c:v>39448</c:v>
                </c:pt>
                <c:pt idx="5">
                  <c:v>39539</c:v>
                </c:pt>
                <c:pt idx="6">
                  <c:v>39630</c:v>
                </c:pt>
                <c:pt idx="7">
                  <c:v>39722</c:v>
                </c:pt>
                <c:pt idx="8">
                  <c:v>39814</c:v>
                </c:pt>
                <c:pt idx="9">
                  <c:v>39904</c:v>
                </c:pt>
                <c:pt idx="10">
                  <c:v>39995</c:v>
                </c:pt>
                <c:pt idx="11">
                  <c:v>40087</c:v>
                </c:pt>
                <c:pt idx="12">
                  <c:v>40179</c:v>
                </c:pt>
                <c:pt idx="13">
                  <c:v>40269</c:v>
                </c:pt>
                <c:pt idx="14">
                  <c:v>40360</c:v>
                </c:pt>
                <c:pt idx="15">
                  <c:v>40452</c:v>
                </c:pt>
                <c:pt idx="16">
                  <c:v>40544</c:v>
                </c:pt>
                <c:pt idx="17">
                  <c:v>40634</c:v>
                </c:pt>
                <c:pt idx="18">
                  <c:v>40725</c:v>
                </c:pt>
                <c:pt idx="19">
                  <c:v>40817</c:v>
                </c:pt>
                <c:pt idx="20">
                  <c:v>40909</c:v>
                </c:pt>
                <c:pt idx="21">
                  <c:v>41000</c:v>
                </c:pt>
                <c:pt idx="22">
                  <c:v>41091</c:v>
                </c:pt>
                <c:pt idx="23">
                  <c:v>41183</c:v>
                </c:pt>
                <c:pt idx="24">
                  <c:v>41275</c:v>
                </c:pt>
                <c:pt idx="25">
                  <c:v>41365</c:v>
                </c:pt>
                <c:pt idx="26">
                  <c:v>41456</c:v>
                </c:pt>
                <c:pt idx="27">
                  <c:v>41548</c:v>
                </c:pt>
                <c:pt idx="28">
                  <c:v>41640</c:v>
                </c:pt>
                <c:pt idx="29">
                  <c:v>41730</c:v>
                </c:pt>
                <c:pt idx="30">
                  <c:v>41821</c:v>
                </c:pt>
                <c:pt idx="31">
                  <c:v>41913</c:v>
                </c:pt>
                <c:pt idx="32">
                  <c:v>42005</c:v>
                </c:pt>
                <c:pt idx="33">
                  <c:v>42095</c:v>
                </c:pt>
              </c:numCache>
            </c:numRef>
          </c:cat>
          <c:val>
            <c:numRef>
              <c:f>adat2!$B$10:$B$43</c:f>
              <c:numCache>
                <c:formatCode>0.00</c:formatCode>
                <c:ptCount val="34"/>
                <c:pt idx="0">
                  <c:v>3068.8912000000032</c:v>
                </c:pt>
                <c:pt idx="1">
                  <c:v>3080.6100999999999</c:v>
                </c:pt>
                <c:pt idx="2">
                  <c:v>3070.6221999999998</c:v>
                </c:pt>
                <c:pt idx="3">
                  <c:v>3042.4973000000032</c:v>
                </c:pt>
                <c:pt idx="4">
                  <c:v>3022.4985999999999</c:v>
                </c:pt>
                <c:pt idx="5">
                  <c:v>3000.5137000000022</c:v>
                </c:pt>
                <c:pt idx="6">
                  <c:v>3021.0347999999999</c:v>
                </c:pt>
                <c:pt idx="7">
                  <c:v>2993.2393000000002</c:v>
                </c:pt>
                <c:pt idx="8">
                  <c:v>2947.2297999999987</c:v>
                </c:pt>
                <c:pt idx="9">
                  <c:v>2907.7857999999997</c:v>
                </c:pt>
                <c:pt idx="10">
                  <c:v>2840.5927000000001</c:v>
                </c:pt>
                <c:pt idx="11">
                  <c:v>2856.1489999999962</c:v>
                </c:pt>
                <c:pt idx="12">
                  <c:v>2848.4061000000002</c:v>
                </c:pt>
                <c:pt idx="13">
                  <c:v>2850.9607000000001</c:v>
                </c:pt>
                <c:pt idx="14">
                  <c:v>2845.8854999999999</c:v>
                </c:pt>
                <c:pt idx="15">
                  <c:v>2841.8429999999998</c:v>
                </c:pt>
                <c:pt idx="16">
                  <c:v>2867.4715000000033</c:v>
                </c:pt>
                <c:pt idx="17">
                  <c:v>2879.5639000000001</c:v>
                </c:pt>
                <c:pt idx="18">
                  <c:v>2884.9875000000002</c:v>
                </c:pt>
                <c:pt idx="19">
                  <c:v>2896.2518</c:v>
                </c:pt>
                <c:pt idx="20">
                  <c:v>2891.8687</c:v>
                </c:pt>
                <c:pt idx="21">
                  <c:v>2924.8861999999999</c:v>
                </c:pt>
                <c:pt idx="22">
                  <c:v>2944.9276</c:v>
                </c:pt>
                <c:pt idx="23">
                  <c:v>2939.2044999999957</c:v>
                </c:pt>
                <c:pt idx="24">
                  <c:v>2921.9374000000012</c:v>
                </c:pt>
                <c:pt idx="25">
                  <c:v>2948.0885999999987</c:v>
                </c:pt>
                <c:pt idx="26">
                  <c:v>2969.9232999999999</c:v>
                </c:pt>
                <c:pt idx="27">
                  <c:v>2984.0081999999998</c:v>
                </c:pt>
                <c:pt idx="28">
                  <c:v>3072.8276999999998</c:v>
                </c:pt>
                <c:pt idx="29">
                  <c:v>3084.1451000000002</c:v>
                </c:pt>
                <c:pt idx="30">
                  <c:v>3110.8429000000001</c:v>
                </c:pt>
                <c:pt idx="31">
                  <c:v>3101.2319000000002</c:v>
                </c:pt>
                <c:pt idx="32">
                  <c:v>3137.8834999999999</c:v>
                </c:pt>
                <c:pt idx="33">
                  <c:v>3151.1590999999999</c:v>
                </c:pt>
              </c:numCache>
            </c:numRef>
          </c:val>
        </c:ser>
        <c:marker val="1"/>
        <c:axId val="93311360"/>
        <c:axId val="93313280"/>
      </c:lineChart>
      <c:catAx>
        <c:axId val="9331136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b="0"/>
                </a:pPr>
                <a:r>
                  <a:rPr lang="hu-HU" b="0"/>
                  <a:t>ezer fő</a:t>
                </a:r>
              </a:p>
            </c:rich>
          </c:tx>
          <c:layout>
            <c:manualLayout>
              <c:xMode val="edge"/>
              <c:yMode val="edge"/>
              <c:x val="8.3156072036557491E-2"/>
              <c:y val="1.8822496187005685E-4"/>
            </c:manualLayout>
          </c:layout>
        </c:title>
        <c:numFmt formatCode="yyyy" sourceLinked="0"/>
        <c:tickLblPos val="nextTo"/>
        <c:crossAx val="93313280"/>
        <c:crosses val="autoZero"/>
        <c:lblAlgn val="ctr"/>
        <c:lblOffset val="100"/>
        <c:tickLblSkip val="4"/>
        <c:tickMarkSkip val="4"/>
      </c:catAx>
      <c:valAx>
        <c:axId val="93313280"/>
        <c:scaling>
          <c:orientation val="minMax"/>
          <c:max val="3200"/>
          <c:min val="2800"/>
        </c:scaling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sysDash"/>
            </a:ln>
          </c:spPr>
        </c:majorGridlines>
        <c:numFmt formatCode="#,##0" sourceLinked="0"/>
        <c:tickLblPos val="nextTo"/>
        <c:crossAx val="93311360"/>
        <c:crosses val="autoZero"/>
        <c:crossBetween val="between"/>
        <c:majorUnit val="50"/>
      </c:valAx>
      <c:valAx>
        <c:axId val="93319168"/>
        <c:scaling>
          <c:orientation val="minMax"/>
          <c:max val="80"/>
          <c:min val="0"/>
        </c:scaling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hu-HU" b="0"/>
                  <a:t>ezer álláshely</a:t>
                </a:r>
              </a:p>
            </c:rich>
          </c:tx>
          <c:layout>
            <c:manualLayout>
              <c:xMode val="edge"/>
              <c:yMode val="edge"/>
              <c:x val="0.78950445368600763"/>
              <c:y val="1.4452607491268236E-4"/>
            </c:manualLayout>
          </c:layout>
        </c:title>
        <c:numFmt formatCode="0" sourceLinked="0"/>
        <c:tickLblPos val="nextTo"/>
        <c:crossAx val="93321088"/>
        <c:crosses val="max"/>
        <c:crossBetween val="between"/>
        <c:majorUnit val="10"/>
      </c:valAx>
      <c:dateAx>
        <c:axId val="93321088"/>
        <c:scaling>
          <c:orientation val="minMax"/>
        </c:scaling>
        <c:delete val="1"/>
        <c:axPos val="b"/>
        <c:numFmt formatCode="yyyy/mm/dd" sourceLinked="1"/>
        <c:tickLblPos val="none"/>
        <c:crossAx val="93319168"/>
        <c:crosses val="autoZero"/>
        <c:auto val="1"/>
        <c:lblOffset val="100"/>
        <c:baseTimeUnit val="months"/>
      </c:dateAx>
    </c:plotArea>
    <c:legend>
      <c:legendPos val="b"/>
      <c:layout>
        <c:manualLayout>
          <c:xMode val="edge"/>
          <c:yMode val="edge"/>
          <c:x val="1.7478895363949405E-4"/>
          <c:y val="0.93444011661899973"/>
          <c:w val="0.99982521104636068"/>
          <c:h val="5.3006388937900363E-2"/>
        </c:manualLayout>
      </c:layout>
    </c:legend>
    <c:plotVisOnly val="1"/>
    <c:dispBlanksAs val="gap"/>
  </c:chart>
  <c:spPr>
    <a:ln>
      <a:noFill/>
    </a:ln>
  </c:spPr>
  <c:txPr>
    <a:bodyPr/>
    <a:lstStyle/>
    <a:p>
      <a:pPr>
        <a:defRPr sz="1600">
          <a:latin typeface="Calibri" panose="020F0502020204030204" pitchFamily="34" charset="0"/>
        </a:defRPr>
      </a:pPr>
      <a:endParaRPr lang="en-U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chart>
    <c:plotArea>
      <c:layout>
        <c:manualLayout>
          <c:layoutTarget val="inner"/>
          <c:xMode val="edge"/>
          <c:yMode val="edge"/>
          <c:x val="7.7002854914299104E-2"/>
          <c:y val="7.8253331933234124E-2"/>
          <c:w val="0.84426432748538061"/>
          <c:h val="0.62979989402887082"/>
        </c:manualLayout>
      </c:layout>
      <c:lineChart>
        <c:grouping val="standard"/>
        <c:ser>
          <c:idx val="2"/>
          <c:order val="1"/>
          <c:tx>
            <c:strRef>
              <c:f>'c3-44'!$D$10</c:f>
              <c:strCache>
                <c:ptCount val="1"/>
                <c:pt idx="0">
                  <c:v>Nem támogatott álláshelyek / munkanélküliek száma</c:v>
                </c:pt>
              </c:strCache>
            </c:strRef>
          </c:tx>
          <c:spPr>
            <a:ln w="44450">
              <a:solidFill>
                <a:srgbClr val="9C0000"/>
              </a:solidFill>
              <a:prstDash val="sysDash"/>
            </a:ln>
          </c:spPr>
          <c:marker>
            <c:symbol val="none"/>
          </c:marker>
          <c:cat>
            <c:numRef>
              <c:f>'c3-44'!$A$12:$A$53</c:f>
              <c:numCache>
                <c:formatCode>yyyy/mm/dd</c:formatCode>
                <c:ptCount val="42"/>
                <c:pt idx="0">
                  <c:v>38353</c:v>
                </c:pt>
                <c:pt idx="1">
                  <c:v>38443</c:v>
                </c:pt>
                <c:pt idx="2">
                  <c:v>38534</c:v>
                </c:pt>
                <c:pt idx="3">
                  <c:v>38626</c:v>
                </c:pt>
                <c:pt idx="4">
                  <c:v>38718</c:v>
                </c:pt>
                <c:pt idx="5">
                  <c:v>38808</c:v>
                </c:pt>
                <c:pt idx="6">
                  <c:v>38899</c:v>
                </c:pt>
                <c:pt idx="7">
                  <c:v>38991</c:v>
                </c:pt>
                <c:pt idx="8">
                  <c:v>39083</c:v>
                </c:pt>
                <c:pt idx="9">
                  <c:v>39173</c:v>
                </c:pt>
                <c:pt idx="10">
                  <c:v>39264</c:v>
                </c:pt>
                <c:pt idx="11">
                  <c:v>39356</c:v>
                </c:pt>
                <c:pt idx="12">
                  <c:v>39448</c:v>
                </c:pt>
                <c:pt idx="13">
                  <c:v>39539</c:v>
                </c:pt>
                <c:pt idx="14">
                  <c:v>39630</c:v>
                </c:pt>
                <c:pt idx="15">
                  <c:v>39722</c:v>
                </c:pt>
                <c:pt idx="16">
                  <c:v>39814</c:v>
                </c:pt>
                <c:pt idx="17">
                  <c:v>39904</c:v>
                </c:pt>
                <c:pt idx="18">
                  <c:v>39995</c:v>
                </c:pt>
                <c:pt idx="19">
                  <c:v>40087</c:v>
                </c:pt>
                <c:pt idx="20">
                  <c:v>40179</c:v>
                </c:pt>
                <c:pt idx="21">
                  <c:v>40269</c:v>
                </c:pt>
                <c:pt idx="22">
                  <c:v>40360</c:v>
                </c:pt>
                <c:pt idx="23">
                  <c:v>40452</c:v>
                </c:pt>
                <c:pt idx="24">
                  <c:v>40544</c:v>
                </c:pt>
                <c:pt idx="25">
                  <c:v>40634</c:v>
                </c:pt>
                <c:pt idx="26">
                  <c:v>40725</c:v>
                </c:pt>
                <c:pt idx="27">
                  <c:v>40817</c:v>
                </c:pt>
                <c:pt idx="28">
                  <c:v>40909</c:v>
                </c:pt>
                <c:pt idx="29">
                  <c:v>41000</c:v>
                </c:pt>
                <c:pt idx="30">
                  <c:v>41091</c:v>
                </c:pt>
                <c:pt idx="31">
                  <c:v>41183</c:v>
                </c:pt>
                <c:pt idx="32">
                  <c:v>41275</c:v>
                </c:pt>
                <c:pt idx="33">
                  <c:v>41365</c:v>
                </c:pt>
                <c:pt idx="34">
                  <c:v>41456</c:v>
                </c:pt>
                <c:pt idx="35">
                  <c:v>41548</c:v>
                </c:pt>
                <c:pt idx="36">
                  <c:v>41640</c:v>
                </c:pt>
                <c:pt idx="37">
                  <c:v>41730</c:v>
                </c:pt>
                <c:pt idx="38">
                  <c:v>41821</c:v>
                </c:pt>
                <c:pt idx="39">
                  <c:v>41913</c:v>
                </c:pt>
                <c:pt idx="40">
                  <c:v>42005</c:v>
                </c:pt>
                <c:pt idx="41">
                  <c:v>42095</c:v>
                </c:pt>
              </c:numCache>
            </c:numRef>
          </c:cat>
          <c:val>
            <c:numRef>
              <c:f>'c3-44'!$D$12:$D$53</c:f>
              <c:numCache>
                <c:formatCode>0.00</c:formatCode>
                <c:ptCount val="42"/>
                <c:pt idx="0">
                  <c:v>37.172600624890862</c:v>
                </c:pt>
                <c:pt idx="1">
                  <c:v>35.172449375748435</c:v>
                </c:pt>
                <c:pt idx="2">
                  <c:v>33.002138134431334</c:v>
                </c:pt>
                <c:pt idx="3">
                  <c:v>33.843178699731993</c:v>
                </c:pt>
                <c:pt idx="4">
                  <c:v>34.979061882844157</c:v>
                </c:pt>
                <c:pt idx="5">
                  <c:v>38.897096855598313</c:v>
                </c:pt>
                <c:pt idx="6">
                  <c:v>36.687276561071997</c:v>
                </c:pt>
                <c:pt idx="7">
                  <c:v>36.320802123609916</c:v>
                </c:pt>
                <c:pt idx="8">
                  <c:v>33.172691528816294</c:v>
                </c:pt>
                <c:pt idx="9">
                  <c:v>32.607605597319996</c:v>
                </c:pt>
                <c:pt idx="10">
                  <c:v>29.583700219148263</c:v>
                </c:pt>
                <c:pt idx="11">
                  <c:v>27.229352759466114</c:v>
                </c:pt>
                <c:pt idx="12">
                  <c:v>29.091384164318235</c:v>
                </c:pt>
                <c:pt idx="13">
                  <c:v>26.325263158878755</c:v>
                </c:pt>
                <c:pt idx="14">
                  <c:v>26.91265384610227</c:v>
                </c:pt>
                <c:pt idx="15">
                  <c:v>23.193557826682198</c:v>
                </c:pt>
                <c:pt idx="16">
                  <c:v>15.031386010728786</c:v>
                </c:pt>
                <c:pt idx="17">
                  <c:v>12.079111361504511</c:v>
                </c:pt>
                <c:pt idx="18">
                  <c:v>9.7209617758734659</c:v>
                </c:pt>
                <c:pt idx="19">
                  <c:v>10.629673265390041</c:v>
                </c:pt>
                <c:pt idx="20">
                  <c:v>10.767139924789367</c:v>
                </c:pt>
                <c:pt idx="21">
                  <c:v>12.662583970398455</c:v>
                </c:pt>
                <c:pt idx="22">
                  <c:v>12.392613994547068</c:v>
                </c:pt>
                <c:pt idx="23">
                  <c:v>11.810288345451513</c:v>
                </c:pt>
                <c:pt idx="24">
                  <c:v>12.060361547340966</c:v>
                </c:pt>
                <c:pt idx="25">
                  <c:v>12.316830274148209</c:v>
                </c:pt>
                <c:pt idx="26">
                  <c:v>11.35643471899138</c:v>
                </c:pt>
                <c:pt idx="27">
                  <c:v>10.747607318241286</c:v>
                </c:pt>
                <c:pt idx="28">
                  <c:v>9.9877070959288048</c:v>
                </c:pt>
                <c:pt idx="29">
                  <c:v>10.239084314202055</c:v>
                </c:pt>
                <c:pt idx="30">
                  <c:v>10.608862156814721</c:v>
                </c:pt>
                <c:pt idx="31">
                  <c:v>9.686717398366774</c:v>
                </c:pt>
                <c:pt idx="32">
                  <c:v>10.553761065860309</c:v>
                </c:pt>
                <c:pt idx="33">
                  <c:v>11.462254447079582</c:v>
                </c:pt>
                <c:pt idx="34">
                  <c:v>13.861028619919921</c:v>
                </c:pt>
                <c:pt idx="35">
                  <c:v>16.738908444567929</c:v>
                </c:pt>
                <c:pt idx="36">
                  <c:v>24.95393529895879</c:v>
                </c:pt>
                <c:pt idx="37">
                  <c:v>22.037564177449088</c:v>
                </c:pt>
                <c:pt idx="38">
                  <c:v>24.59807273127435</c:v>
                </c:pt>
                <c:pt idx="39">
                  <c:v>23.736990359935152</c:v>
                </c:pt>
                <c:pt idx="40">
                  <c:v>24.144388592651701</c:v>
                </c:pt>
                <c:pt idx="41">
                  <c:v>24.350207178327029</c:v>
                </c:pt>
              </c:numCache>
            </c:numRef>
          </c:val>
        </c:ser>
        <c:marker val="1"/>
        <c:axId val="93385856"/>
        <c:axId val="93387392"/>
      </c:lineChart>
      <c:lineChart>
        <c:grouping val="standard"/>
        <c:ser>
          <c:idx val="1"/>
          <c:order val="0"/>
          <c:tx>
            <c:strRef>
              <c:f>'c3-44'!$C$10</c:f>
              <c:strCache>
                <c:ptCount val="1"/>
                <c:pt idx="0">
                  <c:v>2012-es minimálbér hatástól szűrt bruttó átlagkereset (jobb tengely)</c:v>
                </c:pt>
              </c:strCache>
            </c:strRef>
          </c:tx>
          <c:spPr>
            <a:ln w="44450">
              <a:solidFill>
                <a:schemeClr val="accent6">
                  <a:lumMod val="50000"/>
                </a:schemeClr>
              </a:solidFill>
              <a:prstDash val="solid"/>
            </a:ln>
          </c:spPr>
          <c:marker>
            <c:symbol val="none"/>
          </c:marker>
          <c:cat>
            <c:numRef>
              <c:f>'c3-44'!$A$12:$A$53</c:f>
              <c:numCache>
                <c:formatCode>yyyy/mm/dd</c:formatCode>
                <c:ptCount val="42"/>
                <c:pt idx="0">
                  <c:v>38353</c:v>
                </c:pt>
                <c:pt idx="1">
                  <c:v>38443</c:v>
                </c:pt>
                <c:pt idx="2">
                  <c:v>38534</c:v>
                </c:pt>
                <c:pt idx="3">
                  <c:v>38626</c:v>
                </c:pt>
                <c:pt idx="4">
                  <c:v>38718</c:v>
                </c:pt>
                <c:pt idx="5">
                  <c:v>38808</c:v>
                </c:pt>
                <c:pt idx="6">
                  <c:v>38899</c:v>
                </c:pt>
                <c:pt idx="7">
                  <c:v>38991</c:v>
                </c:pt>
                <c:pt idx="8">
                  <c:v>39083</c:v>
                </c:pt>
                <c:pt idx="9">
                  <c:v>39173</c:v>
                </c:pt>
                <c:pt idx="10">
                  <c:v>39264</c:v>
                </c:pt>
                <c:pt idx="11">
                  <c:v>39356</c:v>
                </c:pt>
                <c:pt idx="12">
                  <c:v>39448</c:v>
                </c:pt>
                <c:pt idx="13">
                  <c:v>39539</c:v>
                </c:pt>
                <c:pt idx="14">
                  <c:v>39630</c:v>
                </c:pt>
                <c:pt idx="15">
                  <c:v>39722</c:v>
                </c:pt>
                <c:pt idx="16">
                  <c:v>39814</c:v>
                </c:pt>
                <c:pt idx="17">
                  <c:v>39904</c:v>
                </c:pt>
                <c:pt idx="18">
                  <c:v>39995</c:v>
                </c:pt>
                <c:pt idx="19">
                  <c:v>40087</c:v>
                </c:pt>
                <c:pt idx="20">
                  <c:v>40179</c:v>
                </c:pt>
                <c:pt idx="21">
                  <c:v>40269</c:v>
                </c:pt>
                <c:pt idx="22">
                  <c:v>40360</c:v>
                </c:pt>
                <c:pt idx="23">
                  <c:v>40452</c:v>
                </c:pt>
                <c:pt idx="24">
                  <c:v>40544</c:v>
                </c:pt>
                <c:pt idx="25">
                  <c:v>40634</c:v>
                </c:pt>
                <c:pt idx="26">
                  <c:v>40725</c:v>
                </c:pt>
                <c:pt idx="27">
                  <c:v>40817</c:v>
                </c:pt>
                <c:pt idx="28">
                  <c:v>40909</c:v>
                </c:pt>
                <c:pt idx="29">
                  <c:v>41000</c:v>
                </c:pt>
                <c:pt idx="30">
                  <c:v>41091</c:v>
                </c:pt>
                <c:pt idx="31">
                  <c:v>41183</c:v>
                </c:pt>
                <c:pt idx="32">
                  <c:v>41275</c:v>
                </c:pt>
                <c:pt idx="33">
                  <c:v>41365</c:v>
                </c:pt>
                <c:pt idx="34">
                  <c:v>41456</c:v>
                </c:pt>
                <c:pt idx="35">
                  <c:v>41548</c:v>
                </c:pt>
                <c:pt idx="36">
                  <c:v>41640</c:v>
                </c:pt>
                <c:pt idx="37">
                  <c:v>41730</c:v>
                </c:pt>
                <c:pt idx="38">
                  <c:v>41821</c:v>
                </c:pt>
                <c:pt idx="39">
                  <c:v>41913</c:v>
                </c:pt>
                <c:pt idx="40">
                  <c:v>42005</c:v>
                </c:pt>
                <c:pt idx="41">
                  <c:v>42095</c:v>
                </c:pt>
              </c:numCache>
            </c:numRef>
          </c:cat>
          <c:val>
            <c:numRef>
              <c:f>'c3-44'!$C$12:$C$53</c:f>
              <c:numCache>
                <c:formatCode>0.00</c:formatCode>
                <c:ptCount val="42"/>
                <c:pt idx="0">
                  <c:v>5.7502999481630974</c:v>
                </c:pt>
                <c:pt idx="1">
                  <c:v>7.8681906248974727</c:v>
                </c:pt>
                <c:pt idx="2">
                  <c:v>7.1416555428692945</c:v>
                </c:pt>
                <c:pt idx="3">
                  <c:v>6.8700722374499064</c:v>
                </c:pt>
                <c:pt idx="4">
                  <c:v>8.0116528233031623</c:v>
                </c:pt>
                <c:pt idx="5">
                  <c:v>7.2089518842947564</c:v>
                </c:pt>
                <c:pt idx="6">
                  <c:v>8.0064728769487221</c:v>
                </c:pt>
                <c:pt idx="7">
                  <c:v>8.0357390900560368</c:v>
                </c:pt>
                <c:pt idx="8">
                  <c:v>7.6255742874389245</c:v>
                </c:pt>
                <c:pt idx="9">
                  <c:v>8.4172292784471026</c:v>
                </c:pt>
                <c:pt idx="10">
                  <c:v>8.1794535457417048</c:v>
                </c:pt>
                <c:pt idx="11">
                  <c:v>8.5700556107350288</c:v>
                </c:pt>
                <c:pt idx="12">
                  <c:v>8.523144150451321</c:v>
                </c:pt>
                <c:pt idx="13">
                  <c:v>8.0803975736872662</c:v>
                </c:pt>
                <c:pt idx="14">
                  <c:v>7.5533425093904816</c:v>
                </c:pt>
                <c:pt idx="15">
                  <c:v>6.6393655370362765</c:v>
                </c:pt>
                <c:pt idx="16">
                  <c:v>5.1500562190892358</c:v>
                </c:pt>
                <c:pt idx="17">
                  <c:v>4.8301677033117514</c:v>
                </c:pt>
                <c:pt idx="18">
                  <c:v>4.1236700579703385</c:v>
                </c:pt>
                <c:pt idx="19">
                  <c:v>3.6541550235919873</c:v>
                </c:pt>
                <c:pt idx="20">
                  <c:v>4.4194439630279581</c:v>
                </c:pt>
                <c:pt idx="21">
                  <c:v>3.3789504170423932</c:v>
                </c:pt>
                <c:pt idx="22">
                  <c:v>3.7193203904141825</c:v>
                </c:pt>
                <c:pt idx="23">
                  <c:v>3.6810376522409731</c:v>
                </c:pt>
                <c:pt idx="24">
                  <c:v>3.5249676536419208</c:v>
                </c:pt>
                <c:pt idx="25">
                  <c:v>4.5918992039096365</c:v>
                </c:pt>
                <c:pt idx="26">
                  <c:v>4.3197055923136745</c:v>
                </c:pt>
                <c:pt idx="27">
                  <c:v>4.3949524789429679</c:v>
                </c:pt>
                <c:pt idx="28">
                  <c:v>4.7285883722673692</c:v>
                </c:pt>
                <c:pt idx="29">
                  <c:v>3.662093840835476</c:v>
                </c:pt>
                <c:pt idx="30">
                  <c:v>3.5814381497967154</c:v>
                </c:pt>
                <c:pt idx="31">
                  <c:v>4.0525746224806305</c:v>
                </c:pt>
                <c:pt idx="32">
                  <c:v>2.7807111085517393</c:v>
                </c:pt>
                <c:pt idx="33">
                  <c:v>3.6246120751922906</c:v>
                </c:pt>
                <c:pt idx="34">
                  <c:v>3.9204289591840737</c:v>
                </c:pt>
                <c:pt idx="35">
                  <c:v>4.0066131670215333</c:v>
                </c:pt>
                <c:pt idx="36">
                  <c:v>4.782269631823139</c:v>
                </c:pt>
                <c:pt idx="37">
                  <c:v>4.3978033055398713</c:v>
                </c:pt>
                <c:pt idx="38">
                  <c:v>4.1377631129241808</c:v>
                </c:pt>
                <c:pt idx="39">
                  <c:v>3.9190397893343665</c:v>
                </c:pt>
                <c:pt idx="40">
                  <c:v>3.4480743156230176</c:v>
                </c:pt>
                <c:pt idx="41">
                  <c:v>3.7549543574333613</c:v>
                </c:pt>
              </c:numCache>
            </c:numRef>
          </c:val>
        </c:ser>
        <c:marker val="1"/>
        <c:axId val="91826816"/>
        <c:axId val="91824896"/>
      </c:lineChart>
      <c:dateAx>
        <c:axId val="93385856"/>
        <c:scaling>
          <c:orientation val="minMax"/>
          <c:min val="38718"/>
        </c:scaling>
        <c:axPos val="b"/>
        <c:numFmt formatCode="yyyy" sourceLinked="0"/>
        <c:tickLblPos val="low"/>
        <c:spPr>
          <a:ln w="3175">
            <a:solidFill>
              <a:srgbClr val="868686"/>
            </a:solidFill>
            <a:prstDash val="solid"/>
          </a:ln>
        </c:spPr>
        <c:txPr>
          <a:bodyPr rot="-5400000" vert="horz"/>
          <a:lstStyle/>
          <a:p>
            <a:pPr>
              <a:defRPr/>
            </a:pPr>
            <a:endParaRPr lang="en-US"/>
          </a:p>
        </c:txPr>
        <c:crossAx val="93387392"/>
        <c:crosses val="autoZero"/>
        <c:auto val="1"/>
        <c:lblOffset val="100"/>
        <c:baseTimeUnit val="months"/>
        <c:majorUnit val="1"/>
        <c:majorTimeUnit val="years"/>
      </c:dateAx>
      <c:valAx>
        <c:axId val="93387392"/>
        <c:scaling>
          <c:orientation val="minMax"/>
          <c:max val="40"/>
          <c:min val="0"/>
        </c:scaling>
        <c:axPos val="l"/>
        <c:majorGridlines>
          <c:spPr>
            <a:ln>
              <a:solidFill>
                <a:srgbClr val="BFBFBF"/>
              </a:solidFill>
              <a:prstDash val="sysDash"/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hu-HU"/>
                  <a:t>%</a:t>
                </a:r>
              </a:p>
            </c:rich>
          </c:tx>
          <c:layout>
            <c:manualLayout>
              <c:xMode val="edge"/>
              <c:yMode val="edge"/>
              <c:x val="7.3148185555140341E-2"/>
              <c:y val="2.125191218069796E-3"/>
            </c:manualLayout>
          </c:layout>
        </c:title>
        <c:numFmt formatCode="#,##0" sourceLinked="0"/>
        <c:tickLblPos val="nextTo"/>
        <c:spPr>
          <a:ln w="3175">
            <a:solidFill>
              <a:srgbClr val="868686"/>
            </a:solidFill>
            <a:prstDash val="solid"/>
          </a:ln>
        </c:spPr>
        <c:crossAx val="93385856"/>
        <c:crosses val="autoZero"/>
        <c:crossBetween val="between"/>
        <c:majorUnit val="10"/>
      </c:valAx>
      <c:valAx>
        <c:axId val="91824896"/>
        <c:scaling>
          <c:orientation val="minMax"/>
          <c:max val="10"/>
          <c:min val="2"/>
        </c:scaling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hu-HU"/>
                  <a:t>%</a:t>
                </a:r>
                <a:endParaRPr lang="en-US"/>
              </a:p>
            </c:rich>
          </c:tx>
          <c:layout>
            <c:manualLayout>
              <c:xMode val="edge"/>
              <c:yMode val="edge"/>
              <c:x val="0.89068537839229978"/>
              <c:y val="1.3213061796552544E-2"/>
            </c:manualLayout>
          </c:layout>
        </c:title>
        <c:numFmt formatCode="General" sourceLinked="0"/>
        <c:tickLblPos val="nextTo"/>
        <c:spPr>
          <a:ln w="3175">
            <a:solidFill>
              <a:srgbClr val="868686"/>
            </a:solidFill>
            <a:prstDash val="solid"/>
          </a:ln>
        </c:spPr>
        <c:crossAx val="91826816"/>
        <c:crosses val="max"/>
        <c:crossBetween val="between"/>
        <c:majorUnit val="2"/>
      </c:valAx>
      <c:dateAx>
        <c:axId val="91826816"/>
        <c:scaling>
          <c:orientation val="minMax"/>
        </c:scaling>
        <c:delete val="1"/>
        <c:axPos val="b"/>
        <c:numFmt formatCode="yyyy/mm/dd" sourceLinked="1"/>
        <c:tickLblPos val="none"/>
        <c:crossAx val="91824896"/>
        <c:crosses val="autoZero"/>
        <c:auto val="1"/>
        <c:lblOffset val="100"/>
        <c:majorUnit val="1"/>
        <c:minorUnit val="1"/>
      </c:dateAx>
      <c:spPr>
        <a:pattFill>
          <a:fgClr>
            <a:srgbClr val="FFFFFF"/>
          </a:fgClr>
          <a:bgClr>
            <a:srgbClr val="FFFFFF"/>
          </a:bgClr>
        </a:pattFill>
        <a:ln w="25400">
          <a:noFill/>
        </a:ln>
      </c:spPr>
    </c:plotArea>
    <c:legend>
      <c:legendPos val="b"/>
      <c:layout>
        <c:manualLayout>
          <c:xMode val="edge"/>
          <c:yMode val="edge"/>
          <c:x val="8.2592824405778552E-3"/>
          <c:y val="0.87593643441327174"/>
          <c:w val="0.99174074074074059"/>
          <c:h val="0.12213707024005879"/>
        </c:manualLayout>
      </c:layout>
    </c:legend>
    <c:plotVisOnly val="1"/>
    <c:dispBlanksAs val="gap"/>
  </c:chart>
  <c:spPr>
    <a:solidFill>
      <a:srgbClr val="FFFFFF"/>
    </a:solidFill>
    <a:ln w="25400">
      <a:noFill/>
    </a:ln>
  </c:spPr>
  <c:txPr>
    <a:bodyPr/>
    <a:lstStyle/>
    <a:p>
      <a:pPr>
        <a:defRPr sz="1800" b="0" i="0">
          <a:latin typeface="Calibri"/>
          <a:ea typeface="Calibri"/>
          <a:cs typeface="Calibri"/>
        </a:defRPr>
      </a:pPr>
      <a:endParaRPr lang="en-US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chart>
    <c:autoTitleDeleted val="1"/>
    <c:plotArea>
      <c:layout>
        <c:manualLayout>
          <c:layoutTarget val="inner"/>
          <c:xMode val="edge"/>
          <c:yMode val="edge"/>
          <c:x val="7.3250573168637825E-2"/>
          <c:y val="6.1041508208489574E-2"/>
          <c:w val="0.85391257032046952"/>
          <c:h val="0.76190807858956033"/>
        </c:manualLayout>
      </c:layout>
      <c:lineChart>
        <c:grouping val="standard"/>
        <c:ser>
          <c:idx val="0"/>
          <c:order val="0"/>
          <c:tx>
            <c:strRef>
              <c:f>'c4'!$B$10</c:f>
              <c:strCache>
                <c:ptCount val="1"/>
                <c:pt idx="0">
                  <c:v>Havi termelési indikátorok</c:v>
                </c:pt>
              </c:strCache>
            </c:strRef>
          </c:tx>
          <c:spPr>
            <a:ln w="44450">
              <a:solidFill>
                <a:schemeClr val="accent6">
                  <a:lumMod val="50000"/>
                </a:schemeClr>
              </a:solidFill>
            </a:ln>
          </c:spPr>
          <c:marker>
            <c:symbol val="none"/>
          </c:marker>
          <c:cat>
            <c:numRef>
              <c:f>'c4'!$A$12:$A$404</c:f>
              <c:numCache>
                <c:formatCode>mmm/yy</c:formatCode>
                <c:ptCount val="393"/>
                <c:pt idx="0">
                  <c:v>39113</c:v>
                </c:pt>
                <c:pt idx="1">
                  <c:v>39141</c:v>
                </c:pt>
                <c:pt idx="2">
                  <c:v>39172</c:v>
                </c:pt>
                <c:pt idx="3">
                  <c:v>39202</c:v>
                </c:pt>
                <c:pt idx="4">
                  <c:v>39233</c:v>
                </c:pt>
                <c:pt idx="5">
                  <c:v>39263</c:v>
                </c:pt>
                <c:pt idx="6">
                  <c:v>39294</c:v>
                </c:pt>
                <c:pt idx="7">
                  <c:v>39325</c:v>
                </c:pt>
                <c:pt idx="8">
                  <c:v>39355</c:v>
                </c:pt>
                <c:pt idx="9">
                  <c:v>39386</c:v>
                </c:pt>
                <c:pt idx="10">
                  <c:v>39416</c:v>
                </c:pt>
                <c:pt idx="11">
                  <c:v>39447</c:v>
                </c:pt>
                <c:pt idx="12">
                  <c:v>39478</c:v>
                </c:pt>
                <c:pt idx="13">
                  <c:v>39507</c:v>
                </c:pt>
                <c:pt idx="14">
                  <c:v>39538</c:v>
                </c:pt>
                <c:pt idx="15">
                  <c:v>39568</c:v>
                </c:pt>
                <c:pt idx="16">
                  <c:v>39599</c:v>
                </c:pt>
                <c:pt idx="17">
                  <c:v>39629</c:v>
                </c:pt>
                <c:pt idx="18">
                  <c:v>39660</c:v>
                </c:pt>
                <c:pt idx="19">
                  <c:v>39691</c:v>
                </c:pt>
                <c:pt idx="20">
                  <c:v>39721</c:v>
                </c:pt>
                <c:pt idx="21">
                  <c:v>39752</c:v>
                </c:pt>
                <c:pt idx="22">
                  <c:v>39782</c:v>
                </c:pt>
                <c:pt idx="23">
                  <c:v>39813</c:v>
                </c:pt>
                <c:pt idx="24">
                  <c:v>39844</c:v>
                </c:pt>
                <c:pt idx="25">
                  <c:v>39872</c:v>
                </c:pt>
                <c:pt idx="26">
                  <c:v>39903</c:v>
                </c:pt>
                <c:pt idx="27">
                  <c:v>39933</c:v>
                </c:pt>
                <c:pt idx="28">
                  <c:v>39964</c:v>
                </c:pt>
                <c:pt idx="29">
                  <c:v>39994</c:v>
                </c:pt>
                <c:pt idx="30">
                  <c:v>40025</c:v>
                </c:pt>
                <c:pt idx="31">
                  <c:v>40056</c:v>
                </c:pt>
                <c:pt idx="32">
                  <c:v>40086</c:v>
                </c:pt>
                <c:pt idx="33">
                  <c:v>40117</c:v>
                </c:pt>
                <c:pt idx="34">
                  <c:v>40147</c:v>
                </c:pt>
                <c:pt idx="35">
                  <c:v>40178</c:v>
                </c:pt>
                <c:pt idx="36">
                  <c:v>40209</c:v>
                </c:pt>
                <c:pt idx="37">
                  <c:v>40237</c:v>
                </c:pt>
                <c:pt idx="38">
                  <c:v>40268</c:v>
                </c:pt>
                <c:pt idx="39">
                  <c:v>40298</c:v>
                </c:pt>
                <c:pt idx="40">
                  <c:v>40329</c:v>
                </c:pt>
                <c:pt idx="41">
                  <c:v>40359</c:v>
                </c:pt>
                <c:pt idx="42">
                  <c:v>40390</c:v>
                </c:pt>
                <c:pt idx="43">
                  <c:v>40421</c:v>
                </c:pt>
                <c:pt idx="44">
                  <c:v>40451</c:v>
                </c:pt>
                <c:pt idx="45">
                  <c:v>40482</c:v>
                </c:pt>
                <c:pt idx="46">
                  <c:v>40512</c:v>
                </c:pt>
                <c:pt idx="47">
                  <c:v>40543</c:v>
                </c:pt>
                <c:pt idx="48">
                  <c:v>40574</c:v>
                </c:pt>
                <c:pt idx="49">
                  <c:v>40602</c:v>
                </c:pt>
                <c:pt idx="50">
                  <c:v>40633</c:v>
                </c:pt>
                <c:pt idx="51">
                  <c:v>40663</c:v>
                </c:pt>
                <c:pt idx="52">
                  <c:v>40694</c:v>
                </c:pt>
                <c:pt idx="53">
                  <c:v>40724</c:v>
                </c:pt>
                <c:pt idx="54">
                  <c:v>40755</c:v>
                </c:pt>
                <c:pt idx="55">
                  <c:v>40786</c:v>
                </c:pt>
                <c:pt idx="56">
                  <c:v>40816</c:v>
                </c:pt>
                <c:pt idx="57">
                  <c:v>40847</c:v>
                </c:pt>
                <c:pt idx="58">
                  <c:v>40877</c:v>
                </c:pt>
                <c:pt idx="59">
                  <c:v>40908</c:v>
                </c:pt>
                <c:pt idx="60">
                  <c:v>40939</c:v>
                </c:pt>
                <c:pt idx="61">
                  <c:v>40968</c:v>
                </c:pt>
                <c:pt idx="62">
                  <c:v>40999</c:v>
                </c:pt>
                <c:pt idx="63">
                  <c:v>41029</c:v>
                </c:pt>
                <c:pt idx="64">
                  <c:v>41060</c:v>
                </c:pt>
                <c:pt idx="65">
                  <c:v>41090</c:v>
                </c:pt>
                <c:pt idx="66">
                  <c:v>41121</c:v>
                </c:pt>
                <c:pt idx="67">
                  <c:v>41152</c:v>
                </c:pt>
                <c:pt idx="68">
                  <c:v>41182</c:v>
                </c:pt>
                <c:pt idx="69">
                  <c:v>41213</c:v>
                </c:pt>
                <c:pt idx="70">
                  <c:v>41243</c:v>
                </c:pt>
                <c:pt idx="71">
                  <c:v>41274</c:v>
                </c:pt>
                <c:pt idx="72">
                  <c:v>41305</c:v>
                </c:pt>
                <c:pt idx="73">
                  <c:v>41333</c:v>
                </c:pt>
                <c:pt idx="74">
                  <c:v>41364</c:v>
                </c:pt>
                <c:pt idx="75">
                  <c:v>41394</c:v>
                </c:pt>
                <c:pt idx="76">
                  <c:v>41425</c:v>
                </c:pt>
                <c:pt idx="77">
                  <c:v>41455</c:v>
                </c:pt>
                <c:pt idx="78">
                  <c:v>41486</c:v>
                </c:pt>
                <c:pt idx="79">
                  <c:v>41517</c:v>
                </c:pt>
                <c:pt idx="80">
                  <c:v>41547</c:v>
                </c:pt>
                <c:pt idx="81">
                  <c:v>41578</c:v>
                </c:pt>
                <c:pt idx="82">
                  <c:v>41608</c:v>
                </c:pt>
                <c:pt idx="83">
                  <c:v>41639</c:v>
                </c:pt>
                <c:pt idx="84">
                  <c:v>41670</c:v>
                </c:pt>
                <c:pt idx="85">
                  <c:v>41698</c:v>
                </c:pt>
                <c:pt idx="86">
                  <c:v>41729</c:v>
                </c:pt>
                <c:pt idx="87">
                  <c:v>41759</c:v>
                </c:pt>
                <c:pt idx="88">
                  <c:v>41790</c:v>
                </c:pt>
                <c:pt idx="89">
                  <c:v>41820</c:v>
                </c:pt>
                <c:pt idx="90">
                  <c:v>41851</c:v>
                </c:pt>
                <c:pt idx="91">
                  <c:v>41882</c:v>
                </c:pt>
                <c:pt idx="92">
                  <c:v>41912</c:v>
                </c:pt>
                <c:pt idx="93">
                  <c:v>41943</c:v>
                </c:pt>
                <c:pt idx="94">
                  <c:v>41973</c:v>
                </c:pt>
                <c:pt idx="95">
                  <c:v>42004</c:v>
                </c:pt>
                <c:pt idx="96">
                  <c:v>42035</c:v>
                </c:pt>
                <c:pt idx="97">
                  <c:v>42063</c:v>
                </c:pt>
                <c:pt idx="98">
                  <c:v>42094</c:v>
                </c:pt>
                <c:pt idx="99">
                  <c:v>42124</c:v>
                </c:pt>
                <c:pt idx="100">
                  <c:v>42155</c:v>
                </c:pt>
                <c:pt idx="101">
                  <c:v>42185</c:v>
                </c:pt>
                <c:pt idx="102">
                  <c:v>42216</c:v>
                </c:pt>
              </c:numCache>
            </c:numRef>
          </c:cat>
          <c:val>
            <c:numRef>
              <c:f>'c4'!$B$12:$B$404</c:f>
              <c:numCache>
                <c:formatCode>General</c:formatCode>
                <c:ptCount val="393"/>
                <c:pt idx="0">
                  <c:v>2.7789225729418292</c:v>
                </c:pt>
                <c:pt idx="1">
                  <c:v>1.9502416085594674</c:v>
                </c:pt>
                <c:pt idx="2">
                  <c:v>0.22838811452625421</c:v>
                </c:pt>
                <c:pt idx="3">
                  <c:v>0.49071211486302002</c:v>
                </c:pt>
                <c:pt idx="4">
                  <c:v>-0.42941615070729738</c:v>
                </c:pt>
                <c:pt idx="5">
                  <c:v>-0.7362567683021245</c:v>
                </c:pt>
                <c:pt idx="6">
                  <c:v>0.66119440611236213</c:v>
                </c:pt>
                <c:pt idx="7">
                  <c:v>0.38652022467501224</c:v>
                </c:pt>
                <c:pt idx="8">
                  <c:v>-0.85380961744592077</c:v>
                </c:pt>
                <c:pt idx="9">
                  <c:v>0.46542727444404991</c:v>
                </c:pt>
                <c:pt idx="10">
                  <c:v>-0.8994776262029105</c:v>
                </c:pt>
                <c:pt idx="11">
                  <c:v>-0.69646146404257703</c:v>
                </c:pt>
                <c:pt idx="12">
                  <c:v>-7.7863800757960192E-2</c:v>
                </c:pt>
                <c:pt idx="13">
                  <c:v>2.0827865222497493</c:v>
                </c:pt>
                <c:pt idx="14">
                  <c:v>-0.18374231261786048</c:v>
                </c:pt>
                <c:pt idx="15">
                  <c:v>1.8094609802796722</c:v>
                </c:pt>
                <c:pt idx="16">
                  <c:v>-0.32497699142583319</c:v>
                </c:pt>
                <c:pt idx="17">
                  <c:v>-0.89576605074299565</c:v>
                </c:pt>
                <c:pt idx="18">
                  <c:v>-0.5994136366927395</c:v>
                </c:pt>
                <c:pt idx="19">
                  <c:v>-2.4311020959212577</c:v>
                </c:pt>
                <c:pt idx="20">
                  <c:v>0.12874675360165513</c:v>
                </c:pt>
                <c:pt idx="21">
                  <c:v>-2.0214177879716053</c:v>
                </c:pt>
                <c:pt idx="22">
                  <c:v>-3.5866131715477847</c:v>
                </c:pt>
                <c:pt idx="23">
                  <c:v>-4.6345714634607464</c:v>
                </c:pt>
                <c:pt idx="24">
                  <c:v>-6.9738109405397681</c:v>
                </c:pt>
                <c:pt idx="25">
                  <c:v>-7.7022745783886748</c:v>
                </c:pt>
                <c:pt idx="26">
                  <c:v>-4.9818362174944717</c:v>
                </c:pt>
                <c:pt idx="27">
                  <c:v>-6.7770594793772005</c:v>
                </c:pt>
                <c:pt idx="28">
                  <c:v>-7.1183114213431304</c:v>
                </c:pt>
                <c:pt idx="29">
                  <c:v>-5.1854027701784968</c:v>
                </c:pt>
                <c:pt idx="30">
                  <c:v>-7.4522236965459889</c:v>
                </c:pt>
                <c:pt idx="31">
                  <c:v>-7.5290594227974204</c:v>
                </c:pt>
                <c:pt idx="32">
                  <c:v>-6.6288935060811625</c:v>
                </c:pt>
                <c:pt idx="33">
                  <c:v>-6.6922525381504645</c:v>
                </c:pt>
                <c:pt idx="34">
                  <c:v>-5.5888771848362735</c:v>
                </c:pt>
                <c:pt idx="35">
                  <c:v>-3.3601865741870602</c:v>
                </c:pt>
                <c:pt idx="36">
                  <c:v>-2.6766845296558968</c:v>
                </c:pt>
                <c:pt idx="37">
                  <c:v>-1.2155046807706915</c:v>
                </c:pt>
                <c:pt idx="38">
                  <c:v>-1.6470495445346585</c:v>
                </c:pt>
                <c:pt idx="39">
                  <c:v>-1.5347283439078192</c:v>
                </c:pt>
                <c:pt idx="40">
                  <c:v>0.43192738866724262</c:v>
                </c:pt>
                <c:pt idx="41">
                  <c:v>0.72295557089427764</c:v>
                </c:pt>
                <c:pt idx="42">
                  <c:v>2.4294110155353801</c:v>
                </c:pt>
                <c:pt idx="43">
                  <c:v>3.7107286075185026</c:v>
                </c:pt>
                <c:pt idx="44">
                  <c:v>2.1505812941827798</c:v>
                </c:pt>
                <c:pt idx="45">
                  <c:v>1.1547559398298326</c:v>
                </c:pt>
                <c:pt idx="46">
                  <c:v>2.6803376142300985</c:v>
                </c:pt>
                <c:pt idx="47">
                  <c:v>0.76590435701944881</c:v>
                </c:pt>
                <c:pt idx="48">
                  <c:v>2.5174493493323031</c:v>
                </c:pt>
                <c:pt idx="49">
                  <c:v>2.4568317883128916</c:v>
                </c:pt>
                <c:pt idx="50">
                  <c:v>0.46882530418457513</c:v>
                </c:pt>
                <c:pt idx="51">
                  <c:v>0.84325298719660258</c:v>
                </c:pt>
                <c:pt idx="52">
                  <c:v>1.7132456529566498</c:v>
                </c:pt>
                <c:pt idx="53">
                  <c:v>-1.0814087742422207</c:v>
                </c:pt>
                <c:pt idx="54">
                  <c:v>-1.2811776435585407</c:v>
                </c:pt>
                <c:pt idx="55">
                  <c:v>0.89429879284107472</c:v>
                </c:pt>
                <c:pt idx="56">
                  <c:v>0.1578133367393941</c:v>
                </c:pt>
                <c:pt idx="57">
                  <c:v>0.26332468260727687</c:v>
                </c:pt>
                <c:pt idx="58">
                  <c:v>1.1674540088728746</c:v>
                </c:pt>
                <c:pt idx="59">
                  <c:v>0.52221011212937862</c:v>
                </c:pt>
                <c:pt idx="60">
                  <c:v>0.8048213783217788</c:v>
                </c:pt>
                <c:pt idx="61">
                  <c:v>-0.20303427937855678</c:v>
                </c:pt>
                <c:pt idx="62">
                  <c:v>-0.46640535470579475</c:v>
                </c:pt>
                <c:pt idx="63">
                  <c:v>-1.5414712726955158</c:v>
                </c:pt>
                <c:pt idx="64">
                  <c:v>-1.2494774384257723</c:v>
                </c:pt>
                <c:pt idx="65">
                  <c:v>-0.7960258928161561</c:v>
                </c:pt>
                <c:pt idx="66">
                  <c:v>-0.36545060541197338</c:v>
                </c:pt>
                <c:pt idx="67">
                  <c:v>-1.2680020010471762</c:v>
                </c:pt>
                <c:pt idx="68">
                  <c:v>-1.900285612226416</c:v>
                </c:pt>
                <c:pt idx="69">
                  <c:v>-1.2014368021836253</c:v>
                </c:pt>
                <c:pt idx="70">
                  <c:v>-3.1854093801882644</c:v>
                </c:pt>
                <c:pt idx="71">
                  <c:v>-2.4940716989776015</c:v>
                </c:pt>
                <c:pt idx="72">
                  <c:v>-1.7538478418521262</c:v>
                </c:pt>
                <c:pt idx="73">
                  <c:v>-1.7800418764730082</c:v>
                </c:pt>
                <c:pt idx="74">
                  <c:v>-0.88422318223545027</c:v>
                </c:pt>
                <c:pt idx="75">
                  <c:v>1.0503892933561136</c:v>
                </c:pt>
                <c:pt idx="76">
                  <c:v>0.47806371842123913</c:v>
                </c:pt>
                <c:pt idx="77">
                  <c:v>-3.5960367599159271E-2</c:v>
                </c:pt>
                <c:pt idx="78">
                  <c:v>1.5547273247432725</c:v>
                </c:pt>
                <c:pt idx="79">
                  <c:v>0.4655120468973139</c:v>
                </c:pt>
                <c:pt idx="80">
                  <c:v>1.5829114269932751</c:v>
                </c:pt>
                <c:pt idx="81">
                  <c:v>2.220502009454</c:v>
                </c:pt>
                <c:pt idx="82">
                  <c:v>2.6466114905967757</c:v>
                </c:pt>
                <c:pt idx="83">
                  <c:v>2.310077554648259</c:v>
                </c:pt>
                <c:pt idx="84">
                  <c:v>2.5821760413185366</c:v>
                </c:pt>
                <c:pt idx="85">
                  <c:v>3.5666523217114467</c:v>
                </c:pt>
                <c:pt idx="86">
                  <c:v>4.2804909682250045</c:v>
                </c:pt>
                <c:pt idx="87">
                  <c:v>4.7143921478466151</c:v>
                </c:pt>
                <c:pt idx="88">
                  <c:v>3.2980511913921409</c:v>
                </c:pt>
                <c:pt idx="89">
                  <c:v>2.7557503564217551</c:v>
                </c:pt>
                <c:pt idx="90">
                  <c:v>3.4926425947110027</c:v>
                </c:pt>
                <c:pt idx="91">
                  <c:v>1.2726044872112814</c:v>
                </c:pt>
                <c:pt idx="92">
                  <c:v>3.2350271586772186</c:v>
                </c:pt>
                <c:pt idx="93">
                  <c:v>2.3647000004458558</c:v>
                </c:pt>
                <c:pt idx="94">
                  <c:v>2.7201275127896989</c:v>
                </c:pt>
                <c:pt idx="95">
                  <c:v>3.188137087468415</c:v>
                </c:pt>
                <c:pt idx="96">
                  <c:v>3.9859798512470288</c:v>
                </c:pt>
                <c:pt idx="97">
                  <c:v>3.0377655716743712</c:v>
                </c:pt>
                <c:pt idx="98">
                  <c:v>4.2721685653199915</c:v>
                </c:pt>
                <c:pt idx="99">
                  <c:v>2.5574654544570588</c:v>
                </c:pt>
                <c:pt idx="100">
                  <c:v>1.4677593841167311</c:v>
                </c:pt>
                <c:pt idx="101">
                  <c:v>4.5095781660589465</c:v>
                </c:pt>
                <c:pt idx="102">
                  <c:v>2.8205588884105861</c:v>
                </c:pt>
              </c:numCache>
            </c:numRef>
          </c:val>
        </c:ser>
        <c:marker val="1"/>
        <c:axId val="93392896"/>
        <c:axId val="93394816"/>
      </c:lineChart>
      <c:lineChart>
        <c:grouping val="standard"/>
        <c:ser>
          <c:idx val="1"/>
          <c:order val="1"/>
          <c:tx>
            <c:strRef>
              <c:f>'c4'!$C$10</c:f>
              <c:strCache>
                <c:ptCount val="1"/>
                <c:pt idx="0">
                  <c:v>GDP éves változása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9"/>
            <c:spPr>
              <a:solidFill>
                <a:srgbClr val="FF0000"/>
              </a:solidFill>
              <a:ln>
                <a:noFill/>
              </a:ln>
            </c:spPr>
          </c:marker>
          <c:cat>
            <c:numRef>
              <c:f>'c4'!$A$12:$A$404</c:f>
              <c:numCache>
                <c:formatCode>mmm/yy</c:formatCode>
                <c:ptCount val="393"/>
                <c:pt idx="0">
                  <c:v>39113</c:v>
                </c:pt>
                <c:pt idx="1">
                  <c:v>39141</c:v>
                </c:pt>
                <c:pt idx="2">
                  <c:v>39172</c:v>
                </c:pt>
                <c:pt idx="3">
                  <c:v>39202</c:v>
                </c:pt>
                <c:pt idx="4">
                  <c:v>39233</c:v>
                </c:pt>
                <c:pt idx="5">
                  <c:v>39263</c:v>
                </c:pt>
                <c:pt idx="6">
                  <c:v>39294</c:v>
                </c:pt>
                <c:pt idx="7">
                  <c:v>39325</c:v>
                </c:pt>
                <c:pt idx="8">
                  <c:v>39355</c:v>
                </c:pt>
                <c:pt idx="9">
                  <c:v>39386</c:v>
                </c:pt>
                <c:pt idx="10">
                  <c:v>39416</c:v>
                </c:pt>
                <c:pt idx="11">
                  <c:v>39447</c:v>
                </c:pt>
                <c:pt idx="12">
                  <c:v>39478</c:v>
                </c:pt>
                <c:pt idx="13">
                  <c:v>39507</c:v>
                </c:pt>
                <c:pt idx="14">
                  <c:v>39538</c:v>
                </c:pt>
                <c:pt idx="15">
                  <c:v>39568</c:v>
                </c:pt>
                <c:pt idx="16">
                  <c:v>39599</c:v>
                </c:pt>
                <c:pt idx="17">
                  <c:v>39629</c:v>
                </c:pt>
                <c:pt idx="18">
                  <c:v>39660</c:v>
                </c:pt>
                <c:pt idx="19">
                  <c:v>39691</c:v>
                </c:pt>
                <c:pt idx="20">
                  <c:v>39721</c:v>
                </c:pt>
                <c:pt idx="21">
                  <c:v>39752</c:v>
                </c:pt>
                <c:pt idx="22">
                  <c:v>39782</c:v>
                </c:pt>
                <c:pt idx="23">
                  <c:v>39813</c:v>
                </c:pt>
                <c:pt idx="24">
                  <c:v>39844</c:v>
                </c:pt>
                <c:pt idx="25">
                  <c:v>39872</c:v>
                </c:pt>
                <c:pt idx="26">
                  <c:v>39903</c:v>
                </c:pt>
                <c:pt idx="27">
                  <c:v>39933</c:v>
                </c:pt>
                <c:pt idx="28">
                  <c:v>39964</c:v>
                </c:pt>
                <c:pt idx="29">
                  <c:v>39994</c:v>
                </c:pt>
                <c:pt idx="30">
                  <c:v>40025</c:v>
                </c:pt>
                <c:pt idx="31">
                  <c:v>40056</c:v>
                </c:pt>
                <c:pt idx="32">
                  <c:v>40086</c:v>
                </c:pt>
                <c:pt idx="33">
                  <c:v>40117</c:v>
                </c:pt>
                <c:pt idx="34">
                  <c:v>40147</c:v>
                </c:pt>
                <c:pt idx="35">
                  <c:v>40178</c:v>
                </c:pt>
                <c:pt idx="36">
                  <c:v>40209</c:v>
                </c:pt>
                <c:pt idx="37">
                  <c:v>40237</c:v>
                </c:pt>
                <c:pt idx="38">
                  <c:v>40268</c:v>
                </c:pt>
                <c:pt idx="39">
                  <c:v>40298</c:v>
                </c:pt>
                <c:pt idx="40">
                  <c:v>40329</c:v>
                </c:pt>
                <c:pt idx="41">
                  <c:v>40359</c:v>
                </c:pt>
                <c:pt idx="42">
                  <c:v>40390</c:v>
                </c:pt>
                <c:pt idx="43">
                  <c:v>40421</c:v>
                </c:pt>
                <c:pt idx="44">
                  <c:v>40451</c:v>
                </c:pt>
                <c:pt idx="45">
                  <c:v>40482</c:v>
                </c:pt>
                <c:pt idx="46">
                  <c:v>40512</c:v>
                </c:pt>
                <c:pt idx="47">
                  <c:v>40543</c:v>
                </c:pt>
                <c:pt idx="48">
                  <c:v>40574</c:v>
                </c:pt>
                <c:pt idx="49">
                  <c:v>40602</c:v>
                </c:pt>
                <c:pt idx="50">
                  <c:v>40633</c:v>
                </c:pt>
                <c:pt idx="51">
                  <c:v>40663</c:v>
                </c:pt>
                <c:pt idx="52">
                  <c:v>40694</c:v>
                </c:pt>
                <c:pt idx="53">
                  <c:v>40724</c:v>
                </c:pt>
                <c:pt idx="54">
                  <c:v>40755</c:v>
                </c:pt>
                <c:pt idx="55">
                  <c:v>40786</c:v>
                </c:pt>
                <c:pt idx="56">
                  <c:v>40816</c:v>
                </c:pt>
                <c:pt idx="57">
                  <c:v>40847</c:v>
                </c:pt>
                <c:pt idx="58">
                  <c:v>40877</c:v>
                </c:pt>
                <c:pt idx="59">
                  <c:v>40908</c:v>
                </c:pt>
                <c:pt idx="60">
                  <c:v>40939</c:v>
                </c:pt>
                <c:pt idx="61">
                  <c:v>40968</c:v>
                </c:pt>
                <c:pt idx="62">
                  <c:v>40999</c:v>
                </c:pt>
                <c:pt idx="63">
                  <c:v>41029</c:v>
                </c:pt>
                <c:pt idx="64">
                  <c:v>41060</c:v>
                </c:pt>
                <c:pt idx="65">
                  <c:v>41090</c:v>
                </c:pt>
                <c:pt idx="66">
                  <c:v>41121</c:v>
                </c:pt>
                <c:pt idx="67">
                  <c:v>41152</c:v>
                </c:pt>
                <c:pt idx="68">
                  <c:v>41182</c:v>
                </c:pt>
                <c:pt idx="69">
                  <c:v>41213</c:v>
                </c:pt>
                <c:pt idx="70">
                  <c:v>41243</c:v>
                </c:pt>
                <c:pt idx="71">
                  <c:v>41274</c:v>
                </c:pt>
                <c:pt idx="72">
                  <c:v>41305</c:v>
                </c:pt>
                <c:pt idx="73">
                  <c:v>41333</c:v>
                </c:pt>
                <c:pt idx="74">
                  <c:v>41364</c:v>
                </c:pt>
                <c:pt idx="75">
                  <c:v>41394</c:v>
                </c:pt>
                <c:pt idx="76">
                  <c:v>41425</c:v>
                </c:pt>
                <c:pt idx="77">
                  <c:v>41455</c:v>
                </c:pt>
                <c:pt idx="78">
                  <c:v>41486</c:v>
                </c:pt>
                <c:pt idx="79">
                  <c:v>41517</c:v>
                </c:pt>
                <c:pt idx="80">
                  <c:v>41547</c:v>
                </c:pt>
                <c:pt idx="81">
                  <c:v>41578</c:v>
                </c:pt>
                <c:pt idx="82">
                  <c:v>41608</c:v>
                </c:pt>
                <c:pt idx="83">
                  <c:v>41639</c:v>
                </c:pt>
                <c:pt idx="84">
                  <c:v>41670</c:v>
                </c:pt>
                <c:pt idx="85">
                  <c:v>41698</c:v>
                </c:pt>
                <c:pt idx="86">
                  <c:v>41729</c:v>
                </c:pt>
                <c:pt idx="87">
                  <c:v>41759</c:v>
                </c:pt>
                <c:pt idx="88">
                  <c:v>41790</c:v>
                </c:pt>
                <c:pt idx="89">
                  <c:v>41820</c:v>
                </c:pt>
                <c:pt idx="90">
                  <c:v>41851</c:v>
                </c:pt>
                <c:pt idx="91">
                  <c:v>41882</c:v>
                </c:pt>
                <c:pt idx="92">
                  <c:v>41912</c:v>
                </c:pt>
                <c:pt idx="93">
                  <c:v>41943</c:v>
                </c:pt>
                <c:pt idx="94">
                  <c:v>41973</c:v>
                </c:pt>
                <c:pt idx="95">
                  <c:v>42004</c:v>
                </c:pt>
                <c:pt idx="96">
                  <c:v>42035</c:v>
                </c:pt>
                <c:pt idx="97">
                  <c:v>42063</c:v>
                </c:pt>
                <c:pt idx="98">
                  <c:v>42094</c:v>
                </c:pt>
                <c:pt idx="99">
                  <c:v>42124</c:v>
                </c:pt>
                <c:pt idx="100">
                  <c:v>42155</c:v>
                </c:pt>
                <c:pt idx="101">
                  <c:v>42185</c:v>
                </c:pt>
                <c:pt idx="102">
                  <c:v>42216</c:v>
                </c:pt>
              </c:numCache>
            </c:numRef>
          </c:cat>
          <c:val>
            <c:numRef>
              <c:f>'c4'!$C$12:$C$404</c:f>
              <c:numCache>
                <c:formatCode>0.0</c:formatCode>
                <c:ptCount val="393"/>
                <c:pt idx="1">
                  <c:v>1.7999999999999945</c:v>
                </c:pt>
                <c:pt idx="4">
                  <c:v>0.20000000000000284</c:v>
                </c:pt>
                <c:pt idx="7">
                  <c:v>9.9999999999994538E-2</c:v>
                </c:pt>
                <c:pt idx="10">
                  <c:v>0</c:v>
                </c:pt>
                <c:pt idx="13">
                  <c:v>2.0999999999999943</c:v>
                </c:pt>
                <c:pt idx="16">
                  <c:v>2.4000000000000057</c:v>
                </c:pt>
                <c:pt idx="19">
                  <c:v>1.7000000000000028</c:v>
                </c:pt>
                <c:pt idx="22">
                  <c:v>-2.2999999999999972</c:v>
                </c:pt>
                <c:pt idx="25">
                  <c:v>-7</c:v>
                </c:pt>
                <c:pt idx="28">
                  <c:v>-7.7999999999999972</c:v>
                </c:pt>
                <c:pt idx="31">
                  <c:v>-7.4000000000000083</c:v>
                </c:pt>
                <c:pt idx="34">
                  <c:v>-4.0999999999999943</c:v>
                </c:pt>
                <c:pt idx="37">
                  <c:v>-0.29999999999999793</c:v>
                </c:pt>
                <c:pt idx="40">
                  <c:v>0.59999999999999432</c:v>
                </c:pt>
                <c:pt idx="43">
                  <c:v>1.2999999999999945</c:v>
                </c:pt>
                <c:pt idx="46">
                  <c:v>1.4000000000000057</c:v>
                </c:pt>
                <c:pt idx="49">
                  <c:v>2.7999999999999972</c:v>
                </c:pt>
                <c:pt idx="52">
                  <c:v>1.5</c:v>
                </c:pt>
                <c:pt idx="55">
                  <c:v>1.5</c:v>
                </c:pt>
                <c:pt idx="58">
                  <c:v>1.5</c:v>
                </c:pt>
                <c:pt idx="61">
                  <c:v>-0.40000000000000568</c:v>
                </c:pt>
                <c:pt idx="64">
                  <c:v>-1.4000000000000057</c:v>
                </c:pt>
                <c:pt idx="67">
                  <c:v>-1.5</c:v>
                </c:pt>
                <c:pt idx="70">
                  <c:v>-2.5</c:v>
                </c:pt>
                <c:pt idx="73">
                  <c:v>-0.70000000000000284</c:v>
                </c:pt>
                <c:pt idx="76">
                  <c:v>1.2000000000000028</c:v>
                </c:pt>
                <c:pt idx="79">
                  <c:v>2.2000000000000042</c:v>
                </c:pt>
                <c:pt idx="82">
                  <c:v>3.2000000000000042</c:v>
                </c:pt>
                <c:pt idx="85">
                  <c:v>3.7000000000000042</c:v>
                </c:pt>
                <c:pt idx="88">
                  <c:v>4.0999999999999943</c:v>
                </c:pt>
                <c:pt idx="91">
                  <c:v>3.2999999999999972</c:v>
                </c:pt>
                <c:pt idx="94">
                  <c:v>3.2999999999999972</c:v>
                </c:pt>
                <c:pt idx="97">
                  <c:v>3.5</c:v>
                </c:pt>
                <c:pt idx="100">
                  <c:v>2.7000000000000042</c:v>
                </c:pt>
              </c:numCache>
            </c:numRef>
          </c:val>
        </c:ser>
        <c:marker val="1"/>
        <c:axId val="93403008"/>
        <c:axId val="93401088"/>
      </c:lineChart>
      <c:dateAx>
        <c:axId val="93392896"/>
        <c:scaling>
          <c:orientation val="minMax"/>
        </c:scaling>
        <c:axPos val="b"/>
        <c:numFmt formatCode="yyyy" sourceLinked="0"/>
        <c:tickLblPos val="low"/>
        <c:txPr>
          <a:bodyPr rot="0" vert="horz"/>
          <a:lstStyle/>
          <a:p>
            <a:pPr>
              <a:defRPr/>
            </a:pPr>
            <a:endParaRPr lang="en-US"/>
          </a:p>
        </c:txPr>
        <c:crossAx val="93394816"/>
        <c:crossesAt val="0"/>
        <c:auto val="1"/>
        <c:lblOffset val="100"/>
        <c:baseTimeUnit val="months"/>
        <c:majorUnit val="1"/>
        <c:majorTimeUnit val="years"/>
      </c:dateAx>
      <c:valAx>
        <c:axId val="93394816"/>
        <c:scaling>
          <c:orientation val="minMax"/>
          <c:max val="6"/>
          <c:min val="-10"/>
        </c:scaling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dash"/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hu-HU"/>
                  <a:t>%</a:t>
                </a:r>
              </a:p>
            </c:rich>
          </c:tx>
          <c:layout>
            <c:manualLayout>
              <c:xMode val="edge"/>
              <c:yMode val="edge"/>
              <c:x val="8.0958302612841176E-2"/>
              <c:y val="2.4163981779802286E-4"/>
            </c:manualLayout>
          </c:layout>
        </c:title>
        <c:numFmt formatCode="General" sourceLinked="0"/>
        <c:tickLblPos val="nextTo"/>
        <c:spPr>
          <a:noFill/>
          <a:ln w="9525">
            <a:solidFill>
              <a:schemeClr val="tx1"/>
            </a:solidFill>
          </a:ln>
        </c:spPr>
        <c:crossAx val="93392896"/>
        <c:crosses val="autoZero"/>
        <c:crossBetween val="between"/>
        <c:majorUnit val="2"/>
        <c:minorUnit val="0.2"/>
      </c:valAx>
      <c:valAx>
        <c:axId val="93401088"/>
        <c:scaling>
          <c:orientation val="minMax"/>
          <c:max val="6"/>
          <c:min val="-10"/>
        </c:scaling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hu-HU"/>
                  <a:t>%</a:t>
                </a:r>
              </a:p>
            </c:rich>
          </c:tx>
          <c:layout>
            <c:manualLayout>
              <c:xMode val="edge"/>
              <c:yMode val="edge"/>
              <c:x val="0.89143479007383009"/>
              <c:y val="9.1442831138420223E-5"/>
            </c:manualLayout>
          </c:layout>
        </c:title>
        <c:numFmt formatCode="General" sourceLinked="0"/>
        <c:tickLblPos val="nextTo"/>
        <c:crossAx val="93403008"/>
        <c:crosses val="max"/>
        <c:crossBetween val="between"/>
        <c:majorUnit val="2"/>
      </c:valAx>
      <c:dateAx>
        <c:axId val="93403008"/>
        <c:scaling>
          <c:orientation val="minMax"/>
        </c:scaling>
        <c:delete val="1"/>
        <c:axPos val="b"/>
        <c:numFmt formatCode="mmm/yy" sourceLinked="1"/>
        <c:tickLblPos val="none"/>
        <c:crossAx val="93401088"/>
        <c:crosses val="autoZero"/>
        <c:auto val="1"/>
        <c:lblOffset val="100"/>
        <c:baseTimeUnit val="months"/>
      </c:dateAx>
    </c:plotArea>
    <c:legend>
      <c:legendPos val="b"/>
      <c:layout>
        <c:manualLayout>
          <c:xMode val="edge"/>
          <c:yMode val="edge"/>
          <c:x val="0"/>
          <c:y val="0.92443339628930121"/>
          <c:w val="0.99461259355021159"/>
          <c:h val="7.5309794638202712E-2"/>
        </c:manualLayout>
      </c:layout>
    </c:legend>
    <c:plotVisOnly val="1"/>
    <c:dispBlanksAs val="gap"/>
  </c:chart>
  <c:spPr>
    <a:ln>
      <a:noFill/>
    </a:ln>
  </c:spPr>
  <c:txPr>
    <a:bodyPr/>
    <a:lstStyle/>
    <a:p>
      <a:pPr>
        <a:defRPr sz="1800" b="0">
          <a:latin typeface="Calibri" pitchFamily="34" charset="0"/>
        </a:defRPr>
      </a:pPr>
      <a:endParaRPr lang="en-US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0.12963</cdr:x>
      <cdr:y>0</cdr:y>
    </cdr:from>
    <cdr:to>
      <cdr:x>0.6033</cdr:x>
      <cdr:y>0.07463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04056" y="-72008"/>
          <a:ext cx="1841816" cy="36004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>
          <a:noAutofit/>
        </a:bodyPr>
        <a:lstStyle xmlns:a="http://schemas.openxmlformats.org/drawingml/2006/main"/>
        <a:p xmlns:a="http://schemas.openxmlformats.org/drawingml/2006/main">
          <a:r>
            <a:rPr lang="hu-HU" sz="1600" b="0" i="0" dirty="0" smtClean="0">
              <a:latin typeface="Calibri"/>
            </a:rPr>
            <a:t>2006. január = 100</a:t>
          </a: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</cdr:x>
      <cdr:y>0</cdr:y>
    </cdr:to>
    <cdr:sp macro="" textlink="">
      <cdr:nvSpPr>
        <cdr:cNvPr id="3" name="Straight Connector 2"/>
        <cdr:cNvSpPr/>
      </cdr:nvSpPr>
      <cdr:spPr>
        <a:xfrm xmlns:a="http://schemas.openxmlformats.org/drawingml/2006/main">
          <a:off x="-971600" y="-1700808"/>
          <a:ext cx="0" cy="0"/>
        </a:xfrm>
        <a:prstGeom xmlns:a="http://schemas.openxmlformats.org/drawingml/2006/main" prst="line">
          <a:avLst/>
        </a:prstGeom>
        <a:ln xmlns:a="http://schemas.openxmlformats.org/drawingml/2006/main" w="6350">
          <a:solidFill>
            <a:schemeClr val="tx1">
              <a:lumMod val="50000"/>
              <a:lumOff val="50000"/>
            </a:schemeClr>
          </a:solidFill>
          <a:prstDash val="solid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0.84259</cdr:x>
      <cdr:y>0.04688</cdr:y>
    </cdr:from>
    <cdr:to>
      <cdr:x>0.84259</cdr:x>
      <cdr:y>0.76563</cdr:y>
    </cdr:to>
    <cdr:sp macro="" textlink="">
      <cdr:nvSpPr>
        <cdr:cNvPr id="5" name="Straight Connector 4"/>
        <cdr:cNvSpPr/>
      </cdr:nvSpPr>
      <cdr:spPr>
        <a:xfrm xmlns:a="http://schemas.openxmlformats.org/drawingml/2006/main" flipV="1">
          <a:off x="6552728" y="216024"/>
          <a:ext cx="0" cy="3312368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bg1">
              <a:lumMod val="50000"/>
            </a:scheme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0.75926</cdr:x>
      <cdr:y>0.0625</cdr:y>
    </cdr:from>
    <cdr:to>
      <cdr:x>0.75926</cdr:x>
      <cdr:y>0.84375</cdr:y>
    </cdr:to>
    <cdr:sp macro="" textlink="">
      <cdr:nvSpPr>
        <cdr:cNvPr id="5" name="Straight Connector 4"/>
        <cdr:cNvSpPr/>
      </cdr:nvSpPr>
      <cdr:spPr>
        <a:xfrm xmlns:a="http://schemas.openxmlformats.org/drawingml/2006/main" flipV="1">
          <a:off x="5904656" y="288032"/>
          <a:ext cx="0" cy="360040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bg1">
              <a:lumMod val="65000"/>
            </a:scheme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0.79464</cdr:x>
      <cdr:y>0.04615</cdr:y>
    </cdr:from>
    <cdr:to>
      <cdr:x>0.79464</cdr:x>
      <cdr:y>0.73846</cdr:y>
    </cdr:to>
    <cdr:sp macro="" textlink="">
      <cdr:nvSpPr>
        <cdr:cNvPr id="6" name="Straight Connector 5"/>
        <cdr:cNvSpPr/>
      </cdr:nvSpPr>
      <cdr:spPr>
        <a:xfrm xmlns:a="http://schemas.openxmlformats.org/drawingml/2006/main" flipV="1">
          <a:off x="6408712" y="216024"/>
          <a:ext cx="0" cy="324036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bg1">
              <a:lumMod val="65000"/>
            </a:scheme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0.70642</cdr:x>
      <cdr:y>0.04615</cdr:y>
    </cdr:from>
    <cdr:to>
      <cdr:x>0.70642</cdr:x>
      <cdr:y>0.69231</cdr:y>
    </cdr:to>
    <cdr:sp macro="" textlink="">
      <cdr:nvSpPr>
        <cdr:cNvPr id="3" name="Straight Connector 2"/>
        <cdr:cNvSpPr/>
      </cdr:nvSpPr>
      <cdr:spPr>
        <a:xfrm xmlns:a="http://schemas.openxmlformats.org/drawingml/2006/main" flipV="1">
          <a:off x="5544616" y="216024"/>
          <a:ext cx="0" cy="3024336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bg1">
              <a:lumMod val="50000"/>
            </a:scheme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0.74899</cdr:x>
      <cdr:y>0.29849</cdr:y>
    </cdr:from>
    <cdr:to>
      <cdr:x>0.8389</cdr:x>
      <cdr:y>0.3816</cdr:y>
    </cdr:to>
    <cdr:sp macro="" textlink="">
      <cdr:nvSpPr>
        <cdr:cNvPr id="4" name="Down Arrow 3"/>
        <cdr:cNvSpPr/>
      </cdr:nvSpPr>
      <cdr:spPr>
        <a:xfrm xmlns:a="http://schemas.openxmlformats.org/drawingml/2006/main" rot="17590437">
          <a:off x="6037084" y="1238730"/>
          <a:ext cx="388980" cy="705703"/>
        </a:xfrm>
        <a:prstGeom xmlns:a="http://schemas.openxmlformats.org/drawingml/2006/main" prst="downArrow">
          <a:avLst/>
        </a:prstGeom>
        <a:noFill xmlns:a="http://schemas.openxmlformats.org/drawingml/2006/main"/>
        <a:ln xmlns:a="http://schemas.openxmlformats.org/drawingml/2006/main">
          <a:solidFill>
            <a:srgbClr val="FF0000"/>
          </a:solidFill>
          <a:prstDash val="sysDash"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0.0756</cdr:x>
      <cdr:y>0</cdr:y>
    </cdr:from>
    <cdr:to>
      <cdr:x>0.34018</cdr:x>
      <cdr:y>0.17363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8601" y="0"/>
          <a:ext cx="800100" cy="4000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lIns="0" tIns="36000" rIns="0" bIns="36000" rtlCol="0"/>
        <a:lstStyle xmlns:a="http://schemas.openxmlformats.org/drawingml/2006/main"/>
        <a:p xmlns:a="http://schemas.openxmlformats.org/drawingml/2006/main">
          <a:r>
            <a:rPr lang="hu-HU" sz="1800" dirty="0">
              <a:latin typeface="Calibri" pitchFamily="34" charset="0"/>
            </a:rPr>
            <a:t>százalékpont</a:t>
          </a:r>
          <a:endParaRPr lang="en-GB" sz="1800" dirty="0">
            <a:latin typeface="Calibri" pitchFamily="34" charset="0"/>
          </a:endParaRPr>
        </a:p>
      </cdr:txBody>
    </cdr:sp>
  </cdr:relSizeAnchor>
  <cdr:relSizeAnchor xmlns:cdr="http://schemas.openxmlformats.org/drawingml/2006/chartDrawing">
    <cdr:from>
      <cdr:x>0.76577</cdr:x>
      <cdr:y>0</cdr:y>
    </cdr:from>
    <cdr:to>
      <cdr:x>0.98274</cdr:x>
      <cdr:y>0.16536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6120680" y="0"/>
          <a:ext cx="1734251" cy="7382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lIns="0" tIns="36000" rIns="0" bIns="36000" rtlCol="0"/>
        <a:lstStyle xmlns:a="http://schemas.openxmlformats.org/drawingml/2006/main"/>
        <a:p xmlns:a="http://schemas.openxmlformats.org/drawingml/2006/main">
          <a:r>
            <a:rPr lang="hu-HU" sz="1800" dirty="0">
              <a:latin typeface="Calibri" pitchFamily="34" charset="0"/>
            </a:rPr>
            <a:t>százalékpont</a:t>
          </a:r>
          <a:endParaRPr lang="en-GB" sz="1800" dirty="0">
            <a:latin typeface="Calibri" pitchFamily="34" charset="0"/>
          </a:endParaRPr>
        </a:p>
      </cdr:txBody>
    </cdr:sp>
  </cdr:relSizeAnchor>
  <cdr:relSizeAnchor xmlns:cdr="http://schemas.openxmlformats.org/drawingml/2006/chartDrawing">
    <cdr:from>
      <cdr:x>0</cdr:x>
      <cdr:y>0</cdr:y>
    </cdr:from>
    <cdr:to>
      <cdr:x>0</cdr:x>
      <cdr:y>0</cdr:y>
    </cdr:to>
    <cdr:sp macro="" textlink="">
      <cdr:nvSpPr>
        <cdr:cNvPr id="5" name="Straight Connector 4"/>
        <cdr:cNvSpPr/>
      </cdr:nvSpPr>
      <cdr:spPr>
        <a:xfrm xmlns:a="http://schemas.openxmlformats.org/drawingml/2006/main">
          <a:off x="-755576" y="-1772816"/>
          <a:ext cx="0" cy="0"/>
        </a:xfrm>
        <a:prstGeom xmlns:a="http://schemas.openxmlformats.org/drawingml/2006/main" prst="line">
          <a:avLst/>
        </a:prstGeom>
        <a:ln xmlns:a="http://schemas.openxmlformats.org/drawingml/2006/main" w="6350">
          <a:solidFill>
            <a:schemeClr val="tx1">
              <a:lumMod val="50000"/>
              <a:lumOff val="50000"/>
            </a:schemeClr>
          </a:solidFill>
          <a:prstDash val="solid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0.76577</cdr:x>
      <cdr:y>0.08065</cdr:y>
    </cdr:from>
    <cdr:to>
      <cdr:x>0.76577</cdr:x>
      <cdr:y>0.58065</cdr:y>
    </cdr:to>
    <cdr:sp macro="" textlink="">
      <cdr:nvSpPr>
        <cdr:cNvPr id="7" name="Straight Connector 6"/>
        <cdr:cNvSpPr/>
      </cdr:nvSpPr>
      <cdr:spPr>
        <a:xfrm xmlns:a="http://schemas.openxmlformats.org/drawingml/2006/main">
          <a:off x="6120680" y="360040"/>
          <a:ext cx="0" cy="2232248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bg1">
              <a:lumMod val="50000"/>
            </a:scheme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0.73907</cdr:x>
      <cdr:y>0.03188</cdr:y>
    </cdr:from>
    <cdr:to>
      <cdr:x>0.74157</cdr:x>
      <cdr:y>0.86246</cdr:y>
    </cdr:to>
    <cdr:cxnSp macro="">
      <cdr:nvCxnSpPr>
        <cdr:cNvPr id="3" name="Straight Connector 2"/>
        <cdr:cNvCxnSpPr/>
      </cdr:nvCxnSpPr>
      <cdr:spPr>
        <a:xfrm xmlns:a="http://schemas.openxmlformats.org/drawingml/2006/main">
          <a:off x="6873658" y="193771"/>
          <a:ext cx="23251" cy="5049065"/>
        </a:xfrm>
        <a:prstGeom xmlns:a="http://schemas.openxmlformats.org/drawingml/2006/main" prst="line">
          <a:avLst/>
        </a:prstGeom>
        <a:ln xmlns:a="http://schemas.openxmlformats.org/drawingml/2006/main" w="9525">
          <a:solidFill>
            <a:schemeClr val="tx2">
              <a:lumMod val="75000"/>
            </a:schemeClr>
          </a:solidFill>
          <a:prstDash val="soli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0.07018</cdr:x>
      <cdr:y>0</cdr:y>
    </cdr:from>
    <cdr:to>
      <cdr:x>0.33161</cdr:x>
      <cdr:y>0.09095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76064" y="0"/>
          <a:ext cx="2146056" cy="4191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800" dirty="0">
              <a:latin typeface="Calibri" pitchFamily="34" charset="0"/>
            </a:rPr>
            <a:t>százalékpont</a:t>
          </a:r>
        </a:p>
      </cdr:txBody>
    </cdr:sp>
  </cdr:relSizeAnchor>
  <cdr:relSizeAnchor xmlns:cdr="http://schemas.openxmlformats.org/drawingml/2006/chartDrawing">
    <cdr:from>
      <cdr:x>0.75439</cdr:x>
      <cdr:y>0</cdr:y>
    </cdr:from>
    <cdr:to>
      <cdr:x>0.9895</cdr:x>
      <cdr:y>0.09095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6192688" y="0"/>
          <a:ext cx="1930032" cy="4191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hu-HU" sz="1800" dirty="0"/>
            <a:t>százalékpont</a:t>
          </a:r>
        </a:p>
      </cdr:txBody>
    </cdr:sp>
  </cdr:relSizeAnchor>
  <cdr:relSizeAnchor xmlns:cdr="http://schemas.openxmlformats.org/drawingml/2006/chartDrawing">
    <cdr:from>
      <cdr:x>0.66223</cdr:x>
      <cdr:y>0.07649</cdr:y>
    </cdr:from>
    <cdr:to>
      <cdr:x>0.66223</cdr:x>
      <cdr:y>0.62336</cdr:y>
    </cdr:to>
    <cdr:sp macro="" textlink="">
      <cdr:nvSpPr>
        <cdr:cNvPr id="5" name="Straight Connector 4"/>
        <cdr:cNvSpPr/>
      </cdr:nvSpPr>
      <cdr:spPr>
        <a:xfrm xmlns:a="http://schemas.openxmlformats.org/drawingml/2006/main">
          <a:off x="2002575" y="176223"/>
          <a:ext cx="0" cy="1259989"/>
        </a:xfrm>
        <a:prstGeom xmlns:a="http://schemas.openxmlformats.org/drawingml/2006/main" prst="line">
          <a:avLst/>
        </a:prstGeom>
        <a:ln xmlns:a="http://schemas.openxmlformats.org/drawingml/2006/main" w="6350">
          <a:solidFill>
            <a:schemeClr val="tx2"/>
          </a:solidFill>
          <a:prstDash val="solid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0.66667</cdr:x>
      <cdr:y>0.125</cdr:y>
    </cdr:from>
    <cdr:to>
      <cdr:x>0.91228</cdr:x>
      <cdr:y>0.20313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5472608" y="576064"/>
          <a:ext cx="201622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800" i="1" dirty="0">
              <a:latin typeface="Calibri" pitchFamily="34" charset="0"/>
            </a:rPr>
            <a:t>toleranciasáv</a:t>
          </a:r>
        </a:p>
      </cdr:txBody>
    </cdr:sp>
  </cdr:relSizeAnchor>
  <cdr:relSizeAnchor xmlns:cdr="http://schemas.openxmlformats.org/drawingml/2006/chartDrawing">
    <cdr:from>
      <cdr:x>0.75595</cdr:x>
      <cdr:y>0.1943</cdr:y>
    </cdr:from>
    <cdr:to>
      <cdr:x>0.77875</cdr:x>
      <cdr:y>0.25794</cdr:y>
    </cdr:to>
    <cdr:sp macro="" textlink="">
      <cdr:nvSpPr>
        <cdr:cNvPr id="8" name="Straight Arrow Connector 7"/>
        <cdr:cNvSpPr/>
      </cdr:nvSpPr>
      <cdr:spPr>
        <a:xfrm xmlns:a="http://schemas.openxmlformats.org/drawingml/2006/main">
          <a:off x="2285999" y="447674"/>
          <a:ext cx="68940" cy="146619"/>
        </a:xfrm>
        <a:prstGeom xmlns:a="http://schemas.openxmlformats.org/drawingml/2006/main" prst="straightConnector1">
          <a:avLst/>
        </a:prstGeom>
        <a:ln xmlns:a="http://schemas.openxmlformats.org/drawingml/2006/main" w="9525">
          <a:solidFill>
            <a:schemeClr val="bg1">
              <a:lumMod val="50000"/>
            </a:schemeClr>
          </a:solidFill>
          <a:prstDash val="solid"/>
          <a:tailEnd type="arrow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hu-HU"/>
        </a:p>
      </cdr:txBody>
    </cdr:sp>
  </cdr:relSizeAnchor>
</c:userShapes>
</file>

<file path=ppt/drawings/drawing17.xml><?xml version="1.0" encoding="utf-8"?>
<c:userShapes xmlns:c="http://schemas.openxmlformats.org/drawingml/2006/chart">
  <cdr:relSizeAnchor xmlns:cdr="http://schemas.openxmlformats.org/drawingml/2006/chartDrawing">
    <cdr:from>
      <cdr:x>0.69091</cdr:x>
      <cdr:y>0</cdr:y>
    </cdr:from>
    <cdr:to>
      <cdr:x>1</cdr:x>
      <cdr:y>0.09508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472608" y="0"/>
          <a:ext cx="2448272" cy="42448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>
          <a:noAutofit/>
        </a:bodyPr>
        <a:lstStyle xmlns:a="http://schemas.openxmlformats.org/drawingml/2006/main"/>
        <a:p xmlns:a="http://schemas.openxmlformats.org/drawingml/2006/main">
          <a:r>
            <a:rPr lang="hu-HU" sz="1800" dirty="0" smtClean="0">
              <a:latin typeface="Calibri" panose="020F0502020204030204" pitchFamily="34" charset="0"/>
            </a:rPr>
            <a:t>a GDP százalékában</a:t>
          </a:r>
        </a:p>
      </cdr:txBody>
    </cdr:sp>
  </cdr:relSizeAnchor>
  <cdr:relSizeAnchor xmlns:cdr="http://schemas.openxmlformats.org/drawingml/2006/chartDrawing">
    <cdr:from>
      <cdr:x>0.08077</cdr:x>
      <cdr:y>0.00116</cdr:y>
    </cdr:from>
    <cdr:to>
      <cdr:x>0.46131</cdr:x>
      <cdr:y>0.07967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244578" y="2683"/>
          <a:ext cx="1152307" cy="181693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800" dirty="0" smtClean="0">
              <a:latin typeface="Calibri" panose="020F0502020204030204" pitchFamily="34" charset="0"/>
            </a:rPr>
            <a:t>a</a:t>
          </a:r>
          <a:r>
            <a:rPr lang="hu-HU" sz="1800" baseline="0" dirty="0" smtClean="0">
              <a:latin typeface="Calibri" panose="020F0502020204030204" pitchFamily="34" charset="0"/>
            </a:rPr>
            <a:t> GDP százalékában</a:t>
          </a:r>
          <a:endParaRPr lang="hu-HU" sz="1800" dirty="0" smtClean="0">
            <a:latin typeface="Calibri" panose="020F0502020204030204" pitchFamily="34" charset="0"/>
          </a:endParaRPr>
        </a:p>
      </cdr:txBody>
    </cdr:sp>
  </cdr:relSizeAnchor>
  <cdr:relSizeAnchor xmlns:cdr="http://schemas.openxmlformats.org/drawingml/2006/chartDrawing">
    <cdr:from>
      <cdr:x>0.58832</cdr:x>
      <cdr:y>0.09921</cdr:y>
    </cdr:from>
    <cdr:to>
      <cdr:x>0.58832</cdr:x>
      <cdr:y>0.74737</cdr:y>
    </cdr:to>
    <cdr:sp macro="" textlink="">
      <cdr:nvSpPr>
        <cdr:cNvPr id="9" name="Straight Connector 8"/>
        <cdr:cNvSpPr/>
      </cdr:nvSpPr>
      <cdr:spPr>
        <a:xfrm xmlns:a="http://schemas.openxmlformats.org/drawingml/2006/main">
          <a:off x="1774658" y="225592"/>
          <a:ext cx="0" cy="1473868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2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hu-HU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0.11667</cdr:x>
      <cdr:y>0.01538</cdr:y>
    </cdr:from>
    <cdr:to>
      <cdr:x>0.5</cdr:x>
      <cdr:y>0.09429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04056" y="72008"/>
          <a:ext cx="1656184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r>
            <a:rPr lang="hu-HU" sz="1800" dirty="0" smtClean="0">
              <a:latin typeface="Calibri" pitchFamily="34" charset="0"/>
            </a:rPr>
            <a:t>százalékpont</a:t>
          </a:r>
          <a:endParaRPr lang="en-GB" sz="1800" dirty="0" err="1" smtClean="0">
            <a:latin typeface="Calibri" pitchFamily="34" charset="0"/>
          </a:endParaRPr>
        </a:p>
      </cdr:txBody>
    </cdr:sp>
  </cdr:relSizeAnchor>
  <cdr:relSizeAnchor xmlns:cdr="http://schemas.openxmlformats.org/drawingml/2006/chartDrawing">
    <cdr:from>
      <cdr:x>0.23333</cdr:x>
      <cdr:y>0.33846</cdr:y>
    </cdr:from>
    <cdr:to>
      <cdr:x>0.45</cdr:x>
      <cdr:y>0.81538</cdr:y>
    </cdr:to>
    <cdr:sp macro="" textlink="">
      <cdr:nvSpPr>
        <cdr:cNvPr id="3" name="Rectangle 2"/>
        <cdr:cNvSpPr/>
      </cdr:nvSpPr>
      <cdr:spPr>
        <a:xfrm xmlns:a="http://schemas.openxmlformats.org/drawingml/2006/main">
          <a:off x="1008112" y="1584176"/>
          <a:ext cx="936104" cy="223224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38100">
          <a:solidFill>
            <a:srgbClr val="C00000"/>
          </a:solidFill>
          <a:prstDash val="sysDash"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0.05</cdr:x>
      <cdr:y>0.90769</cdr:y>
    </cdr:from>
    <cdr:to>
      <cdr:x>0.66667</cdr:x>
      <cdr:y>0.9866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16024" y="4248472"/>
          <a:ext cx="2664296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r>
            <a:rPr lang="hu-HU" sz="1800" dirty="0" smtClean="0">
              <a:latin typeface="Calibri" pitchFamily="34" charset="0"/>
            </a:rPr>
            <a:t>Súlyozott eltérés Q3-ban</a:t>
          </a:r>
          <a:endParaRPr lang="en-GB" sz="1800" dirty="0" err="1" smtClean="0">
            <a:latin typeface="Calibri" pitchFamily="34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0.33929</cdr:x>
      <cdr:y>0.25</cdr:y>
    </cdr:from>
    <cdr:to>
      <cdr:x>0.92404</cdr:x>
      <cdr:y>0.34375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368152" y="1152128"/>
          <a:ext cx="2357974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800" i="1">
              <a:latin typeface="Calibri" pitchFamily="34" charset="0"/>
            </a:rPr>
            <a:t>júniusi </a:t>
          </a:r>
          <a:r>
            <a:rPr lang="hu-HU" sz="1800" i="1" baseline="0">
              <a:latin typeface="Calibri" pitchFamily="34" charset="0"/>
            </a:rPr>
            <a:t>előrejelzésünk</a:t>
          </a:r>
          <a:endParaRPr lang="hu-HU" sz="1800" i="1">
            <a:latin typeface="Calibri" pitchFamily="34" charset="0"/>
          </a:endParaRPr>
        </a:p>
      </cdr:txBody>
    </cdr:sp>
  </cdr:relSizeAnchor>
  <cdr:relSizeAnchor xmlns:cdr="http://schemas.openxmlformats.org/drawingml/2006/chartDrawing">
    <cdr:from>
      <cdr:x>0.70175</cdr:x>
      <cdr:y>0.32813</cdr:y>
    </cdr:from>
    <cdr:to>
      <cdr:x>0.80886</cdr:x>
      <cdr:y>0.38554</cdr:y>
    </cdr:to>
    <cdr:sp macro="" textlink="">
      <cdr:nvSpPr>
        <cdr:cNvPr id="4" name="Straight Arrow Connector 3"/>
        <cdr:cNvSpPr/>
      </cdr:nvSpPr>
      <cdr:spPr>
        <a:xfrm xmlns:a="http://schemas.openxmlformats.org/drawingml/2006/main">
          <a:off x="2880320" y="1512169"/>
          <a:ext cx="439610" cy="264598"/>
        </a:xfrm>
        <a:prstGeom xmlns:a="http://schemas.openxmlformats.org/drawingml/2006/main" prst="straightConnector1">
          <a:avLst/>
        </a:prstGeom>
        <a:ln xmlns:a="http://schemas.openxmlformats.org/drawingml/2006/main" w="15875">
          <a:solidFill>
            <a:srgbClr val="9C0000"/>
          </a:solidFill>
          <a:prstDash val="solid"/>
          <a:tailEnd type="arrow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hu-HU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0.53846</cdr:x>
      <cdr:y>0.57143</cdr:y>
    </cdr:from>
    <cdr:to>
      <cdr:x>0.5812</cdr:x>
      <cdr:y>0.63492</cdr:y>
    </cdr:to>
    <cdr:sp macro="" textlink="">
      <cdr:nvSpPr>
        <cdr:cNvPr id="3" name="Straight Arrow Connector 2"/>
        <cdr:cNvSpPr/>
      </cdr:nvSpPr>
      <cdr:spPr>
        <a:xfrm xmlns:a="http://schemas.openxmlformats.org/drawingml/2006/main" flipV="1">
          <a:off x="4536504" y="2592288"/>
          <a:ext cx="360040" cy="288032"/>
        </a:xfrm>
        <a:prstGeom xmlns:a="http://schemas.openxmlformats.org/drawingml/2006/main" prst="straightConnector1">
          <a:avLst/>
        </a:prstGeom>
        <a:ln xmlns:a="http://schemas.openxmlformats.org/drawingml/2006/main" w="9525">
          <a:solidFill>
            <a:schemeClr val="tx1"/>
          </a:solidFill>
          <a:tailEnd type="arrow"/>
        </a:ln>
      </cdr:spPr>
      <cdr:style>
        <a:lnRef xmlns:a="http://schemas.openxmlformats.org/drawingml/2006/main" idx="2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hu-HU"/>
        </a:p>
      </cdr:txBody>
    </cdr:sp>
  </cdr:relSizeAnchor>
  <cdr:relSizeAnchor xmlns:cdr="http://schemas.openxmlformats.org/drawingml/2006/chartDrawing">
    <cdr:from>
      <cdr:x>0.40171</cdr:x>
      <cdr:y>0.63492</cdr:y>
    </cdr:from>
    <cdr:to>
      <cdr:x>0.59171</cdr:x>
      <cdr:y>0.70921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384376" y="2880320"/>
          <a:ext cx="1600743" cy="3370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800" i="1" baseline="0" dirty="0">
              <a:latin typeface="Calibri" panose="020F0502020204030204" pitchFamily="34" charset="0"/>
            </a:rPr>
            <a:t>inflációs cél</a:t>
          </a:r>
          <a:endParaRPr lang="hu-HU" sz="1800" i="1" dirty="0">
            <a:latin typeface="Calibri" panose="020F0502020204030204" pitchFamily="34" charset="0"/>
          </a:endParaRPr>
        </a:p>
      </cdr:txBody>
    </cdr:sp>
  </cdr:relSizeAnchor>
  <cdr:relSizeAnchor xmlns:cdr="http://schemas.openxmlformats.org/drawingml/2006/chartDrawing">
    <cdr:from>
      <cdr:x>0.77778</cdr:x>
      <cdr:y>0.19048</cdr:y>
    </cdr:from>
    <cdr:to>
      <cdr:x>0.96389</cdr:x>
      <cdr:y>0.29574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6552728" y="864096"/>
          <a:ext cx="1568000" cy="4775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800" i="1" baseline="0" dirty="0" smtClean="0">
              <a:latin typeface="Calibri" panose="020F0502020204030204" pitchFamily="34" charset="0"/>
            </a:rPr>
            <a:t>toleranciasáv</a:t>
          </a:r>
          <a:endParaRPr lang="hu-HU" sz="1800" i="1" dirty="0">
            <a:latin typeface="Calibri" panose="020F0502020204030204" pitchFamily="34" charset="0"/>
          </a:endParaRPr>
        </a:p>
      </cdr:txBody>
    </cdr:sp>
  </cdr:relSizeAnchor>
  <cdr:relSizeAnchor xmlns:cdr="http://schemas.openxmlformats.org/drawingml/2006/chartDrawing">
    <cdr:from>
      <cdr:x>0.89474</cdr:x>
      <cdr:y>0.26984</cdr:y>
    </cdr:from>
    <cdr:to>
      <cdr:x>0.94431</cdr:x>
      <cdr:y>0.46911</cdr:y>
    </cdr:to>
    <cdr:sp macro="" textlink="">
      <cdr:nvSpPr>
        <cdr:cNvPr id="6" name="Straight Arrow Connector 5"/>
        <cdr:cNvSpPr/>
      </cdr:nvSpPr>
      <cdr:spPr>
        <a:xfrm xmlns:a="http://schemas.openxmlformats.org/drawingml/2006/main">
          <a:off x="7344816" y="1224136"/>
          <a:ext cx="406915" cy="903989"/>
        </a:xfrm>
        <a:prstGeom xmlns:a="http://schemas.openxmlformats.org/drawingml/2006/main" prst="straightConnector1">
          <a:avLst/>
        </a:prstGeom>
        <a:ln xmlns:a="http://schemas.openxmlformats.org/drawingml/2006/main" w="9525">
          <a:solidFill>
            <a:schemeClr val="tx1"/>
          </a:solidFill>
          <a:tailEnd type="arrow"/>
        </a:ln>
      </cdr:spPr>
      <cdr:style>
        <a:lnRef xmlns:a="http://schemas.openxmlformats.org/drawingml/2006/main" idx="2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hu-HU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0.09233</cdr:x>
      <cdr:y>0.00689</cdr:y>
    </cdr:from>
    <cdr:to>
      <cdr:x>0.7037</cdr:x>
      <cdr:y>0.0883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59018" y="31257"/>
          <a:ext cx="2377285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r>
            <a:rPr lang="hu-HU" sz="1800" baseline="0" dirty="0" err="1" smtClean="0">
              <a:solidFill>
                <a:schemeClr val="tx1"/>
              </a:solidFill>
              <a:latin typeface="Calibri" pitchFamily="34" charset="0"/>
            </a:rPr>
            <a:t>Export százalékában</a:t>
          </a:r>
          <a:endParaRPr lang="hu-HU" sz="1800" dirty="0" err="1" smtClean="0">
            <a:solidFill>
              <a:schemeClr val="tx1"/>
            </a:solidFill>
            <a:latin typeface="Calibri" pitchFamily="34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0.1</cdr:x>
      <cdr:y>0</cdr:y>
    </cdr:from>
    <cdr:to>
      <cdr:x>0.62403</cdr:x>
      <cdr:y>0.07937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32048" y="0"/>
          <a:ext cx="2264076" cy="36004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>
          <a:noAutofit/>
        </a:bodyPr>
        <a:lstStyle xmlns:a="http://schemas.openxmlformats.org/drawingml/2006/main"/>
        <a:p xmlns:a="http://schemas.openxmlformats.org/drawingml/2006/main">
          <a:r>
            <a:rPr lang="hu-HU" sz="1800" dirty="0" err="1" smtClean="0">
              <a:solidFill>
                <a:sysClr val="windowText" lastClr="000000"/>
              </a:solidFill>
              <a:latin typeface="Calibri" pitchFamily="34" charset="0"/>
            </a:rPr>
            <a:t>Export százalékában</a:t>
          </a: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0.74775</cdr:x>
      <cdr:y>0</cdr:y>
    </cdr:from>
    <cdr:to>
      <cdr:x>0.93821</cdr:x>
      <cdr:y>0.06061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976664" y="0"/>
          <a:ext cx="152232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800" dirty="0">
              <a:latin typeface="Calibri" pitchFamily="34" charset="0"/>
              <a:ea typeface="+mn-ea"/>
              <a:cs typeface="+mn-cs"/>
            </a:rPr>
            <a:t>dollár/hordó</a:t>
          </a:r>
          <a:endParaRPr lang="hu-HU" sz="1800" dirty="0">
            <a:latin typeface="Calibri" pitchFamily="34" charset="0"/>
          </a:endParaRPr>
        </a:p>
      </cdr:txBody>
    </cdr:sp>
  </cdr:relSizeAnchor>
  <cdr:relSizeAnchor xmlns:cdr="http://schemas.openxmlformats.org/drawingml/2006/chartDrawing">
    <cdr:from>
      <cdr:x>0.06306</cdr:x>
      <cdr:y>0</cdr:y>
    </cdr:from>
    <cdr:to>
      <cdr:x>0.32653</cdr:x>
      <cdr:y>0.06061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504056" y="0"/>
          <a:ext cx="2105886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800" b="0" dirty="0">
              <a:latin typeface="Calibri" pitchFamily="34" charset="0"/>
            </a:rPr>
            <a:t>dollár/hordó</a:t>
          </a:r>
        </a:p>
      </cdr:txBody>
    </cdr:sp>
  </cdr:relSizeAnchor>
  <cdr:relSizeAnchor xmlns:cdr="http://schemas.openxmlformats.org/drawingml/2006/chartDrawing">
    <cdr:from>
      <cdr:x>0.7027</cdr:x>
      <cdr:y>0.60606</cdr:y>
    </cdr:from>
    <cdr:to>
      <cdr:x>0.73874</cdr:x>
      <cdr:y>0.69697</cdr:y>
    </cdr:to>
    <cdr:sp macro="" textlink="">
      <cdr:nvSpPr>
        <cdr:cNvPr id="5" name="Down Arrow 4"/>
        <cdr:cNvSpPr/>
      </cdr:nvSpPr>
      <cdr:spPr>
        <a:xfrm xmlns:a="http://schemas.openxmlformats.org/drawingml/2006/main">
          <a:off x="5616624" y="2880320"/>
          <a:ext cx="288032" cy="432048"/>
        </a:xfrm>
        <a:prstGeom xmlns:a="http://schemas.openxmlformats.org/drawingml/2006/main" prst="downArrow">
          <a:avLst/>
        </a:prstGeom>
        <a:solidFill xmlns:a="http://schemas.openxmlformats.org/drawingml/2006/main">
          <a:srgbClr val="9C0000">
            <a:alpha val="50000"/>
          </a:srgbClr>
        </a:solidFill>
        <a:ln xmlns:a="http://schemas.openxmlformats.org/drawingml/2006/main">
          <a:solidFill>
            <a:srgbClr val="9C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0.69159</cdr:x>
      <cdr:y>0.07441</cdr:y>
    </cdr:from>
    <cdr:to>
      <cdr:x>0.69296</cdr:x>
      <cdr:y>0.69355</cdr:y>
    </cdr:to>
    <cdr:sp macro="" textlink="">
      <cdr:nvSpPr>
        <cdr:cNvPr id="5" name="Straight Connector 4"/>
        <cdr:cNvSpPr/>
      </cdr:nvSpPr>
      <cdr:spPr>
        <a:xfrm xmlns:a="http://schemas.openxmlformats.org/drawingml/2006/main" flipH="1">
          <a:off x="5328592" y="332202"/>
          <a:ext cx="10565" cy="2764141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bg1">
              <a:lumMod val="50000"/>
            </a:scheme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hu-HU"/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</cdr:x>
      <cdr:y>0</cdr:y>
    </cdr:to>
    <cdr:sp macro="" textlink="">
      <cdr:nvSpPr>
        <cdr:cNvPr id="2" name="Straight Connector 1"/>
        <cdr:cNvSpPr/>
      </cdr:nvSpPr>
      <cdr:spPr>
        <a:xfrm xmlns:a="http://schemas.openxmlformats.org/drawingml/2006/main" flipH="1" flipV="1">
          <a:off x="-755576" y="-1700808"/>
          <a:ext cx="0" cy="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6350" cap="flat" cmpd="sng" algn="ctr">
          <a:solidFill>
            <a:srgbClr val="898D8D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hu-HU"/>
        </a:p>
      </cdr:txBody>
    </cdr:sp>
  </cdr:relSizeAnchor>
  <cdr:relSizeAnchor xmlns:cdr="http://schemas.openxmlformats.org/drawingml/2006/chartDrawing">
    <cdr:from>
      <cdr:x>0.82143</cdr:x>
      <cdr:y>0.07813</cdr:y>
    </cdr:from>
    <cdr:to>
      <cdr:x>0.82143</cdr:x>
      <cdr:y>0.76563</cdr:y>
    </cdr:to>
    <cdr:sp macro="" textlink="">
      <cdr:nvSpPr>
        <cdr:cNvPr id="4" name="Straight Connector 3"/>
        <cdr:cNvSpPr/>
      </cdr:nvSpPr>
      <cdr:spPr>
        <a:xfrm xmlns:a="http://schemas.openxmlformats.org/drawingml/2006/main" flipV="1">
          <a:off x="6624736" y="360040"/>
          <a:ext cx="0" cy="3168352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bg1">
              <a:lumMod val="50000"/>
            </a:scheme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2175A8-35AC-46BC-970E-BB361A66CB6D}" type="datetimeFigureOut">
              <a:rPr lang="hu-HU" smtClean="0"/>
              <a:pPr/>
              <a:t>2015.09.23.</a:t>
            </a:fld>
            <a:endParaRPr lang="hu-H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0FDB01-46C1-4BF1-9E72-84EA817E09E0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="" xmlns:p14="http://schemas.microsoft.com/office/powerpoint/2010/main" val="24332215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fld id="{9DC4DF4E-9F45-4956-AF27-4169F777B831}" type="datetimeFigureOut">
              <a:rPr lang="hu-HU" smtClean="0"/>
              <a:pPr>
                <a:defRPr/>
              </a:pPr>
              <a:t>2015.09.23.</a:t>
            </a:fld>
            <a:endParaRPr lang="hu-HU" dirty="0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 dirty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noProof="0" dirty="0" smtClean="0"/>
              <a:t>Mintaszöveg szerkesztése</a:t>
            </a:r>
          </a:p>
          <a:p>
            <a:pPr lvl="1"/>
            <a:r>
              <a:rPr lang="hu-HU" noProof="0" dirty="0" smtClean="0"/>
              <a:t>Második szint</a:t>
            </a:r>
          </a:p>
          <a:p>
            <a:pPr lvl="2"/>
            <a:r>
              <a:rPr lang="hu-HU" noProof="0" dirty="0" smtClean="0"/>
              <a:t>Harmadik szint</a:t>
            </a:r>
          </a:p>
          <a:p>
            <a:pPr lvl="3"/>
            <a:r>
              <a:rPr lang="hu-HU" noProof="0" dirty="0" smtClean="0"/>
              <a:t>Negyedik szint</a:t>
            </a:r>
          </a:p>
          <a:p>
            <a:pPr lvl="4"/>
            <a:r>
              <a:rPr lang="hu-HU" noProof="0" dirty="0" smtClean="0"/>
              <a:t>Ötödik szint</a:t>
            </a:r>
            <a:endParaRPr lang="hu-HU" noProof="0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="" xmlns:p14="http://schemas.microsoft.com/office/powerpoint/2010/main" val="4010976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12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10428121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32</a:t>
            </a:fld>
            <a:endParaRPr lang="hu-HU" dirty="0"/>
          </a:p>
        </p:txBody>
      </p:sp>
    </p:spTree>
    <p:extLst>
      <p:ext uri="{BB962C8B-B14F-4D97-AF65-F5344CB8AC3E}">
        <p14:creationId xmlns="" xmlns:p14="http://schemas.microsoft.com/office/powerpoint/2010/main" val="16427990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14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15773372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15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31506503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16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11034706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hu-HU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hu-HU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19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5215195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hu-HU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20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5215195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21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42884237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30</a:t>
            </a:fld>
            <a:endParaRPr lang="hu-HU" dirty="0"/>
          </a:p>
        </p:txBody>
      </p:sp>
    </p:spTree>
    <p:extLst>
      <p:ext uri="{BB962C8B-B14F-4D97-AF65-F5344CB8AC3E}">
        <p14:creationId xmlns="" xmlns:p14="http://schemas.microsoft.com/office/powerpoint/2010/main" val="26128159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hu-HU" b="0" baseline="0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31</a:t>
            </a:fld>
            <a:endParaRPr lang="hu-HU" dirty="0"/>
          </a:p>
        </p:txBody>
      </p:sp>
    </p:spTree>
    <p:extLst>
      <p:ext uri="{BB962C8B-B14F-4D97-AF65-F5344CB8AC3E}">
        <p14:creationId xmlns="" xmlns:p14="http://schemas.microsoft.com/office/powerpoint/2010/main" val="4227038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3800"/>
            </a:lvl1pPr>
          </a:lstStyle>
          <a:p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hu-HU" smtClean="0"/>
              <a:t>Alcím mintájának szerkesztése</a:t>
            </a:r>
            <a:endParaRPr lang="hu-H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dirty="0" smtClean="0"/>
              <a:t>Magyar Nemzeti Bank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 smtClean="0"/>
              <a:t>Forrás:</a:t>
            </a:r>
          </a:p>
        </p:txBody>
      </p:sp>
    </p:spTree>
    <p:extLst>
      <p:ext uri="{BB962C8B-B14F-4D97-AF65-F5344CB8AC3E}">
        <p14:creationId xmlns="" xmlns:p14="http://schemas.microsoft.com/office/powerpoint/2010/main" val="32222107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yitólap logóval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07703" y="365127"/>
            <a:ext cx="6630363" cy="615602"/>
          </a:xfrm>
        </p:spPr>
        <p:txBody>
          <a:bodyPr/>
          <a:lstStyle>
            <a:lvl1pPr>
              <a:defRPr/>
            </a:lvl1pPr>
          </a:lstStyle>
          <a:p>
            <a:r>
              <a:rPr lang="hu-HU" dirty="0" smtClean="0"/>
              <a:t>Előadás címe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907702" y="2131959"/>
            <a:ext cx="6630364" cy="368904"/>
          </a:xfrm>
        </p:spPr>
        <p:txBody>
          <a:bodyPr>
            <a:noAutofit/>
          </a:bodyPr>
          <a:lstStyle>
            <a:lvl1pPr marL="0" indent="0">
              <a:buNone/>
              <a:defRPr sz="2100" baseline="0"/>
            </a:lvl1pPr>
          </a:lstStyle>
          <a:p>
            <a:pPr lvl="0"/>
            <a:r>
              <a:rPr lang="hu-HU" dirty="0" smtClean="0"/>
              <a:t>Helyszín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1907702" y="980729"/>
            <a:ext cx="6630364" cy="720080"/>
          </a:xfrm>
        </p:spPr>
        <p:txBody>
          <a:bodyPr>
            <a:noAutofit/>
          </a:bodyPr>
          <a:lstStyle>
            <a:lvl1pPr marL="0" indent="0">
              <a:buNone/>
              <a:defRPr sz="2100" b="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hu-HU" dirty="0" smtClean="0"/>
              <a:t>Előadó neve</a:t>
            </a:r>
          </a:p>
          <a:p>
            <a:pPr lvl="0"/>
            <a:r>
              <a:rPr lang="hu-HU" dirty="0" smtClean="0"/>
              <a:t>Titulusa</a:t>
            </a:r>
            <a:endParaRPr lang="hu-HU" dirty="0"/>
          </a:p>
        </p:txBody>
      </p:sp>
      <p:sp>
        <p:nvSpPr>
          <p:cNvPr id="8" name="Content Placeholder 2"/>
          <p:cNvSpPr>
            <a:spLocks noGrp="1"/>
          </p:cNvSpPr>
          <p:nvPr>
            <p:ph idx="14" hasCustomPrompt="1"/>
          </p:nvPr>
        </p:nvSpPr>
        <p:spPr>
          <a:xfrm>
            <a:off x="1907404" y="2539464"/>
            <a:ext cx="6630364" cy="400734"/>
          </a:xfrm>
        </p:spPr>
        <p:txBody>
          <a:bodyPr>
            <a:normAutofit/>
          </a:bodyPr>
          <a:lstStyle>
            <a:lvl1pPr marL="0" indent="0">
              <a:buNone/>
              <a:defRPr sz="2100" baseline="0"/>
            </a:lvl1pPr>
          </a:lstStyle>
          <a:p>
            <a:pPr lvl="0"/>
            <a:r>
              <a:rPr lang="hu-HU" dirty="0" smtClean="0"/>
              <a:t>Dátum</a:t>
            </a:r>
            <a:endParaRPr lang="hu-HU" dirty="0"/>
          </a:p>
        </p:txBody>
      </p:sp>
    </p:spTree>
    <p:extLst>
      <p:ext uri="{BB962C8B-B14F-4D97-AF65-F5344CB8AC3E}">
        <p14:creationId xmlns="" xmlns:p14="http://schemas.microsoft.com/office/powerpoint/2010/main" val="22088394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old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453689" cy="759189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2060849"/>
            <a:ext cx="7886700" cy="4176464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/>
          </p:nvPr>
        </p:nvSpPr>
        <p:spPr>
          <a:xfrm>
            <a:off x="651366" y="1388651"/>
            <a:ext cx="7886700" cy="576063"/>
          </a:xfrm>
        </p:spPr>
        <p:txBody>
          <a:bodyPr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hu-HU" smtClean="0"/>
              <a:t>Mintaszöveg szerkesztése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187624" y="1124316"/>
            <a:ext cx="7956376" cy="0"/>
          </a:xfrm>
          <a:prstGeom prst="line">
            <a:avLst/>
          </a:prstGeom>
          <a:ln w="28575">
            <a:solidFill>
              <a:srgbClr val="1E24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u-HU" dirty="0" smtClean="0"/>
              <a:t>Magyar Nemzeti Bank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 smtClean="0"/>
              <a:t>Forrás: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32054"/>
            <a:ext cx="873224" cy="87322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2125586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olda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485331" cy="759189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1268761"/>
            <a:ext cx="7886700" cy="4968552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dirty="0" smtClean="0"/>
              <a:t>Magyar Nemzeti Bank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187624" y="1120587"/>
            <a:ext cx="7956376" cy="0"/>
          </a:xfrm>
          <a:prstGeom prst="line">
            <a:avLst/>
          </a:prstGeom>
          <a:ln w="28575">
            <a:solidFill>
              <a:srgbClr val="1E24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 smtClean="0"/>
              <a:t>Forrás: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00" y="133200"/>
            <a:ext cx="873224" cy="87322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946432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Belolda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1268761"/>
            <a:ext cx="7886700" cy="4968552"/>
          </a:xfrm>
        </p:spPr>
        <p:txBody>
          <a:bodyPr/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187624" y="1120587"/>
            <a:ext cx="7956376" cy="0"/>
          </a:xfrm>
          <a:prstGeom prst="line">
            <a:avLst/>
          </a:prstGeom>
          <a:ln w="28575">
            <a:solidFill>
              <a:srgbClr val="1E24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00" y="133200"/>
            <a:ext cx="873224" cy="873224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485331" cy="759189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hu-HU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356351"/>
            <a:ext cx="3086100" cy="365125"/>
          </a:xfr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hu-HU" dirty="0" smtClean="0"/>
              <a:t>Magyar Nemzeti Bank</a:t>
            </a:r>
          </a:p>
        </p:txBody>
      </p:sp>
    </p:spTree>
    <p:extLst>
      <p:ext uri="{BB962C8B-B14F-4D97-AF65-F5344CB8AC3E}">
        <p14:creationId xmlns="" xmlns:p14="http://schemas.microsoft.com/office/powerpoint/2010/main" val="14769160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Nyitólap logóval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07703" y="365127"/>
            <a:ext cx="6630363" cy="615602"/>
          </a:xfrm>
        </p:spPr>
        <p:txBody>
          <a:bodyPr/>
          <a:lstStyle>
            <a:lvl1pPr>
              <a:defRPr/>
            </a:lvl1pPr>
          </a:lstStyle>
          <a:p>
            <a:r>
              <a:rPr lang="hu-HU" dirty="0" smtClean="0"/>
              <a:t>Előadás címe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908000" y="2196000"/>
            <a:ext cx="6630364" cy="742711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hu-HU" dirty="0" smtClean="0"/>
              <a:t>Helyszín</a:t>
            </a:r>
          </a:p>
          <a:p>
            <a:pPr lvl="0"/>
            <a:r>
              <a:rPr lang="hu-HU" dirty="0" smtClean="0"/>
              <a:t>Dátum</a:t>
            </a:r>
            <a:endParaRPr lang="hu-HU" dirty="0"/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1907702" y="980729"/>
            <a:ext cx="6630364" cy="720080"/>
          </a:xfrm>
        </p:spPr>
        <p:txBody>
          <a:bodyPr/>
          <a:lstStyle>
            <a:lvl1pPr marL="0" indent="0">
              <a:buNone/>
              <a:defRPr b="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hu-HU" dirty="0" smtClean="0"/>
              <a:t>Előadó neve</a:t>
            </a:r>
          </a:p>
          <a:p>
            <a:pPr lvl="0"/>
            <a:r>
              <a:rPr lang="hu-HU" dirty="0" smtClean="0"/>
              <a:t>Titulusa</a:t>
            </a:r>
            <a:endParaRPr lang="hu-HU" dirty="0"/>
          </a:p>
        </p:txBody>
      </p:sp>
    </p:spTree>
    <p:extLst>
      <p:ext uri="{BB962C8B-B14F-4D97-AF65-F5344CB8AC3E}">
        <p14:creationId xmlns="" xmlns:p14="http://schemas.microsoft.com/office/powerpoint/2010/main" val="459362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accent5"/>
                </a:solidFill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r>
              <a:rPr lang="hu-HU" dirty="0" smtClean="0"/>
              <a:t>Magyar Nemzeti Bank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4330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accent5"/>
                </a:solidFill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="" xmlns:p14="http://schemas.microsoft.com/office/powerpoint/2010/main" val="1802001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804" r:id="rId2"/>
    <p:sldLayoutId id="2147483806" r:id="rId3"/>
    <p:sldLayoutId id="2147483807" r:id="rId4"/>
    <p:sldLayoutId id="2147483808" r:id="rId5"/>
    <p:sldLayoutId id="2147483809" r:id="rId6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800" kern="1200">
          <a:solidFill>
            <a:schemeClr val="accent5"/>
          </a:solidFill>
          <a:latin typeface="Trebuchet MS" panose="020B060302020202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Trebuchet MS" panose="020B060302020202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Trebuchet MS" panose="020B060302020202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Trebuchet MS" panose="020B060302020202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Trebuchet MS" panose="020B060302020202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Trebuchet MS" panose="020B060302020202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7703" y="365127"/>
            <a:ext cx="7236297" cy="687609"/>
          </a:xfrm>
        </p:spPr>
        <p:txBody>
          <a:bodyPr>
            <a:noAutofit/>
          </a:bodyPr>
          <a:lstStyle/>
          <a:p>
            <a:r>
              <a:rPr lang="hu-HU" sz="3200" dirty="0" smtClean="0"/>
              <a:t>Makrogazdasági kilátások</a:t>
            </a:r>
            <a:br>
              <a:rPr lang="hu-HU" sz="3200" dirty="0" smtClean="0"/>
            </a:br>
            <a:r>
              <a:rPr lang="hu-HU" sz="3200" dirty="0" smtClean="0"/>
              <a:t>Inflációs jelentés – 2015. szeptember</a:t>
            </a:r>
            <a:endParaRPr lang="hu-HU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Magyar Nemzeti Bank</a:t>
            </a:r>
            <a:endParaRPr lang="hu-HU" dirty="0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1907704" y="1196752"/>
            <a:ext cx="6630364" cy="720080"/>
          </a:xfrm>
        </p:spPr>
        <p:txBody>
          <a:bodyPr/>
          <a:lstStyle/>
          <a:p>
            <a:r>
              <a:rPr lang="hu-HU" dirty="0" smtClean="0"/>
              <a:t>Gábriel Péter, igazgató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3543300" y="6356351"/>
            <a:ext cx="2057400" cy="365125"/>
          </a:xfrm>
        </p:spPr>
        <p:txBody>
          <a:bodyPr/>
          <a:lstStyle/>
          <a:p>
            <a:pPr>
              <a:defRPr/>
            </a:pPr>
            <a:fld id="{0401AEF3-AFFE-433D-8A34-08D966C25545}" type="slidenum">
              <a:rPr lang="hu-HU" sz="1200" smtClean="0"/>
              <a:pPr>
                <a:defRPr/>
              </a:pPr>
              <a:t>1</a:t>
            </a:fld>
            <a:endParaRPr lang="hu-HU" sz="1200" dirty="0"/>
          </a:p>
        </p:txBody>
      </p:sp>
      <p:sp>
        <p:nvSpPr>
          <p:cNvPr id="6" name="Content Placeholder 5"/>
          <p:cNvSpPr>
            <a:spLocks noGrp="1"/>
          </p:cNvSpPr>
          <p:nvPr>
            <p:ph idx="14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2015. szeptember 24.</a:t>
            </a:r>
            <a:endParaRPr lang="hu-HU" dirty="0"/>
          </a:p>
        </p:txBody>
      </p:sp>
    </p:spTree>
    <p:extLst>
      <p:ext uri="{BB962C8B-B14F-4D97-AF65-F5344CB8AC3E}">
        <p14:creationId xmlns="" xmlns:p14="http://schemas.microsoft.com/office/powerpoint/2010/main" val="1602886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200" dirty="0" smtClean="0"/>
              <a:t>Előretekintő indikátorok továbbra is kedvező növekedést jeleznek</a:t>
            </a:r>
            <a:endParaRPr lang="hu-HU" sz="3200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z="1200" smtClean="0"/>
              <a:pPr>
                <a:defRPr/>
              </a:pPr>
              <a:t>10</a:t>
            </a:fld>
            <a:endParaRPr lang="hu-HU" sz="1200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3"/>
          </p:nvPr>
        </p:nvSpPr>
        <p:spPr>
          <a:xfrm>
            <a:off x="6912260" y="6356350"/>
            <a:ext cx="2231740" cy="365125"/>
          </a:xfrm>
        </p:spPr>
        <p:txBody>
          <a:bodyPr/>
          <a:lstStyle/>
          <a:p>
            <a:r>
              <a:rPr lang="hu-HU" sz="1200" i="1" dirty="0"/>
              <a:t>Forrás: KSH, MNB </a:t>
            </a:r>
            <a:r>
              <a:rPr lang="hu-HU" sz="1200" i="1" dirty="0" smtClean="0"/>
              <a:t>számítás</a:t>
            </a:r>
            <a:endParaRPr lang="hu-HU" sz="1200" i="1" dirty="0"/>
          </a:p>
        </p:txBody>
      </p:sp>
      <p:sp>
        <p:nvSpPr>
          <p:cNvPr id="10" name="TextBox 7"/>
          <p:cNvSpPr txBox="1"/>
          <p:nvPr/>
        </p:nvSpPr>
        <p:spPr>
          <a:xfrm>
            <a:off x="827584" y="1196752"/>
            <a:ext cx="77768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dirty="0" smtClean="0">
                <a:solidFill>
                  <a:srgbClr val="002060"/>
                </a:solidFill>
                <a:latin typeface="+mj-lt"/>
              </a:rPr>
              <a:t>Havi termelési indikátorok és a GDP alakulása</a:t>
            </a:r>
          </a:p>
        </p:txBody>
      </p:sp>
      <p:graphicFrame>
        <p:nvGraphicFramePr>
          <p:cNvPr id="7" name="Chart 6"/>
          <p:cNvGraphicFramePr/>
          <p:nvPr/>
        </p:nvGraphicFramePr>
        <p:xfrm>
          <a:off x="755576" y="1628800"/>
          <a:ext cx="7920880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1324969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u-H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Előrejelzésünk alappályája</a:t>
            </a:r>
            <a:endParaRPr lang="hu-H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086100" cy="365125"/>
          </a:xfrm>
        </p:spPr>
        <p:txBody>
          <a:bodyPr/>
          <a:lstStyle/>
          <a:p>
            <a:pPr>
              <a:defRPr/>
            </a:pPr>
            <a:r>
              <a:rPr lang="hu-HU" dirty="0" smtClean="0">
                <a:latin typeface="+mj-lt"/>
              </a:rPr>
              <a:t>Magyar Nemzeti Bank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z="1200" smtClean="0"/>
              <a:pPr>
                <a:defRPr/>
              </a:pPr>
              <a:t>11</a:t>
            </a:fld>
            <a:endParaRPr lang="hu-HU" sz="12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 dirty="0"/>
          </a:p>
        </p:txBody>
      </p:sp>
    </p:spTree>
    <p:extLst>
      <p:ext uri="{BB962C8B-B14F-4D97-AF65-F5344CB8AC3E}">
        <p14:creationId xmlns="" xmlns:p14="http://schemas.microsoft.com/office/powerpoint/2010/main" val="1316070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120" y="188640"/>
            <a:ext cx="8172400" cy="759189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hu-HU" sz="3300" dirty="0" smtClean="0">
                <a:solidFill>
                  <a:srgbClr val="002060"/>
                </a:solidFill>
                <a:latin typeface="+mj-lt"/>
              </a:rPr>
              <a:t>A feltörekvő gazdaságok lassulása mérsékelheti a világgazdasági növekedést</a:t>
            </a:r>
            <a:endParaRPr lang="hu-HU" sz="33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idx="10"/>
          </p:nvPr>
        </p:nvSpPr>
        <p:spPr>
          <a:xfrm>
            <a:off x="1043608" y="1268760"/>
            <a:ext cx="7776864" cy="648071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r>
              <a:rPr lang="hu-HU" sz="2000" dirty="0" smtClean="0">
                <a:solidFill>
                  <a:srgbClr val="002060"/>
                </a:solidFill>
                <a:latin typeface="+mn-lt"/>
              </a:rPr>
              <a:t>Gazdasági növekedés a világ fő régióiban (százalékos változás)</a:t>
            </a:r>
            <a:endParaRPr lang="hu-HU" sz="20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>
          <a:xfrm>
            <a:off x="3543300" y="6453336"/>
            <a:ext cx="2057400" cy="365125"/>
          </a:xfrm>
        </p:spPr>
        <p:txBody>
          <a:bodyPr/>
          <a:lstStyle/>
          <a:p>
            <a:pPr>
              <a:defRPr/>
            </a:pPr>
            <a:fld id="{0401AEF3-AFFE-433D-8A34-08D966C25545}" type="slidenum">
              <a:rPr lang="hu-HU" sz="1200" smtClean="0">
                <a:latin typeface="+mj-lt"/>
              </a:rPr>
              <a:pPr>
                <a:defRPr/>
              </a:pPr>
              <a:t>12</a:t>
            </a:fld>
            <a:endParaRPr lang="hu-HU" sz="1200" dirty="0">
              <a:latin typeface="+mj-lt"/>
            </a:endParaRP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6444208" y="6381328"/>
            <a:ext cx="2420292" cy="365125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hu-HU" sz="1200" i="1" dirty="0">
                <a:solidFill>
                  <a:srgbClr val="002060"/>
                </a:solidFill>
                <a:latin typeface="+mn-lt"/>
              </a:rPr>
              <a:t>Forrás: IMF </a:t>
            </a:r>
            <a:r>
              <a:rPr lang="hu-HU" sz="1200" i="1" dirty="0" err="1">
                <a:solidFill>
                  <a:srgbClr val="002060"/>
                </a:solidFill>
                <a:latin typeface="+mn-lt"/>
              </a:rPr>
              <a:t>WEO</a:t>
            </a:r>
            <a:r>
              <a:rPr lang="hu-HU" sz="1200" i="1" dirty="0">
                <a:solidFill>
                  <a:srgbClr val="002060"/>
                </a:solidFill>
                <a:latin typeface="+mn-lt"/>
              </a:rPr>
              <a:t>, 2015. </a:t>
            </a:r>
            <a:r>
              <a:rPr lang="hu-HU" sz="1200" i="1" dirty="0" smtClean="0">
                <a:solidFill>
                  <a:srgbClr val="002060"/>
                </a:solidFill>
                <a:latin typeface="+mn-lt"/>
              </a:rPr>
              <a:t>július</a:t>
            </a:r>
            <a:endParaRPr lang="hu-HU" sz="1200" i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5" name="Élőláb helye 3"/>
          <p:cNvSpPr>
            <a:spLocks noGrp="1"/>
          </p:cNvSpPr>
          <p:nvPr>
            <p:ph type="ftr" sz="quarter" idx="4294967295"/>
          </p:nvPr>
        </p:nvSpPr>
        <p:spPr>
          <a:xfrm>
            <a:off x="35496" y="6525344"/>
            <a:ext cx="3086100" cy="293117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r>
              <a:rPr lang="hu-HU" dirty="0">
                <a:latin typeface="+mj-lt"/>
              </a:rPr>
              <a:t>Magyar Nemzeti Bank</a:t>
            </a:r>
          </a:p>
        </p:txBody>
      </p:sp>
      <p:graphicFrame>
        <p:nvGraphicFramePr>
          <p:cNvPr id="8" name="Chart 2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645388946"/>
              </p:ext>
            </p:extLst>
          </p:nvPr>
        </p:nvGraphicFramePr>
        <p:xfrm>
          <a:off x="899592" y="1700808"/>
          <a:ext cx="7560840" cy="47000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2173786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884488" cy="759189"/>
          </a:xfrm>
        </p:spPr>
        <p:txBody>
          <a:bodyPr>
            <a:noAutofit/>
          </a:bodyPr>
          <a:lstStyle/>
          <a:p>
            <a:r>
              <a:rPr lang="hu-HU" sz="2800" dirty="0" smtClean="0"/>
              <a:t>A feltörekvő országok lassulása közvetlenül és közvetetten is érintheti a magyar gazdaság teljesítményét</a:t>
            </a:r>
            <a:endParaRPr lang="hu-HU" sz="2800" dirty="0">
              <a:latin typeface="+mj-lt"/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>
          <a:xfrm>
            <a:off x="0" y="6448251"/>
            <a:ext cx="3086100" cy="365125"/>
          </a:xfrm>
        </p:spPr>
        <p:txBody>
          <a:bodyPr vert="horz" lIns="91440" tIns="45720" rIns="91440" bIns="45720" rtlCol="0" anchor="ctr"/>
          <a:lstStyle/>
          <a:p>
            <a:r>
              <a:rPr lang="hu-HU" dirty="0">
                <a:latin typeface="+mj-lt"/>
              </a:rPr>
              <a:t>Magyar Nemzeti Bank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>
          <a:xfrm>
            <a:off x="3543300" y="6448251"/>
            <a:ext cx="2057400" cy="365125"/>
          </a:xfrm>
        </p:spPr>
        <p:txBody>
          <a:bodyPr/>
          <a:lstStyle/>
          <a:p>
            <a:pPr>
              <a:defRPr/>
            </a:pPr>
            <a:fld id="{0401AEF3-AFFE-433D-8A34-08D966C25545}" type="slidenum">
              <a:rPr lang="hu-HU" sz="1200" smtClean="0"/>
              <a:pPr>
                <a:defRPr/>
              </a:pPr>
              <a:t>13</a:t>
            </a:fld>
            <a:endParaRPr lang="hu-HU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4716016" y="1124744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accent5"/>
                </a:solidFill>
                <a:latin typeface="+mj-lt"/>
              </a:rPr>
              <a:t>Főbb felvevőpiacaink exportkitettsége a feltörekvő országok irányába*</a:t>
            </a:r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6372200" y="6376243"/>
            <a:ext cx="2708324" cy="481757"/>
          </a:xfrm>
        </p:spPr>
        <p:txBody>
          <a:bodyPr/>
          <a:lstStyle/>
          <a:p>
            <a:r>
              <a:rPr lang="hu-HU" sz="1200" i="1" dirty="0" smtClean="0">
                <a:latin typeface="+mj-lt"/>
              </a:rPr>
              <a:t>Zárójelben az egyes országok magyar exporton belüli aránya. Forrás: </a:t>
            </a:r>
            <a:r>
              <a:rPr lang="hu-HU" sz="1200" i="1" dirty="0" err="1" smtClean="0">
                <a:latin typeface="+mj-lt"/>
              </a:rPr>
              <a:t>Eurostat</a:t>
            </a:r>
            <a:endParaRPr lang="hu-HU" sz="1200" i="1" dirty="0">
              <a:latin typeface="+mj-lt"/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323528" y="1124744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accent5"/>
                </a:solidFill>
                <a:latin typeface="+mj-lt"/>
              </a:rPr>
              <a:t>Magyarország exportkitettsége a feltörekvő országok irányába</a:t>
            </a:r>
          </a:p>
        </p:txBody>
      </p:sp>
      <p:graphicFrame>
        <p:nvGraphicFramePr>
          <p:cNvPr id="13" name="Chart 12"/>
          <p:cNvGraphicFramePr/>
          <p:nvPr/>
        </p:nvGraphicFramePr>
        <p:xfrm>
          <a:off x="539552" y="1772816"/>
          <a:ext cx="3888432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Chart 13"/>
          <p:cNvGraphicFramePr/>
          <p:nvPr/>
        </p:nvGraphicFramePr>
        <p:xfrm>
          <a:off x="4572000" y="1772816"/>
          <a:ext cx="4320480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3549542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884488" cy="759189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hu-HU" sz="3300" dirty="0">
                <a:latin typeface="+mj-lt"/>
              </a:rPr>
              <a:t>A </a:t>
            </a:r>
            <a:r>
              <a:rPr lang="hu-HU" sz="3300" dirty="0" smtClean="0">
                <a:latin typeface="+mj-lt"/>
              </a:rPr>
              <a:t>júniusi feltevésnél érdemben alacsonyabb olajár-pálya</a:t>
            </a:r>
            <a:endParaRPr lang="hu-HU" sz="3300" dirty="0">
              <a:latin typeface="+mj-lt"/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>
          <a:xfrm>
            <a:off x="0" y="6448251"/>
            <a:ext cx="3086100" cy="365125"/>
          </a:xfrm>
        </p:spPr>
        <p:txBody>
          <a:bodyPr vert="horz" lIns="91440" tIns="45720" rIns="91440" bIns="45720" rtlCol="0" anchor="ctr"/>
          <a:lstStyle/>
          <a:p>
            <a:r>
              <a:rPr lang="hu-HU" dirty="0">
                <a:latin typeface="+mj-lt"/>
              </a:rPr>
              <a:t>Magyar Nemzeti Bank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>
          <a:xfrm>
            <a:off x="3543300" y="6448251"/>
            <a:ext cx="2057400" cy="365125"/>
          </a:xfrm>
        </p:spPr>
        <p:txBody>
          <a:bodyPr/>
          <a:lstStyle/>
          <a:p>
            <a:pPr>
              <a:defRPr/>
            </a:pPr>
            <a:fld id="{0401AEF3-AFFE-433D-8A34-08D966C25545}" type="slidenum">
              <a:rPr lang="hu-HU" sz="1200" smtClean="0">
                <a:latin typeface="+mj-lt"/>
              </a:rPr>
              <a:pPr>
                <a:defRPr/>
              </a:pPr>
              <a:t>14</a:t>
            </a:fld>
            <a:endParaRPr lang="hu-HU" sz="1200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71600" y="1196752"/>
            <a:ext cx="76328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dirty="0" smtClean="0">
                <a:solidFill>
                  <a:schemeClr val="accent5"/>
                </a:solidFill>
                <a:latin typeface="+mj-lt"/>
              </a:rPr>
              <a:t>A Brent kőolaj határidős árának alakulása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sz="quarter" idx="13"/>
          </p:nvPr>
        </p:nvSpPr>
        <p:spPr>
          <a:xfrm>
            <a:off x="6732240" y="6356350"/>
            <a:ext cx="2411760" cy="365125"/>
          </a:xfrm>
        </p:spPr>
        <p:txBody>
          <a:bodyPr/>
          <a:lstStyle/>
          <a:p>
            <a:r>
              <a:rPr lang="hu-HU" sz="1200" i="1" dirty="0" smtClean="0">
                <a:solidFill>
                  <a:srgbClr val="002060"/>
                </a:solidFill>
              </a:rPr>
              <a:t>Forrás: </a:t>
            </a:r>
            <a:r>
              <a:rPr lang="hu-HU" sz="1200" i="1" dirty="0" err="1" smtClean="0">
                <a:solidFill>
                  <a:srgbClr val="002060"/>
                </a:solidFill>
              </a:rPr>
              <a:t>Bloomberg</a:t>
            </a:r>
            <a:endParaRPr lang="hu-HU" sz="1200" i="1" dirty="0">
              <a:solidFill>
                <a:srgbClr val="002060"/>
              </a:solidFill>
            </a:endParaRPr>
          </a:p>
        </p:txBody>
      </p:sp>
      <p:graphicFrame>
        <p:nvGraphicFramePr>
          <p:cNvPr id="8" name="Chart 7"/>
          <p:cNvGraphicFramePr/>
          <p:nvPr/>
        </p:nvGraphicFramePr>
        <p:xfrm>
          <a:off x="683568" y="1628800"/>
          <a:ext cx="7992888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457617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99592" y="404664"/>
            <a:ext cx="8136904" cy="360040"/>
          </a:xfrm>
        </p:spPr>
        <p:txBody>
          <a:bodyPr>
            <a:noAutofit/>
          </a:bodyPr>
          <a:lstStyle/>
          <a:p>
            <a:r>
              <a:rPr lang="hu-HU" sz="2800" dirty="0" smtClean="0">
                <a:latin typeface="+mj-lt"/>
              </a:rPr>
              <a:t>Bővülő vállalati hitelállománnyal számolunk</a:t>
            </a:r>
            <a:endParaRPr lang="hu-HU" sz="2800" dirty="0">
              <a:latin typeface="+mj-lt"/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>
          <a:xfrm>
            <a:off x="0" y="6448251"/>
            <a:ext cx="3086100" cy="365125"/>
          </a:xfrm>
        </p:spPr>
        <p:txBody>
          <a:bodyPr vert="horz" lIns="91440" tIns="45720" rIns="91440" bIns="45720" rtlCol="0" anchor="ctr"/>
          <a:lstStyle/>
          <a:p>
            <a:r>
              <a:rPr lang="hu-HU" dirty="0">
                <a:latin typeface="+mj-lt"/>
              </a:rPr>
              <a:t>Magyar Nemzeti Bank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>
          <a:xfrm>
            <a:off x="3543300" y="6448251"/>
            <a:ext cx="2057400" cy="365125"/>
          </a:xfrm>
        </p:spPr>
        <p:txBody>
          <a:bodyPr/>
          <a:lstStyle/>
          <a:p>
            <a:pPr>
              <a:defRPr/>
            </a:pPr>
            <a:fld id="{0401AEF3-AFFE-433D-8A34-08D966C25545}" type="slidenum">
              <a:rPr lang="hu-HU" sz="1200" smtClean="0">
                <a:latin typeface="+mj-lt"/>
              </a:rPr>
              <a:pPr>
                <a:defRPr/>
              </a:pPr>
              <a:t>15</a:t>
            </a:fld>
            <a:endParaRPr lang="hu-HU" sz="1200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71600" y="1268760"/>
            <a:ext cx="7812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dirty="0" smtClean="0">
                <a:solidFill>
                  <a:schemeClr val="accent5"/>
                </a:solidFill>
                <a:latin typeface="+mj-lt"/>
              </a:rPr>
              <a:t>A vállalati hitelezés előrejelzése (tranzakció alapú, év/</a:t>
            </a:r>
            <a:r>
              <a:rPr lang="hu-HU" sz="2000" dirty="0" err="1" smtClean="0">
                <a:solidFill>
                  <a:schemeClr val="accent5"/>
                </a:solidFill>
                <a:latin typeface="+mj-lt"/>
              </a:rPr>
              <a:t>év</a:t>
            </a:r>
            <a:r>
              <a:rPr lang="hu-HU" sz="2000" dirty="0" smtClean="0">
                <a:solidFill>
                  <a:schemeClr val="accent5"/>
                </a:solidFill>
                <a:latin typeface="+mj-lt"/>
              </a:rPr>
              <a:t>)</a:t>
            </a:r>
          </a:p>
        </p:txBody>
      </p:sp>
      <p:sp>
        <p:nvSpPr>
          <p:cNvPr id="9" name="Szöveg helye 5"/>
          <p:cNvSpPr>
            <a:spLocks noGrp="1"/>
          </p:cNvSpPr>
          <p:nvPr>
            <p:ph type="body" sz="quarter" idx="13"/>
          </p:nvPr>
        </p:nvSpPr>
        <p:spPr>
          <a:xfrm>
            <a:off x="7443788" y="6492875"/>
            <a:ext cx="1700212" cy="365125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hu-HU" i="1" dirty="0" smtClean="0">
                <a:solidFill>
                  <a:srgbClr val="002060"/>
                </a:solidFill>
                <a:latin typeface="+mn-lt"/>
              </a:rPr>
              <a:t>Forrás: MNB</a:t>
            </a:r>
            <a:endParaRPr lang="hu-HU" i="1" dirty="0">
              <a:solidFill>
                <a:srgbClr val="002060"/>
              </a:solidFill>
              <a:latin typeface="+mn-lt"/>
            </a:endParaRPr>
          </a:p>
        </p:txBody>
      </p:sp>
      <p:graphicFrame>
        <p:nvGraphicFramePr>
          <p:cNvPr id="10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4584309"/>
              </p:ext>
            </p:extLst>
          </p:nvPr>
        </p:nvGraphicFramePr>
        <p:xfrm>
          <a:off x="971600" y="1772816"/>
          <a:ext cx="7454396" cy="46883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785866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99592" y="180000"/>
            <a:ext cx="8244408" cy="759189"/>
          </a:xfrm>
        </p:spPr>
        <p:txBody>
          <a:bodyPr>
            <a:noAutofit/>
          </a:bodyPr>
          <a:lstStyle/>
          <a:p>
            <a:r>
              <a:rPr lang="hu-HU" sz="2800" dirty="0" smtClean="0">
                <a:latin typeface="+mj-lt"/>
              </a:rPr>
              <a:t>Az </a:t>
            </a:r>
            <a:r>
              <a:rPr lang="hu-HU" sz="2800" dirty="0">
                <a:latin typeface="+mj-lt"/>
              </a:rPr>
              <a:t>uniós forráslehívás 2013-2015. évi csúcsa után </a:t>
            </a:r>
            <a:r>
              <a:rPr lang="hu-HU" sz="2800" dirty="0" smtClean="0">
                <a:latin typeface="+mj-lt"/>
              </a:rPr>
              <a:t>jövőre </a:t>
            </a:r>
            <a:r>
              <a:rPr lang="hu-HU" sz="2800" dirty="0">
                <a:latin typeface="+mj-lt"/>
              </a:rPr>
              <a:t>jelentős mértékben csökken a </a:t>
            </a:r>
            <a:r>
              <a:rPr lang="hu-HU" sz="2800" dirty="0" smtClean="0">
                <a:latin typeface="+mj-lt"/>
              </a:rPr>
              <a:t>beáramlás </a:t>
            </a:r>
            <a:endParaRPr lang="hu-HU" sz="28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>
          <a:xfrm>
            <a:off x="3543300" y="6448251"/>
            <a:ext cx="2057400" cy="365125"/>
          </a:xfrm>
        </p:spPr>
        <p:txBody>
          <a:bodyPr/>
          <a:lstStyle/>
          <a:p>
            <a:pPr>
              <a:defRPr/>
            </a:pPr>
            <a:fld id="{0401AEF3-AFFE-433D-8A34-08D966C25545}" type="slidenum">
              <a:rPr lang="hu-HU" sz="1200" smtClean="0"/>
              <a:pPr>
                <a:defRPr/>
              </a:pPr>
              <a:t>16</a:t>
            </a:fld>
            <a:endParaRPr lang="hu-HU" sz="1200" dirty="0"/>
          </a:p>
        </p:txBody>
      </p:sp>
      <p:sp>
        <p:nvSpPr>
          <p:cNvPr id="8" name="Élőláb helye 3"/>
          <p:cNvSpPr>
            <a:spLocks noGrp="1"/>
          </p:cNvSpPr>
          <p:nvPr>
            <p:ph type="ftr" sz="quarter" idx="11"/>
          </p:nvPr>
        </p:nvSpPr>
        <p:spPr>
          <a:xfrm>
            <a:off x="0" y="6448251"/>
            <a:ext cx="3086100" cy="365125"/>
          </a:xfrm>
        </p:spPr>
        <p:txBody>
          <a:bodyPr vert="horz" lIns="91440" tIns="45720" rIns="91440" bIns="45720" rtlCol="0" anchor="ctr"/>
          <a:lstStyle/>
          <a:p>
            <a:r>
              <a:rPr lang="hu-HU" dirty="0">
                <a:latin typeface="+mj-lt"/>
              </a:rPr>
              <a:t>Magyar Nemzeti Bank</a:t>
            </a:r>
          </a:p>
        </p:txBody>
      </p:sp>
      <p:sp>
        <p:nvSpPr>
          <p:cNvPr id="10" name="TextBox 7"/>
          <p:cNvSpPr txBox="1"/>
          <p:nvPr/>
        </p:nvSpPr>
        <p:spPr>
          <a:xfrm>
            <a:off x="1475656" y="1124744"/>
            <a:ext cx="68407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dirty="0" smtClean="0">
                <a:solidFill>
                  <a:schemeClr val="accent5"/>
                </a:solidFill>
                <a:latin typeface="+mj-lt"/>
              </a:rPr>
              <a:t>A kormányzati szektor beruházási kiadásainak összetétele (a GDP százalékában)</a:t>
            </a:r>
            <a:endParaRPr lang="hu-HU" sz="2000" dirty="0">
              <a:solidFill>
                <a:schemeClr val="accent5"/>
              </a:solidFill>
              <a:latin typeface="+mj-lt"/>
            </a:endParaRPr>
          </a:p>
        </p:txBody>
      </p:sp>
      <p:sp>
        <p:nvSpPr>
          <p:cNvPr id="3" name="Téglalap 2"/>
          <p:cNvSpPr/>
          <p:nvPr/>
        </p:nvSpPr>
        <p:spPr>
          <a:xfrm>
            <a:off x="7755478" y="6581001"/>
            <a:ext cx="138852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1200" i="1" dirty="0">
                <a:solidFill>
                  <a:srgbClr val="002060"/>
                </a:solidFill>
                <a:latin typeface="+mj-lt"/>
              </a:rPr>
              <a:t>Forrás: </a:t>
            </a:r>
            <a:r>
              <a:rPr lang="hu-HU" sz="1200" i="1" dirty="0" smtClean="0">
                <a:solidFill>
                  <a:srgbClr val="002060"/>
                </a:solidFill>
                <a:latin typeface="+mj-lt"/>
              </a:rPr>
              <a:t>KSH, MNB</a:t>
            </a:r>
            <a:endParaRPr lang="hu-HU" sz="1200" i="1" dirty="0">
              <a:solidFill>
                <a:srgbClr val="002060"/>
              </a:solidFill>
              <a:latin typeface="+mj-lt"/>
            </a:endParaRPr>
          </a:p>
        </p:txBody>
      </p:sp>
      <p:graphicFrame>
        <p:nvGraphicFramePr>
          <p:cNvPr id="9" name="Diagram 1"/>
          <p:cNvGraphicFramePr>
            <a:graphicFrameLocks noGrp="1"/>
          </p:cNvGraphicFramePr>
          <p:nvPr/>
        </p:nvGraphicFramePr>
        <p:xfrm>
          <a:off x="827584" y="1916832"/>
          <a:ext cx="7704856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1772588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27584" y="180000"/>
            <a:ext cx="8568952" cy="759189"/>
          </a:xfrm>
        </p:spPr>
        <p:txBody>
          <a:bodyPr>
            <a:noAutofit/>
          </a:bodyPr>
          <a:lstStyle/>
          <a:p>
            <a:r>
              <a:rPr lang="hu-HU" sz="2800" dirty="0"/>
              <a:t>Az élénkülő külső </a:t>
            </a:r>
            <a:r>
              <a:rPr lang="hu-HU" sz="2800" dirty="0" smtClean="0"/>
              <a:t>kereslet támogatja az export folytatódó bővülését</a:t>
            </a:r>
            <a:endParaRPr lang="hu-HU" sz="2800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z="1200" smtClean="0"/>
              <a:pPr>
                <a:defRPr/>
              </a:pPr>
              <a:t>17</a:t>
            </a:fld>
            <a:endParaRPr lang="hu-HU" sz="1200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3"/>
          </p:nvPr>
        </p:nvSpPr>
        <p:spPr>
          <a:xfrm>
            <a:off x="6876256" y="6356350"/>
            <a:ext cx="2267744" cy="365125"/>
          </a:xfrm>
        </p:spPr>
        <p:txBody>
          <a:bodyPr/>
          <a:lstStyle/>
          <a:p>
            <a:r>
              <a:rPr lang="hu-HU" sz="1200" i="1" dirty="0"/>
              <a:t>Forrás: KSH, MNB </a:t>
            </a:r>
            <a:r>
              <a:rPr lang="hu-HU" sz="1200" i="1" dirty="0" smtClean="0"/>
              <a:t>számítás</a:t>
            </a:r>
            <a:endParaRPr lang="hu-HU" sz="1200" i="1" dirty="0"/>
          </a:p>
        </p:txBody>
      </p:sp>
      <p:sp>
        <p:nvSpPr>
          <p:cNvPr id="7" name="TextBox 6"/>
          <p:cNvSpPr txBox="1"/>
          <p:nvPr/>
        </p:nvSpPr>
        <p:spPr>
          <a:xfrm>
            <a:off x="971600" y="1196752"/>
            <a:ext cx="7812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dirty="0" smtClean="0">
                <a:solidFill>
                  <a:schemeClr val="accent5"/>
                </a:solidFill>
                <a:latin typeface="+mj-lt"/>
              </a:rPr>
              <a:t>Exportpiaci részesedés alakulása</a:t>
            </a:r>
          </a:p>
        </p:txBody>
      </p:sp>
      <p:graphicFrame>
        <p:nvGraphicFramePr>
          <p:cNvPr id="8" name="Chart 7"/>
          <p:cNvGraphicFramePr>
            <a:graphicFrameLocks/>
          </p:cNvGraphicFramePr>
          <p:nvPr/>
        </p:nvGraphicFramePr>
        <p:xfrm>
          <a:off x="755576" y="1700808"/>
          <a:ext cx="8064896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3658162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200" dirty="0" smtClean="0"/>
              <a:t>Magánszektor beruházási </a:t>
            </a:r>
            <a:r>
              <a:rPr lang="hu-HU" sz="3200" dirty="0"/>
              <a:t>rátája fokozatosan emelkedik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dirty="0" smtClean="0"/>
              <a:t>Magyar Nemzeti Bank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z="1200" smtClean="0"/>
              <a:pPr>
                <a:defRPr/>
              </a:pPr>
              <a:t>18</a:t>
            </a:fld>
            <a:endParaRPr lang="hu-HU" sz="1200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3"/>
          </p:nvPr>
        </p:nvSpPr>
        <p:spPr>
          <a:xfrm>
            <a:off x="7020272" y="6356350"/>
            <a:ext cx="2123728" cy="365125"/>
          </a:xfrm>
        </p:spPr>
        <p:txBody>
          <a:bodyPr/>
          <a:lstStyle/>
          <a:p>
            <a:r>
              <a:rPr lang="hu-HU" sz="1200" i="1" dirty="0"/>
              <a:t>Forrás: KSH, MNB </a:t>
            </a:r>
            <a:r>
              <a:rPr lang="hu-HU" sz="1200" i="1" dirty="0" smtClean="0"/>
              <a:t>számítás</a:t>
            </a:r>
            <a:endParaRPr lang="hu-HU" sz="1200" i="1" dirty="0"/>
          </a:p>
        </p:txBody>
      </p:sp>
      <p:sp>
        <p:nvSpPr>
          <p:cNvPr id="8" name="TextBox 7"/>
          <p:cNvSpPr txBox="1"/>
          <p:nvPr/>
        </p:nvSpPr>
        <p:spPr>
          <a:xfrm>
            <a:off x="899592" y="1207796"/>
            <a:ext cx="7812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dirty="0" smtClean="0">
                <a:solidFill>
                  <a:schemeClr val="accent5"/>
                </a:solidFill>
                <a:latin typeface="+mj-lt"/>
              </a:rPr>
              <a:t>Beruházási ráta alakulása</a:t>
            </a:r>
          </a:p>
        </p:txBody>
      </p:sp>
      <p:graphicFrame>
        <p:nvGraphicFramePr>
          <p:cNvPr id="7" name="Chart 6"/>
          <p:cNvGraphicFramePr/>
          <p:nvPr/>
        </p:nvGraphicFramePr>
        <p:xfrm>
          <a:off x="971600" y="1700808"/>
          <a:ext cx="7776864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3658162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180000"/>
            <a:ext cx="8172400" cy="759189"/>
          </a:xfrm>
        </p:spPr>
        <p:txBody>
          <a:bodyPr>
            <a:noAutofit/>
          </a:bodyPr>
          <a:lstStyle/>
          <a:p>
            <a:r>
              <a:rPr lang="hu-HU" sz="3200" dirty="0" smtClean="0">
                <a:latin typeface="+mj-lt"/>
              </a:rPr>
              <a:t>A foglalkoztatás bővülését a versenyszféra és a közmunkaprogramok is támogatják</a:t>
            </a:r>
            <a:endParaRPr lang="hu-HU" sz="3200" dirty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dirty="0" smtClean="0">
                <a:solidFill>
                  <a:srgbClr val="202653"/>
                </a:solidFill>
                <a:latin typeface="+mj-lt"/>
              </a:rPr>
              <a:t>Magyar Nemzeti Bank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z="1200" smtClean="0">
                <a:solidFill>
                  <a:srgbClr val="202653"/>
                </a:solidFill>
                <a:latin typeface="+mj-lt"/>
              </a:rPr>
              <a:pPr>
                <a:defRPr/>
              </a:pPr>
              <a:t>19</a:t>
            </a:fld>
            <a:endParaRPr lang="hu-HU" sz="1200" dirty="0">
              <a:solidFill>
                <a:srgbClr val="202653"/>
              </a:solidFill>
              <a:latin typeface="+mj-lt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6804248" y="6356350"/>
            <a:ext cx="2339752" cy="365125"/>
          </a:xfrm>
        </p:spPr>
        <p:txBody>
          <a:bodyPr/>
          <a:lstStyle/>
          <a:p>
            <a:r>
              <a:rPr lang="hu-HU" sz="1200" i="1" dirty="0" smtClean="0">
                <a:latin typeface="+mj-lt"/>
              </a:rPr>
              <a:t>Forrás: KSH, MNB számítás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3568" y="1268760"/>
            <a:ext cx="78843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dirty="0" smtClean="0">
                <a:solidFill>
                  <a:schemeClr val="accent5"/>
                </a:solidFill>
                <a:latin typeface="+mj-lt"/>
              </a:rPr>
              <a:t>A nemzetgazdasági foglalkoztatás változása</a:t>
            </a:r>
          </a:p>
        </p:txBody>
      </p:sp>
      <p:graphicFrame>
        <p:nvGraphicFramePr>
          <p:cNvPr id="7" name="Chart 6"/>
          <p:cNvGraphicFramePr>
            <a:graphicFrameLocks noGrp="1"/>
          </p:cNvGraphicFramePr>
          <p:nvPr/>
        </p:nvGraphicFramePr>
        <p:xfrm>
          <a:off x="827584" y="1772816"/>
          <a:ext cx="7776864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3529296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Az előrejelzés </a:t>
            </a:r>
            <a:r>
              <a:rPr lang="hu-HU" dirty="0"/>
              <a:t>fő üzenetei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20" y="1268761"/>
            <a:ext cx="8640959" cy="4968552"/>
          </a:xfrm>
        </p:spPr>
        <p:txBody>
          <a:bodyPr>
            <a:normAutofit fontScale="85000" lnSpcReduction="20000"/>
          </a:bodyPr>
          <a:lstStyle/>
          <a:p>
            <a:r>
              <a:rPr lang="hu-HU" sz="2400" dirty="0" smtClean="0"/>
              <a:t>Korábbi előrejelzésünkhöz képest közel fél évvel kitolódott az inflációs cél elérésének horizontja és az infláció csak 2017 második felében kerülhet a középtávú cél közelébe</a:t>
            </a:r>
          </a:p>
          <a:p>
            <a:endParaRPr lang="hu-HU" sz="2400" dirty="0" smtClean="0"/>
          </a:p>
          <a:p>
            <a:r>
              <a:rPr lang="hu-HU" sz="2400" dirty="0" smtClean="0"/>
              <a:t>A költségek lassú emelkedésével és az élénkülő kereslettel összhangban az infláció csak fokozatosan emelkedhet a cél közelébe</a:t>
            </a:r>
          </a:p>
          <a:p>
            <a:endParaRPr lang="hu-HU" sz="2400" dirty="0" smtClean="0"/>
          </a:p>
          <a:p>
            <a:r>
              <a:rPr lang="hu-HU" sz="2400" dirty="0" smtClean="0"/>
              <a:t>Előrejelzési horizontunkon az EU átlagát meghaladó növekedés fennmaradhat, de jövőre üteme mérséklődhet a szűkülő finanszírozási lehetőségek következtében</a:t>
            </a:r>
          </a:p>
          <a:p>
            <a:endParaRPr lang="hu-HU" sz="2400" dirty="0" smtClean="0"/>
          </a:p>
          <a:p>
            <a:r>
              <a:rPr lang="hu-HU" sz="2400" dirty="0" smtClean="0"/>
              <a:t>2016 második felétől a hitelezési aktivitás erősödésével és az EU források ismételt elindulásával javulhat a gazdasági növekedés</a:t>
            </a:r>
          </a:p>
          <a:p>
            <a:endParaRPr lang="hu-HU" sz="2400" dirty="0"/>
          </a:p>
          <a:p>
            <a:r>
              <a:rPr lang="hu-HU" sz="2400" dirty="0" smtClean="0"/>
              <a:t>A </a:t>
            </a:r>
            <a:r>
              <a:rPr lang="hu-HU" sz="2400" dirty="0"/>
              <a:t>fogyasztás szerepe tovább erősödik a </a:t>
            </a:r>
            <a:r>
              <a:rPr lang="hu-HU" sz="2400" dirty="0" smtClean="0"/>
              <a:t>növekedésben</a:t>
            </a:r>
          </a:p>
          <a:p>
            <a:endParaRPr lang="hu-HU" sz="2400" dirty="0"/>
          </a:p>
          <a:p>
            <a:r>
              <a:rPr lang="hu-HU" sz="2400" dirty="0" smtClean="0"/>
              <a:t>A </a:t>
            </a:r>
            <a:r>
              <a:rPr lang="hu-HU" sz="2400" dirty="0"/>
              <a:t>kibocsátási rés fokozatosan záródik, így a hazai reálgazdaság felől érkező dezinflációs hatás fokozatosan </a:t>
            </a:r>
            <a:r>
              <a:rPr lang="hu-HU" sz="2400" dirty="0" smtClean="0"/>
              <a:t>csökken</a:t>
            </a:r>
          </a:p>
          <a:p>
            <a:endParaRPr lang="hu-HU" sz="2400" dirty="0" smtClean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dirty="0" smtClean="0"/>
              <a:t>Magyar Nemzeti Bank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z="1200" smtClean="0"/>
              <a:pPr>
                <a:defRPr/>
              </a:pPr>
              <a:t>2</a:t>
            </a:fld>
            <a:endParaRPr lang="hu-HU" sz="1200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 dirty="0"/>
          </a:p>
        </p:txBody>
      </p:sp>
    </p:spTree>
    <p:extLst>
      <p:ext uri="{BB962C8B-B14F-4D97-AF65-F5344CB8AC3E}">
        <p14:creationId xmlns="" xmlns:p14="http://schemas.microsoft.com/office/powerpoint/2010/main" val="1719160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180000"/>
            <a:ext cx="8172400" cy="759189"/>
          </a:xfrm>
        </p:spPr>
        <p:txBody>
          <a:bodyPr>
            <a:noAutofit/>
          </a:bodyPr>
          <a:lstStyle/>
          <a:p>
            <a:r>
              <a:rPr lang="hu-HU" sz="3200" dirty="0" smtClean="0">
                <a:latin typeface="+mj-lt"/>
              </a:rPr>
              <a:t>A kedvező költségkörnyezet a fogyasztói reálbér érdemi bővülését eredményezi</a:t>
            </a:r>
            <a:endParaRPr lang="hu-HU" sz="3200" dirty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dirty="0" smtClean="0">
                <a:solidFill>
                  <a:srgbClr val="202653"/>
                </a:solidFill>
                <a:latin typeface="+mj-lt"/>
              </a:rPr>
              <a:t>Magyar Nemzeti Bank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z="1200" smtClean="0">
                <a:solidFill>
                  <a:srgbClr val="202653"/>
                </a:solidFill>
                <a:latin typeface="+mj-lt"/>
              </a:rPr>
              <a:pPr>
                <a:defRPr/>
              </a:pPr>
              <a:t>20</a:t>
            </a:fld>
            <a:endParaRPr lang="hu-HU" sz="1200" dirty="0">
              <a:solidFill>
                <a:srgbClr val="202653"/>
              </a:solidFill>
              <a:latin typeface="+mj-lt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6228184" y="6356350"/>
            <a:ext cx="2915816" cy="365125"/>
          </a:xfrm>
        </p:spPr>
        <p:txBody>
          <a:bodyPr/>
          <a:lstStyle/>
          <a:p>
            <a:r>
              <a:rPr lang="hu-HU" sz="1200" i="1" dirty="0" smtClean="0">
                <a:latin typeface="+mj-lt"/>
              </a:rPr>
              <a:t>Forrás: KSH, MNB számítás</a:t>
            </a:r>
            <a:endParaRPr lang="hu-HU" sz="1200" i="1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43608" y="1196752"/>
            <a:ext cx="70567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dirty="0" smtClean="0">
                <a:solidFill>
                  <a:schemeClr val="accent5"/>
                </a:solidFill>
                <a:latin typeface="+mj-lt"/>
              </a:rPr>
              <a:t>A versenyszféra béreinek alakulása</a:t>
            </a:r>
          </a:p>
        </p:txBody>
      </p:sp>
      <p:graphicFrame>
        <p:nvGraphicFramePr>
          <p:cNvPr id="8" name="Chart 7"/>
          <p:cNvGraphicFramePr>
            <a:graphicFrameLocks noGrp="1"/>
          </p:cNvGraphicFramePr>
          <p:nvPr/>
        </p:nvGraphicFramePr>
        <p:xfrm>
          <a:off x="827584" y="1700808"/>
          <a:ext cx="8064896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3688221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99592" y="116632"/>
            <a:ext cx="8244408" cy="944744"/>
          </a:xfrm>
        </p:spPr>
        <p:txBody>
          <a:bodyPr>
            <a:noAutofit/>
          </a:bodyPr>
          <a:lstStyle/>
          <a:p>
            <a:r>
              <a:rPr lang="hu-HU" sz="3200" dirty="0"/>
              <a:t>Oldódó óvatossági megfontolásokkal összhangban mérséklődő megtakarítási ráta</a:t>
            </a:r>
            <a:endParaRPr lang="hu-HU" sz="3200" dirty="0">
              <a:latin typeface="+mj-lt"/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dirty="0" smtClean="0">
                <a:solidFill>
                  <a:srgbClr val="202653"/>
                </a:solidFill>
                <a:latin typeface="+mj-lt"/>
              </a:rPr>
              <a:t>Magyar Nemzeti Bank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z="1200" smtClean="0">
                <a:solidFill>
                  <a:srgbClr val="202653"/>
                </a:solidFill>
              </a:rPr>
              <a:pPr>
                <a:defRPr/>
              </a:pPr>
              <a:t>21</a:t>
            </a:fld>
            <a:endParaRPr lang="hu-HU" sz="1200" dirty="0">
              <a:solidFill>
                <a:srgbClr val="202653"/>
              </a:solidFill>
            </a:endParaRPr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3"/>
          </p:nvPr>
        </p:nvSpPr>
        <p:spPr>
          <a:xfrm>
            <a:off x="6933270" y="6356350"/>
            <a:ext cx="2210730" cy="365125"/>
          </a:xfrm>
        </p:spPr>
        <p:txBody>
          <a:bodyPr/>
          <a:lstStyle/>
          <a:p>
            <a:r>
              <a:rPr lang="hu-HU" sz="1200" i="1" dirty="0">
                <a:latin typeface="+mj-lt"/>
              </a:rPr>
              <a:t>Forrás: KSH, MNB </a:t>
            </a:r>
            <a:r>
              <a:rPr lang="hu-HU" sz="1200" i="1" dirty="0" smtClean="0">
                <a:latin typeface="+mj-lt"/>
              </a:rPr>
              <a:t>számítás</a:t>
            </a:r>
            <a:endParaRPr lang="hu-HU" sz="1200" i="1" dirty="0">
              <a:latin typeface="+mj-lt"/>
            </a:endParaRPr>
          </a:p>
        </p:txBody>
      </p:sp>
      <p:sp>
        <p:nvSpPr>
          <p:cNvPr id="9" name="TextBox 6"/>
          <p:cNvSpPr txBox="1"/>
          <p:nvPr/>
        </p:nvSpPr>
        <p:spPr>
          <a:xfrm>
            <a:off x="2267744" y="1202657"/>
            <a:ext cx="46377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dirty="0">
                <a:solidFill>
                  <a:schemeClr val="accent5"/>
                </a:solidFill>
                <a:latin typeface="+mj-lt"/>
              </a:rPr>
              <a:t>Lakossági jövedelmek </a:t>
            </a:r>
            <a:r>
              <a:rPr lang="hu-HU" sz="2000" dirty="0" smtClean="0">
                <a:solidFill>
                  <a:schemeClr val="accent5"/>
                </a:solidFill>
                <a:latin typeface="+mj-lt"/>
              </a:rPr>
              <a:t>felhasználása</a:t>
            </a:r>
            <a:endParaRPr lang="hu-HU" sz="2000" dirty="0">
              <a:solidFill>
                <a:schemeClr val="accent5"/>
              </a:solidFill>
              <a:latin typeface="+mj-lt"/>
            </a:endParaRPr>
          </a:p>
        </p:txBody>
      </p:sp>
      <p:graphicFrame>
        <p:nvGraphicFramePr>
          <p:cNvPr id="7" name="Chart 6"/>
          <p:cNvGraphicFramePr/>
          <p:nvPr/>
        </p:nvGraphicFramePr>
        <p:xfrm>
          <a:off x="827584" y="1628800"/>
          <a:ext cx="7848872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982578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99592" y="180000"/>
            <a:ext cx="8244408" cy="759189"/>
          </a:xfrm>
        </p:spPr>
        <p:txBody>
          <a:bodyPr>
            <a:noAutofit/>
          </a:bodyPr>
          <a:lstStyle/>
          <a:p>
            <a:r>
              <a:rPr lang="hu-HU" sz="3200" dirty="0" smtClean="0">
                <a:solidFill>
                  <a:srgbClr val="002060"/>
                </a:solidFill>
              </a:rPr>
              <a:t>Lakossági fogyasztás mellett a nettó export járulhat hozzá </a:t>
            </a:r>
            <a:r>
              <a:rPr lang="hu-HU" sz="3200" dirty="0" smtClean="0"/>
              <a:t>leginkább a növekedéshez</a:t>
            </a:r>
            <a:endParaRPr lang="hu-HU" sz="3200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z="1200" smtClean="0"/>
              <a:pPr>
                <a:defRPr/>
              </a:pPr>
              <a:t>22</a:t>
            </a:fld>
            <a:endParaRPr lang="hu-HU" sz="1200" dirty="0"/>
          </a:p>
        </p:txBody>
      </p:sp>
      <p:sp>
        <p:nvSpPr>
          <p:cNvPr id="10" name="TextBox 6"/>
          <p:cNvSpPr txBox="1"/>
          <p:nvPr/>
        </p:nvSpPr>
        <p:spPr>
          <a:xfrm>
            <a:off x="971600" y="1268760"/>
            <a:ext cx="7812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dirty="0" smtClean="0">
                <a:solidFill>
                  <a:schemeClr val="accent5"/>
                </a:solidFill>
                <a:latin typeface="+mj-lt"/>
              </a:rPr>
              <a:t>Felhasználás oldali tételek növekedéshez való hozzájárulása</a:t>
            </a:r>
          </a:p>
        </p:txBody>
      </p:sp>
      <p:sp>
        <p:nvSpPr>
          <p:cNvPr id="8" name="Szöveg helye 5"/>
          <p:cNvSpPr>
            <a:spLocks noGrp="1"/>
          </p:cNvSpPr>
          <p:nvPr>
            <p:ph type="body" sz="quarter" idx="13"/>
          </p:nvPr>
        </p:nvSpPr>
        <p:spPr>
          <a:xfrm>
            <a:off x="6660232" y="6356350"/>
            <a:ext cx="2483768" cy="365125"/>
          </a:xfrm>
        </p:spPr>
        <p:txBody>
          <a:bodyPr/>
          <a:lstStyle/>
          <a:p>
            <a:r>
              <a:rPr lang="hu-HU" sz="1200" i="1" dirty="0">
                <a:latin typeface="+mj-lt"/>
              </a:rPr>
              <a:t>Forrás: KSH, MNB </a:t>
            </a:r>
            <a:r>
              <a:rPr lang="hu-HU" sz="1200" i="1" dirty="0" smtClean="0">
                <a:latin typeface="+mj-lt"/>
              </a:rPr>
              <a:t>számítás</a:t>
            </a:r>
            <a:endParaRPr lang="hu-HU" sz="1200" i="1" dirty="0">
              <a:latin typeface="+mj-lt"/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/>
        </p:nvGraphicFramePr>
        <p:xfrm>
          <a:off x="755576" y="1772816"/>
          <a:ext cx="7992888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2094119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8064000" cy="759189"/>
          </a:xfrm>
        </p:spPr>
        <p:txBody>
          <a:bodyPr>
            <a:noAutofit/>
          </a:bodyPr>
          <a:lstStyle/>
          <a:p>
            <a:r>
              <a:rPr lang="hu-HU" sz="2800" dirty="0" smtClean="0"/>
              <a:t>GDP előrejelzésünk változása</a:t>
            </a:r>
            <a:endParaRPr lang="hu-HU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23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hu-HU" i="1" dirty="0" smtClean="0"/>
              <a:t>Forrás: MNB</a:t>
            </a:r>
            <a:endParaRPr lang="hu-HU" i="1" dirty="0"/>
          </a:p>
        </p:txBody>
      </p:sp>
      <p:sp>
        <p:nvSpPr>
          <p:cNvPr id="8" name="TextBox 7"/>
          <p:cNvSpPr txBox="1"/>
          <p:nvPr/>
        </p:nvSpPr>
        <p:spPr>
          <a:xfrm>
            <a:off x="827584" y="1196752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rgbClr val="002060"/>
                </a:solidFill>
                <a:latin typeface="+mj-lt"/>
              </a:rPr>
              <a:t>GDP előrejelzésünk eltérése a júniusi prognózistól</a:t>
            </a:r>
          </a:p>
        </p:txBody>
      </p:sp>
      <p:graphicFrame>
        <p:nvGraphicFramePr>
          <p:cNvPr id="7" name="Chart 6"/>
          <p:cNvGraphicFramePr>
            <a:graphicFrameLocks noGrp="1"/>
          </p:cNvGraphicFramePr>
          <p:nvPr/>
        </p:nvGraphicFramePr>
        <p:xfrm>
          <a:off x="899592" y="1628800"/>
          <a:ext cx="7704856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800" dirty="0" smtClean="0"/>
              <a:t>A kereslet élénkülésével fokozatosan emelkedhet a maginfláció</a:t>
            </a:r>
            <a:endParaRPr lang="hu-HU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24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hu-HU" i="1" dirty="0" smtClean="0"/>
              <a:t>Forrás: MNB</a:t>
            </a:r>
            <a:endParaRPr lang="hu-HU" i="1" dirty="0"/>
          </a:p>
        </p:txBody>
      </p:sp>
      <p:sp>
        <p:nvSpPr>
          <p:cNvPr id="8" name="TextBox 7"/>
          <p:cNvSpPr txBox="1"/>
          <p:nvPr/>
        </p:nvSpPr>
        <p:spPr>
          <a:xfrm>
            <a:off x="827584" y="1196752"/>
            <a:ext cx="7704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dirty="0" smtClean="0">
                <a:solidFill>
                  <a:srgbClr val="002060"/>
                </a:solidFill>
                <a:latin typeface="+mj-lt"/>
              </a:rPr>
              <a:t>A maginfláció és a kibocsátási rés alakulása</a:t>
            </a:r>
          </a:p>
        </p:txBody>
      </p:sp>
      <p:graphicFrame>
        <p:nvGraphicFramePr>
          <p:cNvPr id="9" name="Chart 8"/>
          <p:cNvGraphicFramePr>
            <a:graphicFrameLocks noGrp="1"/>
          </p:cNvGraphicFramePr>
          <p:nvPr/>
        </p:nvGraphicFramePr>
        <p:xfrm>
          <a:off x="827584" y="1628800"/>
          <a:ext cx="7891735" cy="45522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99592" y="180000"/>
            <a:ext cx="8244408" cy="759189"/>
          </a:xfrm>
        </p:spPr>
        <p:txBody>
          <a:bodyPr>
            <a:noAutofit/>
          </a:bodyPr>
          <a:lstStyle/>
          <a:p>
            <a:r>
              <a:rPr lang="hu-HU" sz="3200" dirty="0">
                <a:solidFill>
                  <a:srgbClr val="002060"/>
                </a:solidFill>
              </a:rPr>
              <a:t>Az infláció csak 2017 </a:t>
            </a:r>
            <a:r>
              <a:rPr lang="hu-HU" sz="3200" dirty="0" smtClean="0">
                <a:solidFill>
                  <a:srgbClr val="002060"/>
                </a:solidFill>
              </a:rPr>
              <a:t>második felében </a:t>
            </a:r>
            <a:r>
              <a:rPr lang="hu-HU" sz="3200" dirty="0">
                <a:solidFill>
                  <a:srgbClr val="002060"/>
                </a:solidFill>
              </a:rPr>
              <a:t>kerülhet a cél közelébe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z="1200" smtClean="0"/>
              <a:pPr>
                <a:defRPr/>
              </a:pPr>
              <a:t>25</a:t>
            </a:fld>
            <a:endParaRPr lang="hu-HU" sz="1200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3"/>
          </p:nvPr>
        </p:nvSpPr>
        <p:spPr>
          <a:xfrm>
            <a:off x="7020272" y="6356350"/>
            <a:ext cx="2123728" cy="365125"/>
          </a:xfrm>
        </p:spPr>
        <p:txBody>
          <a:bodyPr/>
          <a:lstStyle/>
          <a:p>
            <a:r>
              <a:rPr lang="hu-HU" sz="1200" i="1" dirty="0"/>
              <a:t>Forrás: KSH, MNB </a:t>
            </a:r>
            <a:r>
              <a:rPr lang="hu-HU" sz="1200" i="1" dirty="0" smtClean="0"/>
              <a:t>számítás</a:t>
            </a:r>
            <a:endParaRPr lang="hu-HU" sz="1200" i="1" dirty="0"/>
          </a:p>
        </p:txBody>
      </p:sp>
      <p:sp>
        <p:nvSpPr>
          <p:cNvPr id="7" name="TextBox 6"/>
          <p:cNvSpPr txBox="1"/>
          <p:nvPr/>
        </p:nvSpPr>
        <p:spPr>
          <a:xfrm>
            <a:off x="827584" y="1268760"/>
            <a:ext cx="7812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dirty="0" smtClean="0">
                <a:solidFill>
                  <a:schemeClr val="accent5"/>
                </a:solidFill>
                <a:latin typeface="+mj-lt"/>
              </a:rPr>
              <a:t>Az inflációs előrejelzésünk</a:t>
            </a:r>
          </a:p>
        </p:txBody>
      </p:sp>
      <p:graphicFrame>
        <p:nvGraphicFramePr>
          <p:cNvPr id="8" name="Diagram 2"/>
          <p:cNvGraphicFramePr/>
          <p:nvPr/>
        </p:nvGraphicFramePr>
        <p:xfrm>
          <a:off x="611560" y="1700808"/>
          <a:ext cx="8208912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2094119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800" dirty="0" smtClean="0"/>
              <a:t>Inflációs előrejelzésünk változása</a:t>
            </a:r>
            <a:endParaRPr lang="hu-HU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26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hu-HU" i="1" dirty="0" smtClean="0"/>
              <a:t>Forrás: MNB</a:t>
            </a:r>
            <a:endParaRPr lang="hu-HU" i="1" dirty="0"/>
          </a:p>
        </p:txBody>
      </p:sp>
      <p:sp>
        <p:nvSpPr>
          <p:cNvPr id="10" name="TextBox 9"/>
          <p:cNvSpPr txBox="1"/>
          <p:nvPr/>
        </p:nvSpPr>
        <p:spPr>
          <a:xfrm>
            <a:off x="827584" y="1196752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rgbClr val="002060"/>
                </a:solidFill>
                <a:latin typeface="+mj-lt"/>
              </a:rPr>
              <a:t>Inflációs előrejelzésünk eltérése a júniusi prognózistól</a:t>
            </a:r>
          </a:p>
        </p:txBody>
      </p:sp>
      <p:graphicFrame>
        <p:nvGraphicFramePr>
          <p:cNvPr id="7" name="Chart 6"/>
          <p:cNvGraphicFramePr>
            <a:graphicFrameLocks noGrp="1"/>
          </p:cNvGraphicFramePr>
          <p:nvPr/>
        </p:nvGraphicFramePr>
        <p:xfrm>
          <a:off x="827584" y="1628800"/>
          <a:ext cx="7525923" cy="45471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Éves számok</a:t>
            </a:r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z="1200" smtClean="0"/>
              <a:pPr>
                <a:defRPr/>
              </a:pPr>
              <a:t>27</a:t>
            </a:fld>
            <a:endParaRPr lang="hu-HU" sz="1200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3"/>
          </p:nvPr>
        </p:nvSpPr>
        <p:spPr>
          <a:xfrm>
            <a:off x="6660232" y="6356350"/>
            <a:ext cx="2483768" cy="365125"/>
          </a:xfrm>
        </p:spPr>
        <p:txBody>
          <a:bodyPr/>
          <a:lstStyle/>
          <a:p>
            <a:r>
              <a:rPr lang="hu-HU" i="1" dirty="0" smtClean="0"/>
              <a:t>Forrás: KSH, MNB számítás</a:t>
            </a:r>
            <a:endParaRPr lang="hu-HU" i="1" dirty="0"/>
          </a:p>
        </p:txBody>
      </p:sp>
      <p:graphicFrame>
        <p:nvGraphicFramePr>
          <p:cNvPr id="7" name="Content Placeholder 8"/>
          <p:cNvGraphicFramePr>
            <a:graphicFrameLocks noGrp="1"/>
          </p:cNvGraphicFramePr>
          <p:nvPr>
            <p:ph idx="1"/>
          </p:nvPr>
        </p:nvGraphicFramePr>
        <p:xfrm>
          <a:off x="323528" y="1268760"/>
          <a:ext cx="8568954" cy="50292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456384"/>
                <a:gridCol w="1022514"/>
                <a:gridCol w="1022514"/>
                <a:gridCol w="1022514"/>
                <a:gridCol w="1022514"/>
                <a:gridCol w="1022514"/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1" u="none" strike="noStrike" dirty="0">
                          <a:latin typeface="Trebuchet MS" pitchFamily="34" charset="0"/>
                        </a:rPr>
                        <a:t> 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1" u="none" strike="noStrike" dirty="0">
                          <a:latin typeface="Trebuchet MS" pitchFamily="34" charset="0"/>
                        </a:rPr>
                        <a:t>2014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hu-HU" sz="1600" b="1" u="none" strike="noStrike" dirty="0" smtClean="0">
                          <a:latin typeface="Trebuchet MS" pitchFamily="34" charset="0"/>
                        </a:rPr>
                        <a:t>2015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hu-HU" sz="1600" b="1" u="none" strike="noStrike" dirty="0" smtClean="0">
                          <a:latin typeface="Trebuchet MS" pitchFamily="34" charset="0"/>
                        </a:rPr>
                        <a:t>2016</a:t>
                      </a:r>
                      <a:r>
                        <a:rPr lang="hu-HU" sz="1600" b="1" u="none" strike="noStrike" dirty="0">
                          <a:latin typeface="Trebuchet MS" pitchFamily="34" charset="0"/>
                        </a:rPr>
                        <a:t> 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u="none" strike="noStrike" dirty="0">
                          <a:latin typeface="Trebuchet MS" pitchFamily="34" charset="0"/>
                        </a:rPr>
                        <a:t> 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u="none" strike="noStrike" dirty="0">
                          <a:latin typeface="Trebuchet MS" pitchFamily="34" charset="0"/>
                        </a:rPr>
                        <a:t> </a:t>
                      </a:r>
                      <a:r>
                        <a:rPr lang="hu-HU" sz="1600" u="none" strike="noStrike" dirty="0" smtClean="0">
                          <a:latin typeface="Trebuchet MS" pitchFamily="34" charset="0"/>
                        </a:rPr>
                        <a:t>Tény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 smtClean="0">
                          <a:solidFill>
                            <a:schemeClr val="dk1"/>
                          </a:solidFill>
                          <a:latin typeface="Trebuchet MS" pitchFamily="34" charset="0"/>
                        </a:rPr>
                        <a:t>Június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1" u="none" strike="noStrike" dirty="0">
                          <a:latin typeface="Trebuchet MS" pitchFamily="34" charset="0"/>
                        </a:rPr>
                        <a:t>Aktuális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 dirty="0" smtClean="0">
                          <a:latin typeface="Trebuchet MS" pitchFamily="34" charset="0"/>
                        </a:rPr>
                        <a:t>Június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1" u="none" strike="noStrike" dirty="0">
                          <a:latin typeface="Trebuchet MS" pitchFamily="34" charset="0"/>
                        </a:rPr>
                        <a:t>Aktuális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u="none" strike="noStrike" dirty="0" smtClean="0">
                          <a:latin typeface="Trebuchet MS" pitchFamily="34" charset="0"/>
                        </a:rPr>
                        <a:t>Indirekt </a:t>
                      </a:r>
                      <a:r>
                        <a:rPr lang="hu-HU" sz="1600" u="none" strike="noStrike" dirty="0">
                          <a:latin typeface="Trebuchet MS" pitchFamily="34" charset="0"/>
                        </a:rPr>
                        <a:t>adóhatásoktól szűrt maginfláció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 dirty="0">
                          <a:latin typeface="Trebuchet MS" pitchFamily="34" charset="0"/>
                        </a:rPr>
                        <a:t>1,4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 dirty="0" smtClean="0">
                          <a:latin typeface="Trebuchet MS" pitchFamily="34" charset="0"/>
                        </a:rPr>
                        <a:t>1,3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1" u="none" strike="noStrike" dirty="0" smtClean="0">
                          <a:latin typeface="Trebuchet MS" pitchFamily="34" charset="0"/>
                        </a:rPr>
                        <a:t>1,2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 dirty="0" smtClean="0">
                          <a:latin typeface="Trebuchet MS" pitchFamily="34" charset="0"/>
                        </a:rPr>
                        <a:t>2,4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1" u="none" strike="noStrike" dirty="0" smtClean="0">
                          <a:latin typeface="Trebuchet MS" pitchFamily="34" charset="0"/>
                        </a:rPr>
                        <a:t>2,</a:t>
                      </a:r>
                      <a:r>
                        <a:rPr lang="hu-HU" sz="1600" b="1" u="none" strike="noStrike" dirty="0" err="1" smtClean="0">
                          <a:latin typeface="Trebuchet MS" pitchFamily="34" charset="0"/>
                        </a:rPr>
                        <a:t>2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1" u="none" strike="noStrike" dirty="0" smtClean="0">
                          <a:latin typeface="Trebuchet MS" pitchFamily="34" charset="0"/>
                        </a:rPr>
                        <a:t>Infláció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1" u="none" strike="noStrike" dirty="0">
                          <a:latin typeface="Trebuchet MS" pitchFamily="34" charset="0"/>
                        </a:rPr>
                        <a:t>-0,2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1" u="none" strike="noStrike" dirty="0" smtClean="0">
                          <a:latin typeface="Trebuchet MS" pitchFamily="34" charset="0"/>
                        </a:rPr>
                        <a:t>0,3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1" i="1" u="none" strike="noStrike" dirty="0" smtClean="0">
                          <a:latin typeface="Trebuchet MS" pitchFamily="34" charset="0"/>
                        </a:rPr>
                        <a:t>0,</a:t>
                      </a:r>
                      <a:r>
                        <a:rPr lang="hu-HU" sz="1600" b="1" i="1" u="none" strike="noStrike" dirty="0" err="1" smtClean="0">
                          <a:latin typeface="Trebuchet MS" pitchFamily="34" charset="0"/>
                        </a:rPr>
                        <a:t>0</a:t>
                      </a:r>
                      <a:endParaRPr lang="hu-HU" sz="1600" b="1" i="1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1" u="none" strike="noStrike" dirty="0" smtClean="0">
                          <a:latin typeface="Trebuchet MS" pitchFamily="34" charset="0"/>
                        </a:rPr>
                        <a:t>2,4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1" i="1" u="none" strike="noStrike" dirty="0" smtClean="0">
                          <a:latin typeface="Trebuchet MS" pitchFamily="34" charset="0"/>
                        </a:rPr>
                        <a:t>1,9</a:t>
                      </a:r>
                      <a:endParaRPr lang="hu-HU" sz="1600" b="1" i="1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u="none" strike="noStrike" dirty="0">
                          <a:latin typeface="Trebuchet MS" pitchFamily="34" charset="0"/>
                        </a:rPr>
                        <a:t> 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1" u="none" strike="noStrike" dirty="0">
                          <a:latin typeface="Trebuchet MS" pitchFamily="34" charset="0"/>
                        </a:rPr>
                        <a:t> 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u="none" strike="noStrike" dirty="0" smtClean="0">
                          <a:latin typeface="Trebuchet MS" pitchFamily="34" charset="0"/>
                        </a:rPr>
                        <a:t>Háztartások </a:t>
                      </a:r>
                      <a:r>
                        <a:rPr lang="hu-HU" sz="1600" u="none" strike="noStrike" dirty="0">
                          <a:latin typeface="Trebuchet MS" pitchFamily="34" charset="0"/>
                        </a:rPr>
                        <a:t>fogyasztási kiadása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 dirty="0">
                          <a:latin typeface="Trebuchet MS" pitchFamily="34" charset="0"/>
                        </a:rPr>
                        <a:t>1,7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 dirty="0" smtClean="0">
                          <a:latin typeface="Trebuchet MS" pitchFamily="34" charset="0"/>
                        </a:rPr>
                        <a:t>3,2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1" u="none" strike="noStrike" dirty="0" smtClean="0">
                          <a:latin typeface="Trebuchet MS" pitchFamily="34" charset="0"/>
                        </a:rPr>
                        <a:t>3,</a:t>
                      </a:r>
                      <a:r>
                        <a:rPr lang="hu-HU" sz="1600" b="1" u="none" strike="noStrike" dirty="0" err="1" smtClean="0">
                          <a:latin typeface="Trebuchet MS" pitchFamily="34" charset="0"/>
                        </a:rPr>
                        <a:t>3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 dirty="0" smtClean="0">
                          <a:latin typeface="Trebuchet MS" pitchFamily="34" charset="0"/>
                        </a:rPr>
                        <a:t>3,0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1" i="0" u="none" strike="noStrike" dirty="0" smtClean="0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3,2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u="none" strike="noStrike" dirty="0" smtClean="0">
                          <a:latin typeface="Trebuchet MS" pitchFamily="34" charset="0"/>
                        </a:rPr>
                        <a:t>Bruttó </a:t>
                      </a:r>
                      <a:r>
                        <a:rPr lang="hu-HU" sz="1600" u="none" strike="noStrike" dirty="0">
                          <a:latin typeface="Trebuchet MS" pitchFamily="34" charset="0"/>
                        </a:rPr>
                        <a:t>állóeszköz-felhalmozás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 dirty="0">
                          <a:latin typeface="Trebuchet MS" pitchFamily="34" charset="0"/>
                        </a:rPr>
                        <a:t>11,7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 dirty="0" smtClean="0">
                          <a:latin typeface="Trebuchet MS" pitchFamily="34" charset="0"/>
                        </a:rPr>
                        <a:t>2,</a:t>
                      </a:r>
                      <a:r>
                        <a:rPr lang="hu-HU" sz="1600" u="none" strike="noStrike" dirty="0" err="1" smtClean="0">
                          <a:latin typeface="Trebuchet MS" pitchFamily="34" charset="0"/>
                        </a:rPr>
                        <a:t>2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1" u="none" strike="noStrike" dirty="0" smtClean="0">
                          <a:latin typeface="Trebuchet MS" pitchFamily="34" charset="0"/>
                        </a:rPr>
                        <a:t>2,7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 dirty="0" smtClean="0">
                          <a:latin typeface="Trebuchet MS" pitchFamily="34" charset="0"/>
                        </a:rPr>
                        <a:t>-2,1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1" u="none" strike="noStrike" dirty="0" smtClean="0">
                          <a:latin typeface="Trebuchet MS" pitchFamily="34" charset="0"/>
                        </a:rPr>
                        <a:t>-3,2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u="none" strike="noStrike" dirty="0" smtClean="0">
                          <a:latin typeface="Trebuchet MS" pitchFamily="34" charset="0"/>
                        </a:rPr>
                        <a:t>Export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 dirty="0">
                          <a:latin typeface="Trebuchet MS" pitchFamily="34" charset="0"/>
                        </a:rPr>
                        <a:t>8,7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 dirty="0" smtClean="0">
                          <a:latin typeface="Trebuchet MS" pitchFamily="34" charset="0"/>
                        </a:rPr>
                        <a:t>8,0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1" i="0" u="none" strike="noStrike" dirty="0" smtClean="0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7,9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 dirty="0" smtClean="0">
                          <a:latin typeface="Trebuchet MS" pitchFamily="34" charset="0"/>
                        </a:rPr>
                        <a:t>7,9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1" u="none" strike="noStrike" dirty="0" smtClean="0">
                          <a:latin typeface="Trebuchet MS" pitchFamily="34" charset="0"/>
                        </a:rPr>
                        <a:t>7,</a:t>
                      </a:r>
                      <a:r>
                        <a:rPr lang="hu-HU" sz="1600" b="1" u="none" strike="noStrike" dirty="0" err="1" smtClean="0">
                          <a:latin typeface="Trebuchet MS" pitchFamily="34" charset="0"/>
                        </a:rPr>
                        <a:t>7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u="none" strike="noStrike" dirty="0" smtClean="0">
                          <a:latin typeface="Trebuchet MS" pitchFamily="34" charset="0"/>
                        </a:rPr>
                        <a:t>Import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 dirty="0">
                          <a:latin typeface="Trebuchet MS" pitchFamily="34" charset="0"/>
                        </a:rPr>
                        <a:t>10,0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 dirty="0" smtClean="0">
                          <a:latin typeface="Trebuchet MS" pitchFamily="34" charset="0"/>
                        </a:rPr>
                        <a:t>7,6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1" u="none" strike="noStrike" dirty="0" smtClean="0">
                          <a:latin typeface="Trebuchet MS" pitchFamily="34" charset="0"/>
                        </a:rPr>
                        <a:t>7,6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 dirty="0" smtClean="0">
                          <a:latin typeface="Trebuchet MS" pitchFamily="34" charset="0"/>
                        </a:rPr>
                        <a:t>7,0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1" u="none" strike="noStrike" dirty="0" smtClean="0">
                          <a:latin typeface="Trebuchet MS" pitchFamily="34" charset="0"/>
                        </a:rPr>
                        <a:t>6,7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1" u="none" strike="noStrike" dirty="0" smtClean="0">
                          <a:latin typeface="Trebuchet MS" pitchFamily="34" charset="0"/>
                        </a:rPr>
                        <a:t>GDP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1" u="none" strike="noStrike" dirty="0">
                          <a:latin typeface="Trebuchet MS" pitchFamily="34" charset="0"/>
                        </a:rPr>
                        <a:t>3,6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1" i="0" u="none" strike="noStrike" dirty="0" smtClean="0">
                          <a:solidFill>
                            <a:schemeClr val="dk1"/>
                          </a:solidFill>
                          <a:latin typeface="Trebuchet MS" pitchFamily="34" charset="0"/>
                        </a:rPr>
                        <a:t>3,</a:t>
                      </a:r>
                      <a:r>
                        <a:rPr lang="hu-HU" sz="1600" b="1" i="0" u="none" strike="noStrike" dirty="0" err="1" smtClean="0">
                          <a:solidFill>
                            <a:schemeClr val="dk1"/>
                          </a:solidFill>
                          <a:latin typeface="Trebuchet MS" pitchFamily="34" charset="0"/>
                        </a:rPr>
                        <a:t>3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1" i="1" u="none" strike="noStrike" dirty="0" smtClean="0">
                          <a:latin typeface="Trebuchet MS" pitchFamily="34" charset="0"/>
                        </a:rPr>
                        <a:t>3,2</a:t>
                      </a:r>
                      <a:endParaRPr lang="hu-HU" sz="1600" b="1" i="1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1" u="none" strike="noStrike" dirty="0" smtClean="0">
                          <a:latin typeface="Trebuchet MS" pitchFamily="34" charset="0"/>
                        </a:rPr>
                        <a:t>2,5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1" i="1" u="none" strike="noStrike" dirty="0">
                          <a:latin typeface="Trebuchet MS" pitchFamily="34" charset="0"/>
                        </a:rPr>
                        <a:t>2,5</a:t>
                      </a:r>
                      <a:endParaRPr lang="hu-HU" sz="1600" b="1" i="1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u="none" strike="noStrike" dirty="0">
                          <a:latin typeface="Trebuchet MS" pitchFamily="34" charset="0"/>
                        </a:rPr>
                        <a:t> 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 dirty="0">
                          <a:latin typeface="Trebuchet MS" pitchFamily="34" charset="0"/>
                        </a:rPr>
                        <a:t> 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 dirty="0">
                          <a:latin typeface="Trebuchet MS" pitchFamily="34" charset="0"/>
                        </a:rPr>
                        <a:t> 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1" u="none" strike="noStrike" dirty="0">
                          <a:latin typeface="Trebuchet MS" pitchFamily="34" charset="0"/>
                        </a:rPr>
                        <a:t> 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u="none" strike="noStrike" dirty="0" smtClean="0">
                          <a:latin typeface="Trebuchet MS" pitchFamily="34" charset="0"/>
                        </a:rPr>
                        <a:t>Versenyszféra </a:t>
                      </a:r>
                      <a:r>
                        <a:rPr lang="hu-HU" sz="1600" u="none" strike="noStrike" dirty="0">
                          <a:latin typeface="Trebuchet MS" pitchFamily="34" charset="0"/>
                        </a:rPr>
                        <a:t>bruttó átlagkereset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 dirty="0">
                          <a:latin typeface="Trebuchet MS" pitchFamily="34" charset="0"/>
                        </a:rPr>
                        <a:t>4,3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 dirty="0" smtClean="0">
                          <a:latin typeface="Trebuchet MS" pitchFamily="34" charset="0"/>
                        </a:rPr>
                        <a:t>3,5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1" u="none" strike="noStrike" dirty="0">
                          <a:latin typeface="Trebuchet MS" pitchFamily="34" charset="0"/>
                        </a:rPr>
                        <a:t>3,5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 dirty="0" smtClean="0">
                          <a:latin typeface="Trebuchet MS" pitchFamily="34" charset="0"/>
                        </a:rPr>
                        <a:t>4,6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1" u="none" strike="noStrike" dirty="0" smtClean="0">
                          <a:latin typeface="Trebuchet MS" pitchFamily="34" charset="0"/>
                        </a:rPr>
                        <a:t>4,2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u="none" strike="noStrike" dirty="0" smtClean="0">
                          <a:latin typeface="Trebuchet MS" pitchFamily="34" charset="0"/>
                        </a:rPr>
                        <a:t>Versenyszféra </a:t>
                      </a:r>
                      <a:r>
                        <a:rPr lang="hu-HU" sz="1600" u="none" strike="noStrike" dirty="0">
                          <a:latin typeface="Trebuchet MS" pitchFamily="34" charset="0"/>
                        </a:rPr>
                        <a:t>foglalkoztatottság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 dirty="0">
                          <a:latin typeface="Trebuchet MS" pitchFamily="34" charset="0"/>
                        </a:rPr>
                        <a:t>4,6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 dirty="0" smtClean="0">
                          <a:latin typeface="Trebuchet MS" pitchFamily="34" charset="0"/>
                        </a:rPr>
                        <a:t>1,7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1" u="none" strike="noStrike" dirty="0" smtClean="0">
                          <a:latin typeface="Trebuchet MS" pitchFamily="34" charset="0"/>
                        </a:rPr>
                        <a:t>2,0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 dirty="0" smtClean="0">
                          <a:latin typeface="Trebuchet MS" pitchFamily="34" charset="0"/>
                        </a:rPr>
                        <a:t>1,</a:t>
                      </a:r>
                      <a:r>
                        <a:rPr lang="hu-HU" sz="1600" u="none" strike="noStrike" dirty="0" err="1" smtClean="0">
                          <a:latin typeface="Trebuchet MS" pitchFamily="34" charset="0"/>
                        </a:rPr>
                        <a:t>1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1" u="none" strike="noStrike" dirty="0" smtClean="0">
                          <a:latin typeface="Trebuchet MS" pitchFamily="34" charset="0"/>
                        </a:rPr>
                        <a:t>1,</a:t>
                      </a:r>
                      <a:r>
                        <a:rPr lang="hu-HU" sz="1600" b="1" u="none" strike="noStrike" dirty="0" err="1" smtClean="0">
                          <a:latin typeface="Trebuchet MS" pitchFamily="34" charset="0"/>
                        </a:rPr>
                        <a:t>1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723676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812480" cy="759189"/>
          </a:xfrm>
        </p:spPr>
        <p:txBody>
          <a:bodyPr>
            <a:noAutofit/>
          </a:bodyPr>
          <a:lstStyle/>
          <a:p>
            <a:r>
              <a:rPr lang="hu-HU" sz="2800" dirty="0" smtClean="0"/>
              <a:t>A költségvetési hiány tartósan 3 százalék alatt marad</a:t>
            </a:r>
            <a:endParaRPr lang="hu-HU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dirty="0" smtClean="0"/>
              <a:t>Magyar Nemzeti Bank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28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4933950" y="6219825"/>
            <a:ext cx="4210050" cy="638175"/>
          </a:xfrm>
        </p:spPr>
        <p:txBody>
          <a:bodyPr/>
          <a:lstStyle/>
          <a:p>
            <a:r>
              <a:rPr lang="hu-HU" i="1" dirty="0" smtClean="0"/>
              <a:t>Megjegyzés: 2012-től az ESA2010 módszertan előírásai következtében a kamatkiadások a nyugdíjrendszer átalakítása miatt jelentkező imputált kamatkiadásokat is tartalmazzák. Forrás: MNB</a:t>
            </a:r>
            <a:endParaRPr lang="hu-HU" i="1" dirty="0"/>
          </a:p>
        </p:txBody>
      </p:sp>
      <p:sp>
        <p:nvSpPr>
          <p:cNvPr id="10" name="TextBox 9"/>
          <p:cNvSpPr txBox="1"/>
          <p:nvPr/>
        </p:nvSpPr>
        <p:spPr>
          <a:xfrm>
            <a:off x="971600" y="1196752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rgbClr val="002060"/>
                </a:solidFill>
                <a:latin typeface="+mj-lt"/>
              </a:rPr>
              <a:t>Az ESA-egyenleg alakulása (a GDP arányában)</a:t>
            </a:r>
          </a:p>
        </p:txBody>
      </p:sp>
      <p:graphicFrame>
        <p:nvGraphicFramePr>
          <p:cNvPr id="8" name="Diagram 3"/>
          <p:cNvGraphicFramePr>
            <a:graphicFrameLocks/>
          </p:cNvGraphicFramePr>
          <p:nvPr/>
        </p:nvGraphicFramePr>
        <p:xfrm>
          <a:off x="827584" y="1628800"/>
          <a:ext cx="7920880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Az előrejelzés </a:t>
            </a:r>
            <a:r>
              <a:rPr lang="hu-HU" dirty="0"/>
              <a:t>fő üzenetei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20" y="1268761"/>
            <a:ext cx="8640959" cy="4968552"/>
          </a:xfrm>
        </p:spPr>
        <p:txBody>
          <a:bodyPr>
            <a:normAutofit fontScale="85000" lnSpcReduction="20000"/>
          </a:bodyPr>
          <a:lstStyle/>
          <a:p>
            <a:r>
              <a:rPr lang="hu-HU" sz="2400" dirty="0" smtClean="0"/>
              <a:t>Korábbi előrejelzésünkhöz képest közel fél évvel kitolódott az inflációs cél elérésének horizontja és az infláció csak 2017 második felében kerülhet a középtávú cél közelébe</a:t>
            </a:r>
          </a:p>
          <a:p>
            <a:endParaRPr lang="hu-HU" sz="2400" dirty="0" smtClean="0"/>
          </a:p>
          <a:p>
            <a:r>
              <a:rPr lang="hu-HU" sz="2400" dirty="0" smtClean="0"/>
              <a:t>A költségek lassú emelkedésével és az élénkülő kereslettel összhangban az infláció csak fokozatosan emelkedhet a cél közelébe</a:t>
            </a:r>
          </a:p>
          <a:p>
            <a:endParaRPr lang="hu-HU" sz="2400" dirty="0" smtClean="0"/>
          </a:p>
          <a:p>
            <a:r>
              <a:rPr lang="hu-HU" sz="2400" dirty="0" smtClean="0"/>
              <a:t>Előrejelzési horizontunkon az EU átlagát meghaladó növekedés fennmaradhat, de jövőre üteme mérséklődhet a szűkülő finanszírozási lehetőségek következtében</a:t>
            </a:r>
          </a:p>
          <a:p>
            <a:endParaRPr lang="hu-HU" sz="2400" dirty="0" smtClean="0"/>
          </a:p>
          <a:p>
            <a:r>
              <a:rPr lang="hu-HU" sz="2400" dirty="0" smtClean="0"/>
              <a:t>2016 második felétől a hitelezési aktivitás erősödésével és az EU források ismételt elindulásával javulhat a gazdasági növekedés</a:t>
            </a:r>
          </a:p>
          <a:p>
            <a:endParaRPr lang="hu-HU" sz="2400" dirty="0"/>
          </a:p>
          <a:p>
            <a:r>
              <a:rPr lang="hu-HU" sz="2400" dirty="0" smtClean="0"/>
              <a:t>A </a:t>
            </a:r>
            <a:r>
              <a:rPr lang="hu-HU" sz="2400" dirty="0"/>
              <a:t>fogyasztás szerepe tovább erősödik a </a:t>
            </a:r>
            <a:r>
              <a:rPr lang="hu-HU" sz="2400" dirty="0" smtClean="0"/>
              <a:t>növekedésben</a:t>
            </a:r>
          </a:p>
          <a:p>
            <a:endParaRPr lang="hu-HU" sz="2400" dirty="0"/>
          </a:p>
          <a:p>
            <a:r>
              <a:rPr lang="hu-HU" sz="2400" dirty="0" smtClean="0"/>
              <a:t>A </a:t>
            </a:r>
            <a:r>
              <a:rPr lang="hu-HU" sz="2400" dirty="0"/>
              <a:t>kibocsátási rés fokozatosan záródik, így a hazai reálgazdaság felől érkező dezinflációs hatás fokozatosan </a:t>
            </a:r>
            <a:r>
              <a:rPr lang="hu-HU" sz="2400" dirty="0" smtClean="0"/>
              <a:t>csökken</a:t>
            </a:r>
          </a:p>
          <a:p>
            <a:endParaRPr lang="hu-HU" sz="2400" dirty="0" smtClean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dirty="0" smtClean="0"/>
              <a:t>Magyar Nemzeti Bank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z="1200" smtClean="0"/>
              <a:pPr>
                <a:defRPr/>
              </a:pPr>
              <a:t>29</a:t>
            </a:fld>
            <a:endParaRPr lang="hu-HU" sz="1200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 dirty="0"/>
          </a:p>
        </p:txBody>
      </p:sp>
    </p:spTree>
    <p:extLst>
      <p:ext uri="{BB962C8B-B14F-4D97-AF65-F5344CB8AC3E}">
        <p14:creationId xmlns="" xmlns:p14="http://schemas.microsoft.com/office/powerpoint/2010/main" val="1719160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200" dirty="0">
                <a:latin typeface="+mj-lt"/>
              </a:rPr>
              <a:t>A </a:t>
            </a:r>
            <a:r>
              <a:rPr lang="hu-HU" sz="3200" dirty="0" smtClean="0">
                <a:latin typeface="+mj-lt"/>
              </a:rPr>
              <a:t>júniusi előrejelzés </a:t>
            </a:r>
            <a:r>
              <a:rPr lang="hu-HU" sz="3200" dirty="0">
                <a:latin typeface="+mj-lt"/>
              </a:rPr>
              <a:t>óta beérkezett adatok értékelése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049991999"/>
              </p:ext>
            </p:extLst>
          </p:nvPr>
        </p:nvGraphicFramePr>
        <p:xfrm>
          <a:off x="467544" y="1412776"/>
          <a:ext cx="8208912" cy="4361127"/>
        </p:xfrm>
        <a:graphic>
          <a:graphicData uri="http://schemas.openxmlformats.org/drawingml/2006/table">
            <a:tbl>
              <a:tblPr/>
              <a:tblGrid>
                <a:gridCol w="4104456"/>
                <a:gridCol w="4104456"/>
              </a:tblGrid>
              <a:tr h="360040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hu-HU" sz="1400" b="1" dirty="0" smtClean="0">
                          <a:solidFill>
                            <a:schemeClr val="tx1"/>
                          </a:solidFill>
                          <a:latin typeface="+mj-lt"/>
                          <a:ea typeface="Calibri"/>
                        </a:rPr>
                        <a:t>Júniusi előrejelzés</a:t>
                      </a:r>
                      <a:endParaRPr lang="hu-HU" sz="1050" dirty="0">
                        <a:solidFill>
                          <a:schemeClr val="tx1"/>
                        </a:solidFill>
                        <a:latin typeface="+mj-lt"/>
                        <a:ea typeface="Calibri"/>
                      </a:endParaRPr>
                    </a:p>
                  </a:txBody>
                  <a:tcPr marL="68580" marR="68580" marT="53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hu-HU" sz="14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</a:rPr>
                        <a:t>Beérkezett adatok hatása</a:t>
                      </a:r>
                      <a:endParaRPr lang="hu-HU" sz="1050" dirty="0">
                        <a:solidFill>
                          <a:schemeClr val="tx1"/>
                        </a:solidFill>
                        <a:latin typeface="+mj-lt"/>
                        <a:ea typeface="Calibri"/>
                      </a:endParaRPr>
                    </a:p>
                  </a:txBody>
                  <a:tcPr marL="68580" marR="68580" marT="53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60040">
                <a:tc gridSpan="2"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hu-HU" sz="1400" b="1" dirty="0">
                          <a:solidFill>
                            <a:schemeClr val="bg1"/>
                          </a:solidFill>
                          <a:latin typeface="+mj-lt"/>
                          <a:ea typeface="Calibri"/>
                        </a:rPr>
                        <a:t>Infláció</a:t>
                      </a:r>
                      <a:endParaRPr lang="hu-HU" sz="1050" dirty="0">
                        <a:solidFill>
                          <a:schemeClr val="bg1"/>
                        </a:solidFill>
                        <a:latin typeface="+mj-lt"/>
                        <a:ea typeface="Calibri"/>
                      </a:endParaRPr>
                    </a:p>
                  </a:txBody>
                  <a:tcPr marL="68580" marR="68580" marT="53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hu-HU" sz="1400" dirty="0">
                          <a:solidFill>
                            <a:srgbClr val="002060"/>
                          </a:solidFill>
                          <a:latin typeface="+mj-lt"/>
                          <a:ea typeface="Calibri"/>
                        </a:rPr>
                        <a:t>Az infláció </a:t>
                      </a:r>
                      <a:r>
                        <a:rPr lang="hu-HU" sz="1400" dirty="0" smtClean="0">
                          <a:solidFill>
                            <a:srgbClr val="002060"/>
                          </a:solidFill>
                          <a:latin typeface="+mj-lt"/>
                          <a:ea typeface="Calibri"/>
                        </a:rPr>
                        <a:t>idén</a:t>
                      </a:r>
                      <a:r>
                        <a:rPr lang="hu-HU" sz="1400" baseline="0" dirty="0" smtClean="0">
                          <a:solidFill>
                            <a:srgbClr val="002060"/>
                          </a:solidFill>
                          <a:latin typeface="+mj-lt"/>
                          <a:ea typeface="Calibri"/>
                        </a:rPr>
                        <a:t> és jövőre</a:t>
                      </a:r>
                      <a:r>
                        <a:rPr lang="hu-HU" sz="1400" dirty="0" smtClean="0">
                          <a:solidFill>
                            <a:srgbClr val="002060"/>
                          </a:solidFill>
                          <a:latin typeface="+mj-lt"/>
                          <a:ea typeface="Calibri"/>
                        </a:rPr>
                        <a:t> </a:t>
                      </a:r>
                      <a:r>
                        <a:rPr lang="hu-HU" sz="1400" dirty="0">
                          <a:solidFill>
                            <a:srgbClr val="002060"/>
                          </a:solidFill>
                          <a:latin typeface="+mj-lt"/>
                          <a:ea typeface="Calibri"/>
                        </a:rPr>
                        <a:t>is cél alatt maradhat</a:t>
                      </a:r>
                      <a:endParaRPr lang="hu-HU" sz="1050" dirty="0">
                        <a:solidFill>
                          <a:srgbClr val="002060"/>
                        </a:solidFill>
                        <a:latin typeface="+mj-lt"/>
                        <a:ea typeface="Calibri"/>
                      </a:endParaRPr>
                    </a:p>
                  </a:txBody>
                  <a:tcPr marL="68580" marR="68580" marT="53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sz="1400" i="1" kern="1200" dirty="0" smtClean="0">
                          <a:solidFill>
                            <a:srgbClr val="002060"/>
                          </a:solidFill>
                          <a:latin typeface="+mj-lt"/>
                          <a:ea typeface="Calibri"/>
                          <a:cs typeface="Times New Roman"/>
                        </a:rPr>
                        <a:t>Augusztusban a vártnál alacsonyabb infláció</a:t>
                      </a:r>
                    </a:p>
                  </a:txBody>
                  <a:tcPr marL="68580" marR="68580" marT="53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hu-HU" sz="1400" dirty="0">
                          <a:solidFill>
                            <a:srgbClr val="002060"/>
                          </a:solidFill>
                          <a:latin typeface="+mj-lt"/>
                          <a:ea typeface="Calibri"/>
                        </a:rPr>
                        <a:t>Gyenge költségoldali inflációs nyomás</a:t>
                      </a:r>
                      <a:endParaRPr lang="hu-HU" sz="1050" dirty="0">
                        <a:solidFill>
                          <a:srgbClr val="002060"/>
                        </a:solidFill>
                        <a:latin typeface="+mj-lt"/>
                        <a:ea typeface="Calibri"/>
                      </a:endParaRPr>
                    </a:p>
                  </a:txBody>
                  <a:tcPr marL="68580" marR="68580" marT="53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hu-HU" sz="1400" i="1" dirty="0">
                          <a:solidFill>
                            <a:srgbClr val="002060"/>
                          </a:solidFill>
                          <a:latin typeface="+mj-lt"/>
                          <a:ea typeface="Calibri"/>
                          <a:cs typeface="Times New Roman"/>
                        </a:rPr>
                        <a:t>Világpiaci olajárak </a:t>
                      </a:r>
                      <a:r>
                        <a:rPr lang="hu-HU" sz="1400" i="1" dirty="0" smtClean="0">
                          <a:solidFill>
                            <a:srgbClr val="002060"/>
                          </a:solidFill>
                          <a:latin typeface="+mj-lt"/>
                          <a:ea typeface="Calibri"/>
                          <a:cs typeface="Times New Roman"/>
                        </a:rPr>
                        <a:t>alacsonyabbak</a:t>
                      </a:r>
                      <a:endParaRPr lang="hu-HU" sz="1050" dirty="0">
                        <a:solidFill>
                          <a:srgbClr val="002060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53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07535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hu-HU" sz="1400" dirty="0">
                          <a:solidFill>
                            <a:srgbClr val="002060"/>
                          </a:solidFill>
                          <a:latin typeface="+mj-lt"/>
                          <a:ea typeface="Calibri"/>
                        </a:rPr>
                        <a:t>Visszafogott kereslet oldali inflációs nyomás</a:t>
                      </a:r>
                      <a:endParaRPr lang="hu-HU" sz="1050" dirty="0">
                        <a:solidFill>
                          <a:srgbClr val="002060"/>
                        </a:solidFill>
                        <a:latin typeface="+mj-lt"/>
                        <a:ea typeface="Calibri"/>
                      </a:endParaRPr>
                    </a:p>
                  </a:txBody>
                  <a:tcPr marL="68580" marR="68580" marT="53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hu-HU" sz="1400" dirty="0">
                          <a:solidFill>
                            <a:srgbClr val="002060"/>
                          </a:solidFill>
                          <a:latin typeface="+mj-lt"/>
                          <a:ea typeface="Calibri"/>
                          <a:cs typeface="Times New Roman"/>
                        </a:rPr>
                        <a:t>Vártnak megfelelő inflációs alapfolyamatok</a:t>
                      </a:r>
                      <a:endParaRPr lang="hu-HU" sz="1050" dirty="0">
                        <a:solidFill>
                          <a:srgbClr val="002060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53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52406">
                <a:tc gridSpan="2">
                  <a:txBody>
                    <a:bodyPr/>
                    <a:lstStyle/>
                    <a:p>
                      <a:pPr marL="0" algn="ctr" defTabSz="685800" rtl="0" eaLnBrk="1" latinLnBrk="0" hangingPunct="1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hu-HU" sz="1400" b="1" kern="1200" dirty="0">
                          <a:solidFill>
                            <a:schemeClr val="bg1"/>
                          </a:solidFill>
                          <a:latin typeface="+mj-lt"/>
                          <a:ea typeface="Calibri"/>
                          <a:cs typeface="+mn-cs"/>
                        </a:rPr>
                        <a:t>Reálgazdaság</a:t>
                      </a:r>
                    </a:p>
                  </a:txBody>
                  <a:tcPr marL="68580" marR="68580" marT="53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464195">
                <a:tc>
                  <a:txBody>
                    <a:bodyPr/>
                    <a:lstStyle/>
                    <a:p>
                      <a:pPr marL="0" algn="l" defTabSz="685800" rtl="0" eaLnBrk="1" latinLnBrk="0" hangingPunct="1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hu-HU" sz="1400" kern="1200" dirty="0">
                          <a:solidFill>
                            <a:srgbClr val="002060"/>
                          </a:solidFill>
                          <a:latin typeface="+mj-lt"/>
                          <a:ea typeface="Calibri"/>
                          <a:cs typeface="+mn-cs"/>
                        </a:rPr>
                        <a:t>Élénk marad a növekedés</a:t>
                      </a:r>
                    </a:p>
                  </a:txBody>
                  <a:tcPr marL="68580" marR="68580" marT="53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400" i="1" kern="1200" dirty="0" smtClean="0">
                          <a:solidFill>
                            <a:srgbClr val="002060"/>
                          </a:solidFill>
                          <a:latin typeface="+mj-lt"/>
                          <a:ea typeface="Calibri"/>
                          <a:cs typeface="Times New Roman"/>
                        </a:rPr>
                        <a:t>Vártnál alacsonyabb második negyedéves GDP </a:t>
                      </a:r>
                      <a:endParaRPr lang="hu-HU" sz="135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53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80446">
                <a:tc>
                  <a:txBody>
                    <a:bodyPr/>
                    <a:lstStyle/>
                    <a:p>
                      <a:pPr marL="0" algn="l" defTabSz="685800" rtl="0" eaLnBrk="1" latinLnBrk="0" hangingPunct="1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hu-HU" sz="1400" kern="1200" dirty="0">
                          <a:solidFill>
                            <a:srgbClr val="002060"/>
                          </a:solidFill>
                          <a:latin typeface="+mj-lt"/>
                          <a:ea typeface="Calibri"/>
                          <a:cs typeface="+mn-cs"/>
                        </a:rPr>
                        <a:t>Növekedés kiegyensúlyozott szerkezetben folytatódhat</a:t>
                      </a:r>
                    </a:p>
                  </a:txBody>
                  <a:tcPr marL="68580" marR="68580" marT="53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hu-HU" sz="1400" dirty="0" smtClean="0">
                          <a:solidFill>
                            <a:srgbClr val="002060"/>
                          </a:solidFill>
                          <a:latin typeface="+mj-lt"/>
                          <a:ea typeface="Calibri"/>
                          <a:cs typeface="Times New Roman"/>
                        </a:rPr>
                        <a:t>Folytatódott </a:t>
                      </a:r>
                      <a:r>
                        <a:rPr lang="hu-HU" sz="1400" dirty="0">
                          <a:solidFill>
                            <a:srgbClr val="002060"/>
                          </a:solidFill>
                          <a:latin typeface="+mj-lt"/>
                          <a:ea typeface="Calibri"/>
                          <a:cs typeface="Times New Roman"/>
                        </a:rPr>
                        <a:t>a belső kereslet </a:t>
                      </a:r>
                      <a:r>
                        <a:rPr lang="hu-HU" sz="1400" dirty="0" smtClean="0">
                          <a:solidFill>
                            <a:srgbClr val="002060"/>
                          </a:solidFill>
                          <a:latin typeface="+mj-lt"/>
                          <a:ea typeface="Calibri"/>
                          <a:cs typeface="Times New Roman"/>
                        </a:rPr>
                        <a:t>élénkülése</a:t>
                      </a:r>
                      <a:endParaRPr lang="hu-HU" sz="1050" dirty="0">
                        <a:solidFill>
                          <a:srgbClr val="002060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53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51586">
                <a:tc gridSpan="2"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hu-HU" sz="1400" b="1" kern="1200" dirty="0">
                          <a:solidFill>
                            <a:schemeClr val="bg1"/>
                          </a:solidFill>
                          <a:latin typeface="+mj-lt"/>
                          <a:ea typeface="Calibri"/>
                          <a:cs typeface="+mn-cs"/>
                        </a:rPr>
                        <a:t>Munkapiac</a:t>
                      </a:r>
                    </a:p>
                  </a:txBody>
                  <a:tcPr marL="68580" marR="68580" marT="53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319847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hu-HU" sz="1400" dirty="0">
                          <a:solidFill>
                            <a:srgbClr val="002060"/>
                          </a:solidFill>
                          <a:latin typeface="+mj-lt"/>
                          <a:ea typeface="Calibri"/>
                        </a:rPr>
                        <a:t>Folytatódik a foglalkoztatás bővülése</a:t>
                      </a:r>
                      <a:endParaRPr lang="hu-HU" sz="1050" dirty="0">
                        <a:solidFill>
                          <a:srgbClr val="002060"/>
                        </a:solidFill>
                        <a:latin typeface="+mj-lt"/>
                        <a:ea typeface="Calibri"/>
                      </a:endParaRPr>
                    </a:p>
                  </a:txBody>
                  <a:tcPr marL="68580" marR="68580" marT="53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hu-HU" sz="1400" kern="1200" dirty="0">
                          <a:solidFill>
                            <a:srgbClr val="002060"/>
                          </a:solidFill>
                          <a:latin typeface="+mj-lt"/>
                          <a:ea typeface="Calibri"/>
                          <a:cs typeface="Times New Roman"/>
                        </a:rPr>
                        <a:t>A </a:t>
                      </a:r>
                      <a:r>
                        <a:rPr lang="hu-HU" sz="1400" kern="1200" dirty="0" smtClean="0">
                          <a:solidFill>
                            <a:srgbClr val="002060"/>
                          </a:solidFill>
                          <a:latin typeface="+mj-lt"/>
                          <a:ea typeface="Calibri"/>
                          <a:cs typeface="Times New Roman"/>
                        </a:rPr>
                        <a:t>vártnak megfelelő létszámdinamika</a:t>
                      </a:r>
                      <a:endParaRPr lang="hu-HU" sz="1400" kern="1200" dirty="0">
                        <a:solidFill>
                          <a:srgbClr val="002060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53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43246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hu-HU" sz="1400" dirty="0">
                          <a:solidFill>
                            <a:srgbClr val="002060"/>
                          </a:solidFill>
                          <a:latin typeface="+mj-lt"/>
                          <a:ea typeface="Calibri"/>
                        </a:rPr>
                        <a:t>Mérsékelt béremelések a versenyszférában</a:t>
                      </a:r>
                      <a:endParaRPr lang="hu-HU" sz="1050" dirty="0">
                        <a:solidFill>
                          <a:srgbClr val="002060"/>
                        </a:solidFill>
                        <a:latin typeface="+mj-lt"/>
                        <a:ea typeface="Calibri"/>
                      </a:endParaRPr>
                    </a:p>
                  </a:txBody>
                  <a:tcPr marL="68580" marR="68580" marT="53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hu-HU" sz="1400" dirty="0">
                          <a:solidFill>
                            <a:srgbClr val="002060"/>
                          </a:solidFill>
                          <a:latin typeface="+mj-lt"/>
                          <a:ea typeface="Calibri"/>
                          <a:cs typeface="Times New Roman"/>
                        </a:rPr>
                        <a:t>A várakozásoknak megfelelő nominális bérnövekedés</a:t>
                      </a:r>
                      <a:endParaRPr lang="hu-HU" sz="1050" dirty="0">
                        <a:solidFill>
                          <a:srgbClr val="002060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53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8604448" y="5229200"/>
            <a:ext cx="4320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3600" dirty="0" smtClean="0">
                <a:solidFill>
                  <a:srgbClr val="002060"/>
                </a:solidFill>
                <a:latin typeface="+mj-lt"/>
                <a:sym typeface="Wingdings"/>
              </a:rPr>
              <a:t></a:t>
            </a:r>
            <a:endParaRPr lang="hu-HU" sz="36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604448" y="4005064"/>
            <a:ext cx="4320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3600" dirty="0" smtClean="0">
                <a:solidFill>
                  <a:srgbClr val="002060"/>
                </a:solidFill>
                <a:latin typeface="+mj-lt"/>
                <a:sym typeface="Wingdings"/>
              </a:rPr>
              <a:t></a:t>
            </a:r>
            <a:endParaRPr lang="hu-HU" sz="36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604448" y="2852936"/>
            <a:ext cx="432048" cy="648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3600" dirty="0" smtClean="0">
                <a:solidFill>
                  <a:srgbClr val="002060"/>
                </a:solidFill>
                <a:latin typeface="+mj-lt"/>
                <a:sym typeface="Wingdings"/>
              </a:rPr>
              <a:t></a:t>
            </a:r>
            <a:endParaRPr lang="hu-HU" sz="36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z="1200" smtClean="0"/>
              <a:pPr>
                <a:defRPr/>
              </a:pPr>
              <a:t>3</a:t>
            </a:fld>
            <a:endParaRPr lang="hu-HU" sz="1200" dirty="0"/>
          </a:p>
        </p:txBody>
      </p:sp>
      <p:sp>
        <p:nvSpPr>
          <p:cNvPr id="11" name="Élőláb helye 3"/>
          <p:cNvSpPr>
            <a:spLocks noGrp="1"/>
          </p:cNvSpPr>
          <p:nvPr>
            <p:ph type="ftr" sz="quarter" idx="11"/>
          </p:nvPr>
        </p:nvSpPr>
        <p:spPr>
          <a:xfrm>
            <a:off x="0" y="6356351"/>
            <a:ext cx="3086100" cy="365125"/>
          </a:xfrm>
        </p:spPr>
        <p:txBody>
          <a:bodyPr/>
          <a:lstStyle/>
          <a:p>
            <a:pPr>
              <a:defRPr/>
            </a:pPr>
            <a:r>
              <a:rPr lang="hu-HU" dirty="0" smtClean="0">
                <a:latin typeface="+mj-lt"/>
              </a:rPr>
              <a:t>Magyar Nemzeti Bank</a:t>
            </a:r>
          </a:p>
        </p:txBody>
      </p:sp>
      <p:sp>
        <p:nvSpPr>
          <p:cNvPr id="12" name="Rectangle 5"/>
          <p:cNvSpPr/>
          <p:nvPr/>
        </p:nvSpPr>
        <p:spPr>
          <a:xfrm>
            <a:off x="8604448" y="4725144"/>
            <a:ext cx="4320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3600" dirty="0" smtClean="0">
                <a:solidFill>
                  <a:srgbClr val="002060"/>
                </a:solidFill>
                <a:latin typeface="+mj-lt"/>
                <a:sym typeface="Wingdings"/>
              </a:rPr>
              <a:t></a:t>
            </a:r>
            <a:endParaRPr lang="hu-HU" sz="36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13" name="Down Arrow 12"/>
          <p:cNvSpPr/>
          <p:nvPr/>
        </p:nvSpPr>
        <p:spPr>
          <a:xfrm>
            <a:off x="8748464" y="2564904"/>
            <a:ext cx="288032" cy="360040"/>
          </a:xfrm>
          <a:prstGeom prst="downArrow">
            <a:avLst/>
          </a:prstGeom>
          <a:solidFill>
            <a:schemeClr val="bg2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Down Arrow 13"/>
          <p:cNvSpPr/>
          <p:nvPr/>
        </p:nvSpPr>
        <p:spPr>
          <a:xfrm>
            <a:off x="8748464" y="3645024"/>
            <a:ext cx="288032" cy="360040"/>
          </a:xfrm>
          <a:prstGeom prst="downArrow">
            <a:avLst/>
          </a:prstGeom>
          <a:solidFill>
            <a:schemeClr val="bg2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Down Arrow 14"/>
          <p:cNvSpPr/>
          <p:nvPr/>
        </p:nvSpPr>
        <p:spPr>
          <a:xfrm>
            <a:off x="8748464" y="2132856"/>
            <a:ext cx="288032" cy="360040"/>
          </a:xfrm>
          <a:prstGeom prst="downArrow">
            <a:avLst/>
          </a:prstGeom>
          <a:solidFill>
            <a:schemeClr val="bg2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2648001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noFill/>
        </p:spPr>
        <p:txBody>
          <a:bodyPr/>
          <a:lstStyle/>
          <a:p>
            <a:r>
              <a:rPr lang="hu-H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Alternatív forgatókönyvek</a:t>
            </a:r>
            <a:endParaRPr lang="hu-H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dirty="0" smtClean="0">
                <a:latin typeface="+mj-lt"/>
              </a:rPr>
              <a:t>Magyar Nemzeti Bank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z="1200" smtClean="0"/>
              <a:pPr>
                <a:defRPr/>
              </a:pPr>
              <a:t>30</a:t>
            </a:fld>
            <a:endParaRPr lang="hu-HU" sz="12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 dirty="0"/>
          </a:p>
        </p:txBody>
      </p:sp>
    </p:spTree>
    <p:extLst>
      <p:ext uri="{BB962C8B-B14F-4D97-AF65-F5344CB8AC3E}">
        <p14:creationId xmlns="" xmlns:p14="http://schemas.microsoft.com/office/powerpoint/2010/main" val="310417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Autofit/>
          </a:bodyPr>
          <a:lstStyle/>
          <a:p>
            <a:r>
              <a:rPr lang="hu-HU" sz="2800" dirty="0" smtClean="0">
                <a:latin typeface="+mj-lt"/>
              </a:rPr>
              <a:t>Alternatív forgatókönyvek kockázati térképe</a:t>
            </a:r>
            <a:endParaRPr lang="hu-HU" sz="2800" dirty="0">
              <a:latin typeface="+mj-lt"/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hu-HU" i="1" dirty="0" smtClean="0"/>
              <a:t>Forrás: MNB</a:t>
            </a:r>
            <a:endParaRPr lang="hu-HU" i="1" dirty="0"/>
          </a:p>
        </p:txBody>
      </p:sp>
      <p:sp>
        <p:nvSpPr>
          <p:cNvPr id="10" name="TextBox 9"/>
          <p:cNvSpPr txBox="1"/>
          <p:nvPr/>
        </p:nvSpPr>
        <p:spPr>
          <a:xfrm>
            <a:off x="2051720" y="1124744"/>
            <a:ext cx="52565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dirty="0" smtClean="0">
                <a:solidFill>
                  <a:srgbClr val="002060"/>
                </a:solidFill>
                <a:latin typeface="+mj-lt"/>
              </a:rPr>
              <a:t>Alternatív forgatókönyv javaslataink hatása az inflációs és GDP előrejelzésre</a:t>
            </a:r>
          </a:p>
        </p:txBody>
      </p:sp>
      <p:sp>
        <p:nvSpPr>
          <p:cNvPr id="7" name="Élőláb helye 3"/>
          <p:cNvSpPr>
            <a:spLocks noGrp="1"/>
          </p:cNvSpPr>
          <p:nvPr>
            <p:ph type="ftr" sz="quarter" idx="11"/>
          </p:nvPr>
        </p:nvSpPr>
        <p:spPr>
          <a:xfrm>
            <a:off x="0" y="6356351"/>
            <a:ext cx="3086100" cy="365125"/>
          </a:xfrm>
        </p:spPr>
        <p:txBody>
          <a:bodyPr/>
          <a:lstStyle/>
          <a:p>
            <a:pPr>
              <a:defRPr/>
            </a:pPr>
            <a:r>
              <a:rPr lang="hu-HU" dirty="0" smtClean="0">
                <a:latin typeface="+mj-lt"/>
              </a:rPr>
              <a:t>Magyar Nemzeti Bank</a:t>
            </a: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543300" y="6356351"/>
            <a:ext cx="2057400" cy="365125"/>
          </a:xfrm>
        </p:spPr>
        <p:txBody>
          <a:bodyPr/>
          <a:lstStyle/>
          <a:p>
            <a:pPr>
              <a:defRPr/>
            </a:pPr>
            <a:fld id="{0401AEF3-AFFE-433D-8A34-08D966C25545}" type="slidenum">
              <a:rPr lang="hu-HU" sz="1200" smtClean="0"/>
              <a:pPr>
                <a:defRPr/>
              </a:pPr>
              <a:t>31</a:t>
            </a:fld>
            <a:endParaRPr lang="hu-HU" sz="1200" dirty="0"/>
          </a:p>
        </p:txBody>
      </p:sp>
      <p:graphicFrame>
        <p:nvGraphicFramePr>
          <p:cNvPr id="12" name="Diagram 7"/>
          <p:cNvGraphicFramePr/>
          <p:nvPr/>
        </p:nvGraphicFramePr>
        <p:xfrm>
          <a:off x="827584" y="1772816"/>
          <a:ext cx="7776864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329373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99592" y="1484784"/>
            <a:ext cx="6630364" cy="864096"/>
          </a:xfrm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hu-HU" sz="4000" dirty="0" smtClean="0">
                <a:latin typeface="+mj-lt"/>
                <a:ea typeface="+mn-ea"/>
                <a:cs typeface="+mn-cs"/>
              </a:rPr>
              <a:t>Köszönöm </a:t>
            </a:r>
            <a:r>
              <a:rPr lang="hu-HU" sz="4000" dirty="0">
                <a:latin typeface="+mj-lt"/>
                <a:ea typeface="+mn-ea"/>
                <a:cs typeface="+mn-cs"/>
              </a:rPr>
              <a:t>a figyelmet</a:t>
            </a:r>
            <a:r>
              <a:rPr lang="hu-HU" sz="4000" dirty="0" smtClean="0">
                <a:latin typeface="+mj-lt"/>
                <a:ea typeface="+mn-ea"/>
                <a:cs typeface="+mn-cs"/>
              </a:rPr>
              <a:t>!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hu-HU" sz="4000" dirty="0" smtClean="0">
                <a:latin typeface="+mj-lt"/>
                <a:ea typeface="+mn-ea"/>
                <a:cs typeface="+mn-cs"/>
              </a:rPr>
              <a:t>Kérdések?</a:t>
            </a:r>
            <a:endParaRPr lang="hu-HU" sz="4000" dirty="0">
              <a:latin typeface="+mj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52616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884488" cy="759189"/>
          </a:xfrm>
        </p:spPr>
        <p:txBody>
          <a:bodyPr>
            <a:noAutofit/>
          </a:bodyPr>
          <a:lstStyle/>
          <a:p>
            <a:r>
              <a:rPr lang="hu-HU" sz="3200" dirty="0" smtClean="0"/>
              <a:t>Világpiaci nyersanyagárak csökkentek az elmúlt hónapokban</a:t>
            </a:r>
            <a:endParaRPr lang="hu-HU" sz="3200" dirty="0">
              <a:latin typeface="+mj-lt"/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>
          <a:xfrm>
            <a:off x="0" y="6448251"/>
            <a:ext cx="3086100" cy="365125"/>
          </a:xfrm>
        </p:spPr>
        <p:txBody>
          <a:bodyPr vert="horz" lIns="91440" tIns="45720" rIns="91440" bIns="45720" rtlCol="0" anchor="ctr"/>
          <a:lstStyle/>
          <a:p>
            <a:r>
              <a:rPr lang="hu-HU" dirty="0">
                <a:latin typeface="+mj-lt"/>
              </a:rPr>
              <a:t>Magyar Nemzeti Bank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>
          <a:xfrm>
            <a:off x="3543300" y="6448251"/>
            <a:ext cx="2057400" cy="365125"/>
          </a:xfrm>
        </p:spPr>
        <p:txBody>
          <a:bodyPr/>
          <a:lstStyle/>
          <a:p>
            <a:pPr>
              <a:defRPr/>
            </a:pPr>
            <a:fld id="{0401AEF3-AFFE-433D-8A34-08D966C25545}" type="slidenum">
              <a:rPr lang="hu-HU" sz="1200" smtClean="0"/>
              <a:pPr>
                <a:defRPr/>
              </a:pPr>
              <a:t>4</a:t>
            </a:fld>
            <a:endParaRPr lang="hu-HU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4716016" y="1196752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accent5"/>
                </a:solidFill>
                <a:latin typeface="+mj-lt"/>
              </a:rPr>
              <a:t>Olajkitermelés alakulása (ezer hordó/nap) </a:t>
            </a:r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7020272" y="6376243"/>
            <a:ext cx="2060252" cy="365125"/>
          </a:xfrm>
        </p:spPr>
        <p:txBody>
          <a:bodyPr/>
          <a:lstStyle/>
          <a:p>
            <a:r>
              <a:rPr lang="hu-HU" sz="1200" i="1" dirty="0" smtClean="0">
                <a:latin typeface="+mj-lt"/>
              </a:rPr>
              <a:t>Forrás: IMF, </a:t>
            </a:r>
            <a:r>
              <a:rPr lang="hu-HU" sz="1200" i="1" dirty="0" err="1" smtClean="0">
                <a:latin typeface="+mj-lt"/>
              </a:rPr>
              <a:t>Bloomberg</a:t>
            </a:r>
            <a:endParaRPr lang="hu-HU" sz="1200" i="1" dirty="0">
              <a:latin typeface="+mj-lt"/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323528" y="1237802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accent5"/>
                </a:solidFill>
                <a:latin typeface="+mj-lt"/>
              </a:rPr>
              <a:t>Nyersanyagok világpiaci ára (USD)</a:t>
            </a:r>
          </a:p>
        </p:txBody>
      </p:sp>
      <p:graphicFrame>
        <p:nvGraphicFramePr>
          <p:cNvPr id="13" name="Diagram 2"/>
          <p:cNvGraphicFramePr>
            <a:graphicFrameLocks/>
          </p:cNvGraphicFramePr>
          <p:nvPr/>
        </p:nvGraphicFramePr>
        <p:xfrm>
          <a:off x="467544" y="1628800"/>
          <a:ext cx="3888432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Chart 10"/>
          <p:cNvGraphicFramePr/>
          <p:nvPr/>
        </p:nvGraphicFramePr>
        <p:xfrm>
          <a:off x="4644008" y="1628800"/>
          <a:ext cx="4320480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3549542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884488" cy="759189"/>
          </a:xfrm>
        </p:spPr>
        <p:txBody>
          <a:bodyPr>
            <a:noAutofit/>
          </a:bodyPr>
          <a:lstStyle/>
          <a:p>
            <a:r>
              <a:rPr lang="hu-HU" sz="3200" dirty="0" smtClean="0"/>
              <a:t>Az elmúlt hónapok adatai alacsonyabbak voltak a júniusi előrejelzésnél</a:t>
            </a:r>
            <a:endParaRPr lang="hu-HU" sz="3200" dirty="0">
              <a:latin typeface="+mj-lt"/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>
          <a:xfrm>
            <a:off x="0" y="6448251"/>
            <a:ext cx="3086100" cy="365125"/>
          </a:xfrm>
        </p:spPr>
        <p:txBody>
          <a:bodyPr vert="horz" lIns="91440" tIns="45720" rIns="91440" bIns="45720" rtlCol="0" anchor="ctr"/>
          <a:lstStyle/>
          <a:p>
            <a:r>
              <a:rPr lang="hu-HU" dirty="0">
                <a:latin typeface="+mj-lt"/>
              </a:rPr>
              <a:t>Magyar Nemzeti Bank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>
          <a:xfrm>
            <a:off x="3543300" y="6448251"/>
            <a:ext cx="2057400" cy="365125"/>
          </a:xfrm>
        </p:spPr>
        <p:txBody>
          <a:bodyPr/>
          <a:lstStyle/>
          <a:p>
            <a:pPr>
              <a:defRPr/>
            </a:pPr>
            <a:fld id="{0401AEF3-AFFE-433D-8A34-08D966C25545}" type="slidenum">
              <a:rPr lang="hu-HU" sz="1200" smtClean="0"/>
              <a:pPr>
                <a:defRPr/>
              </a:pPr>
              <a:t>5</a:t>
            </a:fld>
            <a:endParaRPr lang="hu-HU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4716016" y="1196752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accent5"/>
                </a:solidFill>
                <a:latin typeface="+mj-lt"/>
              </a:rPr>
              <a:t>A </a:t>
            </a:r>
            <a:r>
              <a:rPr lang="hu-HU" dirty="0" err="1" smtClean="0">
                <a:solidFill>
                  <a:schemeClr val="accent5"/>
                </a:solidFill>
                <a:latin typeface="+mj-lt"/>
              </a:rPr>
              <a:t>III</a:t>
            </a:r>
            <a:r>
              <a:rPr lang="hu-HU" dirty="0" smtClean="0">
                <a:solidFill>
                  <a:schemeClr val="accent5"/>
                </a:solidFill>
                <a:latin typeface="+mj-lt"/>
              </a:rPr>
              <a:t>. negyedévi infláció eltérése a júniusi előrejelzéstől (százalékpont)</a:t>
            </a:r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7020272" y="6376243"/>
            <a:ext cx="2060252" cy="365125"/>
          </a:xfrm>
        </p:spPr>
        <p:txBody>
          <a:bodyPr/>
          <a:lstStyle/>
          <a:p>
            <a:r>
              <a:rPr lang="hu-HU" sz="1200" i="1" dirty="0" smtClean="0">
                <a:latin typeface="+mj-lt"/>
              </a:rPr>
              <a:t>Forrás: KSH, MNB számítás</a:t>
            </a:r>
            <a:endParaRPr lang="hu-HU" sz="1200" i="1" dirty="0">
              <a:latin typeface="+mj-lt"/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323528" y="1237802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accent5"/>
                </a:solidFill>
                <a:latin typeface="+mj-lt"/>
              </a:rPr>
              <a:t>Az infláció rövid távú lefutása</a:t>
            </a:r>
          </a:p>
        </p:txBody>
      </p:sp>
      <p:graphicFrame>
        <p:nvGraphicFramePr>
          <p:cNvPr id="11" name="Chart 10"/>
          <p:cNvGraphicFramePr>
            <a:graphicFrameLocks/>
          </p:cNvGraphicFramePr>
          <p:nvPr/>
        </p:nvGraphicFramePr>
        <p:xfrm>
          <a:off x="4644008" y="1844824"/>
          <a:ext cx="4320480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Chart 11"/>
          <p:cNvGraphicFramePr/>
          <p:nvPr/>
        </p:nvGraphicFramePr>
        <p:xfrm>
          <a:off x="395536" y="1700808"/>
          <a:ext cx="4104456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3549542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800" dirty="0" smtClean="0"/>
              <a:t>Az inflációs alapfolyamatok továbbra is visszafogott szinten tartózkodnak</a:t>
            </a:r>
            <a:endParaRPr lang="hu-HU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6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5724128" y="6492875"/>
            <a:ext cx="3419872" cy="365125"/>
          </a:xfrm>
        </p:spPr>
        <p:txBody>
          <a:bodyPr/>
          <a:lstStyle/>
          <a:p>
            <a:r>
              <a:rPr lang="hu-HU" i="1" dirty="0" smtClean="0"/>
              <a:t>Forrás: KSH adatok alapján MNB számítás</a:t>
            </a:r>
            <a:endParaRPr lang="hu-HU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1187624" y="1196753"/>
            <a:ext cx="7956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rgbClr val="002060"/>
                </a:solidFill>
                <a:latin typeface="+mj-lt"/>
              </a:rPr>
              <a:t>Az inflációs alapmutatók alakulása (éves változás)</a:t>
            </a:r>
          </a:p>
        </p:txBody>
      </p:sp>
      <p:graphicFrame>
        <p:nvGraphicFramePr>
          <p:cNvPr id="7" name="Chart 6"/>
          <p:cNvGraphicFramePr>
            <a:graphicFrameLocks noGrp="1"/>
          </p:cNvGraphicFramePr>
          <p:nvPr/>
        </p:nvGraphicFramePr>
        <p:xfrm>
          <a:off x="539552" y="1556792"/>
          <a:ext cx="8181355" cy="47666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800" dirty="0" smtClean="0"/>
              <a:t>Az inflációs várakozások változatlan szinten maradtak az elmúlt hónapokban</a:t>
            </a:r>
            <a:endParaRPr lang="hu-HU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7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4716016" y="6381328"/>
            <a:ext cx="4427984" cy="365125"/>
          </a:xfrm>
        </p:spPr>
        <p:txBody>
          <a:bodyPr/>
          <a:lstStyle/>
          <a:p>
            <a:r>
              <a:rPr lang="hu-HU" i="1" dirty="0" smtClean="0"/>
              <a:t>Megjegyzés: az ESI felmérésből számszerűsített értékek. A sáv a becslés bizonytalanságát jeleníti meg. Forrás: Európai Bizottság, MNB számítás</a:t>
            </a:r>
            <a:endParaRPr lang="hu-HU" i="1" dirty="0"/>
          </a:p>
        </p:txBody>
      </p:sp>
      <p:sp>
        <p:nvSpPr>
          <p:cNvPr id="8" name="TextBox 7"/>
          <p:cNvSpPr txBox="1"/>
          <p:nvPr/>
        </p:nvSpPr>
        <p:spPr>
          <a:xfrm>
            <a:off x="1475656" y="1196752"/>
            <a:ext cx="6768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rgbClr val="002060"/>
                </a:solidFill>
                <a:latin typeface="+mj-lt"/>
              </a:rPr>
              <a:t>Lakossági inflációs várakozások a következő 12 hónapra</a:t>
            </a:r>
          </a:p>
        </p:txBody>
      </p:sp>
      <p:graphicFrame>
        <p:nvGraphicFramePr>
          <p:cNvPr id="7" name="Chart 6"/>
          <p:cNvGraphicFramePr>
            <a:graphicFrameLocks/>
          </p:cNvGraphicFramePr>
          <p:nvPr/>
        </p:nvGraphicFramePr>
        <p:xfrm>
          <a:off x="683568" y="1628800"/>
          <a:ext cx="8208912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8064000" cy="759189"/>
          </a:xfrm>
        </p:spPr>
        <p:txBody>
          <a:bodyPr>
            <a:noAutofit/>
          </a:bodyPr>
          <a:lstStyle/>
          <a:p>
            <a:r>
              <a:rPr lang="hu-HU" sz="2800" dirty="0" smtClean="0"/>
              <a:t>A versenyszféra foglalkoztatottsága tovább bővült</a:t>
            </a:r>
            <a:endParaRPr lang="hu-HU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8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5652120" y="6356350"/>
            <a:ext cx="3491880" cy="365125"/>
          </a:xfrm>
        </p:spPr>
        <p:txBody>
          <a:bodyPr/>
          <a:lstStyle/>
          <a:p>
            <a:r>
              <a:rPr lang="hu-HU" i="1" dirty="0" smtClean="0"/>
              <a:t>Forrás: NFSZ, KSH</a:t>
            </a:r>
            <a:endParaRPr lang="hu-HU" i="1" dirty="0"/>
          </a:p>
        </p:txBody>
      </p:sp>
      <p:sp>
        <p:nvSpPr>
          <p:cNvPr id="8" name="TextBox 7"/>
          <p:cNvSpPr txBox="1"/>
          <p:nvPr/>
        </p:nvSpPr>
        <p:spPr>
          <a:xfrm>
            <a:off x="1403648" y="1196752"/>
            <a:ext cx="6768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rgbClr val="002060"/>
                </a:solidFill>
                <a:latin typeface="+mj-lt"/>
              </a:rPr>
              <a:t>Új álláshelyek és a versenyszféra foglalkoztatottsága</a:t>
            </a:r>
          </a:p>
        </p:txBody>
      </p:sp>
      <p:graphicFrame>
        <p:nvGraphicFramePr>
          <p:cNvPr id="12" name="Chart 11"/>
          <p:cNvGraphicFramePr>
            <a:graphicFrameLocks noGrp="1"/>
          </p:cNvGraphicFramePr>
          <p:nvPr/>
        </p:nvGraphicFramePr>
        <p:xfrm>
          <a:off x="971600" y="1628800"/>
          <a:ext cx="7669939" cy="46911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800" dirty="0" smtClean="0"/>
              <a:t>A versenyszféra nominális bérdinamikája változatlanul visszafogott</a:t>
            </a:r>
            <a:endParaRPr lang="hu-HU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9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5508104" y="6356350"/>
            <a:ext cx="3635896" cy="365125"/>
          </a:xfrm>
        </p:spPr>
        <p:txBody>
          <a:bodyPr/>
          <a:lstStyle/>
          <a:p>
            <a:r>
              <a:rPr lang="hu-HU" i="1" dirty="0" smtClean="0"/>
              <a:t>Forrás: KSH</a:t>
            </a:r>
            <a:endParaRPr lang="hu-HU" i="1" dirty="0"/>
          </a:p>
        </p:txBody>
      </p:sp>
      <p:sp>
        <p:nvSpPr>
          <p:cNvPr id="8" name="TextBox 7"/>
          <p:cNvSpPr txBox="1"/>
          <p:nvPr/>
        </p:nvSpPr>
        <p:spPr>
          <a:xfrm>
            <a:off x="1475656" y="1196752"/>
            <a:ext cx="6768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rgbClr val="002060"/>
                </a:solidFill>
                <a:latin typeface="+mj-lt"/>
              </a:rPr>
              <a:t>A versenyszféra bruttó béreinek változása</a:t>
            </a:r>
          </a:p>
        </p:txBody>
      </p:sp>
      <p:graphicFrame>
        <p:nvGraphicFramePr>
          <p:cNvPr id="7" name="Chart 6"/>
          <p:cNvGraphicFramePr>
            <a:graphicFrameLocks/>
          </p:cNvGraphicFramePr>
          <p:nvPr/>
        </p:nvGraphicFramePr>
        <p:xfrm>
          <a:off x="683568" y="1628800"/>
          <a:ext cx="7920880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MNB_Theme_2">
      <a:dk1>
        <a:sysClr val="windowText" lastClr="000000"/>
      </a:dk1>
      <a:lt1>
        <a:sysClr val="window" lastClr="FFFFFF"/>
      </a:lt1>
      <a:dk2>
        <a:srgbClr val="898D8D"/>
      </a:dk2>
      <a:lt2>
        <a:srgbClr val="AC9F70"/>
      </a:lt2>
      <a:accent1>
        <a:srgbClr val="7E5C1D"/>
      </a:accent1>
      <a:accent2>
        <a:srgbClr val="E57200"/>
      </a:accent2>
      <a:accent3>
        <a:srgbClr val="CE0F69"/>
      </a:accent3>
      <a:accent4>
        <a:srgbClr val="8C4799"/>
      </a:accent4>
      <a:accent5>
        <a:srgbClr val="202653"/>
      </a:accent5>
      <a:accent6>
        <a:srgbClr val="7BAFD4"/>
      </a:accent6>
      <a:hlink>
        <a:srgbClr val="202653"/>
      </a:hlink>
      <a:folHlink>
        <a:srgbClr val="7BAFD4"/>
      </a:folHlink>
    </a:clrScheme>
    <a:fontScheme name="Fényűző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MNB_MUAR_PPT_sablon_3" id="{0E99E441-BA91-481E-9FDC-17C2A4F83B22}" vid="{1A0FA107-B5C5-463B-9D6B-4746756CF09B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2234</TotalTime>
  <Words>1124</Words>
  <Application>Microsoft Office PowerPoint</Application>
  <PresentationFormat>On-screen Show (4:3)</PresentationFormat>
  <Paragraphs>319</Paragraphs>
  <Slides>32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blank</vt:lpstr>
      <vt:lpstr>Makrogazdasági kilátások Inflációs jelentés – 2015. szeptember</vt:lpstr>
      <vt:lpstr>Az előrejelzés fő üzenetei</vt:lpstr>
      <vt:lpstr>A júniusi előrejelzés óta beérkezett adatok értékelése</vt:lpstr>
      <vt:lpstr>Világpiaci nyersanyagárak csökkentek az elmúlt hónapokban</vt:lpstr>
      <vt:lpstr>Az elmúlt hónapok adatai alacsonyabbak voltak a júniusi előrejelzésnél</vt:lpstr>
      <vt:lpstr>Az inflációs alapfolyamatok továbbra is visszafogott szinten tartózkodnak</vt:lpstr>
      <vt:lpstr>Az inflációs várakozások változatlan szinten maradtak az elmúlt hónapokban</vt:lpstr>
      <vt:lpstr>A versenyszféra foglalkoztatottsága tovább bővült</vt:lpstr>
      <vt:lpstr>A versenyszféra nominális bérdinamikája változatlanul visszafogott</vt:lpstr>
      <vt:lpstr>Előretekintő indikátorok továbbra is kedvező növekedést jeleznek</vt:lpstr>
      <vt:lpstr>Előrejelzésünk alappályája</vt:lpstr>
      <vt:lpstr>A feltörekvő gazdaságok lassulása mérsékelheti a világgazdasági növekedést</vt:lpstr>
      <vt:lpstr>A feltörekvő országok lassulása közvetlenül és közvetetten is érintheti a magyar gazdaság teljesítményét</vt:lpstr>
      <vt:lpstr>A júniusi feltevésnél érdemben alacsonyabb olajár-pálya</vt:lpstr>
      <vt:lpstr>Bővülő vállalati hitelállománnyal számolunk</vt:lpstr>
      <vt:lpstr>Az uniós forráslehívás 2013-2015. évi csúcsa után jövőre jelentős mértékben csökken a beáramlás </vt:lpstr>
      <vt:lpstr>Az élénkülő külső kereslet támogatja az export folytatódó bővülését</vt:lpstr>
      <vt:lpstr>Magánszektor beruházási rátája fokozatosan emelkedik</vt:lpstr>
      <vt:lpstr>A foglalkoztatás bővülését a versenyszféra és a közmunkaprogramok is támogatják</vt:lpstr>
      <vt:lpstr>A kedvező költségkörnyezet a fogyasztói reálbér érdemi bővülését eredményezi</vt:lpstr>
      <vt:lpstr>Oldódó óvatossági megfontolásokkal összhangban mérséklődő megtakarítási ráta</vt:lpstr>
      <vt:lpstr>Lakossági fogyasztás mellett a nettó export járulhat hozzá leginkább a növekedéshez</vt:lpstr>
      <vt:lpstr>GDP előrejelzésünk változása</vt:lpstr>
      <vt:lpstr>A kereslet élénkülésével fokozatosan emelkedhet a maginfláció</vt:lpstr>
      <vt:lpstr>Az infláció csak 2017 második felében kerülhet a cél közelébe</vt:lpstr>
      <vt:lpstr>Inflációs előrejelzésünk változása</vt:lpstr>
      <vt:lpstr>Éves számok</vt:lpstr>
      <vt:lpstr>A költségvetési hiány tartósan 3 százalék alatt marad</vt:lpstr>
      <vt:lpstr>Az előrejelzés fő üzenetei</vt:lpstr>
      <vt:lpstr>Alternatív forgatókönyvek</vt:lpstr>
      <vt:lpstr>Alternatív forgatókönyvek kockázati térképe</vt:lpstr>
      <vt:lpstr>Slide 32</vt:lpstr>
    </vt:vector>
  </TitlesOfParts>
  <Company>Magyar Nemzeti Bank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Szentmihályi Szabolcs</dc:creator>
  <cp:lastModifiedBy>varhegyij</cp:lastModifiedBy>
  <cp:revision>400</cp:revision>
  <cp:lastPrinted>2015-09-07T09:31:35Z</cp:lastPrinted>
  <dcterms:created xsi:type="dcterms:W3CDTF">2015-08-28T08:02:27Z</dcterms:created>
  <dcterms:modified xsi:type="dcterms:W3CDTF">2015-09-23T17:33:07Z</dcterms:modified>
</cp:coreProperties>
</file>