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drawings/drawing5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drawings/drawing6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drawings/drawing9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9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charts/chart16.xml" ContentType="application/vnd.openxmlformats-officedocument.drawingml.chart+xml"/>
  <Override PartName="/ppt/drawings/drawing1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theme/themeOverride11.xml" ContentType="application/vnd.openxmlformats-officedocument.themeOverride+xml"/>
  <Override PartName="/ppt/drawings/drawing12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theme/themeOverride12.xml" ContentType="application/vnd.openxmlformats-officedocument.themeOverride+xml"/>
  <Override PartName="/ppt/drawings/drawing13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drawings/drawing14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drawings/drawing15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theme/themeOverride13.xml" ContentType="application/vnd.openxmlformats-officedocument.themeOverride+xml"/>
  <Override PartName="/ppt/drawings/drawing16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drawings/drawing17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drawings/drawing18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24.xml" ContentType="application/vnd.openxmlformats-officedocument.drawingml.chart+xml"/>
  <Override PartName="/ppt/drawings/drawing19.xml" ContentType="application/vnd.openxmlformats-officedocument.drawingml.chartshape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8"/>
  </p:notesMasterIdLst>
  <p:handoutMasterIdLst>
    <p:handoutMasterId r:id="rId39"/>
  </p:handoutMasterIdLst>
  <p:sldIdLst>
    <p:sldId id="296" r:id="rId2"/>
    <p:sldId id="518" r:id="rId3"/>
    <p:sldId id="492" r:id="rId4"/>
    <p:sldId id="354" r:id="rId5"/>
    <p:sldId id="494" r:id="rId6"/>
    <p:sldId id="505" r:id="rId7"/>
    <p:sldId id="500" r:id="rId8"/>
    <p:sldId id="502" r:id="rId9"/>
    <p:sldId id="504" r:id="rId10"/>
    <p:sldId id="463" r:id="rId11"/>
    <p:sldId id="515" r:id="rId12"/>
    <p:sldId id="506" r:id="rId13"/>
    <p:sldId id="487" r:id="rId14"/>
    <p:sldId id="468" r:id="rId15"/>
    <p:sldId id="471" r:id="rId16"/>
    <p:sldId id="496" r:id="rId17"/>
    <p:sldId id="507" r:id="rId18"/>
    <p:sldId id="466" r:id="rId19"/>
    <p:sldId id="508" r:id="rId20"/>
    <p:sldId id="467" r:id="rId21"/>
    <p:sldId id="509" r:id="rId22"/>
    <p:sldId id="474" r:id="rId23"/>
    <p:sldId id="497" r:id="rId24"/>
    <p:sldId id="477" r:id="rId25"/>
    <p:sldId id="510" r:id="rId26"/>
    <p:sldId id="480" r:id="rId27"/>
    <p:sldId id="479" r:id="rId28"/>
    <p:sldId id="369" r:id="rId29"/>
    <p:sldId id="490" r:id="rId30"/>
    <p:sldId id="513" r:id="rId31"/>
    <p:sldId id="514" r:id="rId32"/>
    <p:sldId id="516" r:id="rId33"/>
    <p:sldId id="485" r:id="rId34"/>
    <p:sldId id="520" r:id="rId35"/>
    <p:sldId id="484" r:id="rId36"/>
    <p:sldId id="442" r:id="rId37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9C0000"/>
    <a:srgbClr val="DEF3F6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6" autoAdjust="0"/>
    <p:restoredTop sz="92819" autoAdjust="0"/>
  </p:normalViewPr>
  <p:slideViewPr>
    <p:cSldViewPr>
      <p:cViewPr>
        <p:scale>
          <a:sx n="70" d="100"/>
          <a:sy n="70" d="100"/>
        </p:scale>
        <p:origin x="696" y="4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_workflow\KKF\_IR%20&#246;sszes\2016_06\_&#225;br&#225;k\M_3.%20fejezet%20-%203rd%20chapter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rv2\mnb\_workflow\KKF\_IR%20&#246;sszes\2016_06\_&#225;br&#225;k\M_1.%20fejezet%20-%201st%20chapter.xlsx" TargetMode="External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rv2\mnb\_workflow\KKF\_IR%20&#246;sszes\2016_06\2_fordulo\re&#225;los_&#225;br&#225;k_Elemz&#337;i_prezi_16Q2.xlsx" TargetMode="External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rv2\mnb\_workflow\KKF\_IR%20&#246;sszes\2016_06\2_fordulo\re&#225;los_&#225;br&#225;k_Elemz&#337;i_prezi_16Q2.xlsx" TargetMode="External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rv2\mnb\_workflow\KKF\_IR%20&#246;sszes\2016_06\2_fordulo\gdp_fcast_rev&#237;zi&#243;_Elemz&#337;i_prezi_16Q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_workflow\KKF\_IR%20&#246;sszes\2016_06\2_fordulo\prezibeee_Infl&#225;ci&#243;%20dekompoz&#237;ci&#243;_K&#201;_shorttal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srv2\mnb\_workflow\KKF\_IR%20&#246;sszes\2016_06\_&#225;br&#225;k\M_1.%20fejezet%20-%201st%20chapter.xlsx" TargetMode="External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srv2\mnb\_workflow\KKF\_IR%20&#246;sszes\2016_06\IC\IC_graphs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rv2\mnb\_workflow\KKF\_IR%20&#246;sszes\2016_06\2_fordulo\prezibe_infla_v&#225;rakoz&#225;sok_s&#225;vk&#246;z&#233;p_magyar_inf_s&#225;vval.xlsx" TargetMode="External"/><Relationship Id="rId1" Type="http://schemas.openxmlformats.org/officeDocument/2006/relationships/themeOverride" Target="../theme/themeOverride11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_workflow\KKF\_IR%20&#246;sszes\2016_06\_&#225;br&#225;k\M_1.%20fejezet%20-%201st%20chapter.xlsx" TargetMode="External"/><Relationship Id="rId1" Type="http://schemas.openxmlformats.org/officeDocument/2006/relationships/themeOverride" Target="../theme/themeOverride12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srv2\mnb\_workflow\KKF\_IR%20&#246;sszes\2016_06\2_fordulo\fisk&#225;lis_havi%20hi&#225;nylefut&#225;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_workflow\KKF\_IR%20&#246;sszes\2016_06\2_fordulo\re&#225;los_&#225;br&#225;k_Elemz&#337;i_prezi_16Q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srv2\mnb\_workflow\KKF\_IR%20&#246;sszes\2016_06\2_fordulo\fisk&#225;lis_IR_&#225;br&#225;k_IJ%202016_j&#250;nius_Barn&#225;nak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RV2\MNB\_workflow\KKF\_IR%20&#246;sszes\2016_06\2_fordulo\k&#246;lts&#233;gvet&#233;s_ESA__NEM%20v&#225;ltoz&#225;sok%202016-2017_out.xlsx" TargetMode="External"/><Relationship Id="rId1" Type="http://schemas.openxmlformats.org/officeDocument/2006/relationships/themeOverride" Target="../theme/themeOverride13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\\SRV2\MNB\_workflow\KKF\_IR%20&#246;sszes\2016_06\_&#225;br&#225;k\M_5.%20fejezet%20-%205th%20chapter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\\SRV2\MNB\_workflow\KKF\_IR%20&#246;sszes\2016_06\_&#225;br&#225;k\M_5.%20fejezet%20-%205th%20chapter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\\srv2\mnb\_workflow\KKF\_IR%20&#246;sszes\2016_06\_&#225;br&#225;k\M_2.%20fejezet%20-%202nd%20chapte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2\mnb\_workflow\KKF\_IR%20&#246;sszes\2016_06\2_fordulo\fisk&#225;lis_IR_&#225;br&#225;k_IJ%202016_j&#250;nius_Barn&#225;na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_workflow\KKF\_IR%20&#246;sszes\2016_06\2_fordulo\munkapiac_b&#225;k_&#225;bra__2016_06_22_G&#225;bornak_elemz&#337;i%20prezibe_b&#233;r%20&#225;br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rv2\mnb\_workflow\KKF\_IR%20&#246;sszes\2016_06\_&#225;br&#225;k\M_3.%20fejezet%20-%203rd%20chapter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rv2\mnb\_workflow\KKF\_IR%20&#246;sszes\2016_06\_&#225;br&#225;k\M_1.%20fejezet%20-%201st%20chapter.xlsx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srv2\mnb\_workflow\KKF\_IR%20&#246;sszes\2016_06\2_fordulo\eu_forr&#225;sleh&#237;v&#225;s_2016.xlsx" TargetMode="External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rv2\mnb\_workflow\KKF\_IR%20&#246;sszes\2016_06\IC\&#225;br&#225;k\HIteles%20&#225;bra_MT_prezibe_ic_&#225;bra_szez_ig_allomany_cln.xlsx" TargetMode="External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rv2\mnb\_workflow\KKF\_IR%20&#246;sszes\2016_06\_&#225;br&#225;k\M_1.%20fejezet%20-%201st%20chapter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972118793367865E-2"/>
          <c:y val="7.437282986111142E-2"/>
          <c:w val="0.9159934693269941"/>
          <c:h val="0.6772586805555556"/>
        </c:manualLayout>
      </c:layout>
      <c:lineChart>
        <c:grouping val="standard"/>
        <c:varyColors val="0"/>
        <c:ser>
          <c:idx val="2"/>
          <c:order val="1"/>
          <c:tx>
            <c:strRef>
              <c:f>'c3-30'!$E$12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</c:spPr>
          </c:marker>
          <c:cat>
            <c:numRef>
              <c:f>'c3-30'!$A$13:$A$113</c:f>
              <c:numCache>
                <c:formatCode>m/d/yyyy</c:formatCode>
                <c:ptCount val="101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</c:numCache>
            </c:numRef>
          </c:cat>
          <c:val>
            <c:numRef>
              <c:f>'c3-30'!$E$13:$E$113</c:f>
              <c:numCache>
                <c:formatCode>0.0</c:formatCode>
                <c:ptCount val="101"/>
                <c:pt idx="1">
                  <c:v>0.7037485106524457</c:v>
                </c:pt>
                <c:pt idx="4">
                  <c:v>0.59455558329561597</c:v>
                </c:pt>
                <c:pt idx="7">
                  <c:v>-0.11249486225487715</c:v>
                </c:pt>
                <c:pt idx="10">
                  <c:v>-3.3852478160096808</c:v>
                </c:pt>
                <c:pt idx="13">
                  <c:v>-3.9237451201815645</c:v>
                </c:pt>
                <c:pt idx="16">
                  <c:v>-0.28839380103138978</c:v>
                </c:pt>
                <c:pt idx="19">
                  <c:v>-1.1404029749684241E-3</c:v>
                </c:pt>
                <c:pt idx="22">
                  <c:v>8.48071248846054E-2</c:v>
                </c:pt>
                <c:pt idx="25">
                  <c:v>-0.12483303897550968</c:v>
                </c:pt>
                <c:pt idx="28">
                  <c:v>0.68206146122757616</c:v>
                </c:pt>
                <c:pt idx="31">
                  <c:v>0.52847728502753455</c:v>
                </c:pt>
                <c:pt idx="34">
                  <c:v>0.23960799616540385</c:v>
                </c:pt>
                <c:pt idx="37">
                  <c:v>0.71378581178009881</c:v>
                </c:pt>
                <c:pt idx="40">
                  <c:v>0.12974719942945967</c:v>
                </c:pt>
                <c:pt idx="43">
                  <c:v>0.31377924157744985</c:v>
                </c:pt>
                <c:pt idx="46">
                  <c:v>0.68957364368441176</c:v>
                </c:pt>
                <c:pt idx="49">
                  <c:v>-2.3474225297469076</c:v>
                </c:pt>
                <c:pt idx="52">
                  <c:v>-0.13659488616166016</c:v>
                </c:pt>
                <c:pt idx="55">
                  <c:v>0.27295249243002218</c:v>
                </c:pt>
                <c:pt idx="58">
                  <c:v>-0.16893475054303053</c:v>
                </c:pt>
                <c:pt idx="61">
                  <c:v>0.63685257898546865</c:v>
                </c:pt>
                <c:pt idx="64">
                  <c:v>0.77919316655940918</c:v>
                </c:pt>
                <c:pt idx="67">
                  <c:v>1.0689565089957682</c:v>
                </c:pt>
                <c:pt idx="70">
                  <c:v>1.0287559943345457</c:v>
                </c:pt>
                <c:pt idx="73">
                  <c:v>0.75222676247300058</c:v>
                </c:pt>
                <c:pt idx="76">
                  <c:v>1.1443199911914519</c:v>
                </c:pt>
                <c:pt idx="79">
                  <c:v>0.67745650699629323</c:v>
                </c:pt>
                <c:pt idx="82">
                  <c:v>0.43070670331550787</c:v>
                </c:pt>
                <c:pt idx="85">
                  <c:v>1.36793301897427</c:v>
                </c:pt>
                <c:pt idx="88">
                  <c:v>0.35008467916925667</c:v>
                </c:pt>
                <c:pt idx="91">
                  <c:v>0.29314775798027881</c:v>
                </c:pt>
                <c:pt idx="94">
                  <c:v>0.60651271513295058</c:v>
                </c:pt>
                <c:pt idx="97">
                  <c:v>-0.79614337169464022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B7F-4ED8-96B6-CC9B25F5D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724848"/>
        <c:axId val="144724456"/>
      </c:lineChart>
      <c:lineChart>
        <c:grouping val="standard"/>
        <c:varyColors val="0"/>
        <c:ser>
          <c:idx val="0"/>
          <c:order val="0"/>
          <c:tx>
            <c:strRef>
              <c:f>'c3-30'!$D$12</c:f>
              <c:strCache>
                <c:ptCount val="1"/>
                <c:pt idx="0">
                  <c:v>HuCoin</c:v>
                </c:pt>
              </c:strCache>
            </c:strRef>
          </c:tx>
          <c:spPr>
            <a:ln w="571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'c3-30'!$A$13:$A$113</c:f>
              <c:numCache>
                <c:formatCode>m/d/yyyy</c:formatCode>
                <c:ptCount val="101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  <c:pt idx="93">
                  <c:v>42278</c:v>
                </c:pt>
                <c:pt idx="94">
                  <c:v>42309</c:v>
                </c:pt>
                <c:pt idx="95">
                  <c:v>42339</c:v>
                </c:pt>
                <c:pt idx="96">
                  <c:v>42370</c:v>
                </c:pt>
                <c:pt idx="97">
                  <c:v>42401</c:v>
                </c:pt>
                <c:pt idx="98">
                  <c:v>42430</c:v>
                </c:pt>
                <c:pt idx="99">
                  <c:v>42461</c:v>
                </c:pt>
                <c:pt idx="100">
                  <c:v>42491</c:v>
                </c:pt>
              </c:numCache>
            </c:numRef>
          </c:cat>
          <c:val>
            <c:numRef>
              <c:f>'c3-30'!$D$13:$D$113</c:f>
              <c:numCache>
                <c:formatCode>0.00</c:formatCode>
                <c:ptCount val="101"/>
                <c:pt idx="0">
                  <c:v>0.72789039791921262</c:v>
                </c:pt>
                <c:pt idx="1">
                  <c:v>0.77656293282014777</c:v>
                </c:pt>
                <c:pt idx="2">
                  <c:v>0.78341909295139234</c:v>
                </c:pt>
                <c:pt idx="3">
                  <c:v>0.81</c:v>
                </c:pt>
                <c:pt idx="4">
                  <c:v>0.83361808244512292</c:v>
                </c:pt>
                <c:pt idx="5">
                  <c:v>0.82</c:v>
                </c:pt>
                <c:pt idx="6">
                  <c:v>0.80171891270582374</c:v>
                </c:pt>
                <c:pt idx="7">
                  <c:v>0.76213608678179967</c:v>
                </c:pt>
                <c:pt idx="8">
                  <c:v>0.56488159487520739</c:v>
                </c:pt>
                <c:pt idx="9">
                  <c:v>0.23016039582347561</c:v>
                </c:pt>
                <c:pt idx="10">
                  <c:v>-0.19549579827731092</c:v>
                </c:pt>
                <c:pt idx="11">
                  <c:v>-0.82764345028505659</c:v>
                </c:pt>
                <c:pt idx="12">
                  <c:v>-1.4314338947625083</c:v>
                </c:pt>
                <c:pt idx="13">
                  <c:v>-1.9305968958252981</c:v>
                </c:pt>
                <c:pt idx="14">
                  <c:v>-2.0082709135371073</c:v>
                </c:pt>
                <c:pt idx="15">
                  <c:v>-1.9724471948672577</c:v>
                </c:pt>
                <c:pt idx="16">
                  <c:v>-1.4690447506441802</c:v>
                </c:pt>
                <c:pt idx="17">
                  <c:v>-0.95159523985499994</c:v>
                </c:pt>
                <c:pt idx="18">
                  <c:v>-0.35418072252051319</c:v>
                </c:pt>
                <c:pt idx="19">
                  <c:v>0.16687188168731132</c:v>
                </c:pt>
                <c:pt idx="20">
                  <c:v>0.65800740641281807</c:v>
                </c:pt>
                <c:pt idx="21">
                  <c:v>1.0119268000728845</c:v>
                </c:pt>
                <c:pt idx="22">
                  <c:v>1.1276579425538409</c:v>
                </c:pt>
                <c:pt idx="23">
                  <c:v>0.8404855554611762</c:v>
                </c:pt>
                <c:pt idx="24">
                  <c:v>1.0297224239796179</c:v>
                </c:pt>
                <c:pt idx="25">
                  <c:v>0.84837408668832792</c:v>
                </c:pt>
                <c:pt idx="26">
                  <c:v>0.68084391446313286</c:v>
                </c:pt>
                <c:pt idx="27">
                  <c:v>0.54175657527258914</c:v>
                </c:pt>
                <c:pt idx="28">
                  <c:v>0.47759542006434519</c:v>
                </c:pt>
                <c:pt idx="29">
                  <c:v>0.44260627566812027</c:v>
                </c:pt>
                <c:pt idx="30">
                  <c:v>0.46704920041511022</c:v>
                </c:pt>
                <c:pt idx="31">
                  <c:v>0.50047367120571951</c:v>
                </c:pt>
                <c:pt idx="32">
                  <c:v>0.58787959188173167</c:v>
                </c:pt>
                <c:pt idx="33">
                  <c:v>0.59579638163292548</c:v>
                </c:pt>
                <c:pt idx="34">
                  <c:v>0.6083639120492137</c:v>
                </c:pt>
                <c:pt idx="35">
                  <c:v>0.51497605354418108</c:v>
                </c:pt>
                <c:pt idx="36">
                  <c:v>0.40664715711263316</c:v>
                </c:pt>
                <c:pt idx="37">
                  <c:v>0.299199239028417</c:v>
                </c:pt>
                <c:pt idx="38">
                  <c:v>0.17872087013861365</c:v>
                </c:pt>
                <c:pt idx="39">
                  <c:v>0.10981731411365936</c:v>
                </c:pt>
                <c:pt idx="40">
                  <c:v>0.10764726737178033</c:v>
                </c:pt>
                <c:pt idx="41">
                  <c:v>0.17915130573137311</c:v>
                </c:pt>
                <c:pt idx="42">
                  <c:v>0.24252095798352119</c:v>
                </c:pt>
                <c:pt idx="43">
                  <c:v>0.29589249821688512</c:v>
                </c:pt>
                <c:pt idx="44">
                  <c:v>0.28562127676367943</c:v>
                </c:pt>
                <c:pt idx="45">
                  <c:v>0.25786898640918521</c:v>
                </c:pt>
                <c:pt idx="46">
                  <c:v>0.17599680668557149</c:v>
                </c:pt>
                <c:pt idx="47">
                  <c:v>0.19298923805105289</c:v>
                </c:pt>
                <c:pt idx="48">
                  <c:v>8.2701704122060127E-2</c:v>
                </c:pt>
                <c:pt idx="49">
                  <c:v>-4.1215801381405126E-2</c:v>
                </c:pt>
                <c:pt idx="50">
                  <c:v>-0.13814826021525828</c:v>
                </c:pt>
                <c:pt idx="51">
                  <c:v>-0.24654809604023187</c:v>
                </c:pt>
                <c:pt idx="52">
                  <c:v>-0.27243932152271549</c:v>
                </c:pt>
                <c:pt idx="53">
                  <c:v>-0.21124925498228275</c:v>
                </c:pt>
                <c:pt idx="54">
                  <c:v>-0.13528888172632655</c:v>
                </c:pt>
                <c:pt idx="55">
                  <c:v>-8.1711884360233633E-2</c:v>
                </c:pt>
                <c:pt idx="56">
                  <c:v>-9.5532069579811918E-2</c:v>
                </c:pt>
                <c:pt idx="57">
                  <c:v>-6.6421235671961176E-2</c:v>
                </c:pt>
                <c:pt idx="58">
                  <c:v>-5.9677562937353185E-2</c:v>
                </c:pt>
                <c:pt idx="59">
                  <c:v>8.0398648921722798E-2</c:v>
                </c:pt>
                <c:pt idx="60">
                  <c:v>8.0189544145915191E-3</c:v>
                </c:pt>
                <c:pt idx="61">
                  <c:v>2.4578569637163355E-2</c:v>
                </c:pt>
                <c:pt idx="62">
                  <c:v>0.1327133320530384</c:v>
                </c:pt>
                <c:pt idx="63">
                  <c:v>0.22532781746918082</c:v>
                </c:pt>
                <c:pt idx="64">
                  <c:v>0.30729238662008951</c:v>
                </c:pt>
                <c:pt idx="65">
                  <c:v>0.33023846805456025</c:v>
                </c:pt>
                <c:pt idx="66">
                  <c:v>0.38826900203016829</c:v>
                </c:pt>
                <c:pt idx="67">
                  <c:v>0.33289142179686543</c:v>
                </c:pt>
                <c:pt idx="68">
                  <c:v>0.46328638341346545</c:v>
                </c:pt>
                <c:pt idx="69">
                  <c:v>0.43974159061529133</c:v>
                </c:pt>
                <c:pt idx="70">
                  <c:v>0.42704297967890575</c:v>
                </c:pt>
                <c:pt idx="71">
                  <c:v>0.46550802203577712</c:v>
                </c:pt>
                <c:pt idx="72">
                  <c:v>0.68561312036249389</c:v>
                </c:pt>
                <c:pt idx="73">
                  <c:v>0.61171059787501247</c:v>
                </c:pt>
                <c:pt idx="74">
                  <c:v>0.57234546949096821</c:v>
                </c:pt>
                <c:pt idx="75">
                  <c:v>0.75203029528801402</c:v>
                </c:pt>
                <c:pt idx="76">
                  <c:v>0.75678200767132875</c:v>
                </c:pt>
                <c:pt idx="77">
                  <c:v>0.81504521782300154</c:v>
                </c:pt>
                <c:pt idx="78">
                  <c:v>0.86037857164318032</c:v>
                </c:pt>
                <c:pt idx="79">
                  <c:v>0.83641965563200693</c:v>
                </c:pt>
                <c:pt idx="80">
                  <c:v>0.81184906449683103</c:v>
                </c:pt>
                <c:pt idx="81">
                  <c:v>0.84406613585252632</c:v>
                </c:pt>
                <c:pt idx="82">
                  <c:v>0.88287834499804263</c:v>
                </c:pt>
                <c:pt idx="83">
                  <c:v>0.98442386722118591</c:v>
                </c:pt>
                <c:pt idx="84">
                  <c:v>0.79779181639518859</c:v>
                </c:pt>
                <c:pt idx="85">
                  <c:v>0.96351351059604662</c:v>
                </c:pt>
                <c:pt idx="86">
                  <c:v>0.79973618855696671</c:v>
                </c:pt>
                <c:pt idx="87">
                  <c:v>0.80146441028812976</c:v>
                </c:pt>
                <c:pt idx="88">
                  <c:v>0.85545378208132794</c:v>
                </c:pt>
                <c:pt idx="89">
                  <c:v>0.76212850184183478</c:v>
                </c:pt>
                <c:pt idx="90">
                  <c:v>0.7065428282228825</c:v>
                </c:pt>
                <c:pt idx="91">
                  <c:v>0.78416965951201578</c:v>
                </c:pt>
                <c:pt idx="92">
                  <c:v>0.69533606890412158</c:v>
                </c:pt>
                <c:pt idx="93">
                  <c:v>0.66313418544571123</c:v>
                </c:pt>
                <c:pt idx="94">
                  <c:v>0.60466094486040511</c:v>
                </c:pt>
                <c:pt idx="95">
                  <c:v>0.55001395571542699</c:v>
                </c:pt>
                <c:pt idx="96">
                  <c:v>0.55966284032441094</c:v>
                </c:pt>
                <c:pt idx="97">
                  <c:v>0.60778136600220667</c:v>
                </c:pt>
                <c:pt idx="98">
                  <c:v>0.72210142792245691</c:v>
                </c:pt>
                <c:pt idx="99">
                  <c:v>0.68666557621023949</c:v>
                </c:pt>
                <c:pt idx="100">
                  <c:v>0.64865818001627162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B7F-4ED8-96B6-CC9B25F5D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510032"/>
        <c:axId val="147510424"/>
      </c:lineChart>
      <c:dateAx>
        <c:axId val="14472484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44724456"/>
        <c:crossesAt val="0"/>
        <c:auto val="1"/>
        <c:lblOffset val="100"/>
        <c:baseTimeUnit val="months"/>
        <c:majorUnit val="1"/>
        <c:majorTimeUnit val="years"/>
        <c:minorUnit val="3"/>
      </c:dateAx>
      <c:valAx>
        <c:axId val="144724456"/>
        <c:scaling>
          <c:orientation val="minMax"/>
          <c:max val="2"/>
          <c:min val="-4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10499338624338626"/>
              <c:y val="2.388020833333301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44724848"/>
        <c:crosses val="autoZero"/>
        <c:crossBetween val="between"/>
        <c:majorUnit val="1"/>
      </c:valAx>
      <c:valAx>
        <c:axId val="147510424"/>
        <c:scaling>
          <c:orientation val="minMax"/>
          <c:min val="-4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805803571428571"/>
              <c:y val="5.1440972222221897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47510032"/>
        <c:crosses val="max"/>
        <c:crossBetween val="between"/>
      </c:valAx>
      <c:dateAx>
        <c:axId val="14751003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47510424"/>
        <c:crosses val="autoZero"/>
        <c:auto val="1"/>
        <c:lblOffset val="100"/>
        <c:baseTimeUnit val="months"/>
      </c:date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92788498263889774"/>
          <c:w val="1"/>
          <c:h val="7.2115017361111131E-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800" b="0" i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760029239766082"/>
          <c:y val="8.4619760012467043E-2"/>
          <c:w val="0.85155175438596487"/>
          <c:h val="0.693875642823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'c1-8'!$B$15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numRef>
              <c:f>'c1-8'!$A$19:$A$34</c:f>
              <c:numCache>
                <c:formatCode>m/d/yyyy</c:formatCode>
                <c:ptCount val="16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</c:numCache>
            </c:numRef>
          </c:cat>
          <c:val>
            <c:numRef>
              <c:f>'c1-8'!$B$19:$B$34</c:f>
              <c:numCache>
                <c:formatCode>0.0</c:formatCode>
                <c:ptCount val="16"/>
                <c:pt idx="0">
                  <c:v>4.4671954061759216</c:v>
                </c:pt>
                <c:pt idx="1">
                  <c:v>0.56082320916818063</c:v>
                </c:pt>
                <c:pt idx="2">
                  <c:v>7.7885383140103741</c:v>
                </c:pt>
                <c:pt idx="3">
                  <c:v>5.1330197235276351</c:v>
                </c:pt>
                <c:pt idx="4">
                  <c:v>6.6525542806080296</c:v>
                </c:pt>
                <c:pt idx="5">
                  <c:v>4.6928984652993044</c:v>
                </c:pt>
                <c:pt idx="6">
                  <c:v>3.7878947413943038</c:v>
                </c:pt>
                <c:pt idx="7">
                  <c:v>4.6814790242249593</c:v>
                </c:pt>
                <c:pt idx="8">
                  <c:v>-1.3061809745077042</c:v>
                </c:pt>
                <c:pt idx="9">
                  <c:v>-1.5232807256300376</c:v>
                </c:pt>
                <c:pt idx="10">
                  <c:v>-2.73879383285853</c:v>
                </c:pt>
                <c:pt idx="11">
                  <c:v>3.4533272065834311</c:v>
                </c:pt>
                <c:pt idx="12">
                  <c:v>3.8900749351705954</c:v>
                </c:pt>
                <c:pt idx="13">
                  <c:v>5.221021603704461</c:v>
                </c:pt>
                <c:pt idx="14">
                  <c:v>2.9700795237844133</c:v>
                </c:pt>
                <c:pt idx="15">
                  <c:v>2.6837778806202657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84-4960-B07B-9F06108D3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93691008"/>
        <c:axId val="194211520"/>
      </c:barChart>
      <c:lineChart>
        <c:grouping val="standard"/>
        <c:varyColors val="0"/>
        <c:ser>
          <c:idx val="1"/>
          <c:order val="1"/>
          <c:tx>
            <c:strRef>
              <c:f>'c1-8'!$C$15</c:f>
              <c:strCache>
                <c:ptCount val="1"/>
                <c:pt idx="0">
                  <c:v>Export</c:v>
                </c:pt>
              </c:strCache>
            </c:strRef>
          </c:tx>
          <c:spPr>
            <a:ln w="5715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'c1-8'!$A$19:$A$34</c:f>
              <c:numCache>
                <c:formatCode>m/d/yyyy</c:formatCode>
                <c:ptCount val="16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</c:numCache>
            </c:numRef>
          </c:cat>
          <c:val>
            <c:numRef>
              <c:f>'c1-8'!$C$19:$C$34</c:f>
              <c:numCache>
                <c:formatCode>0.0</c:formatCode>
                <c:ptCount val="16"/>
                <c:pt idx="0">
                  <c:v>5.7575179637230747</c:v>
                </c:pt>
                <c:pt idx="1">
                  <c:v>6.3494745952818477</c:v>
                </c:pt>
                <c:pt idx="2">
                  <c:v>18.06393171969475</c:v>
                </c:pt>
                <c:pt idx="3">
                  <c:v>12.853899858286084</c:v>
                </c:pt>
                <c:pt idx="4">
                  <c:v>19.516257481603681</c:v>
                </c:pt>
                <c:pt idx="5">
                  <c:v>16.241395152969179</c:v>
                </c:pt>
                <c:pt idx="6">
                  <c:v>7.1071457067978123</c:v>
                </c:pt>
                <c:pt idx="7">
                  <c:v>-11.127508316178623</c:v>
                </c:pt>
                <c:pt idx="8">
                  <c:v>11.337012683510615</c:v>
                </c:pt>
                <c:pt idx="9">
                  <c:v>6.6749366805060433</c:v>
                </c:pt>
                <c:pt idx="10">
                  <c:v>-1.7778788658355857</c:v>
                </c:pt>
                <c:pt idx="11">
                  <c:v>6.4263953421794398</c:v>
                </c:pt>
                <c:pt idx="12">
                  <c:v>7.5951231450028516</c:v>
                </c:pt>
                <c:pt idx="13">
                  <c:v>8.4487543264071192</c:v>
                </c:pt>
                <c:pt idx="14">
                  <c:v>6.2768827378186671</c:v>
                </c:pt>
                <c:pt idx="15">
                  <c:v>6.3770825621195577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A84-4960-B07B-9F06108D3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691008"/>
        <c:axId val="194211520"/>
      </c:lineChart>
      <c:lineChart>
        <c:grouping val="standard"/>
        <c:varyColors val="0"/>
        <c:ser>
          <c:idx val="2"/>
          <c:order val="2"/>
          <c:tx>
            <c:strRef>
              <c:f>'c1-8'!$D$15</c:f>
              <c:strCache>
                <c:ptCount val="1"/>
                <c:pt idx="0">
                  <c:v>Külső kereslet</c:v>
                </c:pt>
              </c:strCache>
            </c:strRef>
          </c:tx>
          <c:spPr>
            <a:ln w="381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square"/>
            <c:size val="5"/>
            <c:spPr>
              <a:solidFill>
                <a:schemeClr val="accent6">
                  <a:lumMod val="50000"/>
                </a:schemeClr>
              </a:solidFill>
              <a:ln w="381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</c:marker>
          <c:cat>
            <c:numRef>
              <c:f>'c1-8'!$A$19:$A$34</c:f>
              <c:numCache>
                <c:formatCode>m/d/yyyy</c:formatCode>
                <c:ptCount val="16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  <c:pt idx="15">
                  <c:v>42736</c:v>
                </c:pt>
              </c:numCache>
            </c:numRef>
          </c:cat>
          <c:val>
            <c:numRef>
              <c:f>'c1-8'!$D$19:$D$34</c:f>
              <c:numCache>
                <c:formatCode>0.0</c:formatCode>
                <c:ptCount val="16"/>
                <c:pt idx="0">
                  <c:v>1.3222058032588748</c:v>
                </c:pt>
                <c:pt idx="1">
                  <c:v>5.7473766267560116</c:v>
                </c:pt>
                <c:pt idx="2">
                  <c:v>9.5536477848978159</c:v>
                </c:pt>
                <c:pt idx="3">
                  <c:v>7.3484883205005396</c:v>
                </c:pt>
                <c:pt idx="4">
                  <c:v>12.070045587034528</c:v>
                </c:pt>
                <c:pt idx="5">
                  <c:v>11.021069185511969</c:v>
                </c:pt>
                <c:pt idx="6">
                  <c:v>3.1629250525167159</c:v>
                </c:pt>
                <c:pt idx="7">
                  <c:v>-15.159916166013637</c:v>
                </c:pt>
                <c:pt idx="8">
                  <c:v>12.873189865267399</c:v>
                </c:pt>
                <c:pt idx="9">
                  <c:v>8.3204904948839236</c:v>
                </c:pt>
                <c:pt idx="10">
                  <c:v>0.98309413502250464</c:v>
                </c:pt>
                <c:pt idx="11">
                  <c:v>2.8463125987040172</c:v>
                </c:pt>
                <c:pt idx="12">
                  <c:v>3.5742393386409468</c:v>
                </c:pt>
                <c:pt idx="13">
                  <c:v>3.0681607743492947</c:v>
                </c:pt>
                <c:pt idx="14">
                  <c:v>3.2119535391420939</c:v>
                </c:pt>
                <c:pt idx="15">
                  <c:v>3.5973774079999856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A84-4960-B07B-9F06108D3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212304"/>
        <c:axId val="194211912"/>
      </c:lineChart>
      <c:dateAx>
        <c:axId val="193691008"/>
        <c:scaling>
          <c:orientation val="minMax"/>
          <c:max val="42736"/>
          <c:min val="37257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94211520"/>
        <c:crossesAt val="0"/>
        <c:auto val="1"/>
        <c:lblOffset val="100"/>
        <c:baseTimeUnit val="years"/>
        <c:majorUnit val="2"/>
        <c:majorTimeUnit val="years"/>
        <c:minorUnit val="1"/>
        <c:minorTimeUnit val="years"/>
      </c:dateAx>
      <c:valAx>
        <c:axId val="194211520"/>
        <c:scaling>
          <c:orientation val="minMax"/>
          <c:max val="20"/>
          <c:min val="-1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9122807017543867E-2"/>
              <c:y val="1.1364344709366607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93691008"/>
        <c:crosses val="autoZero"/>
        <c:crossBetween val="between"/>
      </c:valAx>
      <c:valAx>
        <c:axId val="194211912"/>
        <c:scaling>
          <c:orientation val="minMax"/>
          <c:max val="20"/>
          <c:min val="-15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5501913195077162"/>
              <c:y val="1.1362847222222464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94212304"/>
        <c:crosses val="max"/>
        <c:crossBetween val="between"/>
      </c:valAx>
      <c:dateAx>
        <c:axId val="19421230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94211912"/>
        <c:crosses val="autoZero"/>
        <c:auto val="1"/>
        <c:lblOffset val="100"/>
        <c:baseTimeUnit val="years"/>
      </c:dateAx>
      <c:spPr>
        <a:noFill/>
      </c:spPr>
    </c:plotArea>
    <c:legend>
      <c:legendPos val="b"/>
      <c:layout>
        <c:manualLayout>
          <c:xMode val="edge"/>
          <c:yMode val="edge"/>
          <c:x val="0"/>
          <c:y val="0.9125931120461277"/>
          <c:w val="1"/>
          <c:h val="8.3494623655913966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800" b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61334477954528E-2"/>
          <c:y val="0.16102388888888888"/>
          <c:w val="0.84907733104410232"/>
          <c:h val="0.47534028672731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'c1-5'!$C$14</c:f>
              <c:strCache>
                <c:ptCount val="1"/>
                <c:pt idx="0">
                  <c:v>Mezőgazdaság</c:v>
                </c:pt>
              </c:strCache>
            </c:strRef>
          </c:tx>
          <c:spPr>
            <a:solidFill>
              <a:srgbClr val="8C4799"/>
            </a:solidFill>
            <a:ln>
              <a:noFill/>
            </a:ln>
          </c:spPr>
          <c:invertIfNegative val="0"/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'c1-5'!$C$31:$C$35</c:f>
              <c:numCache>
                <c:formatCode>0.0</c:formatCode>
                <c:ptCount val="5"/>
                <c:pt idx="0">
                  <c:v>0.6</c:v>
                </c:pt>
                <c:pt idx="1">
                  <c:v>0.5</c:v>
                </c:pt>
                <c:pt idx="2">
                  <c:v>-0.5</c:v>
                </c:pt>
                <c:pt idx="3">
                  <c:v>0.81290247364883805</c:v>
                </c:pt>
                <c:pt idx="4">
                  <c:v>-0.42602123648657275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E6-4A3B-BE4B-2CCD6F846590}"/>
            </c:ext>
          </c:extLst>
        </c:ser>
        <c:ser>
          <c:idx val="1"/>
          <c:order val="1"/>
          <c:tx>
            <c:strRef>
              <c:f>'c1-5'!$D$14</c:f>
              <c:strCache>
                <c:ptCount val="1"/>
                <c:pt idx="0">
                  <c:v>Ipar</c:v>
                </c:pt>
              </c:strCache>
            </c:strRef>
          </c:tx>
          <c:spPr>
            <a:solidFill>
              <a:srgbClr val="202653">
                <a:lumMod val="40000"/>
                <a:lumOff val="60000"/>
              </a:srgbClr>
            </a:solidFill>
          </c:spPr>
          <c:invertIfNegative val="0"/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'c1-5'!$D$31:$D$35</c:f>
              <c:numCache>
                <c:formatCode>0.0</c:formatCode>
                <c:ptCount val="5"/>
                <c:pt idx="0">
                  <c:v>-0.6</c:v>
                </c:pt>
                <c:pt idx="1">
                  <c:v>1.5</c:v>
                </c:pt>
                <c:pt idx="2">
                  <c:v>1.4</c:v>
                </c:pt>
                <c:pt idx="3">
                  <c:v>0.75986787346810902</c:v>
                </c:pt>
                <c:pt idx="4">
                  <c:v>1.223027651185483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E6-4A3B-BE4B-2CCD6F846590}"/>
            </c:ext>
          </c:extLst>
        </c:ser>
        <c:ser>
          <c:idx val="2"/>
          <c:order val="2"/>
          <c:tx>
            <c:strRef>
              <c:f>'c1-5'!$E$14</c:f>
              <c:strCache>
                <c:ptCount val="1"/>
                <c:pt idx="0">
                  <c:v>Építőipar</c:v>
                </c:pt>
              </c:strCache>
            </c:strRef>
          </c:tx>
          <c:spPr>
            <a:solidFill>
              <a:srgbClr val="AC9F70">
                <a:lumMod val="50000"/>
              </a:srgbClr>
            </a:solidFill>
            <a:ln>
              <a:noFill/>
            </a:ln>
          </c:spPr>
          <c:invertIfNegative val="0"/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'c1-5'!$E$31:$E$35</c:f>
              <c:numCache>
                <c:formatCode>0.0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0.1</c:v>
                </c:pt>
                <c:pt idx="3">
                  <c:v>-0.44536212752468729</c:v>
                </c:pt>
                <c:pt idx="4">
                  <c:v>0.37881572587360823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E6-4A3B-BE4B-2CCD6F846590}"/>
            </c:ext>
          </c:extLst>
        </c:ser>
        <c:ser>
          <c:idx val="3"/>
          <c:order val="3"/>
          <c:tx>
            <c:strRef>
              <c:f>'c1-5'!$F$14</c:f>
              <c:strCache>
                <c:ptCount val="1"/>
                <c:pt idx="0">
                  <c:v>Szolgáltatások</c:v>
                </c:pt>
              </c:strCache>
            </c:strRef>
          </c:tx>
          <c:spPr>
            <a:solidFill>
              <a:srgbClr val="E57200">
                <a:lumMod val="60000"/>
                <a:lumOff val="40000"/>
              </a:srgbClr>
            </a:solidFill>
            <a:ln>
              <a:noFill/>
            </a:ln>
          </c:spPr>
          <c:invertIfNegative val="0"/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'c1-5'!$F$31:$F$35</c:f>
              <c:numCache>
                <c:formatCode>0.0</c:formatCode>
                <c:ptCount val="5"/>
                <c:pt idx="0">
                  <c:v>1.9</c:v>
                </c:pt>
                <c:pt idx="1">
                  <c:v>0.8</c:v>
                </c:pt>
                <c:pt idx="2">
                  <c:v>1.5</c:v>
                </c:pt>
                <c:pt idx="3">
                  <c:v>1.4570255874826856</c:v>
                </c:pt>
                <c:pt idx="4">
                  <c:v>1.4622154559684777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CE6-4A3B-BE4B-2CCD6F846590}"/>
            </c:ext>
          </c:extLst>
        </c:ser>
        <c:ser>
          <c:idx val="4"/>
          <c:order val="4"/>
          <c:tx>
            <c:strRef>
              <c:f>'c1-5'!$G$14</c:f>
              <c:strCache>
                <c:ptCount val="1"/>
                <c:pt idx="0">
                  <c:v>Termékadók és -támogatások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</c:spPr>
          <c:invertIfNegative val="0"/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'c1-5'!$G$31:$G$35</c:f>
              <c:numCache>
                <c:formatCode>0.0</c:formatCode>
                <c:ptCount val="5"/>
                <c:pt idx="0">
                  <c:v>-0.2</c:v>
                </c:pt>
                <c:pt idx="1">
                  <c:v>0.5</c:v>
                </c:pt>
                <c:pt idx="2">
                  <c:v>0.4</c:v>
                </c:pt>
                <c:pt idx="3">
                  <c:v>0.25690102264039599</c:v>
                </c:pt>
                <c:pt idx="4">
                  <c:v>0.35272710294839671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CE6-4A3B-BE4B-2CCD6F846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4213872"/>
        <c:axId val="194214264"/>
      </c:barChart>
      <c:lineChart>
        <c:grouping val="standard"/>
        <c:varyColors val="0"/>
        <c:ser>
          <c:idx val="5"/>
          <c:order val="5"/>
          <c:tx>
            <c:strRef>
              <c:f>'c1-5'!$H$14</c:f>
              <c:strCache>
                <c:ptCount val="1"/>
                <c:pt idx="0">
                  <c:v>GDP piaci áron (%)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circle"/>
            <c:size val="1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CE6-4A3B-BE4B-2CCD6F846590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8CE6-4A3B-BE4B-2CCD6F846590}"/>
              </c:ext>
            </c:extLst>
          </c:dPt>
          <c:dLbls>
            <c:dLbl>
              <c:idx val="0"/>
              <c:layout>
                <c:manualLayout>
                  <c:x val="-7.7897685185185181E-2"/>
                  <c:y val="-0.1312425597919880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CE6-4A3B-BE4B-2CCD6F8465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1439351851851854E-2"/>
                  <c:y val="-8.962906522379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CE6-4A3B-BE4B-2CCD6F8465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078240740740801E-2"/>
                  <c:y val="-0.1088352934860388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CE6-4A3B-BE4B-2CCD6F8465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613842592592592E-2"/>
                  <c:y val="-8.0025951092675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CE6-4A3B-BE4B-2CCD6F8465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018055555555668E-2"/>
                  <c:y val="-6.4020760874140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CE6-4A3B-BE4B-2CCD6F84659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'c1-5'!$A$31:$A$35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'c1-5'!$H$31:$H$35</c:f>
              <c:numCache>
                <c:formatCode>0.0</c:formatCode>
                <c:ptCount val="5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  <c:pt idx="3">
                  <c:v>2.8413348297153411</c:v>
                </c:pt>
                <c:pt idx="4">
                  <c:v>2.9907646994893926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CE6-4A3B-BE4B-2CCD6F846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214656"/>
        <c:axId val="194215048"/>
      </c:lineChart>
      <c:dateAx>
        <c:axId val="19421387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4214264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94214264"/>
        <c:scaling>
          <c:orientation val="minMax"/>
          <c:max val="4"/>
          <c:min val="-1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4213872"/>
        <c:crosses val="autoZero"/>
        <c:crossBetween val="between"/>
        <c:majorUnit val="1"/>
      </c:valAx>
      <c:dateAx>
        <c:axId val="19421465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94215048"/>
        <c:crosses val="autoZero"/>
        <c:auto val="1"/>
        <c:lblOffset val="100"/>
        <c:baseTimeUnit val="years"/>
      </c:dateAx>
      <c:valAx>
        <c:axId val="194215048"/>
        <c:scaling>
          <c:orientation val="minMax"/>
          <c:max val="4"/>
          <c:min val="-1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4214656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72661295139992488"/>
          <c:w val="1"/>
          <c:h val="0.27338704860007518"/>
        </c:manualLayout>
      </c:layout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200" b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61334477954528E-2"/>
          <c:y val="0.17866277777777778"/>
          <c:w val="0.84907733104410232"/>
          <c:h val="0.457221518441764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'c1-9'!$C$14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cat>
            <c:numRef>
              <c:f>'c1-9'!$A$31:$A$35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'c1-9'!$C$31:$C$35</c:f>
              <c:numCache>
                <c:formatCode>0.0</c:formatCode>
                <c:ptCount val="5"/>
                <c:pt idx="0">
                  <c:v>0.2</c:v>
                </c:pt>
                <c:pt idx="1">
                  <c:v>0.9</c:v>
                </c:pt>
                <c:pt idx="2">
                  <c:v>1.5</c:v>
                </c:pt>
                <c:pt idx="3">
                  <c:v>2.1796044765874552</c:v>
                </c:pt>
                <c:pt idx="4">
                  <c:v>1.7098261932454759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F4-4D64-BA5C-B5FA9EB5ECDF}"/>
            </c:ext>
          </c:extLst>
        </c:ser>
        <c:ser>
          <c:idx val="1"/>
          <c:order val="1"/>
          <c:tx>
            <c:strRef>
              <c:f>'c1-9'!$D$14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'c1-9'!$A$31:$A$35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'c1-9'!$D$31:$D$35</c:f>
              <c:numCache>
                <c:formatCode>0.0</c:formatCode>
                <c:ptCount val="5"/>
                <c:pt idx="0">
                  <c:v>0.5</c:v>
                </c:pt>
                <c:pt idx="1">
                  <c:v>0.6</c:v>
                </c:pt>
                <c:pt idx="2">
                  <c:v>0.1</c:v>
                </c:pt>
                <c:pt idx="3">
                  <c:v>0.16542377716553106</c:v>
                </c:pt>
                <c:pt idx="4">
                  <c:v>8.480082346585599E-2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F4-4D64-BA5C-B5FA9EB5ECDF}"/>
            </c:ext>
          </c:extLst>
        </c:ser>
        <c:ser>
          <c:idx val="2"/>
          <c:order val="2"/>
          <c:tx>
            <c:strRef>
              <c:f>'c1-9'!$E$14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'c1-9'!$A$31:$A$35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'c1-9'!$E$31:$E$35</c:f>
              <c:numCache>
                <c:formatCode>0.0</c:formatCode>
                <c:ptCount val="5"/>
                <c:pt idx="0">
                  <c:v>1.4</c:v>
                </c:pt>
                <c:pt idx="1">
                  <c:v>2.4</c:v>
                </c:pt>
                <c:pt idx="2">
                  <c:v>0.4</c:v>
                </c:pt>
                <c:pt idx="3">
                  <c:v>-0.43095800822499641</c:v>
                </c:pt>
                <c:pt idx="4">
                  <c:v>0.95720732738565883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F4-4D64-BA5C-B5FA9EB5ECDF}"/>
            </c:ext>
          </c:extLst>
        </c:ser>
        <c:ser>
          <c:idx val="3"/>
          <c:order val="3"/>
          <c:tx>
            <c:strRef>
              <c:f>'c1-9'!$F$14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invertIfNegative val="0"/>
          <c:cat>
            <c:numRef>
              <c:f>'c1-9'!$A$31:$A$35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'c1-9'!$F$31:$F$35</c:f>
              <c:numCache>
                <c:formatCode>0.0</c:formatCode>
                <c:ptCount val="5"/>
                <c:pt idx="0">
                  <c:v>-0.7</c:v>
                </c:pt>
                <c:pt idx="1">
                  <c:v>0</c:v>
                </c:pt>
                <c:pt idx="2">
                  <c:v>-0.3</c:v>
                </c:pt>
                <c:pt idx="3">
                  <c:v>0.50133321112107798</c:v>
                </c:pt>
                <c:pt idx="4">
                  <c:v>-6.1160040102451622E-2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F4-4D64-BA5C-B5FA9EB5ECDF}"/>
            </c:ext>
          </c:extLst>
        </c:ser>
        <c:ser>
          <c:idx val="4"/>
          <c:order val="4"/>
          <c:tx>
            <c:strRef>
              <c:f>'c1-9'!$G$14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'c1-9'!$A$31:$A$35</c:f>
              <c:numCache>
                <c:formatCode>m/d/yyyy</c:formatCode>
                <c:ptCount val="5"/>
                <c:pt idx="0">
                  <c:v>41275</c:v>
                </c:pt>
                <c:pt idx="1">
                  <c:v>41640</c:v>
                </c:pt>
                <c:pt idx="2">
                  <c:v>42005</c:v>
                </c:pt>
                <c:pt idx="3">
                  <c:v>42370</c:v>
                </c:pt>
                <c:pt idx="4">
                  <c:v>42736</c:v>
                </c:pt>
              </c:numCache>
            </c:numRef>
          </c:cat>
          <c:val>
            <c:numRef>
              <c:f>'c1-9'!$G$31:$G$35</c:f>
              <c:numCache>
                <c:formatCode>0.0</c:formatCode>
                <c:ptCount val="5"/>
                <c:pt idx="0">
                  <c:v>0.5</c:v>
                </c:pt>
                <c:pt idx="1">
                  <c:v>-0.2</c:v>
                </c:pt>
                <c:pt idx="2">
                  <c:v>1.2</c:v>
                </c:pt>
                <c:pt idx="3">
                  <c:v>0.33721631124257129</c:v>
                </c:pt>
                <c:pt idx="4">
                  <c:v>0.35890599805691581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F4-4D64-BA5C-B5FA9EB5E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3956712"/>
        <c:axId val="193957104"/>
      </c:barChart>
      <c:lineChart>
        <c:grouping val="standard"/>
        <c:varyColors val="0"/>
        <c:ser>
          <c:idx val="5"/>
          <c:order val="5"/>
          <c:tx>
            <c:strRef>
              <c:f>'c1-9'!$H$14</c:f>
              <c:strCache>
                <c:ptCount val="1"/>
                <c:pt idx="0">
                  <c:v>GDP (%)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B7F4-4D64-BA5C-B5FA9EB5ECDF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B7F4-4D64-BA5C-B5FA9EB5ECDF}"/>
              </c:ext>
            </c:extLst>
          </c:dPt>
          <c:dLbls>
            <c:dLbl>
              <c:idx val="0"/>
              <c:layout>
                <c:manualLayout>
                  <c:x val="-9.1339586558601235E-2"/>
                  <c:y val="-0.1216394763201260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7F4-4D64-BA5C-B5FA9EB5EC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120582291587342E-2"/>
                  <c:y val="-8.00259712632408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7F4-4D64-BA5C-B5FA9EB5EC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901578024573463E-2"/>
                  <c:y val="-9.9232204366418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7F4-4D64-BA5C-B5FA9EB5EC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380914202582715E-2"/>
                  <c:y val="-0.112036359768537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7F4-4D64-BA5C-B5FA9EB5EC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8380914202582715E-2"/>
                  <c:y val="-6.722181586112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7F4-4D64-BA5C-B5FA9EB5EC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'c1-9'!$A$16:$A$35</c:f>
              <c:strCache>
                <c:ptCount val="20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9">
                  <c:v>2015.II.</c:v>
                </c:pt>
                <c:pt idx="10">
                  <c:v>2015.III.</c:v>
                </c:pt>
                <c:pt idx="11">
                  <c:v>2015.IV.</c:v>
                </c:pt>
                <c:pt idx="12">
                  <c:v>2016.I.</c:v>
                </c:pt>
                <c:pt idx="15">
                  <c:v>2013.01.01</c:v>
                </c:pt>
                <c:pt idx="16">
                  <c:v>2014.01.01</c:v>
                </c:pt>
                <c:pt idx="17">
                  <c:v>2015.01.01</c:v>
                </c:pt>
                <c:pt idx="18">
                  <c:v>2016.01.01</c:v>
                </c:pt>
                <c:pt idx="19">
                  <c:v>2017.01.01</c:v>
                </c:pt>
              </c:strCache>
            </c:strRef>
          </c:cat>
          <c:val>
            <c:numRef>
              <c:f>'c1-9'!$H$31:$H$35</c:f>
              <c:numCache>
                <c:formatCode>0.0</c:formatCode>
                <c:ptCount val="5"/>
                <c:pt idx="0">
                  <c:v>1.9</c:v>
                </c:pt>
                <c:pt idx="1">
                  <c:v>3.7</c:v>
                </c:pt>
                <c:pt idx="2">
                  <c:v>2.9</c:v>
                </c:pt>
                <c:pt idx="3">
                  <c:v>2.7526197678916655</c:v>
                </c:pt>
                <c:pt idx="4">
                  <c:v>3.0495803020514463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7F4-4D64-BA5C-B5FA9EB5EC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957496"/>
        <c:axId val="193957888"/>
      </c:lineChart>
      <c:dateAx>
        <c:axId val="193956712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3957104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93957104"/>
        <c:scaling>
          <c:orientation val="minMax"/>
          <c:max val="4"/>
          <c:min val="-1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3956712"/>
        <c:crosses val="autoZero"/>
        <c:crossBetween val="between"/>
        <c:majorUnit val="1"/>
      </c:valAx>
      <c:catAx>
        <c:axId val="193957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3957888"/>
        <c:crosses val="autoZero"/>
        <c:auto val="1"/>
        <c:lblAlgn val="ctr"/>
        <c:lblOffset val="100"/>
        <c:noMultiLvlLbl val="0"/>
      </c:catAx>
      <c:valAx>
        <c:axId val="193957888"/>
        <c:scaling>
          <c:orientation val="minMax"/>
          <c:max val="4"/>
          <c:min val="-1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hu-HU"/>
          </a:p>
        </c:txPr>
        <c:crossAx val="193957496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7245112870646272"/>
          <c:w val="1"/>
          <c:h val="0.2754887129353728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400" b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418055555555556"/>
          <c:y val="5.0925925925925923E-2"/>
          <c:w val="0.84526402116402122"/>
          <c:h val="0.622992129629629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prezibeee!$B$1</c:f>
              <c:strCache>
                <c:ptCount val="1"/>
                <c:pt idx="0">
                  <c:v>Magasabb bérkiáramlás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73099141735584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C-416E-B194-E93B9069B6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prezibeee!$B$2:$B$3</c:f>
              <c:numCache>
                <c:formatCode>0.0</c:formatCode>
                <c:ptCount val="2"/>
                <c:pt idx="0">
                  <c:v>0.2</c:v>
                </c:pt>
                <c:pt idx="1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E0C-416E-B194-E93B9069B6C0}"/>
            </c:ext>
          </c:extLst>
        </c:ser>
        <c:ser>
          <c:idx val="1"/>
          <c:order val="1"/>
          <c:tx>
            <c:strRef>
              <c:f>prezibeee!$C$1</c:f>
              <c:strCache>
                <c:ptCount val="1"/>
                <c:pt idx="0">
                  <c:v>Bejövő adat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E0C-416E-B194-E93B9069B6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prezibeee!$C$2:$C$3</c:f>
              <c:numCache>
                <c:formatCode>General</c:formatCode>
                <c:ptCount val="2"/>
                <c:pt idx="0" formatCode="0.0">
                  <c:v>-0.43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E0C-416E-B194-E93B9069B6C0}"/>
            </c:ext>
          </c:extLst>
        </c:ser>
        <c:ser>
          <c:idx val="2"/>
          <c:order val="2"/>
          <c:tx>
            <c:strRef>
              <c:f>prezibeee!$D$1</c:f>
              <c:strCache>
                <c:ptCount val="1"/>
                <c:pt idx="0">
                  <c:v>Költségvetés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prezibeee!$D$2:$D$3</c:f>
              <c:numCache>
                <c:formatCode>0.0</c:formatCode>
                <c:ptCount val="2"/>
                <c:pt idx="0">
                  <c:v>0.12</c:v>
                </c:pt>
                <c:pt idx="1">
                  <c:v>0.24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E0C-416E-B194-E93B9069B6C0}"/>
            </c:ext>
          </c:extLst>
        </c:ser>
        <c:ser>
          <c:idx val="3"/>
          <c:order val="3"/>
          <c:tx>
            <c:strRef>
              <c:f>prezibeee!$E$1</c:f>
              <c:strCache>
                <c:ptCount val="1"/>
                <c:pt idx="0">
                  <c:v>Külső kereslet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prezibeee!$E$2:$E$3</c:f>
              <c:numCache>
                <c:formatCode>0.0</c:formatCode>
                <c:ptCount val="2"/>
                <c:pt idx="1">
                  <c:v>-0.34843000000000002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E0C-416E-B194-E93B9069B6C0}"/>
            </c:ext>
          </c:extLst>
        </c:ser>
        <c:ser>
          <c:idx val="4"/>
          <c:order val="4"/>
          <c:tx>
            <c:strRef>
              <c:f>prezibeee!$F$1</c:f>
              <c:strCache>
                <c:ptCount val="1"/>
                <c:pt idx="0">
                  <c:v>NHP kibővítése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E0C-416E-B194-E93B9069B6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prezibeee!$F$2:$F$3</c:f>
              <c:numCache>
                <c:formatCode>General</c:formatCode>
                <c:ptCount val="2"/>
                <c:pt idx="0" formatCode="0.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E0C-416E-B194-E93B9069B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494024"/>
        <c:axId val="194494416"/>
      </c:barChart>
      <c:lineChart>
        <c:grouping val="standard"/>
        <c:varyColors val="0"/>
        <c:ser>
          <c:idx val="5"/>
          <c:order val="5"/>
          <c:tx>
            <c:strRef>
              <c:f>prezibeee!$G$1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15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prezibeee!$A$2:$A$3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prezibeee!$G$2:$G$3</c:f>
              <c:numCache>
                <c:formatCode>0.00</c:formatCode>
                <c:ptCount val="2"/>
                <c:pt idx="0">
                  <c:v>-9.9999999999999811E-3</c:v>
                </c:pt>
                <c:pt idx="1">
                  <c:v>4.1569999999999996E-2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E0C-416E-B194-E93B9069B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494024"/>
        <c:axId val="194494416"/>
      </c:lineChart>
      <c:catAx>
        <c:axId val="19449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94494416"/>
        <c:crosses val="autoZero"/>
        <c:auto val="1"/>
        <c:lblAlgn val="ctr"/>
        <c:lblOffset val="100"/>
        <c:noMultiLvlLbl val="0"/>
      </c:catAx>
      <c:valAx>
        <c:axId val="19449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hu-HU"/>
                  <a:t>éves változás (százalékpont)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94494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026305164122461E-2"/>
          <c:y val="0.76709141143202575"/>
          <c:w val="0.83194738967175508"/>
          <c:h val="0.2119518732608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latin typeface="Trebuchet MS" panose="020B0603020202020204" pitchFamily="34" charset="0"/>
        </a:defRPr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43534361173132E-2"/>
          <c:y val="6.1027818231185062E-2"/>
          <c:w val="0.91087538315642991"/>
          <c:h val="0.626471990740740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data!$D$1</c:f>
              <c:strCache>
                <c:ptCount val="1"/>
                <c:pt idx="0">
                  <c:v>Keresletérzékeny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data!$A$38:$A$190</c:f>
              <c:numCache>
                <c:formatCode>mmm\-yy</c:formatCode>
                <c:ptCount val="153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</c:numCache>
            </c:numRef>
          </c:cat>
          <c:val>
            <c:numRef>
              <c:f>data!$D$38:$D$190</c:f>
              <c:numCache>
                <c:formatCode>0.0</c:formatCode>
                <c:ptCount val="153"/>
                <c:pt idx="0">
                  <c:v>2.5400592085794296</c:v>
                </c:pt>
                <c:pt idx="1">
                  <c:v>2.4522429500059624</c:v>
                </c:pt>
                <c:pt idx="2">
                  <c:v>2.2920089192488153</c:v>
                </c:pt>
                <c:pt idx="3">
                  <c:v>2.3700862181097642</c:v>
                </c:pt>
                <c:pt idx="4">
                  <c:v>2.5509268273801342</c:v>
                </c:pt>
                <c:pt idx="5">
                  <c:v>2.3307550052700745</c:v>
                </c:pt>
                <c:pt idx="6">
                  <c:v>2.1868072476154934</c:v>
                </c:pt>
                <c:pt idx="7">
                  <c:v>2.1905111794351764</c:v>
                </c:pt>
                <c:pt idx="8">
                  <c:v>2.3085803133044149</c:v>
                </c:pt>
                <c:pt idx="9">
                  <c:v>2.1353854255221973</c:v>
                </c:pt>
                <c:pt idx="10">
                  <c:v>1.9290096444459033</c:v>
                </c:pt>
                <c:pt idx="11">
                  <c:v>1.8036108913539208</c:v>
                </c:pt>
                <c:pt idx="12">
                  <c:v>1.8164965277767526</c:v>
                </c:pt>
                <c:pt idx="13">
                  <c:v>1.7870559486107873</c:v>
                </c:pt>
                <c:pt idx="14">
                  <c:v>1.7753768262724581</c:v>
                </c:pt>
                <c:pt idx="15">
                  <c:v>1.6203651331177429</c:v>
                </c:pt>
                <c:pt idx="16">
                  <c:v>1.3727337970592202</c:v>
                </c:pt>
                <c:pt idx="17">
                  <c:v>1.2557720832615176</c:v>
                </c:pt>
                <c:pt idx="18">
                  <c:v>1.1561775172206008</c:v>
                </c:pt>
                <c:pt idx="19">
                  <c:v>1.2000126083423377</c:v>
                </c:pt>
                <c:pt idx="20">
                  <c:v>1.0219356856811508</c:v>
                </c:pt>
                <c:pt idx="21">
                  <c:v>0.98762683893825554</c:v>
                </c:pt>
                <c:pt idx="22">
                  <c:v>0.98882132330731265</c:v>
                </c:pt>
                <c:pt idx="23">
                  <c:v>0.90301958588182085</c:v>
                </c:pt>
                <c:pt idx="24">
                  <c:v>0.78166327041282824</c:v>
                </c:pt>
                <c:pt idx="25">
                  <c:v>0.71069010688672041</c:v>
                </c:pt>
                <c:pt idx="26">
                  <c:v>0.69834601805292662</c:v>
                </c:pt>
                <c:pt idx="27">
                  <c:v>0.67049747096770262</c:v>
                </c:pt>
                <c:pt idx="28">
                  <c:v>0.74824074024566867</c:v>
                </c:pt>
                <c:pt idx="29">
                  <c:v>0.83394419998058456</c:v>
                </c:pt>
                <c:pt idx="30">
                  <c:v>0.94884235773104275</c:v>
                </c:pt>
                <c:pt idx="31">
                  <c:v>1.145533513329978</c:v>
                </c:pt>
                <c:pt idx="32">
                  <c:v>1.4201508972997632</c:v>
                </c:pt>
                <c:pt idx="33">
                  <c:v>1.6234849912168428</c:v>
                </c:pt>
                <c:pt idx="34">
                  <c:v>1.6193672854956425</c:v>
                </c:pt>
                <c:pt idx="35">
                  <c:v>1.7736687138438643</c:v>
                </c:pt>
                <c:pt idx="36">
                  <c:v>1.7861778104421477</c:v>
                </c:pt>
                <c:pt idx="37">
                  <c:v>1.9520283432967644</c:v>
                </c:pt>
                <c:pt idx="38">
                  <c:v>2.0538435890370259</c:v>
                </c:pt>
                <c:pt idx="39">
                  <c:v>1.9819757260826065</c:v>
                </c:pt>
                <c:pt idx="40">
                  <c:v>1.947593766357911</c:v>
                </c:pt>
                <c:pt idx="41">
                  <c:v>2.0070954114050736</c:v>
                </c:pt>
                <c:pt idx="42">
                  <c:v>2.0553539738652531</c:v>
                </c:pt>
                <c:pt idx="43">
                  <c:v>1.9067377210035394</c:v>
                </c:pt>
                <c:pt idx="44">
                  <c:v>1.7920737395670363</c:v>
                </c:pt>
                <c:pt idx="45">
                  <c:v>1.6245289634196771</c:v>
                </c:pt>
                <c:pt idx="46">
                  <c:v>1.5547520273004567</c:v>
                </c:pt>
                <c:pt idx="47">
                  <c:v>1.5309908766642064</c:v>
                </c:pt>
                <c:pt idx="48">
                  <c:v>1.6130359083914445</c:v>
                </c:pt>
                <c:pt idx="49">
                  <c:v>1.5788912435472384</c:v>
                </c:pt>
                <c:pt idx="50">
                  <c:v>1.6809284247119713</c:v>
                </c:pt>
                <c:pt idx="51">
                  <c:v>1.7726074393863951</c:v>
                </c:pt>
                <c:pt idx="52">
                  <c:v>1.8745560440293654</c:v>
                </c:pt>
                <c:pt idx="53">
                  <c:v>1.8669589569320104</c:v>
                </c:pt>
                <c:pt idx="54">
                  <c:v>1.8595500494831771</c:v>
                </c:pt>
                <c:pt idx="55">
                  <c:v>1.8124408660576075</c:v>
                </c:pt>
                <c:pt idx="56">
                  <c:v>1.7180562737611031</c:v>
                </c:pt>
                <c:pt idx="57">
                  <c:v>1.7826807896537042</c:v>
                </c:pt>
                <c:pt idx="58">
                  <c:v>1.7722791718619724</c:v>
                </c:pt>
                <c:pt idx="59">
                  <c:v>1.7833585209505185</c:v>
                </c:pt>
                <c:pt idx="60">
                  <c:v>1.6061121421431499</c:v>
                </c:pt>
                <c:pt idx="61">
                  <c:v>1.6538169626133423</c:v>
                </c:pt>
                <c:pt idx="62">
                  <c:v>1.5453516242894514</c:v>
                </c:pt>
                <c:pt idx="63">
                  <c:v>1.803606840024629</c:v>
                </c:pt>
                <c:pt idx="64">
                  <c:v>1.8364255827016884</c:v>
                </c:pt>
                <c:pt idx="65">
                  <c:v>1.923736354354298</c:v>
                </c:pt>
                <c:pt idx="66">
                  <c:v>1.9295510314812168</c:v>
                </c:pt>
                <c:pt idx="67">
                  <c:v>2.0018995285493584</c:v>
                </c:pt>
                <c:pt idx="68">
                  <c:v>1.9809916173216788</c:v>
                </c:pt>
                <c:pt idx="69">
                  <c:v>1.7855376815508037</c:v>
                </c:pt>
                <c:pt idx="70">
                  <c:v>1.8210414892016984</c:v>
                </c:pt>
                <c:pt idx="71">
                  <c:v>1.7217075713407073</c:v>
                </c:pt>
                <c:pt idx="72">
                  <c:v>1.6859800301406376</c:v>
                </c:pt>
                <c:pt idx="73">
                  <c:v>1.5243712297958201</c:v>
                </c:pt>
                <c:pt idx="74">
                  <c:v>1.4393852995262777</c:v>
                </c:pt>
                <c:pt idx="75">
                  <c:v>1.0970032931452196</c:v>
                </c:pt>
                <c:pt idx="76">
                  <c:v>0.80581147164027034</c:v>
                </c:pt>
                <c:pt idx="77">
                  <c:v>0.5667066351750214</c:v>
                </c:pt>
                <c:pt idx="78">
                  <c:v>0.52307388302268021</c:v>
                </c:pt>
                <c:pt idx="79">
                  <c:v>0.53613868368078921</c:v>
                </c:pt>
                <c:pt idx="80">
                  <c:v>0.51589457873174593</c:v>
                </c:pt>
                <c:pt idx="81">
                  <c:v>0.51013452583653274</c:v>
                </c:pt>
                <c:pt idx="82">
                  <c:v>0.44011995990187086</c:v>
                </c:pt>
                <c:pt idx="83">
                  <c:v>0.44823106513677347</c:v>
                </c:pt>
                <c:pt idx="84">
                  <c:v>0.30497518222236553</c:v>
                </c:pt>
                <c:pt idx="85">
                  <c:v>0.29447154705133782</c:v>
                </c:pt>
                <c:pt idx="86">
                  <c:v>0.3503679330358227</c:v>
                </c:pt>
                <c:pt idx="87">
                  <c:v>0.3472804805916565</c:v>
                </c:pt>
                <c:pt idx="88">
                  <c:v>0.44889629792349595</c:v>
                </c:pt>
                <c:pt idx="89">
                  <c:v>0.54053512786352875</c:v>
                </c:pt>
                <c:pt idx="90">
                  <c:v>0.58588888540835993</c:v>
                </c:pt>
                <c:pt idx="91">
                  <c:v>0.59697207339451241</c:v>
                </c:pt>
                <c:pt idx="92">
                  <c:v>0.62729174628813145</c:v>
                </c:pt>
                <c:pt idx="93">
                  <c:v>0.76397571069967196</c:v>
                </c:pt>
                <c:pt idx="94">
                  <c:v>0.82755206990209373</c:v>
                </c:pt>
                <c:pt idx="95">
                  <c:v>0.91282703330076875</c:v>
                </c:pt>
                <c:pt idx="96">
                  <c:v>1.0509717149721707</c:v>
                </c:pt>
                <c:pt idx="97">
                  <c:v>1.1178604155388996</c:v>
                </c:pt>
                <c:pt idx="98">
                  <c:v>1.1340005843840872</c:v>
                </c:pt>
                <c:pt idx="99">
                  <c:v>1.2006537444521634</c:v>
                </c:pt>
                <c:pt idx="100">
                  <c:v>1.1484229048798205</c:v>
                </c:pt>
                <c:pt idx="101">
                  <c:v>1.3098832733985342</c:v>
                </c:pt>
                <c:pt idx="102">
                  <c:v>1.2794176478107944</c:v>
                </c:pt>
                <c:pt idx="103">
                  <c:v>1.2521429327259752</c:v>
                </c:pt>
                <c:pt idx="104">
                  <c:v>1.2035238723891326</c:v>
                </c:pt>
                <c:pt idx="105">
                  <c:v>1.0365740693792727</c:v>
                </c:pt>
                <c:pt idx="106">
                  <c:v>1.1430688846014099</c:v>
                </c:pt>
                <c:pt idx="107">
                  <c:v>1.1425531238383579</c:v>
                </c:pt>
                <c:pt idx="108">
                  <c:v>0.85695300724393908</c:v>
                </c:pt>
                <c:pt idx="109">
                  <c:v>0.98160469099197489</c:v>
                </c:pt>
                <c:pt idx="110">
                  <c:v>0.92927233639150997</c:v>
                </c:pt>
                <c:pt idx="111">
                  <c:v>0.89010982953284279</c:v>
                </c:pt>
                <c:pt idx="112">
                  <c:v>0.86474474096272347</c:v>
                </c:pt>
                <c:pt idx="113">
                  <c:v>0.7615265633122047</c:v>
                </c:pt>
                <c:pt idx="114">
                  <c:v>0.76335849250918553</c:v>
                </c:pt>
                <c:pt idx="115">
                  <c:v>0.76587632084037738</c:v>
                </c:pt>
                <c:pt idx="116">
                  <c:v>0.80051572099001878</c:v>
                </c:pt>
                <c:pt idx="117">
                  <c:v>0.72316600192891967</c:v>
                </c:pt>
                <c:pt idx="118">
                  <c:v>0.74683331607902914</c:v>
                </c:pt>
                <c:pt idx="119">
                  <c:v>0.66186946957438964</c:v>
                </c:pt>
                <c:pt idx="120">
                  <c:v>0.95939379740319619</c:v>
                </c:pt>
                <c:pt idx="121">
                  <c:v>0.9063885809120813</c:v>
                </c:pt>
                <c:pt idx="122">
                  <c:v>0.81530758946018056</c:v>
                </c:pt>
                <c:pt idx="123">
                  <c:v>0.67531731391359739</c:v>
                </c:pt>
                <c:pt idx="124">
                  <c:v>0.75137363630345566</c:v>
                </c:pt>
                <c:pt idx="125">
                  <c:v>0.72442336323697343</c:v>
                </c:pt>
                <c:pt idx="126">
                  <c:v>0.7755723414467397</c:v>
                </c:pt>
                <c:pt idx="127">
                  <c:v>0.86707920548228756</c:v>
                </c:pt>
                <c:pt idx="128">
                  <c:v>0.70438619008738268</c:v>
                </c:pt>
                <c:pt idx="129">
                  <c:v>0.89595600883771365</c:v>
                </c:pt>
                <c:pt idx="130">
                  <c:v>0.83642705835474462</c:v>
                </c:pt>
                <c:pt idx="131">
                  <c:v>0.83115438008376019</c:v>
                </c:pt>
                <c:pt idx="132">
                  <c:v>0.75602718933890389</c:v>
                </c:pt>
                <c:pt idx="133">
                  <c:v>0.84985745165543913</c:v>
                </c:pt>
                <c:pt idx="134">
                  <c:v>0.8528874846662694</c:v>
                </c:pt>
                <c:pt idx="135">
                  <c:v>0.98940777306904304</c:v>
                </c:pt>
                <c:pt idx="136">
                  <c:v>1.0371491752998245</c:v>
                </c:pt>
                <c:pt idx="137">
                  <c:v>1.0213862565666489</c:v>
                </c:pt>
                <c:pt idx="138">
                  <c:v>1.010622658624591</c:v>
                </c:pt>
                <c:pt idx="139">
                  <c:v>0.92395508273296789</c:v>
                </c:pt>
                <c:pt idx="140">
                  <c:v>1.0165716415154329</c:v>
                </c:pt>
                <c:pt idx="141">
                  <c:v>1.0354535792870243</c:v>
                </c:pt>
                <c:pt idx="142">
                  <c:v>0.96299986737663157</c:v>
                </c:pt>
                <c:pt idx="143">
                  <c:v>0.93342164695833563</c:v>
                </c:pt>
                <c:pt idx="144">
                  <c:v>1.0188073397278037</c:v>
                </c:pt>
                <c:pt idx="145">
                  <c:v>0.86630389789265938</c:v>
                </c:pt>
                <c:pt idx="146">
                  <c:v>0.83921568306676353</c:v>
                </c:pt>
                <c:pt idx="147">
                  <c:v>0.92893742285995362</c:v>
                </c:pt>
                <c:pt idx="148">
                  <c:v>0.80544837801392832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9D-4676-B2E4-FC4909D28C21}"/>
            </c:ext>
          </c:extLst>
        </c:ser>
        <c:ser>
          <c:idx val="1"/>
          <c:order val="1"/>
          <c:tx>
            <c:strRef>
              <c:f>data!$H$1</c:f>
              <c:strCache>
                <c:ptCount val="1"/>
                <c:pt idx="0">
                  <c:v>Élelmiszer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numRef>
              <c:f>data!$A$38:$A$190</c:f>
              <c:numCache>
                <c:formatCode>mmm\-yy</c:formatCode>
                <c:ptCount val="153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</c:numCache>
            </c:numRef>
          </c:cat>
          <c:val>
            <c:numRef>
              <c:f>data!$H$38:$H$190</c:f>
              <c:numCache>
                <c:formatCode>0.0</c:formatCode>
                <c:ptCount val="153"/>
                <c:pt idx="0">
                  <c:v>0.92750406504243976</c:v>
                </c:pt>
                <c:pt idx="1">
                  <c:v>1.0018604358564587</c:v>
                </c:pt>
                <c:pt idx="2">
                  <c:v>0.97637169892350828</c:v>
                </c:pt>
                <c:pt idx="3">
                  <c:v>1.1086538563141208</c:v>
                </c:pt>
                <c:pt idx="4">
                  <c:v>1.3713750816296306</c:v>
                </c:pt>
                <c:pt idx="5">
                  <c:v>1.5546272189371071</c:v>
                </c:pt>
                <c:pt idx="6">
                  <c:v>1.7639416320708157</c:v>
                </c:pt>
                <c:pt idx="7">
                  <c:v>1.7376462558565571</c:v>
                </c:pt>
                <c:pt idx="8">
                  <c:v>1.4319571150669499</c:v>
                </c:pt>
                <c:pt idx="9">
                  <c:v>1.1239663443777159</c:v>
                </c:pt>
                <c:pt idx="10">
                  <c:v>0.80146234554543216</c:v>
                </c:pt>
                <c:pt idx="11">
                  <c:v>0.78333926482538541</c:v>
                </c:pt>
                <c:pt idx="12">
                  <c:v>0.31344049006914032</c:v>
                </c:pt>
                <c:pt idx="13">
                  <c:v>-2.3421120035951981E-2</c:v>
                </c:pt>
                <c:pt idx="14">
                  <c:v>8.7430442580836321E-2</c:v>
                </c:pt>
                <c:pt idx="15">
                  <c:v>0.2921490929052224</c:v>
                </c:pt>
                <c:pt idx="16">
                  <c:v>0.396089309469843</c:v>
                </c:pt>
                <c:pt idx="17">
                  <c:v>0.60649658614751156</c:v>
                </c:pt>
                <c:pt idx="18">
                  <c:v>0.48321505437608114</c:v>
                </c:pt>
                <c:pt idx="19">
                  <c:v>0.27435740495158401</c:v>
                </c:pt>
                <c:pt idx="20">
                  <c:v>0.35676147032269334</c:v>
                </c:pt>
                <c:pt idx="21">
                  <c:v>0.30448650655132159</c:v>
                </c:pt>
                <c:pt idx="22">
                  <c:v>0.43446511881797312</c:v>
                </c:pt>
                <c:pt idx="23">
                  <c:v>0.59069330297954825</c:v>
                </c:pt>
                <c:pt idx="24">
                  <c:v>0.95440527072546133</c:v>
                </c:pt>
                <c:pt idx="25">
                  <c:v>1.1814269089446703</c:v>
                </c:pt>
                <c:pt idx="26">
                  <c:v>1.3443567376749332</c:v>
                </c:pt>
                <c:pt idx="27">
                  <c:v>1.4117949163481032</c:v>
                </c:pt>
                <c:pt idx="28">
                  <c:v>1.5130970767870782</c:v>
                </c:pt>
                <c:pt idx="29">
                  <c:v>1.5100845031509</c:v>
                </c:pt>
                <c:pt idx="30">
                  <c:v>1.6734150294158434</c:v>
                </c:pt>
                <c:pt idx="31">
                  <c:v>2.0456985130131056</c:v>
                </c:pt>
                <c:pt idx="32">
                  <c:v>2.2685912847970218</c:v>
                </c:pt>
                <c:pt idx="33">
                  <c:v>2.3509156914485079</c:v>
                </c:pt>
                <c:pt idx="34">
                  <c:v>2.5279991435145472</c:v>
                </c:pt>
                <c:pt idx="35">
                  <c:v>2.4746322173324677</c:v>
                </c:pt>
                <c:pt idx="36">
                  <c:v>2.1985861907887716</c:v>
                </c:pt>
                <c:pt idx="37">
                  <c:v>1.9868861656436634</c:v>
                </c:pt>
                <c:pt idx="38">
                  <c:v>1.7019820864898247</c:v>
                </c:pt>
                <c:pt idx="39">
                  <c:v>1.6741944605954551</c:v>
                </c:pt>
                <c:pt idx="40">
                  <c:v>1.3871437423080888</c:v>
                </c:pt>
                <c:pt idx="41">
                  <c:v>1.2515043321808279</c:v>
                </c:pt>
                <c:pt idx="42">
                  <c:v>1.0844077290988015</c:v>
                </c:pt>
                <c:pt idx="43">
                  <c:v>1.2582184261396598</c:v>
                </c:pt>
                <c:pt idx="44">
                  <c:v>1.7652637013134487</c:v>
                </c:pt>
                <c:pt idx="45">
                  <c:v>2.1789125231729871</c:v>
                </c:pt>
                <c:pt idx="46">
                  <c:v>2.1624335345866075</c:v>
                </c:pt>
                <c:pt idx="47">
                  <c:v>2.2414876267191626</c:v>
                </c:pt>
                <c:pt idx="48">
                  <c:v>2.3687910812594435</c:v>
                </c:pt>
                <c:pt idx="49">
                  <c:v>2.3660102400228658</c:v>
                </c:pt>
                <c:pt idx="50">
                  <c:v>2.4051501907797204</c:v>
                </c:pt>
                <c:pt idx="51">
                  <c:v>2.7761292172049172</c:v>
                </c:pt>
                <c:pt idx="52">
                  <c:v>2.8109840506262822</c:v>
                </c:pt>
                <c:pt idx="53">
                  <c:v>2.6234591919505066</c:v>
                </c:pt>
                <c:pt idx="54">
                  <c:v>2.6383389458492417</c:v>
                </c:pt>
                <c:pt idx="55">
                  <c:v>2.2516413057149052</c:v>
                </c:pt>
                <c:pt idx="56">
                  <c:v>1.6701043463341847</c:v>
                </c:pt>
                <c:pt idx="57">
                  <c:v>1.2456353209781372</c:v>
                </c:pt>
                <c:pt idx="58">
                  <c:v>0.9258551309299452</c:v>
                </c:pt>
                <c:pt idx="59">
                  <c:v>0.77688450571879786</c:v>
                </c:pt>
                <c:pt idx="60">
                  <c:v>0.83815039413539238</c:v>
                </c:pt>
                <c:pt idx="61">
                  <c:v>1.0001769240425287</c:v>
                </c:pt>
                <c:pt idx="62">
                  <c:v>1.0782399107417562</c:v>
                </c:pt>
                <c:pt idx="63">
                  <c:v>0.64515415288352251</c:v>
                </c:pt>
                <c:pt idx="64">
                  <c:v>1.3279898608684557</c:v>
                </c:pt>
                <c:pt idx="65">
                  <c:v>1.0745161978112505</c:v>
                </c:pt>
                <c:pt idx="66">
                  <c:v>0.52605217752696909</c:v>
                </c:pt>
                <c:pt idx="67">
                  <c:v>0.21118190159954597</c:v>
                </c:pt>
                <c:pt idx="68">
                  <c:v>8.5110810159675587E-2</c:v>
                </c:pt>
                <c:pt idx="69">
                  <c:v>4.1173851384714855E-2</c:v>
                </c:pt>
                <c:pt idx="70">
                  <c:v>0.17147196108437024</c:v>
                </c:pt>
                <c:pt idx="71">
                  <c:v>-7.0996983204016928E-3</c:v>
                </c:pt>
                <c:pt idx="72">
                  <c:v>-8.4733369068400233E-2</c:v>
                </c:pt>
                <c:pt idx="73">
                  <c:v>-0.14020879750678583</c:v>
                </c:pt>
                <c:pt idx="74">
                  <c:v>-6.983089464351977E-2</c:v>
                </c:pt>
                <c:pt idx="75">
                  <c:v>5.7913218952134748E-3</c:v>
                </c:pt>
                <c:pt idx="76">
                  <c:v>-0.87153037067290828</c:v>
                </c:pt>
                <c:pt idx="77">
                  <c:v>-0.20369573751002346</c:v>
                </c:pt>
                <c:pt idx="78">
                  <c:v>0.56127052486236972</c:v>
                </c:pt>
                <c:pt idx="79">
                  <c:v>0.91817651220551255</c:v>
                </c:pt>
                <c:pt idx="80">
                  <c:v>0.99375857277418156</c:v>
                </c:pt>
                <c:pt idx="81">
                  <c:v>1.3309874257840488</c:v>
                </c:pt>
                <c:pt idx="82">
                  <c:v>1.4897926256229508</c:v>
                </c:pt>
                <c:pt idx="83">
                  <c:v>1.6713135717722765</c:v>
                </c:pt>
                <c:pt idx="84">
                  <c:v>1.4054055042665958</c:v>
                </c:pt>
                <c:pt idx="85">
                  <c:v>1.6531223549395788</c:v>
                </c:pt>
                <c:pt idx="86">
                  <c:v>1.9038178087008664</c:v>
                </c:pt>
                <c:pt idx="87">
                  <c:v>2.0491653896143927</c:v>
                </c:pt>
                <c:pt idx="88">
                  <c:v>1.8717559291550043</c:v>
                </c:pt>
                <c:pt idx="89">
                  <c:v>1.4490524274721799</c:v>
                </c:pt>
                <c:pt idx="90">
                  <c:v>1.1537681066576109</c:v>
                </c:pt>
                <c:pt idx="91">
                  <c:v>1.3110535489962423</c:v>
                </c:pt>
                <c:pt idx="92">
                  <c:v>1.242143954363073</c:v>
                </c:pt>
                <c:pt idx="93">
                  <c:v>0.96387536500586291</c:v>
                </c:pt>
                <c:pt idx="94">
                  <c:v>0.94167544351932564</c:v>
                </c:pt>
                <c:pt idx="95">
                  <c:v>0.80953272340342153</c:v>
                </c:pt>
                <c:pt idx="96">
                  <c:v>0.65867589370254187</c:v>
                </c:pt>
                <c:pt idx="97">
                  <c:v>0.74454299065243434</c:v>
                </c:pt>
                <c:pt idx="98">
                  <c:v>0.50142777738187494</c:v>
                </c:pt>
                <c:pt idx="99">
                  <c:v>0.4160635380992348</c:v>
                </c:pt>
                <c:pt idx="100">
                  <c:v>0.39424375921637855</c:v>
                </c:pt>
                <c:pt idx="101">
                  <c:v>0.5818637527747792</c:v>
                </c:pt>
                <c:pt idx="102">
                  <c:v>0.82796075538771552</c:v>
                </c:pt>
                <c:pt idx="103">
                  <c:v>0.94722054101509512</c:v>
                </c:pt>
                <c:pt idx="104">
                  <c:v>1.2763072684305947</c:v>
                </c:pt>
                <c:pt idx="105">
                  <c:v>1.3800779769533396</c:v>
                </c:pt>
                <c:pt idx="106">
                  <c:v>1.2856725052493188</c:v>
                </c:pt>
                <c:pt idx="107">
                  <c:v>1.2749188612088616</c:v>
                </c:pt>
                <c:pt idx="108">
                  <c:v>1.2539526847188696</c:v>
                </c:pt>
                <c:pt idx="109">
                  <c:v>0.87099254915454549</c:v>
                </c:pt>
                <c:pt idx="110">
                  <c:v>0.71268849657026478</c:v>
                </c:pt>
                <c:pt idx="111">
                  <c:v>0.69603300602199014</c:v>
                </c:pt>
                <c:pt idx="112">
                  <c:v>0.7752292940654657</c:v>
                </c:pt>
                <c:pt idx="113">
                  <c:v>0.89223392430009252</c:v>
                </c:pt>
                <c:pt idx="114">
                  <c:v>0.62801228039758972</c:v>
                </c:pt>
                <c:pt idx="115">
                  <c:v>0.60653091327845132</c:v>
                </c:pt>
                <c:pt idx="116">
                  <c:v>0.36808879930597316</c:v>
                </c:pt>
                <c:pt idx="117">
                  <c:v>0.23851501273334264</c:v>
                </c:pt>
                <c:pt idx="118">
                  <c:v>3.7891148813458009E-2</c:v>
                </c:pt>
                <c:pt idx="119">
                  <c:v>-4.1575033170034748E-2</c:v>
                </c:pt>
                <c:pt idx="120">
                  <c:v>-0.10266249309334574</c:v>
                </c:pt>
                <c:pt idx="121">
                  <c:v>-2.1118088529941625E-2</c:v>
                </c:pt>
                <c:pt idx="122">
                  <c:v>-1.5269494972496578E-2</c:v>
                </c:pt>
                <c:pt idx="123">
                  <c:v>-8.7779862223531291E-2</c:v>
                </c:pt>
                <c:pt idx="124">
                  <c:v>-0.20987235312858743</c:v>
                </c:pt>
                <c:pt idx="125">
                  <c:v>-0.30943949426905082</c:v>
                </c:pt>
                <c:pt idx="126">
                  <c:v>-0.1156348468486853</c:v>
                </c:pt>
                <c:pt idx="127">
                  <c:v>-5.8138038713623663E-2</c:v>
                </c:pt>
                <c:pt idx="128">
                  <c:v>3.1606623072909956E-2</c:v>
                </c:pt>
                <c:pt idx="129">
                  <c:v>-4.7826669174293235E-2</c:v>
                </c:pt>
                <c:pt idx="130">
                  <c:v>-9.1068480130448215E-2</c:v>
                </c:pt>
                <c:pt idx="131">
                  <c:v>-0.22519087364231372</c:v>
                </c:pt>
                <c:pt idx="132">
                  <c:v>-0.27448316732761469</c:v>
                </c:pt>
                <c:pt idx="133">
                  <c:v>-0.23370113088184535</c:v>
                </c:pt>
                <c:pt idx="134">
                  <c:v>-0.13617770573632049</c:v>
                </c:pt>
                <c:pt idx="135">
                  <c:v>6.8664405649081495E-3</c:v>
                </c:pt>
                <c:pt idx="136">
                  <c:v>0.22641971480285744</c:v>
                </c:pt>
                <c:pt idx="137">
                  <c:v>0.22366624027437843</c:v>
                </c:pt>
                <c:pt idx="138">
                  <c:v>0.10160398221501377</c:v>
                </c:pt>
                <c:pt idx="139">
                  <c:v>8.831247684440599E-2</c:v>
                </c:pt>
                <c:pt idx="140">
                  <c:v>-1.1158553291347351E-2</c:v>
                </c:pt>
                <c:pt idx="141">
                  <c:v>0.21220427055160468</c:v>
                </c:pt>
                <c:pt idx="142">
                  <c:v>0.36082393596409085</c:v>
                </c:pt>
                <c:pt idx="143">
                  <c:v>0.43725598717675113</c:v>
                </c:pt>
                <c:pt idx="144">
                  <c:v>0.25052070419746741</c:v>
                </c:pt>
                <c:pt idx="145">
                  <c:v>0.2305284833539451</c:v>
                </c:pt>
                <c:pt idx="146">
                  <c:v>5.4983711898949475E-2</c:v>
                </c:pt>
                <c:pt idx="147">
                  <c:v>0.10209022542481432</c:v>
                </c:pt>
                <c:pt idx="148">
                  <c:v>-9.6266136453924123E-2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9D-4676-B2E4-FC4909D28C21}"/>
            </c:ext>
          </c:extLst>
        </c:ser>
        <c:ser>
          <c:idx val="2"/>
          <c:order val="2"/>
          <c:tx>
            <c:strRef>
              <c:f>data!$I$1</c:f>
              <c:strCache>
                <c:ptCount val="1"/>
                <c:pt idx="0">
                  <c:v>Energia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data!$A$38:$A$190</c:f>
              <c:numCache>
                <c:formatCode>mmm\-yy</c:formatCode>
                <c:ptCount val="153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</c:numCache>
            </c:numRef>
          </c:cat>
          <c:val>
            <c:numRef>
              <c:f>data!$I$38:$I$190</c:f>
              <c:numCache>
                <c:formatCode>0.0</c:formatCode>
                <c:ptCount val="153"/>
                <c:pt idx="0">
                  <c:v>0.71591219585320087</c:v>
                </c:pt>
                <c:pt idx="1">
                  <c:v>0.76033919403398853</c:v>
                </c:pt>
                <c:pt idx="2">
                  <c:v>0.47184832066612731</c:v>
                </c:pt>
                <c:pt idx="3">
                  <c:v>0.78398403700505037</c:v>
                </c:pt>
                <c:pt idx="4">
                  <c:v>1.1018141602822946</c:v>
                </c:pt>
                <c:pt idx="5">
                  <c:v>0.97031281728718888</c:v>
                </c:pt>
                <c:pt idx="6">
                  <c:v>0.66856025754598614</c:v>
                </c:pt>
                <c:pt idx="7">
                  <c:v>0.70486364280293212</c:v>
                </c:pt>
                <c:pt idx="8">
                  <c:v>0.4385623681230667</c:v>
                </c:pt>
                <c:pt idx="9">
                  <c:v>0.62645707853890975</c:v>
                </c:pt>
                <c:pt idx="10">
                  <c:v>0.64228549189400053</c:v>
                </c:pt>
                <c:pt idx="11">
                  <c:v>0.5608361344890993</c:v>
                </c:pt>
                <c:pt idx="12">
                  <c:v>0.52004439331528407</c:v>
                </c:pt>
                <c:pt idx="13">
                  <c:v>0.53693022279593494</c:v>
                </c:pt>
                <c:pt idx="14">
                  <c:v>0.7539956955416145</c:v>
                </c:pt>
                <c:pt idx="15">
                  <c:v>0.94854891437213817</c:v>
                </c:pt>
                <c:pt idx="16">
                  <c:v>0.7183315769187244</c:v>
                </c:pt>
                <c:pt idx="17">
                  <c:v>0.88318093074669979</c:v>
                </c:pt>
                <c:pt idx="18">
                  <c:v>0.97888139788647099</c:v>
                </c:pt>
                <c:pt idx="19">
                  <c:v>0.96341972862145731</c:v>
                </c:pt>
                <c:pt idx="20">
                  <c:v>1.1733928057913188</c:v>
                </c:pt>
                <c:pt idx="21">
                  <c:v>1.0061528100865349</c:v>
                </c:pt>
                <c:pt idx="22">
                  <c:v>0.93334987390338364</c:v>
                </c:pt>
                <c:pt idx="23">
                  <c:v>0.88559666154335503</c:v>
                </c:pt>
                <c:pt idx="24">
                  <c:v>1.0020240832999832</c:v>
                </c:pt>
                <c:pt idx="25">
                  <c:v>0.88934984800109129</c:v>
                </c:pt>
                <c:pt idx="26">
                  <c:v>0.59645025137802377</c:v>
                </c:pt>
                <c:pt idx="27">
                  <c:v>0.5693781826556209</c:v>
                </c:pt>
                <c:pt idx="28">
                  <c:v>0.8429007004412381</c:v>
                </c:pt>
                <c:pt idx="29">
                  <c:v>0.72895301346301111</c:v>
                </c:pt>
                <c:pt idx="30">
                  <c:v>0.80073822768036107</c:v>
                </c:pt>
                <c:pt idx="31">
                  <c:v>0.73434387158920245</c:v>
                </c:pt>
                <c:pt idx="32">
                  <c:v>1.2694026268744119</c:v>
                </c:pt>
                <c:pt idx="33">
                  <c:v>1.2117927496380874</c:v>
                </c:pt>
                <c:pt idx="34">
                  <c:v>1.1055481520809975</c:v>
                </c:pt>
                <c:pt idx="35">
                  <c:v>1.1455497855727996</c:v>
                </c:pt>
                <c:pt idx="36">
                  <c:v>1.3783352897835286</c:v>
                </c:pt>
                <c:pt idx="37">
                  <c:v>1.9045845892081246</c:v>
                </c:pt>
                <c:pt idx="38">
                  <c:v>2.1004192743165326</c:v>
                </c:pt>
                <c:pt idx="39">
                  <c:v>1.9539944363485737</c:v>
                </c:pt>
                <c:pt idx="40">
                  <c:v>1.7812279747866542</c:v>
                </c:pt>
                <c:pt idx="41">
                  <c:v>1.941263917259187</c:v>
                </c:pt>
                <c:pt idx="42">
                  <c:v>1.7417408948014212</c:v>
                </c:pt>
                <c:pt idx="43">
                  <c:v>1.6395482534050858</c:v>
                </c:pt>
                <c:pt idx="44">
                  <c:v>0.75755379931512723</c:v>
                </c:pt>
                <c:pt idx="45">
                  <c:v>0.83746774961688852</c:v>
                </c:pt>
                <c:pt idx="46">
                  <c:v>1.2685208734336835</c:v>
                </c:pt>
                <c:pt idx="47">
                  <c:v>1.4513792958131693</c:v>
                </c:pt>
                <c:pt idx="48">
                  <c:v>1.3269352527293274</c:v>
                </c:pt>
                <c:pt idx="49">
                  <c:v>1.5511068426843888</c:v>
                </c:pt>
                <c:pt idx="50">
                  <c:v>1.4487086028788048</c:v>
                </c:pt>
                <c:pt idx="51">
                  <c:v>1.2587695789908757</c:v>
                </c:pt>
                <c:pt idx="52">
                  <c:v>1.6012638777173251</c:v>
                </c:pt>
                <c:pt idx="53">
                  <c:v>1.5527286487869956</c:v>
                </c:pt>
                <c:pt idx="54">
                  <c:v>1.6519582990895261</c:v>
                </c:pt>
                <c:pt idx="55">
                  <c:v>1.8306535045063113</c:v>
                </c:pt>
                <c:pt idx="56">
                  <c:v>1.7877805810108351</c:v>
                </c:pt>
                <c:pt idx="57">
                  <c:v>1.6073293705577174</c:v>
                </c:pt>
                <c:pt idx="58">
                  <c:v>1.1414831116345687</c:v>
                </c:pt>
                <c:pt idx="59">
                  <c:v>0.58260799009828113</c:v>
                </c:pt>
                <c:pt idx="60">
                  <c:v>0.53476213344769896</c:v>
                </c:pt>
                <c:pt idx="61">
                  <c:v>0.13193537875248862</c:v>
                </c:pt>
                <c:pt idx="62">
                  <c:v>6.139969035176196E-2</c:v>
                </c:pt>
                <c:pt idx="63">
                  <c:v>0.21554044761664459</c:v>
                </c:pt>
                <c:pt idx="64">
                  <c:v>-0.16869072617892489</c:v>
                </c:pt>
                <c:pt idx="65">
                  <c:v>-7.3070725804218695E-2</c:v>
                </c:pt>
                <c:pt idx="66">
                  <c:v>-0.38238887832989488</c:v>
                </c:pt>
                <c:pt idx="67">
                  <c:v>-0.5272955505168293</c:v>
                </c:pt>
                <c:pt idx="68">
                  <c:v>-0.50483713679893127</c:v>
                </c:pt>
                <c:pt idx="69">
                  <c:v>-0.51934534059672421</c:v>
                </c:pt>
                <c:pt idx="70">
                  <c:v>-0.1753649570662203</c:v>
                </c:pt>
                <c:pt idx="71">
                  <c:v>0.41761747529482385</c:v>
                </c:pt>
                <c:pt idx="72">
                  <c:v>1.0434997988570873</c:v>
                </c:pt>
                <c:pt idx="73">
                  <c:v>0.46929257503923388</c:v>
                </c:pt>
                <c:pt idx="74">
                  <c:v>0.66760324226267009</c:v>
                </c:pt>
                <c:pt idx="75">
                  <c:v>0.67726315040992591</c:v>
                </c:pt>
                <c:pt idx="76">
                  <c:v>1.2412851696956417</c:v>
                </c:pt>
                <c:pt idx="77">
                  <c:v>1.0075157525179748</c:v>
                </c:pt>
                <c:pt idx="78">
                  <c:v>1.1883967735134551</c:v>
                </c:pt>
                <c:pt idx="79">
                  <c:v>1.021216395436146</c:v>
                </c:pt>
                <c:pt idx="80">
                  <c:v>1.0808957647648918</c:v>
                </c:pt>
                <c:pt idx="81">
                  <c:v>1.2409340165275944</c:v>
                </c:pt>
                <c:pt idx="82">
                  <c:v>1.1832597872705604</c:v>
                </c:pt>
                <c:pt idx="83">
                  <c:v>1.4625378783933582</c:v>
                </c:pt>
                <c:pt idx="84">
                  <c:v>1.4060161005391372</c:v>
                </c:pt>
                <c:pt idx="85">
                  <c:v>1.4756083132964477</c:v>
                </c:pt>
                <c:pt idx="86">
                  <c:v>1.6133054024816209</c:v>
                </c:pt>
                <c:pt idx="87">
                  <c:v>1.5684097289430974</c:v>
                </c:pt>
                <c:pt idx="88">
                  <c:v>1.0158784481340872</c:v>
                </c:pt>
                <c:pt idx="89">
                  <c:v>0.89823772724996098</c:v>
                </c:pt>
                <c:pt idx="90">
                  <c:v>0.79982284876286647</c:v>
                </c:pt>
                <c:pt idx="91">
                  <c:v>1.1082232811933166</c:v>
                </c:pt>
                <c:pt idx="92">
                  <c:v>1.1034001507088189</c:v>
                </c:pt>
                <c:pt idx="93">
                  <c:v>1.4443686767827311</c:v>
                </c:pt>
                <c:pt idx="94">
                  <c:v>1.5795738390352188</c:v>
                </c:pt>
                <c:pt idx="95">
                  <c:v>1.2491850701837017</c:v>
                </c:pt>
                <c:pt idx="96">
                  <c:v>1.5217579085861375</c:v>
                </c:pt>
                <c:pt idx="97">
                  <c:v>1.5247560946586916</c:v>
                </c:pt>
                <c:pt idx="98">
                  <c:v>1.3222847372229856</c:v>
                </c:pt>
                <c:pt idx="99">
                  <c:v>1.4802265047602619</c:v>
                </c:pt>
                <c:pt idx="100">
                  <c:v>1.1828760403687955</c:v>
                </c:pt>
                <c:pt idx="101">
                  <c:v>1.1188087113216658</c:v>
                </c:pt>
                <c:pt idx="102">
                  <c:v>0.9458462845440484</c:v>
                </c:pt>
                <c:pt idx="103">
                  <c:v>1.0190118029811317</c:v>
                </c:pt>
                <c:pt idx="104">
                  <c:v>1.1150444015821512</c:v>
                </c:pt>
                <c:pt idx="105">
                  <c:v>0.67469271575346845</c:v>
                </c:pt>
                <c:pt idx="106">
                  <c:v>0.11059909469204002</c:v>
                </c:pt>
                <c:pt idx="107">
                  <c:v>8.2958543600766155E-2</c:v>
                </c:pt>
                <c:pt idx="108">
                  <c:v>1.1722414320272836E-2</c:v>
                </c:pt>
                <c:pt idx="109">
                  <c:v>0.27334597872299637</c:v>
                </c:pt>
                <c:pt idx="110">
                  <c:v>5.1957406124267358E-2</c:v>
                </c:pt>
                <c:pt idx="111">
                  <c:v>-0.37294506273762829</c:v>
                </c:pt>
                <c:pt idx="112">
                  <c:v>-0.36791381500804199</c:v>
                </c:pt>
                <c:pt idx="113">
                  <c:v>-0.20628856035645746</c:v>
                </c:pt>
                <c:pt idx="114">
                  <c:v>6.0529088793020991E-2</c:v>
                </c:pt>
                <c:pt idx="115">
                  <c:v>-0.13117604445962969</c:v>
                </c:pt>
                <c:pt idx="116">
                  <c:v>-0.2257906529058917</c:v>
                </c:pt>
                <c:pt idx="117">
                  <c:v>-0.46397203233184836</c:v>
                </c:pt>
                <c:pt idx="118">
                  <c:v>-0.23302586516133525</c:v>
                </c:pt>
                <c:pt idx="119">
                  <c:v>3.067930000000017E-2</c:v>
                </c:pt>
                <c:pt idx="120">
                  <c:v>-0.28726554274701921</c:v>
                </c:pt>
                <c:pt idx="121">
                  <c:v>-0.41526382367052056</c:v>
                </c:pt>
                <c:pt idx="122">
                  <c:v>-0.3268515257798173</c:v>
                </c:pt>
                <c:pt idx="123">
                  <c:v>-0.19216743974800249</c:v>
                </c:pt>
                <c:pt idx="124">
                  <c:v>2.8191303227699957E-2</c:v>
                </c:pt>
                <c:pt idx="125">
                  <c:v>4.2049493212813302E-2</c:v>
                </c:pt>
                <c:pt idx="126">
                  <c:v>0.11560066654747081</c:v>
                </c:pt>
                <c:pt idx="127">
                  <c:v>-0.11525870082458495</c:v>
                </c:pt>
                <c:pt idx="128">
                  <c:v>-0.16854419844452129</c:v>
                </c:pt>
                <c:pt idx="129">
                  <c:v>3.1882763253838715E-2</c:v>
                </c:pt>
                <c:pt idx="130">
                  <c:v>-0.20560004070596563</c:v>
                </c:pt>
                <c:pt idx="131">
                  <c:v>-0.87354940000000114</c:v>
                </c:pt>
                <c:pt idx="132">
                  <c:v>-1.3645036998201356</c:v>
                </c:pt>
                <c:pt idx="133">
                  <c:v>-1.2982826343909522</c:v>
                </c:pt>
                <c:pt idx="134">
                  <c:v>-0.99269925054166941</c:v>
                </c:pt>
                <c:pt idx="135">
                  <c:v>-1.0137593733892925</c:v>
                </c:pt>
                <c:pt idx="136">
                  <c:v>-0.66494897272602282</c:v>
                </c:pt>
                <c:pt idx="137">
                  <c:v>-0.60877396346299983</c:v>
                </c:pt>
                <c:pt idx="138">
                  <c:v>-0.69380272269562471</c:v>
                </c:pt>
                <c:pt idx="139">
                  <c:v>-0.98446147287716157</c:v>
                </c:pt>
                <c:pt idx="140">
                  <c:v>-1.419520505212013</c:v>
                </c:pt>
                <c:pt idx="141">
                  <c:v>-1.3759546840512462</c:v>
                </c:pt>
                <c:pt idx="142">
                  <c:v>-1.0487493853139536</c:v>
                </c:pt>
                <c:pt idx="143">
                  <c:v>-0.74446839999999981</c:v>
                </c:pt>
                <c:pt idx="144">
                  <c:v>-0.46404699323013548</c:v>
                </c:pt>
                <c:pt idx="145">
                  <c:v>-0.9394037006907997</c:v>
                </c:pt>
                <c:pt idx="146">
                  <c:v>-1.2351395395978941</c:v>
                </c:pt>
                <c:pt idx="147">
                  <c:v>-0.90525143893289606</c:v>
                </c:pt>
                <c:pt idx="148">
                  <c:v>-0.99846573846581754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9D-4676-B2E4-FC4909D28C21}"/>
            </c:ext>
          </c:extLst>
        </c:ser>
        <c:ser>
          <c:idx val="3"/>
          <c:order val="3"/>
          <c:tx>
            <c:strRef>
              <c:f>data!$K$1</c:f>
              <c:strCache>
                <c:ptCount val="1"/>
                <c:pt idx="0">
                  <c:v>Kormányzati intézkedések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numRef>
              <c:f>data!$A$38:$A$190</c:f>
              <c:numCache>
                <c:formatCode>mmm\-yy</c:formatCode>
                <c:ptCount val="153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</c:numCache>
            </c:numRef>
          </c:cat>
          <c:val>
            <c:numRef>
              <c:f>data!$K$38:$K$190</c:f>
              <c:numCache>
                <c:formatCode>0.0</c:formatCode>
                <c:ptCount val="153"/>
                <c:pt idx="0">
                  <c:v>2.4179068005808091</c:v>
                </c:pt>
                <c:pt idx="1">
                  <c:v>2.8909440867593093</c:v>
                </c:pt>
                <c:pt idx="2">
                  <c:v>2.9564055752768521</c:v>
                </c:pt>
                <c:pt idx="3">
                  <c:v>2.6729554679218408</c:v>
                </c:pt>
                <c:pt idx="4">
                  <c:v>2.6311262175752459</c:v>
                </c:pt>
                <c:pt idx="5">
                  <c:v>2.5933614717231577</c:v>
                </c:pt>
                <c:pt idx="6">
                  <c:v>2.5686055616229138</c:v>
                </c:pt>
                <c:pt idx="7">
                  <c:v>2.5366725176352443</c:v>
                </c:pt>
                <c:pt idx="8">
                  <c:v>2.4530129685815423</c:v>
                </c:pt>
                <c:pt idx="9">
                  <c:v>2.4377052311363814</c:v>
                </c:pt>
                <c:pt idx="10">
                  <c:v>2.3864094408715255</c:v>
                </c:pt>
                <c:pt idx="11">
                  <c:v>2.3821720509107971</c:v>
                </c:pt>
                <c:pt idx="12">
                  <c:v>1.3990144728781371</c:v>
                </c:pt>
                <c:pt idx="13">
                  <c:v>0.88816728944577261</c:v>
                </c:pt>
                <c:pt idx="14">
                  <c:v>0.83020300718051288</c:v>
                </c:pt>
                <c:pt idx="15">
                  <c:v>1.0645147504850452</c:v>
                </c:pt>
                <c:pt idx="16">
                  <c:v>1.0577872179078831</c:v>
                </c:pt>
                <c:pt idx="17">
                  <c:v>1.0486864559217763</c:v>
                </c:pt>
                <c:pt idx="18">
                  <c:v>1.094766406625427</c:v>
                </c:pt>
                <c:pt idx="19">
                  <c:v>1.1091417461249073</c:v>
                </c:pt>
                <c:pt idx="20">
                  <c:v>1.1072302879373961</c:v>
                </c:pt>
                <c:pt idx="21">
                  <c:v>0.9080255742830623</c:v>
                </c:pt>
                <c:pt idx="22">
                  <c:v>0.96293775428780792</c:v>
                </c:pt>
                <c:pt idx="23">
                  <c:v>0.95291879762570231</c:v>
                </c:pt>
                <c:pt idx="24">
                  <c:v>-2.8684508550873539E-2</c:v>
                </c:pt>
                <c:pt idx="25">
                  <c:v>-0.26683128349821039</c:v>
                </c:pt>
                <c:pt idx="26">
                  <c:v>-0.31446821001208858</c:v>
                </c:pt>
                <c:pt idx="27">
                  <c:v>-0.36288847549016356</c:v>
                </c:pt>
                <c:pt idx="28">
                  <c:v>-0.34332063867696849</c:v>
                </c:pt>
                <c:pt idx="29">
                  <c:v>-0.33054280103163813</c:v>
                </c:pt>
                <c:pt idx="30">
                  <c:v>-0.41712961103016666</c:v>
                </c:pt>
                <c:pt idx="31">
                  <c:v>-0.42772820656319788</c:v>
                </c:pt>
                <c:pt idx="32">
                  <c:v>0.89819431014706375</c:v>
                </c:pt>
                <c:pt idx="33">
                  <c:v>1.1480097116966466</c:v>
                </c:pt>
                <c:pt idx="34">
                  <c:v>1.1129575205393563</c:v>
                </c:pt>
                <c:pt idx="35">
                  <c:v>1.1473529166950374</c:v>
                </c:pt>
                <c:pt idx="36">
                  <c:v>2.3918438068202783</c:v>
                </c:pt>
                <c:pt idx="37">
                  <c:v>2.9820647672194438</c:v>
                </c:pt>
                <c:pt idx="38">
                  <c:v>3.1924068601807849</c:v>
                </c:pt>
                <c:pt idx="39">
                  <c:v>3.1472564874169091</c:v>
                </c:pt>
                <c:pt idx="40">
                  <c:v>3.3597079450965603</c:v>
                </c:pt>
                <c:pt idx="41">
                  <c:v>3.3819360504655491</c:v>
                </c:pt>
                <c:pt idx="42">
                  <c:v>3.4926322776346828</c:v>
                </c:pt>
                <c:pt idx="43">
                  <c:v>3.5011500572624756</c:v>
                </c:pt>
                <c:pt idx="44">
                  <c:v>2.0743232068322701</c:v>
                </c:pt>
                <c:pt idx="45">
                  <c:v>2.0957841764052025</c:v>
                </c:pt>
                <c:pt idx="46">
                  <c:v>2.1602799672596578</c:v>
                </c:pt>
                <c:pt idx="47">
                  <c:v>2.1549422638566527</c:v>
                </c:pt>
                <c:pt idx="48">
                  <c:v>1.7685019278115381</c:v>
                </c:pt>
                <c:pt idx="49">
                  <c:v>1.424804978382288</c:v>
                </c:pt>
                <c:pt idx="50">
                  <c:v>1.1964693202216812</c:v>
                </c:pt>
                <c:pt idx="51">
                  <c:v>0.82108071416403416</c:v>
                </c:pt>
                <c:pt idx="52">
                  <c:v>0.65867853291744183</c:v>
                </c:pt>
                <c:pt idx="53">
                  <c:v>0.63752325810835409</c:v>
                </c:pt>
                <c:pt idx="54">
                  <c:v>0.56807501023607299</c:v>
                </c:pt>
                <c:pt idx="55">
                  <c:v>0.58060177979514893</c:v>
                </c:pt>
                <c:pt idx="56">
                  <c:v>0.56810837641622369</c:v>
                </c:pt>
                <c:pt idx="57">
                  <c:v>0.47062173142729757</c:v>
                </c:pt>
                <c:pt idx="58">
                  <c:v>0.38739647517313203</c:v>
                </c:pt>
                <c:pt idx="59">
                  <c:v>0.35823846972899887</c:v>
                </c:pt>
                <c:pt idx="60">
                  <c:v>0.15729055350863266</c:v>
                </c:pt>
                <c:pt idx="61">
                  <c:v>0.23870665252800552</c:v>
                </c:pt>
                <c:pt idx="62">
                  <c:v>0.21818864593550172</c:v>
                </c:pt>
                <c:pt idx="63">
                  <c:v>0.70988752712398107</c:v>
                </c:pt>
                <c:pt idx="64">
                  <c:v>0.77372672712447599</c:v>
                </c:pt>
                <c:pt idx="65">
                  <c:v>0.78561176397918497</c:v>
                </c:pt>
                <c:pt idx="66">
                  <c:v>2.978483814702094</c:v>
                </c:pt>
                <c:pt idx="67">
                  <c:v>3.3344753379219618</c:v>
                </c:pt>
                <c:pt idx="68">
                  <c:v>3.3447518716465989</c:v>
                </c:pt>
                <c:pt idx="69">
                  <c:v>3.4015401367933391</c:v>
                </c:pt>
                <c:pt idx="70">
                  <c:v>3.4138789502269571</c:v>
                </c:pt>
                <c:pt idx="71">
                  <c:v>3.4277127390988245</c:v>
                </c:pt>
                <c:pt idx="72">
                  <c:v>3.7675037691008395</c:v>
                </c:pt>
                <c:pt idx="73">
                  <c:v>3.8825068164838505</c:v>
                </c:pt>
                <c:pt idx="74">
                  <c:v>3.9102800108489859</c:v>
                </c:pt>
                <c:pt idx="75">
                  <c:v>3.8629416496862703</c:v>
                </c:pt>
                <c:pt idx="76">
                  <c:v>3.8984541933629879</c:v>
                </c:pt>
                <c:pt idx="77">
                  <c:v>3.8940739099002792</c:v>
                </c:pt>
                <c:pt idx="78">
                  <c:v>1.7119120560004826</c:v>
                </c:pt>
                <c:pt idx="79">
                  <c:v>1.2199766405197638</c:v>
                </c:pt>
                <c:pt idx="80">
                  <c:v>1.1679767120237443</c:v>
                </c:pt>
                <c:pt idx="81">
                  <c:v>1.0955172492834246</c:v>
                </c:pt>
                <c:pt idx="82">
                  <c:v>1.0735321799465045</c:v>
                </c:pt>
                <c:pt idx="83">
                  <c:v>1.0908453016517494</c:v>
                </c:pt>
                <c:pt idx="84">
                  <c:v>0.85498562564249458</c:v>
                </c:pt>
                <c:pt idx="85">
                  <c:v>0.64061680366912965</c:v>
                </c:pt>
                <c:pt idx="86">
                  <c:v>0.66960041247581181</c:v>
                </c:pt>
                <c:pt idx="87">
                  <c:v>0.70342668332965208</c:v>
                </c:pt>
                <c:pt idx="88">
                  <c:v>0.61120911091548058</c:v>
                </c:pt>
                <c:pt idx="89">
                  <c:v>0.58447607873236151</c:v>
                </c:pt>
                <c:pt idx="90">
                  <c:v>0.5526083865547331</c:v>
                </c:pt>
                <c:pt idx="91">
                  <c:v>0.56102414783512655</c:v>
                </c:pt>
                <c:pt idx="92">
                  <c:v>0.60175960683611962</c:v>
                </c:pt>
                <c:pt idx="93">
                  <c:v>0.69287388921122228</c:v>
                </c:pt>
                <c:pt idx="94">
                  <c:v>0.91394389789450681</c:v>
                </c:pt>
                <c:pt idx="95">
                  <c:v>1.0997520181726523</c:v>
                </c:pt>
                <c:pt idx="96">
                  <c:v>2.2077758090374888</c:v>
                </c:pt>
                <c:pt idx="97">
                  <c:v>2.5045653379757122</c:v>
                </c:pt>
                <c:pt idx="98">
                  <c:v>2.5809418830263686</c:v>
                </c:pt>
                <c:pt idx="99">
                  <c:v>2.5989857255151909</c:v>
                </c:pt>
                <c:pt idx="100">
                  <c:v>2.5491692395309866</c:v>
                </c:pt>
                <c:pt idx="101">
                  <c:v>2.5810991488645416</c:v>
                </c:pt>
                <c:pt idx="102">
                  <c:v>2.7246337722543772</c:v>
                </c:pt>
                <c:pt idx="103">
                  <c:v>2.8218844512069374</c:v>
                </c:pt>
                <c:pt idx="104">
                  <c:v>2.9991551468313431</c:v>
                </c:pt>
                <c:pt idx="105">
                  <c:v>2.9116598217047454</c:v>
                </c:pt>
                <c:pt idx="106">
                  <c:v>2.6743970306586466</c:v>
                </c:pt>
                <c:pt idx="107">
                  <c:v>2.4952214104458186</c:v>
                </c:pt>
                <c:pt idx="108">
                  <c:v>1.5943637429624493</c:v>
                </c:pt>
                <c:pt idx="109">
                  <c:v>0.65455337790263612</c:v>
                </c:pt>
                <c:pt idx="110">
                  <c:v>0.53160023282933688</c:v>
                </c:pt>
                <c:pt idx="111">
                  <c:v>0.47517918180063234</c:v>
                </c:pt>
                <c:pt idx="112">
                  <c:v>0.48408805732097848</c:v>
                </c:pt>
                <c:pt idx="113">
                  <c:v>0.47509758281277259</c:v>
                </c:pt>
                <c:pt idx="114">
                  <c:v>0.30262566333744156</c:v>
                </c:pt>
                <c:pt idx="115">
                  <c:v>0.10207541812743104</c:v>
                </c:pt>
                <c:pt idx="116">
                  <c:v>0.42824674240576155</c:v>
                </c:pt>
                <c:pt idx="117">
                  <c:v>0.41361294809481719</c:v>
                </c:pt>
                <c:pt idx="118">
                  <c:v>0.36423170843508679</c:v>
                </c:pt>
                <c:pt idx="119">
                  <c:v>-0.22591096695654955</c:v>
                </c:pt>
                <c:pt idx="120">
                  <c:v>-0.62003194129378136</c:v>
                </c:pt>
                <c:pt idx="121">
                  <c:v>-0.3668527806830042</c:v>
                </c:pt>
                <c:pt idx="122">
                  <c:v>-0.39606861126411985</c:v>
                </c:pt>
                <c:pt idx="123">
                  <c:v>-0.49649054378048207</c:v>
                </c:pt>
                <c:pt idx="124">
                  <c:v>-0.70941678253289897</c:v>
                </c:pt>
                <c:pt idx="125">
                  <c:v>-0.72838411168762973</c:v>
                </c:pt>
                <c:pt idx="126">
                  <c:v>-0.64662504563985723</c:v>
                </c:pt>
                <c:pt idx="127">
                  <c:v>-0.52719711947685277</c:v>
                </c:pt>
                <c:pt idx="128">
                  <c:v>-1.0472475290597876</c:v>
                </c:pt>
                <c:pt idx="129">
                  <c:v>-1.2967505344701455</c:v>
                </c:pt>
                <c:pt idx="130">
                  <c:v>-1.2460322257575664</c:v>
                </c:pt>
                <c:pt idx="131">
                  <c:v>-0.66976328800850293</c:v>
                </c:pt>
                <c:pt idx="132">
                  <c:v>-0.51704032219115326</c:v>
                </c:pt>
                <c:pt idx="133">
                  <c:v>-0.36670865714531126</c:v>
                </c:pt>
                <c:pt idx="134">
                  <c:v>-0.36374901877104793</c:v>
                </c:pt>
                <c:pt idx="135">
                  <c:v>-0.28251484024465867</c:v>
                </c:pt>
                <c:pt idx="136">
                  <c:v>-6.7675519212535395E-2</c:v>
                </c:pt>
                <c:pt idx="137">
                  <c:v>-4.7474349317804823E-2</c:v>
                </c:pt>
                <c:pt idx="138">
                  <c:v>-2.1986859273348425E-2</c:v>
                </c:pt>
                <c:pt idx="139">
                  <c:v>-1.8123889960864198E-2</c:v>
                </c:pt>
                <c:pt idx="140">
                  <c:v>1.6959590281838632E-2</c:v>
                </c:pt>
                <c:pt idx="141">
                  <c:v>0.2295008766944851</c:v>
                </c:pt>
                <c:pt idx="142">
                  <c:v>0.22732972895358466</c:v>
                </c:pt>
                <c:pt idx="143">
                  <c:v>0.24274822915603761</c:v>
                </c:pt>
                <c:pt idx="144">
                  <c:v>0.11273076097945317</c:v>
                </c:pt>
                <c:pt idx="145">
                  <c:v>0.12136747883307047</c:v>
                </c:pt>
                <c:pt idx="146">
                  <c:v>0.11119349401809196</c:v>
                </c:pt>
                <c:pt idx="147">
                  <c:v>9.6078453284957524E-2</c:v>
                </c:pt>
                <c:pt idx="148">
                  <c:v>8.0880189997532659E-2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C9D-4676-B2E4-FC4909D2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94495200"/>
        <c:axId val="194495592"/>
      </c:barChart>
      <c:lineChart>
        <c:grouping val="standard"/>
        <c:varyColors val="0"/>
        <c:ser>
          <c:idx val="4"/>
          <c:order val="4"/>
          <c:tx>
            <c:strRef>
              <c:f>data!$L$1</c:f>
              <c:strCache>
                <c:ptCount val="1"/>
                <c:pt idx="0">
                  <c:v>CPI</c:v>
                </c:pt>
              </c:strCache>
            </c:strRef>
          </c:tx>
          <c:spPr>
            <a:ln w="57150"/>
          </c:spPr>
          <c:marker>
            <c:symbol val="none"/>
          </c:marker>
          <c:dPt>
            <c:idx val="149"/>
            <c:marker>
              <c:symbol val="circle"/>
              <c:size val="9"/>
            </c:marker>
            <c:bubble3D val="0"/>
            <c:spPr>
              <a:ln w="571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C9D-4676-B2E4-FC4909D28C21}"/>
              </c:ext>
            </c:extLst>
          </c:dPt>
          <c:dPt>
            <c:idx val="150"/>
            <c:marker>
              <c:symbol val="circle"/>
              <c:size val="9"/>
            </c:marker>
            <c:bubble3D val="0"/>
            <c:spPr>
              <a:ln w="571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C9D-4676-B2E4-FC4909D28C21}"/>
              </c:ext>
            </c:extLst>
          </c:dPt>
          <c:dPt>
            <c:idx val="151"/>
            <c:marker>
              <c:symbol val="circle"/>
              <c:size val="9"/>
            </c:marker>
            <c:bubble3D val="0"/>
            <c:spPr>
              <a:ln w="571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C9D-4676-B2E4-FC4909D28C21}"/>
              </c:ext>
            </c:extLst>
          </c:dPt>
          <c:dPt>
            <c:idx val="152"/>
            <c:marker>
              <c:symbol val="circle"/>
              <c:size val="9"/>
            </c:marker>
            <c:bubble3D val="0"/>
            <c:spPr>
              <a:ln w="571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C9D-4676-B2E4-FC4909D28C21}"/>
              </c:ext>
            </c:extLst>
          </c:dPt>
          <c:cat>
            <c:numRef>
              <c:f>data!$A$38:$A$190</c:f>
              <c:numCache>
                <c:formatCode>mmm\-yy</c:formatCode>
                <c:ptCount val="153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  <c:pt idx="87">
                  <c:v>40634</c:v>
                </c:pt>
                <c:pt idx="88">
                  <c:v>40664</c:v>
                </c:pt>
                <c:pt idx="89">
                  <c:v>40695</c:v>
                </c:pt>
                <c:pt idx="90">
                  <c:v>40725</c:v>
                </c:pt>
                <c:pt idx="91">
                  <c:v>40756</c:v>
                </c:pt>
                <c:pt idx="92">
                  <c:v>40787</c:v>
                </c:pt>
                <c:pt idx="93">
                  <c:v>40817</c:v>
                </c:pt>
                <c:pt idx="94">
                  <c:v>40848</c:v>
                </c:pt>
                <c:pt idx="95">
                  <c:v>40878</c:v>
                </c:pt>
                <c:pt idx="96">
                  <c:v>40909</c:v>
                </c:pt>
                <c:pt idx="97">
                  <c:v>40940</c:v>
                </c:pt>
                <c:pt idx="98">
                  <c:v>40969</c:v>
                </c:pt>
                <c:pt idx="99">
                  <c:v>41000</c:v>
                </c:pt>
                <c:pt idx="100">
                  <c:v>41030</c:v>
                </c:pt>
                <c:pt idx="101">
                  <c:v>41061</c:v>
                </c:pt>
                <c:pt idx="102">
                  <c:v>41091</c:v>
                </c:pt>
                <c:pt idx="103">
                  <c:v>41122</c:v>
                </c:pt>
                <c:pt idx="104">
                  <c:v>41153</c:v>
                </c:pt>
                <c:pt idx="105">
                  <c:v>41183</c:v>
                </c:pt>
                <c:pt idx="106">
                  <c:v>41214</c:v>
                </c:pt>
                <c:pt idx="107">
                  <c:v>41244</c:v>
                </c:pt>
                <c:pt idx="108">
                  <c:v>41275</c:v>
                </c:pt>
                <c:pt idx="109">
                  <c:v>41306</c:v>
                </c:pt>
                <c:pt idx="110">
                  <c:v>41334</c:v>
                </c:pt>
                <c:pt idx="111">
                  <c:v>41365</c:v>
                </c:pt>
                <c:pt idx="112">
                  <c:v>41395</c:v>
                </c:pt>
                <c:pt idx="113">
                  <c:v>41426</c:v>
                </c:pt>
                <c:pt idx="114">
                  <c:v>41456</c:v>
                </c:pt>
                <c:pt idx="115">
                  <c:v>41487</c:v>
                </c:pt>
                <c:pt idx="116">
                  <c:v>41518</c:v>
                </c:pt>
                <c:pt idx="117">
                  <c:v>41548</c:v>
                </c:pt>
                <c:pt idx="118">
                  <c:v>41579</c:v>
                </c:pt>
                <c:pt idx="119">
                  <c:v>41609</c:v>
                </c:pt>
                <c:pt idx="120">
                  <c:v>41640</c:v>
                </c:pt>
                <c:pt idx="121">
                  <c:v>41671</c:v>
                </c:pt>
                <c:pt idx="122">
                  <c:v>41699</c:v>
                </c:pt>
                <c:pt idx="123">
                  <c:v>41730</c:v>
                </c:pt>
                <c:pt idx="124">
                  <c:v>41760</c:v>
                </c:pt>
                <c:pt idx="125">
                  <c:v>41791</c:v>
                </c:pt>
                <c:pt idx="126">
                  <c:v>41821</c:v>
                </c:pt>
                <c:pt idx="127">
                  <c:v>41852</c:v>
                </c:pt>
                <c:pt idx="128">
                  <c:v>41883</c:v>
                </c:pt>
                <c:pt idx="129">
                  <c:v>41913</c:v>
                </c:pt>
                <c:pt idx="130">
                  <c:v>41944</c:v>
                </c:pt>
                <c:pt idx="131">
                  <c:v>41974</c:v>
                </c:pt>
                <c:pt idx="132">
                  <c:v>42005</c:v>
                </c:pt>
                <c:pt idx="133">
                  <c:v>42036</c:v>
                </c:pt>
                <c:pt idx="134">
                  <c:v>42064</c:v>
                </c:pt>
                <c:pt idx="135">
                  <c:v>42095</c:v>
                </c:pt>
                <c:pt idx="136">
                  <c:v>42125</c:v>
                </c:pt>
                <c:pt idx="137">
                  <c:v>42156</c:v>
                </c:pt>
                <c:pt idx="138">
                  <c:v>42186</c:v>
                </c:pt>
                <c:pt idx="139">
                  <c:v>42217</c:v>
                </c:pt>
                <c:pt idx="140">
                  <c:v>42248</c:v>
                </c:pt>
                <c:pt idx="141">
                  <c:v>42278</c:v>
                </c:pt>
                <c:pt idx="142">
                  <c:v>42309</c:v>
                </c:pt>
                <c:pt idx="143">
                  <c:v>42339</c:v>
                </c:pt>
                <c:pt idx="144">
                  <c:v>42370</c:v>
                </c:pt>
                <c:pt idx="145">
                  <c:v>42401</c:v>
                </c:pt>
                <c:pt idx="146">
                  <c:v>42430</c:v>
                </c:pt>
                <c:pt idx="147">
                  <c:v>42461</c:v>
                </c:pt>
                <c:pt idx="148">
                  <c:v>42491</c:v>
                </c:pt>
                <c:pt idx="149">
                  <c:v>42522</c:v>
                </c:pt>
                <c:pt idx="150">
                  <c:v>42552</c:v>
                </c:pt>
                <c:pt idx="151">
                  <c:v>42583</c:v>
                </c:pt>
                <c:pt idx="152">
                  <c:v>42614</c:v>
                </c:pt>
              </c:numCache>
            </c:numRef>
          </c:cat>
          <c:val>
            <c:numRef>
              <c:f>data!$L$38:$L$190</c:f>
              <c:numCache>
                <c:formatCode>0.00</c:formatCode>
                <c:ptCount val="153"/>
                <c:pt idx="0">
                  <c:v>6.6013822700558791</c:v>
                </c:pt>
                <c:pt idx="1">
                  <c:v>7.1053866666557184</c:v>
                </c:pt>
                <c:pt idx="2">
                  <c:v>6.6966345141153027</c:v>
                </c:pt>
                <c:pt idx="3">
                  <c:v>6.9356795793507757</c:v>
                </c:pt>
                <c:pt idx="4">
                  <c:v>7.6552422868673062</c:v>
                </c:pt>
                <c:pt idx="5">
                  <c:v>7.4490565132175277</c:v>
                </c:pt>
                <c:pt idx="6">
                  <c:v>7.1879146988552094</c:v>
                </c:pt>
                <c:pt idx="7">
                  <c:v>7.1696935957299104</c:v>
                </c:pt>
                <c:pt idx="8">
                  <c:v>6.6321127650759735</c:v>
                </c:pt>
                <c:pt idx="9">
                  <c:v>6.3235140795752045</c:v>
                </c:pt>
                <c:pt idx="10">
                  <c:v>5.7591669227568616</c:v>
                </c:pt>
                <c:pt idx="11">
                  <c:v>5.5299583415792029</c:v>
                </c:pt>
                <c:pt idx="12">
                  <c:v>4.0489958840393143</c:v>
                </c:pt>
                <c:pt idx="13">
                  <c:v>3.1887323408165429</c:v>
                </c:pt>
                <c:pt idx="14">
                  <c:v>3.4470059715754218</c:v>
                </c:pt>
                <c:pt idx="15">
                  <c:v>3.9255778908801489</c:v>
                </c:pt>
                <c:pt idx="16">
                  <c:v>3.5449419013556707</c:v>
                </c:pt>
                <c:pt idx="17">
                  <c:v>3.7941360560775053</c:v>
                </c:pt>
                <c:pt idx="18">
                  <c:v>3.7130403761085802</c:v>
                </c:pt>
                <c:pt idx="19">
                  <c:v>3.5469314880402862</c:v>
                </c:pt>
                <c:pt idx="20">
                  <c:v>3.6593202497325592</c:v>
                </c:pt>
                <c:pt idx="21">
                  <c:v>3.2062917298591742</c:v>
                </c:pt>
                <c:pt idx="22">
                  <c:v>3.3195740703164773</c:v>
                </c:pt>
                <c:pt idx="23">
                  <c:v>3.3322283480304264</c:v>
                </c:pt>
                <c:pt idx="24">
                  <c:v>2.709408115887399</c:v>
                </c:pt>
                <c:pt idx="25">
                  <c:v>2.5146355803342715</c:v>
                </c:pt>
                <c:pt idx="26">
                  <c:v>2.3246847970937949</c:v>
                </c:pt>
                <c:pt idx="27">
                  <c:v>2.2887820944812631</c:v>
                </c:pt>
                <c:pt idx="28">
                  <c:v>2.7609178787970166</c:v>
                </c:pt>
                <c:pt idx="29">
                  <c:v>2.7424389155628575</c:v>
                </c:pt>
                <c:pt idx="30">
                  <c:v>3.005866003797081</c:v>
                </c:pt>
                <c:pt idx="31">
                  <c:v>3.4978476913690884</c:v>
                </c:pt>
                <c:pt idx="32">
                  <c:v>5.8563391191182603</c:v>
                </c:pt>
                <c:pt idx="33">
                  <c:v>6.3342031440000852</c:v>
                </c:pt>
                <c:pt idx="34">
                  <c:v>6.3658721016305435</c:v>
                </c:pt>
                <c:pt idx="35">
                  <c:v>6.5412036334441694</c:v>
                </c:pt>
                <c:pt idx="36">
                  <c:v>7.754943097834726</c:v>
                </c:pt>
                <c:pt idx="37">
                  <c:v>8.8255638653679966</c:v>
                </c:pt>
                <c:pt idx="38">
                  <c:v>9.0486518100241682</c:v>
                </c:pt>
                <c:pt idx="39">
                  <c:v>8.7574211104435449</c:v>
                </c:pt>
                <c:pt idx="40">
                  <c:v>8.4756734285492143</c:v>
                </c:pt>
                <c:pt idx="41">
                  <c:v>8.5817997113106372</c:v>
                </c:pt>
                <c:pt idx="42">
                  <c:v>8.3741348754001592</c:v>
                </c:pt>
                <c:pt idx="43">
                  <c:v>8.3056544578107605</c:v>
                </c:pt>
                <c:pt idx="44">
                  <c:v>6.3892144470278822</c:v>
                </c:pt>
                <c:pt idx="45">
                  <c:v>6.7366934126147555</c:v>
                </c:pt>
                <c:pt idx="46">
                  <c:v>7.1459864025804052</c:v>
                </c:pt>
                <c:pt idx="47">
                  <c:v>7.3788000630531911</c:v>
                </c:pt>
                <c:pt idx="48">
                  <c:v>7.0772641701917536</c:v>
                </c:pt>
                <c:pt idx="49">
                  <c:v>6.9208133046367806</c:v>
                </c:pt>
                <c:pt idx="50">
                  <c:v>6.7312565385921772</c:v>
                </c:pt>
                <c:pt idx="51">
                  <c:v>6.6285869497462215</c:v>
                </c:pt>
                <c:pt idx="52">
                  <c:v>6.9454825052904141</c:v>
                </c:pt>
                <c:pt idx="53">
                  <c:v>6.6806700557778669</c:v>
                </c:pt>
                <c:pt idx="54">
                  <c:v>6.7179223046580177</c:v>
                </c:pt>
                <c:pt idx="55">
                  <c:v>6.4753374560739729</c:v>
                </c:pt>
                <c:pt idx="56">
                  <c:v>5.7440495775223468</c:v>
                </c:pt>
                <c:pt idx="57">
                  <c:v>5.1062672126168565</c:v>
                </c:pt>
                <c:pt idx="58">
                  <c:v>4.2270138895996183</c:v>
                </c:pt>
                <c:pt idx="59">
                  <c:v>3.5010894864965962</c:v>
                </c:pt>
                <c:pt idx="60">
                  <c:v>3.1363152232348739</c:v>
                </c:pt>
                <c:pt idx="61">
                  <c:v>3.0246359179363651</c:v>
                </c:pt>
                <c:pt idx="62">
                  <c:v>2.9031798713184713</c:v>
                </c:pt>
                <c:pt idx="63">
                  <c:v>3.3741889676487773</c:v>
                </c:pt>
                <c:pt idx="64">
                  <c:v>3.7694514445156955</c:v>
                </c:pt>
                <c:pt idx="65">
                  <c:v>3.7107935903405149</c:v>
                </c:pt>
                <c:pt idx="66">
                  <c:v>5.0516981453803851</c:v>
                </c:pt>
                <c:pt idx="67">
                  <c:v>5.0202612175540366</c:v>
                </c:pt>
                <c:pt idx="68">
                  <c:v>4.9060171623290216</c:v>
                </c:pt>
                <c:pt idx="69">
                  <c:v>4.7089063291321338</c:v>
                </c:pt>
                <c:pt idx="70">
                  <c:v>5.2310274434468056</c:v>
                </c:pt>
                <c:pt idx="71">
                  <c:v>5.5599380874139541</c:v>
                </c:pt>
                <c:pt idx="72">
                  <c:v>6.412250229030164</c:v>
                </c:pt>
                <c:pt idx="73">
                  <c:v>5.7359618238121186</c:v>
                </c:pt>
                <c:pt idx="74">
                  <c:v>5.9474376579944135</c:v>
                </c:pt>
                <c:pt idx="75">
                  <c:v>5.6429994151366287</c:v>
                </c:pt>
                <c:pt idx="76">
                  <c:v>5.0740204640259918</c:v>
                </c:pt>
                <c:pt idx="77">
                  <c:v>5.2646005600832524</c:v>
                </c:pt>
                <c:pt idx="78">
                  <c:v>3.9846532373989874</c:v>
                </c:pt>
                <c:pt idx="79">
                  <c:v>3.6955082318422114</c:v>
                </c:pt>
                <c:pt idx="80">
                  <c:v>3.7585256282945636</c:v>
                </c:pt>
                <c:pt idx="81">
                  <c:v>4.1775732174316005</c:v>
                </c:pt>
                <c:pt idx="82">
                  <c:v>4.1867045527418867</c:v>
                </c:pt>
                <c:pt idx="83">
                  <c:v>4.6729278169541573</c:v>
                </c:pt>
                <c:pt idx="84">
                  <c:v>3.971382412670593</c:v>
                </c:pt>
                <c:pt idx="85">
                  <c:v>4.0638190189564938</c:v>
                </c:pt>
                <c:pt idx="86">
                  <c:v>4.5370915566941221</c:v>
                </c:pt>
                <c:pt idx="87">
                  <c:v>4.6682822824787991</c:v>
                </c:pt>
                <c:pt idx="88">
                  <c:v>3.9477397861280679</c:v>
                </c:pt>
                <c:pt idx="89">
                  <c:v>3.4723013613180314</c:v>
                </c:pt>
                <c:pt idx="90">
                  <c:v>3.0920882273835701</c:v>
                </c:pt>
                <c:pt idx="91">
                  <c:v>3.5772730514191977</c:v>
                </c:pt>
                <c:pt idx="92">
                  <c:v>3.5745954581961428</c:v>
                </c:pt>
                <c:pt idx="93">
                  <c:v>3.8650936416994881</c:v>
                </c:pt>
                <c:pt idx="94">
                  <c:v>4.2627452503511449</c:v>
                </c:pt>
                <c:pt idx="95">
                  <c:v>4.0712968450605445</c:v>
                </c:pt>
                <c:pt idx="96">
                  <c:v>5.4391813262983391</c:v>
                </c:pt>
                <c:pt idx="97">
                  <c:v>5.8917248388257377</c:v>
                </c:pt>
                <c:pt idx="98">
                  <c:v>5.5386549820153164</c:v>
                </c:pt>
                <c:pt idx="99">
                  <c:v>5.6959295128268508</c:v>
                </c:pt>
                <c:pt idx="100">
                  <c:v>5.2747119439959818</c:v>
                </c:pt>
                <c:pt idx="101">
                  <c:v>5.591654886359521</c:v>
                </c:pt>
                <c:pt idx="102">
                  <c:v>5.7778584599969349</c:v>
                </c:pt>
                <c:pt idx="103">
                  <c:v>6.0402597279291399</c:v>
                </c:pt>
                <c:pt idx="104">
                  <c:v>6.5940306892332217</c:v>
                </c:pt>
                <c:pt idx="105">
                  <c:v>6.0030045837908261</c:v>
                </c:pt>
                <c:pt idx="106">
                  <c:v>5.2137375152014158</c:v>
                </c:pt>
                <c:pt idx="107">
                  <c:v>4.9956519390938041</c:v>
                </c:pt>
                <c:pt idx="108">
                  <c:v>3.7169918492455309</c:v>
                </c:pt>
                <c:pt idx="109">
                  <c:v>2.7804965967721529</c:v>
                </c:pt>
                <c:pt idx="110">
                  <c:v>2.2255184719153789</c:v>
                </c:pt>
                <c:pt idx="111">
                  <c:v>1.6883769546178371</c:v>
                </c:pt>
                <c:pt idx="112">
                  <c:v>1.7561482773411257</c:v>
                </c:pt>
                <c:pt idx="113">
                  <c:v>1.9225695100686124</c:v>
                </c:pt>
                <c:pt idx="114">
                  <c:v>1.7545255250372378</c:v>
                </c:pt>
                <c:pt idx="115">
                  <c:v>1.34330660778663</c:v>
                </c:pt>
                <c:pt idx="116">
                  <c:v>1.3710606097958618</c:v>
                </c:pt>
                <c:pt idx="117">
                  <c:v>0.91132193042523113</c:v>
                </c:pt>
                <c:pt idx="118">
                  <c:v>0.91593030816623866</c:v>
                </c:pt>
                <c:pt idx="119">
                  <c:v>0.42506276944780552</c:v>
                </c:pt>
                <c:pt idx="120">
                  <c:v>-5.0566179730950012E-2</c:v>
                </c:pt>
                <c:pt idx="121">
                  <c:v>0.10315388802861492</c:v>
                </c:pt>
                <c:pt idx="122">
                  <c:v>7.7117957443746832E-2</c:v>
                </c:pt>
                <c:pt idx="123">
                  <c:v>-0.10112053183841851</c:v>
                </c:pt>
                <c:pt idx="124">
                  <c:v>-0.13972419613033082</c:v>
                </c:pt>
                <c:pt idx="125">
                  <c:v>-0.27135074950689386</c:v>
                </c:pt>
                <c:pt idx="126">
                  <c:v>0.12891311550566797</c:v>
                </c:pt>
                <c:pt idx="127">
                  <c:v>0.16648534646722624</c:v>
                </c:pt>
                <c:pt idx="128">
                  <c:v>-0.47979891434401623</c:v>
                </c:pt>
                <c:pt idx="129">
                  <c:v>-0.41673843155288637</c:v>
                </c:pt>
                <c:pt idx="130">
                  <c:v>-0.70627368823923575</c:v>
                </c:pt>
                <c:pt idx="131">
                  <c:v>-0.9373491815670576</c:v>
                </c:pt>
                <c:pt idx="132">
                  <c:v>-1.4</c:v>
                </c:pt>
                <c:pt idx="133">
                  <c:v>-1.0488349707626696</c:v>
                </c:pt>
                <c:pt idx="134">
                  <c:v>-0.63973849038276853</c:v>
                </c:pt>
                <c:pt idx="135">
                  <c:v>-0.3</c:v>
                </c:pt>
                <c:pt idx="136">
                  <c:v>0.53094439816412375</c:v>
                </c:pt>
                <c:pt idx="137">
                  <c:v>0.58880418406022272</c:v>
                </c:pt>
                <c:pt idx="138">
                  <c:v>0.39643705887063163</c:v>
                </c:pt>
                <c:pt idx="139">
                  <c:v>9.6821967393481145E-3</c:v>
                </c:pt>
                <c:pt idx="140">
                  <c:v>-0.39714782670608884</c:v>
                </c:pt>
                <c:pt idx="141">
                  <c:v>0.10120404248186787</c:v>
                </c:pt>
                <c:pt idx="142">
                  <c:v>0.50240414698035352</c:v>
                </c:pt>
                <c:pt idx="143">
                  <c:v>0.86895746329112455</c:v>
                </c:pt>
                <c:pt idx="144">
                  <c:v>0.91801181167458878</c:v>
                </c:pt>
                <c:pt idx="145">
                  <c:v>0.27879615938887525</c:v>
                </c:pt>
                <c:pt idx="146">
                  <c:v>-0.22974665061408928</c:v>
                </c:pt>
                <c:pt idx="147">
                  <c:v>0.2218546626368294</c:v>
                </c:pt>
                <c:pt idx="148">
                  <c:v>-0.20840330690828068</c:v>
                </c:pt>
                <c:pt idx="149">
                  <c:v>-1.1455230462203758E-2</c:v>
                </c:pt>
                <c:pt idx="150">
                  <c:v>-5.3911905016150286E-2</c:v>
                </c:pt>
                <c:pt idx="151">
                  <c:v>0.42834055577927188</c:v>
                </c:pt>
                <c:pt idx="152">
                  <c:v>1.0415128835737448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4C9D-4676-B2E4-FC4909D28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495200"/>
        <c:axId val="194495592"/>
      </c:lineChart>
      <c:dateAx>
        <c:axId val="194495200"/>
        <c:scaling>
          <c:orientation val="minMax"/>
          <c:min val="41640"/>
        </c:scaling>
        <c:delete val="0"/>
        <c:axPos val="b"/>
        <c:numFmt formatCode="yyyy" sourceLinked="0"/>
        <c:majorTickMark val="out"/>
        <c:minorTickMark val="out"/>
        <c:tickLblPos val="low"/>
        <c:crossAx val="194495592"/>
        <c:crosses val="autoZero"/>
        <c:auto val="1"/>
        <c:lblOffset val="100"/>
        <c:baseTimeUnit val="months"/>
        <c:majorUnit val="12"/>
        <c:majorTimeUnit val="months"/>
      </c:dateAx>
      <c:valAx>
        <c:axId val="194495592"/>
        <c:scaling>
          <c:orientation val="minMax"/>
          <c:max val="3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5.8683043329921532E-2"/>
              <c:y val="1.5994865845531058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94495200"/>
        <c:crosses val="autoZero"/>
        <c:crossBetween val="between"/>
        <c:majorUnit val="1"/>
      </c:valAx>
    </c:plotArea>
    <c:legend>
      <c:legendPos val="b"/>
      <c:layout>
        <c:manualLayout>
          <c:xMode val="edge"/>
          <c:yMode val="edge"/>
          <c:x val="0"/>
          <c:y val="0.78950763888888886"/>
          <c:w val="1"/>
          <c:h val="0.2104923611111111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 b="0"/>
      </a:pPr>
      <a:endParaRPr lang="hu-H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743278463558503"/>
          <c:y val="6.9271701388888884E-2"/>
          <c:w val="0.81019125182895591"/>
          <c:h val="0.60658981481481478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'c1-11'!$D$11</c:f>
              <c:strCache>
                <c:ptCount val="1"/>
                <c:pt idx="0">
                  <c:v>Munkaköltség/fő</c:v>
                </c:pt>
              </c:strCache>
            </c:strRef>
          </c:tx>
          <c:spPr>
            <a:solidFill>
              <a:srgbClr val="FF0000"/>
            </a:solidFill>
            <a:ln w="28575">
              <a:noFill/>
            </a:ln>
          </c:spPr>
          <c:invertIfNegative val="0"/>
          <c:cat>
            <c:numRef>
              <c:f>'c1-11'!$A$33:$A$66</c:f>
              <c:numCache>
                <c:formatCode>m/d/yyyy</c:formatCode>
                <c:ptCount val="34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</c:numCache>
            </c:numRef>
          </c:cat>
          <c:val>
            <c:numRef>
              <c:f>'c1-11'!$D$33:$D$66</c:f>
              <c:numCache>
                <c:formatCode>0.00</c:formatCode>
                <c:ptCount val="34"/>
                <c:pt idx="0">
                  <c:v>0.47520715994579998</c:v>
                </c:pt>
                <c:pt idx="1">
                  <c:v>-0.52138444190778999</c:v>
                </c:pt>
                <c:pt idx="2">
                  <c:v>3.4950343060685198</c:v>
                </c:pt>
                <c:pt idx="3">
                  <c:v>3.5013408752543702</c:v>
                </c:pt>
                <c:pt idx="4">
                  <c:v>3.8302264363287102</c:v>
                </c:pt>
                <c:pt idx="5">
                  <c:v>4.7965755762759903</c:v>
                </c:pt>
                <c:pt idx="6">
                  <c:v>4.5450803358640197</c:v>
                </c:pt>
                <c:pt idx="7">
                  <c:v>4.7619112193262696</c:v>
                </c:pt>
                <c:pt idx="8">
                  <c:v>7.0318239438500001</c:v>
                </c:pt>
                <c:pt idx="9">
                  <c:v>5.7925081183703702</c:v>
                </c:pt>
                <c:pt idx="10">
                  <c:v>5.6451218532902399</c:v>
                </c:pt>
                <c:pt idx="11">
                  <c:v>5.6149680268103603</c:v>
                </c:pt>
                <c:pt idx="12">
                  <c:v>2.5461382936766901</c:v>
                </c:pt>
                <c:pt idx="13">
                  <c:v>3.7108283995176099</c:v>
                </c:pt>
                <c:pt idx="14">
                  <c:v>4.0562504133954302</c:v>
                </c:pt>
                <c:pt idx="15">
                  <c:v>4.0330279155958504</c:v>
                </c:pt>
                <c:pt idx="16">
                  <c:v>4.4104660037706802</c:v>
                </c:pt>
                <c:pt idx="17">
                  <c:v>3.98745231244623</c:v>
                </c:pt>
                <c:pt idx="18">
                  <c:v>3.7895708193288602</c:v>
                </c:pt>
                <c:pt idx="19">
                  <c:v>3.6839083322026398</c:v>
                </c:pt>
                <c:pt idx="20">
                  <c:v>3.2989122152304202</c:v>
                </c:pt>
                <c:pt idx="21">
                  <c:v>3.6756706507261301</c:v>
                </c:pt>
                <c:pt idx="22">
                  <c:v>3.8913115793628799</c:v>
                </c:pt>
                <c:pt idx="23">
                  <c:v>4.1676699415048502</c:v>
                </c:pt>
                <c:pt idx="24">
                  <c:v>5.0168435594979996</c:v>
                </c:pt>
                <c:pt idx="25">
                  <c:v>5.32916720505645</c:v>
                </c:pt>
                <c:pt idx="26">
                  <c:v>5.4203125640444201</c:v>
                </c:pt>
                <c:pt idx="27">
                  <c:v>5.5109753713623997</c:v>
                </c:pt>
                <c:pt idx="28">
                  <c:v>5.6599999999999904</c:v>
                </c:pt>
                <c:pt idx="29">
                  <c:v>5.7399999999999602</c:v>
                </c:pt>
                <c:pt idx="30">
                  <c:v>5.82</c:v>
                </c:pt>
                <c:pt idx="31">
                  <c:v>5.8599999999999897</c:v>
                </c:pt>
                <c:pt idx="32">
                  <c:v>5.8999999999999897</c:v>
                </c:pt>
                <c:pt idx="33">
                  <c:v>5.8999999999999897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99-44FB-9B14-2BD733C8BD4C}"/>
            </c:ext>
          </c:extLst>
        </c:ser>
        <c:ser>
          <c:idx val="1"/>
          <c:order val="2"/>
          <c:tx>
            <c:strRef>
              <c:f>'c1-11'!$C$11</c:f>
              <c:strCache>
                <c:ptCount val="1"/>
                <c:pt idx="0">
                  <c:v>Hozzáadott érték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28575">
              <a:noFill/>
              <a:prstDash val="solid"/>
            </a:ln>
          </c:spPr>
          <c:invertIfNegative val="0"/>
          <c:cat>
            <c:numRef>
              <c:f>'c1-11'!$A$33:$A$66</c:f>
              <c:numCache>
                <c:formatCode>m/d/yyyy</c:formatCode>
                <c:ptCount val="34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</c:numCache>
            </c:numRef>
          </c:cat>
          <c:val>
            <c:numRef>
              <c:f>'c1-11'!$C$33:$C$66</c:f>
              <c:numCache>
                <c:formatCode>0.00</c:formatCode>
                <c:ptCount val="34"/>
                <c:pt idx="0">
                  <c:v>1.10338875148284</c:v>
                </c:pt>
                <c:pt idx="1">
                  <c:v>-0.53741817289358795</c:v>
                </c:pt>
                <c:pt idx="2">
                  <c:v>-1.82386894722006</c:v>
                </c:pt>
                <c:pt idx="3">
                  <c:v>-1.1368681318642599</c:v>
                </c:pt>
                <c:pt idx="4">
                  <c:v>-3.12102575092936</c:v>
                </c:pt>
                <c:pt idx="5">
                  <c:v>-1.73514981295035</c:v>
                </c:pt>
                <c:pt idx="6">
                  <c:v>-0.39757145316461301</c:v>
                </c:pt>
                <c:pt idx="7">
                  <c:v>-1.8805909644079299</c:v>
                </c:pt>
                <c:pt idx="8">
                  <c:v>1.6931068401414699</c:v>
                </c:pt>
                <c:pt idx="9">
                  <c:v>2.33052572733768</c:v>
                </c:pt>
                <c:pt idx="10">
                  <c:v>2.0688584557274599</c:v>
                </c:pt>
                <c:pt idx="11">
                  <c:v>3.7281302710919499</c:v>
                </c:pt>
                <c:pt idx="12">
                  <c:v>0.49980602238001098</c:v>
                </c:pt>
                <c:pt idx="13">
                  <c:v>-1.4768216461285</c:v>
                </c:pt>
                <c:pt idx="14">
                  <c:v>-2.1729382555630599</c:v>
                </c:pt>
                <c:pt idx="15">
                  <c:v>-4.2899563087992902</c:v>
                </c:pt>
                <c:pt idx="16">
                  <c:v>-4.4252578472117703</c:v>
                </c:pt>
                <c:pt idx="17">
                  <c:v>-5.7788031338990598</c:v>
                </c:pt>
                <c:pt idx="18">
                  <c:v>-4.7341282822046296</c:v>
                </c:pt>
                <c:pt idx="19">
                  <c:v>-4.3554892893205901</c:v>
                </c:pt>
                <c:pt idx="20">
                  <c:v>-4.5296544434724604</c:v>
                </c:pt>
                <c:pt idx="21">
                  <c:v>-3.1851977464123902</c:v>
                </c:pt>
                <c:pt idx="22">
                  <c:v>-3.2013590100323501</c:v>
                </c:pt>
                <c:pt idx="23">
                  <c:v>-3.3225899257522</c:v>
                </c:pt>
                <c:pt idx="24">
                  <c:v>-2.1170165048657701</c:v>
                </c:pt>
                <c:pt idx="25">
                  <c:v>-2.64997339708319</c:v>
                </c:pt>
                <c:pt idx="26">
                  <c:v>-4.4335223116677804</c:v>
                </c:pt>
                <c:pt idx="27">
                  <c:v>-4.9292670026034298</c:v>
                </c:pt>
                <c:pt idx="28">
                  <c:v>-4.7162044520780704</c:v>
                </c:pt>
                <c:pt idx="29">
                  <c:v>-4.0969328753212197</c:v>
                </c:pt>
                <c:pt idx="30">
                  <c:v>-3.20980911842685</c:v>
                </c:pt>
                <c:pt idx="31">
                  <c:v>-2.7636195532819401</c:v>
                </c:pt>
                <c:pt idx="32">
                  <c:v>-2.86625524185111</c:v>
                </c:pt>
                <c:pt idx="33">
                  <c:v>-2.98142028400127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99-44FB-9B14-2BD733C8BD4C}"/>
            </c:ext>
          </c:extLst>
        </c:ser>
        <c:ser>
          <c:idx val="0"/>
          <c:order val="3"/>
          <c:tx>
            <c:strRef>
              <c:f>'c1-11'!$B$11</c:f>
              <c:strCache>
                <c:ptCount val="1"/>
                <c:pt idx="0">
                  <c:v>TME-létszám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28575">
              <a:noFill/>
            </a:ln>
          </c:spPr>
          <c:invertIfNegative val="0"/>
          <c:cat>
            <c:numRef>
              <c:f>'c1-11'!$A$33:$A$66</c:f>
              <c:numCache>
                <c:formatCode>m/d/yyyy</c:formatCode>
                <c:ptCount val="34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</c:numCache>
            </c:numRef>
          </c:cat>
          <c:val>
            <c:numRef>
              <c:f>'c1-11'!$B$33:$B$66</c:f>
              <c:numCache>
                <c:formatCode>0.00</c:formatCode>
                <c:ptCount val="34"/>
                <c:pt idx="0">
                  <c:v>-2.3796462562987801</c:v>
                </c:pt>
                <c:pt idx="1">
                  <c:v>-2.7056132444117602</c:v>
                </c:pt>
                <c:pt idx="2">
                  <c:v>-7.9154881519138895E-2</c:v>
                </c:pt>
                <c:pt idx="3">
                  <c:v>-0.272182555064304</c:v>
                </c:pt>
                <c:pt idx="4">
                  <c:v>-0.834317764995817</c:v>
                </c:pt>
                <c:pt idx="5">
                  <c:v>-0.353346610645421</c:v>
                </c:pt>
                <c:pt idx="6">
                  <c:v>0.43614733461401201</c:v>
                </c:pt>
                <c:pt idx="7">
                  <c:v>0.78027179269608504</c:v>
                </c:pt>
                <c:pt idx="8">
                  <c:v>0.356190671624601</c:v>
                </c:pt>
                <c:pt idx="9">
                  <c:v>0.38935206216761298</c:v>
                </c:pt>
                <c:pt idx="10">
                  <c:v>-0.72578042775891505</c:v>
                </c:pt>
                <c:pt idx="11">
                  <c:v>-6.4681052552587799</c:v>
                </c:pt>
                <c:pt idx="12">
                  <c:v>-3.4684367468756099</c:v>
                </c:pt>
                <c:pt idx="13">
                  <c:v>-1.56414839605367</c:v>
                </c:pt>
                <c:pt idx="14">
                  <c:v>-0.30609617200351102</c:v>
                </c:pt>
                <c:pt idx="15">
                  <c:v>7.2163584742328002</c:v>
                </c:pt>
                <c:pt idx="16">
                  <c:v>6.1932151645632603</c:v>
                </c:pt>
                <c:pt idx="17">
                  <c:v>5.2109729631014599</c:v>
                </c:pt>
                <c:pt idx="18">
                  <c:v>4.5981712050269401</c:v>
                </c:pt>
                <c:pt idx="19">
                  <c:v>3.2584159131910901</c:v>
                </c:pt>
                <c:pt idx="20">
                  <c:v>1.9606382472569801</c:v>
                </c:pt>
                <c:pt idx="21">
                  <c:v>1.3968000473339699</c:v>
                </c:pt>
                <c:pt idx="22">
                  <c:v>1.34682105141623</c:v>
                </c:pt>
                <c:pt idx="23">
                  <c:v>1.8915395095526699</c:v>
                </c:pt>
                <c:pt idx="24">
                  <c:v>2.0393542753144902</c:v>
                </c:pt>
                <c:pt idx="25">
                  <c:v>1.90170955350152</c:v>
                </c:pt>
                <c:pt idx="26">
                  <c:v>2.03669356097073</c:v>
                </c:pt>
                <c:pt idx="27">
                  <c:v>1.61233889001557</c:v>
                </c:pt>
                <c:pt idx="28">
                  <c:v>1.5358512145851699</c:v>
                </c:pt>
                <c:pt idx="29">
                  <c:v>1.7557298866265501</c:v>
                </c:pt>
                <c:pt idx="30">
                  <c:v>1.8552143837881701</c:v>
                </c:pt>
                <c:pt idx="31">
                  <c:v>1.90556750853954</c:v>
                </c:pt>
                <c:pt idx="32">
                  <c:v>1.84318817913549</c:v>
                </c:pt>
                <c:pt idx="33">
                  <c:v>1.7897918855058701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F99-44FB-9B14-2BD733C8B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194496376"/>
        <c:axId val="194496768"/>
      </c:barChart>
      <c:lineChart>
        <c:grouping val="standard"/>
        <c:varyColors val="0"/>
        <c:ser>
          <c:idx val="3"/>
          <c:order val="1"/>
          <c:tx>
            <c:strRef>
              <c:f>'c1-11'!$E$11</c:f>
              <c:strCache>
                <c:ptCount val="1"/>
                <c:pt idx="0">
                  <c:v>Fajlagos munkaerőköltség (%)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'c1-11'!$A$33:$A$66</c:f>
              <c:numCache>
                <c:formatCode>m/d/yyyy</c:formatCode>
                <c:ptCount val="34"/>
                <c:pt idx="0">
                  <c:v>40179</c:v>
                </c:pt>
                <c:pt idx="1">
                  <c:v>40269</c:v>
                </c:pt>
                <c:pt idx="2">
                  <c:v>40360</c:v>
                </c:pt>
                <c:pt idx="3">
                  <c:v>40452</c:v>
                </c:pt>
                <c:pt idx="4">
                  <c:v>40544</c:v>
                </c:pt>
                <c:pt idx="5">
                  <c:v>40634</c:v>
                </c:pt>
                <c:pt idx="6">
                  <c:v>40725</c:v>
                </c:pt>
                <c:pt idx="7">
                  <c:v>40817</c:v>
                </c:pt>
                <c:pt idx="8">
                  <c:v>40909</c:v>
                </c:pt>
                <c:pt idx="9">
                  <c:v>41000</c:v>
                </c:pt>
                <c:pt idx="10">
                  <c:v>41091</c:v>
                </c:pt>
                <c:pt idx="11">
                  <c:v>41183</c:v>
                </c:pt>
                <c:pt idx="12">
                  <c:v>41275</c:v>
                </c:pt>
                <c:pt idx="13">
                  <c:v>41365</c:v>
                </c:pt>
                <c:pt idx="14">
                  <c:v>41456</c:v>
                </c:pt>
                <c:pt idx="15">
                  <c:v>41548</c:v>
                </c:pt>
                <c:pt idx="16">
                  <c:v>41640</c:v>
                </c:pt>
                <c:pt idx="17">
                  <c:v>41730</c:v>
                </c:pt>
                <c:pt idx="18">
                  <c:v>41821</c:v>
                </c:pt>
                <c:pt idx="19">
                  <c:v>41913</c:v>
                </c:pt>
                <c:pt idx="20">
                  <c:v>42005</c:v>
                </c:pt>
                <c:pt idx="21">
                  <c:v>42095</c:v>
                </c:pt>
                <c:pt idx="22">
                  <c:v>42186</c:v>
                </c:pt>
                <c:pt idx="23">
                  <c:v>42278</c:v>
                </c:pt>
                <c:pt idx="24">
                  <c:v>42370</c:v>
                </c:pt>
                <c:pt idx="25">
                  <c:v>42461</c:v>
                </c:pt>
                <c:pt idx="26">
                  <c:v>42552</c:v>
                </c:pt>
                <c:pt idx="27">
                  <c:v>42644</c:v>
                </c:pt>
                <c:pt idx="28">
                  <c:v>42736</c:v>
                </c:pt>
                <c:pt idx="29">
                  <c:v>42826</c:v>
                </c:pt>
                <c:pt idx="30">
                  <c:v>42917</c:v>
                </c:pt>
                <c:pt idx="31">
                  <c:v>43009</c:v>
                </c:pt>
                <c:pt idx="32">
                  <c:v>43101</c:v>
                </c:pt>
                <c:pt idx="33">
                  <c:v>43191</c:v>
                </c:pt>
              </c:numCache>
            </c:numRef>
          </c:cat>
          <c:val>
            <c:numRef>
              <c:f>'c1-11'!$E$33:$E$66</c:f>
              <c:numCache>
                <c:formatCode>0.00</c:formatCode>
                <c:ptCount val="34"/>
                <c:pt idx="0">
                  <c:v>-0.80105034487014015</c:v>
                </c:pt>
                <c:pt idx="1">
                  <c:v>-3.7644158592131385</c:v>
                </c:pt>
                <c:pt idx="2">
                  <c:v>1.5920104773293209</c:v>
                </c:pt>
                <c:pt idx="3">
                  <c:v>2.0922901883258063</c:v>
                </c:pt>
                <c:pt idx="4">
                  <c:v>-0.12511707959646667</c:v>
                </c:pt>
                <c:pt idx="5">
                  <c:v>2.7080791526802193</c:v>
                </c:pt>
                <c:pt idx="6">
                  <c:v>4.5836562173134183</c:v>
                </c:pt>
                <c:pt idx="7">
                  <c:v>3.6615920476144246</c:v>
                </c:pt>
                <c:pt idx="8">
                  <c:v>9.0811214556160706</c:v>
                </c:pt>
                <c:pt idx="9">
                  <c:v>8.5123859078756627</c:v>
                </c:pt>
                <c:pt idx="10">
                  <c:v>6.9881998812587849</c:v>
                </c:pt>
                <c:pt idx="11">
                  <c:v>2.8749930426435304</c:v>
                </c:pt>
                <c:pt idx="12">
                  <c:v>-0.42249243081890864</c:v>
                </c:pt>
                <c:pt idx="13">
                  <c:v>0.66985835733543997</c:v>
                </c:pt>
                <c:pt idx="14">
                  <c:v>1.5772159858288592</c:v>
                </c:pt>
                <c:pt idx="15">
                  <c:v>6.9594300810293603</c:v>
                </c:pt>
                <c:pt idx="16">
                  <c:v>6.1784233211221702</c:v>
                </c:pt>
                <c:pt idx="17">
                  <c:v>3.4196221416486301</c:v>
                </c:pt>
                <c:pt idx="18">
                  <c:v>3.6536137421511707</c:v>
                </c:pt>
                <c:pt idx="19">
                  <c:v>2.5868349560731398</c:v>
                </c:pt>
                <c:pt idx="20">
                  <c:v>0.72989601901493995</c:v>
                </c:pt>
                <c:pt idx="21">
                  <c:v>1.8872729516477098</c:v>
                </c:pt>
                <c:pt idx="22">
                  <c:v>2.0367736207467599</c:v>
                </c:pt>
                <c:pt idx="23">
                  <c:v>2.7366195253053203</c:v>
                </c:pt>
                <c:pt idx="24">
                  <c:v>4.9391813299467202</c:v>
                </c:pt>
                <c:pt idx="25">
                  <c:v>4.5809033614747801</c:v>
                </c:pt>
                <c:pt idx="26">
                  <c:v>3.0234838133473696</c:v>
                </c:pt>
                <c:pt idx="27">
                  <c:v>2.1940472587745399</c:v>
                </c:pt>
                <c:pt idx="28">
                  <c:v>2.4796467625070902</c:v>
                </c:pt>
                <c:pt idx="29">
                  <c:v>3.3987970113052905</c:v>
                </c:pt>
                <c:pt idx="30">
                  <c:v>4.4654052653613201</c:v>
                </c:pt>
                <c:pt idx="31">
                  <c:v>5.0019479552575898</c:v>
                </c:pt>
                <c:pt idx="32">
                  <c:v>4.8769329372843693</c:v>
                </c:pt>
                <c:pt idx="33">
                  <c:v>4.7083716015045898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F99-44FB-9B14-2BD733C8B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496376"/>
        <c:axId val="194496768"/>
      </c:lineChart>
      <c:catAx>
        <c:axId val="194496376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94496768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194496768"/>
        <c:scaling>
          <c:orientation val="minMax"/>
          <c:max val="12"/>
          <c:min val="-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százalékpont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94496376"/>
        <c:crosses val="autoZero"/>
        <c:crossBetween val="between"/>
        <c:majorUnit val="2"/>
      </c:val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ayout>
        <c:manualLayout>
          <c:xMode val="edge"/>
          <c:yMode val="edge"/>
          <c:x val="8.3994736770747567E-3"/>
          <c:y val="0.82501018518518521"/>
          <c:w val="0.97782671224429984"/>
          <c:h val="0.1749898148148148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25400">
      <a:noFill/>
    </a:ln>
  </c:spPr>
  <c:txPr>
    <a:bodyPr/>
    <a:lstStyle/>
    <a:p>
      <a:pPr>
        <a:defRPr sz="1800" b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6557971014493"/>
          <c:y val="4.8506944444444484E-2"/>
          <c:w val="0.86577524154589369"/>
          <c:h val="0.73601701388888885"/>
        </c:manualLayout>
      </c:layout>
      <c:lineChart>
        <c:grouping val="standard"/>
        <c:varyColors val="0"/>
        <c:ser>
          <c:idx val="1"/>
          <c:order val="0"/>
          <c:tx>
            <c:strRef>
              <c:f>'7'!$C$5</c:f>
              <c:strCache>
                <c:ptCount val="1"/>
                <c:pt idx="0">
                  <c:v>Márciusi előrejelzés</c:v>
                </c:pt>
              </c:strCache>
            </c:strRef>
          </c:tx>
          <c:spPr>
            <a:ln w="38100">
              <a:solidFill>
                <a:schemeClr val="accent6"/>
              </a:solidFill>
              <a:prstDash val="sysDash"/>
            </a:ln>
          </c:spPr>
          <c:marker>
            <c:symbol val="none"/>
          </c:marker>
          <c:cat>
            <c:numRef>
              <c:f>'7'!$A$14:$A$51</c:f>
              <c:numCache>
                <c:formatCode>m/d/yyyy</c:formatCode>
                <c:ptCount val="38"/>
                <c:pt idx="0">
                  <c:v>39814</c:v>
                </c:pt>
                <c:pt idx="1">
                  <c:v>39904</c:v>
                </c:pt>
                <c:pt idx="2">
                  <c:v>39995</c:v>
                </c:pt>
                <c:pt idx="3">
                  <c:v>40087</c:v>
                </c:pt>
                <c:pt idx="4">
                  <c:v>40179</c:v>
                </c:pt>
                <c:pt idx="5">
                  <c:v>40269</c:v>
                </c:pt>
                <c:pt idx="6">
                  <c:v>40360</c:v>
                </c:pt>
                <c:pt idx="7">
                  <c:v>40452</c:v>
                </c:pt>
                <c:pt idx="8">
                  <c:v>40544</c:v>
                </c:pt>
                <c:pt idx="9">
                  <c:v>40634</c:v>
                </c:pt>
                <c:pt idx="10">
                  <c:v>40725</c:v>
                </c:pt>
                <c:pt idx="11">
                  <c:v>40817</c:v>
                </c:pt>
                <c:pt idx="12">
                  <c:v>40909</c:v>
                </c:pt>
                <c:pt idx="13">
                  <c:v>41000</c:v>
                </c:pt>
                <c:pt idx="14">
                  <c:v>41091</c:v>
                </c:pt>
                <c:pt idx="15">
                  <c:v>41183</c:v>
                </c:pt>
                <c:pt idx="16">
                  <c:v>41275</c:v>
                </c:pt>
                <c:pt idx="17">
                  <c:v>41365</c:v>
                </c:pt>
                <c:pt idx="18">
                  <c:v>41456</c:v>
                </c:pt>
                <c:pt idx="19">
                  <c:v>41548</c:v>
                </c:pt>
                <c:pt idx="20">
                  <c:v>41640</c:v>
                </c:pt>
                <c:pt idx="21">
                  <c:v>41730</c:v>
                </c:pt>
                <c:pt idx="22">
                  <c:v>41821</c:v>
                </c:pt>
                <c:pt idx="23">
                  <c:v>41913</c:v>
                </c:pt>
                <c:pt idx="24">
                  <c:v>42005</c:v>
                </c:pt>
                <c:pt idx="25">
                  <c:v>42095</c:v>
                </c:pt>
                <c:pt idx="26">
                  <c:v>42186</c:v>
                </c:pt>
                <c:pt idx="27">
                  <c:v>42278</c:v>
                </c:pt>
                <c:pt idx="28">
                  <c:v>42370</c:v>
                </c:pt>
                <c:pt idx="29">
                  <c:v>42461</c:v>
                </c:pt>
                <c:pt idx="30">
                  <c:v>42552</c:v>
                </c:pt>
                <c:pt idx="31">
                  <c:v>42644</c:v>
                </c:pt>
                <c:pt idx="32">
                  <c:v>42736</c:v>
                </c:pt>
                <c:pt idx="33">
                  <c:v>42826</c:v>
                </c:pt>
                <c:pt idx="34">
                  <c:v>42917</c:v>
                </c:pt>
                <c:pt idx="35">
                  <c:v>43009</c:v>
                </c:pt>
                <c:pt idx="36">
                  <c:v>43101</c:v>
                </c:pt>
                <c:pt idx="37">
                  <c:v>43191</c:v>
                </c:pt>
              </c:numCache>
            </c:numRef>
          </c:cat>
          <c:val>
            <c:numRef>
              <c:f>'7'!$C$14:$C$51</c:f>
              <c:numCache>
                <c:formatCode>0.00</c:formatCode>
                <c:ptCount val="38"/>
                <c:pt idx="0">
                  <c:v>1.0356249627848655</c:v>
                </c:pt>
                <c:pt idx="1">
                  <c:v>0.20930341539838082</c:v>
                </c:pt>
                <c:pt idx="2">
                  <c:v>-0.31421059164031817</c:v>
                </c:pt>
                <c:pt idx="3">
                  <c:v>0.40454711569583424</c:v>
                </c:pt>
                <c:pt idx="4">
                  <c:v>1.087546684288057</c:v>
                </c:pt>
                <c:pt idx="5">
                  <c:v>1.5680329586079438</c:v>
                </c:pt>
                <c:pt idx="6">
                  <c:v>1.7689851937684722</c:v>
                </c:pt>
                <c:pt idx="7">
                  <c:v>2.0181557140353874</c:v>
                </c:pt>
                <c:pt idx="8">
                  <c:v>2.4750370654370784</c:v>
                </c:pt>
                <c:pt idx="9">
                  <c:v>2.7503306399656111</c:v>
                </c:pt>
                <c:pt idx="10">
                  <c:v>2.7242131934052765</c:v>
                </c:pt>
                <c:pt idx="11">
                  <c:v>2.9168852836093322</c:v>
                </c:pt>
                <c:pt idx="12">
                  <c:v>2.7046076524793534</c:v>
                </c:pt>
                <c:pt idx="13">
                  <c:v>2.4693198079370546</c:v>
                </c:pt>
                <c:pt idx="14">
                  <c:v>2.5300249593999951</c:v>
                </c:pt>
                <c:pt idx="15">
                  <c:v>2.283188313465061</c:v>
                </c:pt>
                <c:pt idx="16">
                  <c:v>1.8883758266980237</c:v>
                </c:pt>
                <c:pt idx="17">
                  <c:v>1.4059376842330948</c:v>
                </c:pt>
                <c:pt idx="18">
                  <c:v>1.3074180320987239</c:v>
                </c:pt>
                <c:pt idx="19">
                  <c:v>0.80059668460110345</c:v>
                </c:pt>
                <c:pt idx="20">
                  <c:v>0.68786693294447332</c:v>
                </c:pt>
                <c:pt idx="21">
                  <c:v>0.55636838904065655</c:v>
                </c:pt>
                <c:pt idx="22">
                  <c:v>0.32254514894741249</c:v>
                </c:pt>
                <c:pt idx="23">
                  <c:v>0.16915242192365554</c:v>
                </c:pt>
                <c:pt idx="24">
                  <c:v>-0.27422271176028801</c:v>
                </c:pt>
                <c:pt idx="25">
                  <c:v>0.17260350219557097</c:v>
                </c:pt>
                <c:pt idx="26">
                  <c:v>7.478197401147213E-2</c:v>
                </c:pt>
                <c:pt idx="27">
                  <c:v>0.16217145957806167</c:v>
                </c:pt>
                <c:pt idx="28">
                  <c:v>0.42382193700649395</c:v>
                </c:pt>
                <c:pt idx="29">
                  <c:v>0.19175470932053429</c:v>
                </c:pt>
                <c:pt idx="30">
                  <c:v>0.39089356241947826</c:v>
                </c:pt>
                <c:pt idx="31">
                  <c:v>0.57854996379431611</c:v>
                </c:pt>
                <c:pt idx="32">
                  <c:v>0.91337034858929655</c:v>
                </c:pt>
                <c:pt idx="33">
                  <c:v>1.1411946760805165</c:v>
                </c:pt>
                <c:pt idx="34">
                  <c:v>1.2879932913549226</c:v>
                </c:pt>
                <c:pt idx="35">
                  <c:v>1.33540538446249</c:v>
                </c:pt>
                <c:pt idx="36">
                  <c:v>1.3627498086570711</c:v>
                </c:pt>
                <c:pt idx="37">
                  <c:v>#N/A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848-4B09-BA9E-D344A09C0617}"/>
            </c:ext>
          </c:extLst>
        </c:ser>
        <c:ser>
          <c:idx val="0"/>
          <c:order val="1"/>
          <c:tx>
            <c:strRef>
              <c:f>'7'!$B$5</c:f>
              <c:strCache>
                <c:ptCount val="1"/>
                <c:pt idx="0">
                  <c:v>Aktuális előrejelzés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'7'!$A$14:$A$51</c:f>
              <c:numCache>
                <c:formatCode>m/d/yyyy</c:formatCode>
                <c:ptCount val="38"/>
                <c:pt idx="0">
                  <c:v>39814</c:v>
                </c:pt>
                <c:pt idx="1">
                  <c:v>39904</c:v>
                </c:pt>
                <c:pt idx="2">
                  <c:v>39995</c:v>
                </c:pt>
                <c:pt idx="3">
                  <c:v>40087</c:v>
                </c:pt>
                <c:pt idx="4">
                  <c:v>40179</c:v>
                </c:pt>
                <c:pt idx="5">
                  <c:v>40269</c:v>
                </c:pt>
                <c:pt idx="6">
                  <c:v>40360</c:v>
                </c:pt>
                <c:pt idx="7">
                  <c:v>40452</c:v>
                </c:pt>
                <c:pt idx="8">
                  <c:v>40544</c:v>
                </c:pt>
                <c:pt idx="9">
                  <c:v>40634</c:v>
                </c:pt>
                <c:pt idx="10">
                  <c:v>40725</c:v>
                </c:pt>
                <c:pt idx="11">
                  <c:v>40817</c:v>
                </c:pt>
                <c:pt idx="12">
                  <c:v>40909</c:v>
                </c:pt>
                <c:pt idx="13">
                  <c:v>41000</c:v>
                </c:pt>
                <c:pt idx="14">
                  <c:v>41091</c:v>
                </c:pt>
                <c:pt idx="15">
                  <c:v>41183</c:v>
                </c:pt>
                <c:pt idx="16">
                  <c:v>41275</c:v>
                </c:pt>
                <c:pt idx="17">
                  <c:v>41365</c:v>
                </c:pt>
                <c:pt idx="18">
                  <c:v>41456</c:v>
                </c:pt>
                <c:pt idx="19">
                  <c:v>41548</c:v>
                </c:pt>
                <c:pt idx="20">
                  <c:v>41640</c:v>
                </c:pt>
                <c:pt idx="21">
                  <c:v>41730</c:v>
                </c:pt>
                <c:pt idx="22">
                  <c:v>41821</c:v>
                </c:pt>
                <c:pt idx="23">
                  <c:v>41913</c:v>
                </c:pt>
                <c:pt idx="24">
                  <c:v>42005</c:v>
                </c:pt>
                <c:pt idx="25">
                  <c:v>42095</c:v>
                </c:pt>
                <c:pt idx="26">
                  <c:v>42186</c:v>
                </c:pt>
                <c:pt idx="27">
                  <c:v>42278</c:v>
                </c:pt>
                <c:pt idx="28">
                  <c:v>42370</c:v>
                </c:pt>
                <c:pt idx="29">
                  <c:v>42461</c:v>
                </c:pt>
                <c:pt idx="30">
                  <c:v>42552</c:v>
                </c:pt>
                <c:pt idx="31">
                  <c:v>42644</c:v>
                </c:pt>
                <c:pt idx="32">
                  <c:v>42736</c:v>
                </c:pt>
                <c:pt idx="33">
                  <c:v>42826</c:v>
                </c:pt>
                <c:pt idx="34">
                  <c:v>42917</c:v>
                </c:pt>
                <c:pt idx="35">
                  <c:v>43009</c:v>
                </c:pt>
                <c:pt idx="36">
                  <c:v>43101</c:v>
                </c:pt>
                <c:pt idx="37">
                  <c:v>43191</c:v>
                </c:pt>
              </c:numCache>
            </c:numRef>
          </c:cat>
          <c:val>
            <c:numRef>
              <c:f>'7'!$B$14:$B$51</c:f>
              <c:numCache>
                <c:formatCode>0.00</c:formatCode>
                <c:ptCount val="38"/>
                <c:pt idx="0">
                  <c:v>1.0365</c:v>
                </c:pt>
                <c:pt idx="1">
                  <c:v>0.2099</c:v>
                </c:pt>
                <c:pt idx="2">
                  <c:v>-0.31459999999999999</c:v>
                </c:pt>
                <c:pt idx="3">
                  <c:v>0.40300000000000002</c:v>
                </c:pt>
                <c:pt idx="4">
                  <c:v>1.0891</c:v>
                </c:pt>
                <c:pt idx="5">
                  <c:v>1.569</c:v>
                </c:pt>
                <c:pt idx="6">
                  <c:v>1.7683</c:v>
                </c:pt>
                <c:pt idx="7">
                  <c:v>2.0154999999999998</c:v>
                </c:pt>
                <c:pt idx="8">
                  <c:v>2.4775999999999998</c:v>
                </c:pt>
                <c:pt idx="9">
                  <c:v>2.7519</c:v>
                </c:pt>
                <c:pt idx="10">
                  <c:v>2.7231000000000001</c:v>
                </c:pt>
                <c:pt idx="11">
                  <c:v>2.9123999999999999</c:v>
                </c:pt>
                <c:pt idx="12">
                  <c:v>2.7088000000000001</c:v>
                </c:pt>
                <c:pt idx="13">
                  <c:v>2.4719000000000002</c:v>
                </c:pt>
                <c:pt idx="14">
                  <c:v>2.5280999999999998</c:v>
                </c:pt>
                <c:pt idx="15">
                  <c:v>2.2759</c:v>
                </c:pt>
                <c:pt idx="16">
                  <c:v>1.8953</c:v>
                </c:pt>
                <c:pt idx="17">
                  <c:v>1.4101999999999999</c:v>
                </c:pt>
                <c:pt idx="18">
                  <c:v>1.3043</c:v>
                </c:pt>
                <c:pt idx="19">
                  <c:v>0.78869999999999996</c:v>
                </c:pt>
                <c:pt idx="20">
                  <c:v>0.69910000000000005</c:v>
                </c:pt>
                <c:pt idx="21">
                  <c:v>0.56340000000000001</c:v>
                </c:pt>
                <c:pt idx="22">
                  <c:v>0.31740000000000002</c:v>
                </c:pt>
                <c:pt idx="23">
                  <c:v>0.14960000000000001</c:v>
                </c:pt>
                <c:pt idx="24">
                  <c:v>-0.25580000000000003</c:v>
                </c:pt>
                <c:pt idx="25">
                  <c:v>0.1845</c:v>
                </c:pt>
                <c:pt idx="26">
                  <c:v>6.5199999999999994E-2</c:v>
                </c:pt>
                <c:pt idx="27">
                  <c:v>0.13550000000000001</c:v>
                </c:pt>
                <c:pt idx="28">
                  <c:v>6.1100000000000002E-2</c:v>
                </c:pt>
                <c:pt idx="29">
                  <c:v>-0.153</c:v>
                </c:pt>
                <c:pt idx="30">
                  <c:v>0.1875</c:v>
                </c:pt>
                <c:pt idx="31">
                  <c:v>0.53349999999999997</c:v>
                </c:pt>
                <c:pt idx="32">
                  <c:v>1.1369</c:v>
                </c:pt>
                <c:pt idx="33">
                  <c:v>1.3648</c:v>
                </c:pt>
                <c:pt idx="34">
                  <c:v>1.4377</c:v>
                </c:pt>
                <c:pt idx="35">
                  <c:v>1.4882</c:v>
                </c:pt>
                <c:pt idx="36">
                  <c:v>1.5185999999999999</c:v>
                </c:pt>
                <c:pt idx="37">
                  <c:v>1.5286999999999999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848-4B09-BA9E-D344A09C0617}"/>
            </c:ext>
          </c:extLst>
        </c:ser>
        <c:ser>
          <c:idx val="2"/>
          <c:order val="2"/>
          <c:tx>
            <c:strRef>
              <c:f>'7'!$D$5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'7'!$A$14:$A$51</c:f>
              <c:numCache>
                <c:formatCode>m/d/yyyy</c:formatCode>
                <c:ptCount val="38"/>
                <c:pt idx="0">
                  <c:v>39814</c:v>
                </c:pt>
                <c:pt idx="1">
                  <c:v>39904</c:v>
                </c:pt>
                <c:pt idx="2">
                  <c:v>39995</c:v>
                </c:pt>
                <c:pt idx="3">
                  <c:v>40087</c:v>
                </c:pt>
                <c:pt idx="4">
                  <c:v>40179</c:v>
                </c:pt>
                <c:pt idx="5">
                  <c:v>40269</c:v>
                </c:pt>
                <c:pt idx="6">
                  <c:v>40360</c:v>
                </c:pt>
                <c:pt idx="7">
                  <c:v>40452</c:v>
                </c:pt>
                <c:pt idx="8">
                  <c:v>40544</c:v>
                </c:pt>
                <c:pt idx="9">
                  <c:v>40634</c:v>
                </c:pt>
                <c:pt idx="10">
                  <c:v>40725</c:v>
                </c:pt>
                <c:pt idx="11">
                  <c:v>40817</c:v>
                </c:pt>
                <c:pt idx="12">
                  <c:v>40909</c:v>
                </c:pt>
                <c:pt idx="13">
                  <c:v>41000</c:v>
                </c:pt>
                <c:pt idx="14">
                  <c:v>41091</c:v>
                </c:pt>
                <c:pt idx="15">
                  <c:v>41183</c:v>
                </c:pt>
                <c:pt idx="16">
                  <c:v>41275</c:v>
                </c:pt>
                <c:pt idx="17">
                  <c:v>41365</c:v>
                </c:pt>
                <c:pt idx="18">
                  <c:v>41456</c:v>
                </c:pt>
                <c:pt idx="19">
                  <c:v>41548</c:v>
                </c:pt>
                <c:pt idx="20">
                  <c:v>41640</c:v>
                </c:pt>
                <c:pt idx="21">
                  <c:v>41730</c:v>
                </c:pt>
                <c:pt idx="22">
                  <c:v>41821</c:v>
                </c:pt>
                <c:pt idx="23">
                  <c:v>41913</c:v>
                </c:pt>
                <c:pt idx="24">
                  <c:v>42005</c:v>
                </c:pt>
                <c:pt idx="25">
                  <c:v>42095</c:v>
                </c:pt>
                <c:pt idx="26">
                  <c:v>42186</c:v>
                </c:pt>
                <c:pt idx="27">
                  <c:v>42278</c:v>
                </c:pt>
                <c:pt idx="28">
                  <c:v>42370</c:v>
                </c:pt>
                <c:pt idx="29">
                  <c:v>42461</c:v>
                </c:pt>
                <c:pt idx="30">
                  <c:v>42552</c:v>
                </c:pt>
                <c:pt idx="31">
                  <c:v>42644</c:v>
                </c:pt>
                <c:pt idx="32">
                  <c:v>42736</c:v>
                </c:pt>
                <c:pt idx="33">
                  <c:v>42826</c:v>
                </c:pt>
                <c:pt idx="34">
                  <c:v>42917</c:v>
                </c:pt>
                <c:pt idx="35">
                  <c:v>43009</c:v>
                </c:pt>
                <c:pt idx="36">
                  <c:v>43101</c:v>
                </c:pt>
                <c:pt idx="37">
                  <c:v>43191</c:v>
                </c:pt>
              </c:numCache>
            </c:numRef>
          </c:cat>
          <c:val>
            <c:numRef>
              <c:f>'7'!$D$14:$D$51</c:f>
              <c:numCache>
                <c:formatCode>General</c:formatCode>
                <c:ptCount val="38"/>
                <c:pt idx="0">
                  <c:v>1.95</c:v>
                </c:pt>
                <c:pt idx="1">
                  <c:v>1.95</c:v>
                </c:pt>
                <c:pt idx="2">
                  <c:v>1.95</c:v>
                </c:pt>
                <c:pt idx="3">
                  <c:v>1.95</c:v>
                </c:pt>
                <c:pt idx="4">
                  <c:v>1.95</c:v>
                </c:pt>
                <c:pt idx="5">
                  <c:v>1.95</c:v>
                </c:pt>
                <c:pt idx="6">
                  <c:v>1.95</c:v>
                </c:pt>
                <c:pt idx="7">
                  <c:v>1.95</c:v>
                </c:pt>
                <c:pt idx="8">
                  <c:v>1.95</c:v>
                </c:pt>
                <c:pt idx="9">
                  <c:v>1.95</c:v>
                </c:pt>
                <c:pt idx="10">
                  <c:v>1.95</c:v>
                </c:pt>
                <c:pt idx="11">
                  <c:v>1.95</c:v>
                </c:pt>
                <c:pt idx="12">
                  <c:v>1.95</c:v>
                </c:pt>
                <c:pt idx="13">
                  <c:v>1.95</c:v>
                </c:pt>
                <c:pt idx="14">
                  <c:v>1.95</c:v>
                </c:pt>
                <c:pt idx="15">
                  <c:v>1.95</c:v>
                </c:pt>
                <c:pt idx="16">
                  <c:v>1.95</c:v>
                </c:pt>
                <c:pt idx="17">
                  <c:v>1.95</c:v>
                </c:pt>
                <c:pt idx="18">
                  <c:v>1.95</c:v>
                </c:pt>
                <c:pt idx="19">
                  <c:v>1.95</c:v>
                </c:pt>
                <c:pt idx="20">
                  <c:v>1.95</c:v>
                </c:pt>
                <c:pt idx="21">
                  <c:v>1.95</c:v>
                </c:pt>
                <c:pt idx="22">
                  <c:v>1.95</c:v>
                </c:pt>
                <c:pt idx="23">
                  <c:v>1.95</c:v>
                </c:pt>
                <c:pt idx="24">
                  <c:v>1.95</c:v>
                </c:pt>
                <c:pt idx="25">
                  <c:v>1.95</c:v>
                </c:pt>
                <c:pt idx="26">
                  <c:v>1.95</c:v>
                </c:pt>
                <c:pt idx="27">
                  <c:v>1.95</c:v>
                </c:pt>
                <c:pt idx="28">
                  <c:v>1.95</c:v>
                </c:pt>
                <c:pt idx="29">
                  <c:v>1.95</c:v>
                </c:pt>
                <c:pt idx="30">
                  <c:v>1.95</c:v>
                </c:pt>
                <c:pt idx="31">
                  <c:v>1.95</c:v>
                </c:pt>
                <c:pt idx="32">
                  <c:v>1.95</c:v>
                </c:pt>
                <c:pt idx="33">
                  <c:v>1.95</c:v>
                </c:pt>
                <c:pt idx="34">
                  <c:v>1.95</c:v>
                </c:pt>
                <c:pt idx="35">
                  <c:v>1.95</c:v>
                </c:pt>
                <c:pt idx="36">
                  <c:v>1.95</c:v>
                </c:pt>
                <c:pt idx="37">
                  <c:v>1.95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848-4B09-BA9E-D344A09C06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4657712"/>
        <c:axId val="194658104"/>
      </c:lineChart>
      <c:dateAx>
        <c:axId val="194657712"/>
        <c:scaling>
          <c:orientation val="minMax"/>
          <c:max val="43070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94658104"/>
        <c:crosses val="autoZero"/>
        <c:auto val="1"/>
        <c:lblOffset val="100"/>
        <c:baseTimeUnit val="months"/>
        <c:majorUnit val="1"/>
        <c:majorTimeUnit val="years"/>
      </c:dateAx>
      <c:valAx>
        <c:axId val="194658104"/>
        <c:scaling>
          <c:orientation val="minMax"/>
          <c:max val="3"/>
          <c:min val="-0.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 dirty="0"/>
                  <a:t>éves változás (%)</a:t>
                </a:r>
              </a:p>
            </c:rich>
          </c:tx>
          <c:layout>
            <c:manualLayout>
              <c:xMode val="edge"/>
              <c:yMode val="edge"/>
              <c:x val="3.0676328502415458E-3"/>
              <c:y val="0.1897422222222222"/>
            </c:manualLayout>
          </c:layout>
          <c:overlay val="0"/>
        </c:title>
        <c:numFmt formatCode="0.0" sourceLinked="0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94657712"/>
        <c:crosses val="autoZero"/>
        <c:crossBetween val="between"/>
      </c:val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91508777777777783"/>
          <c:w val="1"/>
          <c:h val="8.4912222222222222E-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+mj-lt"/>
          <a:ea typeface="Calibri"/>
          <a:cs typeface="Calibri"/>
        </a:defRPr>
      </a:pPr>
      <a:endParaRPr lang="hu-H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8459792147694E-2"/>
          <c:y val="5.2883333333333331E-2"/>
          <c:w val="0.86269909267759193"/>
          <c:h val="0.66870694444444434"/>
        </c:manualLayout>
      </c:layout>
      <c:areaChart>
        <c:grouping val="stacked"/>
        <c:varyColors val="0"/>
        <c:ser>
          <c:idx val="0"/>
          <c:order val="0"/>
          <c:tx>
            <c:strRef>
              <c:f>'c6-9'!$C$13</c:f>
              <c:strCache>
                <c:ptCount val="1"/>
                <c:pt idx="0">
                  <c:v>A sáv minimuma</c:v>
                </c:pt>
              </c:strCache>
            </c:strRef>
          </c:tx>
          <c:spPr>
            <a:noFill/>
          </c:spP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'c6-9'!$C$27:$C$163</c:f>
              <c:numCache>
                <c:formatCode>0.0</c:formatCode>
                <c:ptCount val="137"/>
                <c:pt idx="0">
                  <c:v>4.229681232388371</c:v>
                </c:pt>
                <c:pt idx="1">
                  <c:v>4.3245632354366359</c:v>
                </c:pt>
                <c:pt idx="2">
                  <c:v>3.5923565120152094</c:v>
                </c:pt>
                <c:pt idx="3">
                  <c:v>3.9944181404983943</c:v>
                </c:pt>
                <c:pt idx="4">
                  <c:v>3.7432125273420533</c:v>
                </c:pt>
                <c:pt idx="5">
                  <c:v>3.8819477472098063</c:v>
                </c:pt>
                <c:pt idx="6">
                  <c:v>3.5404401601438882</c:v>
                </c:pt>
                <c:pt idx="7">
                  <c:v>3.6875988960485913</c:v>
                </c:pt>
                <c:pt idx="8">
                  <c:v>3.9233019417285369</c:v>
                </c:pt>
                <c:pt idx="9">
                  <c:v>3.8959308667961645</c:v>
                </c:pt>
                <c:pt idx="10">
                  <c:v>3.3249626285251317</c:v>
                </c:pt>
                <c:pt idx="11">
                  <c:v>3.030746624227056</c:v>
                </c:pt>
                <c:pt idx="12">
                  <c:v>2.5111712714774783</c:v>
                </c:pt>
                <c:pt idx="13">
                  <c:v>2.9754157400331729</c:v>
                </c:pt>
                <c:pt idx="14">
                  <c:v>2.7516697195330653</c:v>
                </c:pt>
                <c:pt idx="15">
                  <c:v>2.6425184545214977</c:v>
                </c:pt>
                <c:pt idx="16">
                  <c:v>3.4325811415319385</c:v>
                </c:pt>
                <c:pt idx="17">
                  <c:v>4.3888084853213707</c:v>
                </c:pt>
                <c:pt idx="18">
                  <c:v>5.1009259419474091</c:v>
                </c:pt>
                <c:pt idx="19">
                  <c:v>5.8130433985734475</c:v>
                </c:pt>
                <c:pt idx="20">
                  <c:v>6.2152314925139374</c:v>
                </c:pt>
                <c:pt idx="21">
                  <c:v>5.7202602078910427</c:v>
                </c:pt>
                <c:pt idx="22">
                  <c:v>6.0378821445283934</c:v>
                </c:pt>
                <c:pt idx="23">
                  <c:v>6.2952523269678631</c:v>
                </c:pt>
                <c:pt idx="24">
                  <c:v>7.1685407107704959</c:v>
                </c:pt>
                <c:pt idx="25">
                  <c:v>6.2100567855072857</c:v>
                </c:pt>
                <c:pt idx="26">
                  <c:v>5.3296861118386403</c:v>
                </c:pt>
                <c:pt idx="27">
                  <c:v>5.4096764495524052</c:v>
                </c:pt>
                <c:pt idx="28">
                  <c:v>5.5706720847121254</c:v>
                </c:pt>
                <c:pt idx="29">
                  <c:v>5.7002747613792133</c:v>
                </c:pt>
                <c:pt idx="30">
                  <c:v>5.8102307085753297</c:v>
                </c:pt>
                <c:pt idx="31">
                  <c:v>6.601589665287487</c:v>
                </c:pt>
                <c:pt idx="32">
                  <c:v>7.083740648514083</c:v>
                </c:pt>
                <c:pt idx="33">
                  <c:v>6.9119886583820573</c:v>
                </c:pt>
                <c:pt idx="34">
                  <c:v>6.7402366682500316</c:v>
                </c:pt>
                <c:pt idx="35">
                  <c:v>6.5684846781180051</c:v>
                </c:pt>
                <c:pt idx="36">
                  <c:v>6.5656420305366554</c:v>
                </c:pt>
                <c:pt idx="37">
                  <c:v>6.2932920514073754</c:v>
                </c:pt>
                <c:pt idx="38">
                  <c:v>6.5733811648385201</c:v>
                </c:pt>
                <c:pt idx="39">
                  <c:v>6.8446364821577861</c:v>
                </c:pt>
                <c:pt idx="40">
                  <c:v>8.0257047428263046</c:v>
                </c:pt>
                <c:pt idx="41">
                  <c:v>7.0731272687753926</c:v>
                </c:pt>
                <c:pt idx="42">
                  <c:v>7.2220940031652887</c:v>
                </c:pt>
                <c:pt idx="43">
                  <c:v>7.371060737555184</c:v>
                </c:pt>
                <c:pt idx="44">
                  <c:v>6.67407004976842</c:v>
                </c:pt>
                <c:pt idx="45">
                  <c:v>8.9877457358700479</c:v>
                </c:pt>
                <c:pt idx="46">
                  <c:v>7.2079793881866641</c:v>
                </c:pt>
                <c:pt idx="47">
                  <c:v>7.1767839134319704</c:v>
                </c:pt>
                <c:pt idx="48">
                  <c:v>7.085387696467599</c:v>
                </c:pt>
                <c:pt idx="49">
                  <c:v>6.679878999950521</c:v>
                </c:pt>
                <c:pt idx="50">
                  <c:v>7.0689973637006709</c:v>
                </c:pt>
                <c:pt idx="51">
                  <c:v>6.7691471405212633</c:v>
                </c:pt>
                <c:pt idx="52">
                  <c:v>6.093755633851603</c:v>
                </c:pt>
                <c:pt idx="53">
                  <c:v>6.5853984873382805</c:v>
                </c:pt>
                <c:pt idx="54">
                  <c:v>7.3469698785234892</c:v>
                </c:pt>
                <c:pt idx="55">
                  <c:v>6.117739554683336</c:v>
                </c:pt>
                <c:pt idx="56">
                  <c:v>6.1133215364091047</c:v>
                </c:pt>
                <c:pt idx="57">
                  <c:v>5.3364335406437862</c:v>
                </c:pt>
                <c:pt idx="58">
                  <c:v>5.350810057474523</c:v>
                </c:pt>
                <c:pt idx="59">
                  <c:v>5.0644283234553633</c:v>
                </c:pt>
                <c:pt idx="60">
                  <c:v>6.145322406854417</c:v>
                </c:pt>
                <c:pt idx="61">
                  <c:v>5.3178484733885991</c:v>
                </c:pt>
                <c:pt idx="62">
                  <c:v>5.0419259449161933</c:v>
                </c:pt>
                <c:pt idx="63">
                  <c:v>4.526639695798953</c:v>
                </c:pt>
                <c:pt idx="64">
                  <c:v>4.0532522991546731</c:v>
                </c:pt>
                <c:pt idx="65">
                  <c:v>3.9178785557720768</c:v>
                </c:pt>
                <c:pt idx="66">
                  <c:v>4.4072952687415388</c:v>
                </c:pt>
                <c:pt idx="67">
                  <c:v>4.0009630535655907</c:v>
                </c:pt>
                <c:pt idx="68">
                  <c:v>4.2834421948503696</c:v>
                </c:pt>
                <c:pt idx="69">
                  <c:v>4.0438695738616772</c:v>
                </c:pt>
                <c:pt idx="70">
                  <c:v>4.0646949269420922</c:v>
                </c:pt>
                <c:pt idx="71">
                  <c:v>4.0662775672348426</c:v>
                </c:pt>
                <c:pt idx="72">
                  <c:v>4.6042729882352287</c:v>
                </c:pt>
                <c:pt idx="73">
                  <c:v>4.6857310955905973</c:v>
                </c:pt>
                <c:pt idx="74">
                  <c:v>5.8404993404637668</c:v>
                </c:pt>
                <c:pt idx="75">
                  <c:v>5.6713036446898668</c:v>
                </c:pt>
                <c:pt idx="76">
                  <c:v>5.3604152034674586</c:v>
                </c:pt>
                <c:pt idx="77">
                  <c:v>5.1380001044725008</c:v>
                </c:pt>
                <c:pt idx="78">
                  <c:v>4.9278177404957573</c:v>
                </c:pt>
                <c:pt idx="79">
                  <c:v>4.4644956297776268</c:v>
                </c:pt>
                <c:pt idx="80">
                  <c:v>5.243588671680155</c:v>
                </c:pt>
                <c:pt idx="81">
                  <c:v>5.3322336983023808</c:v>
                </c:pt>
                <c:pt idx="82">
                  <c:v>5.3205182832988021</c:v>
                </c:pt>
                <c:pt idx="83">
                  <c:v>5.9260702517383468</c:v>
                </c:pt>
                <c:pt idx="84">
                  <c:v>6.0258417400491959</c:v>
                </c:pt>
                <c:pt idx="85">
                  <c:v>5.4656359860758448</c:v>
                </c:pt>
                <c:pt idx="86">
                  <c:v>5.4921496753062984</c:v>
                </c:pt>
                <c:pt idx="87">
                  <c:v>5.3620146511850439</c:v>
                </c:pt>
                <c:pt idx="88">
                  <c:v>5.7860108755099127</c:v>
                </c:pt>
                <c:pt idx="89">
                  <c:v>5.6467724231368841</c:v>
                </c:pt>
                <c:pt idx="90">
                  <c:v>4.9508416008169176</c:v>
                </c:pt>
                <c:pt idx="91">
                  <c:v>5.5362057430488409</c:v>
                </c:pt>
                <c:pt idx="92">
                  <c:v>5.2161447956300426</c:v>
                </c:pt>
                <c:pt idx="93">
                  <c:v>6.0266193763264972</c:v>
                </c:pt>
                <c:pt idx="94">
                  <c:v>5.6955169583405674</c:v>
                </c:pt>
                <c:pt idx="95">
                  <c:v>5.6734391565500282</c:v>
                </c:pt>
                <c:pt idx="96">
                  <c:v>5.4546389367527244</c:v>
                </c:pt>
                <c:pt idx="97">
                  <c:v>4.8737835231856987</c:v>
                </c:pt>
                <c:pt idx="98">
                  <c:v>4.3351386803051026</c:v>
                </c:pt>
                <c:pt idx="99">
                  <c:v>4.5548940337969483</c:v>
                </c:pt>
                <c:pt idx="100">
                  <c:v>3.6763300228221536</c:v>
                </c:pt>
                <c:pt idx="101">
                  <c:v>4.2411014681493411</c:v>
                </c:pt>
                <c:pt idx="102">
                  <c:v>3.4247485026285811</c:v>
                </c:pt>
                <c:pt idx="103">
                  <c:v>3.800235277980502</c:v>
                </c:pt>
                <c:pt idx="104">
                  <c:v>3.2427180232848016</c:v>
                </c:pt>
                <c:pt idx="105">
                  <c:v>2.6664213074775782</c:v>
                </c:pt>
                <c:pt idx="106">
                  <c:v>2.6214036680574004</c:v>
                </c:pt>
                <c:pt idx="107">
                  <c:v>2.6042651825725094</c:v>
                </c:pt>
                <c:pt idx="108">
                  <c:v>2.3022881915351636</c:v>
                </c:pt>
                <c:pt idx="109">
                  <c:v>2.2854061870799542</c:v>
                </c:pt>
                <c:pt idx="110">
                  <c:v>1.9922140033843989</c:v>
                </c:pt>
                <c:pt idx="111">
                  <c:v>1.8783144324601211</c:v>
                </c:pt>
                <c:pt idx="112">
                  <c:v>1.6881520730853146</c:v>
                </c:pt>
                <c:pt idx="113">
                  <c:v>1.3529337105865011</c:v>
                </c:pt>
                <c:pt idx="114">
                  <c:v>1.3526554549635372</c:v>
                </c:pt>
                <c:pt idx="115">
                  <c:v>1.332539497215524</c:v>
                </c:pt>
                <c:pt idx="116">
                  <c:v>1.3644732031047058</c:v>
                </c:pt>
                <c:pt idx="117">
                  <c:v>1.2857436417576311</c:v>
                </c:pt>
                <c:pt idx="118">
                  <c:v>1.2353020509795165</c:v>
                </c:pt>
                <c:pt idx="119">
                  <c:v>1.37398510854823</c:v>
                </c:pt>
                <c:pt idx="120">
                  <c:v>1.2288131967138407</c:v>
                </c:pt>
                <c:pt idx="121">
                  <c:v>1.0001564109896417</c:v>
                </c:pt>
                <c:pt idx="122">
                  <c:v>0.79495664733037186</c:v>
                </c:pt>
                <c:pt idx="123">
                  <c:v>0.80208238321377623</c:v>
                </c:pt>
                <c:pt idx="124">
                  <c:v>0.71221937826052206</c:v>
                </c:pt>
                <c:pt idx="125">
                  <c:v>0.65732658906002983</c:v>
                </c:pt>
                <c:pt idx="126">
                  <c:v>0.61935371007226303</c:v>
                </c:pt>
                <c:pt idx="127">
                  <c:v>0.52830079110861838</c:v>
                </c:pt>
                <c:pt idx="128">
                  <c:v>0.49386877438439325</c:v>
                </c:pt>
                <c:pt idx="129">
                  <c:v>0.43246315031750399</c:v>
                </c:pt>
                <c:pt idx="130">
                  <c:v>0.28154713612004778</c:v>
                </c:pt>
                <c:pt idx="131">
                  <c:v>0.26080891630169917</c:v>
                </c:pt>
                <c:pt idx="132">
                  <c:v>0.18038751973965628</c:v>
                </c:pt>
                <c:pt idx="133">
                  <c:v>0.14136765619526245</c:v>
                </c:pt>
                <c:pt idx="134">
                  <c:v>0.12328784237034361</c:v>
                </c:pt>
                <c:pt idx="135">
                  <c:v>9.3658897756125001E-2</c:v>
                </c:pt>
                <c:pt idx="136">
                  <c:v>6.2361478437370443E-2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81-4474-9A60-D6804CD52A2F}"/>
            </c:ext>
          </c:extLst>
        </c:ser>
        <c:ser>
          <c:idx val="2"/>
          <c:order val="1"/>
          <c:tx>
            <c:strRef>
              <c:f>'c6-9'!$D$13</c:f>
              <c:strCache>
                <c:ptCount val="1"/>
                <c:pt idx="0">
                  <c:v>Inflációs várakozások sávja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'c6-9'!$D$27:$D$163</c:f>
              <c:numCache>
                <c:formatCode>0.0</c:formatCode>
                <c:ptCount val="137"/>
                <c:pt idx="0">
                  <c:v>1.1920863876295424</c:v>
                </c:pt>
                <c:pt idx="1">
                  <c:v>1.2126075094113524</c:v>
                </c:pt>
                <c:pt idx="2">
                  <c:v>1.0556315952605768</c:v>
                </c:pt>
                <c:pt idx="3">
                  <c:v>1.2393162177609853</c:v>
                </c:pt>
                <c:pt idx="4">
                  <c:v>1.2160077642907154</c:v>
                </c:pt>
                <c:pt idx="5">
                  <c:v>1.3169290516635721</c:v>
                </c:pt>
                <c:pt idx="6">
                  <c:v>1.2268641729772578</c:v>
                </c:pt>
                <c:pt idx="7">
                  <c:v>1.3010576970064971</c:v>
                </c:pt>
                <c:pt idx="8">
                  <c:v>1.4111567325020844</c:v>
                </c:pt>
                <c:pt idx="9">
                  <c:v>1.4289649359047187</c:v>
                </c:pt>
                <c:pt idx="10">
                  <c:v>1.2608355683734693</c:v>
                </c:pt>
                <c:pt idx="11">
                  <c:v>1.1826873253378998</c:v>
                </c:pt>
                <c:pt idx="12">
                  <c:v>1.0087543084838115</c:v>
                </c:pt>
                <c:pt idx="13">
                  <c:v>1.2425192300585368</c:v>
                </c:pt>
                <c:pt idx="14">
                  <c:v>1.1934624993294207</c:v>
                </c:pt>
                <c:pt idx="15">
                  <c:v>1.1977494270915767</c:v>
                </c:pt>
                <c:pt idx="16">
                  <c:v>1.6209201329139886</c:v>
                </c:pt>
                <c:pt idx="17">
                  <c:v>2.1533687222288478</c:v>
                </c:pt>
                <c:pt idx="18">
                  <c:v>2.5744185792621757</c:v>
                </c:pt>
                <c:pt idx="19">
                  <c:v>2.9954684362955044</c:v>
                </c:pt>
                <c:pt idx="20">
                  <c:v>3.2455958131549769</c:v>
                </c:pt>
                <c:pt idx="21">
                  <c:v>2.9391963325014512</c:v>
                </c:pt>
                <c:pt idx="22">
                  <c:v>3.0427703681679743</c:v>
                </c:pt>
                <c:pt idx="23">
                  <c:v>3.1048946842583662</c:v>
                </c:pt>
                <c:pt idx="24">
                  <c:v>3.4541220055415396</c:v>
                </c:pt>
                <c:pt idx="25">
                  <c:v>2.8926492277883629</c:v>
                </c:pt>
                <c:pt idx="26">
                  <c:v>2.4044615891356198</c:v>
                </c:pt>
                <c:pt idx="27">
                  <c:v>2.335106169438208</c:v>
                </c:pt>
                <c:pt idx="28">
                  <c:v>2.3226250870785226</c:v>
                </c:pt>
                <c:pt idx="29">
                  <c:v>2.3390865553689837</c:v>
                </c:pt>
                <c:pt idx="30">
                  <c:v>2.3322594799854608</c:v>
                </c:pt>
                <c:pt idx="31">
                  <c:v>2.5883084066447184</c:v>
                </c:pt>
                <c:pt idx="32">
                  <c:v>2.7151423082881285</c:v>
                </c:pt>
                <c:pt idx="33">
                  <c:v>2.6235463697625381</c:v>
                </c:pt>
                <c:pt idx="34">
                  <c:v>2.5319504312369476</c:v>
                </c:pt>
                <c:pt idx="35">
                  <c:v>2.4403544927113581</c:v>
                </c:pt>
                <c:pt idx="36">
                  <c:v>2.3495909033385045</c:v>
                </c:pt>
                <c:pt idx="37">
                  <c:v>2.1157523575061798</c:v>
                </c:pt>
                <c:pt idx="38">
                  <c:v>2.0400317414147464</c:v>
                </c:pt>
                <c:pt idx="39">
                  <c:v>1.9739813693040746</c:v>
                </c:pt>
                <c:pt idx="40">
                  <c:v>2.17370449109616</c:v>
                </c:pt>
                <c:pt idx="41">
                  <c:v>1.8647193699652274</c:v>
                </c:pt>
                <c:pt idx="42">
                  <c:v>1.9253447759681563</c:v>
                </c:pt>
                <c:pt idx="43">
                  <c:v>1.9859701819710862</c:v>
                </c:pt>
                <c:pt idx="44">
                  <c:v>1.8201006831124422</c:v>
                </c:pt>
                <c:pt idx="45">
                  <c:v>2.4898148101001389</c:v>
                </c:pt>
                <c:pt idx="46">
                  <c:v>2.0392740200479578</c:v>
                </c:pt>
                <c:pt idx="47">
                  <c:v>2.0848459952221639</c:v>
                </c:pt>
                <c:pt idx="48">
                  <c:v>2.1302708865077662</c:v>
                </c:pt>
                <c:pt idx="49">
                  <c:v>2.0395331304312467</c:v>
                </c:pt>
                <c:pt idx="50">
                  <c:v>2.1644629088981464</c:v>
                </c:pt>
                <c:pt idx="51">
                  <c:v>2.0916681036848574</c:v>
                </c:pt>
                <c:pt idx="52">
                  <c:v>1.9003011545821433</c:v>
                </c:pt>
                <c:pt idx="53">
                  <c:v>2.045881052192482</c:v>
                </c:pt>
                <c:pt idx="54">
                  <c:v>2.3924898551130029</c:v>
                </c:pt>
                <c:pt idx="55">
                  <c:v>2.0470774510729903</c:v>
                </c:pt>
                <c:pt idx="56">
                  <c:v>2.1018537833824826</c:v>
                </c:pt>
                <c:pt idx="57">
                  <c:v>1.8747081273947837</c:v>
                </c:pt>
                <c:pt idx="58">
                  <c:v>1.9174968158694732</c:v>
                </c:pt>
                <c:pt idx="59">
                  <c:v>1.8268692731442666</c:v>
                </c:pt>
                <c:pt idx="60">
                  <c:v>2.215965984844205</c:v>
                </c:pt>
                <c:pt idx="61">
                  <c:v>1.8628655931556191</c:v>
                </c:pt>
                <c:pt idx="62">
                  <c:v>1.7108136553769517</c:v>
                </c:pt>
                <c:pt idx="63">
                  <c:v>1.4880611725919861</c:v>
                </c:pt>
                <c:pt idx="64">
                  <c:v>1.3034051687823398</c:v>
                </c:pt>
                <c:pt idx="65">
                  <c:v>1.2351195455687445</c:v>
                </c:pt>
                <c:pt idx="66">
                  <c:v>1.3630148007390535</c:v>
                </c:pt>
                <c:pt idx="67">
                  <c:v>1.2330399453026164</c:v>
                </c:pt>
                <c:pt idx="68">
                  <c:v>1.3235868337710794</c:v>
                </c:pt>
                <c:pt idx="69">
                  <c:v>1.3232583455650859</c:v>
                </c:pt>
                <c:pt idx="70">
                  <c:v>1.4038653745590439</c:v>
                </c:pt>
                <c:pt idx="71">
                  <c:v>1.4920503802921825</c:v>
                </c:pt>
                <c:pt idx="72">
                  <c:v>1.7832101724564051</c:v>
                </c:pt>
                <c:pt idx="73">
                  <c:v>1.9275803699403928</c:v>
                </c:pt>
                <c:pt idx="74">
                  <c:v>2.5366354857145428</c:v>
                </c:pt>
                <c:pt idx="75">
                  <c:v>2.5660957603785048</c:v>
                </c:pt>
                <c:pt idx="76">
                  <c:v>2.5147707172033895</c:v>
                </c:pt>
                <c:pt idx="77">
                  <c:v>2.5448766261646405</c:v>
                </c:pt>
                <c:pt idx="78">
                  <c:v>2.5841844795132625</c:v>
                </c:pt>
                <c:pt idx="79">
                  <c:v>2.494116845308862</c:v>
                </c:pt>
                <c:pt idx="80">
                  <c:v>3.0789480110348544</c:v>
                </c:pt>
                <c:pt idx="81">
                  <c:v>3.2480930245267237</c:v>
                </c:pt>
                <c:pt idx="82">
                  <c:v>3.3096172694507731</c:v>
                </c:pt>
                <c:pt idx="83">
                  <c:v>3.6838661312656367</c:v>
                </c:pt>
                <c:pt idx="84">
                  <c:v>3.7098756166859195</c:v>
                </c:pt>
                <c:pt idx="85">
                  <c:v>3.2364266369081482</c:v>
                </c:pt>
                <c:pt idx="86">
                  <c:v>3.0963433935372846</c:v>
                </c:pt>
                <c:pt idx="87">
                  <c:v>2.8878304512863799</c:v>
                </c:pt>
                <c:pt idx="88">
                  <c:v>2.9917122301458328</c:v>
                </c:pt>
                <c:pt idx="89">
                  <c:v>2.8890858614410213</c:v>
                </c:pt>
                <c:pt idx="90">
                  <c:v>2.5700964413464673</c:v>
                </c:pt>
                <c:pt idx="91">
                  <c:v>2.9099345612339373</c:v>
                </c:pt>
                <c:pt idx="92">
                  <c:v>2.7577417942741578</c:v>
                </c:pt>
                <c:pt idx="93">
                  <c:v>3.1506309198040672</c:v>
                </c:pt>
                <c:pt idx="94">
                  <c:v>2.9426154802688949</c:v>
                </c:pt>
                <c:pt idx="95">
                  <c:v>2.8929154083420912</c:v>
                </c:pt>
                <c:pt idx="96">
                  <c:v>2.7262341778814001</c:v>
                </c:pt>
                <c:pt idx="97">
                  <c:v>2.4169834302872397</c:v>
                </c:pt>
                <c:pt idx="98">
                  <c:v>2.1669767262527806</c:v>
                </c:pt>
                <c:pt idx="99">
                  <c:v>2.4316402854792383</c:v>
                </c:pt>
                <c:pt idx="100">
                  <c:v>2.1017072003520609</c:v>
                </c:pt>
                <c:pt idx="101">
                  <c:v>2.5653205727641053</c:v>
                </c:pt>
                <c:pt idx="102">
                  <c:v>2.1910423127730199</c:v>
                </c:pt>
                <c:pt idx="103">
                  <c:v>2.5229350483039688</c:v>
                </c:pt>
                <c:pt idx="104">
                  <c:v>2.2377244222041259</c:v>
                </c:pt>
                <c:pt idx="105">
                  <c:v>1.9133033272760791</c:v>
                </c:pt>
                <c:pt idx="106">
                  <c:v>1.9833741011067803</c:v>
                </c:pt>
                <c:pt idx="107">
                  <c:v>2.0772109083084476</c:v>
                </c:pt>
                <c:pt idx="108">
                  <c:v>1.9656751561693442</c:v>
                </c:pt>
                <c:pt idx="109">
                  <c:v>2.0803778282714349</c:v>
                </c:pt>
                <c:pt idx="110">
                  <c:v>1.9310103619848149</c:v>
                </c:pt>
                <c:pt idx="111">
                  <c:v>1.9540083476182555</c:v>
                </c:pt>
                <c:pt idx="112">
                  <c:v>1.8943810137681634</c:v>
                </c:pt>
                <c:pt idx="113">
                  <c:v>1.6204235324528626</c:v>
                </c:pt>
                <c:pt idx="114">
                  <c:v>1.7203570646174728</c:v>
                </c:pt>
                <c:pt idx="115">
                  <c:v>1.7777233291802439</c:v>
                </c:pt>
                <c:pt idx="116">
                  <c:v>1.9242206512862721</c:v>
                </c:pt>
                <c:pt idx="117">
                  <c:v>1.9382119987257802</c:v>
                </c:pt>
                <c:pt idx="118">
                  <c:v>2.0000148149315269</c:v>
                </c:pt>
                <c:pt idx="119">
                  <c:v>2.4205096439893028</c:v>
                </c:pt>
                <c:pt idx="120">
                  <c:v>2.3618556361398477</c:v>
                </c:pt>
                <c:pt idx="121">
                  <c:v>2.1740924843938325</c:v>
                </c:pt>
                <c:pt idx="122">
                  <c:v>1.9697009920602651</c:v>
                </c:pt>
                <c:pt idx="123">
                  <c:v>2.2473695590603318</c:v>
                </c:pt>
                <c:pt idx="124">
                  <c:v>2.2648915588405862</c:v>
                </c:pt>
                <c:pt idx="125">
                  <c:v>2.3250008706122665</c:v>
                </c:pt>
                <c:pt idx="126">
                  <c:v>2.4688502286279435</c:v>
                </c:pt>
                <c:pt idx="127">
                  <c:v>2.4198092738250629</c:v>
                </c:pt>
                <c:pt idx="128">
                  <c:v>2.6868621755636468</c:v>
                </c:pt>
                <c:pt idx="129">
                  <c:v>2.9587082615063092</c:v>
                </c:pt>
                <c:pt idx="130">
                  <c:v>2.4228715750344709</c:v>
                </c:pt>
                <c:pt idx="131">
                  <c:v>2.7927815888735532</c:v>
                </c:pt>
                <c:pt idx="132">
                  <c:v>2.4326064354171812</c:v>
                </c:pt>
                <c:pt idx="133">
                  <c:v>2.2990462239893619</c:v>
                </c:pt>
                <c:pt idx="134">
                  <c:v>2.4451898536643495</c:v>
                </c:pt>
                <c:pt idx="135">
                  <c:v>2.3552552690010091</c:v>
                </c:pt>
                <c:pt idx="136">
                  <c:v>1.8596650572437836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81-4474-9A60-D6804CD52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658888"/>
        <c:axId val="194659280"/>
      </c:areaChart>
      <c:lineChart>
        <c:grouping val="standard"/>
        <c:varyColors val="0"/>
        <c:ser>
          <c:idx val="1"/>
          <c:order val="2"/>
          <c:tx>
            <c:strRef>
              <c:f>'c6-9'!$F$13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28575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'c6-9'!$F$27:$F$163</c:f>
              <c:numCache>
                <c:formatCode>General</c:formatCode>
                <c:ptCount val="137"/>
                <c:pt idx="24" formatCode="0.0">
                  <c:v>3</c:v>
                </c:pt>
                <c:pt idx="25" formatCode="0.0">
                  <c:v>3</c:v>
                </c:pt>
                <c:pt idx="26" formatCode="0.0">
                  <c:v>3</c:v>
                </c:pt>
                <c:pt idx="27" formatCode="0.0">
                  <c:v>3</c:v>
                </c:pt>
                <c:pt idx="28" formatCode="0.0">
                  <c:v>3</c:v>
                </c:pt>
                <c:pt idx="29" formatCode="0.0">
                  <c:v>3</c:v>
                </c:pt>
                <c:pt idx="30" formatCode="0.0">
                  <c:v>3</c:v>
                </c:pt>
                <c:pt idx="31" formatCode="0.0">
                  <c:v>3</c:v>
                </c:pt>
                <c:pt idx="32" formatCode="0.0">
                  <c:v>3</c:v>
                </c:pt>
                <c:pt idx="33" formatCode="0.0">
                  <c:v>3</c:v>
                </c:pt>
                <c:pt idx="34" formatCode="0.0">
                  <c:v>3</c:v>
                </c:pt>
                <c:pt idx="35" formatCode="0.0">
                  <c:v>3</c:v>
                </c:pt>
                <c:pt idx="36" formatCode="0.0">
                  <c:v>3</c:v>
                </c:pt>
                <c:pt idx="37" formatCode="0.0">
                  <c:v>3</c:v>
                </c:pt>
                <c:pt idx="38" formatCode="0.0">
                  <c:v>3</c:v>
                </c:pt>
                <c:pt idx="39" formatCode="0.0">
                  <c:v>3</c:v>
                </c:pt>
                <c:pt idx="40" formatCode="0.0">
                  <c:v>3</c:v>
                </c:pt>
                <c:pt idx="41" formatCode="0.0">
                  <c:v>3</c:v>
                </c:pt>
                <c:pt idx="42" formatCode="0.0">
                  <c:v>3</c:v>
                </c:pt>
                <c:pt idx="43" formatCode="0.0">
                  <c:v>3</c:v>
                </c:pt>
                <c:pt idx="44" formatCode="0.0">
                  <c:v>3</c:v>
                </c:pt>
                <c:pt idx="45" formatCode="0.0">
                  <c:v>3</c:v>
                </c:pt>
                <c:pt idx="46" formatCode="0.0">
                  <c:v>3</c:v>
                </c:pt>
                <c:pt idx="47" formatCode="0.0">
                  <c:v>3</c:v>
                </c:pt>
                <c:pt idx="48" formatCode="0.0">
                  <c:v>3</c:v>
                </c:pt>
                <c:pt idx="49" formatCode="0.0">
                  <c:v>3</c:v>
                </c:pt>
                <c:pt idx="50" formatCode="0.0">
                  <c:v>3</c:v>
                </c:pt>
                <c:pt idx="51" formatCode="0.0">
                  <c:v>3</c:v>
                </c:pt>
                <c:pt idx="52" formatCode="0.0">
                  <c:v>3</c:v>
                </c:pt>
                <c:pt idx="53" formatCode="0.0">
                  <c:v>3</c:v>
                </c:pt>
                <c:pt idx="54" formatCode="0.0">
                  <c:v>3</c:v>
                </c:pt>
                <c:pt idx="55" formatCode="0.0">
                  <c:v>3</c:v>
                </c:pt>
                <c:pt idx="56" formatCode="0.0">
                  <c:v>3</c:v>
                </c:pt>
                <c:pt idx="57" formatCode="0.0">
                  <c:v>3</c:v>
                </c:pt>
                <c:pt idx="58" formatCode="0.0">
                  <c:v>3</c:v>
                </c:pt>
                <c:pt idx="59" formatCode="0.0">
                  <c:v>3</c:v>
                </c:pt>
                <c:pt idx="60" formatCode="0.0">
                  <c:v>3</c:v>
                </c:pt>
                <c:pt idx="61" formatCode="0.0">
                  <c:v>3</c:v>
                </c:pt>
                <c:pt idx="62" formatCode="0.0">
                  <c:v>3</c:v>
                </c:pt>
                <c:pt idx="63" formatCode="0.0">
                  <c:v>3</c:v>
                </c:pt>
                <c:pt idx="64" formatCode="0.0">
                  <c:v>3</c:v>
                </c:pt>
                <c:pt idx="65" formatCode="0.0">
                  <c:v>3</c:v>
                </c:pt>
                <c:pt idx="66" formatCode="0.0">
                  <c:v>3</c:v>
                </c:pt>
                <c:pt idx="67" formatCode="0.0">
                  <c:v>3</c:v>
                </c:pt>
                <c:pt idx="68" formatCode="0.0">
                  <c:v>3</c:v>
                </c:pt>
                <c:pt idx="69" formatCode="0.0">
                  <c:v>3</c:v>
                </c:pt>
                <c:pt idx="70" formatCode="0.0">
                  <c:v>3</c:v>
                </c:pt>
                <c:pt idx="71" formatCode="0.0">
                  <c:v>3</c:v>
                </c:pt>
                <c:pt idx="72" formatCode="0.0">
                  <c:v>3</c:v>
                </c:pt>
                <c:pt idx="73" formatCode="0.0">
                  <c:v>3</c:v>
                </c:pt>
                <c:pt idx="74" formatCode="0.0">
                  <c:v>3</c:v>
                </c:pt>
                <c:pt idx="75" formatCode="0.0">
                  <c:v>3</c:v>
                </c:pt>
                <c:pt idx="76" formatCode="0.0">
                  <c:v>3</c:v>
                </c:pt>
                <c:pt idx="77" formatCode="0.0">
                  <c:v>3</c:v>
                </c:pt>
                <c:pt idx="78" formatCode="0.0">
                  <c:v>3</c:v>
                </c:pt>
                <c:pt idx="79" formatCode="0.0">
                  <c:v>3</c:v>
                </c:pt>
                <c:pt idx="80" formatCode="0.0">
                  <c:v>3</c:v>
                </c:pt>
                <c:pt idx="81" formatCode="0.0">
                  <c:v>3</c:v>
                </c:pt>
                <c:pt idx="82" formatCode="0.0">
                  <c:v>3</c:v>
                </c:pt>
                <c:pt idx="83" formatCode="0.0">
                  <c:v>3</c:v>
                </c:pt>
                <c:pt idx="84" formatCode="0.0">
                  <c:v>3</c:v>
                </c:pt>
                <c:pt idx="85" formatCode="0.0">
                  <c:v>3</c:v>
                </c:pt>
                <c:pt idx="86" formatCode="0.0">
                  <c:v>3</c:v>
                </c:pt>
                <c:pt idx="87" formatCode="0.0">
                  <c:v>3</c:v>
                </c:pt>
                <c:pt idx="88" formatCode="0.0">
                  <c:v>3</c:v>
                </c:pt>
                <c:pt idx="89" formatCode="0.0">
                  <c:v>3</c:v>
                </c:pt>
                <c:pt idx="90" formatCode="0.0">
                  <c:v>3</c:v>
                </c:pt>
                <c:pt idx="91" formatCode="0.0">
                  <c:v>3</c:v>
                </c:pt>
                <c:pt idx="92" formatCode="0.0">
                  <c:v>3</c:v>
                </c:pt>
                <c:pt idx="93" formatCode="0.0">
                  <c:v>3</c:v>
                </c:pt>
                <c:pt idx="94" formatCode="0.0">
                  <c:v>3</c:v>
                </c:pt>
                <c:pt idx="95" formatCode="0.0">
                  <c:v>3</c:v>
                </c:pt>
                <c:pt idx="96" formatCode="0.0">
                  <c:v>3</c:v>
                </c:pt>
                <c:pt idx="97" formatCode="0.0">
                  <c:v>3</c:v>
                </c:pt>
                <c:pt idx="98" formatCode="0.0">
                  <c:v>3</c:v>
                </c:pt>
                <c:pt idx="99" formatCode="0.0">
                  <c:v>3</c:v>
                </c:pt>
                <c:pt idx="100" formatCode="0.0">
                  <c:v>3</c:v>
                </c:pt>
                <c:pt idx="101" formatCode="0.0">
                  <c:v>3</c:v>
                </c:pt>
                <c:pt idx="102" formatCode="0.0">
                  <c:v>3</c:v>
                </c:pt>
                <c:pt idx="103" formatCode="0.0">
                  <c:v>3</c:v>
                </c:pt>
                <c:pt idx="104" formatCode="0.0">
                  <c:v>3</c:v>
                </c:pt>
                <c:pt idx="105" formatCode="0.0">
                  <c:v>3</c:v>
                </c:pt>
                <c:pt idx="106" formatCode="0.0">
                  <c:v>3</c:v>
                </c:pt>
                <c:pt idx="107" formatCode="0.0">
                  <c:v>3</c:v>
                </c:pt>
                <c:pt idx="108" formatCode="0.0">
                  <c:v>3</c:v>
                </c:pt>
                <c:pt idx="109" formatCode="0.0">
                  <c:v>3</c:v>
                </c:pt>
                <c:pt idx="110" formatCode="0.0">
                  <c:v>3</c:v>
                </c:pt>
                <c:pt idx="111" formatCode="0.0">
                  <c:v>3</c:v>
                </c:pt>
                <c:pt idx="112" formatCode="0.0">
                  <c:v>3</c:v>
                </c:pt>
                <c:pt idx="113" formatCode="0.0">
                  <c:v>3</c:v>
                </c:pt>
                <c:pt idx="114" formatCode="0.0">
                  <c:v>3</c:v>
                </c:pt>
                <c:pt idx="115" formatCode="0.0">
                  <c:v>3</c:v>
                </c:pt>
                <c:pt idx="116" formatCode="0.0">
                  <c:v>3</c:v>
                </c:pt>
                <c:pt idx="117" formatCode="0.0">
                  <c:v>3</c:v>
                </c:pt>
                <c:pt idx="118" formatCode="0.0">
                  <c:v>3</c:v>
                </c:pt>
                <c:pt idx="119" formatCode="0.0">
                  <c:v>3</c:v>
                </c:pt>
                <c:pt idx="120" formatCode="0.0">
                  <c:v>3</c:v>
                </c:pt>
                <c:pt idx="121" formatCode="0.0">
                  <c:v>3</c:v>
                </c:pt>
                <c:pt idx="122" formatCode="0.0">
                  <c:v>3</c:v>
                </c:pt>
                <c:pt idx="123" formatCode="0.0">
                  <c:v>3</c:v>
                </c:pt>
                <c:pt idx="124" formatCode="0.0">
                  <c:v>3</c:v>
                </c:pt>
                <c:pt idx="125" formatCode="0.0">
                  <c:v>3</c:v>
                </c:pt>
                <c:pt idx="126" formatCode="0.0">
                  <c:v>3</c:v>
                </c:pt>
                <c:pt idx="127" formatCode="0.0">
                  <c:v>3</c:v>
                </c:pt>
                <c:pt idx="128" formatCode="0.0">
                  <c:v>3</c:v>
                </c:pt>
                <c:pt idx="129" formatCode="0.0">
                  <c:v>3</c:v>
                </c:pt>
                <c:pt idx="130" formatCode="0.0">
                  <c:v>3</c:v>
                </c:pt>
                <c:pt idx="131" formatCode="0.0">
                  <c:v>3</c:v>
                </c:pt>
                <c:pt idx="132" formatCode="0.0">
                  <c:v>3</c:v>
                </c:pt>
                <c:pt idx="133" formatCode="0.0">
                  <c:v>3</c:v>
                </c:pt>
                <c:pt idx="134" formatCode="0.0">
                  <c:v>3</c:v>
                </c:pt>
                <c:pt idx="135" formatCode="0.0">
                  <c:v>3</c:v>
                </c:pt>
                <c:pt idx="136" formatCode="0.0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A81-4474-9A60-D6804CD52A2F}"/>
            </c:ext>
          </c:extLst>
        </c:ser>
        <c:ser>
          <c:idx val="3"/>
          <c:order val="3"/>
          <c:tx>
            <c:strRef>
              <c:f>'c6-9'!$B$13</c:f>
              <c:strCache>
                <c:ptCount val="1"/>
                <c:pt idx="0">
                  <c:v>Tény infláció</c:v>
                </c:pt>
              </c:strCache>
            </c:strRef>
          </c:tx>
          <c:spPr>
            <a:ln w="381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'c6-9'!$B$27:$B$163</c:f>
              <c:numCache>
                <c:formatCode>0.0</c:formatCode>
                <c:ptCount val="137"/>
                <c:pt idx="0">
                  <c:v>4.058858857711158</c:v>
                </c:pt>
                <c:pt idx="1">
                  <c:v>3.1914708582544336</c:v>
                </c:pt>
                <c:pt idx="2">
                  <c:v>3.4508493456209806</c:v>
                </c:pt>
                <c:pt idx="3">
                  <c:v>3.9297943734785434</c:v>
                </c:pt>
                <c:pt idx="4">
                  <c:v>3.5449255974861558</c:v>
                </c:pt>
                <c:pt idx="5">
                  <c:v>3.8034965357136485</c:v>
                </c:pt>
                <c:pt idx="6">
                  <c:v>3.7182342748287027</c:v>
                </c:pt>
                <c:pt idx="7">
                  <c:v>3.5551968568440628</c:v>
                </c:pt>
                <c:pt idx="8">
                  <c:v>3.6675562908882</c:v>
                </c:pt>
                <c:pt idx="9">
                  <c:v>3.2152308979749478</c:v>
                </c:pt>
                <c:pt idx="10">
                  <c:v>3.3237531033580581</c:v>
                </c:pt>
                <c:pt idx="11">
                  <c:v>3.3360625980303809</c:v>
                </c:pt>
                <c:pt idx="12">
                  <c:v>2.7154206098534104</c:v>
                </c:pt>
                <c:pt idx="13">
                  <c:v>2.519233881685679</c:v>
                </c:pt>
                <c:pt idx="14">
                  <c:v>2.3267409869982316</c:v>
                </c:pt>
                <c:pt idx="15">
                  <c:v>2.2922632321694039</c:v>
                </c:pt>
                <c:pt idx="16">
                  <c:v>2.7660370241831771</c:v>
                </c:pt>
                <c:pt idx="17">
                  <c:v>2.7341854076931469</c:v>
                </c:pt>
                <c:pt idx="18">
                  <c:v>3.0088193325157846</c:v>
                </c:pt>
                <c:pt idx="19">
                  <c:v>3.4908906507704529</c:v>
                </c:pt>
                <c:pt idx="20">
                  <c:v>5.8516822289582677</c:v>
                </c:pt>
                <c:pt idx="21">
                  <c:v>6.3328647962773488</c:v>
                </c:pt>
                <c:pt idx="22">
                  <c:v>6.3790548372585363</c:v>
                </c:pt>
                <c:pt idx="23">
                  <c:v>6.5464090334440499</c:v>
                </c:pt>
                <c:pt idx="24">
                  <c:v>7.7556245848529386</c:v>
                </c:pt>
                <c:pt idx="25">
                  <c:v>8.8381789418161674</c:v>
                </c:pt>
                <c:pt idx="26">
                  <c:v>9.0603714138023861</c:v>
                </c:pt>
                <c:pt idx="27">
                  <c:v>8.7561792989581448</c:v>
                </c:pt>
                <c:pt idx="28">
                  <c:v>8.4790546901310222</c:v>
                </c:pt>
                <c:pt idx="29">
                  <c:v>8.5846560099928553</c:v>
                </c:pt>
                <c:pt idx="30">
                  <c:v>8.3812308979179591</c:v>
                </c:pt>
                <c:pt idx="31">
                  <c:v>8.3154083497505127</c:v>
                </c:pt>
                <c:pt idx="32">
                  <c:v>6.400028749742674</c:v>
                </c:pt>
                <c:pt idx="33">
                  <c:v>6.7352961064867998</c:v>
                </c:pt>
                <c:pt idx="34">
                  <c:v>7.1420982383946239</c:v>
                </c:pt>
                <c:pt idx="35">
                  <c:v>7.3787707130532567</c:v>
                </c:pt>
                <c:pt idx="36">
                  <c:v>7.0686269110153859</c:v>
                </c:pt>
                <c:pt idx="37">
                  <c:v>6.9111854008880726</c:v>
                </c:pt>
                <c:pt idx="38">
                  <c:v>6.7271299178440529</c:v>
                </c:pt>
                <c:pt idx="39">
                  <c:v>6.6317035911350359</c:v>
                </c:pt>
                <c:pt idx="40">
                  <c:v>6.9440452982506429</c:v>
                </c:pt>
                <c:pt idx="41">
                  <c:v>6.6873229646859897</c:v>
                </c:pt>
                <c:pt idx="42">
                  <c:v>6.719601504508887</c:v>
                </c:pt>
                <c:pt idx="43">
                  <c:v>6.4832101692146296</c:v>
                </c:pt>
                <c:pt idx="44">
                  <c:v>5.7413251481485759</c:v>
                </c:pt>
                <c:pt idx="45">
                  <c:v>5.1110301762020924</c:v>
                </c:pt>
                <c:pt idx="46">
                  <c:v>4.2234044690434303</c:v>
                </c:pt>
                <c:pt idx="47">
                  <c:v>3.4964814364965946</c:v>
                </c:pt>
                <c:pt idx="48">
                  <c:v>3.1350487138178664</c:v>
                </c:pt>
                <c:pt idx="49">
                  <c:v>3.0207964066849655</c:v>
                </c:pt>
                <c:pt idx="50">
                  <c:v>2.89878189629421</c:v>
                </c:pt>
                <c:pt idx="51">
                  <c:v>3.373364317978627</c:v>
                </c:pt>
                <c:pt idx="52">
                  <c:v>3.7744860854231774</c:v>
                </c:pt>
                <c:pt idx="53">
                  <c:v>3.7075321671976695</c:v>
                </c:pt>
                <c:pt idx="54">
                  <c:v>5.0462790516202887</c:v>
                </c:pt>
                <c:pt idx="55">
                  <c:v>5.0114720304461997</c:v>
                </c:pt>
                <c:pt idx="56">
                  <c:v>4.9006087035422752</c:v>
                </c:pt>
                <c:pt idx="57">
                  <c:v>4.7063872017407249</c:v>
                </c:pt>
                <c:pt idx="58">
                  <c:v>5.2233022310593071</c:v>
                </c:pt>
                <c:pt idx="59">
                  <c:v>5.5598421374139235</c:v>
                </c:pt>
                <c:pt idx="60">
                  <c:v>6.4111214657854703</c:v>
                </c:pt>
                <c:pt idx="61">
                  <c:v>5.7430480787216851</c:v>
                </c:pt>
                <c:pt idx="62">
                  <c:v>5.94860124756066</c:v>
                </c:pt>
                <c:pt idx="63">
                  <c:v>5.6432578573709407</c:v>
                </c:pt>
                <c:pt idx="64">
                  <c:v>5.0715598362723711</c:v>
                </c:pt>
                <c:pt idx="65">
                  <c:v>5.2641695016076966</c:v>
                </c:pt>
                <c:pt idx="66">
                  <c:v>3.9824670804934641</c:v>
                </c:pt>
                <c:pt idx="67">
                  <c:v>3.6900500345274168</c:v>
                </c:pt>
                <c:pt idx="68">
                  <c:v>3.7565001680861485</c:v>
                </c:pt>
                <c:pt idx="69">
                  <c:v>4.1732049310302273</c:v>
                </c:pt>
                <c:pt idx="70">
                  <c:v>4.1888107241230159</c:v>
                </c:pt>
                <c:pt idx="71">
                  <c:v>4.6729278169541573</c:v>
                </c:pt>
                <c:pt idx="72">
                  <c:v>3.969735842643658</c:v>
                </c:pt>
                <c:pt idx="73">
                  <c:v>4.054792361295398</c:v>
                </c:pt>
                <c:pt idx="74">
                  <c:v>4.5314431888997717</c:v>
                </c:pt>
                <c:pt idx="75">
                  <c:v>4.6634022105901494</c:v>
                </c:pt>
                <c:pt idx="76">
                  <c:v>3.9423107730884226</c:v>
                </c:pt>
                <c:pt idx="77">
                  <c:v>3.4699515473535314</c:v>
                </c:pt>
                <c:pt idx="78">
                  <c:v>3.0872335866325642</c:v>
                </c:pt>
                <c:pt idx="79">
                  <c:v>3.5772730514191977</c:v>
                </c:pt>
                <c:pt idx="80">
                  <c:v>3.5745954581961428</c:v>
                </c:pt>
                <c:pt idx="81">
                  <c:v>3.8650936416994881</c:v>
                </c:pt>
                <c:pt idx="82">
                  <c:v>4.2627452503511449</c:v>
                </c:pt>
                <c:pt idx="83">
                  <c:v>4.0712968450605445</c:v>
                </c:pt>
                <c:pt idx="84">
                  <c:v>5.45</c:v>
                </c:pt>
                <c:pt idx="85">
                  <c:v>5.8917248388257377</c:v>
                </c:pt>
                <c:pt idx="86">
                  <c:v>5.5386549820153164</c:v>
                </c:pt>
                <c:pt idx="87">
                  <c:v>5.6959295128268508</c:v>
                </c:pt>
                <c:pt idx="88">
                  <c:v>5.2747119439959818</c:v>
                </c:pt>
                <c:pt idx="89">
                  <c:v>5.591654886359521</c:v>
                </c:pt>
                <c:pt idx="90">
                  <c:v>5.7778584599969349</c:v>
                </c:pt>
                <c:pt idx="91">
                  <c:v>6.0402597279291399</c:v>
                </c:pt>
                <c:pt idx="92">
                  <c:v>6.5940306892332217</c:v>
                </c:pt>
                <c:pt idx="93">
                  <c:v>6.0030045837908261</c:v>
                </c:pt>
                <c:pt idx="94">
                  <c:v>5.2137375152014158</c:v>
                </c:pt>
                <c:pt idx="95">
                  <c:v>4.9956519390938041</c:v>
                </c:pt>
                <c:pt idx="96">
                  <c:v>3.7169918492455309</c:v>
                </c:pt>
                <c:pt idx="97">
                  <c:v>2.7804965967721529</c:v>
                </c:pt>
                <c:pt idx="98">
                  <c:v>2.2255184719153789</c:v>
                </c:pt>
                <c:pt idx="99">
                  <c:v>1.6883769546178371</c:v>
                </c:pt>
                <c:pt idx="100">
                  <c:v>1.7561482773411257</c:v>
                </c:pt>
                <c:pt idx="101">
                  <c:v>1.9225695100686124</c:v>
                </c:pt>
                <c:pt idx="102">
                  <c:v>1.7545255250372378</c:v>
                </c:pt>
                <c:pt idx="103">
                  <c:v>1.34330660778663</c:v>
                </c:pt>
                <c:pt idx="104">
                  <c:v>1.3710606097958618</c:v>
                </c:pt>
                <c:pt idx="105">
                  <c:v>0.91132193042523113</c:v>
                </c:pt>
                <c:pt idx="106">
                  <c:v>0.91593030816623866</c:v>
                </c:pt>
                <c:pt idx="107">
                  <c:v>0.42506276944780552</c:v>
                </c:pt>
                <c:pt idx="108">
                  <c:v>-5.0566179730950012E-2</c:v>
                </c:pt>
                <c:pt idx="109">
                  <c:v>0.10315388802861492</c:v>
                </c:pt>
                <c:pt idx="110">
                  <c:v>7.7117957443746832E-2</c:v>
                </c:pt>
                <c:pt idx="111">
                  <c:v>-0.10112053183841851</c:v>
                </c:pt>
                <c:pt idx="112">
                  <c:v>-0.13972419613033082</c:v>
                </c:pt>
                <c:pt idx="113">
                  <c:v>-0.27135074950689386</c:v>
                </c:pt>
                <c:pt idx="114">
                  <c:v>0.12891311550566797</c:v>
                </c:pt>
                <c:pt idx="115">
                  <c:v>0.16648534646722624</c:v>
                </c:pt>
                <c:pt idx="116">
                  <c:v>-0.47979891434401623</c:v>
                </c:pt>
                <c:pt idx="117">
                  <c:v>-0.41673843155288637</c:v>
                </c:pt>
                <c:pt idx="118">
                  <c:v>-0.70627368823923575</c:v>
                </c:pt>
                <c:pt idx="119">
                  <c:v>-0.9373491815670576</c:v>
                </c:pt>
                <c:pt idx="120">
                  <c:v>-1.4</c:v>
                </c:pt>
                <c:pt idx="121">
                  <c:v>-1.0488349707626696</c:v>
                </c:pt>
                <c:pt idx="122">
                  <c:v>-0.63973849038276853</c:v>
                </c:pt>
                <c:pt idx="123">
                  <c:v>-0.3</c:v>
                </c:pt>
                <c:pt idx="124">
                  <c:v>0.53094439816412375</c:v>
                </c:pt>
                <c:pt idx="125">
                  <c:v>0.58880418406022272</c:v>
                </c:pt>
                <c:pt idx="126">
                  <c:v>0.39643705887063163</c:v>
                </c:pt>
                <c:pt idx="127">
                  <c:v>9.6821967393481145E-3</c:v>
                </c:pt>
                <c:pt idx="128">
                  <c:v>-0.39714782670608884</c:v>
                </c:pt>
                <c:pt idx="129">
                  <c:v>0.10120404248186787</c:v>
                </c:pt>
                <c:pt idx="130">
                  <c:v>0.50240414698035352</c:v>
                </c:pt>
                <c:pt idx="131">
                  <c:v>0.86895746329112455</c:v>
                </c:pt>
                <c:pt idx="132">
                  <c:v>0.91801181167458878</c:v>
                </c:pt>
                <c:pt idx="133">
                  <c:v>0.27879615938887525</c:v>
                </c:pt>
                <c:pt idx="134">
                  <c:v>-0.23281304688885029</c:v>
                </c:pt>
                <c:pt idx="135">
                  <c:v>0.22693294947292486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A81-4474-9A60-D6804CD52A2F}"/>
            </c:ext>
          </c:extLst>
        </c:ser>
        <c:ser>
          <c:idx val="4"/>
          <c:order val="4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'c6-9'!$G$27:$G$163</c:f>
              <c:numCache>
                <c:formatCode>General</c:formatCode>
                <c:ptCount val="137"/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EA81-4474-9A60-D6804CD52A2F}"/>
            </c:ext>
          </c:extLst>
        </c:ser>
        <c:ser>
          <c:idx val="5"/>
          <c:order val="5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'c6-9'!$H$27:$H$163</c:f>
              <c:numCache>
                <c:formatCode>General</c:formatCode>
                <c:ptCount val="137"/>
                <c:pt idx="122">
                  <c:v>4</c:v>
                </c:pt>
                <c:pt idx="123">
                  <c:v>4</c:v>
                </c:pt>
                <c:pt idx="124">
                  <c:v>4</c:v>
                </c:pt>
                <c:pt idx="125">
                  <c:v>4</c:v>
                </c:pt>
                <c:pt idx="126">
                  <c:v>4</c:v>
                </c:pt>
                <c:pt idx="127">
                  <c:v>4</c:v>
                </c:pt>
                <c:pt idx="128">
                  <c:v>4</c:v>
                </c:pt>
                <c:pt idx="129">
                  <c:v>4</c:v>
                </c:pt>
                <c:pt idx="130">
                  <c:v>4</c:v>
                </c:pt>
                <c:pt idx="131">
                  <c:v>4</c:v>
                </c:pt>
                <c:pt idx="132">
                  <c:v>4</c:v>
                </c:pt>
                <c:pt idx="133">
                  <c:v>4</c:v>
                </c:pt>
                <c:pt idx="134">
                  <c:v>4</c:v>
                </c:pt>
                <c:pt idx="135">
                  <c:v>4</c:v>
                </c:pt>
                <c:pt idx="136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EA81-4474-9A60-D6804CD52A2F}"/>
            </c:ext>
          </c:extLst>
        </c:ser>
        <c:ser>
          <c:idx val="6"/>
          <c:order val="6"/>
          <c:tx>
            <c:strRef>
              <c:f>'c6-9'!$E$13</c:f>
              <c:strCache>
                <c:ptCount val="1"/>
                <c:pt idx="0">
                  <c:v>Sávközép</c:v>
                </c:pt>
              </c:strCache>
            </c:strRef>
          </c:tx>
          <c:spPr>
            <a:ln>
              <a:solidFill>
                <a:schemeClr val="bg1"/>
              </a:solidFill>
              <a:prstDash val="sysDash"/>
            </a:ln>
          </c:spPr>
          <c:marker>
            <c:symbol val="none"/>
          </c:marker>
          <c:cat>
            <c:numRef>
              <c:f>'c6-9'!$A$27:$A$163</c:f>
              <c:numCache>
                <c:formatCode>mmm\-yy</c:formatCode>
                <c:ptCount val="137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  <c:pt idx="125">
                  <c:v>42156</c:v>
                </c:pt>
                <c:pt idx="126">
                  <c:v>42186</c:v>
                </c:pt>
                <c:pt idx="127">
                  <c:v>42217</c:v>
                </c:pt>
                <c:pt idx="128">
                  <c:v>42248</c:v>
                </c:pt>
                <c:pt idx="129">
                  <c:v>42278</c:v>
                </c:pt>
                <c:pt idx="130">
                  <c:v>42309</c:v>
                </c:pt>
                <c:pt idx="131">
                  <c:v>42339</c:v>
                </c:pt>
                <c:pt idx="132">
                  <c:v>42370</c:v>
                </c:pt>
                <c:pt idx="133">
                  <c:v>42401</c:v>
                </c:pt>
                <c:pt idx="134">
                  <c:v>42430</c:v>
                </c:pt>
                <c:pt idx="135">
                  <c:v>42461</c:v>
                </c:pt>
                <c:pt idx="136">
                  <c:v>42491</c:v>
                </c:pt>
              </c:numCache>
            </c:numRef>
          </c:cat>
          <c:val>
            <c:numRef>
              <c:f>'c6-9'!$E$27:$E$163</c:f>
              <c:numCache>
                <c:formatCode>0.0</c:formatCode>
                <c:ptCount val="137"/>
                <c:pt idx="0">
                  <c:v>4.8257244262031422</c:v>
                </c:pt>
                <c:pt idx="1">
                  <c:v>4.9308669901423121</c:v>
                </c:pt>
                <c:pt idx="2">
                  <c:v>4.1201723096454979</c:v>
                </c:pt>
                <c:pt idx="3">
                  <c:v>4.6140762493788872</c:v>
                </c:pt>
                <c:pt idx="4">
                  <c:v>4.3512164094874111</c:v>
                </c:pt>
                <c:pt idx="5">
                  <c:v>4.5404122730415928</c:v>
                </c:pt>
                <c:pt idx="6">
                  <c:v>4.1538722466325169</c:v>
                </c:pt>
                <c:pt idx="7">
                  <c:v>4.3381277445518398</c:v>
                </c:pt>
                <c:pt idx="8">
                  <c:v>4.6288803079795793</c:v>
                </c:pt>
                <c:pt idx="9">
                  <c:v>4.6104133347485234</c:v>
                </c:pt>
                <c:pt idx="10">
                  <c:v>3.9553804127118664</c:v>
                </c:pt>
                <c:pt idx="11">
                  <c:v>3.6220902868960057</c:v>
                </c:pt>
                <c:pt idx="12">
                  <c:v>3.0155484257193841</c:v>
                </c:pt>
                <c:pt idx="13">
                  <c:v>3.5966753550624411</c:v>
                </c:pt>
                <c:pt idx="14">
                  <c:v>3.3484009691977756</c:v>
                </c:pt>
                <c:pt idx="15">
                  <c:v>3.2413931680672858</c:v>
                </c:pt>
                <c:pt idx="16">
                  <c:v>4.2430412079889326</c:v>
                </c:pt>
                <c:pt idx="17">
                  <c:v>5.4654928464357946</c:v>
                </c:pt>
                <c:pt idx="18">
                  <c:v>6.3881352315784969</c:v>
                </c:pt>
                <c:pt idx="19">
                  <c:v>7.3107776167212002</c:v>
                </c:pt>
                <c:pt idx="20">
                  <c:v>7.8380293990914254</c:v>
                </c:pt>
                <c:pt idx="21">
                  <c:v>7.1898583741417683</c:v>
                </c:pt>
                <c:pt idx="22">
                  <c:v>7.5592673286123802</c:v>
                </c:pt>
                <c:pt idx="23">
                  <c:v>7.8476996690970466</c:v>
                </c:pt>
                <c:pt idx="24">
                  <c:v>8.8956017135412662</c:v>
                </c:pt>
                <c:pt idx="25">
                  <c:v>7.6563813994014671</c:v>
                </c:pt>
                <c:pt idx="26">
                  <c:v>6.5319169064064502</c:v>
                </c:pt>
                <c:pt idx="27">
                  <c:v>6.5772295342715097</c:v>
                </c:pt>
                <c:pt idx="28">
                  <c:v>6.7319846282513867</c:v>
                </c:pt>
                <c:pt idx="29">
                  <c:v>6.8698180390637056</c:v>
                </c:pt>
                <c:pt idx="30">
                  <c:v>6.9763604485680606</c:v>
                </c:pt>
                <c:pt idx="31">
                  <c:v>7.8957438686098467</c:v>
                </c:pt>
                <c:pt idx="32">
                  <c:v>8.4413118026581468</c:v>
                </c:pt>
                <c:pt idx="33">
                  <c:v>8.2237618432633255</c:v>
                </c:pt>
                <c:pt idx="34">
                  <c:v>8.0062118838685059</c:v>
                </c:pt>
                <c:pt idx="35">
                  <c:v>7.7886619244736846</c:v>
                </c:pt>
                <c:pt idx="36">
                  <c:v>7.7404374822059072</c:v>
                </c:pt>
                <c:pt idx="37">
                  <c:v>7.3511682301604653</c:v>
                </c:pt>
                <c:pt idx="38">
                  <c:v>7.5933970355458928</c:v>
                </c:pt>
                <c:pt idx="39">
                  <c:v>7.8316271668098238</c:v>
                </c:pt>
                <c:pt idx="40">
                  <c:v>9.1125569883743847</c:v>
                </c:pt>
                <c:pt idx="41">
                  <c:v>8.0054869537580053</c:v>
                </c:pt>
                <c:pt idx="42">
                  <c:v>8.1847663911493669</c:v>
                </c:pt>
                <c:pt idx="43">
                  <c:v>8.3640458285407266</c:v>
                </c:pt>
                <c:pt idx="44">
                  <c:v>7.5841203913246407</c:v>
                </c:pt>
                <c:pt idx="45">
                  <c:v>10.232653140920117</c:v>
                </c:pt>
                <c:pt idx="46">
                  <c:v>8.2276163982106425</c:v>
                </c:pt>
                <c:pt idx="47">
                  <c:v>8.2192069110430523</c:v>
                </c:pt>
                <c:pt idx="48">
                  <c:v>8.1505231397214821</c:v>
                </c:pt>
                <c:pt idx="49">
                  <c:v>7.6996455651661444</c:v>
                </c:pt>
                <c:pt idx="50">
                  <c:v>8.1512288181497432</c:v>
                </c:pt>
                <c:pt idx="51">
                  <c:v>7.8149811923636925</c:v>
                </c:pt>
                <c:pt idx="52">
                  <c:v>7.0439062111426747</c:v>
                </c:pt>
                <c:pt idx="53">
                  <c:v>7.6083390134345219</c:v>
                </c:pt>
                <c:pt idx="54">
                  <c:v>8.5432148060799911</c:v>
                </c:pt>
                <c:pt idx="55">
                  <c:v>7.1412782802198311</c:v>
                </c:pt>
                <c:pt idx="56">
                  <c:v>7.164248428100346</c:v>
                </c:pt>
                <c:pt idx="57">
                  <c:v>6.2737876043411784</c:v>
                </c:pt>
                <c:pt idx="58">
                  <c:v>6.3095584654092596</c:v>
                </c:pt>
                <c:pt idx="59">
                  <c:v>5.9778629600274966</c:v>
                </c:pt>
                <c:pt idx="60">
                  <c:v>7.2533053992765195</c:v>
                </c:pt>
                <c:pt idx="61">
                  <c:v>6.2492812699664082</c:v>
                </c:pt>
                <c:pt idx="62">
                  <c:v>5.8973327726046687</c:v>
                </c:pt>
                <c:pt idx="63">
                  <c:v>5.2706702820949456</c:v>
                </c:pt>
                <c:pt idx="64">
                  <c:v>4.7049548835458435</c:v>
                </c:pt>
                <c:pt idx="65">
                  <c:v>4.5354534233304271</c:v>
                </c:pt>
                <c:pt idx="66">
                  <c:v>5.0888225333088819</c:v>
                </c:pt>
                <c:pt idx="67">
                  <c:v>4.6175146660337978</c:v>
                </c:pt>
                <c:pt idx="68">
                  <c:v>4.9453206556168983</c:v>
                </c:pt>
                <c:pt idx="69">
                  <c:v>4.7056017211104821</c:v>
                </c:pt>
                <c:pt idx="70">
                  <c:v>4.7667799320805582</c:v>
                </c:pt>
                <c:pt idx="71">
                  <c:v>4.8124343478113385</c:v>
                </c:pt>
                <c:pt idx="72">
                  <c:v>5.4960292946984106</c:v>
                </c:pt>
                <c:pt idx="73">
                  <c:v>5.6496994528748186</c:v>
                </c:pt>
                <c:pt idx="74">
                  <c:v>7.1091928104025932</c:v>
                </c:pt>
                <c:pt idx="75">
                  <c:v>6.9548133018026519</c:v>
                </c:pt>
                <c:pt idx="76">
                  <c:v>6.6183182867421255</c:v>
                </c:pt>
                <c:pt idx="77">
                  <c:v>6.4110262583841138</c:v>
                </c:pt>
                <c:pt idx="78">
                  <c:v>6.2205197703686448</c:v>
                </c:pt>
                <c:pt idx="79">
                  <c:v>5.7121859478020998</c:v>
                </c:pt>
                <c:pt idx="80">
                  <c:v>6.7838184273439843</c:v>
                </c:pt>
                <c:pt idx="81">
                  <c:v>6.9570593700244725</c:v>
                </c:pt>
                <c:pt idx="82">
                  <c:v>6.9761106005065994</c:v>
                </c:pt>
                <c:pt idx="83">
                  <c:v>7.7688759732818884</c:v>
                </c:pt>
                <c:pt idx="84">
                  <c:v>7.8816636261797584</c:v>
                </c:pt>
                <c:pt idx="85">
                  <c:v>7.0846395185418309</c:v>
                </c:pt>
                <c:pt idx="86">
                  <c:v>7.0411012731005069</c:v>
                </c:pt>
                <c:pt idx="87">
                  <c:v>6.806679026021766</c:v>
                </c:pt>
                <c:pt idx="88">
                  <c:v>7.2826640751467178</c:v>
                </c:pt>
                <c:pt idx="89">
                  <c:v>7.0919334255853279</c:v>
                </c:pt>
                <c:pt idx="90">
                  <c:v>6.2364344040050455</c:v>
                </c:pt>
                <c:pt idx="91">
                  <c:v>6.9917845990174836</c:v>
                </c:pt>
                <c:pt idx="92">
                  <c:v>6.5955930727678957</c:v>
                </c:pt>
                <c:pt idx="93">
                  <c:v>7.6025993504178588</c:v>
                </c:pt>
                <c:pt idx="94">
                  <c:v>7.1674501757573736</c:v>
                </c:pt>
                <c:pt idx="95">
                  <c:v>7.1205171406497563</c:v>
                </c:pt>
                <c:pt idx="96">
                  <c:v>6.8183483933515294</c:v>
                </c:pt>
                <c:pt idx="97">
                  <c:v>6.0828031544191417</c:v>
                </c:pt>
                <c:pt idx="98">
                  <c:v>5.4192174853673807</c:v>
                </c:pt>
                <c:pt idx="99">
                  <c:v>5.7713486074241604</c:v>
                </c:pt>
                <c:pt idx="100">
                  <c:v>4.7277083130829274</c:v>
                </c:pt>
                <c:pt idx="101">
                  <c:v>5.5243798298430455</c:v>
                </c:pt>
                <c:pt idx="102">
                  <c:v>4.520779615881934</c:v>
                </c:pt>
                <c:pt idx="103">
                  <c:v>5.0622495670177425</c:v>
                </c:pt>
                <c:pt idx="104">
                  <c:v>4.361994776688384</c:v>
                </c:pt>
                <c:pt idx="105">
                  <c:v>3.623400977992091</c:v>
                </c:pt>
                <c:pt idx="106">
                  <c:v>3.613380609140338</c:v>
                </c:pt>
                <c:pt idx="107">
                  <c:v>3.6431849192190446</c:v>
                </c:pt>
                <c:pt idx="108">
                  <c:v>3.2854122916765478</c:v>
                </c:pt>
                <c:pt idx="109">
                  <c:v>3.3258739272533449</c:v>
                </c:pt>
                <c:pt idx="110">
                  <c:v>2.9578994807252386</c:v>
                </c:pt>
                <c:pt idx="111">
                  <c:v>2.8554517759853932</c:v>
                </c:pt>
                <c:pt idx="112">
                  <c:v>2.6354323811920839</c:v>
                </c:pt>
                <c:pt idx="113">
                  <c:v>2.1631879796256515</c:v>
                </c:pt>
                <c:pt idx="114">
                  <c:v>2.2128635872163329</c:v>
                </c:pt>
                <c:pt idx="115">
                  <c:v>2.221401161805646</c:v>
                </c:pt>
                <c:pt idx="116">
                  <c:v>2.3265835287478418</c:v>
                </c:pt>
                <c:pt idx="117">
                  <c:v>2.2548496411205212</c:v>
                </c:pt>
                <c:pt idx="118">
                  <c:v>2.23530945844528</c:v>
                </c:pt>
                <c:pt idx="119">
                  <c:v>2.5842399305428811</c:v>
                </c:pt>
                <c:pt idx="120">
                  <c:v>2.4097410147837648</c:v>
                </c:pt>
                <c:pt idx="121">
                  <c:v>2.0872026531865577</c:v>
                </c:pt>
                <c:pt idx="122">
                  <c:v>1.7798071433605045</c:v>
                </c:pt>
                <c:pt idx="123">
                  <c:v>1.9257671627439421</c:v>
                </c:pt>
                <c:pt idx="124">
                  <c:v>1.8446651576808153</c:v>
                </c:pt>
                <c:pt idx="125">
                  <c:v>1.8198270243661632</c:v>
                </c:pt>
                <c:pt idx="126">
                  <c:v>1.8537788243862348</c:v>
                </c:pt>
                <c:pt idx="127">
                  <c:v>1.7382054280211499</c:v>
                </c:pt>
                <c:pt idx="128">
                  <c:v>1.8372998621662164</c:v>
                </c:pt>
                <c:pt idx="129">
                  <c:v>1.9118172810706586</c:v>
                </c:pt>
                <c:pt idx="130">
                  <c:v>1.4929829236372834</c:v>
                </c:pt>
                <c:pt idx="131">
                  <c:v>1.6571997107384759</c:v>
                </c:pt>
                <c:pt idx="132">
                  <c:v>1.3966907374482469</c:v>
                </c:pt>
                <c:pt idx="133">
                  <c:v>1.2908907681899433</c:v>
                </c:pt>
                <c:pt idx="134">
                  <c:v>1.3458827692025184</c:v>
                </c:pt>
                <c:pt idx="135">
                  <c:v>1.2712865322566296</c:v>
                </c:pt>
                <c:pt idx="136">
                  <c:v>0.99219400705926231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A81-4474-9A60-D6804CD52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58888"/>
        <c:axId val="194659280"/>
      </c:lineChart>
      <c:dateAx>
        <c:axId val="194658888"/>
        <c:scaling>
          <c:orientation val="minMax"/>
          <c:min val="38384"/>
        </c:scaling>
        <c:delete val="0"/>
        <c:axPos val="b"/>
        <c:numFmt formatCode="yyyy" sourceLinked="0"/>
        <c:majorTickMark val="out"/>
        <c:minorTickMark val="out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94659280"/>
        <c:crosses val="autoZero"/>
        <c:auto val="1"/>
        <c:lblOffset val="100"/>
        <c:baseTimeUnit val="months"/>
        <c:majorUnit val="12"/>
        <c:minorUnit val="1"/>
        <c:minorTimeUnit val="years"/>
      </c:dateAx>
      <c:valAx>
        <c:axId val="194659280"/>
        <c:scaling>
          <c:orientation val="minMax"/>
          <c:max val="12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8.5237792737365328E-2"/>
              <c:y val="8.637152777777702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94658888"/>
        <c:crosses val="autoZero"/>
        <c:crossBetween val="between"/>
      </c:valAx>
      <c:spPr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8.2209126984126982E-2"/>
          <c:y val="0.86987268518518523"/>
          <c:w val="0.83558174603174606"/>
          <c:h val="0.11248842592592591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835"/>
          <c:h val="0.545716145833311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'c1-3'!$B$15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noFill/>
            </a:ln>
          </c:spPr>
          <c:invertIfNegative val="0"/>
          <c:cat>
            <c:numRef>
              <c:f>[0]!_c13_datum</c:f>
              <c:numCache>
                <c:formatCode>m/d/yyyy</c:formatCode>
                <c:ptCount val="30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</c:numCache>
            </c:numRef>
          </c:cat>
          <c:val>
            <c:numRef>
              <c:f>[0]!_c13_core</c:f>
              <c:numCache>
                <c:formatCode>0.0</c:formatCode>
                <c:ptCount val="30"/>
                <c:pt idx="0">
                  <c:v>1.159784574534457</c:v>
                </c:pt>
                <c:pt idx="1">
                  <c:v>1.7965641354497526</c:v>
                </c:pt>
                <c:pt idx="2">
                  <c:v>2.0272561754625689</c:v>
                </c:pt>
                <c:pt idx="3">
                  <c:v>1.8535144791522717</c:v>
                </c:pt>
                <c:pt idx="4">
                  <c:v>1.978880879277602</c:v>
                </c:pt>
                <c:pt idx="5">
                  <c:v>1.6664168324823294</c:v>
                </c:pt>
                <c:pt idx="6">
                  <c:v>1.6345958601552626</c:v>
                </c:pt>
                <c:pt idx="7">
                  <c:v>1.5953393898126738</c:v>
                </c:pt>
                <c:pt idx="8">
                  <c:v>1.2092768678946049</c:v>
                </c:pt>
                <c:pt idx="9">
                  <c:v>1.0821252018332936</c:v>
                </c:pt>
                <c:pt idx="10">
                  <c:v>1.0155868980077778</c:v>
                </c:pt>
                <c:pt idx="11">
                  <c:v>0.82686724514697196</c:v>
                </c:pt>
                <c:pt idx="12">
                  <c:v>1.0485686204598672</c:v>
                </c:pt>
                <c:pt idx="13">
                  <c:v>0.90745319568289107</c:v>
                </c:pt>
                <c:pt idx="14">
                  <c:v>0.91390225646577761</c:v>
                </c:pt>
                <c:pt idx="15">
                  <c:v>0.84206837159123893</c:v>
                </c:pt>
                <c:pt idx="16">
                  <c:v>0.70719526236956332</c:v>
                </c:pt>
                <c:pt idx="17">
                  <c:v>0.799614700496735</c:v>
                </c:pt>
                <c:pt idx="18">
                  <c:v>0.72627607026134333</c:v>
                </c:pt>
                <c:pt idx="19">
                  <c:v>0.85546843991273558</c:v>
                </c:pt>
                <c:pt idx="20">
                  <c:v>0.81672538773688774</c:v>
                </c:pt>
                <c:pt idx="21">
                  <c:v>0.81676717010694133</c:v>
                </c:pt>
                <c:pt idx="22">
                  <c:v>0.96265963161177304</c:v>
                </c:pt>
                <c:pt idx="23">
                  <c:v>1.0957676569731762</c:v>
                </c:pt>
                <c:pt idx="24">
                  <c:v>1.4322302115989765</c:v>
                </c:pt>
                <c:pt idx="25">
                  <c:v>1.6512114926065693</c:v>
                </c:pt>
                <c:pt idx="26">
                  <c:v>1.7466106847935148</c:v>
                </c:pt>
                <c:pt idx="27">
                  <c:v>1.8033715622670057</c:v>
                </c:pt>
                <c:pt idx="28">
                  <c:v>1.8568964055178359</c:v>
                </c:pt>
                <c:pt idx="29">
                  <c:v>1.9128690023025945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4E-4BF7-AA64-7F45BF534B80}"/>
            </c:ext>
          </c:extLst>
        </c:ser>
        <c:ser>
          <c:idx val="1"/>
          <c:order val="1"/>
          <c:tx>
            <c:strRef>
              <c:f>'c1-3'!$C$15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noFill/>
              <a:prstDash val="solid"/>
            </a:ln>
          </c:spPr>
          <c:invertIfNegative val="0"/>
          <c:cat>
            <c:numRef>
              <c:f>[0]!_c13_datum</c:f>
              <c:numCache>
                <c:formatCode>m/d/yyyy</c:formatCode>
                <c:ptCount val="30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</c:numCache>
            </c:numRef>
          </c:cat>
          <c:val>
            <c:numRef>
              <c:f>[0]!_c13_noncore</c:f>
              <c:numCache>
                <c:formatCode>0.0</c:formatCode>
                <c:ptCount val="30"/>
                <c:pt idx="0">
                  <c:v>2.9263659772492323</c:v>
                </c:pt>
                <c:pt idx="1">
                  <c:v>2.1523471050177641</c:v>
                </c:pt>
                <c:pt idx="2">
                  <c:v>1.3170674051029119</c:v>
                </c:pt>
                <c:pt idx="3">
                  <c:v>1.7512948471225944</c:v>
                </c:pt>
                <c:pt idx="4">
                  <c:v>1.5145701418925961</c:v>
                </c:pt>
                <c:pt idx="5">
                  <c:v>1.4828466580940327</c:v>
                </c:pt>
                <c:pt idx="6">
                  <c:v>1.9392762577716363</c:v>
                </c:pt>
                <c:pt idx="7">
                  <c:v>1.5338771683112342</c:v>
                </c:pt>
                <c:pt idx="8">
                  <c:v>0.45397069333044715</c:v>
                </c:pt>
                <c:pt idx="9">
                  <c:v>-0.34048486541472939</c:v>
                </c:pt>
                <c:pt idx="10">
                  <c:v>-0.59212246545034786</c:v>
                </c:pt>
                <c:pt idx="11">
                  <c:v>-1.5555126905874315</c:v>
                </c:pt>
                <c:pt idx="12">
                  <c:v>-1.8972678526779638</c:v>
                </c:pt>
                <c:pt idx="13">
                  <c:v>-1.7846094982830571</c:v>
                </c:pt>
                <c:pt idx="14">
                  <c:v>-1.4761461168527674</c:v>
                </c:pt>
                <c:pt idx="15">
                  <c:v>-1.4713827437842528</c:v>
                </c:pt>
                <c:pt idx="16">
                  <c:v>-1.6550170819470911</c:v>
                </c:pt>
                <c:pt idx="17">
                  <c:v>-0.59218229648804122</c:v>
                </c:pt>
                <c:pt idx="18">
                  <c:v>-0.82435913719002707</c:v>
                </c:pt>
                <c:pt idx="19">
                  <c:v>-0.47452780911285591</c:v>
                </c:pt>
                <c:pt idx="20">
                  <c:v>-0.40394759103912076</c:v>
                </c:pt>
                <c:pt idx="21">
                  <c:v>-0.70097250752133167</c:v>
                </c:pt>
                <c:pt idx="22">
                  <c:v>-0.32467273995797213</c:v>
                </c:pt>
                <c:pt idx="23">
                  <c:v>0.32774725135640004</c:v>
                </c:pt>
                <c:pt idx="24">
                  <c:v>1.1859559384857163</c:v>
                </c:pt>
                <c:pt idx="25">
                  <c:v>0.8368252397118312</c:v>
                </c:pt>
                <c:pt idx="26">
                  <c:v>0.68294402688622668</c:v>
                </c:pt>
                <c:pt idx="27">
                  <c:v>0.71264694994367561</c:v>
                </c:pt>
                <c:pt idx="28">
                  <c:v>0.81921815350672245</c:v>
                </c:pt>
                <c:pt idx="29">
                  <c:v>0.88742095571292479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54E-4BF7-AA64-7F45BF534B80}"/>
            </c:ext>
          </c:extLst>
        </c:ser>
        <c:ser>
          <c:idx val="2"/>
          <c:order val="2"/>
          <c:tx>
            <c:strRef>
              <c:f>'c1-3'!$D$15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12700">
              <a:noFill/>
            </a:ln>
          </c:spPr>
          <c:invertIfNegative val="0"/>
          <c:cat>
            <c:numRef>
              <c:f>[0]!_c13_datum</c:f>
              <c:numCache>
                <c:formatCode>m/d/yyyy</c:formatCode>
                <c:ptCount val="30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  <c:pt idx="28">
                  <c:v>43101</c:v>
                </c:pt>
                <c:pt idx="29">
                  <c:v>43191</c:v>
                </c:pt>
              </c:numCache>
            </c:numRef>
          </c:cat>
          <c:val>
            <c:numRef>
              <c:f>[0]!_c13_indirecttax</c:f>
              <c:numCache>
                <c:formatCode>0.0</c:formatCode>
                <c:ptCount val="30"/>
                <c:pt idx="0">
                  <c:v>0.10561259782342303</c:v>
                </c:pt>
                <c:pt idx="1">
                  <c:v>7.8192834127555955E-2</c:v>
                </c:pt>
                <c:pt idx="2">
                  <c:v>6.9660964648653678E-2</c:v>
                </c:pt>
                <c:pt idx="3">
                  <c:v>0.46175795240623962</c:v>
                </c:pt>
                <c:pt idx="4">
                  <c:v>2.1296668551390958</c:v>
                </c:pt>
                <c:pt idx="5">
                  <c:v>2.371327265324024</c:v>
                </c:pt>
                <c:pt idx="6">
                  <c:v>2.5632432448304003</c:v>
                </c:pt>
                <c:pt idx="7">
                  <c:v>2.2732810100601237</c:v>
                </c:pt>
                <c:pt idx="8">
                  <c:v>1.240393643206954</c:v>
                </c:pt>
                <c:pt idx="9">
                  <c:v>1.0473590880178334</c:v>
                </c:pt>
                <c:pt idx="10">
                  <c:v>1.0658722544956527</c:v>
                </c:pt>
                <c:pt idx="11">
                  <c:v>1.4794287354417679</c:v>
                </c:pt>
                <c:pt idx="12">
                  <c:v>0.89193864023583691</c:v>
                </c:pt>
                <c:pt idx="13">
                  <c:v>0.70637441033297987</c:v>
                </c:pt>
                <c:pt idx="14">
                  <c:v>0.50030798629440654</c:v>
                </c:pt>
                <c:pt idx="15">
                  <c:v>-5.7015045234814155E-2</c:v>
                </c:pt>
                <c:pt idx="16">
                  <c:v>-9.8654690736309947E-2</c:v>
                </c:pt>
                <c:pt idx="17">
                  <c:v>4.3954104921899995E-2</c:v>
                </c:pt>
                <c:pt idx="18">
                  <c:v>0.10162496170915236</c:v>
                </c:pt>
                <c:pt idx="19">
                  <c:v>0.10855767095198582</c:v>
                </c:pt>
                <c:pt idx="20">
                  <c:v>-9.255077066724432E-2</c:v>
                </c:pt>
                <c:pt idx="21">
                  <c:v>-0.12444655364732693</c:v>
                </c:pt>
                <c:pt idx="22">
                  <c:v>-0.16821568556540506</c:v>
                </c:pt>
                <c:pt idx="23">
                  <c:v>1.4302899147810799E-2</c:v>
                </c:pt>
                <c:pt idx="24">
                  <c:v>2.6144189744645274E-2</c:v>
                </c:pt>
                <c:pt idx="25">
                  <c:v>0.21692893924035261</c:v>
                </c:pt>
                <c:pt idx="26">
                  <c:v>0.20295881181883224</c:v>
                </c:pt>
                <c:pt idx="27">
                  <c:v>2.3151592491995832E-2</c:v>
                </c:pt>
                <c:pt idx="28">
                  <c:v>0.25722035510048258</c:v>
                </c:pt>
                <c:pt idx="29">
                  <c:v>6.6852372069326704E-2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54E-4BF7-AA64-7F45BF534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100"/>
        <c:axId val="194660064"/>
        <c:axId val="194660456"/>
      </c:barChart>
      <c:barChart>
        <c:barDir val="col"/>
        <c:grouping val="clustered"/>
        <c:varyColors val="0"/>
        <c:ser>
          <c:idx val="5"/>
          <c:order val="4"/>
          <c:tx>
            <c:strRef>
              <c:f>'c1-3'!$K$16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/>
          </c:spPr>
          <c:invertIfNegative val="0"/>
          <c:dPt>
            <c:idx val="27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19050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54E-4BF7-AA64-7F45BF534B80}"/>
              </c:ext>
            </c:extLst>
          </c:dPt>
          <c:cat>
            <c:numRef>
              <c:f>'c1-3'!$A$29:$A$56</c:f>
              <c:numCache>
                <c:formatCode>m/d/yyyy</c:formatCode>
                <c:ptCount val="2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</c:numCache>
            </c:numRef>
          </c:cat>
          <c:val>
            <c:numRef>
              <c:f>'c1-3'!$K$29:$K$56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54E-4BF7-AA64-7F45BF534B80}"/>
            </c:ext>
          </c:extLst>
        </c:ser>
        <c:ser>
          <c:idx val="6"/>
          <c:order val="5"/>
          <c:tx>
            <c:strRef>
              <c:f>'c1-3'!$L$16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chemeClr val="tx1">
                <a:alpha val="50000"/>
              </a:schemeClr>
            </a:solidFill>
          </c:spPr>
          <c:invertIfNegative val="0"/>
          <c:cat>
            <c:numRef>
              <c:f>'c1-3'!$A$29:$A$56</c:f>
              <c:numCache>
                <c:formatCode>m/d/yyyy</c:formatCode>
                <c:ptCount val="28"/>
                <c:pt idx="0">
                  <c:v>40544</c:v>
                </c:pt>
                <c:pt idx="1">
                  <c:v>40634</c:v>
                </c:pt>
                <c:pt idx="2">
                  <c:v>40725</c:v>
                </c:pt>
                <c:pt idx="3">
                  <c:v>40817</c:v>
                </c:pt>
                <c:pt idx="4">
                  <c:v>40909</c:v>
                </c:pt>
                <c:pt idx="5">
                  <c:v>41000</c:v>
                </c:pt>
                <c:pt idx="6">
                  <c:v>41091</c:v>
                </c:pt>
                <c:pt idx="7">
                  <c:v>41183</c:v>
                </c:pt>
                <c:pt idx="8">
                  <c:v>41275</c:v>
                </c:pt>
                <c:pt idx="9">
                  <c:v>41365</c:v>
                </c:pt>
                <c:pt idx="10">
                  <c:v>41456</c:v>
                </c:pt>
                <c:pt idx="11">
                  <c:v>41548</c:v>
                </c:pt>
                <c:pt idx="12">
                  <c:v>41640</c:v>
                </c:pt>
                <c:pt idx="13">
                  <c:v>41730</c:v>
                </c:pt>
                <c:pt idx="14">
                  <c:v>41821</c:v>
                </c:pt>
                <c:pt idx="15">
                  <c:v>41913</c:v>
                </c:pt>
                <c:pt idx="16">
                  <c:v>42005</c:v>
                </c:pt>
                <c:pt idx="17">
                  <c:v>42095</c:v>
                </c:pt>
                <c:pt idx="18">
                  <c:v>42186</c:v>
                </c:pt>
                <c:pt idx="19">
                  <c:v>42278</c:v>
                </c:pt>
                <c:pt idx="20">
                  <c:v>42370</c:v>
                </c:pt>
                <c:pt idx="21">
                  <c:v>42461</c:v>
                </c:pt>
                <c:pt idx="22">
                  <c:v>42552</c:v>
                </c:pt>
                <c:pt idx="23">
                  <c:v>42644</c:v>
                </c:pt>
                <c:pt idx="24">
                  <c:v>42736</c:v>
                </c:pt>
                <c:pt idx="25">
                  <c:v>42826</c:v>
                </c:pt>
                <c:pt idx="26">
                  <c:v>42917</c:v>
                </c:pt>
                <c:pt idx="27">
                  <c:v>43009</c:v>
                </c:pt>
              </c:numCache>
            </c:numRef>
          </c:cat>
          <c:val>
            <c:numRef>
              <c:f>'c1-3'!$L$29:$L$56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54E-4BF7-AA64-7F45BF534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194661240"/>
        <c:axId val="194660848"/>
      </c:barChart>
      <c:lineChart>
        <c:grouping val="standard"/>
        <c:varyColors val="0"/>
        <c:ser>
          <c:idx val="3"/>
          <c:order val="3"/>
          <c:tx>
            <c:strRef>
              <c:f>'c1-3'!$E$15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'c1-3'!$A$17:$A$53</c:f>
              <c:numCache>
                <c:formatCode>m/d/yyyy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[0]!_c13_CPI</c:f>
              <c:numCache>
                <c:formatCode>0.0</c:formatCode>
                <c:ptCount val="30"/>
                <c:pt idx="0">
                  <c:v>4.1917631496071124</c:v>
                </c:pt>
                <c:pt idx="1">
                  <c:v>4.0271040745950728</c:v>
                </c:pt>
                <c:pt idx="2">
                  <c:v>3.4139845452141344</c:v>
                </c:pt>
                <c:pt idx="3">
                  <c:v>4.0665672786811058</c:v>
                </c:pt>
                <c:pt idx="4">
                  <c:v>5.6231178763092942</c:v>
                </c:pt>
                <c:pt idx="5">
                  <c:v>5.5205907559003862</c:v>
                </c:pt>
                <c:pt idx="6">
                  <c:v>6.1371153627572994</c:v>
                </c:pt>
                <c:pt idx="7">
                  <c:v>5.4024975681840317</c:v>
                </c:pt>
                <c:pt idx="8">
                  <c:v>2.9036412044320059</c:v>
                </c:pt>
                <c:pt idx="9">
                  <c:v>1.7889994244363976</c:v>
                </c:pt>
                <c:pt idx="10">
                  <c:v>1.4893366870530826</c:v>
                </c:pt>
                <c:pt idx="11">
                  <c:v>0.7507832900013085</c:v>
                </c:pt>
                <c:pt idx="12">
                  <c:v>4.3239408017740288E-2</c:v>
                </c:pt>
                <c:pt idx="13">
                  <c:v>-0.17078189226718621</c:v>
                </c:pt>
                <c:pt idx="14">
                  <c:v>-6.1935874092583276E-2</c:v>
                </c:pt>
                <c:pt idx="15">
                  <c:v>-0.68632941742782805</c:v>
                </c:pt>
                <c:pt idx="16">
                  <c:v>-1.0464765103138376</c:v>
                </c:pt>
                <c:pt idx="17">
                  <c:v>0.25138650893059378</c:v>
                </c:pt>
                <c:pt idx="18">
                  <c:v>3.541894780468624E-3</c:v>
                </c:pt>
                <c:pt idx="19">
                  <c:v>0.48949830175186548</c:v>
                </c:pt>
                <c:pt idx="20">
                  <c:v>0.32022702603052267</c:v>
                </c:pt>
                <c:pt idx="21">
                  <c:v>-8.6518910617172651E-3</c:v>
                </c:pt>
                <c:pt idx="22">
                  <c:v>0.46977120608839584</c:v>
                </c:pt>
                <c:pt idx="23">
                  <c:v>1.4378178074773871</c:v>
                </c:pt>
                <c:pt idx="24">
                  <c:v>2.6443303398293381</c:v>
                </c:pt>
                <c:pt idx="25">
                  <c:v>2.7049656715587531</c:v>
                </c:pt>
                <c:pt idx="26">
                  <c:v>2.6325135234985737</c:v>
                </c:pt>
                <c:pt idx="27">
                  <c:v>2.5391701047026771</c:v>
                </c:pt>
                <c:pt idx="28">
                  <c:v>2.9333349141250409</c:v>
                </c:pt>
                <c:pt idx="29">
                  <c:v>2.867142330084846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654E-4BF7-AA64-7F45BF534B80}"/>
            </c:ext>
          </c:extLst>
        </c:ser>
        <c:ser>
          <c:idx val="4"/>
          <c:order val="6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'c1-3'!$F$29:$F$58</c:f>
              <c:numCache>
                <c:formatCode>General</c:formatCode>
                <c:ptCount val="30"/>
                <c:pt idx="16" formatCode="0.0">
                  <c:v>2</c:v>
                </c:pt>
                <c:pt idx="17" formatCode="0.0">
                  <c:v>2</c:v>
                </c:pt>
                <c:pt idx="18" formatCode="0.0">
                  <c:v>2</c:v>
                </c:pt>
                <c:pt idx="19" formatCode="0.0">
                  <c:v>2</c:v>
                </c:pt>
                <c:pt idx="20" formatCode="0.0">
                  <c:v>2</c:v>
                </c:pt>
                <c:pt idx="21" formatCode="0.0">
                  <c:v>2</c:v>
                </c:pt>
                <c:pt idx="22" formatCode="0.0">
                  <c:v>2</c:v>
                </c:pt>
                <c:pt idx="23" formatCode="0.0">
                  <c:v>2</c:v>
                </c:pt>
                <c:pt idx="24" formatCode="0.0">
                  <c:v>2</c:v>
                </c:pt>
                <c:pt idx="25" formatCode="0.0">
                  <c:v>2</c:v>
                </c:pt>
                <c:pt idx="26" formatCode="0.0">
                  <c:v>2</c:v>
                </c:pt>
                <c:pt idx="27" formatCode="0.0">
                  <c:v>2</c:v>
                </c:pt>
                <c:pt idx="28" formatCode="0.0">
                  <c:v>2</c:v>
                </c:pt>
                <c:pt idx="29" formatCode="0.0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654E-4BF7-AA64-7F45BF534B80}"/>
            </c:ext>
          </c:extLst>
        </c:ser>
        <c:ser>
          <c:idx val="7"/>
          <c:order val="7"/>
          <c:tx>
            <c:strRef>
              <c:f>'c1-3'!$G$15</c:f>
              <c:strCache>
                <c:ptCount val="1"/>
                <c:pt idx="0">
                  <c:v>Inflációs cél</c:v>
                </c:pt>
              </c:strCache>
            </c:strRef>
          </c:tx>
          <c:spPr>
            <a:ln>
              <a:solidFill>
                <a:srgbClr val="9C0000"/>
              </a:solidFill>
            </a:ln>
          </c:spPr>
          <c:marker>
            <c:symbol val="none"/>
          </c:marker>
          <c:val>
            <c:numRef>
              <c:f>'c1-3'!$G$29:$G$58</c:f>
              <c:numCache>
                <c:formatCode>0.0</c:formatCode>
                <c:ptCount val="3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654E-4BF7-AA64-7F45BF534B80}"/>
            </c:ext>
          </c:extLst>
        </c:ser>
        <c:ser>
          <c:idx val="8"/>
          <c:order val="8"/>
          <c:spPr>
            <a:ln>
              <a:solidFill>
                <a:srgbClr val="9C0000"/>
              </a:solidFill>
              <a:prstDash val="sysDash"/>
            </a:ln>
          </c:spPr>
          <c:marker>
            <c:symbol val="none"/>
          </c:marker>
          <c:val>
            <c:numRef>
              <c:f>'c1-3'!$H$29:$H$58</c:f>
              <c:numCache>
                <c:formatCode>General</c:formatCode>
                <c:ptCount val="30"/>
                <c:pt idx="16" formatCode="0.0">
                  <c:v>4</c:v>
                </c:pt>
                <c:pt idx="17" formatCode="0.0">
                  <c:v>4</c:v>
                </c:pt>
                <c:pt idx="18" formatCode="0.0">
                  <c:v>4</c:v>
                </c:pt>
                <c:pt idx="19" formatCode="0.0">
                  <c:v>4</c:v>
                </c:pt>
                <c:pt idx="20" formatCode="0.0">
                  <c:v>4</c:v>
                </c:pt>
                <c:pt idx="21" formatCode="0.0">
                  <c:v>4</c:v>
                </c:pt>
                <c:pt idx="22" formatCode="0.0">
                  <c:v>4</c:v>
                </c:pt>
                <c:pt idx="23" formatCode="0.0">
                  <c:v>4</c:v>
                </c:pt>
                <c:pt idx="24" formatCode="0.0">
                  <c:v>4</c:v>
                </c:pt>
                <c:pt idx="25" formatCode="0.0">
                  <c:v>4</c:v>
                </c:pt>
                <c:pt idx="26" formatCode="0.0">
                  <c:v>4</c:v>
                </c:pt>
                <c:pt idx="27" formatCode="0.0">
                  <c:v>4</c:v>
                </c:pt>
                <c:pt idx="28" formatCode="0.0">
                  <c:v>4</c:v>
                </c:pt>
                <c:pt idx="29" formatCode="0.0">
                  <c:v>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654E-4BF7-AA64-7F45BF534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661240"/>
        <c:axId val="194660848"/>
      </c:lineChart>
      <c:catAx>
        <c:axId val="19466006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194660456"/>
        <c:crosses val="autoZero"/>
        <c:auto val="0"/>
        <c:lblAlgn val="ctr"/>
        <c:lblOffset val="100"/>
        <c:tickLblSkip val="4"/>
        <c:tickMarkSkip val="12"/>
        <c:noMultiLvlLbl val="1"/>
      </c:catAx>
      <c:valAx>
        <c:axId val="194660456"/>
        <c:scaling>
          <c:orientation val="minMax"/>
          <c:max val="7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194660064"/>
        <c:crosses val="autoZero"/>
        <c:crossBetween val="between"/>
        <c:majorUnit val="1"/>
      </c:valAx>
      <c:valAx>
        <c:axId val="194660848"/>
        <c:scaling>
          <c:orientation val="minMax"/>
          <c:max val="7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crossAx val="194661240"/>
        <c:crosses val="max"/>
        <c:crossBetween val="between"/>
        <c:majorUnit val="1"/>
      </c:valAx>
      <c:dateAx>
        <c:axId val="19466124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94660848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"/>
          <c:y val="0.73055989583333325"/>
          <c:w val="1"/>
          <c:h val="0.26944010416666681"/>
        </c:manualLayout>
      </c:layout>
      <c:overlay val="0"/>
    </c:legend>
    <c:plotVisOnly val="1"/>
    <c:dispBlanksAs val="gap"/>
    <c:showDLblsOverMax val="0"/>
  </c:chart>
  <c:spPr>
    <a:pattFill>
      <a:fgClr>
        <a:srgbClr val="FFFFFF"/>
      </a:fgClr>
      <a:bgClr>
        <a:srgbClr val="FFFFFF"/>
      </a:bgClr>
    </a:pattFill>
    <a:ln w="25400">
      <a:noFill/>
    </a:ln>
  </c:spPr>
  <c:txPr>
    <a:bodyPr/>
    <a:lstStyle/>
    <a:p>
      <a:pPr>
        <a:defRPr sz="1800" b="0" baseline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7709750896283E-2"/>
          <c:y val="8.74425925925926E-2"/>
          <c:w val="0.8422123251728395"/>
          <c:h val="0.68317800925925942"/>
        </c:manualLayout>
      </c:layout>
      <c:lineChart>
        <c:grouping val="standard"/>
        <c:varyColors val="0"/>
        <c:ser>
          <c:idx val="6"/>
          <c:order val="0"/>
          <c:tx>
            <c:strRef>
              <c:f>Egyenlegek!$H$16</c:f>
              <c:strCache>
                <c:ptCount val="1"/>
                <c:pt idx="0">
                  <c:v>2011 korrigált</c:v>
                </c:pt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strRef>
              <c:f>Egyenlegek!$A$17:$A$28</c:f>
              <c:strCache>
                <c:ptCount val="12"/>
                <c:pt idx="0">
                  <c:v>jan</c:v>
                </c:pt>
                <c:pt idx="1">
                  <c:v>febr</c:v>
                </c:pt>
                <c:pt idx="2">
                  <c:v>márc</c:v>
                </c:pt>
                <c:pt idx="3">
                  <c:v>ápr</c:v>
                </c:pt>
                <c:pt idx="4">
                  <c:v>máj</c:v>
                </c:pt>
                <c:pt idx="5">
                  <c:v>jún</c:v>
                </c:pt>
                <c:pt idx="6">
                  <c:v>júl</c:v>
                </c:pt>
                <c:pt idx="7">
                  <c:v>aug</c:v>
                </c:pt>
                <c:pt idx="8">
                  <c:v>szept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Egyenlegek!$H$17:$H$28</c:f>
              <c:numCache>
                <c:formatCode>0</c:formatCode>
                <c:ptCount val="12"/>
                <c:pt idx="0">
                  <c:v>-122.81512799999996</c:v>
                </c:pt>
                <c:pt idx="1">
                  <c:v>-559.68842199999949</c:v>
                </c:pt>
                <c:pt idx="2">
                  <c:v>-742.09318499999961</c:v>
                </c:pt>
                <c:pt idx="3">
                  <c:v>-666.22481769999979</c:v>
                </c:pt>
                <c:pt idx="4">
                  <c:v>-724.20547419999946</c:v>
                </c:pt>
                <c:pt idx="5">
                  <c:v>-1034.6507244999993</c:v>
                </c:pt>
                <c:pt idx="6">
                  <c:v>-995.94576759999961</c:v>
                </c:pt>
                <c:pt idx="7">
                  <c:v>-1046.0041145</c:v>
                </c:pt>
                <c:pt idx="8">
                  <c:v>-1071.9661212000001</c:v>
                </c:pt>
                <c:pt idx="9">
                  <c:v>-1029.2542678</c:v>
                </c:pt>
                <c:pt idx="10">
                  <c:v>-1069.3994918000003</c:v>
                </c:pt>
                <c:pt idx="11">
                  <c:v>-1130.6063244999996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16A-47F4-9B40-7A7CB12797C6}"/>
            </c:ext>
          </c:extLst>
        </c:ser>
        <c:ser>
          <c:idx val="7"/>
          <c:order val="1"/>
          <c:tx>
            <c:strRef>
              <c:f>Egyenlegek!$J$16</c:f>
              <c:strCache>
                <c:ptCount val="1"/>
                <c:pt idx="0">
                  <c:v>2012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x"/>
            <c:size val="7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</c:spPr>
          </c:marker>
          <c:cat>
            <c:strRef>
              <c:f>Egyenlegek!$A$28</c:f>
              <c:strCache>
                <c:ptCount val="1"/>
                <c:pt idx="0">
                  <c:v>dec</c:v>
                </c:pt>
              </c:strCache>
            </c:strRef>
          </c:cat>
          <c:val>
            <c:numRef>
              <c:f>Egyenlegek!$J$17:$J$28</c:f>
              <c:numCache>
                <c:formatCode>0</c:formatCode>
                <c:ptCount val="12"/>
                <c:pt idx="0">
                  <c:v>107.33249590000014</c:v>
                </c:pt>
                <c:pt idx="1">
                  <c:v>-286.60747179999998</c:v>
                </c:pt>
                <c:pt idx="2">
                  <c:v>-517.55416540000044</c:v>
                </c:pt>
                <c:pt idx="3">
                  <c:v>-209.10975940000003</c:v>
                </c:pt>
                <c:pt idx="4">
                  <c:v>-325.01020990000029</c:v>
                </c:pt>
                <c:pt idx="5">
                  <c:v>-498.63796279999974</c:v>
                </c:pt>
                <c:pt idx="6">
                  <c:v>-418.42782360000001</c:v>
                </c:pt>
                <c:pt idx="7">
                  <c:v>-540.43885599999976</c:v>
                </c:pt>
                <c:pt idx="8">
                  <c:v>-526.69854990000067</c:v>
                </c:pt>
                <c:pt idx="9">
                  <c:v>-638.98186570000053</c:v>
                </c:pt>
                <c:pt idx="10">
                  <c:v>-672.56775729999958</c:v>
                </c:pt>
                <c:pt idx="11">
                  <c:v>-588.40738970000007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16A-47F4-9B40-7A7CB1279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051008"/>
        <c:axId val="195051400"/>
      </c:lineChart>
      <c:lineChart>
        <c:grouping val="standard"/>
        <c:varyColors val="0"/>
        <c:ser>
          <c:idx val="0"/>
          <c:order val="2"/>
          <c:tx>
            <c:strRef>
              <c:f>Egyenlegek!$K$1</c:f>
              <c:strCache>
                <c:ptCount val="1"/>
                <c:pt idx="0">
                  <c:v>2013</c:v>
                </c:pt>
              </c:strCache>
            </c:strRef>
          </c:tx>
          <c:spPr>
            <a:ln w="38100">
              <a:solidFill>
                <a:schemeClr val="bg1">
                  <a:lumMod val="50000"/>
                </a:schemeClr>
              </a:solidFill>
            </a:ln>
          </c:spPr>
          <c:marker>
            <c:symbol val="circle"/>
            <c:size val="9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strRef>
              <c:f>Egyenlegek!$A$28</c:f>
              <c:strCache>
                <c:ptCount val="1"/>
                <c:pt idx="0">
                  <c:v>dec</c:v>
                </c:pt>
              </c:strCache>
            </c:strRef>
          </c:cat>
          <c:val>
            <c:numRef>
              <c:f>Egyenlegek!$K$17:$K$28</c:f>
              <c:numCache>
                <c:formatCode>0</c:formatCode>
                <c:ptCount val="12"/>
                <c:pt idx="0">
                  <c:v>-2.4601377999998562</c:v>
                </c:pt>
                <c:pt idx="1">
                  <c:v>-339.4821418999997</c:v>
                </c:pt>
                <c:pt idx="2">
                  <c:v>-493.62071130000004</c:v>
                </c:pt>
                <c:pt idx="3">
                  <c:v>-528.58439069999986</c:v>
                </c:pt>
                <c:pt idx="4">
                  <c:v>-559.39413990000003</c:v>
                </c:pt>
                <c:pt idx="5">
                  <c:v>-721.66961419999939</c:v>
                </c:pt>
                <c:pt idx="6">
                  <c:v>-851.20552630000043</c:v>
                </c:pt>
                <c:pt idx="7">
                  <c:v>-961.16322109999987</c:v>
                </c:pt>
                <c:pt idx="8">
                  <c:v>-949.04801990000021</c:v>
                </c:pt>
                <c:pt idx="9">
                  <c:v>-887.67942890000006</c:v>
                </c:pt>
                <c:pt idx="10">
                  <c:v>-876.33952340000042</c:v>
                </c:pt>
                <c:pt idx="11">
                  <c:v>-929.22375810000108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16A-47F4-9B40-7A7CB12797C6}"/>
            </c:ext>
          </c:extLst>
        </c:ser>
        <c:ser>
          <c:idx val="1"/>
          <c:order val="3"/>
          <c:tx>
            <c:strRef>
              <c:f>Egyenlegek!$M$16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rgbClr val="7030A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Pt>
            <c:idx val="11"/>
            <c:marker>
              <c:spPr>
                <a:solidFill>
                  <a:srgbClr val="7030A0"/>
                </a:solidFill>
                <a:ln w="38100">
                  <a:solidFill>
                    <a:srgbClr val="7030A0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C16A-47F4-9B40-7A7CB12797C6}"/>
              </c:ext>
            </c:extLst>
          </c:dPt>
          <c:cat>
            <c:strRef>
              <c:f>Egyenlegek!$A$28</c:f>
              <c:strCache>
                <c:ptCount val="1"/>
                <c:pt idx="0">
                  <c:v>dec</c:v>
                </c:pt>
              </c:strCache>
            </c:strRef>
          </c:cat>
          <c:val>
            <c:numRef>
              <c:f>Egyenlegek!$M$17:$M$28</c:f>
              <c:numCache>
                <c:formatCode>0</c:formatCode>
                <c:ptCount val="12"/>
                <c:pt idx="0">
                  <c:v>-75.445476282000072</c:v>
                </c:pt>
                <c:pt idx="1">
                  <c:v>-483.30047200000001</c:v>
                </c:pt>
                <c:pt idx="2">
                  <c:v>-701.22399070000006</c:v>
                </c:pt>
                <c:pt idx="3">
                  <c:v>-951.15206180000041</c:v>
                </c:pt>
                <c:pt idx="4">
                  <c:v>-681.72850549999976</c:v>
                </c:pt>
                <c:pt idx="5">
                  <c:v>-813.70976830000052</c:v>
                </c:pt>
                <c:pt idx="6">
                  <c:v>-851.37010640000051</c:v>
                </c:pt>
                <c:pt idx="7">
                  <c:v>-858.7831154000005</c:v>
                </c:pt>
                <c:pt idx="8">
                  <c:v>-844.59137989999954</c:v>
                </c:pt>
                <c:pt idx="9">
                  <c:v>-809.60350149999965</c:v>
                </c:pt>
                <c:pt idx="10">
                  <c:v>-713.74004019999916</c:v>
                </c:pt>
                <c:pt idx="11">
                  <c:v>-641.01210329999856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16A-47F4-9B40-7A7CB12797C6}"/>
            </c:ext>
          </c:extLst>
        </c:ser>
        <c:ser>
          <c:idx val="2"/>
          <c:order val="4"/>
          <c:tx>
            <c:strRef>
              <c:f>Egyenlegek!$N$16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chemeClr val="bg2">
                  <a:lumMod val="75000"/>
                </a:schemeClr>
              </a:solidFill>
            </a:ln>
          </c:spPr>
          <c:marker>
            <c:symbol val="diamond"/>
            <c:size val="14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c:spPr>
          </c:marker>
          <c:dPt>
            <c:idx val="11"/>
            <c:bubble3D val="0"/>
            <c:spPr>
              <a:ln>
                <a:solidFill>
                  <a:schemeClr val="bg2">
                    <a:lumMod val="75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16A-47F4-9B40-7A7CB12797C6}"/>
              </c:ext>
            </c:extLst>
          </c:dPt>
          <c:cat>
            <c:strRef>
              <c:f>Egyenlegek!$A$28</c:f>
              <c:strCache>
                <c:ptCount val="1"/>
                <c:pt idx="0">
                  <c:v>dec</c:v>
                </c:pt>
              </c:strCache>
            </c:strRef>
          </c:cat>
          <c:val>
            <c:numRef>
              <c:f>Egyenlegek!$N$17:$N$28</c:f>
              <c:numCache>
                <c:formatCode>0</c:formatCode>
                <c:ptCount val="12"/>
                <c:pt idx="0">
                  <c:v>-53.779420000000044</c:v>
                </c:pt>
                <c:pt idx="1">
                  <c:v>-310.68610039999999</c:v>
                </c:pt>
                <c:pt idx="2">
                  <c:v>-536.68294369999978</c:v>
                </c:pt>
                <c:pt idx="3">
                  <c:v>-609.76831820000007</c:v>
                </c:pt>
                <c:pt idx="4">
                  <c:v>-511.08960560000003</c:v>
                </c:pt>
                <c:pt idx="5">
                  <c:v>-823.25326600000051</c:v>
                </c:pt>
                <c:pt idx="6">
                  <c:v>-894.05348869999989</c:v>
                </c:pt>
                <c:pt idx="7">
                  <c:v>-914.86452840000038</c:v>
                </c:pt>
                <c:pt idx="8">
                  <c:v>-954.59808460000102</c:v>
                </c:pt>
                <c:pt idx="9">
                  <c:v>-816.24410439999986</c:v>
                </c:pt>
                <c:pt idx="10">
                  <c:v>-970.72541960000024</c:v>
                </c:pt>
                <c:pt idx="11">
                  <c:v>-1218.5654258000009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16A-47F4-9B40-7A7CB12797C6}"/>
            </c:ext>
          </c:extLst>
        </c:ser>
        <c:ser>
          <c:idx val="3"/>
          <c:order val="5"/>
          <c:tx>
            <c:v>2016</c:v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14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val>
            <c:numRef>
              <c:f>Egyenlegek!$O$17:$O$28</c:f>
              <c:numCache>
                <c:formatCode>0</c:formatCode>
                <c:ptCount val="12"/>
                <c:pt idx="0">
                  <c:v>92.192056899999898</c:v>
                </c:pt>
                <c:pt idx="1">
                  <c:v>14.818572600000081</c:v>
                </c:pt>
                <c:pt idx="2">
                  <c:v>-125.81458620000005</c:v>
                </c:pt>
                <c:pt idx="3">
                  <c:v>-144.90309670000016</c:v>
                </c:pt>
                <c:pt idx="4">
                  <c:v>-13.210302499999898</c:v>
                </c:pt>
                <c:pt idx="11">
                  <c:v>-761.6345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C16A-47F4-9B40-7A7CB1279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052184"/>
        <c:axId val="195051792"/>
      </c:lineChart>
      <c:catAx>
        <c:axId val="195051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 algn="ctr">
              <a:defRPr/>
            </a:pPr>
            <a:endParaRPr lang="hu-HU"/>
          </a:p>
        </c:txPr>
        <c:crossAx val="195051400"/>
        <c:crossesAt val="-1400"/>
        <c:auto val="1"/>
        <c:lblAlgn val="ctr"/>
        <c:lblOffset val="100"/>
        <c:noMultiLvlLbl val="0"/>
      </c:catAx>
      <c:valAx>
        <c:axId val="195051400"/>
        <c:scaling>
          <c:orientation val="minMax"/>
          <c:max val="200"/>
          <c:min val="-14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  <a:prstDash val="sysDash"/>
          </a:ln>
        </c:spPr>
        <c:crossAx val="195051008"/>
        <c:crosses val="autoZero"/>
        <c:crossBetween val="between"/>
        <c:majorUnit val="200"/>
      </c:valAx>
      <c:valAx>
        <c:axId val="195051792"/>
        <c:scaling>
          <c:orientation val="minMax"/>
          <c:max val="200"/>
          <c:min val="-1400"/>
        </c:scaling>
        <c:delete val="0"/>
        <c:axPos val="r"/>
        <c:numFmt formatCode="0" sourceLinked="1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hu-HU"/>
          </a:p>
        </c:txPr>
        <c:crossAx val="195052184"/>
        <c:crosses val="max"/>
        <c:crossBetween val="between"/>
      </c:valAx>
      <c:catAx>
        <c:axId val="195052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5051792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7.85684389246636E-2"/>
          <c:y val="0.93648014217658526"/>
          <c:w val="0.84695728796438841"/>
          <c:h val="5.098067287043665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aseline="0">
          <a:latin typeface="Trebuchet MS" panose="020B0603020202020204" pitchFamily="34" charset="0"/>
        </a:defRPr>
      </a:pPr>
      <a:endParaRPr lang="hu-H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Term.decomp!$B$1</c:f>
              <c:strCache>
                <c:ptCount val="1"/>
                <c:pt idx="0">
                  <c:v>Havi termelési indikátor</c:v>
                </c:pt>
              </c:strCache>
            </c:strRef>
          </c:tx>
          <c:spPr>
            <a:ln w="34925" cap="rnd">
              <a:solidFill>
                <a:schemeClr val="bg2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Term.decomp!$A$2:$A$63</c:f>
              <c:numCache>
                <c:formatCode>m/d/yyyy</c:formatCode>
                <c:ptCount val="62"/>
                <c:pt idx="0">
                  <c:v>36951</c:v>
                </c:pt>
                <c:pt idx="1">
                  <c:v>37043</c:v>
                </c:pt>
                <c:pt idx="2">
                  <c:v>37135</c:v>
                </c:pt>
                <c:pt idx="3">
                  <c:v>37226</c:v>
                </c:pt>
                <c:pt idx="4">
                  <c:v>37316</c:v>
                </c:pt>
                <c:pt idx="5">
                  <c:v>37408</c:v>
                </c:pt>
                <c:pt idx="6">
                  <c:v>37500</c:v>
                </c:pt>
                <c:pt idx="7">
                  <c:v>37591</c:v>
                </c:pt>
                <c:pt idx="8">
                  <c:v>37681</c:v>
                </c:pt>
                <c:pt idx="9">
                  <c:v>37773</c:v>
                </c:pt>
                <c:pt idx="10">
                  <c:v>37865</c:v>
                </c:pt>
                <c:pt idx="11">
                  <c:v>37956</c:v>
                </c:pt>
                <c:pt idx="12">
                  <c:v>38047</c:v>
                </c:pt>
                <c:pt idx="13">
                  <c:v>38139</c:v>
                </c:pt>
                <c:pt idx="14">
                  <c:v>38231</c:v>
                </c:pt>
                <c:pt idx="15">
                  <c:v>38322</c:v>
                </c:pt>
                <c:pt idx="16">
                  <c:v>38412</c:v>
                </c:pt>
                <c:pt idx="17">
                  <c:v>38504</c:v>
                </c:pt>
                <c:pt idx="18">
                  <c:v>38596</c:v>
                </c:pt>
                <c:pt idx="19">
                  <c:v>38687</c:v>
                </c:pt>
                <c:pt idx="20">
                  <c:v>38777</c:v>
                </c:pt>
                <c:pt idx="21">
                  <c:v>38869</c:v>
                </c:pt>
                <c:pt idx="22">
                  <c:v>38961</c:v>
                </c:pt>
                <c:pt idx="23">
                  <c:v>39052</c:v>
                </c:pt>
                <c:pt idx="24">
                  <c:v>39142</c:v>
                </c:pt>
                <c:pt idx="25">
                  <c:v>39234</c:v>
                </c:pt>
                <c:pt idx="26">
                  <c:v>39326</c:v>
                </c:pt>
                <c:pt idx="27">
                  <c:v>39417</c:v>
                </c:pt>
                <c:pt idx="28">
                  <c:v>39508</c:v>
                </c:pt>
                <c:pt idx="29">
                  <c:v>39600</c:v>
                </c:pt>
                <c:pt idx="30">
                  <c:v>39692</c:v>
                </c:pt>
                <c:pt idx="31">
                  <c:v>39783</c:v>
                </c:pt>
                <c:pt idx="32">
                  <c:v>39873</c:v>
                </c:pt>
                <c:pt idx="33">
                  <c:v>39965</c:v>
                </c:pt>
                <c:pt idx="34">
                  <c:v>40057</c:v>
                </c:pt>
                <c:pt idx="35">
                  <c:v>40148</c:v>
                </c:pt>
                <c:pt idx="36">
                  <c:v>40238</c:v>
                </c:pt>
                <c:pt idx="37">
                  <c:v>40330</c:v>
                </c:pt>
                <c:pt idx="38">
                  <c:v>40422</c:v>
                </c:pt>
                <c:pt idx="39">
                  <c:v>40513</c:v>
                </c:pt>
                <c:pt idx="40">
                  <c:v>40603</c:v>
                </c:pt>
                <c:pt idx="41">
                  <c:v>40695</c:v>
                </c:pt>
                <c:pt idx="42">
                  <c:v>40787</c:v>
                </c:pt>
                <c:pt idx="43">
                  <c:v>40878</c:v>
                </c:pt>
                <c:pt idx="44">
                  <c:v>40969</c:v>
                </c:pt>
                <c:pt idx="45">
                  <c:v>41061</c:v>
                </c:pt>
                <c:pt idx="46">
                  <c:v>41153</c:v>
                </c:pt>
                <c:pt idx="47">
                  <c:v>41244</c:v>
                </c:pt>
                <c:pt idx="48">
                  <c:v>41334</c:v>
                </c:pt>
                <c:pt idx="49">
                  <c:v>41426</c:v>
                </c:pt>
                <c:pt idx="50">
                  <c:v>41518</c:v>
                </c:pt>
                <c:pt idx="51">
                  <c:v>41609</c:v>
                </c:pt>
                <c:pt idx="52">
                  <c:v>41699</c:v>
                </c:pt>
                <c:pt idx="53">
                  <c:v>41791</c:v>
                </c:pt>
                <c:pt idx="54">
                  <c:v>41883</c:v>
                </c:pt>
                <c:pt idx="55">
                  <c:v>41974</c:v>
                </c:pt>
                <c:pt idx="56">
                  <c:v>42064</c:v>
                </c:pt>
                <c:pt idx="57">
                  <c:v>42156</c:v>
                </c:pt>
                <c:pt idx="58">
                  <c:v>42248</c:v>
                </c:pt>
                <c:pt idx="59">
                  <c:v>42339</c:v>
                </c:pt>
                <c:pt idx="60">
                  <c:v>42430</c:v>
                </c:pt>
                <c:pt idx="61">
                  <c:v>42522</c:v>
                </c:pt>
              </c:numCache>
            </c:numRef>
          </c:cat>
          <c:val>
            <c:numRef>
              <c:f>Term.decomp!$B$2:$B$63</c:f>
              <c:numCache>
                <c:formatCode>0.0</c:formatCode>
                <c:ptCount val="62"/>
                <c:pt idx="0">
                  <c:v>4.4382215560751757</c:v>
                </c:pt>
                <c:pt idx="1">
                  <c:v>2.9640063876032059</c:v>
                </c:pt>
                <c:pt idx="2">
                  <c:v>1.4299293671139264</c:v>
                </c:pt>
                <c:pt idx="3">
                  <c:v>1.4113662260606803</c:v>
                </c:pt>
                <c:pt idx="4">
                  <c:v>4.4173036919508197</c:v>
                </c:pt>
                <c:pt idx="5">
                  <c:v>4.2906708160384248</c:v>
                </c:pt>
                <c:pt idx="6">
                  <c:v>3.8995409548702433</c:v>
                </c:pt>
                <c:pt idx="7">
                  <c:v>3.7001435974359111</c:v>
                </c:pt>
                <c:pt idx="8">
                  <c:v>3.0105577857303611</c:v>
                </c:pt>
                <c:pt idx="9">
                  <c:v>3.1486402987527065</c:v>
                </c:pt>
                <c:pt idx="10">
                  <c:v>3.9532967218048012</c:v>
                </c:pt>
                <c:pt idx="11">
                  <c:v>4.5655900027725442</c:v>
                </c:pt>
                <c:pt idx="12">
                  <c:v>3.8858889081752417</c:v>
                </c:pt>
                <c:pt idx="13">
                  <c:v>4.5266958671422985</c:v>
                </c:pt>
                <c:pt idx="14">
                  <c:v>2.3675205469728717</c:v>
                </c:pt>
                <c:pt idx="15">
                  <c:v>2.1362448615944212</c:v>
                </c:pt>
                <c:pt idx="16">
                  <c:v>1.258757554613734</c:v>
                </c:pt>
                <c:pt idx="17">
                  <c:v>3.3084250518555911</c:v>
                </c:pt>
                <c:pt idx="18">
                  <c:v>3.594529795006943</c:v>
                </c:pt>
                <c:pt idx="19">
                  <c:v>3.3794599230169897</c:v>
                </c:pt>
                <c:pt idx="20">
                  <c:v>4.7480733053755131</c:v>
                </c:pt>
                <c:pt idx="21">
                  <c:v>2.6347767178490762</c:v>
                </c:pt>
                <c:pt idx="22">
                  <c:v>2.8761188190403217</c:v>
                </c:pt>
                <c:pt idx="23">
                  <c:v>2.2395037028766085</c:v>
                </c:pt>
                <c:pt idx="24">
                  <c:v>1.8364920123230768</c:v>
                </c:pt>
                <c:pt idx="25">
                  <c:v>0.14549455391072239</c:v>
                </c:pt>
                <c:pt idx="26">
                  <c:v>0.54518761179659159</c:v>
                </c:pt>
                <c:pt idx="27">
                  <c:v>7.7661693247328814E-2</c:v>
                </c:pt>
                <c:pt idx="28">
                  <c:v>0.94784532838888758</c:v>
                </c:pt>
                <c:pt idx="29">
                  <c:v>0.45248431129944305</c:v>
                </c:pt>
                <c:pt idx="30">
                  <c:v>-0.84657338858261344</c:v>
                </c:pt>
                <c:pt idx="31">
                  <c:v>-3.4544826153950852</c:v>
                </c:pt>
                <c:pt idx="32">
                  <c:v>-6.6000947040814752</c:v>
                </c:pt>
                <c:pt idx="33">
                  <c:v>-6.4627733061482457</c:v>
                </c:pt>
                <c:pt idx="34">
                  <c:v>-6.938641693725522</c:v>
                </c:pt>
                <c:pt idx="35">
                  <c:v>-4.6899599565447216</c:v>
                </c:pt>
                <c:pt idx="36">
                  <c:v>-1.2842093841627762</c:v>
                </c:pt>
                <c:pt idx="37">
                  <c:v>0.57291766796509158</c:v>
                </c:pt>
                <c:pt idx="38">
                  <c:v>2.9766065025893815</c:v>
                </c:pt>
                <c:pt idx="39">
                  <c:v>1.8240100728563451</c:v>
                </c:pt>
                <c:pt idx="40">
                  <c:v>2.1588462242801945</c:v>
                </c:pt>
                <c:pt idx="41">
                  <c:v>0.65357601793501696</c:v>
                </c:pt>
                <c:pt idx="42">
                  <c:v>0.12868409256945376</c:v>
                </c:pt>
                <c:pt idx="43">
                  <c:v>0.70259944991090173</c:v>
                </c:pt>
                <c:pt idx="44">
                  <c:v>9.3748935548565074E-2</c:v>
                </c:pt>
                <c:pt idx="45">
                  <c:v>-1.0286997918724143</c:v>
                </c:pt>
                <c:pt idx="46">
                  <c:v>-1.0447240465256631</c:v>
                </c:pt>
                <c:pt idx="47">
                  <c:v>-2.1816115575859842</c:v>
                </c:pt>
                <c:pt idx="48">
                  <c:v>-1.432684415360528</c:v>
                </c:pt>
                <c:pt idx="49">
                  <c:v>0.41217012572992062</c:v>
                </c:pt>
                <c:pt idx="50">
                  <c:v>1.1202915931692936</c:v>
                </c:pt>
                <c:pt idx="51">
                  <c:v>2.2388361655661999</c:v>
                </c:pt>
                <c:pt idx="52">
                  <c:v>3.2607638640501393</c:v>
                </c:pt>
                <c:pt idx="53">
                  <c:v>3.4793744783463638</c:v>
                </c:pt>
                <c:pt idx="54">
                  <c:v>2.6023307041962815</c:v>
                </c:pt>
                <c:pt idx="55">
                  <c:v>2.4123376115569131</c:v>
                </c:pt>
                <c:pt idx="56">
                  <c:v>3.6302009591945463</c:v>
                </c:pt>
                <c:pt idx="57">
                  <c:v>2.6625571552386922</c:v>
                </c:pt>
                <c:pt idx="58">
                  <c:v>2.3755766789806092</c:v>
                </c:pt>
                <c:pt idx="59">
                  <c:v>3.1022214307417451</c:v>
                </c:pt>
                <c:pt idx="60">
                  <c:v>0.69285741174020654</c:v>
                </c:pt>
                <c:pt idx="61">
                  <c:v>1.649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E73-4E15-9749-B676E322B1CD}"/>
            </c:ext>
          </c:extLst>
        </c:ser>
        <c:ser>
          <c:idx val="1"/>
          <c:order val="1"/>
          <c:tx>
            <c:strRef>
              <c:f>Term.decomp!$C$1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9"/>
            <c:spPr>
              <a:solidFill>
                <a:schemeClr val="bg1"/>
              </a:solidFill>
              <a:ln w="1587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dPt>
            <c:idx val="61"/>
            <c:marker>
              <c:symbol val="diamond"/>
              <c:size val="14"/>
              <c:spPr>
                <a:solidFill>
                  <a:srgbClr val="FF0000"/>
                </a:solidFill>
                <a:ln w="15875">
                  <a:solidFill>
                    <a:sysClr val="windowText" lastClr="000000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E73-4E15-9749-B676E322B1CD}"/>
              </c:ext>
            </c:extLst>
          </c:dPt>
          <c:cat>
            <c:numRef>
              <c:f>Term.decomp!$A$2:$A$63</c:f>
              <c:numCache>
                <c:formatCode>m/d/yyyy</c:formatCode>
                <c:ptCount val="62"/>
                <c:pt idx="0">
                  <c:v>36951</c:v>
                </c:pt>
                <c:pt idx="1">
                  <c:v>37043</c:v>
                </c:pt>
                <c:pt idx="2">
                  <c:v>37135</c:v>
                </c:pt>
                <c:pt idx="3">
                  <c:v>37226</c:v>
                </c:pt>
                <c:pt idx="4">
                  <c:v>37316</c:v>
                </c:pt>
                <c:pt idx="5">
                  <c:v>37408</c:v>
                </c:pt>
                <c:pt idx="6">
                  <c:v>37500</c:v>
                </c:pt>
                <c:pt idx="7">
                  <c:v>37591</c:v>
                </c:pt>
                <c:pt idx="8">
                  <c:v>37681</c:v>
                </c:pt>
                <c:pt idx="9">
                  <c:v>37773</c:v>
                </c:pt>
                <c:pt idx="10">
                  <c:v>37865</c:v>
                </c:pt>
                <c:pt idx="11">
                  <c:v>37956</c:v>
                </c:pt>
                <c:pt idx="12">
                  <c:v>38047</c:v>
                </c:pt>
                <c:pt idx="13">
                  <c:v>38139</c:v>
                </c:pt>
                <c:pt idx="14">
                  <c:v>38231</c:v>
                </c:pt>
                <c:pt idx="15">
                  <c:v>38322</c:v>
                </c:pt>
                <c:pt idx="16">
                  <c:v>38412</c:v>
                </c:pt>
                <c:pt idx="17">
                  <c:v>38504</c:v>
                </c:pt>
                <c:pt idx="18">
                  <c:v>38596</c:v>
                </c:pt>
                <c:pt idx="19">
                  <c:v>38687</c:v>
                </c:pt>
                <c:pt idx="20">
                  <c:v>38777</c:v>
                </c:pt>
                <c:pt idx="21">
                  <c:v>38869</c:v>
                </c:pt>
                <c:pt idx="22">
                  <c:v>38961</c:v>
                </c:pt>
                <c:pt idx="23">
                  <c:v>39052</c:v>
                </c:pt>
                <c:pt idx="24">
                  <c:v>39142</c:v>
                </c:pt>
                <c:pt idx="25">
                  <c:v>39234</c:v>
                </c:pt>
                <c:pt idx="26">
                  <c:v>39326</c:v>
                </c:pt>
                <c:pt idx="27">
                  <c:v>39417</c:v>
                </c:pt>
                <c:pt idx="28">
                  <c:v>39508</c:v>
                </c:pt>
                <c:pt idx="29">
                  <c:v>39600</c:v>
                </c:pt>
                <c:pt idx="30">
                  <c:v>39692</c:v>
                </c:pt>
                <c:pt idx="31">
                  <c:v>39783</c:v>
                </c:pt>
                <c:pt idx="32">
                  <c:v>39873</c:v>
                </c:pt>
                <c:pt idx="33">
                  <c:v>39965</c:v>
                </c:pt>
                <c:pt idx="34">
                  <c:v>40057</c:v>
                </c:pt>
                <c:pt idx="35">
                  <c:v>40148</c:v>
                </c:pt>
                <c:pt idx="36">
                  <c:v>40238</c:v>
                </c:pt>
                <c:pt idx="37">
                  <c:v>40330</c:v>
                </c:pt>
                <c:pt idx="38">
                  <c:v>40422</c:v>
                </c:pt>
                <c:pt idx="39">
                  <c:v>40513</c:v>
                </c:pt>
                <c:pt idx="40">
                  <c:v>40603</c:v>
                </c:pt>
                <c:pt idx="41">
                  <c:v>40695</c:v>
                </c:pt>
                <c:pt idx="42">
                  <c:v>40787</c:v>
                </c:pt>
                <c:pt idx="43">
                  <c:v>40878</c:v>
                </c:pt>
                <c:pt idx="44">
                  <c:v>40969</c:v>
                </c:pt>
                <c:pt idx="45">
                  <c:v>41061</c:v>
                </c:pt>
                <c:pt idx="46">
                  <c:v>41153</c:v>
                </c:pt>
                <c:pt idx="47">
                  <c:v>41244</c:v>
                </c:pt>
                <c:pt idx="48">
                  <c:v>41334</c:v>
                </c:pt>
                <c:pt idx="49">
                  <c:v>41426</c:v>
                </c:pt>
                <c:pt idx="50">
                  <c:v>41518</c:v>
                </c:pt>
                <c:pt idx="51">
                  <c:v>41609</c:v>
                </c:pt>
                <c:pt idx="52">
                  <c:v>41699</c:v>
                </c:pt>
                <c:pt idx="53">
                  <c:v>41791</c:v>
                </c:pt>
                <c:pt idx="54">
                  <c:v>41883</c:v>
                </c:pt>
                <c:pt idx="55">
                  <c:v>41974</c:v>
                </c:pt>
                <c:pt idx="56">
                  <c:v>42064</c:v>
                </c:pt>
                <c:pt idx="57">
                  <c:v>42156</c:v>
                </c:pt>
                <c:pt idx="58">
                  <c:v>42248</c:v>
                </c:pt>
                <c:pt idx="59">
                  <c:v>42339</c:v>
                </c:pt>
                <c:pt idx="60">
                  <c:v>42430</c:v>
                </c:pt>
                <c:pt idx="61">
                  <c:v>42522</c:v>
                </c:pt>
              </c:numCache>
            </c:numRef>
          </c:cat>
          <c:val>
            <c:numRef>
              <c:f>Term.decomp!$C$2:$C$63</c:f>
              <c:numCache>
                <c:formatCode>0.0</c:formatCode>
                <c:ptCount val="62"/>
                <c:pt idx="0">
                  <c:v>4.1041825768045159</c:v>
                </c:pt>
                <c:pt idx="1">
                  <c:v>4.272723622264385</c:v>
                </c:pt>
                <c:pt idx="2">
                  <c:v>3.8077389989057409</c:v>
                </c:pt>
                <c:pt idx="3">
                  <c:v>3.2814526349955075</c:v>
                </c:pt>
                <c:pt idx="4">
                  <c:v>4.3569322538346222</c:v>
                </c:pt>
                <c:pt idx="5">
                  <c:v>4.3855291261898355</c:v>
                </c:pt>
                <c:pt idx="6">
                  <c:v>4.6760124230764699</c:v>
                </c:pt>
                <c:pt idx="7">
                  <c:v>4.4884547435299016</c:v>
                </c:pt>
                <c:pt idx="8">
                  <c:v>2.9386369699948123</c:v>
                </c:pt>
                <c:pt idx="9">
                  <c:v>3.8899222663700606</c:v>
                </c:pt>
                <c:pt idx="10">
                  <c:v>4.0607983599896924</c:v>
                </c:pt>
                <c:pt idx="11">
                  <c:v>4.3661721031109879</c:v>
                </c:pt>
                <c:pt idx="12">
                  <c:v>4.7050033637508371</c:v>
                </c:pt>
                <c:pt idx="13">
                  <c:v>5.2179174356510316</c:v>
                </c:pt>
                <c:pt idx="14">
                  <c:v>5.0522222709160847</c:v>
                </c:pt>
                <c:pt idx="15">
                  <c:v>4.7646510617135318</c:v>
                </c:pt>
                <c:pt idx="16">
                  <c:v>3.2208148342948162</c:v>
                </c:pt>
                <c:pt idx="17">
                  <c:v>4.7692610906511668</c:v>
                </c:pt>
                <c:pt idx="18">
                  <c:v>4.4469438435231767</c:v>
                </c:pt>
                <c:pt idx="19">
                  <c:v>4.8351536283684382</c:v>
                </c:pt>
                <c:pt idx="20">
                  <c:v>4.5642683312710597</c:v>
                </c:pt>
                <c:pt idx="21">
                  <c:v>3.4164045866480031</c:v>
                </c:pt>
                <c:pt idx="22">
                  <c:v>3.7517811221540631</c:v>
                </c:pt>
                <c:pt idx="23">
                  <c:v>3.5926130702981229</c:v>
                </c:pt>
                <c:pt idx="24">
                  <c:v>1.720015966248023</c:v>
                </c:pt>
                <c:pt idx="25">
                  <c:v>0.15369675016818629</c:v>
                </c:pt>
                <c:pt idx="26">
                  <c:v>4.8095511085621823E-2</c:v>
                </c:pt>
                <c:pt idx="27">
                  <c:v>-4.2959785488538849E-2</c:v>
                </c:pt>
                <c:pt idx="28">
                  <c:v>2.0370449221310816</c:v>
                </c:pt>
                <c:pt idx="29">
                  <c:v>2.3573970174530556</c:v>
                </c:pt>
                <c:pt idx="30">
                  <c:v>1.6257329540400711</c:v>
                </c:pt>
                <c:pt idx="31">
                  <c:v>-2.3465964102777126</c:v>
                </c:pt>
                <c:pt idx="32">
                  <c:v>-6.9701066325575827</c:v>
                </c:pt>
                <c:pt idx="33">
                  <c:v>-7.8260939633548743</c:v>
                </c:pt>
                <c:pt idx="34">
                  <c:v>-7.3746534610622527</c:v>
                </c:pt>
                <c:pt idx="35">
                  <c:v>-4.1442991753907421</c:v>
                </c:pt>
                <c:pt idx="36">
                  <c:v>-0.35928247838910021</c:v>
                </c:pt>
                <c:pt idx="37">
                  <c:v>0.5415861369101771</c:v>
                </c:pt>
                <c:pt idx="38">
                  <c:v>1.2413479463787125</c:v>
                </c:pt>
                <c:pt idx="39">
                  <c:v>1.4039215860304655</c:v>
                </c:pt>
                <c:pt idx="40">
                  <c:v>2.7284698341682345</c:v>
                </c:pt>
                <c:pt idx="41">
                  <c:v>1.453610486515533</c:v>
                </c:pt>
                <c:pt idx="42">
                  <c:v>1.4982700504171609</c:v>
                </c:pt>
                <c:pt idx="43">
                  <c:v>1.4653960508030917</c:v>
                </c:pt>
                <c:pt idx="44">
                  <c:v>-0.58729253546593307</c:v>
                </c:pt>
                <c:pt idx="45">
                  <c:v>-1.6131177724526546</c:v>
                </c:pt>
                <c:pt idx="46">
                  <c:v>-1.6745350642372925</c:v>
                </c:pt>
                <c:pt idx="47">
                  <c:v>-2.7197386380753086</c:v>
                </c:pt>
                <c:pt idx="48">
                  <c:v>-0.39224253440059975</c:v>
                </c:pt>
                <c:pt idx="49">
                  <c:v>1.5178315903440875</c:v>
                </c:pt>
                <c:pt idx="50">
                  <c:v>2.5322146610750496</c:v>
                </c:pt>
                <c:pt idx="51">
                  <c:v>3.6177175718222321</c:v>
                </c:pt>
                <c:pt idx="52">
                  <c:v>3.7949117453997205</c:v>
                </c:pt>
                <c:pt idx="53">
                  <c:v>4.1488209061174341</c:v>
                </c:pt>
                <c:pt idx="54">
                  <c:v>3.4455363621580526</c:v>
                </c:pt>
                <c:pt idx="55">
                  <c:v>3.3482458779299895</c:v>
                </c:pt>
                <c:pt idx="56">
                  <c:v>3.5257560088338247</c:v>
                </c:pt>
                <c:pt idx="57">
                  <c:v>2.7117528686507075</c:v>
                </c:pt>
                <c:pt idx="58">
                  <c:v>2.3510408862819743</c:v>
                </c:pt>
                <c:pt idx="59">
                  <c:v>3.2190689907872327</c:v>
                </c:pt>
                <c:pt idx="60">
                  <c:v>0.9</c:v>
                </c:pt>
                <c:pt idx="61">
                  <c:v>2.1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73-4E15-9749-B676E322B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304856"/>
        <c:axId val="148305248"/>
      </c:lineChart>
      <c:dateAx>
        <c:axId val="148304856"/>
        <c:scaling>
          <c:orientation val="minMax"/>
          <c:min val="40603"/>
        </c:scaling>
        <c:delete val="0"/>
        <c:axPos val="b"/>
        <c:numFmt formatCode="yyyy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48305248"/>
        <c:crosses val="autoZero"/>
        <c:auto val="1"/>
        <c:lblOffset val="100"/>
        <c:baseTimeUnit val="months"/>
        <c:majorUnit val="12"/>
        <c:majorTimeUnit val="months"/>
      </c:dateAx>
      <c:valAx>
        <c:axId val="148305248"/>
        <c:scaling>
          <c:orientation val="minMax"/>
          <c:max val="5"/>
          <c:min val="-3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ys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r>
                  <a:rPr lang="hu-HU"/>
                  <a:t>Éves változás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ysClr val="windowText" lastClr="000000"/>
                  </a:solidFill>
                  <a:latin typeface="Trebuchet MS" panose="020B0603020202020204" pitchFamily="34" charset="0"/>
                  <a:ea typeface="+mn-ea"/>
                  <a:cs typeface="+mn-cs"/>
                </a:defRPr>
              </a:pPr>
              <a:endParaRPr lang="hu-HU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hu-HU"/>
          </a:p>
        </c:txPr>
        <c:crossAx val="14830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aseline="0">
          <a:solidFill>
            <a:sysClr val="windowText" lastClr="000000"/>
          </a:solidFill>
          <a:latin typeface="Trebuchet MS" panose="020B0603020202020204" pitchFamily="34" charset="0"/>
        </a:defRPr>
      </a:pPr>
      <a:endParaRPr lang="hu-H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069017478466295E-2"/>
          <c:y val="6.4215163893986932E-2"/>
          <c:w val="0.91452941846642632"/>
          <c:h val="0.75692446338944475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'c5-7'!$D$10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95A-48B0-89DA-2622E09FC8A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95A-48B0-89DA-2622E09FC8A3}"/>
              </c:ext>
            </c:extLst>
          </c:dPt>
          <c:cat>
            <c:numRef>
              <c:f>'c5-7'!$A$11:$A$16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'c5-7'!$D$11:$D$16</c:f>
              <c:numCache>
                <c:formatCode>0.0</c:formatCode>
                <c:ptCount val="6"/>
                <c:pt idx="0">
                  <c:v>1.6444493658420192</c:v>
                </c:pt>
                <c:pt idx="1">
                  <c:v>1.5804104385360489</c:v>
                </c:pt>
                <c:pt idx="2">
                  <c:v>1.0010503919383713</c:v>
                </c:pt>
                <c:pt idx="3">
                  <c:v>1.3000603137093099</c:v>
                </c:pt>
                <c:pt idx="4">
                  <c:v>1.1979948789381798</c:v>
                </c:pt>
                <c:pt idx="5">
                  <c:v>0.31051700713613295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95A-48B0-89DA-2622E09FC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052968"/>
        <c:axId val="195053360"/>
      </c:barChart>
      <c:barChart>
        <c:barDir val="col"/>
        <c:grouping val="clustered"/>
        <c:varyColors val="0"/>
        <c:ser>
          <c:idx val="0"/>
          <c:order val="0"/>
          <c:tx>
            <c:strRef>
              <c:f>'c5-7'!$C$10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rgbClr val="78A3D5"/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spPr>
              <a:solidFill>
                <a:srgbClr val="78A3D5"/>
              </a:solidFill>
              <a:ln>
                <a:noFill/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95A-48B0-89DA-2622E09FC8A3}"/>
              </c:ext>
            </c:extLst>
          </c:dPt>
          <c:dPt>
            <c:idx val="11"/>
            <c:invertIfNegative val="0"/>
            <c:bubble3D val="0"/>
            <c:spPr>
              <a:solidFill>
                <a:srgbClr val="78A3D5"/>
              </a:solidFill>
              <a:ln>
                <a:noFill/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095A-48B0-89DA-2622E09FC8A3}"/>
              </c:ext>
            </c:extLst>
          </c:dPt>
          <c:dPt>
            <c:idx val="12"/>
            <c:invertIfNegative val="0"/>
            <c:bubble3D val="0"/>
            <c:spPr>
              <a:solidFill>
                <a:srgbClr val="78A3D5"/>
              </a:solidFill>
              <a:ln>
                <a:noFill/>
                <a:prstDash val="sysDash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095A-48B0-89DA-2622E09FC8A3}"/>
              </c:ext>
            </c:extLst>
          </c:dPt>
          <c:cat>
            <c:numRef>
              <c:f>'c5-7'!$A$11:$A$16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'c5-7'!$C$11:$C$16</c:f>
              <c:numCache>
                <c:formatCode>0.0</c:formatCode>
                <c:ptCount val="6"/>
                <c:pt idx="0">
                  <c:v>-3.944449365842019</c:v>
                </c:pt>
                <c:pt idx="1">
                  <c:v>-4.0205430777955469</c:v>
                </c:pt>
                <c:pt idx="2">
                  <c:v>-3.5774241814519048</c:v>
                </c:pt>
                <c:pt idx="3">
                  <c:v>-3.2667353230748555</c:v>
                </c:pt>
                <c:pt idx="4">
                  <c:v>-2.8726713645507735</c:v>
                </c:pt>
                <c:pt idx="5">
                  <c:v>-2.6920868250141723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95A-48B0-89DA-2622E09FC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054144"/>
        <c:axId val="195053752"/>
      </c:barChart>
      <c:lineChart>
        <c:grouping val="standard"/>
        <c:varyColors val="0"/>
        <c:ser>
          <c:idx val="2"/>
          <c:order val="1"/>
          <c:tx>
            <c:strRef>
              <c:f>'c5-7'!$B$10</c:f>
              <c:strCache>
                <c:ptCount val="1"/>
                <c:pt idx="0">
                  <c:v>ESA-egyenleg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rgbClr val="9C0000"/>
              </a:solidFill>
              <a:ln>
                <a:noFill/>
              </a:ln>
            </c:spPr>
          </c:marker>
          <c:cat>
            <c:numRef>
              <c:f>'c5-7'!$A$11:$A$16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'c5-7'!$B$11:$B$16</c:f>
              <c:numCache>
                <c:formatCode>0.0</c:formatCode>
                <c:ptCount val="6"/>
                <c:pt idx="0">
                  <c:v>-2.2999999999999998</c:v>
                </c:pt>
                <c:pt idx="1">
                  <c:v>-2.440132639259498</c:v>
                </c:pt>
                <c:pt idx="2">
                  <c:v>-2.5763737895135335</c:v>
                </c:pt>
                <c:pt idx="3">
                  <c:v>-1.9666750093655456</c:v>
                </c:pt>
                <c:pt idx="4">
                  <c:v>-1.6746764856125937</c:v>
                </c:pt>
                <c:pt idx="5">
                  <c:v>-2.3815698178780393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95A-48B0-89DA-2622E09FC8A3}"/>
            </c:ext>
          </c:extLst>
        </c:ser>
        <c:ser>
          <c:idx val="3"/>
          <c:order val="3"/>
          <c:tx>
            <c:strRef>
              <c:f>'c5-7'!$F$9</c:f>
              <c:strCache>
                <c:ptCount val="1"/>
                <c:pt idx="0">
                  <c:v>Törvényi előirányzat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1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'c5-7'!$A$11:$A$16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'c5-7'!$F$11:$F$16</c:f>
              <c:numCache>
                <c:formatCode>General</c:formatCode>
                <c:ptCount val="6"/>
                <c:pt idx="4" formatCode="0.0">
                  <c:v>-2</c:v>
                </c:pt>
                <c:pt idx="5" formatCode="0.0">
                  <c:v>-2.4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95A-48B0-89DA-2622E09FC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054144"/>
        <c:axId val="195053752"/>
      </c:lineChart>
      <c:catAx>
        <c:axId val="195052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195053360"/>
        <c:crosses val="autoZero"/>
        <c:auto val="1"/>
        <c:lblAlgn val="ctr"/>
        <c:lblOffset val="100"/>
        <c:noMultiLvlLbl val="0"/>
      </c:catAx>
      <c:valAx>
        <c:axId val="195053360"/>
        <c:scaling>
          <c:orientation val="minMax"/>
          <c:max val="2"/>
          <c:min val="-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crossAx val="195052968"/>
        <c:crosses val="autoZero"/>
        <c:crossBetween val="between"/>
        <c:majorUnit val="1"/>
      </c:valAx>
      <c:valAx>
        <c:axId val="195053752"/>
        <c:scaling>
          <c:orientation val="minMax"/>
          <c:max val="2"/>
          <c:min val="-5"/>
        </c:scaling>
        <c:delete val="0"/>
        <c:axPos val="r"/>
        <c:numFmt formatCode="#,##0" sourceLinked="0"/>
        <c:majorTickMark val="out"/>
        <c:minorTickMark val="none"/>
        <c:tickLblPos val="nextTo"/>
        <c:crossAx val="195054144"/>
        <c:crosses val="max"/>
        <c:crossBetween val="between"/>
        <c:majorUnit val="1"/>
      </c:valAx>
      <c:catAx>
        <c:axId val="195054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5053752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"/>
          <c:y val="0.88626290134785779"/>
          <c:w val="0.98951795641428086"/>
          <c:h val="0.1137370986521421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 algn="ctr">
        <a:defRPr lang="hu-HU" sz="1800" b="0" i="0" u="none" strike="noStrike" kern="1200" baseline="0">
          <a:solidFill>
            <a:sysClr val="windowText" lastClr="000000"/>
          </a:solidFill>
          <a:latin typeface="Trebuchet MS" panose="020B0603020202020204" pitchFamily="34" charset="0"/>
          <a:ea typeface="+mn-ea"/>
          <a:cs typeface="+mn-cs"/>
        </a:defRPr>
      </a:pPr>
      <a:endParaRPr lang="hu-H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7308192318023097E-2"/>
          <c:y val="9.3482839993750746E-2"/>
          <c:w val="0.56408889844400845"/>
          <c:h val="0.81972047319907149"/>
        </c:manualLayout>
      </c:layout>
      <c:barChart>
        <c:barDir val="col"/>
        <c:grouping val="stacked"/>
        <c:varyColors val="0"/>
        <c:ser>
          <c:idx val="6"/>
          <c:order val="0"/>
          <c:tx>
            <c:strRef>
              <c:f>Sheet1!$B$7</c:f>
              <c:strCache>
                <c:ptCount val="1"/>
                <c:pt idx="0">
                  <c:v>Többlet adóbevétel és egyéb hatások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val>
            <c:numRef>
              <c:f>Sheet1!$C$7:$D$7</c:f>
              <c:numCache>
                <c:formatCode>0.0</c:formatCode>
                <c:ptCount val="2"/>
                <c:pt idx="0">
                  <c:v>-0.48386616407449967</c:v>
                </c:pt>
                <c:pt idx="1">
                  <c:v>-8.3188483331455343E-2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74-4C44-AEF6-88ED7382D233}"/>
            </c:ext>
          </c:extLst>
        </c:ser>
        <c:ser>
          <c:idx val="0"/>
          <c:order val="1"/>
          <c:tx>
            <c:strRef>
              <c:f>Sheet1!$B$4</c:f>
              <c:strCache>
                <c:ptCount val="1"/>
                <c:pt idx="0">
                  <c:v>Állami bérek</c:v>
                </c:pt>
              </c:strCache>
            </c:strRef>
          </c:tx>
          <c:spPr>
            <a:solidFill>
              <a:srgbClr val="7E5C1D">
                <a:lumMod val="60000"/>
                <a:lumOff val="40000"/>
              </a:srgbClr>
            </a:solidFill>
          </c:spPr>
          <c:invertIfNegative val="0"/>
          <c:cat>
            <c:numRef>
              <c:f>Sheet1!$C$2:$D$2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Sheet1!$C$4:$D$4</c:f>
              <c:numCache>
                <c:formatCode>0.0</c:formatCode>
                <c:ptCount val="2"/>
                <c:pt idx="0">
                  <c:v>0.16668634863757958</c:v>
                </c:pt>
                <c:pt idx="1">
                  <c:v>0.28221203064447309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74-4C44-AEF6-88ED7382D233}"/>
            </c:ext>
          </c:extLst>
        </c:ser>
        <c:ser>
          <c:idx val="4"/>
          <c:order val="2"/>
          <c:tx>
            <c:strRef>
              <c:f>Sheet1!$B$5</c:f>
              <c:strCache>
                <c:ptCount val="1"/>
                <c:pt idx="0">
                  <c:v>Kormányzati beruházások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numRef>
              <c:f>Sheet1!$C$2:$D$2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Sheet1!$C$5:$D$5</c:f>
              <c:numCache>
                <c:formatCode>0.0</c:formatCode>
                <c:ptCount val="2"/>
                <c:pt idx="0">
                  <c:v>0.27292053728448096</c:v>
                </c:pt>
                <c:pt idx="1">
                  <c:v>0.49034335676804464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74-4C44-AEF6-88ED7382D233}"/>
            </c:ext>
          </c:extLst>
        </c:ser>
        <c:ser>
          <c:idx val="5"/>
          <c:order val="3"/>
          <c:tx>
            <c:strRef>
              <c:f>Sheet1!$B$6</c:f>
              <c:strCache>
                <c:ptCount val="1"/>
                <c:pt idx="0">
                  <c:v>Adóváltozások miatti bevételkiesés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Sheet1!$C$6:$D$6</c:f>
              <c:numCache>
                <c:formatCode>0.0</c:formatCode>
                <c:ptCount val="2"/>
                <c:pt idx="1">
                  <c:v>5.5994646625250069E-2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74-4C44-AEF6-88ED7382D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376264"/>
        <c:axId val="195376656"/>
      </c:barChart>
      <c:lineChart>
        <c:grouping val="standard"/>
        <c:varyColors val="0"/>
        <c:ser>
          <c:idx val="1"/>
          <c:order val="4"/>
          <c:tx>
            <c:strRef>
              <c:f>Sheet1!$B$8</c:f>
              <c:strCache>
                <c:ptCount val="1"/>
                <c:pt idx="0">
                  <c:v>ESA-hiány változása a márciusi Inflációs jelentéshez képest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7"/>
            <c:spPr>
              <a:solidFill>
                <a:schemeClr val="accent2">
                  <a:lumMod val="20000"/>
                  <a:lumOff val="80000"/>
                </a:schemeClr>
              </a:solidFill>
            </c:spPr>
          </c:marker>
          <c:val>
            <c:numRef>
              <c:f>Sheet1!$C$8:$D$8</c:f>
              <c:numCache>
                <c:formatCode>0.0</c:formatCode>
                <c:ptCount val="2"/>
                <c:pt idx="0">
                  <c:v>-4.425927815243913E-2</c:v>
                </c:pt>
                <c:pt idx="1">
                  <c:v>0.74536155070631249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174-4C44-AEF6-88ED7382D2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376264"/>
        <c:axId val="195376656"/>
      </c:lineChart>
      <c:catAx>
        <c:axId val="195376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95376656"/>
        <c:crosses val="autoZero"/>
        <c:auto val="1"/>
        <c:lblAlgn val="ctr"/>
        <c:lblOffset val="100"/>
        <c:noMultiLvlLbl val="0"/>
      </c:catAx>
      <c:valAx>
        <c:axId val="19537665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.0" sourceLinked="1"/>
        <c:majorTickMark val="out"/>
        <c:minorTickMark val="none"/>
        <c:tickLblPos val="nextTo"/>
        <c:crossAx val="195376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08222299857569"/>
          <c:y val="6.3536522686622396E-2"/>
          <c:w val="0.33103575064748525"/>
          <c:h val="0.86755923752197273"/>
        </c:manualLayout>
      </c:layout>
      <c:overlay val="0"/>
    </c:legend>
    <c:plotVisOnly val="1"/>
    <c:dispBlanksAs val="gap"/>
    <c:showDLblsOverMax val="0"/>
  </c:chart>
  <c:spPr>
    <a:ln w="9525">
      <a:noFill/>
    </a:ln>
  </c:spPr>
  <c:txPr>
    <a:bodyPr/>
    <a:lstStyle/>
    <a:p>
      <a:pPr>
        <a:defRPr sz="180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827810412826882E-2"/>
          <c:y val="7.3032564583227419E-2"/>
          <c:w val="0.86067606482960968"/>
          <c:h val="0.539049062445153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'c5-5'!$B$15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'c5-5'!$A$20:$A$29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'c5-5'!$B$20:$B$29</c:f>
              <c:numCache>
                <c:formatCode>0.0</c:formatCode>
                <c:ptCount val="10"/>
                <c:pt idx="0">
                  <c:v>0.3586761965317864</c:v>
                </c:pt>
                <c:pt idx="1">
                  <c:v>4.0563890983380979</c:v>
                </c:pt>
                <c:pt idx="2">
                  <c:v>5.3535436472796913</c:v>
                </c:pt>
                <c:pt idx="3">
                  <c:v>6.1672680139141756</c:v>
                </c:pt>
                <c:pt idx="4">
                  <c:v>6.8017004235039673</c:v>
                </c:pt>
                <c:pt idx="5">
                  <c:v>7.294694080307683</c:v>
                </c:pt>
                <c:pt idx="6">
                  <c:v>7.144851685469658</c:v>
                </c:pt>
                <c:pt idx="7">
                  <c:v>8.5932851034987472</c:v>
                </c:pt>
                <c:pt idx="8">
                  <c:v>10.126111184112288</c:v>
                </c:pt>
                <c:pt idx="9">
                  <c:v>9.9837163918834069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D4-407A-8EE2-599449D3E6D1}"/>
            </c:ext>
          </c:extLst>
        </c:ser>
        <c:ser>
          <c:idx val="1"/>
          <c:order val="1"/>
          <c:tx>
            <c:strRef>
              <c:f>'c5-5'!$C$15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cat>
            <c:numRef>
              <c:f>'c5-5'!$A$20:$A$29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'c5-5'!$C$20:$C$29</c:f>
              <c:numCache>
                <c:formatCode>0.0</c:formatCode>
                <c:ptCount val="10"/>
                <c:pt idx="0">
                  <c:v>-6.9227112531231203</c:v>
                </c:pt>
                <c:pt idx="1">
                  <c:v>-5.7033241291703716</c:v>
                </c:pt>
                <c:pt idx="2">
                  <c:v>-5.729116323231934</c:v>
                </c:pt>
                <c:pt idx="3">
                  <c:v>-6.1435750407452732</c:v>
                </c:pt>
                <c:pt idx="4">
                  <c:v>-5.5725477926494928</c:v>
                </c:pt>
                <c:pt idx="5">
                  <c:v>-4.2619586705495243</c:v>
                </c:pt>
                <c:pt idx="6">
                  <c:v>-5.7414145029170438</c:v>
                </c:pt>
                <c:pt idx="7">
                  <c:v>-4.9854547906531312</c:v>
                </c:pt>
                <c:pt idx="8">
                  <c:v>-5.0732620150398064</c:v>
                </c:pt>
                <c:pt idx="9">
                  <c:v>-5.1175354251738572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D4-407A-8EE2-599449D3E6D1}"/>
            </c:ext>
          </c:extLst>
        </c:ser>
        <c:ser>
          <c:idx val="2"/>
          <c:order val="2"/>
          <c:tx>
            <c:strRef>
              <c:f>'c5-5'!$D$15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'c5-5'!$A$20:$A$29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'c5-5'!$D$20:$D$29</c:f>
              <c:numCache>
                <c:formatCode>0.0</c:formatCode>
                <c:ptCount val="10"/>
                <c:pt idx="0">
                  <c:v>0.43709304362402679</c:v>
                </c:pt>
                <c:pt idx="1">
                  <c:v>2.6084855603912658</c:v>
                </c:pt>
                <c:pt idx="2">
                  <c:v>2.4824829270772897</c:v>
                </c:pt>
                <c:pt idx="3">
                  <c:v>3.0606057125614488</c:v>
                </c:pt>
                <c:pt idx="4">
                  <c:v>3.0913870791505773</c:v>
                </c:pt>
                <c:pt idx="5">
                  <c:v>4.5144627544621994</c:v>
                </c:pt>
                <c:pt idx="6">
                  <c:v>4.3537512078657006</c:v>
                </c:pt>
                <c:pt idx="7">
                  <c:v>5.1548607464792937</c:v>
                </c:pt>
                <c:pt idx="8">
                  <c:v>2.5293387548124207</c:v>
                </c:pt>
                <c:pt idx="9">
                  <c:v>2.8177083376614371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D4-407A-8EE2-599449D3E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377440"/>
        <c:axId val="195377832"/>
      </c:barChart>
      <c:lineChart>
        <c:grouping val="standard"/>
        <c:varyColors val="0"/>
        <c:ser>
          <c:idx val="3"/>
          <c:order val="3"/>
          <c:tx>
            <c:strRef>
              <c:f>'c5-5'!$E$15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'c5-5'!$A$20:$A$29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'c5-5'!$E$20:$E$29</c:f>
              <c:numCache>
                <c:formatCode>0.0</c:formatCode>
                <c:ptCount val="10"/>
                <c:pt idx="0">
                  <c:v>-6.1269420129673078</c:v>
                </c:pt>
                <c:pt idx="1">
                  <c:v>0.9615505295589919</c:v>
                </c:pt>
                <c:pt idx="2">
                  <c:v>2.106910251125047</c:v>
                </c:pt>
                <c:pt idx="3">
                  <c:v>3.0842986857303512</c:v>
                </c:pt>
                <c:pt idx="4">
                  <c:v>4.3205397100050522</c:v>
                </c:pt>
                <c:pt idx="5">
                  <c:v>7.5471981642203581</c:v>
                </c:pt>
                <c:pt idx="6">
                  <c:v>5.7571883904183156</c:v>
                </c:pt>
                <c:pt idx="7">
                  <c:v>8.7626910593249097</c:v>
                </c:pt>
                <c:pt idx="8">
                  <c:v>7.5821879238849021</c:v>
                </c:pt>
                <c:pt idx="9">
                  <c:v>7.6838893043709868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8D4-407A-8EE2-599449D3E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377440"/>
        <c:axId val="195377832"/>
      </c:lineChart>
      <c:lineChart>
        <c:grouping val="standard"/>
        <c:varyColors val="0"/>
        <c:ser>
          <c:idx val="4"/>
          <c:order val="4"/>
          <c:tx>
            <c:strRef>
              <c:f>'c5-5'!$F$15</c:f>
              <c:strCache>
                <c:ptCount val="1"/>
                <c:pt idx="0">
                  <c:v>Külső finanszírozási képesség (a pénzügyi mérleg adatai alapján)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'c5-5'!$A$20:$A$29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'c5-5'!$F$20:$F$29</c:f>
              <c:numCache>
                <c:formatCode>0.0</c:formatCode>
                <c:ptCount val="10"/>
                <c:pt idx="0">
                  <c:v>-8.3510727095787907</c:v>
                </c:pt>
                <c:pt idx="1">
                  <c:v>0.2681739277860401</c:v>
                </c:pt>
                <c:pt idx="2">
                  <c:v>1.1250347579391184</c:v>
                </c:pt>
                <c:pt idx="3">
                  <c:v>0.71890256687160514</c:v>
                </c:pt>
                <c:pt idx="4">
                  <c:v>4.7156758193113992</c:v>
                </c:pt>
                <c:pt idx="5">
                  <c:v>6.3019048825747515</c:v>
                </c:pt>
                <c:pt idx="6">
                  <c:v>4.7336329617199588</c:v>
                </c:pt>
                <c:pt idx="7">
                  <c:v>7.6380896242737553</c:v>
                </c:pt>
                <c:pt idx="8">
                  <c:v>6.297281935937094</c:v>
                </c:pt>
                <c:pt idx="9">
                  <c:v>6.2487767829038035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D8D4-407A-8EE2-599449D3E6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378616"/>
        <c:axId val="195378224"/>
      </c:lineChart>
      <c:catAx>
        <c:axId val="195377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0889911008567983E-2"/>
              <c:y val="1.1970486111111261E-3"/>
            </c:manualLayout>
          </c:layout>
          <c:overlay val="0"/>
        </c:title>
        <c:numFmt formatCode="General" sourceLinked="1"/>
        <c:majorTickMark val="none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95377832"/>
        <c:crosses val="autoZero"/>
        <c:auto val="1"/>
        <c:lblAlgn val="ctr"/>
        <c:lblOffset val="100"/>
        <c:noMultiLvlLbl val="0"/>
      </c:catAx>
      <c:valAx>
        <c:axId val="195377832"/>
        <c:scaling>
          <c:orientation val="minMax"/>
          <c:max val="16"/>
          <c:min val="-1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crossAx val="195377440"/>
        <c:crosses val="autoZero"/>
        <c:crossBetween val="between"/>
        <c:majorUnit val="2"/>
      </c:valAx>
      <c:valAx>
        <c:axId val="195378224"/>
        <c:scaling>
          <c:orientation val="minMax"/>
          <c:max val="16"/>
          <c:min val="-10"/>
        </c:scaling>
        <c:delete val="0"/>
        <c:axPos val="r"/>
        <c:numFmt formatCode="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95378616"/>
        <c:crosses val="max"/>
        <c:crossBetween val="between"/>
        <c:majorUnit val="2"/>
      </c:valAx>
      <c:catAx>
        <c:axId val="19537861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4994141863144668"/>
              <c:y val="1.8632812500000001E-3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95378224"/>
        <c:crosses val="autoZero"/>
        <c:auto val="1"/>
        <c:lblAlgn val="ctr"/>
        <c:lblOffset val="100"/>
        <c:noMultiLvlLbl val="0"/>
      </c:cat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75626733676172653"/>
          <c:w val="1"/>
          <c:h val="0.24373266323827333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>
          <a:latin typeface="Trebuchet MS"/>
          <a:ea typeface="Trebuchet MS"/>
          <a:cs typeface="Trebuchet MS"/>
        </a:defRPr>
      </a:pPr>
      <a:endParaRPr lang="hu-H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76403508772019"/>
          <c:y val="9.6223958333333345E-2"/>
          <c:w val="0.81061838624338622"/>
          <c:h val="0.6667300347222222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'c5-11'!$B$9</c:f>
              <c:strCache>
                <c:ptCount val="1"/>
                <c:pt idx="0">
                  <c:v>Államadósság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D8-425F-9F10-8888C41B1B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D8-425F-9F10-8888C41B1B22}"/>
              </c:ext>
            </c:extLst>
          </c:dPt>
          <c:dLbls>
            <c:dLbl>
              <c:idx val="15"/>
              <c:layout>
                <c:manualLayout>
                  <c:x val="-3.8637566137566262E-2"/>
                  <c:y val="-8.2314814814814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06CF-4314-BF51-99FF9D97888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0"/>
                  <c:y val="-6.761574074074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06CF-4314-BF51-99FF9D97888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5.0396825396825393E-3"/>
                  <c:y val="-5.8796296296296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06CF-4314-BF51-99FF9D97888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'c5-11'!$A$11:$A$28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'c5-11'!$B$11:$B$28</c:f>
              <c:numCache>
                <c:formatCode>0.0</c:formatCode>
                <c:ptCount val="18"/>
                <c:pt idx="0">
                  <c:v>55.141661489620454</c:v>
                </c:pt>
                <c:pt idx="1">
                  <c:v>51.742556449437807</c:v>
                </c:pt>
                <c:pt idx="2">
                  <c:v>54.994122642487511</c:v>
                </c:pt>
                <c:pt idx="3">
                  <c:v>57.602054156317593</c:v>
                </c:pt>
                <c:pt idx="4">
                  <c:v>58.518707644864087</c:v>
                </c:pt>
                <c:pt idx="5">
                  <c:v>60.486290696017662</c:v>
                </c:pt>
                <c:pt idx="6">
                  <c:v>64.673921644089631</c:v>
                </c:pt>
                <c:pt idx="7">
                  <c:v>65.615688007830954</c:v>
                </c:pt>
                <c:pt idx="8">
                  <c:v>71.647420687425878</c:v>
                </c:pt>
                <c:pt idx="9">
                  <c:v>77.958486139831734</c:v>
                </c:pt>
                <c:pt idx="10">
                  <c:v>80.581830454616622</c:v>
                </c:pt>
                <c:pt idx="11">
                  <c:v>80.759531248966994</c:v>
                </c:pt>
                <c:pt idx="12">
                  <c:v>78.294459643880828</c:v>
                </c:pt>
                <c:pt idx="13">
                  <c:v>76.754502452269662</c:v>
                </c:pt>
                <c:pt idx="14">
                  <c:v>76.179097073288446</c:v>
                </c:pt>
                <c:pt idx="15">
                  <c:v>75.326428340903391</c:v>
                </c:pt>
                <c:pt idx="16">
                  <c:v>74.467062528873328</c:v>
                </c:pt>
                <c:pt idx="17">
                  <c:v>73.289968318662019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D8-425F-9F10-8888C41B1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640864"/>
        <c:axId val="195641256"/>
      </c:barChart>
      <c:lineChart>
        <c:grouping val="standard"/>
        <c:varyColors val="0"/>
        <c:ser>
          <c:idx val="0"/>
          <c:order val="1"/>
          <c:tx>
            <c:strRef>
              <c:f>'c5-11'!$C$9</c:f>
              <c:strCache>
                <c:ptCount val="1"/>
                <c:pt idx="0">
                  <c:v>Devizaadósság aránya (jobb tengely)</c:v>
                </c:pt>
              </c:strCache>
            </c:strRef>
          </c:tx>
          <c:spPr>
            <a:ln w="571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10"/>
            <c:bubble3D val="0"/>
            <c:spPr>
              <a:ln w="571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2D8-425F-9F10-8888C41B1B22}"/>
              </c:ext>
            </c:extLst>
          </c:dPt>
          <c:dPt>
            <c:idx val="11"/>
            <c:bubble3D val="0"/>
            <c:spPr>
              <a:ln w="571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2D8-425F-9F10-8888C41B1B22}"/>
              </c:ext>
            </c:extLst>
          </c:dPt>
          <c:dPt>
            <c:idx val="12"/>
            <c:bubble3D val="0"/>
            <c:spPr>
              <a:ln w="571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D2D8-425F-9F10-8888C41B1B22}"/>
              </c:ext>
            </c:extLst>
          </c:dPt>
          <c:dPt>
            <c:idx val="15"/>
            <c:bubble3D val="0"/>
            <c:spPr>
              <a:ln w="571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D2D8-425F-9F10-8888C41B1B22}"/>
              </c:ext>
            </c:extLst>
          </c:dPt>
          <c:dPt>
            <c:idx val="16"/>
            <c:bubble3D val="0"/>
            <c:spPr>
              <a:ln w="57150"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D2D8-425F-9F10-8888C41B1B22}"/>
              </c:ext>
            </c:extLst>
          </c:dPt>
          <c:cat>
            <c:numRef>
              <c:f>'c5-11'!$A$11:$A$28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'c5-11'!$C$11:$C$28</c:f>
              <c:numCache>
                <c:formatCode>0.0</c:formatCode>
                <c:ptCount val="18"/>
                <c:pt idx="0">
                  <c:v>35.611124493702071</c:v>
                </c:pt>
                <c:pt idx="1">
                  <c:v>30.471397806310001</c:v>
                </c:pt>
                <c:pt idx="2">
                  <c:v>24.750858948606801</c:v>
                </c:pt>
                <c:pt idx="3">
                  <c:v>24.451089507573808</c:v>
                </c:pt>
                <c:pt idx="4">
                  <c:v>26.481246288045323</c:v>
                </c:pt>
                <c:pt idx="5">
                  <c:v>28.988842404530914</c:v>
                </c:pt>
                <c:pt idx="6">
                  <c:v>29.196911410593501</c:v>
                </c:pt>
                <c:pt idx="7">
                  <c:v>31.57782955603674</c:v>
                </c:pt>
                <c:pt idx="8">
                  <c:v>40.085742845178672</c:v>
                </c:pt>
                <c:pt idx="9">
                  <c:v>46.315994643123638</c:v>
                </c:pt>
                <c:pt idx="10">
                  <c:v>47.020262766430974</c:v>
                </c:pt>
                <c:pt idx="11">
                  <c:v>51.771940058658281</c:v>
                </c:pt>
                <c:pt idx="12">
                  <c:v>43.444230585537611</c:v>
                </c:pt>
                <c:pt idx="13">
                  <c:v>42.06821343767151</c:v>
                </c:pt>
                <c:pt idx="14">
                  <c:v>39.763436499341871</c:v>
                </c:pt>
                <c:pt idx="15">
                  <c:v>35.264772972275857</c:v>
                </c:pt>
                <c:pt idx="16">
                  <c:v>29.407763944413233</c:v>
                </c:pt>
                <c:pt idx="17">
                  <c:v>26.172089853667615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D2D8-425F-9F10-8888C41B1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642040"/>
        <c:axId val="195641648"/>
      </c:lineChart>
      <c:catAx>
        <c:axId val="19564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195641256"/>
        <c:crosses val="autoZero"/>
        <c:auto val="1"/>
        <c:lblAlgn val="ctr"/>
        <c:lblOffset val="100"/>
        <c:tickLblSkip val="1"/>
        <c:noMultiLvlLbl val="0"/>
      </c:catAx>
      <c:valAx>
        <c:axId val="195641256"/>
        <c:scaling>
          <c:orientation val="minMax"/>
          <c:max val="85"/>
          <c:min val="5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crossAx val="195640864"/>
        <c:crosses val="autoZero"/>
        <c:crossBetween val="between"/>
      </c:valAx>
      <c:valAx>
        <c:axId val="195641648"/>
        <c:scaling>
          <c:orientation val="minMax"/>
          <c:max val="55"/>
          <c:min val="20"/>
        </c:scaling>
        <c:delete val="0"/>
        <c:axPos val="r"/>
        <c:numFmt formatCode="#,##0" sourceLinked="0"/>
        <c:majorTickMark val="out"/>
        <c:minorTickMark val="none"/>
        <c:tickLblPos val="nextTo"/>
        <c:crossAx val="195642040"/>
        <c:crosses val="max"/>
        <c:crossBetween val="between"/>
      </c:valAx>
      <c:catAx>
        <c:axId val="195642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5641648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"/>
          <c:y val="0.90698177083333331"/>
          <c:w val="1"/>
          <c:h val="9.3018229166667715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800" baseline="0">
          <a:latin typeface="Trebuchet MS"/>
          <a:ea typeface="Trebuchet MS"/>
          <a:cs typeface="Trebuchet MS"/>
        </a:defRPr>
      </a:pPr>
      <a:endParaRPr lang="hu-H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82275132275136"/>
          <c:y val="4.1230902777777655E-2"/>
          <c:w val="0.78389589947089944"/>
          <c:h val="0.45307031250000002"/>
        </c:manualLayout>
      </c:layout>
      <c:scatterChart>
        <c:scatterStyle val="lineMarker"/>
        <c:varyColors val="0"/>
        <c:ser>
          <c:idx val="1"/>
          <c:order val="0"/>
          <c:tx>
            <c:strRef>
              <c:f>'c2-3'!$C$17</c:f>
              <c:strCache>
                <c:ptCount val="1"/>
                <c:pt idx="0">
                  <c:v>Vártnál lazább külső monetáris politikai környezet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1"/>
            <c:spPr>
              <a:solidFill>
                <a:srgbClr val="669933"/>
              </a:solidFill>
              <a:ln w="15875"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'c2-3'!$E$17</c:f>
              <c:numCache>
                <c:formatCode>0.00</c:formatCode>
                <c:ptCount val="1"/>
                <c:pt idx="0">
                  <c:v>-0.14157349007433595</c:v>
                </c:pt>
              </c:numCache>
            </c:numRef>
          </c:xVal>
          <c:yVal>
            <c:numRef>
              <c:f>'c2-3'!$F$17</c:f>
              <c:numCache>
                <c:formatCode>0.00</c:formatCode>
                <c:ptCount val="1"/>
                <c:pt idx="0">
                  <c:v>3.3824966006291035E-2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9CA-4343-B23A-154A5A21AE10}"/>
            </c:ext>
          </c:extLst>
        </c:ser>
        <c:ser>
          <c:idx val="0"/>
          <c:order val="1"/>
          <c:tx>
            <c:strRef>
              <c:f>'c2-3'!$C$18</c:f>
              <c:strCache>
                <c:ptCount val="1"/>
                <c:pt idx="0">
                  <c:v>Felvevőpiacaink és a feltörekvő piaci gazdaságok visszafogottabb növekedése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669933"/>
              </a:solidFill>
              <a:ln w="15875">
                <a:solidFill>
                  <a:srgbClr val="669933"/>
                </a:solidFill>
              </a:ln>
            </c:spPr>
          </c:marker>
          <c:dLbls>
            <c:delete val="1"/>
          </c:dLbls>
          <c:xVal>
            <c:numRef>
              <c:f>'c2-3'!$E$18</c:f>
              <c:numCache>
                <c:formatCode>0.00</c:formatCode>
                <c:ptCount val="1"/>
                <c:pt idx="0">
                  <c:v>-0.20343005153360494</c:v>
                </c:pt>
              </c:numCache>
            </c:numRef>
          </c:xVal>
          <c:yVal>
            <c:numRef>
              <c:f>'c2-3'!$F$18</c:f>
              <c:numCache>
                <c:formatCode>0.00</c:formatCode>
                <c:ptCount val="1"/>
                <c:pt idx="0">
                  <c:v>-0.44722581095587088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9CA-4343-B23A-154A5A21AE10}"/>
            </c:ext>
          </c:extLst>
        </c:ser>
        <c:ser>
          <c:idx val="2"/>
          <c:order val="2"/>
          <c:tx>
            <c:strRef>
              <c:f>'c2-3'!$C$19</c:f>
              <c:strCache>
                <c:ptCount val="1"/>
                <c:pt idx="0">
                  <c:v>Gyorsabb bérnövekedés és dinamikusabb fogyasztásbővülés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1"/>
            <c:spPr>
              <a:solidFill>
                <a:srgbClr val="9C0000"/>
              </a:solidFill>
              <a:ln w="15875">
                <a:solidFill>
                  <a:srgbClr val="9C0000"/>
                </a:solidFill>
              </a:ln>
            </c:spPr>
          </c:marker>
          <c:dLbls>
            <c:delete val="1"/>
          </c:dLbls>
          <c:xVal>
            <c:numRef>
              <c:f>'c2-3'!$E$19</c:f>
              <c:numCache>
                <c:formatCode>0.00</c:formatCode>
                <c:ptCount val="1"/>
                <c:pt idx="0">
                  <c:v>0.28863796673223518</c:v>
                </c:pt>
              </c:numCache>
            </c:numRef>
          </c:xVal>
          <c:yVal>
            <c:numRef>
              <c:f>'c2-3'!$F$19</c:f>
              <c:numCache>
                <c:formatCode>0.00</c:formatCode>
                <c:ptCount val="1"/>
                <c:pt idx="0">
                  <c:v>0.18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9CA-4343-B23A-154A5A21AE10}"/>
            </c:ext>
          </c:extLst>
        </c:ser>
        <c:ser>
          <c:idx val="4"/>
          <c:order val="3"/>
          <c:tx>
            <c:strRef>
              <c:f>'c2-3'!$C$20</c:f>
              <c:strCache>
                <c:ptCount val="1"/>
                <c:pt idx="0">
                  <c:v>Pénzpiaci turbulenciák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1"/>
            <c:spPr>
              <a:solidFill>
                <a:srgbClr val="9C0000"/>
              </a:solidFill>
              <a:ln w="19050">
                <a:solidFill>
                  <a:srgbClr val="9C0000">
                    <a:alpha val="55000"/>
                  </a:srgbClr>
                </a:solidFill>
              </a:ln>
            </c:spPr>
          </c:marker>
          <c:dLbls>
            <c:delete val="1"/>
          </c:dLbls>
          <c:xVal>
            <c:numRef>
              <c:f>'c2-3'!$E$20</c:f>
              <c:numCache>
                <c:formatCode>0.00</c:formatCode>
                <c:ptCount val="1"/>
                <c:pt idx="0">
                  <c:v>0.37122021304729458</c:v>
                </c:pt>
              </c:numCache>
            </c:numRef>
          </c:xVal>
          <c:yVal>
            <c:numRef>
              <c:f>'c2-3'!$F$20</c:f>
              <c:numCache>
                <c:formatCode>0.00</c:formatCode>
                <c:ptCount val="1"/>
                <c:pt idx="0">
                  <c:v>-0.26644996184132097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9CA-4343-B23A-154A5A21AE10}"/>
            </c:ext>
          </c:extLst>
        </c:ser>
        <c:ser>
          <c:idx val="3"/>
          <c:order val="4"/>
          <c:tx>
            <c:strRef>
              <c:f>'c2-3'!$C$21</c:f>
              <c:strCache>
                <c:ptCount val="1"/>
                <c:pt idx="0">
                  <c:v>Lefelé mutató másodkörös inflációs kockázat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6"/>
            <c:spPr>
              <a:noFill/>
              <a:ln w="19050">
                <a:solidFill>
                  <a:srgbClr val="669933">
                    <a:alpha val="55000"/>
                  </a:srgbClr>
                </a:solidFill>
              </a:ln>
            </c:spPr>
          </c:marker>
          <c:dLbls>
            <c:delete val="1"/>
          </c:dLbls>
          <c:xVal>
            <c:numRef>
              <c:f>'c2-3'!$E$21</c:f>
              <c:numCache>
                <c:formatCode>0.00</c:formatCode>
                <c:ptCount val="1"/>
                <c:pt idx="0">
                  <c:v>-0.60138323237070779</c:v>
                </c:pt>
              </c:numCache>
            </c:numRef>
          </c:xVal>
          <c:yVal>
            <c:numRef>
              <c:f>'c2-3'!$F$21</c:f>
              <c:numCache>
                <c:formatCode>0.00</c:formatCode>
                <c:ptCount val="1"/>
                <c:pt idx="0">
                  <c:v>0.13719481014818236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9CA-4343-B23A-154A5A21AE10}"/>
            </c:ext>
          </c:extLst>
        </c:ser>
        <c:ser>
          <c:idx val="5"/>
          <c:order val="5"/>
          <c:tx>
            <c:strRef>
              <c:f>'c2-3'!$C$22</c:f>
              <c:strCache>
                <c:ptCount val="1"/>
                <c:pt idx="0">
                  <c:v>Alacsonyabb beruházási pálya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6"/>
            <c:spPr>
              <a:noFill/>
              <a:ln w="19050">
                <a:solidFill>
                  <a:srgbClr val="669933">
                    <a:alpha val="55000"/>
                  </a:srgbClr>
                </a:solidFill>
              </a:ln>
            </c:spPr>
          </c:marker>
          <c:dLbls>
            <c:delete val="1"/>
          </c:dLbls>
          <c:xVal>
            <c:numRef>
              <c:f>'c2-3'!$E$22</c:f>
              <c:numCache>
                <c:formatCode>0.00</c:formatCode>
                <c:ptCount val="1"/>
                <c:pt idx="0">
                  <c:v>3.0565688582367301E-2</c:v>
                </c:pt>
              </c:numCache>
            </c:numRef>
          </c:xVal>
          <c:yVal>
            <c:numRef>
              <c:f>'c2-3'!$F$22</c:f>
              <c:numCache>
                <c:formatCode>0.00</c:formatCode>
                <c:ptCount val="1"/>
                <c:pt idx="0">
                  <c:v>-0.27996725931668998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9CA-4343-B23A-154A5A21AE10}"/>
            </c:ext>
          </c:extLst>
        </c:ser>
        <c:ser>
          <c:idx val="6"/>
          <c:order val="6"/>
          <c:tx>
            <c:strRef>
              <c:f>'c2-3'!$C$23</c:f>
              <c:strCache>
                <c:ptCount val="1"/>
                <c:pt idx="0">
                  <c:v>Magasabb olaj- és nyersanyagár-pálya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5"/>
            <c:spPr>
              <a:noFill/>
              <a:ln w="19050">
                <a:solidFill>
                  <a:srgbClr val="9C0000">
                    <a:alpha val="55000"/>
                  </a:srgbClr>
                </a:solidFill>
              </a:ln>
            </c:spPr>
          </c:marker>
          <c:dLbls>
            <c:delete val="1"/>
          </c:dLbls>
          <c:xVal>
            <c:numRef>
              <c:f>'c2-3'!$E$23</c:f>
              <c:numCache>
                <c:formatCode>0.00</c:formatCode>
                <c:ptCount val="1"/>
                <c:pt idx="0">
                  <c:v>0.70938057612268501</c:v>
                </c:pt>
              </c:numCache>
            </c:numRef>
          </c:xVal>
          <c:yVal>
            <c:numRef>
              <c:f>'c2-3'!$F$23</c:f>
              <c:numCache>
                <c:formatCode>0.00</c:formatCode>
                <c:ptCount val="1"/>
                <c:pt idx="0">
                  <c:v>-0.26424474589334146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69CA-4343-B23A-154A5A21AE10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95642432"/>
        <c:axId val="195642824"/>
      </c:scatterChart>
      <c:valAx>
        <c:axId val="195642432"/>
        <c:scaling>
          <c:orientation val="minMax"/>
          <c:max val="0.8"/>
        </c:scaling>
        <c:delete val="0"/>
        <c:axPos val="b"/>
        <c:majorGridlines>
          <c:spPr>
            <a:ln w="3175"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hu-HU" sz="1600"/>
                  <a:t>Infláció (százalékpont)</a:t>
                </a:r>
              </a:p>
            </c:rich>
          </c:tx>
          <c:layout>
            <c:manualLayout>
              <c:xMode val="edge"/>
              <c:yMode val="edge"/>
              <c:x val="0.82424062585906266"/>
              <c:y val="0.56949913194444446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crossAx val="195642824"/>
        <c:crosses val="autoZero"/>
        <c:crossBetween val="midCat"/>
        <c:majorUnit val="0.2"/>
      </c:valAx>
      <c:valAx>
        <c:axId val="195642824"/>
        <c:scaling>
          <c:orientation val="minMax"/>
          <c:max val="0.60000000000000009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hu-HU" sz="1600"/>
                  <a:t>GDP-növekedés (százalékpont)</a:t>
                </a:r>
              </a:p>
            </c:rich>
          </c:tx>
          <c:layout>
            <c:manualLayout>
              <c:xMode val="edge"/>
              <c:yMode val="edge"/>
              <c:x val="3.8637566137566137E-2"/>
              <c:y val="1.6693897721445281E-2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crossAx val="195642432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3.1917989417989415E-2"/>
          <c:y val="0.60515307630570814"/>
          <c:w val="0.9680820105820106"/>
          <c:h val="0.39484692369429192"/>
        </c:manualLayout>
      </c:layout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800" b="0" baseline="0">
          <a:latin typeface="Trebuchet MS"/>
          <a:ea typeface="Trebuchet MS"/>
          <a:cs typeface="Trebuchet MS"/>
        </a:defRPr>
      </a:pPr>
      <a:endParaRPr lang="hu-H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93405487578717E-2"/>
          <c:y val="0.1352403235743008"/>
          <c:w val="0.86521318902484257"/>
          <c:h val="0.645446759259259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'3. ábra_adat'!$B$2</c:f>
              <c:strCache>
                <c:ptCount val="1"/>
                <c:pt idx="0">
                  <c:v>Kifizetett összegek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585-47DB-9BB1-E82941CF754A}"/>
              </c:ext>
            </c:extLst>
          </c:dPt>
          <c:cat>
            <c:strRef>
              <c:f>'3. ábra_adat'!$A$3:$A$7</c:f>
              <c:strCach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  <c:pt idx="4">
                  <c:v>2017*</c:v>
                </c:pt>
              </c:strCache>
            </c:strRef>
          </c:cat>
          <c:val>
            <c:numRef>
              <c:f>'3. ábra_adat'!$B$3:$B$7</c:f>
              <c:numCache>
                <c:formatCode>General</c:formatCode>
                <c:ptCount val="5"/>
                <c:pt idx="0">
                  <c:v>1951.7218652497415</c:v>
                </c:pt>
                <c:pt idx="1">
                  <c:v>2206.2496879999999</c:v>
                </c:pt>
                <c:pt idx="2">
                  <c:v>2791.9684280000001</c:v>
                </c:pt>
                <c:pt idx="3">
                  <c:v>1469</c:v>
                </c:pt>
                <c:pt idx="4">
                  <c:v>1671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85-47DB-9BB1-E82941CF7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306032"/>
        <c:axId val="148306424"/>
      </c:barChart>
      <c:barChart>
        <c:barDir val="col"/>
        <c:grouping val="clustered"/>
        <c:varyColors val="0"/>
        <c:ser>
          <c:idx val="1"/>
          <c:order val="1"/>
          <c:invertIfNegative val="0"/>
          <c:val>
            <c:numLit>
              <c:formatCode>General</c:formatCode>
              <c:ptCount val="1"/>
              <c:pt idx="0">
                <c:v>-100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85-47DB-9BB1-E82941CF7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307208"/>
        <c:axId val="148306816"/>
      </c:barChart>
      <c:lineChart>
        <c:grouping val="standard"/>
        <c:varyColors val="0"/>
        <c:ser>
          <c:idx val="2"/>
          <c:order val="2"/>
          <c:tx>
            <c:strRef>
              <c:f>'3. ábra_adat'!$C$2</c:f>
              <c:strCache>
                <c:ptCount val="1"/>
                <c:pt idx="0">
                  <c:v>Kormányzati várakozás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8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</c:marker>
          <c:val>
            <c:numRef>
              <c:f>'3. ábra_adat'!$C$3:$C$7</c:f>
              <c:numCache>
                <c:formatCode>General</c:formatCode>
                <c:ptCount val="5"/>
                <c:pt idx="3">
                  <c:v>2048</c:v>
                </c:pt>
                <c:pt idx="4">
                  <c:v>2239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585-47DB-9BB1-E82941CF7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307208"/>
        <c:axId val="148306816"/>
      </c:lineChart>
      <c:catAx>
        <c:axId val="14830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8306424"/>
        <c:crosses val="autoZero"/>
        <c:auto val="1"/>
        <c:lblAlgn val="ctr"/>
        <c:lblOffset val="100"/>
        <c:noMultiLvlLbl val="0"/>
      </c:catAx>
      <c:valAx>
        <c:axId val="14830642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48306032"/>
        <c:crosses val="autoZero"/>
        <c:crossBetween val="between"/>
      </c:valAx>
      <c:valAx>
        <c:axId val="148306816"/>
        <c:scaling>
          <c:orientation val="minMax"/>
          <c:max val="3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148307208"/>
        <c:crosses val="max"/>
        <c:crossBetween val="between"/>
      </c:valAx>
      <c:catAx>
        <c:axId val="148307208"/>
        <c:scaling>
          <c:orientation val="minMax"/>
        </c:scaling>
        <c:delete val="1"/>
        <c:axPos val="b"/>
        <c:majorTickMark val="out"/>
        <c:minorTickMark val="none"/>
        <c:tickLblPos val="nextTo"/>
        <c:crossAx val="14830681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1"/>
        <c:delete val="1"/>
      </c:legendEntry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>
          <a:latin typeface="Trebuchet MS" panose="020B0603020202020204" pitchFamily="34" charset="0"/>
        </a:defRPr>
      </a:pPr>
      <a:endParaRPr lang="hu-H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916388667540059E-2"/>
          <c:y val="5.1400554097404488E-2"/>
          <c:w val="0.86247409611992953"/>
          <c:h val="0.61505393518518525"/>
        </c:manualLayout>
      </c:layout>
      <c:lineChart>
        <c:grouping val="standard"/>
        <c:varyColors val="0"/>
        <c:ser>
          <c:idx val="0"/>
          <c:order val="1"/>
          <c:tx>
            <c:strRef>
              <c:f>BÁK!$E$1</c:f>
              <c:strCache>
                <c:ptCount val="1"/>
                <c:pt idx="0">
                  <c:v>nemzetgazdaság BÁK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marker>
            <c:symbol val="circle"/>
            <c:size val="4"/>
            <c:spPr>
              <a:solidFill>
                <a:schemeClr val="bg2"/>
              </a:solidFill>
              <a:ln w="38100">
                <a:solidFill>
                  <a:schemeClr val="bg2"/>
                </a:solidFill>
              </a:ln>
            </c:spPr>
          </c:marker>
          <c:dPt>
            <c:idx val="31"/>
            <c:bubble3D val="0"/>
            <c:spPr>
              <a:ln w="38100">
                <a:solidFill>
                  <a:schemeClr val="tx1"/>
                </a:solidFill>
              </a:ln>
            </c:spPr>
          </c:dPt>
          <c:dPt>
            <c:idx val="32"/>
            <c:marker>
              <c:symbol val="triangle"/>
              <c:size val="10"/>
            </c:marker>
            <c:bubble3D val="0"/>
            <c:spPr>
              <a:ln w="38100">
                <a:solidFill>
                  <a:schemeClr val="tx1"/>
                </a:solidFill>
              </a:ln>
            </c:spPr>
          </c:dPt>
          <c:dPt>
            <c:idx val="36"/>
            <c:marker>
              <c:symbol val="triangle"/>
              <c:size val="10"/>
            </c:marker>
            <c:bubble3D val="0"/>
          </c:dPt>
          <c:cat>
            <c:strRef>
              <c:extLst>
                <c:ext xmlns:c15="http://schemas.microsoft.com/office/drawing/2012/chart" uri="{02D57815-91ED-43cb-92C2-25804820EDAC}">
                  <c15:fullRef>
                    <c15:sqref>BÁK!$B$2:$B$50</c15:sqref>
                  </c15:fullRef>
                </c:ext>
              </c:extLst>
              <c:f>BÁK!$B$14:$B$50</c:f>
              <c:strCache>
                <c:ptCount val="37"/>
                <c:pt idx="0">
                  <c:v>2009</c:v>
                </c:pt>
                <c:pt idx="1">
                  <c:v>2009Q2</c:v>
                </c:pt>
                <c:pt idx="2">
                  <c:v>2009Q3</c:v>
                </c:pt>
                <c:pt idx="3">
                  <c:v>2009Q4</c:v>
                </c:pt>
                <c:pt idx="4">
                  <c:v>2010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</c:v>
                </c:pt>
                <c:pt idx="9">
                  <c:v>2011Q2</c:v>
                </c:pt>
                <c:pt idx="10">
                  <c:v>2011Q3</c:v>
                </c:pt>
                <c:pt idx="11">
                  <c:v>2011Q4</c:v>
                </c:pt>
                <c:pt idx="12">
                  <c:v>2012</c:v>
                </c:pt>
                <c:pt idx="13">
                  <c:v>2012Q2</c:v>
                </c:pt>
                <c:pt idx="14">
                  <c:v>2012Q3</c:v>
                </c:pt>
                <c:pt idx="15">
                  <c:v>2012Q4</c:v>
                </c:pt>
                <c:pt idx="16">
                  <c:v>2013</c:v>
                </c:pt>
                <c:pt idx="17">
                  <c:v>2013Q2</c:v>
                </c:pt>
                <c:pt idx="18">
                  <c:v>2013Q3</c:v>
                </c:pt>
                <c:pt idx="19">
                  <c:v>2013Q4</c:v>
                </c:pt>
                <c:pt idx="20">
                  <c:v>2014</c:v>
                </c:pt>
                <c:pt idx="21">
                  <c:v>2014Q2</c:v>
                </c:pt>
                <c:pt idx="22">
                  <c:v>2014Q3</c:v>
                </c:pt>
                <c:pt idx="23">
                  <c:v>2014Q4</c:v>
                </c:pt>
                <c:pt idx="24">
                  <c:v>2015</c:v>
                </c:pt>
                <c:pt idx="25">
                  <c:v>2015Q2</c:v>
                </c:pt>
                <c:pt idx="26">
                  <c:v>2015Q3</c:v>
                </c:pt>
                <c:pt idx="27">
                  <c:v>2015Q4</c:v>
                </c:pt>
                <c:pt idx="28">
                  <c:v>2016Q1</c:v>
                </c:pt>
                <c:pt idx="32">
                  <c:v>2016</c:v>
                </c:pt>
                <c:pt idx="36">
                  <c:v>2017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BÁK!$E$2:$E$50</c15:sqref>
                  </c15:fullRef>
                </c:ext>
              </c:extLst>
              <c:f>BÁK!$E$14:$E$50</c:f>
              <c:numCache>
                <c:formatCode>0.0</c:formatCode>
                <c:ptCount val="37"/>
                <c:pt idx="0">
                  <c:v>1.21725994160948</c:v>
                </c:pt>
                <c:pt idx="1">
                  <c:v>2.0757749757089199</c:v>
                </c:pt>
                <c:pt idx="2">
                  <c:v>0.72110381486478703</c:v>
                </c:pt>
                <c:pt idx="3">
                  <c:v>-0.52305709470447104</c:v>
                </c:pt>
                <c:pt idx="4">
                  <c:v>4.9935212498268804</c:v>
                </c:pt>
                <c:pt idx="5">
                  <c:v>-0.137548783952745</c:v>
                </c:pt>
                <c:pt idx="6">
                  <c:v>1.0218767140162499</c:v>
                </c:pt>
                <c:pt idx="7">
                  <c:v>-1.3912175681141099E-3</c:v>
                </c:pt>
                <c:pt idx="8">
                  <c:v>1.3916051186748399</c:v>
                </c:pt>
                <c:pt idx="9">
                  <c:v>5.2030636743796599</c:v>
                </c:pt>
                <c:pt idx="10">
                  <c:v>5.4703509517507198</c:v>
                </c:pt>
                <c:pt idx="11">
                  <c:v>7.6878195518010903</c:v>
                </c:pt>
                <c:pt idx="12">
                  <c:v>5.0657788219407403</c:v>
                </c:pt>
                <c:pt idx="13">
                  <c:v>4.4712344205185097</c:v>
                </c:pt>
                <c:pt idx="14">
                  <c:v>4.4110733274130798</c:v>
                </c:pt>
                <c:pt idx="15">
                  <c:v>4.5201027775101803</c:v>
                </c:pt>
                <c:pt idx="16">
                  <c:v>3.88762506139261</c:v>
                </c:pt>
                <c:pt idx="17">
                  <c:v>3.53952463002671</c:v>
                </c:pt>
                <c:pt idx="18">
                  <c:v>3.5472646365801701</c:v>
                </c:pt>
                <c:pt idx="19">
                  <c:v>2.8229336825340101</c:v>
                </c:pt>
                <c:pt idx="20">
                  <c:v>2.6546622723409201</c:v>
                </c:pt>
                <c:pt idx="21">
                  <c:v>3.528299564973</c:v>
                </c:pt>
                <c:pt idx="22">
                  <c:v>2.7498527325775699</c:v>
                </c:pt>
                <c:pt idx="23">
                  <c:v>3.4160712697465598</c:v>
                </c:pt>
                <c:pt idx="24">
                  <c:v>3.87335011138993</c:v>
                </c:pt>
                <c:pt idx="25">
                  <c:v>3.4078174768890701</c:v>
                </c:pt>
                <c:pt idx="26">
                  <c:v>4.7053669478487503</c:v>
                </c:pt>
                <c:pt idx="27">
                  <c:v>5.1084642921959498</c:v>
                </c:pt>
                <c:pt idx="28">
                  <c:v>5.6758278788540499</c:v>
                </c:pt>
                <c:pt idx="32">
                  <c:v>6.0156030220863599</c:v>
                </c:pt>
                <c:pt idx="36">
                  <c:v>6.1092545554693301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F91-4E1C-AE2D-0FB305C4E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307992"/>
        <c:axId val="148308384"/>
      </c:lineChart>
      <c:lineChart>
        <c:grouping val="standard"/>
        <c:varyColors val="0"/>
        <c:ser>
          <c:idx val="1"/>
          <c:order val="0"/>
          <c:tx>
            <c:strRef>
              <c:f>BÁK!$C$1</c:f>
              <c:strCache>
                <c:ptCount val="1"/>
                <c:pt idx="0">
                  <c:v>versenyszféra BÁK</c:v>
                </c:pt>
              </c:strCache>
            </c:strRef>
          </c:tx>
          <c:spPr>
            <a:ln w="38100">
              <a:solidFill>
                <a:schemeClr val="accent6">
                  <a:lumMod val="50000"/>
                </a:schemeClr>
              </a:solidFill>
              <a:prstDash val="sysDash"/>
            </a:ln>
          </c:spPr>
          <c:marker>
            <c:symbol val="circle"/>
            <c:size val="4"/>
            <c:spPr>
              <a:solidFill>
                <a:schemeClr val="accent6">
                  <a:lumMod val="50000"/>
                </a:schemeClr>
              </a:solidFill>
              <a:ln w="38100">
                <a:solidFill>
                  <a:schemeClr val="accent6">
                    <a:lumMod val="50000"/>
                  </a:schemeClr>
                </a:solidFill>
                <a:prstDash val="sysDash"/>
              </a:ln>
            </c:spPr>
          </c:marker>
          <c:dPt>
            <c:idx val="29"/>
            <c:bubble3D val="0"/>
          </c:dPt>
          <c:dPt>
            <c:idx val="31"/>
            <c:bubble3D val="0"/>
            <c:spPr>
              <a:ln w="38100">
                <a:solidFill>
                  <a:schemeClr val="tx1"/>
                </a:solidFill>
                <a:prstDash val="sysDash"/>
              </a:ln>
            </c:spPr>
          </c:dPt>
          <c:dPt>
            <c:idx val="32"/>
            <c:marker>
              <c:symbol val="circle"/>
              <c:size val="11"/>
              <c:spPr>
                <a:solidFill>
                  <a:schemeClr val="accent6">
                    <a:lumMod val="50000"/>
                  </a:schemeClr>
                </a:solidFill>
                <a:ln w="38100">
                  <a:noFill/>
                  <a:prstDash val="sysDash"/>
                </a:ln>
              </c:spPr>
            </c:marker>
            <c:bubble3D val="0"/>
            <c:spPr>
              <a:ln w="38100">
                <a:noFill/>
                <a:prstDash val="sysDash"/>
              </a:ln>
            </c:spPr>
          </c:dPt>
          <c:dPt>
            <c:idx val="36"/>
            <c:marker>
              <c:symbol val="circle"/>
              <c:size val="10"/>
              <c:spPr>
                <a:solidFill>
                  <a:schemeClr val="accent6">
                    <a:lumMod val="50000"/>
                  </a:schemeClr>
                </a:solidFill>
                <a:ln w="38100">
                  <a:noFill/>
                  <a:prstDash val="sysDash"/>
                </a:ln>
              </c:spPr>
            </c:marker>
            <c:bubble3D val="0"/>
            <c:spPr>
              <a:ln w="38100">
                <a:noFill/>
                <a:prstDash val="sysDash"/>
              </a:ln>
            </c:spPr>
          </c:dPt>
          <c:cat>
            <c:strRef>
              <c:extLst>
                <c:ext xmlns:c15="http://schemas.microsoft.com/office/drawing/2012/chart" uri="{02D57815-91ED-43cb-92C2-25804820EDAC}">
                  <c15:fullRef>
                    <c15:sqref>BÁK!$B$2:$B$50</c15:sqref>
                  </c15:fullRef>
                </c:ext>
              </c:extLst>
              <c:f>BÁK!$B$14:$B$50</c:f>
              <c:strCache>
                <c:ptCount val="37"/>
                <c:pt idx="0">
                  <c:v>2009</c:v>
                </c:pt>
                <c:pt idx="1">
                  <c:v>2009Q2</c:v>
                </c:pt>
                <c:pt idx="2">
                  <c:v>2009Q3</c:v>
                </c:pt>
                <c:pt idx="3">
                  <c:v>2009Q4</c:v>
                </c:pt>
                <c:pt idx="4">
                  <c:v>2010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</c:v>
                </c:pt>
                <c:pt idx="9">
                  <c:v>2011Q2</c:v>
                </c:pt>
                <c:pt idx="10">
                  <c:v>2011Q3</c:v>
                </c:pt>
                <c:pt idx="11">
                  <c:v>2011Q4</c:v>
                </c:pt>
                <c:pt idx="12">
                  <c:v>2012</c:v>
                </c:pt>
                <c:pt idx="13">
                  <c:v>2012Q2</c:v>
                </c:pt>
                <c:pt idx="14">
                  <c:v>2012Q3</c:v>
                </c:pt>
                <c:pt idx="15">
                  <c:v>2012Q4</c:v>
                </c:pt>
                <c:pt idx="16">
                  <c:v>2013</c:v>
                </c:pt>
                <c:pt idx="17">
                  <c:v>2013Q2</c:v>
                </c:pt>
                <c:pt idx="18">
                  <c:v>2013Q3</c:v>
                </c:pt>
                <c:pt idx="19">
                  <c:v>2013Q4</c:v>
                </c:pt>
                <c:pt idx="20">
                  <c:v>2014</c:v>
                </c:pt>
                <c:pt idx="21">
                  <c:v>2014Q2</c:v>
                </c:pt>
                <c:pt idx="22">
                  <c:v>2014Q3</c:v>
                </c:pt>
                <c:pt idx="23">
                  <c:v>2014Q4</c:v>
                </c:pt>
                <c:pt idx="24">
                  <c:v>2015</c:v>
                </c:pt>
                <c:pt idx="25">
                  <c:v>2015Q2</c:v>
                </c:pt>
                <c:pt idx="26">
                  <c:v>2015Q3</c:v>
                </c:pt>
                <c:pt idx="27">
                  <c:v>2015Q4</c:v>
                </c:pt>
                <c:pt idx="28">
                  <c:v>2016Q1</c:v>
                </c:pt>
                <c:pt idx="32">
                  <c:v>2016</c:v>
                </c:pt>
                <c:pt idx="36">
                  <c:v>2017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BÁK!$C$2:$C$50</c15:sqref>
                  </c15:fullRef>
                </c:ext>
              </c:extLst>
              <c:f>BÁK!$C$14:$C$50</c:f>
              <c:numCache>
                <c:formatCode>0.0</c:formatCode>
                <c:ptCount val="37"/>
                <c:pt idx="0">
                  <c:v>5.1518781583218303</c:v>
                </c:pt>
                <c:pt idx="1">
                  <c:v>4.8326814889460801</c:v>
                </c:pt>
                <c:pt idx="2">
                  <c:v>4.12627346327172</c:v>
                </c:pt>
                <c:pt idx="3">
                  <c:v>3.6473634334546401</c:v>
                </c:pt>
                <c:pt idx="4">
                  <c:v>4.4236028937149898</c:v>
                </c:pt>
                <c:pt idx="5">
                  <c:v>3.3778830937553499</c:v>
                </c:pt>
                <c:pt idx="6">
                  <c:v>3.72418606636215</c:v>
                </c:pt>
                <c:pt idx="7">
                  <c:v>3.7268950138927299</c:v>
                </c:pt>
                <c:pt idx="8">
                  <c:v>3.5258633332386702</c:v>
                </c:pt>
                <c:pt idx="9">
                  <c:v>4.4945813218396404</c:v>
                </c:pt>
                <c:pt idx="10">
                  <c:v>4.2433836400479397</c:v>
                </c:pt>
                <c:pt idx="11">
                  <c:v>4.4612932643012604</c:v>
                </c:pt>
                <c:pt idx="12">
                  <c:v>8.9487613969870594</c:v>
                </c:pt>
                <c:pt idx="13">
                  <c:v>7.6796129563944699</c:v>
                </c:pt>
                <c:pt idx="14">
                  <c:v>7.5211454358244501</c:v>
                </c:pt>
                <c:pt idx="15">
                  <c:v>7.4798651118653297</c:v>
                </c:pt>
                <c:pt idx="16">
                  <c:v>2.5456325737776901</c:v>
                </c:pt>
                <c:pt idx="17">
                  <c:v>3.70034793364584</c:v>
                </c:pt>
                <c:pt idx="18">
                  <c:v>4.0401225432397503</c:v>
                </c:pt>
                <c:pt idx="19">
                  <c:v>4.0132505255848896</c:v>
                </c:pt>
                <c:pt idx="20">
                  <c:v>4.7266362633021597</c:v>
                </c:pt>
                <c:pt idx="21">
                  <c:v>4.3059808318202899</c:v>
                </c:pt>
                <c:pt idx="22">
                  <c:v>4.1092753398993702</c:v>
                </c:pt>
                <c:pt idx="23">
                  <c:v>4.0043098600003102</c:v>
                </c:pt>
                <c:pt idx="24">
                  <c:v>3.4059206173846701</c:v>
                </c:pt>
                <c:pt idx="25">
                  <c:v>3.7803230399749501</c:v>
                </c:pt>
                <c:pt idx="26">
                  <c:v>3.9947290949641201</c:v>
                </c:pt>
                <c:pt idx="27">
                  <c:v>4.2694886516746404</c:v>
                </c:pt>
                <c:pt idx="28">
                  <c:v>4.9779874056351296</c:v>
                </c:pt>
                <c:pt idx="32">
                  <c:v>5.2968975100874998</c:v>
                </c:pt>
                <c:pt idx="36">
                  <c:v>5.77111499702076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CF91-4E1C-AE2D-0FB305C4E93E}"/>
            </c:ext>
          </c:extLst>
        </c:ser>
        <c:ser>
          <c:idx val="2"/>
          <c:order val="2"/>
          <c:tx>
            <c:strRef>
              <c:f>BÁK!$G$1</c:f>
              <c:strCache>
                <c:ptCount val="1"/>
                <c:pt idx="0">
                  <c:v>2012-es minimálbér hatástól szűrt</c:v>
                </c:pt>
              </c:strCache>
            </c:strRef>
          </c:tx>
          <c:spPr>
            <a:ln w="57150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BÁK!$B$2:$B$50</c15:sqref>
                  </c15:fullRef>
                </c:ext>
              </c:extLst>
              <c:f>BÁK!$B$14:$B$50</c:f>
              <c:strCache>
                <c:ptCount val="37"/>
                <c:pt idx="0">
                  <c:v>2009</c:v>
                </c:pt>
                <c:pt idx="1">
                  <c:v>2009Q2</c:v>
                </c:pt>
                <c:pt idx="2">
                  <c:v>2009Q3</c:v>
                </c:pt>
                <c:pt idx="3">
                  <c:v>2009Q4</c:v>
                </c:pt>
                <c:pt idx="4">
                  <c:v>2010</c:v>
                </c:pt>
                <c:pt idx="5">
                  <c:v>2010Q2</c:v>
                </c:pt>
                <c:pt idx="6">
                  <c:v>2010Q3</c:v>
                </c:pt>
                <c:pt idx="7">
                  <c:v>2010Q4</c:v>
                </c:pt>
                <c:pt idx="8">
                  <c:v>2011</c:v>
                </c:pt>
                <c:pt idx="9">
                  <c:v>2011Q2</c:v>
                </c:pt>
                <c:pt idx="10">
                  <c:v>2011Q3</c:v>
                </c:pt>
                <c:pt idx="11">
                  <c:v>2011Q4</c:v>
                </c:pt>
                <c:pt idx="12">
                  <c:v>2012</c:v>
                </c:pt>
                <c:pt idx="13">
                  <c:v>2012Q2</c:v>
                </c:pt>
                <c:pt idx="14">
                  <c:v>2012Q3</c:v>
                </c:pt>
                <c:pt idx="15">
                  <c:v>2012Q4</c:v>
                </c:pt>
                <c:pt idx="16">
                  <c:v>2013</c:v>
                </c:pt>
                <c:pt idx="17">
                  <c:v>2013Q2</c:v>
                </c:pt>
                <c:pt idx="18">
                  <c:v>2013Q3</c:v>
                </c:pt>
                <c:pt idx="19">
                  <c:v>2013Q4</c:v>
                </c:pt>
                <c:pt idx="20">
                  <c:v>2014</c:v>
                </c:pt>
                <c:pt idx="21">
                  <c:v>2014Q2</c:v>
                </c:pt>
                <c:pt idx="22">
                  <c:v>2014Q3</c:v>
                </c:pt>
                <c:pt idx="23">
                  <c:v>2014Q4</c:v>
                </c:pt>
                <c:pt idx="24">
                  <c:v>2015</c:v>
                </c:pt>
                <c:pt idx="25">
                  <c:v>2015Q2</c:v>
                </c:pt>
                <c:pt idx="26">
                  <c:v>2015Q3</c:v>
                </c:pt>
                <c:pt idx="27">
                  <c:v>2015Q4</c:v>
                </c:pt>
                <c:pt idx="28">
                  <c:v>2016Q1</c:v>
                </c:pt>
                <c:pt idx="32">
                  <c:v>2016</c:v>
                </c:pt>
                <c:pt idx="36">
                  <c:v>2017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BÁK!$G$2:$G$46</c15:sqref>
                  </c15:fullRef>
                </c:ext>
              </c:extLst>
              <c:f>BÁK!$G$14:$G$46</c:f>
              <c:numCache>
                <c:formatCode>0.0</c:formatCode>
                <c:ptCount val="33"/>
                <c:pt idx="11">
                  <c:v>4.4612932643012604</c:v>
                </c:pt>
                <c:pt idx="12">
                  <c:v>4.4762581519499598</c:v>
                </c:pt>
                <c:pt idx="13">
                  <c:v>3.5527084278683798</c:v>
                </c:pt>
                <c:pt idx="14">
                  <c:v>3.4827262151366298</c:v>
                </c:pt>
                <c:pt idx="15">
                  <c:v>3.4918946410660698</c:v>
                </c:pt>
                <c:pt idx="16">
                  <c:v>2.5456325737776901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CF91-4E1C-AE2D-0FB305C4E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64960"/>
        <c:axId val="148564568"/>
      </c:lineChart>
      <c:dateAx>
        <c:axId val="148307992"/>
        <c:scaling>
          <c:orientation val="minMax"/>
          <c:min val="1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48308384"/>
        <c:crosses val="autoZero"/>
        <c:auto val="0"/>
        <c:lblOffset val="100"/>
        <c:baseTimeUnit val="months"/>
        <c:majorUnit val="4"/>
        <c:majorTimeUnit val="months"/>
        <c:minorUnit val="1"/>
        <c:minorTimeUnit val="months"/>
      </c:dateAx>
      <c:valAx>
        <c:axId val="148308384"/>
        <c:scaling>
          <c:orientation val="minMax"/>
          <c:max val="10"/>
          <c:min val="-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hu-HU" b="0"/>
                  <a:t>% éves változás</a:t>
                </a:r>
              </a:p>
            </c:rich>
          </c:tx>
          <c:layout>
            <c:manualLayout>
              <c:xMode val="edge"/>
              <c:yMode val="edge"/>
              <c:x val="1.3072089947089947E-2"/>
              <c:y val="0.183802546296296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48307992"/>
        <c:crossesAt val="1"/>
        <c:crossBetween val="midCat"/>
        <c:majorUnit val="2"/>
      </c:valAx>
      <c:valAx>
        <c:axId val="148564568"/>
        <c:scaling>
          <c:orientation val="minMax"/>
          <c:max val="10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crossAx val="148564960"/>
        <c:crosses val="max"/>
        <c:crossBetween val="between"/>
        <c:majorUnit val="2"/>
      </c:valAx>
      <c:dateAx>
        <c:axId val="148564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8564568"/>
        <c:crosses val="autoZero"/>
        <c:auto val="0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1.0145612874779542E-2"/>
          <c:y val="0.84881620370370359"/>
          <c:w val="0.98481106701940035"/>
          <c:h val="0.1403196759259259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aseline="0">
          <a:latin typeface="Trebuchet MS" panose="020B0603020202020204" pitchFamily="34" charset="0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673028780191583E-2"/>
          <c:y val="8.1694902075056822E-2"/>
          <c:w val="0.84465394243963265"/>
          <c:h val="0.61693055555555554"/>
        </c:manualLayout>
      </c:layout>
      <c:lineChart>
        <c:grouping val="standard"/>
        <c:varyColors val="0"/>
        <c:ser>
          <c:idx val="0"/>
          <c:order val="0"/>
          <c:tx>
            <c:strRef>
              <c:f>'c3-25'!$B$14</c:f>
              <c:strCache>
                <c:ptCount val="1"/>
                <c:pt idx="0">
                  <c:v>Átadott új építésű lakások</c:v>
                </c:pt>
              </c:strCache>
            </c:strRef>
          </c:tx>
          <c:spPr>
            <a:ln w="25400">
              <a:solidFill>
                <a:srgbClr val="AC9F70"/>
              </a:solidFill>
              <a:prstDash val="sysDash"/>
            </a:ln>
          </c:spPr>
          <c:marker>
            <c:symbol val="none"/>
          </c:marker>
          <c:cat>
            <c:numRef>
              <c:f>'c3-25'!$A$43:$A$75</c:f>
              <c:numCache>
                <c:formatCode>m/d/yyyy</c:formatCode>
                <c:ptCount val="33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</c:numCache>
            </c:numRef>
          </c:cat>
          <c:val>
            <c:numRef>
              <c:f>'c3-25'!$B$43:$B$75</c:f>
              <c:numCache>
                <c:formatCode>0.0</c:formatCode>
                <c:ptCount val="33"/>
                <c:pt idx="0">
                  <c:v>5.3802662775852497</c:v>
                </c:pt>
                <c:pt idx="1">
                  <c:v>-28.95215808632345</c:v>
                </c:pt>
                <c:pt idx="2">
                  <c:v>26.81001633097442</c:v>
                </c:pt>
                <c:pt idx="3">
                  <c:v>-0.78025070350473413</c:v>
                </c:pt>
                <c:pt idx="4">
                  <c:v>14.520595361716857</c:v>
                </c:pt>
                <c:pt idx="5">
                  <c:v>18.279963403476657</c:v>
                </c:pt>
                <c:pt idx="6">
                  <c:v>-22.869714531015234</c:v>
                </c:pt>
                <c:pt idx="7">
                  <c:v>-24.416655923681844</c:v>
                </c:pt>
                <c:pt idx="8">
                  <c:v>-27.096871694121205</c:v>
                </c:pt>
                <c:pt idx="9">
                  <c:v>-41.321163366336634</c:v>
                </c:pt>
                <c:pt idx="10">
                  <c:v>-35.745095310978158</c:v>
                </c:pt>
                <c:pt idx="11">
                  <c:v>-35.289101142759677</c:v>
                </c:pt>
                <c:pt idx="12">
                  <c:v>-34.888059701492537</c:v>
                </c:pt>
                <c:pt idx="13">
                  <c:v>-35.565515423147914</c:v>
                </c:pt>
                <c:pt idx="14">
                  <c:v>-44.521437851883924</c:v>
                </c:pt>
                <c:pt idx="15">
                  <c:v>-40.590405904059047</c:v>
                </c:pt>
                <c:pt idx="16">
                  <c:v>-22.190385227634508</c:v>
                </c:pt>
                <c:pt idx="17">
                  <c:v>-17.389525368248769</c:v>
                </c:pt>
                <c:pt idx="18">
                  <c:v>-20.140515222482435</c:v>
                </c:pt>
                <c:pt idx="19">
                  <c:v>-10.137533274179233</c:v>
                </c:pt>
                <c:pt idx="20">
                  <c:v>-54.05073649754501</c:v>
                </c:pt>
                <c:pt idx="21">
                  <c:v>-22.88261515601782</c:v>
                </c:pt>
                <c:pt idx="22">
                  <c:v>-31.72043010752688</c:v>
                </c:pt>
                <c:pt idx="23">
                  <c:v>-20.612194519871636</c:v>
                </c:pt>
                <c:pt idx="24">
                  <c:v>49.866429207479968</c:v>
                </c:pt>
                <c:pt idx="25">
                  <c:v>2.5690430314707839</c:v>
                </c:pt>
                <c:pt idx="26">
                  <c:v>33.428775948460981</c:v>
                </c:pt>
                <c:pt idx="27">
                  <c:v>-6.2189054726374593E-2</c:v>
                </c:pt>
                <c:pt idx="28">
                  <c:v>-6.5953654188948292</c:v>
                </c:pt>
                <c:pt idx="29">
                  <c:v>-5.3850970569818344</c:v>
                </c:pt>
                <c:pt idx="30">
                  <c:v>-15.557939914163086</c:v>
                </c:pt>
                <c:pt idx="31">
                  <c:v>-8.0584940883634033</c:v>
                </c:pt>
                <c:pt idx="32">
                  <c:v>-10.496183206106863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BC5-49F6-B9BB-DA60C5EC083C}"/>
            </c:ext>
          </c:extLst>
        </c:ser>
        <c:ser>
          <c:idx val="1"/>
          <c:order val="1"/>
          <c:tx>
            <c:strRef>
              <c:f>'c3-25'!$C$14</c:f>
              <c:strCache>
                <c:ptCount val="1"/>
                <c:pt idx="0">
                  <c:v>Kiadott lakásépítési engedélyek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numRef>
              <c:f>'c3-25'!$A$43:$A$75</c:f>
              <c:numCache>
                <c:formatCode>m/d/yyyy</c:formatCode>
                <c:ptCount val="33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</c:numCache>
            </c:numRef>
          </c:cat>
          <c:val>
            <c:numRef>
              <c:f>'c3-25'!$C$43:$C$75</c:f>
              <c:numCache>
                <c:formatCode>0.0</c:formatCode>
                <c:ptCount val="33"/>
                <c:pt idx="0">
                  <c:v>-13.623271889400925</c:v>
                </c:pt>
                <c:pt idx="1">
                  <c:v>12.333645735707591</c:v>
                </c:pt>
                <c:pt idx="2">
                  <c:v>-9.4165632204291541</c:v>
                </c:pt>
                <c:pt idx="3">
                  <c:v>6.3045668233713883</c:v>
                </c:pt>
                <c:pt idx="4">
                  <c:v>-11.881738357230191</c:v>
                </c:pt>
                <c:pt idx="5">
                  <c:v>-28.374770565659929</c:v>
                </c:pt>
                <c:pt idx="6">
                  <c:v>-41.209866875489432</c:v>
                </c:pt>
                <c:pt idx="7">
                  <c:v>-53.557608781489378</c:v>
                </c:pt>
                <c:pt idx="8">
                  <c:v>-38.042381432896065</c:v>
                </c:pt>
                <c:pt idx="9">
                  <c:v>-50.448456610366918</c:v>
                </c:pt>
                <c:pt idx="10">
                  <c:v>-26.173826173826171</c:v>
                </c:pt>
                <c:pt idx="11">
                  <c:v>-36.184322394150655</c:v>
                </c:pt>
                <c:pt idx="12">
                  <c:v>-51.180781758957657</c:v>
                </c:pt>
                <c:pt idx="13">
                  <c:v>-18.21814762576399</c:v>
                </c:pt>
                <c:pt idx="14">
                  <c:v>-32.521425349571501</c:v>
                </c:pt>
                <c:pt idx="15">
                  <c:v>-3.5704769517719228</c:v>
                </c:pt>
                <c:pt idx="16">
                  <c:v>-10.508757297748133</c:v>
                </c:pt>
                <c:pt idx="17">
                  <c:v>-21.184248347226216</c:v>
                </c:pt>
                <c:pt idx="18">
                  <c:v>-2.8743315508021396</c:v>
                </c:pt>
                <c:pt idx="19">
                  <c:v>-22.464769273279913</c:v>
                </c:pt>
                <c:pt idx="20">
                  <c:v>-35.554520037278664</c:v>
                </c:pt>
                <c:pt idx="21">
                  <c:v>-26.404084609773889</c:v>
                </c:pt>
                <c:pt idx="22">
                  <c:v>-33.72333103922918</c:v>
                </c:pt>
                <c:pt idx="23">
                  <c:v>-21.275837491090527</c:v>
                </c:pt>
                <c:pt idx="24">
                  <c:v>19.595083152566886</c:v>
                </c:pt>
                <c:pt idx="25">
                  <c:v>16.69970267591674</c:v>
                </c:pt>
                <c:pt idx="26">
                  <c:v>52.544132917964703</c:v>
                </c:pt>
                <c:pt idx="27">
                  <c:v>21.593481213218652</c:v>
                </c:pt>
                <c:pt idx="28">
                  <c:v>43.954050785973408</c:v>
                </c:pt>
                <c:pt idx="29">
                  <c:v>35.881104033970274</c:v>
                </c:pt>
                <c:pt idx="30">
                  <c:v>3.3015656909462194</c:v>
                </c:pt>
                <c:pt idx="31">
                  <c:v>45.160089352196565</c:v>
                </c:pt>
                <c:pt idx="32">
                  <c:v>100.12599748005039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BC5-49F6-B9BB-DA60C5EC0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68096"/>
        <c:axId val="193511528"/>
      </c:lineChart>
      <c:lineChart>
        <c:grouping val="standard"/>
        <c:varyColors val="0"/>
        <c:ser>
          <c:idx val="2"/>
          <c:order val="2"/>
          <c:tx>
            <c:strRef>
              <c:f>'c3-25'!$D$14</c:f>
              <c:strCache>
                <c:ptCount val="1"/>
                <c:pt idx="0">
                  <c:v>Ingatlanügyletek beruházásai</c:v>
                </c:pt>
              </c:strCache>
            </c:strRef>
          </c:tx>
          <c:spPr>
            <a:ln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'c3-25'!$A$43:$A$75</c:f>
              <c:numCache>
                <c:formatCode>m/d/yyyy</c:formatCode>
                <c:ptCount val="33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</c:numCache>
            </c:numRef>
          </c:cat>
          <c:val>
            <c:numRef>
              <c:f>'c3-25'!$D$43:$D$75</c:f>
              <c:numCache>
                <c:formatCode>0.0</c:formatCode>
                <c:ptCount val="33"/>
                <c:pt idx="0">
                  <c:v>8.0152658393281229</c:v>
                </c:pt>
                <c:pt idx="1">
                  <c:v>-11.705338856201436</c:v>
                </c:pt>
                <c:pt idx="2">
                  <c:v>3.6372167954738188</c:v>
                </c:pt>
                <c:pt idx="3">
                  <c:v>-2.3534572048875475</c:v>
                </c:pt>
                <c:pt idx="4">
                  <c:v>3.5115118457930095</c:v>
                </c:pt>
                <c:pt idx="5">
                  <c:v>10.584350404569378</c:v>
                </c:pt>
                <c:pt idx="6">
                  <c:v>-8.2999999999999972</c:v>
                </c:pt>
                <c:pt idx="7">
                  <c:v>-13.700000000000003</c:v>
                </c:pt>
                <c:pt idx="8">
                  <c:v>-19</c:v>
                </c:pt>
                <c:pt idx="9">
                  <c:v>-13.099999999999994</c:v>
                </c:pt>
                <c:pt idx="10">
                  <c:v>-10.299999999999997</c:v>
                </c:pt>
                <c:pt idx="11">
                  <c:v>-22.400000000000006</c:v>
                </c:pt>
                <c:pt idx="12">
                  <c:v>-20.099999999999994</c:v>
                </c:pt>
                <c:pt idx="13">
                  <c:v>-17.900000000000006</c:v>
                </c:pt>
                <c:pt idx="14">
                  <c:v>-26.599999999999994</c:v>
                </c:pt>
                <c:pt idx="15">
                  <c:v>-17.900000000000006</c:v>
                </c:pt>
                <c:pt idx="16">
                  <c:v>-9.3045496041520579</c:v>
                </c:pt>
                <c:pt idx="17">
                  <c:v>-4.1203769736454916</c:v>
                </c:pt>
                <c:pt idx="18">
                  <c:v>-1.4036990106529998</c:v>
                </c:pt>
                <c:pt idx="19">
                  <c:v>-6</c:v>
                </c:pt>
                <c:pt idx="20">
                  <c:v>-28.450445466126112</c:v>
                </c:pt>
                <c:pt idx="21">
                  <c:v>-32.762988376879022</c:v>
                </c:pt>
                <c:pt idx="22">
                  <c:v>-10.532933137413494</c:v>
                </c:pt>
                <c:pt idx="23">
                  <c:v>-12.392011406962695</c:v>
                </c:pt>
                <c:pt idx="24">
                  <c:v>25.012807822990496</c:v>
                </c:pt>
                <c:pt idx="25">
                  <c:v>40.756610487501803</c:v>
                </c:pt>
                <c:pt idx="26">
                  <c:v>6.1406046960952949</c:v>
                </c:pt>
                <c:pt idx="27">
                  <c:v>10.137819716108098</c:v>
                </c:pt>
                <c:pt idx="28">
                  <c:v>-10.644090881175771</c:v>
                </c:pt>
                <c:pt idx="29">
                  <c:v>-9.7865226756227059</c:v>
                </c:pt>
                <c:pt idx="30">
                  <c:v>-8.378776649050252</c:v>
                </c:pt>
                <c:pt idx="31">
                  <c:v>-2.7204333086891097</c:v>
                </c:pt>
                <c:pt idx="32">
                  <c:v>9.2267693513406357E-2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BC5-49F6-B9BB-DA60C5EC0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512312"/>
        <c:axId val="193511920"/>
      </c:lineChart>
      <c:catAx>
        <c:axId val="14856809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93511528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193511528"/>
        <c:scaling>
          <c:orientation val="minMax"/>
          <c:max val="120"/>
          <c:min val="-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5066081871344993E-2"/>
              <c:y val="1.6164095371669306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48568096"/>
        <c:crosses val="autoZero"/>
        <c:crossBetween val="between"/>
        <c:majorUnit val="20"/>
      </c:valAx>
      <c:valAx>
        <c:axId val="193511920"/>
        <c:scaling>
          <c:orientation val="minMax"/>
          <c:max val="120"/>
          <c:min val="-6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7608745641711894"/>
              <c:y val="4.9568231719505735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93512312"/>
        <c:crosses val="max"/>
        <c:crossBetween val="between"/>
        <c:majorUnit val="20"/>
      </c:valAx>
      <c:catAx>
        <c:axId val="19351231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93511920"/>
        <c:crosses val="autoZero"/>
        <c:auto val="0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215138888888884"/>
          <c:w val="1"/>
          <c:h val="0.1678486111111111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800" b="0" i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658796296296299"/>
          <c:y val="4.6967040673211773E-2"/>
          <c:w val="0.73229298941798937"/>
          <c:h val="0.617876851851851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'c1-6'!$C$12</c:f>
              <c:strCache>
                <c:ptCount val="1"/>
                <c:pt idx="0">
                  <c:v>Nettó pénzügyi megtakarítási ráta</c:v>
                </c:pt>
              </c:strCache>
            </c:strRef>
          </c:tx>
          <c:spPr>
            <a:solidFill>
              <a:srgbClr val="AC9F70"/>
            </a:solidFill>
            <a:ln w="38100">
              <a:solidFill>
                <a:srgbClr val="AC9F70"/>
              </a:solidFill>
            </a:ln>
          </c:spPr>
          <c:invertIfNegative val="0"/>
          <c:cat>
            <c:numRef>
              <c:f>'c1-6'!$A$14:$A$36</c:f>
              <c:numCache>
                <c:formatCode>m/d/yyyy</c:formatCode>
                <c:ptCount val="23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  <c:pt idx="22">
                  <c:v>42736</c:v>
                </c:pt>
              </c:numCache>
            </c:numRef>
          </c:cat>
          <c:val>
            <c:numRef>
              <c:f>'c1-6'!$C$14:$C$36</c:f>
              <c:numCache>
                <c:formatCode>0.0</c:formatCode>
                <c:ptCount val="23"/>
                <c:pt idx="0">
                  <c:v>13.931122401052715</c:v>
                </c:pt>
                <c:pt idx="1">
                  <c:v>14.918823668678398</c:v>
                </c:pt>
                <c:pt idx="2">
                  <c:v>13.73812398445423</c:v>
                </c:pt>
                <c:pt idx="3">
                  <c:v>14.595842954737625</c:v>
                </c:pt>
                <c:pt idx="4">
                  <c:v>10.422938503811219</c:v>
                </c:pt>
                <c:pt idx="5">
                  <c:v>8.1049621794906912</c:v>
                </c:pt>
                <c:pt idx="6">
                  <c:v>7.4722651155145519</c:v>
                </c:pt>
                <c:pt idx="7">
                  <c:v>3.696886184287103</c:v>
                </c:pt>
                <c:pt idx="8">
                  <c:v>-1.1871734013116765E-2</c:v>
                </c:pt>
                <c:pt idx="9">
                  <c:v>2.6890008248777542</c:v>
                </c:pt>
                <c:pt idx="10">
                  <c:v>4.6498882006550852</c:v>
                </c:pt>
                <c:pt idx="11">
                  <c:v>3.5774345953152542</c:v>
                </c:pt>
                <c:pt idx="12">
                  <c:v>0.73692111875038679</c:v>
                </c:pt>
                <c:pt idx="13">
                  <c:v>5.156619496034906E-2</c:v>
                </c:pt>
                <c:pt idx="14">
                  <c:v>3.7099681553706412</c:v>
                </c:pt>
                <c:pt idx="15">
                  <c:v>6.0713191343609862</c:v>
                </c:pt>
                <c:pt idx="16">
                  <c:v>9.1233023798695569</c:v>
                </c:pt>
                <c:pt idx="17">
                  <c:v>7.9453043100151621</c:v>
                </c:pt>
                <c:pt idx="18">
                  <c:v>8.5942656263386823</c:v>
                </c:pt>
                <c:pt idx="19">
                  <c:v>10.022623915667632</c:v>
                </c:pt>
                <c:pt idx="20">
                  <c:v>10.035159962236593</c:v>
                </c:pt>
                <c:pt idx="21">
                  <c:v>9.296268670992422</c:v>
                </c:pt>
                <c:pt idx="22">
                  <c:v>8.4296555289613089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C3-4CF4-B640-B034338FC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566136"/>
        <c:axId val="148566528"/>
      </c:barChart>
      <c:barChart>
        <c:barDir val="col"/>
        <c:grouping val="clustered"/>
        <c:varyColors val="0"/>
        <c:ser>
          <c:idx val="3"/>
          <c:order val="3"/>
          <c:tx>
            <c:strRef>
              <c:f>'c1-6'!$E$13</c:f>
              <c:strCache>
                <c:ptCount val="1"/>
              </c:strCache>
            </c:strRef>
          </c:tx>
          <c:spPr>
            <a:solidFill>
              <a:sysClr val="windowText" lastClr="000000">
                <a:alpha val="50000"/>
              </a:sysClr>
            </a:solidFill>
          </c:spPr>
          <c:invertIfNegative val="0"/>
          <c:cat>
            <c:numRef>
              <c:f>'c1-6'!$A$14:$A$34</c:f>
              <c:numCache>
                <c:formatCode>m/d/yyyy</c:formatCode>
                <c:ptCount val="21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</c:numCache>
            </c:numRef>
          </c:cat>
          <c:val>
            <c:numRef>
              <c:f>'c1-6'!$E$14:$E$34</c:f>
              <c:numCache>
                <c:formatCode>General</c:formatCode>
                <c:ptCount val="2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C3-4CF4-B640-B034338FC326}"/>
            </c:ext>
          </c:extLst>
        </c:ser>
        <c:ser>
          <c:idx val="4"/>
          <c:order val="4"/>
          <c:tx>
            <c:strRef>
              <c:f>'c1-6'!$F$13</c:f>
              <c:strCache>
                <c:ptCount val="1"/>
              </c:strCache>
            </c:strRef>
          </c:tx>
          <c:spPr>
            <a:solidFill>
              <a:sysClr val="windowText" lastClr="000000">
                <a:alpha val="50000"/>
              </a:sysClr>
            </a:solidFill>
          </c:spPr>
          <c:invertIfNegative val="0"/>
          <c:cat>
            <c:numRef>
              <c:f>'c1-6'!$A$14:$A$34</c:f>
              <c:numCache>
                <c:formatCode>m/d/yyyy</c:formatCode>
                <c:ptCount val="21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</c:numCache>
            </c:numRef>
          </c:cat>
          <c:val>
            <c:numRef>
              <c:f>'c1-6'!$F$14:$F$34</c:f>
              <c:numCache>
                <c:formatCode>General</c:formatCode>
                <c:ptCount val="2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C3-4CF4-B640-B034338FC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148567312"/>
        <c:axId val="148566920"/>
      </c:barChart>
      <c:lineChart>
        <c:grouping val="standard"/>
        <c:varyColors val="0"/>
        <c:ser>
          <c:idx val="2"/>
          <c:order val="1"/>
          <c:tx>
            <c:strRef>
              <c:f>'c1-6'!$D$12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chemeClr val="bg2"/>
              </a:solidFill>
              <a:ln w="57150">
                <a:solidFill>
                  <a:srgbClr val="FF0000"/>
                </a:solidFill>
              </a:ln>
            </c:spPr>
          </c:marker>
          <c:cat>
            <c:numRef>
              <c:f>'c1-6'!$A$14:$A$36</c:f>
              <c:numCache>
                <c:formatCode>m/d/yyyy</c:formatCode>
                <c:ptCount val="23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  <c:pt idx="22">
                  <c:v>42736</c:v>
                </c:pt>
              </c:numCache>
            </c:numRef>
          </c:cat>
          <c:val>
            <c:numRef>
              <c:f>'c1-6'!$D$14:$D$36</c:f>
              <c:numCache>
                <c:formatCode>0.0</c:formatCode>
                <c:ptCount val="23"/>
                <c:pt idx="0">
                  <c:v>7.4308569616585238</c:v>
                </c:pt>
                <c:pt idx="1">
                  <c:v>8.424252431613434</c:v>
                </c:pt>
                <c:pt idx="2">
                  <c:v>8.3405069673804615</c:v>
                </c:pt>
                <c:pt idx="3">
                  <c:v>6.8255942768163154</c:v>
                </c:pt>
                <c:pt idx="4">
                  <c:v>6.7356742036054502</c:v>
                </c:pt>
                <c:pt idx="5">
                  <c:v>7.5923997424939138</c:v>
                </c:pt>
                <c:pt idx="6">
                  <c:v>8.5380398538379829</c:v>
                </c:pt>
                <c:pt idx="7">
                  <c:v>8.9945694679068637</c:v>
                </c:pt>
                <c:pt idx="8">
                  <c:v>9.549777009801117</c:v>
                </c:pt>
                <c:pt idx="9">
                  <c:v>10.080548069493004</c:v>
                </c:pt>
                <c:pt idx="10">
                  <c:v>8.396548987413226</c:v>
                </c:pt>
                <c:pt idx="11">
                  <c:v>7.3596156909062316</c:v>
                </c:pt>
                <c:pt idx="12">
                  <c:v>8.136004688685512</c:v>
                </c:pt>
                <c:pt idx="13">
                  <c:v>8.5858730391779865</c:v>
                </c:pt>
                <c:pt idx="14">
                  <c:v>8.2701046798871936</c:v>
                </c:pt>
                <c:pt idx="15">
                  <c:v>6.6142061216674755</c:v>
                </c:pt>
                <c:pt idx="16">
                  <c:v>3.8856535345645371</c:v>
                </c:pt>
                <c:pt idx="17">
                  <c:v>3.2976016908558137</c:v>
                </c:pt>
                <c:pt idx="18">
                  <c:v>4.6924593912325845</c:v>
                </c:pt>
                <c:pt idx="19">
                  <c:v>4.5069835872246404</c:v>
                </c:pt>
                <c:pt idx="20">
                  <c:v>4.6379703411303232</c:v>
                </c:pt>
                <c:pt idx="21">
                  <c:v>5.3651012689275257</c:v>
                </c:pt>
                <c:pt idx="22">
                  <c:v>5.8365724661076737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FC3-4CF4-B640-B034338FC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66136"/>
        <c:axId val="148566528"/>
      </c:lineChart>
      <c:lineChart>
        <c:grouping val="standard"/>
        <c:varyColors val="0"/>
        <c:ser>
          <c:idx val="0"/>
          <c:order val="2"/>
          <c:tx>
            <c:strRef>
              <c:f>'c1-6'!$B$12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57150">
              <a:solidFill>
                <a:srgbClr val="7BAFD4">
                  <a:lumMod val="50000"/>
                </a:srgbClr>
              </a:solidFill>
            </a:ln>
          </c:spPr>
          <c:marker>
            <c:symbol val="diamond"/>
            <c:size val="11"/>
            <c:spPr>
              <a:solidFill>
                <a:schemeClr val="accent6">
                  <a:lumMod val="50000"/>
                </a:schemeClr>
              </a:solidFill>
              <a:ln w="57150">
                <a:solidFill>
                  <a:srgbClr val="7BAFD4">
                    <a:lumMod val="50000"/>
                  </a:srgbClr>
                </a:solidFill>
              </a:ln>
            </c:spPr>
          </c:marker>
          <c:cat>
            <c:numRef>
              <c:f>'c1-6'!$A$14:$A$36</c:f>
              <c:numCache>
                <c:formatCode>m/d/yyyy</c:formatCode>
                <c:ptCount val="23"/>
                <c:pt idx="0">
                  <c:v>34700</c:v>
                </c:pt>
                <c:pt idx="1">
                  <c:v>35065</c:v>
                </c:pt>
                <c:pt idx="2">
                  <c:v>35431</c:v>
                </c:pt>
                <c:pt idx="3">
                  <c:v>35796</c:v>
                </c:pt>
                <c:pt idx="4">
                  <c:v>36161</c:v>
                </c:pt>
                <c:pt idx="5">
                  <c:v>36526</c:v>
                </c:pt>
                <c:pt idx="6">
                  <c:v>36892</c:v>
                </c:pt>
                <c:pt idx="7">
                  <c:v>37257</c:v>
                </c:pt>
                <c:pt idx="8">
                  <c:v>37622</c:v>
                </c:pt>
                <c:pt idx="9">
                  <c:v>37987</c:v>
                </c:pt>
                <c:pt idx="10">
                  <c:v>38353</c:v>
                </c:pt>
                <c:pt idx="11">
                  <c:v>38718</c:v>
                </c:pt>
                <c:pt idx="12">
                  <c:v>39083</c:v>
                </c:pt>
                <c:pt idx="13">
                  <c:v>39448</c:v>
                </c:pt>
                <c:pt idx="14">
                  <c:v>39814</c:v>
                </c:pt>
                <c:pt idx="15">
                  <c:v>40179</c:v>
                </c:pt>
                <c:pt idx="16">
                  <c:v>40544</c:v>
                </c:pt>
                <c:pt idx="17">
                  <c:v>40909</c:v>
                </c:pt>
                <c:pt idx="18">
                  <c:v>41275</c:v>
                </c:pt>
                <c:pt idx="19">
                  <c:v>41640</c:v>
                </c:pt>
                <c:pt idx="20">
                  <c:v>42005</c:v>
                </c:pt>
                <c:pt idx="21">
                  <c:v>42370</c:v>
                </c:pt>
                <c:pt idx="22">
                  <c:v>42736</c:v>
                </c:pt>
              </c:numCache>
            </c:numRef>
          </c:cat>
          <c:val>
            <c:numRef>
              <c:f>'c1-6'!$B$14:$B$36</c:f>
              <c:numCache>
                <c:formatCode>0.0</c:formatCode>
                <c:ptCount val="23"/>
                <c:pt idx="0">
                  <c:v>77.924806803976452</c:v>
                </c:pt>
                <c:pt idx="1">
                  <c:v>78.329394767075499</c:v>
                </c:pt>
                <c:pt idx="2">
                  <c:v>79.530361046703632</c:v>
                </c:pt>
                <c:pt idx="3">
                  <c:v>79.748469000373532</c:v>
                </c:pt>
                <c:pt idx="4">
                  <c:v>83.80619630276874</c:v>
                </c:pt>
                <c:pt idx="5">
                  <c:v>84.895833497904405</c:v>
                </c:pt>
                <c:pt idx="6">
                  <c:v>85.178814233178983</c:v>
                </c:pt>
                <c:pt idx="7">
                  <c:v>88.921230400022893</c:v>
                </c:pt>
                <c:pt idx="8">
                  <c:v>92.543761974485378</c:v>
                </c:pt>
                <c:pt idx="9">
                  <c:v>89.119201439679784</c:v>
                </c:pt>
                <c:pt idx="10">
                  <c:v>88.182565912152441</c:v>
                </c:pt>
                <c:pt idx="11">
                  <c:v>90.422757026084454</c:v>
                </c:pt>
                <c:pt idx="12">
                  <c:v>92.659974506103254</c:v>
                </c:pt>
                <c:pt idx="13">
                  <c:v>91.36974642667802</c:v>
                </c:pt>
                <c:pt idx="14">
                  <c:v>88.022948620405387</c:v>
                </c:pt>
                <c:pt idx="15">
                  <c:v>87.31921408573055</c:v>
                </c:pt>
                <c:pt idx="16">
                  <c:v>86.989720831964988</c:v>
                </c:pt>
                <c:pt idx="17">
                  <c:v>88.755310249030515</c:v>
                </c:pt>
                <c:pt idx="18">
                  <c:v>86.721937346631051</c:v>
                </c:pt>
                <c:pt idx="19">
                  <c:v>85.511535148437801</c:v>
                </c:pt>
                <c:pt idx="20">
                  <c:v>85.327959247786993</c:v>
                </c:pt>
                <c:pt idx="21">
                  <c:v>85.332787418761171</c:v>
                </c:pt>
                <c:pt idx="22">
                  <c:v>85.733772004931026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FC3-4CF4-B640-B034338FC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67312"/>
        <c:axId val="148566920"/>
      </c:lineChart>
      <c:dateAx>
        <c:axId val="148566136"/>
        <c:scaling>
          <c:orientation val="minMax"/>
          <c:max val="42736"/>
          <c:min val="39083"/>
        </c:scaling>
        <c:delete val="0"/>
        <c:axPos val="b"/>
        <c:numFmt formatCode="yyyy" sourceLinked="0"/>
        <c:majorTickMark val="out"/>
        <c:minorTickMark val="none"/>
        <c:tickLblPos val="low"/>
        <c:spPr>
          <a:ln>
            <a:round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48566528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48566528"/>
        <c:scaling>
          <c:orientation val="minMax"/>
          <c:max val="12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a jövedelem 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48566136"/>
        <c:crosses val="autoZero"/>
        <c:crossBetween val="between"/>
      </c:valAx>
      <c:valAx>
        <c:axId val="148566920"/>
        <c:scaling>
          <c:orientation val="minMax"/>
          <c:max val="93"/>
          <c:min val="82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a jövedelem</a:t>
                </a:r>
                <a:r>
                  <a:rPr lang="en-US"/>
                  <a:t> </a:t>
                </a:r>
                <a:r>
                  <a:rPr lang="hu-HU"/>
                  <a:t>arány</a:t>
                </a:r>
                <a:r>
                  <a:rPr lang="en-US"/>
                  <a:t>ában</a:t>
                </a:r>
                <a:r>
                  <a:rPr lang="hu-HU"/>
                  <a:t> (%)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48567312"/>
        <c:crosses val="max"/>
        <c:crossBetween val="between"/>
      </c:valAx>
      <c:dateAx>
        <c:axId val="148567312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one"/>
        <c:crossAx val="148566920"/>
        <c:crosses val="autoZero"/>
        <c:auto val="1"/>
        <c:lblOffset val="100"/>
        <c:baseTimeUnit val="years"/>
      </c:dateAx>
    </c:plotArea>
    <c:legend>
      <c:legendPos val="b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"/>
          <c:y val="0.83319965277778962"/>
          <c:w val="1"/>
          <c:h val="0.16680034722222456"/>
        </c:manualLayout>
      </c:layout>
      <c:overlay val="0"/>
    </c:legend>
    <c:plotVisOnly val="1"/>
    <c:dispBlanksAs val="gap"/>
    <c:showDLblsOverMax val="0"/>
  </c:chart>
  <c:spPr>
    <a:solidFill>
      <a:sysClr val="window" lastClr="FFFFFF"/>
    </a:solidFill>
    <a:ln w="3175">
      <a:noFill/>
      <a:prstDash val="solid"/>
    </a:ln>
  </c:spPr>
  <c:txPr>
    <a:bodyPr/>
    <a:lstStyle/>
    <a:p>
      <a:pPr>
        <a:defRPr sz="1800" b="0" baseline="0">
          <a:latin typeface="Trebuchet MS" panose="020B0603020202020204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8816137566137566E-2"/>
          <c:y val="8.1227430555555549E-2"/>
          <c:w val="0.8023677248677249"/>
          <c:h val="0.58595277777777777"/>
        </c:manualLayout>
      </c:layout>
      <c:barChart>
        <c:barDir val="col"/>
        <c:grouping val="stacked"/>
        <c:varyColors val="0"/>
        <c:ser>
          <c:idx val="3"/>
          <c:order val="2"/>
          <c:tx>
            <c:strRef>
              <c:f>'18'!$D$10</c:f>
              <c:strCache>
                <c:ptCount val="1"/>
                <c:pt idx="0">
                  <c:v>2007-2013-as ciklus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val>
            <c:numRef>
              <c:f>'18'!$D$11:$D$22</c:f>
              <c:numCache>
                <c:formatCode>_-* #,##0\ _F_t_-;\-* #,##0\ _F_t_-;_-* "-"??\ _F_t_-;_-@_-</c:formatCode>
                <c:ptCount val="12"/>
                <c:pt idx="0">
                  <c:v>24.475548</c:v>
                </c:pt>
                <c:pt idx="1">
                  <c:v>68.255533000000014</c:v>
                </c:pt>
                <c:pt idx="2">
                  <c:v>56.38818011128572</c:v>
                </c:pt>
                <c:pt idx="3">
                  <c:v>53.385294856285725</c:v>
                </c:pt>
                <c:pt idx="4">
                  <c:v>41.873861008107127</c:v>
                </c:pt>
                <c:pt idx="5">
                  <c:v>41.531631258107133</c:v>
                </c:pt>
                <c:pt idx="6">
                  <c:v>41.531631258107133</c:v>
                </c:pt>
                <c:pt idx="7">
                  <c:v>41.531631258107133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96-4C24-8E15-AD02413916D2}"/>
            </c:ext>
          </c:extLst>
        </c:ser>
        <c:ser>
          <c:idx val="4"/>
          <c:order val="3"/>
          <c:tx>
            <c:strRef>
              <c:f>'18'!$E$10</c:f>
              <c:strCache>
                <c:ptCount val="1"/>
                <c:pt idx="0">
                  <c:v>2014-2020-as ciklus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val>
            <c:numRef>
              <c:f>'18'!$E$11:$E$22</c:f>
              <c:numCache>
                <c:formatCode>_-* #,##0\ _F_t_-;\-* #,##0\ _F_t_-;_-* "-"??\ _F_t_-;_-@_-</c:formatCode>
                <c:ptCount val="12"/>
                <c:pt idx="0">
                  <c:v>2.3000000000000007</c:v>
                </c:pt>
                <c:pt idx="1">
                  <c:v>3.3000000000000007</c:v>
                </c:pt>
                <c:pt idx="2">
                  <c:v>8</c:v>
                </c:pt>
                <c:pt idx="3">
                  <c:v>6.5</c:v>
                </c:pt>
                <c:pt idx="4">
                  <c:v>16.723464758178594</c:v>
                </c:pt>
                <c:pt idx="5">
                  <c:v>43.463790517178573</c:v>
                </c:pt>
                <c:pt idx="6">
                  <c:v>92.533531822678583</c:v>
                </c:pt>
                <c:pt idx="7">
                  <c:v>100.46602796967861</c:v>
                </c:pt>
                <c:pt idx="8">
                  <c:v>112.36078571428574</c:v>
                </c:pt>
                <c:pt idx="9">
                  <c:v>218.36594499999998</c:v>
                </c:pt>
                <c:pt idx="10">
                  <c:v>237.27649321619998</c:v>
                </c:pt>
                <c:pt idx="11">
                  <c:v>257.06773125179933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996-4C24-8E15-AD0241391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513880"/>
        <c:axId val="193514272"/>
      </c:barChart>
      <c:barChart>
        <c:barDir val="col"/>
        <c:grouping val="stacked"/>
        <c:varyColors val="0"/>
        <c:ser>
          <c:idx val="2"/>
          <c:order val="1"/>
          <c:spPr>
            <a:noFill/>
          </c:spPr>
          <c:invertIfNegative val="0"/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996-4C24-8E15-AD0241391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515056"/>
        <c:axId val="193514664"/>
      </c:barChart>
      <c:lineChart>
        <c:grouping val="standard"/>
        <c:varyColors val="0"/>
        <c:ser>
          <c:idx val="1"/>
          <c:order val="0"/>
          <c:tx>
            <c:strRef>
              <c:f>'18'!$C$10</c:f>
              <c:strCache>
                <c:ptCount val="1"/>
                <c:pt idx="0">
                  <c:v>Tény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3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strRef>
              <c:f>'18'!$A$11:$A$22</c:f>
              <c:strCache>
                <c:ptCount val="12"/>
                <c:pt idx="0">
                  <c:v>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'18'!$C$11:$C$15</c:f>
              <c:numCache>
                <c:formatCode>_-* #,##0\ _F_t_-;\-* #,##0\ _F_t_-;_-* "-"??\ _F_t_-;_-@_-</c:formatCode>
                <c:ptCount val="5"/>
                <c:pt idx="0">
                  <c:v>26.775548000000001</c:v>
                </c:pt>
                <c:pt idx="1">
                  <c:v>71.555533000000011</c:v>
                </c:pt>
                <c:pt idx="2">
                  <c:v>61.843377999999994</c:v>
                </c:pt>
                <c:pt idx="3">
                  <c:v>53.566655999999988</c:v>
                </c:pt>
                <c:pt idx="4">
                  <c:v>56.994999999999997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D996-4C24-8E15-AD02413916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513880"/>
        <c:axId val="193514272"/>
      </c:lineChart>
      <c:catAx>
        <c:axId val="19351388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93514272"/>
        <c:crosses val="autoZero"/>
        <c:auto val="1"/>
        <c:lblAlgn val="ctr"/>
        <c:lblOffset val="100"/>
        <c:noMultiLvlLbl val="0"/>
      </c:catAx>
      <c:valAx>
        <c:axId val="1935142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93513880"/>
        <c:crosses val="autoZero"/>
        <c:crossBetween val="between"/>
      </c:valAx>
      <c:valAx>
        <c:axId val="193514664"/>
        <c:scaling>
          <c:orientation val="minMax"/>
          <c:max val="3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193515056"/>
        <c:crosses val="max"/>
        <c:crossBetween val="between"/>
      </c:valAx>
      <c:catAx>
        <c:axId val="193515056"/>
        <c:scaling>
          <c:orientation val="minMax"/>
        </c:scaling>
        <c:delete val="1"/>
        <c:axPos val="b"/>
        <c:majorTickMark val="out"/>
        <c:minorTickMark val="none"/>
        <c:tickLblPos val="nextTo"/>
        <c:crossAx val="19351466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93772612847222225"/>
          <c:w val="1"/>
          <c:h val="4.9722656249999997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aseline="0">
          <a:latin typeface="Trebuchet MS" panose="020B0603020202020204" pitchFamily="34" charset="0"/>
        </a:defRPr>
      </a:pPr>
      <a:endParaRPr lang="hu-H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1973790035971489E-2"/>
          <c:y val="6.8393703703703707E-2"/>
          <c:w val="0.88584094538981062"/>
          <c:h val="0.58073773148148145"/>
        </c:manualLayout>
      </c:layout>
      <c:areaChart>
        <c:grouping val="stacked"/>
        <c:varyColors val="0"/>
        <c:ser>
          <c:idx val="3"/>
          <c:order val="4"/>
          <c:spPr>
            <a:noFill/>
            <a:ln>
              <a:noFill/>
            </a:ln>
          </c:spP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sexy'!$K$13:$K$46</c:f>
              <c:numCache>
                <c:formatCode>#,##0.0</c:formatCode>
                <c:ptCount val="3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80-4BCD-BBBB-844213C10D25}"/>
            </c:ext>
          </c:extLst>
        </c:ser>
        <c:ser>
          <c:idx val="5"/>
          <c:order val="5"/>
          <c:spPr>
            <a:solidFill>
              <a:srgbClr val="FF0000">
                <a:alpha val="10000"/>
              </a:srgbClr>
            </a:solidFill>
          </c:spP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sexy'!$L$13:$L$46</c:f>
              <c:numCache>
                <c:formatCode>#,##0.0</c:formatCode>
                <c:ptCount val="3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80-4BCD-BBBB-844213C10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689048"/>
        <c:axId val="193688656"/>
      </c:areaChart>
      <c:lineChart>
        <c:grouping val="standard"/>
        <c:varyColors val="0"/>
        <c:ser>
          <c:idx val="0"/>
          <c:order val="0"/>
          <c:tx>
            <c:strRef>
              <c:f>'Combo sexy'!$G$8</c:f>
              <c:strCache>
                <c:ptCount val="1"/>
                <c:pt idx="0">
                  <c:v>Tény - Vállalati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sexy'!$G$13:$G$46</c:f>
              <c:numCache>
                <c:formatCode>0.0</c:formatCode>
                <c:ptCount val="34"/>
                <c:pt idx="0">
                  <c:v>-5.6816583482156169</c:v>
                </c:pt>
                <c:pt idx="1">
                  <c:v>-7.6226661300266993</c:v>
                </c:pt>
                <c:pt idx="2">
                  <c:v>-5.4261683662283167</c:v>
                </c:pt>
                <c:pt idx="3">
                  <c:v>-4.6637887587657714</c:v>
                </c:pt>
                <c:pt idx="4" formatCode="#,##0.0">
                  <c:v>-5.2449354612478878</c:v>
                </c:pt>
                <c:pt idx="5" formatCode="#,##0.0">
                  <c:v>-3.9446542428414304</c:v>
                </c:pt>
                <c:pt idx="6" formatCode="#,##0.0">
                  <c:v>-4.827324623405155</c:v>
                </c:pt>
                <c:pt idx="7" formatCode="#,##0.0">
                  <c:v>-5.0581607370174853</c:v>
                </c:pt>
                <c:pt idx="8" formatCode="#,##0.0">
                  <c:v>-4.8160604093267319</c:v>
                </c:pt>
                <c:pt idx="9" formatCode="#,##0.0">
                  <c:v>-4.6532500511660757</c:v>
                </c:pt>
                <c:pt idx="10" formatCode="#,##0.0">
                  <c:v>-4.574428724274382</c:v>
                </c:pt>
                <c:pt idx="11" formatCode="#,##0.0">
                  <c:v>-4.3549533676698884</c:v>
                </c:pt>
                <c:pt idx="12" formatCode="#,##0.0">
                  <c:v>-4.6229884011890388</c:v>
                </c:pt>
                <c:pt idx="13" formatCode="#,##0.0">
                  <c:v>-4.3182357128789421</c:v>
                </c:pt>
                <c:pt idx="14" formatCode="#,##0.0">
                  <c:v>-0.89946623081683796</c:v>
                </c:pt>
                <c:pt idx="15" formatCode="#,##0.0">
                  <c:v>-1.5745389446733604</c:v>
                </c:pt>
                <c:pt idx="16" formatCode="#,##0.0">
                  <c:v>-1.521126177641448</c:v>
                </c:pt>
                <c:pt idx="17" formatCode="#,##0.0">
                  <c:v>0.11958916664358844</c:v>
                </c:pt>
                <c:pt idx="18" formatCode="#,##0.0">
                  <c:v>-1.3860431254642602</c:v>
                </c:pt>
                <c:pt idx="19" formatCode="#,##0.0">
                  <c:v>2.2510912315929081</c:v>
                </c:pt>
                <c:pt idx="20" formatCode="#,##0.0">
                  <c:v>1.0141763968530262</c:v>
                </c:pt>
                <c:pt idx="21" formatCode="#,##0.0">
                  <c:v>-2.9684065964475277</c:v>
                </c:pt>
                <c:pt idx="22" formatCode="#,##0.0">
                  <c:v>-3.8656779258454765</c:v>
                </c:pt>
                <c:pt idx="23" formatCode="#,##0.0">
                  <c:v>-4.6946387138200159</c:v>
                </c:pt>
                <c:pt idx="24" formatCode="#,##0.0">
                  <c:v>-0.71727599579179468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680-4BCD-BBBB-844213C10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687872"/>
        <c:axId val="193688264"/>
      </c:lineChart>
      <c:lineChart>
        <c:grouping val="standard"/>
        <c:varyColors val="0"/>
        <c:ser>
          <c:idx val="1"/>
          <c:order val="1"/>
          <c:tx>
            <c:strRef>
              <c:f>'Combo sexy'!$H$8</c:f>
              <c:strCache>
                <c:ptCount val="1"/>
                <c:pt idx="0">
                  <c:v>Tény - KKV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sexy'!$H$13:$H$46</c:f>
              <c:numCache>
                <c:formatCode>0.0</c:formatCode>
                <c:ptCount val="34"/>
                <c:pt idx="0">
                  <c:v>-6.0215550335950923</c:v>
                </c:pt>
                <c:pt idx="1">
                  <c:v>-7.2151162427270634</c:v>
                </c:pt>
                <c:pt idx="2">
                  <c:v>-7.3101156849853339</c:v>
                </c:pt>
                <c:pt idx="3">
                  <c:v>-6.9484270985573566</c:v>
                </c:pt>
                <c:pt idx="4" formatCode="#,##0.0">
                  <c:v>-5.8633613392734247</c:v>
                </c:pt>
                <c:pt idx="5" formatCode="#,##0.0">
                  <c:v>-4.8926251045693405</c:v>
                </c:pt>
                <c:pt idx="6" formatCode="#,##0.0">
                  <c:v>-4.5690463596679791</c:v>
                </c:pt>
                <c:pt idx="7" formatCode="#,##0.0">
                  <c:v>-4.8455759146690198</c:v>
                </c:pt>
                <c:pt idx="8" formatCode="#,##0.0">
                  <c:v>-4.9377524330027001</c:v>
                </c:pt>
                <c:pt idx="9" formatCode="#,##0.0">
                  <c:v>-4.8455759146690198</c:v>
                </c:pt>
                <c:pt idx="10" formatCode="#,##0.0">
                  <c:v>-4.3687517634245552</c:v>
                </c:pt>
                <c:pt idx="11" formatCode="#,##0.0">
                  <c:v>-4.2263414738551717</c:v>
                </c:pt>
                <c:pt idx="12" formatCode="#,##0.0">
                  <c:v>-5.0990248013575723</c:v>
                </c:pt>
                <c:pt idx="13" formatCode="#,##0.0">
                  <c:v>-6.4142185564771523</c:v>
                </c:pt>
                <c:pt idx="14" formatCode="#,##0.0">
                  <c:v>0.67</c:v>
                </c:pt>
                <c:pt idx="15" formatCode="#,##0.0">
                  <c:v>2.2604379304E-2</c:v>
                </c:pt>
                <c:pt idx="16" formatCode="#,##0.0">
                  <c:v>0.49910182496025191</c:v>
                </c:pt>
                <c:pt idx="17" formatCode="#,##0.0">
                  <c:v>1.2058073718786109</c:v>
                </c:pt>
                <c:pt idx="18" formatCode="#,##0.0">
                  <c:v>-3.2405238247377253</c:v>
                </c:pt>
                <c:pt idx="19" formatCode="#,##0.0">
                  <c:v>-1.5380132542280385</c:v>
                </c:pt>
                <c:pt idx="20" formatCode="#,##0.0">
                  <c:v>0.6297568243416094</c:v>
                </c:pt>
                <c:pt idx="21" formatCode="#,##0.0">
                  <c:v>1.9245005718819639</c:v>
                </c:pt>
                <c:pt idx="22" formatCode="#,##0.0">
                  <c:v>3.5142322718295684</c:v>
                </c:pt>
                <c:pt idx="23" formatCode="#,##0.0">
                  <c:v>3.9324428042575361</c:v>
                </c:pt>
                <c:pt idx="24" formatCode="#,##0.0">
                  <c:v>3.374478508644549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680-4BCD-BBBB-844213C10D25}"/>
            </c:ext>
          </c:extLst>
        </c:ser>
        <c:ser>
          <c:idx val="4"/>
          <c:order val="2"/>
          <c:tx>
            <c:strRef>
              <c:f>'Combo sexy'!$I$8</c:f>
              <c:strCache>
                <c:ptCount val="1"/>
                <c:pt idx="0">
                  <c:v>Előrejelzés - Vállalati</c:v>
                </c:pt>
              </c:strCache>
            </c:strRef>
          </c:tx>
          <c:spPr>
            <a:ln w="38100">
              <a:solidFill>
                <a:srgbClr val="232157"/>
              </a:solidFill>
              <a:prstDash val="sysDot"/>
            </a:ln>
          </c:spPr>
          <c:marker>
            <c:symbol val="none"/>
          </c:marke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sexy'!$I$13:$I$46</c:f>
              <c:numCache>
                <c:formatCode>General</c:formatCode>
                <c:ptCount val="34"/>
                <c:pt idx="24" formatCode="#,##0.0">
                  <c:v>-0.71727599579179468</c:v>
                </c:pt>
                <c:pt idx="25" formatCode="#,##0.0">
                  <c:v>3.6597903094367448</c:v>
                </c:pt>
                <c:pt idx="26" formatCode="#,##0.0">
                  <c:v>4.70025300628674</c:v>
                </c:pt>
                <c:pt idx="27" formatCode="#,##0.0">
                  <c:v>5.5916774086599492</c:v>
                </c:pt>
                <c:pt idx="28" formatCode="#,##0.0">
                  <c:v>4.8245644242731167</c:v>
                </c:pt>
                <c:pt idx="29" formatCode="#,##0.0">
                  <c:v>4.5762424266712181</c:v>
                </c:pt>
                <c:pt idx="30" formatCode="#,##0.0">
                  <c:v>3.9930315272960528</c:v>
                </c:pt>
                <c:pt idx="31" formatCode="#,##0.0">
                  <c:v>3.5691145257889754</c:v>
                </c:pt>
                <c:pt idx="32" formatCode="#,##0.0">
                  <c:v>3.4833226551299923</c:v>
                </c:pt>
                <c:pt idx="33" formatCode="#,##0.0">
                  <c:v>3.2187258767455518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680-4BCD-BBBB-844213C10D25}"/>
            </c:ext>
          </c:extLst>
        </c:ser>
        <c:ser>
          <c:idx val="2"/>
          <c:order val="3"/>
          <c:tx>
            <c:strRef>
              <c:f>'Combo sexy'!$J$8</c:f>
              <c:strCache>
                <c:ptCount val="1"/>
                <c:pt idx="0">
                  <c:v>Előrejelzés - KKV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'Combo sexy'!$F$13:$F$46</c:f>
              <c:strCache>
                <c:ptCount val="34"/>
                <c:pt idx="0">
                  <c:v>2010 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2011.I.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2012.I.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2013.I.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2014.I.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2015.I.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2016.I.</c:v>
                </c:pt>
                <c:pt idx="25">
                  <c:v>II.</c:v>
                </c:pt>
                <c:pt idx="26">
                  <c:v>III.</c:v>
                </c:pt>
                <c:pt idx="27">
                  <c:v>IV.</c:v>
                </c:pt>
                <c:pt idx="28">
                  <c:v>2017.I.</c:v>
                </c:pt>
                <c:pt idx="29">
                  <c:v>II.</c:v>
                </c:pt>
                <c:pt idx="30">
                  <c:v>III.</c:v>
                </c:pt>
                <c:pt idx="31">
                  <c:v>IV.</c:v>
                </c:pt>
                <c:pt idx="32">
                  <c:v>2018.I.</c:v>
                </c:pt>
                <c:pt idx="33">
                  <c:v>II.</c:v>
                </c:pt>
              </c:strCache>
            </c:strRef>
          </c:cat>
          <c:val>
            <c:numRef>
              <c:f>'Combo sexy'!$J$13:$J$46</c:f>
              <c:numCache>
                <c:formatCode>General</c:formatCode>
                <c:ptCount val="34"/>
                <c:pt idx="24" formatCode="#,##0.0">
                  <c:v>3.374478508644549</c:v>
                </c:pt>
                <c:pt idx="25" formatCode="#,##0.0">
                  <c:v>4.8348894016097921</c:v>
                </c:pt>
                <c:pt idx="26" formatCode="#,##0.0">
                  <c:v>5.5754528411478326</c:v>
                </c:pt>
                <c:pt idx="27" formatCode="#,##0.0">
                  <c:v>7.8291953599862945</c:v>
                </c:pt>
                <c:pt idx="28" formatCode="#,##0.0">
                  <c:v>9.9931062728828426</c:v>
                </c:pt>
                <c:pt idx="29" formatCode="#,##0.0">
                  <c:v>9.0997847029661347</c:v>
                </c:pt>
                <c:pt idx="30" formatCode="#,##0.0">
                  <c:v>8.0855485569151639</c:v>
                </c:pt>
                <c:pt idx="31" formatCode="#,##0.0">
                  <c:v>7.1321399097743408</c:v>
                </c:pt>
                <c:pt idx="32" formatCode="#,##0.0">
                  <c:v>6.9806519974480601</c:v>
                </c:pt>
                <c:pt idx="33" formatCode="#,##0.0">
                  <c:v>6.6732587731843944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680-4BCD-BBBB-844213C10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689048"/>
        <c:axId val="193688656"/>
      </c:lineChart>
      <c:catAx>
        <c:axId val="19368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93688264"/>
        <c:crosses val="autoZero"/>
        <c:auto val="1"/>
        <c:lblAlgn val="ctr"/>
        <c:lblOffset val="100"/>
        <c:tickLblSkip val="1"/>
        <c:noMultiLvlLbl val="0"/>
      </c:catAx>
      <c:valAx>
        <c:axId val="193688264"/>
        <c:scaling>
          <c:orientation val="minMax"/>
          <c:max val="14"/>
          <c:min val="-10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5.9066527777777787E-2"/>
              <c:y val="4.2361111111111132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93687872"/>
        <c:crosses val="autoZero"/>
        <c:crossBetween val="between"/>
        <c:majorUnit val="2"/>
      </c:valAx>
      <c:valAx>
        <c:axId val="193688656"/>
        <c:scaling>
          <c:orientation val="minMax"/>
          <c:max val="14"/>
          <c:min val="-1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89984777777777769"/>
              <c:y val="2.1259259259259291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93689048"/>
        <c:crosses val="max"/>
        <c:crossBetween val="between"/>
        <c:majorUnit val="2"/>
      </c:valAx>
      <c:catAx>
        <c:axId val="1936890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3688656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5.7055555555555554E-2"/>
          <c:y val="0.86515740740740743"/>
          <c:w val="0.86533333333333329"/>
          <c:h val="0.11563888888888889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800" baseline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180626382482506"/>
          <c:y val="7.3053997194950912E-2"/>
          <c:w val="0.84930550572271957"/>
          <c:h val="0.6898537326389152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'c1-7'!$C$15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rgbClr val="9C0000"/>
            </a:solidFill>
          </c:spPr>
          <c:invertIfNegative val="0"/>
          <c:cat>
            <c:numRef>
              <c:f>[0]!_c17_datum</c:f>
              <c:numCache>
                <c:formatCode>m/d/yyyy</c:formatCode>
                <c:ptCount val="18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</c:numCache>
            </c:numRef>
          </c:cat>
          <c:val>
            <c:numRef>
              <c:f>[0]!_c17_Ih</c:f>
              <c:numCache>
                <c:formatCode>0.0</c:formatCode>
                <c:ptCount val="18"/>
                <c:pt idx="0">
                  <c:v>5.3072130221601119</c:v>
                </c:pt>
                <c:pt idx="1">
                  <c:v>5.9157886683869485</c:v>
                </c:pt>
                <c:pt idx="2">
                  <c:v>6.0663691945478542</c:v>
                </c:pt>
                <c:pt idx="3">
                  <c:v>6.2421564130624914</c:v>
                </c:pt>
                <c:pt idx="4">
                  <c:v>6.4048817863397556</c:v>
                </c:pt>
                <c:pt idx="5">
                  <c:v>5.45950879817625</c:v>
                </c:pt>
                <c:pt idx="6">
                  <c:v>4.6231031081456706</c:v>
                </c:pt>
                <c:pt idx="7">
                  <c:v>5.0371396034738085</c:v>
                </c:pt>
                <c:pt idx="8">
                  <c:v>5.2020009530989846</c:v>
                </c:pt>
                <c:pt idx="9">
                  <c:v>5.1529854867148801</c:v>
                </c:pt>
                <c:pt idx="10">
                  <c:v>4.0184395099826462</c:v>
                </c:pt>
                <c:pt idx="11">
                  <c:v>3.096923255301288</c:v>
                </c:pt>
                <c:pt idx="12">
                  <c:v>2.910232046798841</c:v>
                </c:pt>
                <c:pt idx="13">
                  <c:v>2.9820118107414255</c:v>
                </c:pt>
                <c:pt idx="14">
                  <c:v>2.9303318437177066</c:v>
                </c:pt>
                <c:pt idx="15">
                  <c:v>2.9370351856249921</c:v>
                </c:pt>
                <c:pt idx="16">
                  <c:v>3.2993443936398608</c:v>
                </c:pt>
                <c:pt idx="17">
                  <c:v>3.5965981231331976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20-4828-B2E4-9A290E84FFA6}"/>
            </c:ext>
          </c:extLst>
        </c:ser>
        <c:ser>
          <c:idx val="2"/>
          <c:order val="1"/>
          <c:tx>
            <c:strRef>
              <c:f>'c1-7'!$D$15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[0]!_c17_datum</c:f>
              <c:numCache>
                <c:formatCode>m/d/yyyy</c:formatCode>
                <c:ptCount val="18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</c:numCache>
            </c:numRef>
          </c:cat>
          <c:val>
            <c:numRef>
              <c:f>[0]!_c17_Ic</c:f>
              <c:numCache>
                <c:formatCode>0.0</c:formatCode>
                <c:ptCount val="18"/>
                <c:pt idx="0">
                  <c:v>16.600931800525025</c:v>
                </c:pt>
                <c:pt idx="1">
                  <c:v>14.992545779351413</c:v>
                </c:pt>
                <c:pt idx="2">
                  <c:v>13.50866237807754</c:v>
                </c:pt>
                <c:pt idx="3">
                  <c:v>13.668115330384161</c:v>
                </c:pt>
                <c:pt idx="4">
                  <c:v>13.860013433357018</c:v>
                </c:pt>
                <c:pt idx="5">
                  <c:v>14.247678914179662</c:v>
                </c:pt>
                <c:pt idx="6">
                  <c:v>13.813769774697802</c:v>
                </c:pt>
                <c:pt idx="7">
                  <c:v>14.387233620834742</c:v>
                </c:pt>
                <c:pt idx="8">
                  <c:v>14.871066624035903</c:v>
                </c:pt>
                <c:pt idx="9">
                  <c:v>14.247682408720605</c:v>
                </c:pt>
                <c:pt idx="10">
                  <c:v>12.6737226999948</c:v>
                </c:pt>
                <c:pt idx="11">
                  <c:v>13.334627103299187</c:v>
                </c:pt>
                <c:pt idx="12">
                  <c:v>12.72508639590394</c:v>
                </c:pt>
                <c:pt idx="13">
                  <c:v>13.074311145666851</c:v>
                </c:pt>
                <c:pt idx="14">
                  <c:v>13.161507886348927</c:v>
                </c:pt>
                <c:pt idx="15">
                  <c:v>11.684382792978308</c:v>
                </c:pt>
                <c:pt idx="16">
                  <c:v>11.903182041155702</c:v>
                </c:pt>
                <c:pt idx="17">
                  <c:v>11.845886024221549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20-4828-B2E4-9A290E84FFA6}"/>
            </c:ext>
          </c:extLst>
        </c:ser>
        <c:ser>
          <c:idx val="0"/>
          <c:order val="2"/>
          <c:tx>
            <c:strRef>
              <c:f>'c1-7'!$B$15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[0]!_c17_datum</c:f>
              <c:numCache>
                <c:formatCode>m/d/yyyy</c:formatCode>
                <c:ptCount val="18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  <c:pt idx="17">
                  <c:v>42736</c:v>
                </c:pt>
              </c:numCache>
            </c:numRef>
          </c:cat>
          <c:val>
            <c:numRef>
              <c:f>[0]!_c17_Ig</c:f>
              <c:numCache>
                <c:formatCode>0.0</c:formatCode>
                <c:ptCount val="18"/>
                <c:pt idx="0">
                  <c:v>3.5655242004403052</c:v>
                </c:pt>
                <c:pt idx="1">
                  <c:v>3.9267694854597668</c:v>
                </c:pt>
                <c:pt idx="2">
                  <c:v>5.1374221820921102</c:v>
                </c:pt>
                <c:pt idx="3">
                  <c:v>3.7854664401870677</c:v>
                </c:pt>
                <c:pt idx="4">
                  <c:v>3.8074602147262624</c:v>
                </c:pt>
                <c:pt idx="5">
                  <c:v>4.1767783358267438</c:v>
                </c:pt>
                <c:pt idx="6">
                  <c:v>5.1541479019488508</c:v>
                </c:pt>
                <c:pt idx="7">
                  <c:v>4.2596510910662788</c:v>
                </c:pt>
                <c:pt idx="8">
                  <c:v>3.2137817299763678</c:v>
                </c:pt>
                <c:pt idx="9">
                  <c:v>3.4474555099833584</c:v>
                </c:pt>
                <c:pt idx="10">
                  <c:v>3.6805715871038767</c:v>
                </c:pt>
                <c:pt idx="11">
                  <c:v>3.362002736492363</c:v>
                </c:pt>
                <c:pt idx="12">
                  <c:v>3.7432344382780021</c:v>
                </c:pt>
                <c:pt idx="13">
                  <c:v>4.4330942236663518</c:v>
                </c:pt>
                <c:pt idx="14">
                  <c:v>5.5045381763751058</c:v>
                </c:pt>
                <c:pt idx="15">
                  <c:v>6.6600923117812583</c:v>
                </c:pt>
                <c:pt idx="16">
                  <c:v>4.9637040171440097</c:v>
                </c:pt>
                <c:pt idx="17">
                  <c:v>5.0686240167480978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20-4828-B2E4-9A290E84F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93689832"/>
        <c:axId val="193690224"/>
      </c:barChart>
      <c:dateAx>
        <c:axId val="193689832"/>
        <c:scaling>
          <c:orientation val="minMax"/>
          <c:min val="38353"/>
        </c:scaling>
        <c:delete val="0"/>
        <c:axPos val="b"/>
        <c:numFmt formatCode="yyyy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193690224"/>
        <c:crosses val="autoZero"/>
        <c:auto val="1"/>
        <c:lblOffset val="100"/>
        <c:baseTimeUnit val="years"/>
      </c:dateAx>
      <c:valAx>
        <c:axId val="193690224"/>
        <c:scaling>
          <c:orientation val="minMax"/>
          <c:max val="2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GDP arányában (%)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5.8002664683422375E-4"/>
              <c:y val="0.204686631944444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93689832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932"/>
        </c:manualLayout>
      </c:layout>
      <c:overlay val="0"/>
    </c:legend>
    <c:plotVisOnly val="1"/>
    <c:dispBlanksAs val="gap"/>
    <c:showDLblsOverMax val="0"/>
  </c:chart>
  <c:spPr>
    <a:noFill/>
    <a:ln w="25400">
      <a:noFill/>
    </a:ln>
  </c:spPr>
  <c:txPr>
    <a:bodyPr/>
    <a:lstStyle/>
    <a:p>
      <a:pPr>
        <a:defRPr sz="1800" b="0">
          <a:latin typeface="Trebuchet MS"/>
          <a:ea typeface="Trebuchet MS"/>
          <a:cs typeface="Trebuchet MS"/>
        </a:defRPr>
      </a:pPr>
      <a:endParaRPr lang="hu-HU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4C36A5-A32A-4D53-B1CD-57E75BB881C9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F8A9B15-E917-4EEE-AF50-CA10DEA51779}">
      <dgm:prSet phldrT="[Szöveg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3200" dirty="0"/>
            <a:t>Növekedési kilátások – van még erő a magyar gazdaságban</a:t>
          </a:r>
        </a:p>
      </dgm:t>
    </dgm:pt>
    <dgm:pt modelId="{52347FA1-A004-4074-BBB1-30B95B223C3F}" type="parTrans" cxnId="{8213D13A-A20D-4CA6-9BE2-752931F6CC5C}">
      <dgm:prSet/>
      <dgm:spPr/>
      <dgm:t>
        <a:bodyPr/>
        <a:lstStyle/>
        <a:p>
          <a:endParaRPr lang="hu-HU"/>
        </a:p>
      </dgm:t>
    </dgm:pt>
    <dgm:pt modelId="{3826E4BA-3C01-4AA4-B241-65E9357399A8}" type="sibTrans" cxnId="{8213D13A-A20D-4CA6-9BE2-752931F6CC5C}">
      <dgm:prSet/>
      <dgm:spPr/>
      <dgm:t>
        <a:bodyPr/>
        <a:lstStyle/>
        <a:p>
          <a:endParaRPr lang="hu-HU"/>
        </a:p>
      </dgm:t>
    </dgm:pt>
    <dgm:pt modelId="{64B812C7-A3A6-4EB8-8381-18C668E53284}">
      <dgm:prSet phldrT="[Szöveg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3200" dirty="0"/>
            <a:t>Inflációs kilátások – lesz-e és mikor?</a:t>
          </a:r>
        </a:p>
      </dgm:t>
    </dgm:pt>
    <dgm:pt modelId="{EF4858F6-1B5F-4798-A478-BCBA1FFD5B5D}" type="parTrans" cxnId="{A687B882-83F9-441E-BDB5-C13CFE135B11}">
      <dgm:prSet/>
      <dgm:spPr/>
      <dgm:t>
        <a:bodyPr/>
        <a:lstStyle/>
        <a:p>
          <a:endParaRPr lang="hu-HU"/>
        </a:p>
      </dgm:t>
    </dgm:pt>
    <dgm:pt modelId="{1C867651-693E-4EF6-BF52-9BBDB99836A4}" type="sibTrans" cxnId="{A687B882-83F9-441E-BDB5-C13CFE135B11}">
      <dgm:prSet/>
      <dgm:spPr/>
      <dgm:t>
        <a:bodyPr/>
        <a:lstStyle/>
        <a:p>
          <a:endParaRPr lang="hu-HU"/>
        </a:p>
      </dgm:t>
    </dgm:pt>
    <dgm:pt modelId="{6CCA069F-F597-46F1-9063-C64D1B9C681F}">
      <dgm:prSet phldrT="[Szöveg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3200" dirty="0"/>
            <a:t>Költségvetés és </a:t>
          </a:r>
          <a:r>
            <a:rPr lang="hu-HU" sz="3200" dirty="0" smtClean="0"/>
            <a:t>külső egyensúlyi </a:t>
          </a:r>
          <a:r>
            <a:rPr lang="hu-HU" sz="3200" dirty="0"/>
            <a:t>pozíció</a:t>
          </a:r>
        </a:p>
      </dgm:t>
    </dgm:pt>
    <dgm:pt modelId="{4C2AE1C0-984C-41E9-A33F-46BB7E332AE4}" type="parTrans" cxnId="{B7E9A7B5-EE92-4EE3-94D0-BF5993EE7674}">
      <dgm:prSet/>
      <dgm:spPr/>
      <dgm:t>
        <a:bodyPr/>
        <a:lstStyle/>
        <a:p>
          <a:endParaRPr lang="hu-HU"/>
        </a:p>
      </dgm:t>
    </dgm:pt>
    <dgm:pt modelId="{D4660557-EF69-4CCE-8B8D-129120934363}" type="sibTrans" cxnId="{B7E9A7B5-EE92-4EE3-94D0-BF5993EE7674}">
      <dgm:prSet/>
      <dgm:spPr/>
      <dgm:t>
        <a:bodyPr/>
        <a:lstStyle/>
        <a:p>
          <a:endParaRPr lang="hu-HU"/>
        </a:p>
      </dgm:t>
    </dgm:pt>
    <dgm:pt modelId="{343921D2-2334-4037-8C5E-95247ABA02BF}">
      <dgm:prSet phldrT="[Szöveg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hu-HU" sz="3200" dirty="0"/>
            <a:t>Alternatív forgatókönyvek</a:t>
          </a:r>
        </a:p>
      </dgm:t>
    </dgm:pt>
    <dgm:pt modelId="{42475753-10D2-457A-AC9B-3DCBA93E4511}" type="parTrans" cxnId="{8B7BD249-1E1D-47AB-959F-22BADF16F584}">
      <dgm:prSet/>
      <dgm:spPr/>
      <dgm:t>
        <a:bodyPr/>
        <a:lstStyle/>
        <a:p>
          <a:endParaRPr lang="hu-HU"/>
        </a:p>
      </dgm:t>
    </dgm:pt>
    <dgm:pt modelId="{45FCEF22-F2E1-47EB-AE4A-BE68E40F7637}" type="sibTrans" cxnId="{8B7BD249-1E1D-47AB-959F-22BADF16F584}">
      <dgm:prSet/>
      <dgm:spPr/>
      <dgm:t>
        <a:bodyPr/>
        <a:lstStyle/>
        <a:p>
          <a:endParaRPr lang="hu-HU"/>
        </a:p>
      </dgm:t>
    </dgm:pt>
    <dgm:pt modelId="{9F0B4CCE-EBEE-455B-AA43-43D9EE5F002F}" type="pres">
      <dgm:prSet presAssocID="{D54C36A5-A32A-4D53-B1CD-57E75BB881C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0FA3DC1D-C6F0-457A-8F2B-44252A1FD878}" type="pres">
      <dgm:prSet presAssocID="{D54C36A5-A32A-4D53-B1CD-57E75BB881C9}" presName="Name1" presStyleCnt="0"/>
      <dgm:spPr/>
    </dgm:pt>
    <dgm:pt modelId="{1F3BE05D-0DEC-4A42-B5E0-1D390AD7035A}" type="pres">
      <dgm:prSet presAssocID="{D54C36A5-A32A-4D53-B1CD-57E75BB881C9}" presName="cycle" presStyleCnt="0"/>
      <dgm:spPr/>
    </dgm:pt>
    <dgm:pt modelId="{371B72D1-8B0A-4A35-AF02-7500EC5B3705}" type="pres">
      <dgm:prSet presAssocID="{D54C36A5-A32A-4D53-B1CD-57E75BB881C9}" presName="srcNode" presStyleLbl="node1" presStyleIdx="0" presStyleCnt="4"/>
      <dgm:spPr/>
    </dgm:pt>
    <dgm:pt modelId="{AA503406-DE83-456D-BAFD-F923633F4C08}" type="pres">
      <dgm:prSet presAssocID="{D54C36A5-A32A-4D53-B1CD-57E75BB881C9}" presName="conn" presStyleLbl="parChTrans1D2" presStyleIdx="0" presStyleCnt="1"/>
      <dgm:spPr/>
      <dgm:t>
        <a:bodyPr/>
        <a:lstStyle/>
        <a:p>
          <a:endParaRPr lang="hu-HU"/>
        </a:p>
      </dgm:t>
    </dgm:pt>
    <dgm:pt modelId="{89F835DD-5EA6-46CA-A285-6EC9BC67C361}" type="pres">
      <dgm:prSet presAssocID="{D54C36A5-A32A-4D53-B1CD-57E75BB881C9}" presName="extraNode" presStyleLbl="node1" presStyleIdx="0" presStyleCnt="4"/>
      <dgm:spPr/>
    </dgm:pt>
    <dgm:pt modelId="{801B85F6-5055-4F48-811B-B8498B9066D7}" type="pres">
      <dgm:prSet presAssocID="{D54C36A5-A32A-4D53-B1CD-57E75BB881C9}" presName="dstNode" presStyleLbl="node1" presStyleIdx="0" presStyleCnt="4"/>
      <dgm:spPr/>
    </dgm:pt>
    <dgm:pt modelId="{C5CB03F8-E861-41FF-9B5B-5C109344809D}" type="pres">
      <dgm:prSet presAssocID="{FF8A9B15-E917-4EEE-AF50-CA10DEA51779}" presName="text_1" presStyleLbl="node1" presStyleIdx="0" presStyleCnt="4" custScaleY="12042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CF2FEB9-403B-4A4D-9F7E-C5F2A3E67F78}" type="pres">
      <dgm:prSet presAssocID="{FF8A9B15-E917-4EEE-AF50-CA10DEA51779}" presName="accent_1" presStyleCnt="0"/>
      <dgm:spPr/>
    </dgm:pt>
    <dgm:pt modelId="{E44D025B-8AB9-4CE9-9B60-984055C7C392}" type="pres">
      <dgm:prSet presAssocID="{FF8A9B15-E917-4EEE-AF50-CA10DEA51779}" presName="accentRepeatNode" presStyleLbl="solidFgAcc1" presStyleIdx="0" presStyleCnt="4"/>
      <dgm:spPr/>
    </dgm:pt>
    <dgm:pt modelId="{56FE5792-EDBF-4428-A8B1-D51C49A433B1}" type="pres">
      <dgm:prSet presAssocID="{64B812C7-A3A6-4EB8-8381-18C668E53284}" presName="text_2" presStyleLbl="node1" presStyleIdx="1" presStyleCnt="4" custScaleY="12181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56287C8-9ADB-4083-85EB-A5A9AC178941}" type="pres">
      <dgm:prSet presAssocID="{64B812C7-A3A6-4EB8-8381-18C668E53284}" presName="accent_2" presStyleCnt="0"/>
      <dgm:spPr/>
    </dgm:pt>
    <dgm:pt modelId="{E40C014F-1963-48A1-8F10-D806AB785F29}" type="pres">
      <dgm:prSet presAssocID="{64B812C7-A3A6-4EB8-8381-18C668E53284}" presName="accentRepeatNode" presStyleLbl="solidFgAcc1" presStyleIdx="1" presStyleCnt="4"/>
      <dgm:spPr/>
    </dgm:pt>
    <dgm:pt modelId="{4FA4E8A5-61B5-4204-AF4C-328C162EBCE2}" type="pres">
      <dgm:prSet presAssocID="{6CCA069F-F597-46F1-9063-C64D1B9C681F}" presName="text_3" presStyleLbl="node1" presStyleIdx="2" presStyleCnt="4" custScaleY="14204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06D8D50-B02E-47D1-B1AF-FD17AA0DEB8E}" type="pres">
      <dgm:prSet presAssocID="{6CCA069F-F597-46F1-9063-C64D1B9C681F}" presName="accent_3" presStyleCnt="0"/>
      <dgm:spPr/>
    </dgm:pt>
    <dgm:pt modelId="{B8952EC0-B4D6-4939-98D2-1AF443F3B24D}" type="pres">
      <dgm:prSet presAssocID="{6CCA069F-F597-46F1-9063-C64D1B9C681F}" presName="accentRepeatNode" presStyleLbl="solidFgAcc1" presStyleIdx="2" presStyleCnt="4"/>
      <dgm:spPr/>
    </dgm:pt>
    <dgm:pt modelId="{7C561BBC-9C3A-40DC-A433-5004CAA9CACB}" type="pres">
      <dgm:prSet presAssocID="{343921D2-2334-4037-8C5E-95247ABA02B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03F2092-06C3-44D0-BF15-DEE4D263DF01}" type="pres">
      <dgm:prSet presAssocID="{343921D2-2334-4037-8C5E-95247ABA02BF}" presName="accent_4" presStyleCnt="0"/>
      <dgm:spPr/>
    </dgm:pt>
    <dgm:pt modelId="{E7FA8C0B-2677-48DA-98BD-90335C0340D4}" type="pres">
      <dgm:prSet presAssocID="{343921D2-2334-4037-8C5E-95247ABA02BF}" presName="accentRepeatNode" presStyleLbl="solidFgAcc1" presStyleIdx="3" presStyleCnt="4"/>
      <dgm:spPr/>
    </dgm:pt>
  </dgm:ptLst>
  <dgm:cxnLst>
    <dgm:cxn modelId="{B7E9A7B5-EE92-4EE3-94D0-BF5993EE7674}" srcId="{D54C36A5-A32A-4D53-B1CD-57E75BB881C9}" destId="{6CCA069F-F597-46F1-9063-C64D1B9C681F}" srcOrd="2" destOrd="0" parTransId="{4C2AE1C0-984C-41E9-A33F-46BB7E332AE4}" sibTransId="{D4660557-EF69-4CCE-8B8D-129120934363}"/>
    <dgm:cxn modelId="{A687B882-83F9-441E-BDB5-C13CFE135B11}" srcId="{D54C36A5-A32A-4D53-B1CD-57E75BB881C9}" destId="{64B812C7-A3A6-4EB8-8381-18C668E53284}" srcOrd="1" destOrd="0" parTransId="{EF4858F6-1B5F-4798-A478-BCBA1FFD5B5D}" sibTransId="{1C867651-693E-4EF6-BF52-9BBDB99836A4}"/>
    <dgm:cxn modelId="{8213D13A-A20D-4CA6-9BE2-752931F6CC5C}" srcId="{D54C36A5-A32A-4D53-B1CD-57E75BB881C9}" destId="{FF8A9B15-E917-4EEE-AF50-CA10DEA51779}" srcOrd="0" destOrd="0" parTransId="{52347FA1-A004-4074-BBB1-30B95B223C3F}" sibTransId="{3826E4BA-3C01-4AA4-B241-65E9357399A8}"/>
    <dgm:cxn modelId="{9FA4273A-36CF-4303-8581-E96EEB16563D}" type="presOf" srcId="{6CCA069F-F597-46F1-9063-C64D1B9C681F}" destId="{4FA4E8A5-61B5-4204-AF4C-328C162EBCE2}" srcOrd="0" destOrd="0" presId="urn:microsoft.com/office/officeart/2008/layout/VerticalCurvedList"/>
    <dgm:cxn modelId="{321EBFA6-CD38-40E7-9B37-A21AE28AF1A1}" type="presOf" srcId="{FF8A9B15-E917-4EEE-AF50-CA10DEA51779}" destId="{C5CB03F8-E861-41FF-9B5B-5C109344809D}" srcOrd="0" destOrd="0" presId="urn:microsoft.com/office/officeart/2008/layout/VerticalCurvedList"/>
    <dgm:cxn modelId="{8B7BD249-1E1D-47AB-959F-22BADF16F584}" srcId="{D54C36A5-A32A-4D53-B1CD-57E75BB881C9}" destId="{343921D2-2334-4037-8C5E-95247ABA02BF}" srcOrd="3" destOrd="0" parTransId="{42475753-10D2-457A-AC9B-3DCBA93E4511}" sibTransId="{45FCEF22-F2E1-47EB-AE4A-BE68E40F7637}"/>
    <dgm:cxn modelId="{A7AA3866-B0BC-45D6-BEF2-650603C669A5}" type="presOf" srcId="{D54C36A5-A32A-4D53-B1CD-57E75BB881C9}" destId="{9F0B4CCE-EBEE-455B-AA43-43D9EE5F002F}" srcOrd="0" destOrd="0" presId="urn:microsoft.com/office/officeart/2008/layout/VerticalCurvedList"/>
    <dgm:cxn modelId="{AD8E92E9-BBAB-4CDA-96D6-8C8A5E70F29B}" type="presOf" srcId="{3826E4BA-3C01-4AA4-B241-65E9357399A8}" destId="{AA503406-DE83-456D-BAFD-F923633F4C08}" srcOrd="0" destOrd="0" presId="urn:microsoft.com/office/officeart/2008/layout/VerticalCurvedList"/>
    <dgm:cxn modelId="{1C36134F-A56B-4B24-88CC-A743412D9282}" type="presOf" srcId="{64B812C7-A3A6-4EB8-8381-18C668E53284}" destId="{56FE5792-EDBF-4428-A8B1-D51C49A433B1}" srcOrd="0" destOrd="0" presId="urn:microsoft.com/office/officeart/2008/layout/VerticalCurvedList"/>
    <dgm:cxn modelId="{FE90A56B-F8E1-4B78-9CC0-B4817ACFA4D1}" type="presOf" srcId="{343921D2-2334-4037-8C5E-95247ABA02BF}" destId="{7C561BBC-9C3A-40DC-A433-5004CAA9CACB}" srcOrd="0" destOrd="0" presId="urn:microsoft.com/office/officeart/2008/layout/VerticalCurvedList"/>
    <dgm:cxn modelId="{72F28030-34CB-49E0-B5A6-0A020D4F3A5A}" type="presParOf" srcId="{9F0B4CCE-EBEE-455B-AA43-43D9EE5F002F}" destId="{0FA3DC1D-C6F0-457A-8F2B-44252A1FD878}" srcOrd="0" destOrd="0" presId="urn:microsoft.com/office/officeart/2008/layout/VerticalCurvedList"/>
    <dgm:cxn modelId="{C852235F-BA20-487E-A558-7C03C793111B}" type="presParOf" srcId="{0FA3DC1D-C6F0-457A-8F2B-44252A1FD878}" destId="{1F3BE05D-0DEC-4A42-B5E0-1D390AD7035A}" srcOrd="0" destOrd="0" presId="urn:microsoft.com/office/officeart/2008/layout/VerticalCurvedList"/>
    <dgm:cxn modelId="{EFD0472C-9408-494E-A174-EAB3856812AD}" type="presParOf" srcId="{1F3BE05D-0DEC-4A42-B5E0-1D390AD7035A}" destId="{371B72D1-8B0A-4A35-AF02-7500EC5B3705}" srcOrd="0" destOrd="0" presId="urn:microsoft.com/office/officeart/2008/layout/VerticalCurvedList"/>
    <dgm:cxn modelId="{9F597240-FDA4-491E-B834-E15C273E87D9}" type="presParOf" srcId="{1F3BE05D-0DEC-4A42-B5E0-1D390AD7035A}" destId="{AA503406-DE83-456D-BAFD-F923633F4C08}" srcOrd="1" destOrd="0" presId="urn:microsoft.com/office/officeart/2008/layout/VerticalCurvedList"/>
    <dgm:cxn modelId="{8F440F1B-AC5B-4B5B-881B-C32D8534E3A9}" type="presParOf" srcId="{1F3BE05D-0DEC-4A42-B5E0-1D390AD7035A}" destId="{89F835DD-5EA6-46CA-A285-6EC9BC67C361}" srcOrd="2" destOrd="0" presId="urn:microsoft.com/office/officeart/2008/layout/VerticalCurvedList"/>
    <dgm:cxn modelId="{24D52DA2-0FAD-4626-A03B-6A5F9E66F272}" type="presParOf" srcId="{1F3BE05D-0DEC-4A42-B5E0-1D390AD7035A}" destId="{801B85F6-5055-4F48-811B-B8498B9066D7}" srcOrd="3" destOrd="0" presId="urn:microsoft.com/office/officeart/2008/layout/VerticalCurvedList"/>
    <dgm:cxn modelId="{682FD460-7D96-42F2-B03F-74CE2EC3AA72}" type="presParOf" srcId="{0FA3DC1D-C6F0-457A-8F2B-44252A1FD878}" destId="{C5CB03F8-E861-41FF-9B5B-5C109344809D}" srcOrd="1" destOrd="0" presId="urn:microsoft.com/office/officeart/2008/layout/VerticalCurvedList"/>
    <dgm:cxn modelId="{284317EA-29FB-49D7-83CD-E236DB435C8D}" type="presParOf" srcId="{0FA3DC1D-C6F0-457A-8F2B-44252A1FD878}" destId="{3CF2FEB9-403B-4A4D-9F7E-C5F2A3E67F78}" srcOrd="2" destOrd="0" presId="urn:microsoft.com/office/officeart/2008/layout/VerticalCurvedList"/>
    <dgm:cxn modelId="{58199BD3-64B3-455D-9D13-9788BCEA05B3}" type="presParOf" srcId="{3CF2FEB9-403B-4A4D-9F7E-C5F2A3E67F78}" destId="{E44D025B-8AB9-4CE9-9B60-984055C7C392}" srcOrd="0" destOrd="0" presId="urn:microsoft.com/office/officeart/2008/layout/VerticalCurvedList"/>
    <dgm:cxn modelId="{C108F1B3-C534-427A-9411-F2F0697E2CB2}" type="presParOf" srcId="{0FA3DC1D-C6F0-457A-8F2B-44252A1FD878}" destId="{56FE5792-EDBF-4428-A8B1-D51C49A433B1}" srcOrd="3" destOrd="0" presId="urn:microsoft.com/office/officeart/2008/layout/VerticalCurvedList"/>
    <dgm:cxn modelId="{E6F0036F-612B-49B3-869E-B52D98A5D2B3}" type="presParOf" srcId="{0FA3DC1D-C6F0-457A-8F2B-44252A1FD878}" destId="{056287C8-9ADB-4083-85EB-A5A9AC178941}" srcOrd="4" destOrd="0" presId="urn:microsoft.com/office/officeart/2008/layout/VerticalCurvedList"/>
    <dgm:cxn modelId="{3D9C5772-6CEB-4FF0-A66D-CDED08AD2CE2}" type="presParOf" srcId="{056287C8-9ADB-4083-85EB-A5A9AC178941}" destId="{E40C014F-1963-48A1-8F10-D806AB785F29}" srcOrd="0" destOrd="0" presId="urn:microsoft.com/office/officeart/2008/layout/VerticalCurvedList"/>
    <dgm:cxn modelId="{E1A9BDC6-8242-4BC2-A51F-2AC5F16B1621}" type="presParOf" srcId="{0FA3DC1D-C6F0-457A-8F2B-44252A1FD878}" destId="{4FA4E8A5-61B5-4204-AF4C-328C162EBCE2}" srcOrd="5" destOrd="0" presId="urn:microsoft.com/office/officeart/2008/layout/VerticalCurvedList"/>
    <dgm:cxn modelId="{DBFA4698-E77E-4EC0-B1E1-D5D3DA5C79FD}" type="presParOf" srcId="{0FA3DC1D-C6F0-457A-8F2B-44252A1FD878}" destId="{C06D8D50-B02E-47D1-B1AF-FD17AA0DEB8E}" srcOrd="6" destOrd="0" presId="urn:microsoft.com/office/officeart/2008/layout/VerticalCurvedList"/>
    <dgm:cxn modelId="{069A96E5-A33D-4248-A902-699E3946536B}" type="presParOf" srcId="{C06D8D50-B02E-47D1-B1AF-FD17AA0DEB8E}" destId="{B8952EC0-B4D6-4939-98D2-1AF443F3B24D}" srcOrd="0" destOrd="0" presId="urn:microsoft.com/office/officeart/2008/layout/VerticalCurvedList"/>
    <dgm:cxn modelId="{9A0B3079-9865-479E-A74B-B5392C46D5EB}" type="presParOf" srcId="{0FA3DC1D-C6F0-457A-8F2B-44252A1FD878}" destId="{7C561BBC-9C3A-40DC-A433-5004CAA9CACB}" srcOrd="7" destOrd="0" presId="urn:microsoft.com/office/officeart/2008/layout/VerticalCurvedList"/>
    <dgm:cxn modelId="{A0875BB6-8AC4-4ED0-8FC8-58DEB717D8FF}" type="presParOf" srcId="{0FA3DC1D-C6F0-457A-8F2B-44252A1FD878}" destId="{203F2092-06C3-44D0-BF15-DEE4D263DF01}" srcOrd="8" destOrd="0" presId="urn:microsoft.com/office/officeart/2008/layout/VerticalCurvedList"/>
    <dgm:cxn modelId="{2D091DBF-14E2-4483-868D-87CC43592231}" type="presParOf" srcId="{203F2092-06C3-44D0-BF15-DEE4D263DF01}" destId="{E7FA8C0B-2677-48DA-98BD-90335C0340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03406-DE83-456D-BAFD-F923633F4C08}">
      <dsp:nvSpPr>
        <dsp:cNvPr id="0" name=""/>
        <dsp:cNvSpPr/>
      </dsp:nvSpPr>
      <dsp:spPr>
        <a:xfrm>
          <a:off x="-5618094" y="-860046"/>
          <a:ext cx="6688968" cy="6688968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B03F8-E861-41FF-9B5B-5C109344809D}">
      <dsp:nvSpPr>
        <dsp:cNvPr id="0" name=""/>
        <dsp:cNvSpPr/>
      </dsp:nvSpPr>
      <dsp:spPr>
        <a:xfrm>
          <a:off x="560575" y="303941"/>
          <a:ext cx="7256646" cy="920542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/>
            <a:t>Növekedési kilátások – van még erő a magyar gazdaságban</a:t>
          </a:r>
        </a:p>
      </dsp:txBody>
      <dsp:txXfrm>
        <a:off x="560575" y="303941"/>
        <a:ext cx="7256646" cy="920542"/>
      </dsp:txXfrm>
    </dsp:sp>
    <dsp:sp modelId="{E44D025B-8AB9-4CE9-9B60-984055C7C392}">
      <dsp:nvSpPr>
        <dsp:cNvPr id="0" name=""/>
        <dsp:cNvSpPr/>
      </dsp:nvSpPr>
      <dsp:spPr>
        <a:xfrm>
          <a:off x="82817" y="286455"/>
          <a:ext cx="955514" cy="9555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E5792-EDBF-4428-A8B1-D51C49A433B1}">
      <dsp:nvSpPr>
        <dsp:cNvPr id="0" name=""/>
        <dsp:cNvSpPr/>
      </dsp:nvSpPr>
      <dsp:spPr>
        <a:xfrm>
          <a:off x="998830" y="1445445"/>
          <a:ext cx="6818391" cy="93116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/>
            <a:t>Inflációs kilátások – lesz-e és mikor?</a:t>
          </a:r>
        </a:p>
      </dsp:txBody>
      <dsp:txXfrm>
        <a:off x="998830" y="1445445"/>
        <a:ext cx="6818391" cy="931168"/>
      </dsp:txXfrm>
    </dsp:sp>
    <dsp:sp modelId="{E40C014F-1963-48A1-8F10-D806AB785F29}">
      <dsp:nvSpPr>
        <dsp:cNvPr id="0" name=""/>
        <dsp:cNvSpPr/>
      </dsp:nvSpPr>
      <dsp:spPr>
        <a:xfrm>
          <a:off x="521072" y="1433271"/>
          <a:ext cx="955514" cy="9555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4E8A5-61B5-4204-AF4C-328C162EBCE2}">
      <dsp:nvSpPr>
        <dsp:cNvPr id="0" name=""/>
        <dsp:cNvSpPr/>
      </dsp:nvSpPr>
      <dsp:spPr>
        <a:xfrm>
          <a:off x="998830" y="2514941"/>
          <a:ext cx="6818391" cy="1085808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/>
            <a:t>Költségvetés és </a:t>
          </a:r>
          <a:r>
            <a:rPr lang="hu-HU" sz="3200" kern="1200" dirty="0" smtClean="0"/>
            <a:t>külső egyensúlyi </a:t>
          </a:r>
          <a:r>
            <a:rPr lang="hu-HU" sz="3200" kern="1200" dirty="0"/>
            <a:t>pozíció</a:t>
          </a:r>
        </a:p>
      </dsp:txBody>
      <dsp:txXfrm>
        <a:off x="998830" y="2514941"/>
        <a:ext cx="6818391" cy="1085808"/>
      </dsp:txXfrm>
    </dsp:sp>
    <dsp:sp modelId="{B8952EC0-B4D6-4939-98D2-1AF443F3B24D}">
      <dsp:nvSpPr>
        <dsp:cNvPr id="0" name=""/>
        <dsp:cNvSpPr/>
      </dsp:nvSpPr>
      <dsp:spPr>
        <a:xfrm>
          <a:off x="521072" y="2580088"/>
          <a:ext cx="955514" cy="9555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561BBC-9C3A-40DC-A433-5004CAA9CACB}">
      <dsp:nvSpPr>
        <dsp:cNvPr id="0" name=""/>
        <dsp:cNvSpPr/>
      </dsp:nvSpPr>
      <dsp:spPr>
        <a:xfrm>
          <a:off x="560575" y="3822456"/>
          <a:ext cx="7256646" cy="764411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/>
            <a:t>Alternatív forgatókönyvek</a:t>
          </a:r>
        </a:p>
      </dsp:txBody>
      <dsp:txXfrm>
        <a:off x="560575" y="3822456"/>
        <a:ext cx="7256646" cy="764411"/>
      </dsp:txXfrm>
    </dsp:sp>
    <dsp:sp modelId="{E7FA8C0B-2677-48DA-98BD-90335C0340D4}">
      <dsp:nvSpPr>
        <dsp:cNvPr id="0" name=""/>
        <dsp:cNvSpPr/>
      </dsp:nvSpPr>
      <dsp:spPr>
        <a:xfrm>
          <a:off x="82817" y="3726904"/>
          <a:ext cx="955514" cy="9555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0.05165</cdr:x>
      <cdr:y>0.00682</cdr:y>
    </cdr:from>
    <cdr:to>
      <cdr:x>0.35555</cdr:x>
      <cdr:y>0.11895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363219" y="32535"/>
          <a:ext cx="2137093" cy="534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anose="020B0603020202020204" pitchFamily="34" charset="0"/>
            </a:rPr>
            <a:t>milliárd</a:t>
          </a:r>
          <a:r>
            <a:rPr lang="hu-HU" sz="1600" baseline="0" dirty="0">
              <a:latin typeface="Trebuchet MS" panose="020B0603020202020204" pitchFamily="34" charset="0"/>
            </a:rPr>
            <a:t> forint</a:t>
          </a:r>
        </a:p>
      </cdr:txBody>
    </cdr:sp>
  </cdr:relSizeAnchor>
  <cdr:relSizeAnchor xmlns:cdr="http://schemas.openxmlformats.org/drawingml/2006/chartDrawing">
    <cdr:from>
      <cdr:x>0.70662</cdr:x>
      <cdr:y>0.00967</cdr:y>
    </cdr:from>
    <cdr:to>
      <cdr:x>0.95602</cdr:x>
      <cdr:y>0.04348</cdr:y>
    </cdr:to>
    <cdr:sp macro="" textlink="">
      <cdr:nvSpPr>
        <cdr:cNvPr id="3" name="Szövegdoboz 1"/>
        <cdr:cNvSpPr txBox="1"/>
      </cdr:nvSpPr>
      <cdr:spPr>
        <a:xfrm xmlns:a="http://schemas.openxmlformats.org/drawingml/2006/main">
          <a:off x="4969172" y="46132"/>
          <a:ext cx="1753855" cy="161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>
              <a:latin typeface="Trebuchet MS" panose="020B0603020202020204" pitchFamily="34" charset="0"/>
            </a:rPr>
            <a:t>milliárd</a:t>
          </a:r>
          <a:r>
            <a:rPr lang="hu-HU" sz="1600" baseline="0" dirty="0">
              <a:latin typeface="Trebuchet MS" panose="020B0603020202020204" pitchFamily="34" charset="0"/>
            </a:rPr>
            <a:t> forint</a:t>
          </a:r>
        </a:p>
      </cdr:txBody>
    </cdr:sp>
  </cdr:relSizeAnchor>
  <cdr:relSizeAnchor xmlns:cdr="http://schemas.openxmlformats.org/drawingml/2006/chartDrawing">
    <cdr:from>
      <cdr:x>0.85396</cdr:x>
      <cdr:y>0.94543</cdr:y>
    </cdr:from>
    <cdr:to>
      <cdr:x>1</cdr:x>
      <cdr:y>1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8092109" y="5781261"/>
          <a:ext cx="1358348" cy="331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200" i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0.543</cdr:x>
      <cdr:y>0.23137</cdr:y>
    </cdr:from>
    <cdr:to>
      <cdr:x>0.63825</cdr:x>
      <cdr:y>0.44806</cdr:y>
    </cdr:to>
    <cdr:cxnSp macro="">
      <cdr:nvCxnSpPr>
        <cdr:cNvPr id="7" name="Egyenes összekötő nyíllal 6"/>
        <cdr:cNvCxnSpPr/>
      </cdr:nvCxnSpPr>
      <cdr:spPr>
        <a:xfrm xmlns:a="http://schemas.openxmlformats.org/drawingml/2006/main">
          <a:off x="4105076" y="999529"/>
          <a:ext cx="720080" cy="936104"/>
        </a:xfrm>
        <a:prstGeom xmlns:a="http://schemas.openxmlformats.org/drawingml/2006/main" prst="straightConnector1">
          <a:avLst/>
        </a:prstGeom>
        <a:ln xmlns:a="http://schemas.openxmlformats.org/drawingml/2006/main" w="7620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0.44775</cdr:x>
      <cdr:y>0.4814</cdr:y>
    </cdr:from>
    <cdr:to>
      <cdr:x>0.66682</cdr:x>
      <cdr:y>0.75925</cdr:y>
    </cdr:to>
    <cdr:sp macro="" textlink="">
      <cdr:nvSpPr>
        <cdr:cNvPr id="10" name="Szövegdoboz 9"/>
        <cdr:cNvSpPr txBox="1"/>
      </cdr:nvSpPr>
      <cdr:spPr>
        <a:xfrm xmlns:a="http://schemas.openxmlformats.org/drawingml/2006/main">
          <a:off x="3384996" y="2079649"/>
          <a:ext cx="1656184" cy="120032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1E2452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800" baseline="0" dirty="0">
              <a:latin typeface="Trebuchet MS" panose="020B0603020202020204" pitchFamily="34" charset="0"/>
            </a:rPr>
            <a:t>2015-ről</a:t>
          </a:r>
          <a:r>
            <a:rPr lang="hu-HU" sz="1800" dirty="0">
              <a:latin typeface="Trebuchet MS" panose="020B0603020202020204" pitchFamily="34" charset="0"/>
            </a:rPr>
            <a:t> 2016-ra: </a:t>
          </a:r>
          <a:r>
            <a:rPr lang="hu-HU" sz="1800" baseline="0" dirty="0">
              <a:latin typeface="Trebuchet MS" panose="020B0603020202020204" pitchFamily="34" charset="0"/>
            </a:rPr>
            <a:t>1323 milliárd Ft csökkenés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0.7335</cdr:x>
      <cdr:y>0.11042</cdr:y>
    </cdr:from>
    <cdr:to>
      <cdr:x>0.7335</cdr:x>
      <cdr:y>0.66798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5545236" y="477020"/>
          <a:ext cx="0" cy="240865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chemeClr val="tx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0.64665</cdr:x>
      <cdr:y>0</cdr:y>
    </cdr:from>
    <cdr:to>
      <cdr:x>0.98332</cdr:x>
      <cdr:y>0.2257</cdr:y>
    </cdr:to>
    <cdr:sp macro="" textlink="">
      <cdr:nvSpPr>
        <cdr:cNvPr id="3" name="Szövegdoboz 1"/>
        <cdr:cNvSpPr txBox="1"/>
      </cdr:nvSpPr>
      <cdr:spPr>
        <a:xfrm xmlns:a="http://schemas.openxmlformats.org/drawingml/2006/main">
          <a:off x="5354234" y="0"/>
          <a:ext cx="2787675" cy="10156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1E2452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2000" dirty="0">
              <a:solidFill>
                <a:srgbClr val="002060"/>
              </a:solidFill>
            </a:rPr>
            <a:t>Inflációs várakozás</a:t>
          </a:r>
        </a:p>
        <a:p xmlns:a="http://schemas.openxmlformats.org/drawingml/2006/main">
          <a:r>
            <a:rPr lang="hu-HU" sz="2000" dirty="0">
              <a:solidFill>
                <a:srgbClr val="002060"/>
              </a:solidFill>
            </a:rPr>
            <a:t>2016: 0,2%</a:t>
          </a:r>
        </a:p>
        <a:p xmlns:a="http://schemas.openxmlformats.org/drawingml/2006/main">
          <a:r>
            <a:rPr lang="hu-HU" sz="2000" dirty="0">
              <a:solidFill>
                <a:srgbClr val="002060"/>
              </a:solidFill>
            </a:rPr>
            <a:t>2017: 1,4%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0.47143</cdr:x>
      <cdr:y>0.50409</cdr:y>
    </cdr:from>
    <cdr:to>
      <cdr:x>0.50952</cdr:x>
      <cdr:y>0.57077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3563977" y="2177686"/>
          <a:ext cx="288031" cy="288031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0.29871</cdr:x>
      <cdr:y>0.53797</cdr:y>
    </cdr:from>
    <cdr:to>
      <cdr:x>0.59801</cdr:x>
      <cdr:y>0.64323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03298" y="1239483"/>
          <a:ext cx="905082" cy="242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baseline="0" dirty="0">
              <a:latin typeface="Trebuchet MS" panose="020B0603020202020204" pitchFamily="34" charset="0"/>
            </a:rPr>
            <a:t>inflációs cél</a:t>
          </a:r>
        </a:p>
      </cdr:txBody>
    </cdr:sp>
  </cdr:relSizeAnchor>
  <cdr:relSizeAnchor xmlns:cdr="http://schemas.openxmlformats.org/drawingml/2006/chartDrawing">
    <cdr:from>
      <cdr:x>0.6905</cdr:x>
      <cdr:y>0.07071</cdr:y>
    </cdr:from>
    <cdr:to>
      <cdr:x>0.96556</cdr:x>
      <cdr:y>0.17597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220160" y="305479"/>
          <a:ext cx="2079454" cy="454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i="1" baseline="0" dirty="0">
              <a:latin typeface="Trebuchet MS" panose="020B0603020202020204" pitchFamily="34" charset="0"/>
            </a:rPr>
            <a:t>Toleranciasáv</a:t>
          </a:r>
        </a:p>
      </cdr:txBody>
    </cdr:sp>
  </cdr:relSizeAnchor>
  <cdr:relSizeAnchor xmlns:cdr="http://schemas.openxmlformats.org/drawingml/2006/chartDrawing">
    <cdr:from>
      <cdr:x>0.8495</cdr:x>
      <cdr:y>0.18326</cdr:y>
    </cdr:from>
    <cdr:to>
      <cdr:x>0.89052</cdr:x>
      <cdr:y>0.40408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6422220" y="791683"/>
          <a:ext cx="310108" cy="953956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0.05578</cdr:x>
      <cdr:y>0</cdr:y>
    </cdr:from>
    <cdr:to>
      <cdr:x>0.31721</cdr:x>
      <cdr:y>0.09095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1680" y="0"/>
          <a:ext cx="1976411" cy="392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0.77014</cdr:x>
      <cdr:y>0</cdr:y>
    </cdr:from>
    <cdr:to>
      <cdr:x>0.94257</cdr:x>
      <cdr:y>0.09095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22280" y="-1270000"/>
          <a:ext cx="1303582" cy="3929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0.69012</cdr:x>
      <cdr:y>0.08279</cdr:y>
    </cdr:from>
    <cdr:to>
      <cdr:x>0.69012</cdr:x>
      <cdr:y>0.62966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2082869" y="192568"/>
          <a:ext cx="0" cy="1272008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0.71137</cdr:x>
      <cdr:y>0.13306</cdr:y>
    </cdr:from>
    <cdr:to>
      <cdr:x>0.86539</cdr:x>
      <cdr:y>0.20608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377985" y="574824"/>
          <a:ext cx="1164375" cy="3154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i="1" dirty="0"/>
            <a:t>toleranciasáv</a:t>
          </a:r>
        </a:p>
      </cdr:txBody>
    </cdr:sp>
  </cdr:relSizeAnchor>
  <cdr:relSizeAnchor xmlns:cdr="http://schemas.openxmlformats.org/drawingml/2006/chartDrawing">
    <cdr:from>
      <cdr:x>0.75595</cdr:x>
      <cdr:y>0.1943</cdr:y>
    </cdr:from>
    <cdr:to>
      <cdr:x>0.77875</cdr:x>
      <cdr:y>0.25794</cdr:y>
    </cdr:to>
    <cdr:sp macro="" textlink="">
      <cdr:nvSpPr>
        <cdr:cNvPr id="8" name="Straight Arrow Connector 7"/>
        <cdr:cNvSpPr/>
      </cdr:nvSpPr>
      <cdr:spPr>
        <a:xfrm xmlns:a="http://schemas.openxmlformats.org/drawingml/2006/main">
          <a:off x="2285999" y="447674"/>
          <a:ext cx="68940" cy="146619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0.08815</cdr:x>
      <cdr:y>0</cdr:y>
    </cdr:from>
    <cdr:to>
      <cdr:x>0.34421</cdr:x>
      <cdr:y>0.08334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666425" y="0"/>
          <a:ext cx="1935805" cy="3600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milliárd forint</a:t>
          </a:r>
        </a:p>
      </cdr:txBody>
    </cdr:sp>
  </cdr:relSizeAnchor>
  <cdr:relSizeAnchor xmlns:cdr="http://schemas.openxmlformats.org/drawingml/2006/chartDrawing">
    <cdr:from>
      <cdr:x>0.67123</cdr:x>
      <cdr:y>0.00798</cdr:y>
    </cdr:from>
    <cdr:to>
      <cdr:x>0.91713</cdr:x>
      <cdr:y>0.08835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5074518" y="34474"/>
          <a:ext cx="1858985" cy="34721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milliárd forint</a:t>
          </a:r>
        </a:p>
      </cdr:txBody>
    </cdr:sp>
  </cdr:relSizeAnchor>
  <cdr:relSizeAnchor xmlns:cdr="http://schemas.openxmlformats.org/drawingml/2006/chartDrawing">
    <cdr:from>
      <cdr:x>0.67145</cdr:x>
      <cdr:y>0.20083</cdr:y>
    </cdr:from>
    <cdr:to>
      <cdr:x>0.86195</cdr:x>
      <cdr:y>0.36752</cdr:y>
    </cdr:to>
    <cdr:sp macro="" textlink="">
      <cdr:nvSpPr>
        <cdr:cNvPr id="7" name="Szövegdoboz 6"/>
        <cdr:cNvSpPr txBox="1"/>
      </cdr:nvSpPr>
      <cdr:spPr>
        <a:xfrm xmlns:a="http://schemas.openxmlformats.org/drawingml/2006/main">
          <a:off x="5076176" y="867593"/>
          <a:ext cx="1440160" cy="7200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2016. évi előirányzat</a:t>
          </a:r>
        </a:p>
      </cdr:txBody>
    </cdr:sp>
  </cdr:relSizeAnchor>
  <cdr:relSizeAnchor xmlns:cdr="http://schemas.openxmlformats.org/drawingml/2006/chartDrawing">
    <cdr:from>
      <cdr:x>0.77623</cdr:x>
      <cdr:y>0.38419</cdr:y>
    </cdr:from>
    <cdr:to>
      <cdr:x>0.8429</cdr:x>
      <cdr:y>0.4842</cdr:y>
    </cdr:to>
    <cdr:sp macro="" textlink="">
      <cdr:nvSpPr>
        <cdr:cNvPr id="10" name="Egyenes összekötő nyíllal 9"/>
        <cdr:cNvSpPr/>
      </cdr:nvSpPr>
      <cdr:spPr>
        <a:xfrm xmlns:a="http://schemas.openxmlformats.org/drawingml/2006/main">
          <a:off x="5868263" y="1659681"/>
          <a:ext cx="504057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0.66674</cdr:x>
      <cdr:y>0.00817</cdr:y>
    </cdr:from>
    <cdr:to>
      <cdr:x>0.96856</cdr:x>
      <cdr:y>0.08036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0" y="35294"/>
          <a:ext cx="2281754" cy="3118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err="1">
              <a:latin typeface="+mj-lt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0.05495</cdr:x>
      <cdr:y>0.01069</cdr:y>
    </cdr:from>
    <cdr:to>
      <cdr:x>0.37147</cdr:x>
      <cdr:y>0.07372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15422" y="46181"/>
          <a:ext cx="2392890" cy="2722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latin typeface="+mj-lt"/>
            </a:rPr>
            <a:t>a</a:t>
          </a:r>
          <a:r>
            <a:rPr lang="hu-HU" sz="1600" baseline="0" dirty="0" err="1">
              <a:latin typeface="+mj-lt"/>
            </a:rPr>
            <a:t> GDP százalékában</a:t>
          </a:r>
          <a:endParaRPr lang="hu-HU" sz="1600" dirty="0" err="1">
            <a:latin typeface="+mj-lt"/>
          </a:endParaRPr>
        </a:p>
      </cdr:txBody>
    </cdr:sp>
  </cdr:relSizeAnchor>
  <cdr:relSizeAnchor xmlns:cdr="http://schemas.openxmlformats.org/drawingml/2006/chartDrawing">
    <cdr:from>
      <cdr:x>0.65253</cdr:x>
      <cdr:y>0.06538</cdr:y>
    </cdr:from>
    <cdr:to>
      <cdr:x>0.65253</cdr:x>
      <cdr:y>0.82271</cdr:y>
    </cdr:to>
    <cdr:sp macro="" textlink="">
      <cdr:nvSpPr>
        <cdr:cNvPr id="9" name="Straight Connector 8"/>
        <cdr:cNvSpPr/>
      </cdr:nvSpPr>
      <cdr:spPr>
        <a:xfrm xmlns:a="http://schemas.openxmlformats.org/drawingml/2006/main">
          <a:off x="6071150" y="397565"/>
          <a:ext cx="1" cy="460513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0.68579</cdr:x>
      <cdr:y>0.66607</cdr:y>
    </cdr:from>
    <cdr:to>
      <cdr:x>0.88933</cdr:x>
      <cdr:y>0.85714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5184576" y="2877421"/>
          <a:ext cx="1538759" cy="8254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hu-HU" sz="1400" dirty="0" err="1">
              <a:solidFill>
                <a:sysClr val="windowText" lastClr="000000"/>
              </a:solidFill>
              <a:latin typeface="+mn-lt"/>
            </a:rPr>
            <a:t>Törvényi előirányzat az ESA-egyenlegre</a:t>
          </a:r>
        </a:p>
      </cdr:txBody>
    </cdr:sp>
  </cdr:relSizeAnchor>
  <cdr:relSizeAnchor xmlns:cdr="http://schemas.openxmlformats.org/drawingml/2006/chartDrawing">
    <cdr:from>
      <cdr:x>0.7371</cdr:x>
      <cdr:y>0.51351</cdr:y>
    </cdr:from>
    <cdr:to>
      <cdr:x>0.79586</cdr:x>
      <cdr:y>0.67288</cdr:y>
    </cdr:to>
    <cdr:cxnSp macro="">
      <cdr:nvCxnSpPr>
        <cdr:cNvPr id="5" name="Egyenes összekötő nyíllal 4"/>
        <cdr:cNvCxnSpPr/>
      </cdr:nvCxnSpPr>
      <cdr:spPr>
        <a:xfrm xmlns:a="http://schemas.openxmlformats.org/drawingml/2006/main" flipH="1" flipV="1">
          <a:off x="6858000" y="3122543"/>
          <a:ext cx="546653" cy="96906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0.82078</cdr:x>
      <cdr:y>0.55846</cdr:y>
    </cdr:from>
    <cdr:to>
      <cdr:x>0.87776</cdr:x>
      <cdr:y>0.67288</cdr:y>
    </cdr:to>
    <cdr:cxnSp macro="">
      <cdr:nvCxnSpPr>
        <cdr:cNvPr id="12" name="Egyenes összekötő nyíllal 11"/>
        <cdr:cNvCxnSpPr/>
      </cdr:nvCxnSpPr>
      <cdr:spPr>
        <a:xfrm xmlns:a="http://schemas.openxmlformats.org/drawingml/2006/main" flipV="1">
          <a:off x="7636565" y="3395870"/>
          <a:ext cx="530087" cy="69573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0.0701</cdr:x>
      <cdr:y>0.00493</cdr:y>
    </cdr:from>
    <cdr:to>
      <cdr:x>0.32208</cdr:x>
      <cdr:y>0.09741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8018" y="21709"/>
          <a:ext cx="1933919" cy="407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Trebuchet MS" panose="020B0603020202020204" pitchFamily="34" charset="0"/>
            </a:rPr>
            <a:t>GDP százaléka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0.74705</cdr:x>
      <cdr:y>0.06835</cdr:y>
    </cdr:from>
    <cdr:to>
      <cdr:x>0.74705</cdr:x>
      <cdr:y>0.60728</cdr:y>
    </cdr:to>
    <cdr:sp macro="" textlink="">
      <cdr:nvSpPr>
        <cdr:cNvPr id="4" name="Egyenes összekötő 2"/>
        <cdr:cNvSpPr/>
      </cdr:nvSpPr>
      <cdr:spPr>
        <a:xfrm xmlns:a="http://schemas.openxmlformats.org/drawingml/2006/main" flipH="1" flipV="1">
          <a:off x="2259092" y="157478"/>
          <a:ext cx="0" cy="1241695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0.81252</cdr:x>
      <cdr:y>0.08933</cdr:y>
    </cdr:from>
    <cdr:to>
      <cdr:x>0.81252</cdr:x>
      <cdr:y>0.76536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6142651" y="385906"/>
          <a:ext cx="0" cy="292044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0.08435</cdr:x>
      <cdr:y>0</cdr:y>
    </cdr:from>
    <cdr:to>
      <cdr:x>0.46489</cdr:x>
      <cdr:y>0.07851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7704" y="0"/>
          <a:ext cx="2876883" cy="3391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a</a:t>
          </a:r>
          <a:r>
            <a:rPr lang="hu-HU" sz="1600" baseline="0" dirty="0" err="1">
              <a:latin typeface="Trebuchet MS" panose="020B0603020202020204" pitchFamily="34" charset="0"/>
            </a:rPr>
            <a:t> GDP százalékában</a:t>
          </a:r>
          <a:endParaRPr lang="hu-HU" sz="1600" dirty="0" err="1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0.67489</cdr:x>
      <cdr:y>0</cdr:y>
    </cdr:from>
    <cdr:to>
      <cdr:x>0.93988</cdr:x>
      <cdr:y>0.07851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102200" y="0"/>
          <a:ext cx="2003259" cy="3391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dirty="0" err="1">
              <a:latin typeface="Trebuchet MS" panose="020B0603020202020204" pitchFamily="34" charset="0"/>
            </a:rPr>
            <a:t>a</a:t>
          </a:r>
          <a:r>
            <a:rPr lang="hu-HU" sz="1600" baseline="0" dirty="0" err="1">
              <a:latin typeface="Trebuchet MS" panose="020B0603020202020204" pitchFamily="34" charset="0"/>
            </a:rPr>
            <a:t> GDP százalékában</a:t>
          </a:r>
          <a:endParaRPr lang="hu-HU" sz="1600" dirty="0" err="1">
            <a:latin typeface="Trebuchet MS" panose="020B0603020202020204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0.65239</cdr:x>
      <cdr:y>0.15093</cdr:y>
    </cdr:from>
    <cdr:to>
      <cdr:x>0.72451</cdr:x>
      <cdr:y>0.26031</cdr:y>
    </cdr:to>
    <cdr:sp macro="" textlink="">
      <cdr:nvSpPr>
        <cdr:cNvPr id="11" name="Ellipszis 10"/>
        <cdr:cNvSpPr/>
      </cdr:nvSpPr>
      <cdr:spPr>
        <a:xfrm xmlns:a="http://schemas.openxmlformats.org/drawingml/2006/main">
          <a:off x="4932040" y="690994"/>
          <a:ext cx="545227" cy="50077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0.41308</cdr:x>
      <cdr:y>0.37997</cdr:y>
    </cdr:from>
    <cdr:to>
      <cdr:x>0.48531</cdr:x>
      <cdr:y>0.48934</cdr:y>
    </cdr:to>
    <cdr:sp macro="" textlink="">
      <cdr:nvSpPr>
        <cdr:cNvPr id="12" name="Ellipszis 11"/>
        <cdr:cNvSpPr/>
      </cdr:nvSpPr>
      <cdr:spPr>
        <a:xfrm xmlns:a="http://schemas.openxmlformats.org/drawingml/2006/main">
          <a:off x="3122918" y="1712334"/>
          <a:ext cx="546026" cy="49287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66993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0.4449</cdr:x>
      <cdr:y>0.19825</cdr:y>
    </cdr:from>
    <cdr:to>
      <cdr:x>0.5189</cdr:x>
      <cdr:y>0.32236</cdr:y>
    </cdr:to>
    <cdr:sp macro="" textlink="">
      <cdr:nvSpPr>
        <cdr:cNvPr id="14" name="Ellipszis 11"/>
        <cdr:cNvSpPr/>
      </cdr:nvSpPr>
      <cdr:spPr>
        <a:xfrm xmlns:a="http://schemas.openxmlformats.org/drawingml/2006/main">
          <a:off x="3363460" y="907672"/>
          <a:ext cx="559440" cy="56820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66993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0.69883</cdr:x>
      <cdr:y>0.31214</cdr:y>
    </cdr:from>
    <cdr:to>
      <cdr:x>0.7655</cdr:x>
      <cdr:y>0.42152</cdr:y>
    </cdr:to>
    <cdr:sp macro="" textlink="">
      <cdr:nvSpPr>
        <cdr:cNvPr id="15" name="Ellipszis 10"/>
        <cdr:cNvSpPr/>
      </cdr:nvSpPr>
      <cdr:spPr>
        <a:xfrm xmlns:a="http://schemas.openxmlformats.org/drawingml/2006/main">
          <a:off x="5283158" y="1406658"/>
          <a:ext cx="504056" cy="49292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0.60551</cdr:x>
      <cdr:y>0.09587</cdr:y>
    </cdr:from>
    <cdr:to>
      <cdr:x>0.67351</cdr:x>
      <cdr:y>0.14728</cdr:y>
    </cdr:to>
    <cdr:cxnSp macro="">
      <cdr:nvCxnSpPr>
        <cdr:cNvPr id="10" name="Egyenes összekötő nyíllal 5"/>
        <cdr:cNvCxnSpPr/>
      </cdr:nvCxnSpPr>
      <cdr:spPr>
        <a:xfrm xmlns:a="http://schemas.openxmlformats.org/drawingml/2006/main">
          <a:off x="4577647" y="432047"/>
          <a:ext cx="514089" cy="23167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0.54643</cdr:x>
      <cdr:y>0.17577</cdr:y>
    </cdr:from>
    <cdr:to>
      <cdr:x>0.6932</cdr:x>
      <cdr:y>0.34365</cdr:y>
    </cdr:to>
    <cdr:cxnSp macro="">
      <cdr:nvCxnSpPr>
        <cdr:cNvPr id="13" name="Egyenes összekötő nyíllal 5"/>
        <cdr:cNvCxnSpPr/>
      </cdr:nvCxnSpPr>
      <cdr:spPr>
        <a:xfrm xmlns:a="http://schemas.openxmlformats.org/drawingml/2006/main">
          <a:off x="4131030" y="792087"/>
          <a:ext cx="1109562" cy="75657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0.37498</cdr:x>
      <cdr:y>0.17577</cdr:y>
    </cdr:from>
    <cdr:to>
      <cdr:x>0.42261</cdr:x>
      <cdr:y>0.38349</cdr:y>
    </cdr:to>
    <cdr:cxnSp macro="">
      <cdr:nvCxnSpPr>
        <cdr:cNvPr id="17" name="Egyenes összekötő nyíllal 5"/>
        <cdr:cNvCxnSpPr/>
      </cdr:nvCxnSpPr>
      <cdr:spPr>
        <a:xfrm xmlns:a="http://schemas.openxmlformats.org/drawingml/2006/main">
          <a:off x="2834886" y="792087"/>
          <a:ext cx="360040" cy="936104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0.42261</cdr:x>
      <cdr:y>0.17577</cdr:y>
    </cdr:from>
    <cdr:to>
      <cdr:x>0.44166</cdr:x>
      <cdr:y>0.2237</cdr:y>
    </cdr:to>
    <cdr:cxnSp macro="">
      <cdr:nvCxnSpPr>
        <cdr:cNvPr id="22" name="Egyenes összekötő nyíllal 5"/>
        <cdr:cNvCxnSpPr/>
      </cdr:nvCxnSpPr>
      <cdr:spPr>
        <a:xfrm xmlns:a="http://schemas.openxmlformats.org/drawingml/2006/main">
          <a:off x="3194926" y="792087"/>
          <a:ext cx="144016" cy="216024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0.9604</cdr:x>
      <cdr:y>0.09035</cdr:y>
    </cdr:from>
    <cdr:to>
      <cdr:x>0.99374</cdr:x>
      <cdr:y>0.23416</cdr:y>
    </cdr:to>
    <cdr:sp macro="" textlink="">
      <cdr:nvSpPr>
        <cdr:cNvPr id="16" name="Felfelé nyíl 15"/>
        <cdr:cNvSpPr/>
      </cdr:nvSpPr>
      <cdr:spPr>
        <a:xfrm xmlns:a="http://schemas.openxmlformats.org/drawingml/2006/main">
          <a:off x="7260650" y="407163"/>
          <a:ext cx="252059" cy="648091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>
            <a:lumMod val="50000"/>
            <a:alpha val="2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0.96341</cdr:x>
      <cdr:y>0.30778</cdr:y>
    </cdr:from>
    <cdr:to>
      <cdr:x>0.99199</cdr:x>
      <cdr:y>0.45158</cdr:y>
    </cdr:to>
    <cdr:sp macro="" textlink="">
      <cdr:nvSpPr>
        <cdr:cNvPr id="18" name="Lefelé nyíl 17"/>
        <cdr:cNvSpPr/>
      </cdr:nvSpPr>
      <cdr:spPr>
        <a:xfrm xmlns:a="http://schemas.openxmlformats.org/drawingml/2006/main">
          <a:off x="7283397" y="1387007"/>
          <a:ext cx="216017" cy="64804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2060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0.75109</cdr:x>
      <cdr:y>0.04972</cdr:y>
    </cdr:from>
    <cdr:to>
      <cdr:x>0.95112</cdr:x>
      <cdr:y>0.59978</cdr:y>
    </cdr:to>
    <cdr:sp macro="" textlink="">
      <cdr:nvSpPr>
        <cdr:cNvPr id="2" name="Ellipszis 1"/>
        <cdr:cNvSpPr/>
      </cdr:nvSpPr>
      <cdr:spPr>
        <a:xfrm xmlns:a="http://schemas.openxmlformats.org/drawingml/2006/main">
          <a:off x="5678264" y="214784"/>
          <a:ext cx="1512168" cy="237626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0.73247</cdr:x>
      <cdr:y>0.04836</cdr:y>
    </cdr:from>
    <cdr:to>
      <cdr:x>0.73247</cdr:x>
      <cdr:y>0.68899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5537493" y="208906"/>
          <a:ext cx="0" cy="2767522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0.07793</cdr:x>
      <cdr:y>3.47222E-7</cdr:y>
    </cdr:from>
    <cdr:to>
      <cdr:x>0.34733</cdr:x>
      <cdr:y>0.05953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308610" y="1"/>
          <a:ext cx="1066801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aseline="0" dirty="0">
              <a:latin typeface="Trebuchet MS" panose="020B0603020202020204" pitchFamily="34" charset="0"/>
            </a:rPr>
            <a:t>milliárd forint</a:t>
          </a:r>
        </a:p>
      </cdr:txBody>
    </cdr:sp>
  </cdr:relSizeAnchor>
  <cdr:relSizeAnchor xmlns:cdr="http://schemas.openxmlformats.org/drawingml/2006/chartDrawing">
    <cdr:from>
      <cdr:x>0.69609</cdr:x>
      <cdr:y>0.00661</cdr:y>
    </cdr:from>
    <cdr:to>
      <cdr:x>1</cdr:x>
      <cdr:y>0.09922</cdr:y>
    </cdr:to>
    <cdr:sp macro="" textlink="">
      <cdr:nvSpPr>
        <cdr:cNvPr id="4" name="Szövegdoboz 1"/>
        <cdr:cNvSpPr txBox="1"/>
      </cdr:nvSpPr>
      <cdr:spPr>
        <a:xfrm xmlns:a="http://schemas.openxmlformats.org/drawingml/2006/main">
          <a:off x="2756534" y="19037"/>
          <a:ext cx="1203465" cy="266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baseline="0" dirty="0">
              <a:latin typeface="Trebuchet MS" panose="020B0603020202020204" pitchFamily="34" charset="0"/>
            </a:rPr>
            <a:t>milliárd forint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0.50916</cdr:x>
      <cdr:y>0.23799</cdr:y>
    </cdr:from>
    <cdr:to>
      <cdr:x>0.79468</cdr:x>
      <cdr:y>0.3284</cdr:y>
    </cdr:to>
    <cdr:sp macro="" textlink="">
      <cdr:nvSpPr>
        <cdr:cNvPr id="2" name="Right Arrow 1"/>
        <cdr:cNvSpPr/>
      </cdr:nvSpPr>
      <cdr:spPr>
        <a:xfrm xmlns:a="http://schemas.openxmlformats.org/drawingml/2006/main" rot="19861453">
          <a:off x="3849287" y="1028096"/>
          <a:ext cx="2158531" cy="390571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>
            <a:alpha val="6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hu-HU" sz="110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0.86065</cdr:x>
      <cdr:y>0.07168</cdr:y>
    </cdr:from>
    <cdr:to>
      <cdr:x>0.86065</cdr:x>
      <cdr:y>0.75999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2602592" y="165151"/>
          <a:ext cx="0" cy="158586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0.82984</cdr:x>
      <cdr:y>0.08306</cdr:y>
    </cdr:from>
    <cdr:to>
      <cdr:x>0.82984</cdr:x>
      <cdr:y>0.77885</cdr:y>
    </cdr:to>
    <cdr:sp macro="" textlink="">
      <cdr:nvSpPr>
        <cdr:cNvPr id="2" name="Straight Connector 1"/>
        <cdr:cNvSpPr/>
      </cdr:nvSpPr>
      <cdr:spPr>
        <a:xfrm xmlns:a="http://schemas.openxmlformats.org/drawingml/2006/main" flipH="1" flipV="1">
          <a:off x="6760220" y="358800"/>
          <a:ext cx="0" cy="300581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2225" cap="flat" cmpd="sng" algn="ctr">
          <a:solidFill>
            <a:srgbClr val="00206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0.06524</cdr:y>
    </cdr:from>
    <cdr:to>
      <cdr:x>0.28125</cdr:x>
      <cdr:y>0.13563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" y="258818"/>
          <a:ext cx="1142986" cy="279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400" dirty="0">
              <a:latin typeface="+mn-lt"/>
            </a:rPr>
            <a:t>százalékpont</a:t>
          </a:r>
          <a:endParaRPr lang="en-GB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0.73542</cdr:x>
      <cdr:y>0.05742</cdr:y>
    </cdr:from>
    <cdr:to>
      <cdr:x>1</cdr:x>
      <cdr:y>0.12782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77014" y="227817"/>
          <a:ext cx="1142986" cy="279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400" dirty="0">
              <a:latin typeface="+mn-lt"/>
            </a:rPr>
            <a:t>százalékpont</a:t>
          </a:r>
          <a:endParaRPr lang="en-GB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0.5834</cdr:x>
      <cdr:y>0.08184</cdr:y>
    </cdr:from>
    <cdr:to>
      <cdr:x>0.58408</cdr:x>
      <cdr:y>0.63495</cdr:y>
    </cdr:to>
    <cdr:sp macro="" textlink="">
      <cdr:nvSpPr>
        <cdr:cNvPr id="5" name="Straight Connector 4"/>
        <cdr:cNvSpPr/>
      </cdr:nvSpPr>
      <cdr:spPr>
        <a:xfrm xmlns:a="http://schemas.openxmlformats.org/drawingml/2006/main" flipH="1">
          <a:off x="2520280" y="324697"/>
          <a:ext cx="2946" cy="219444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0.03086</cdr:x>
      <cdr:y>0.06328</cdr:y>
    </cdr:from>
    <cdr:to>
      <cdr:x>0.29544</cdr:x>
      <cdr:y>0.14225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560" y="227816"/>
          <a:ext cx="1170857" cy="284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400" dirty="0">
              <a:latin typeface="+mn-lt"/>
            </a:rPr>
            <a:t>százalékpont</a:t>
          </a:r>
          <a:endParaRPr lang="en-GB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0.71816</cdr:x>
      <cdr:y>0</cdr:y>
    </cdr:from>
    <cdr:to>
      <cdr:x>0.98274</cdr:x>
      <cdr:y>0.16536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71701" y="0"/>
          <a:ext cx="8001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400" dirty="0">
              <a:latin typeface="+mn-lt"/>
            </a:rPr>
            <a:t>százalékpont</a:t>
          </a:r>
          <a:endParaRPr lang="en-GB" sz="14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0.58356</cdr:x>
      <cdr:y>0.07883</cdr:y>
    </cdr:from>
    <cdr:to>
      <cdr:x>0.58655</cdr:x>
      <cdr:y>0.70482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3307230" y="249278"/>
          <a:ext cx="16995" cy="1979572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2016.06.22.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2016.06.22.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/>
              <a:t>Mintaszöveg szerkesztése</a:t>
            </a:r>
          </a:p>
          <a:p>
            <a:pPr lvl="1"/>
            <a:r>
              <a:rPr lang="hu-HU" noProof="0" dirty="0"/>
              <a:t>Második szint</a:t>
            </a:r>
          </a:p>
          <a:p>
            <a:pPr lvl="2"/>
            <a:r>
              <a:rPr lang="hu-HU" noProof="0" dirty="0"/>
              <a:t>Harmadik szint</a:t>
            </a:r>
          </a:p>
          <a:p>
            <a:pPr lvl="3"/>
            <a:r>
              <a:rPr lang="hu-HU" noProof="0" dirty="0"/>
              <a:t>Negyedik szint</a:t>
            </a:r>
          </a:p>
          <a:p>
            <a:pPr lvl="4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2815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8844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6267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81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9133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4832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8797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5677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83263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73113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5119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4840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8632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578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7015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2487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7191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33426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607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1732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942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994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Nettó bérek:</a:t>
            </a:r>
          </a:p>
          <a:p>
            <a:endParaRPr lang="hu-HU" dirty="0"/>
          </a:p>
          <a:p>
            <a:r>
              <a:rPr lang="hu-HU" dirty="0"/>
              <a:t>Év | Versenyszféra</a:t>
            </a:r>
            <a:r>
              <a:rPr lang="hu-HU" baseline="0" dirty="0"/>
              <a:t> | Nemzetgazdaság</a:t>
            </a:r>
            <a:endParaRPr lang="hu-HU" dirty="0"/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2012: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4,4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1,7</a:t>
            </a:r>
            <a:r>
              <a:rPr lang="hu-HU" dirty="0"/>
              <a:t> </a:t>
            </a:r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2013: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4,4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4,2</a:t>
            </a:r>
            <a:r>
              <a:rPr lang="hu-HU" dirty="0"/>
              <a:t> </a:t>
            </a:r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2014: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5,2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3,4</a:t>
            </a:r>
            <a:r>
              <a:rPr lang="hu-HU" dirty="0"/>
              <a:t> </a:t>
            </a:r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2015: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3,9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4,3</a:t>
            </a:r>
            <a:r>
              <a:rPr lang="hu-HU" dirty="0"/>
              <a:t> </a:t>
            </a:r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2016: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6,7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7,4</a:t>
            </a:r>
            <a:r>
              <a:rPr lang="hu-HU" dirty="0"/>
              <a:t> </a:t>
            </a:r>
          </a:p>
          <a:p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2017:</a:t>
            </a:r>
            <a:r>
              <a:rPr lang="hu-HU" dirty="0"/>
              <a:t>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5,8</a:t>
            </a:r>
            <a:r>
              <a:rPr lang="hu-HU" dirty="0"/>
              <a:t> 	         </a:t>
            </a:r>
            <a:r>
              <a:rPr lang="hu-HU" sz="1200" b="0" i="0" u="none" strike="noStrike" kern="12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+mn-ea"/>
                <a:cs typeface="+mn-cs"/>
              </a:rPr>
              <a:t>6,1</a:t>
            </a:r>
            <a:r>
              <a:rPr lang="hu-HU" dirty="0"/>
              <a:t>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5682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5072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618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243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1041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000" y="2196000"/>
            <a:ext cx="6630364" cy="74271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Helyszín</a:t>
            </a:r>
          </a:p>
          <a:p>
            <a:pPr lvl="0"/>
            <a:r>
              <a:rPr lang="hu-HU" dirty="0"/>
              <a:t>Dátum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</p:spTree>
    <p:extLst>
      <p:ext uri="{BB962C8B-B14F-4D97-AF65-F5344CB8AC3E}">
        <p14:creationId xmlns:p14="http://schemas.microsoft.com/office/powerpoint/2010/main" val="233728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08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anose="020B0603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32657"/>
            <a:ext cx="7236297" cy="970408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Makrogazdasági kilátások</a:t>
            </a:r>
            <a:br>
              <a:rPr lang="hu-HU" sz="3200" dirty="0">
                <a:solidFill>
                  <a:srgbClr val="002060"/>
                </a:solidFill>
              </a:rPr>
            </a:br>
            <a:r>
              <a:rPr lang="hu-HU" sz="3200" dirty="0">
                <a:solidFill>
                  <a:srgbClr val="002060"/>
                </a:solidFill>
              </a:rPr>
              <a:t>Inflációs jelentés – 2016. június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2060848"/>
            <a:ext cx="6630364" cy="368904"/>
          </a:xfrm>
        </p:spPr>
        <p:txBody>
          <a:bodyPr>
            <a:noAutofit/>
          </a:bodyPr>
          <a:lstStyle/>
          <a:p>
            <a:r>
              <a:rPr lang="hu-HU" sz="2400" dirty="0"/>
              <a:t>Magyar Nemzeti Bank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2016. június 23.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0"/>
          </p:nvPr>
        </p:nvSpPr>
        <p:spPr>
          <a:xfrm>
            <a:off x="1907404" y="1412549"/>
            <a:ext cx="6630364" cy="481980"/>
          </a:xfrm>
        </p:spPr>
        <p:txBody>
          <a:bodyPr/>
          <a:lstStyle/>
          <a:p>
            <a:r>
              <a:rPr lang="hu-HU" sz="2400" dirty="0"/>
              <a:t>Virág Barnabás, ügyvezető igazgató</a:t>
            </a:r>
          </a:p>
        </p:txBody>
      </p:sp>
    </p:spTree>
    <p:extLst>
      <p:ext uri="{BB962C8B-B14F-4D97-AF65-F5344CB8AC3E}">
        <p14:creationId xmlns:p14="http://schemas.microsoft.com/office/powerpoint/2010/main" val="160288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011700" cy="759189"/>
          </a:xfrm>
        </p:spPr>
        <p:txBody>
          <a:bodyPr>
            <a:noAutofit/>
          </a:bodyPr>
          <a:lstStyle/>
          <a:p>
            <a:r>
              <a:rPr lang="hu-HU" sz="2800" dirty="0"/>
              <a:t>Kiadott lakásépítési engedélyek egyre erőteljesebb bővülése jellemezte az elmúlt időszakot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10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308304" y="6381328"/>
            <a:ext cx="1700212" cy="365125"/>
          </a:xfrm>
        </p:spPr>
        <p:txBody>
          <a:bodyPr/>
          <a:lstStyle/>
          <a:p>
            <a:r>
              <a:rPr lang="hu-HU" dirty="0"/>
              <a:t>Forrás: KSH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2960" y="5673442"/>
            <a:ext cx="6715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accent5"/>
                </a:solidFill>
                <a:latin typeface="+mj-lt"/>
              </a:rPr>
              <a:t>Az épített lakások, a kiadott építési engedélyek és az ingatlanügyletek beruházásainak alakulása</a:t>
            </a:r>
            <a:endParaRPr lang="hu-HU" sz="1600" dirty="0">
              <a:solidFill>
                <a:schemeClr val="accent5"/>
              </a:solidFill>
              <a:latin typeface="+mj-lt"/>
            </a:endParaRPr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2211248"/>
              </p:ext>
            </p:extLst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1496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011700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 háztartások beruházási és fogyasztási hajlandósága emelkedik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11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732240" y="6381328"/>
            <a:ext cx="2276276" cy="365125"/>
          </a:xfrm>
        </p:spPr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92960" y="5956241"/>
            <a:ext cx="671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000" dirty="0">
                <a:solidFill>
                  <a:schemeClr val="accent5"/>
                </a:solidFill>
              </a:rPr>
              <a:t>Lakossági jövedelmek felhasználása</a:t>
            </a:r>
          </a:p>
        </p:txBody>
      </p:sp>
      <p:graphicFrame>
        <p:nvGraphicFramePr>
          <p:cNvPr id="9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20230"/>
              </p:ext>
            </p:extLst>
          </p:nvPr>
        </p:nvGraphicFramePr>
        <p:xfrm>
          <a:off x="971600" y="1203869"/>
          <a:ext cx="7704856" cy="4752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1009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848872" cy="720080"/>
          </a:xfrm>
        </p:spPr>
        <p:txBody>
          <a:bodyPr>
            <a:noAutofit/>
          </a:bodyPr>
          <a:lstStyle/>
          <a:p>
            <a:r>
              <a:rPr lang="hu-HU" sz="2800" dirty="0"/>
              <a:t>Az év második felében az új ciklushoz köthető források </a:t>
            </a:r>
            <a:r>
              <a:rPr lang="hu-HU" sz="2800" dirty="0" smtClean="0"/>
              <a:t>emelkedése kulcs tényezővé válik</a:t>
            </a:r>
            <a:endParaRPr lang="hu-HU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516216" y="6381328"/>
            <a:ext cx="2627784" cy="365125"/>
          </a:xfrm>
        </p:spPr>
        <p:txBody>
          <a:bodyPr/>
          <a:lstStyle/>
          <a:p>
            <a:r>
              <a:rPr lang="hu-HU" sz="1200" dirty="0"/>
              <a:t>Forrás: MÁK, MNB-előrejelzés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963363"/>
            <a:ext cx="8101012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hu-HU" dirty="0">
                <a:solidFill>
                  <a:schemeClr val="accent5"/>
                </a:solidFill>
                <a:latin typeface="+mj-lt"/>
              </a:rPr>
              <a:t> A tény és a prognosztizált EU-források havi alakulása</a:t>
            </a:r>
          </a:p>
        </p:txBody>
      </p:sp>
      <p:graphicFrame>
        <p:nvGraphicFramePr>
          <p:cNvPr id="11" name="Diagram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982073"/>
              </p:ext>
            </p:extLst>
          </p:nvPr>
        </p:nvGraphicFramePr>
        <p:xfrm>
          <a:off x="1313494" y="1269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777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792088"/>
          </a:xfrm>
        </p:spPr>
        <p:txBody>
          <a:bodyPr>
            <a:noAutofit/>
          </a:bodyPr>
          <a:lstStyle/>
          <a:p>
            <a:r>
              <a:rPr lang="hu-HU" sz="3200" dirty="0"/>
              <a:t>A vállalati hitelezés az év közepétől erőteljesen </a:t>
            </a:r>
            <a:r>
              <a:rPr lang="hu-HU" sz="3200" dirty="0" smtClean="0"/>
              <a:t>bővülhet</a:t>
            </a:r>
            <a:endParaRPr lang="hu-HU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7" name="Élőláb helye 3"/>
          <p:cNvSpPr txBox="1">
            <a:spLocks/>
          </p:cNvSpPr>
          <p:nvPr/>
        </p:nvSpPr>
        <p:spPr>
          <a:xfrm>
            <a:off x="7919864" y="6356350"/>
            <a:ext cx="1224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hu-HU" sz="1200" b="0" dirty="0">
                <a:latin typeface="Trebuchet MS" panose="020B0603020202020204" pitchFamily="34" charset="0"/>
              </a:rPr>
              <a:t>Forrás: MNB</a:t>
            </a:r>
          </a:p>
        </p:txBody>
      </p:sp>
      <p:sp>
        <p:nvSpPr>
          <p:cNvPr id="8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5847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hu-HU" dirty="0">
                <a:solidFill>
                  <a:schemeClr val="accent5"/>
                </a:solidFill>
                <a:latin typeface="+mj-lt"/>
              </a:rPr>
              <a:t>A vállalati hitelállomány előrejelzése</a:t>
            </a:r>
          </a:p>
          <a:p>
            <a:pPr algn="r">
              <a:defRPr/>
            </a:pPr>
            <a:r>
              <a:rPr lang="hu-HU" sz="1400" dirty="0">
                <a:solidFill>
                  <a:schemeClr val="accent5"/>
                </a:solidFill>
                <a:latin typeface="+mj-lt"/>
              </a:rPr>
              <a:t>Megjegyzés: éves változás</a:t>
            </a:r>
          </a:p>
        </p:txBody>
      </p:sp>
      <p:graphicFrame>
        <p:nvGraphicFramePr>
          <p:cNvPr id="1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250202"/>
              </p:ext>
            </p:extLst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4747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000" dirty="0"/>
              <a:t>A beruházási ráta – átalakuló szerkezet mellett – stabilan 20 százalék felett alakul </a:t>
            </a:r>
            <a:endParaRPr lang="hu-HU" sz="30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14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5724128" y="6309320"/>
            <a:ext cx="3419872" cy="412155"/>
          </a:xfrm>
        </p:spPr>
        <p:txBody>
          <a:bodyPr/>
          <a:lstStyle/>
          <a:p>
            <a:r>
              <a:rPr lang="hu-HU" dirty="0"/>
              <a:t>Forrás: KSH,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60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hu-HU" dirty="0">
                <a:solidFill>
                  <a:schemeClr val="accent5"/>
                </a:solidFill>
                <a:latin typeface="+mj-lt"/>
              </a:rPr>
              <a:t>Beruházási ráta alakulása</a:t>
            </a:r>
          </a:p>
          <a:p>
            <a:pPr algn="r"/>
            <a:r>
              <a:rPr lang="hu-HU" sz="1400" dirty="0">
                <a:solidFill>
                  <a:schemeClr val="accent5"/>
                </a:solidFill>
                <a:latin typeface="+mj-lt"/>
              </a:rPr>
              <a:t>(a GDP százalékában)</a:t>
            </a:r>
          </a:p>
        </p:txBody>
      </p:sp>
      <p:sp>
        <p:nvSpPr>
          <p:cNvPr id="10" name="Jobb oldali kapcsos zárójel 9"/>
          <p:cNvSpPr/>
          <p:nvPr/>
        </p:nvSpPr>
        <p:spPr>
          <a:xfrm>
            <a:off x="7828248" y="2676132"/>
            <a:ext cx="251520" cy="1904995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 oldali kapcsos zárójel 10"/>
          <p:cNvSpPr/>
          <p:nvPr/>
        </p:nvSpPr>
        <p:spPr>
          <a:xfrm>
            <a:off x="7846876" y="2164214"/>
            <a:ext cx="232892" cy="461888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8130320" y="202582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Állami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8130320" y="3888790"/>
            <a:ext cx="131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Privát</a:t>
            </a:r>
          </a:p>
        </p:txBody>
      </p:sp>
      <p:sp>
        <p:nvSpPr>
          <p:cNvPr id="14" name="Jobbra nyíl 13"/>
          <p:cNvSpPr/>
          <p:nvPr/>
        </p:nvSpPr>
        <p:spPr>
          <a:xfrm rot="5400000">
            <a:off x="8266914" y="2460109"/>
            <a:ext cx="539853" cy="432048"/>
          </a:xfrm>
          <a:prstGeom prst="rightArrow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sp>
        <p:nvSpPr>
          <p:cNvPr id="15" name="Jobbra nyíl 14"/>
          <p:cNvSpPr/>
          <p:nvPr/>
        </p:nvSpPr>
        <p:spPr>
          <a:xfrm rot="16200000">
            <a:off x="8261920" y="3376930"/>
            <a:ext cx="539853" cy="432048"/>
          </a:xfrm>
          <a:prstGeom prst="rightArrow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graphicFrame>
        <p:nvGraphicFramePr>
          <p:cNvPr id="18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343709"/>
              </p:ext>
            </p:extLst>
          </p:nvPr>
        </p:nvGraphicFramePr>
        <p:xfrm>
          <a:off x="320083" y="1240514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876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80000"/>
            <a:ext cx="8244408" cy="759189"/>
          </a:xfrm>
        </p:spPr>
        <p:txBody>
          <a:bodyPr>
            <a:noAutofit/>
          </a:bodyPr>
          <a:lstStyle/>
          <a:p>
            <a:r>
              <a:rPr lang="hu-HU" sz="3200" dirty="0"/>
              <a:t>Exportunk </a:t>
            </a:r>
            <a:r>
              <a:rPr lang="hu-HU" sz="3200" dirty="0" smtClean="0"/>
              <a:t>bővülése </a:t>
            </a:r>
            <a:r>
              <a:rPr lang="hu-HU" sz="3200" dirty="0"/>
              <a:t>folytatódik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15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Forrás: KSH,MNB</a:t>
            </a:r>
          </a:p>
        </p:txBody>
      </p:sp>
      <p:sp>
        <p:nvSpPr>
          <p:cNvPr id="9" name="TextBox 7"/>
          <p:cNvSpPr txBox="1"/>
          <p:nvPr/>
        </p:nvSpPr>
        <p:spPr>
          <a:xfrm>
            <a:off x="1331640" y="5754905"/>
            <a:ext cx="7812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  <a:latin typeface="+mj-lt"/>
              </a:rPr>
              <a:t>Az export alakulása</a:t>
            </a:r>
          </a:p>
          <a:p>
            <a:pPr algn="r"/>
            <a:r>
              <a:rPr lang="hu-HU" sz="1400" dirty="0">
                <a:solidFill>
                  <a:schemeClr val="accent5"/>
                </a:solidFill>
                <a:latin typeface="+mj-lt"/>
              </a:rPr>
              <a:t>(éves változás, százalék)</a:t>
            </a:r>
          </a:p>
        </p:txBody>
      </p:sp>
      <p:graphicFrame>
        <p:nvGraphicFramePr>
          <p:cNvPr id="11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621539"/>
              </p:ext>
            </p:extLst>
          </p:nvPr>
        </p:nvGraphicFramePr>
        <p:xfrm>
          <a:off x="683568" y="1270000"/>
          <a:ext cx="8146432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9500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80000"/>
            <a:ext cx="7993508" cy="759189"/>
          </a:xfrm>
        </p:spPr>
        <p:txBody>
          <a:bodyPr>
            <a:noAutofit/>
          </a:bodyPr>
          <a:lstStyle/>
          <a:p>
            <a:r>
              <a:rPr lang="hu-HU" sz="3200" dirty="0"/>
              <a:t>A gazdasági növekedés fő motorja a lakossági fogyasztás bővülése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16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KSH,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431420" y="1362945"/>
            <a:ext cx="3816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hu-HU" sz="1600" dirty="0">
                <a:solidFill>
                  <a:schemeClr val="accent5"/>
                </a:solidFill>
                <a:latin typeface="+mj-lt"/>
              </a:rPr>
              <a:t>Növekedés termelési oldali felbontása</a:t>
            </a:r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286941"/>
              </p:ext>
            </p:extLst>
          </p:nvPr>
        </p:nvGraphicFramePr>
        <p:xfrm>
          <a:off x="179512" y="1845961"/>
          <a:ext cx="4320000" cy="396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899028"/>
              </p:ext>
            </p:extLst>
          </p:nvPr>
        </p:nvGraphicFramePr>
        <p:xfrm>
          <a:off x="4579456" y="1845962"/>
          <a:ext cx="4425343" cy="396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989236" y="5813424"/>
            <a:ext cx="8101012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hu-HU" dirty="0">
                <a:solidFill>
                  <a:schemeClr val="accent5"/>
                </a:solidFill>
                <a:latin typeface="+mj-lt"/>
              </a:rPr>
              <a:t>Felhasználási tételek növekedéshez való hozzájárulása</a:t>
            </a:r>
            <a:endParaRPr lang="hu-HU" sz="2000" dirty="0">
              <a:solidFill>
                <a:schemeClr val="accent5"/>
              </a:solidFill>
              <a:latin typeface="+mj-lt"/>
            </a:endParaRPr>
          </a:p>
          <a:p>
            <a:pPr algn="r"/>
            <a:r>
              <a:rPr lang="hu-HU" sz="1400" dirty="0">
                <a:solidFill>
                  <a:schemeClr val="accent5"/>
                </a:solidFill>
                <a:latin typeface="+mj-lt"/>
              </a:rPr>
              <a:t>(éves változáshoz való hozzájárulás, százalékpont)</a:t>
            </a:r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4579456" y="1365441"/>
            <a:ext cx="42533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hu-HU" sz="1600" dirty="0">
                <a:solidFill>
                  <a:schemeClr val="accent5"/>
                </a:solidFill>
                <a:latin typeface="+mj-lt"/>
              </a:rPr>
              <a:t>Növekedés felhasználási oldali felbontása</a:t>
            </a:r>
          </a:p>
        </p:txBody>
      </p:sp>
    </p:spTree>
    <p:extLst>
      <p:ext uri="{BB962C8B-B14F-4D97-AF65-F5344CB8AC3E}">
        <p14:creationId xmlns:p14="http://schemas.microsoft.com/office/powerpoint/2010/main" val="3386454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80000"/>
            <a:ext cx="7993508" cy="759189"/>
          </a:xfrm>
        </p:spPr>
        <p:txBody>
          <a:bodyPr>
            <a:noAutofit/>
          </a:bodyPr>
          <a:lstStyle/>
          <a:p>
            <a:r>
              <a:rPr lang="hu-HU" sz="3200" dirty="0"/>
              <a:t>GDP </a:t>
            </a:r>
            <a:r>
              <a:rPr lang="hu-HU" sz="3200" dirty="0" err="1"/>
              <a:t>előrejelzésünkre</a:t>
            </a:r>
            <a:r>
              <a:rPr lang="hu-HU" sz="3200" dirty="0"/>
              <a:t> ható tényezők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17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MNB</a:t>
            </a:r>
          </a:p>
        </p:txBody>
      </p:sp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1042988" y="5786188"/>
            <a:ext cx="81010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hu-HU" dirty="0">
                <a:solidFill>
                  <a:schemeClr val="accent5"/>
                </a:solidFill>
                <a:latin typeface="+mj-lt"/>
              </a:rPr>
              <a:t>GDP előrejelzés változása a márciusi Inflációs jelentéshez képest</a:t>
            </a:r>
          </a:p>
          <a:p>
            <a:pPr algn="r"/>
            <a:r>
              <a:rPr lang="hu-HU" sz="1400" dirty="0">
                <a:solidFill>
                  <a:schemeClr val="accent5"/>
                </a:solidFill>
                <a:latin typeface="+mj-lt"/>
              </a:rPr>
              <a:t>Megjegyzés: az ábrán jelzett számok egy tizedesig kerekített értékek</a:t>
            </a:r>
          </a:p>
        </p:txBody>
      </p:sp>
      <p:graphicFrame>
        <p:nvGraphicFramePr>
          <p:cNvPr id="15" name="Diagram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554902"/>
              </p:ext>
            </p:extLst>
          </p:nvPr>
        </p:nvGraphicFramePr>
        <p:xfrm>
          <a:off x="1276100" y="1365612"/>
          <a:ext cx="7527284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9434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18</a:t>
            </a:fld>
            <a:endParaRPr lang="hu-HU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0" name="Title 6"/>
          <p:cNvSpPr txBox="1">
            <a:spLocks noGrp="1"/>
          </p:cNvSpPr>
          <p:nvPr>
            <p:ph type="ctrTitle"/>
          </p:nvPr>
        </p:nvSpPr>
        <p:spPr>
          <a:xfrm>
            <a:off x="1143000" y="2852936"/>
            <a:ext cx="6858000" cy="65702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Inflációs kilátások – lesz-e és mikor?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1403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956496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Következő hónapokban stabilan pozitív tartományba kerülhet az infláció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19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300192" y="6309320"/>
            <a:ext cx="2843808" cy="412155"/>
          </a:xfrm>
        </p:spPr>
        <p:txBody>
          <a:bodyPr/>
          <a:lstStyle/>
          <a:p>
            <a:r>
              <a:rPr lang="hu-HU" dirty="0"/>
              <a:t>Forrás: KSH, MNB-</a:t>
            </a:r>
            <a:r>
              <a:rPr lang="hu-HU" dirty="0" err="1"/>
              <a:t>előrjelzés</a:t>
            </a:r>
            <a:endParaRPr lang="hu-HU" dirty="0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83085" y="5723799"/>
            <a:ext cx="8101012" cy="652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sz="20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Rövid távú inflációs </a:t>
            </a:r>
            <a:r>
              <a:rPr lang="hu-HU" altLang="hu-HU" sz="2000" dirty="0" err="1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előrejelzésünk</a:t>
            </a:r>
            <a:endParaRPr lang="hu-HU" altLang="hu-HU" sz="2000" dirty="0">
              <a:solidFill>
                <a:srgbClr val="002060"/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algn="r" eaLnBrk="1" hangingPunct="1">
              <a:lnSpc>
                <a:spcPct val="107000"/>
              </a:lnSpc>
            </a:pPr>
            <a:r>
              <a:rPr lang="hu-HU" altLang="hu-HU" sz="14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(megjegyzés: havi lefutás)</a:t>
            </a:r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640506"/>
              </p:ext>
            </p:extLst>
          </p:nvPr>
        </p:nvGraphicFramePr>
        <p:xfrm>
          <a:off x="827584" y="1268760"/>
          <a:ext cx="7812416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028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dirty="0" err="1">
                <a:latin typeface="+mj-lt"/>
              </a:rPr>
              <a:t>Előrejelzésünk</a:t>
            </a:r>
            <a:r>
              <a:rPr lang="hu-HU" sz="3200" dirty="0">
                <a:latin typeface="+mj-lt"/>
              </a:rPr>
              <a:t> fő üzenetei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968552"/>
          </a:xfrm>
        </p:spPr>
        <p:txBody>
          <a:bodyPr>
            <a:noAutofit/>
          </a:bodyPr>
          <a:lstStyle/>
          <a:p>
            <a:r>
              <a:rPr lang="hu-HU" sz="2200" dirty="0"/>
              <a:t>Az év eleji átmeneti megtorpanást követően </a:t>
            </a:r>
            <a:r>
              <a:rPr lang="hu-HU" sz="2200" b="1" dirty="0"/>
              <a:t>a gazdasági növekedés ismét élénkül</a:t>
            </a:r>
            <a:r>
              <a:rPr lang="hu-HU" sz="2200" dirty="0"/>
              <a:t>. Idén </a:t>
            </a:r>
            <a:r>
              <a:rPr lang="hu-HU" sz="2200" u="sng" dirty="0"/>
              <a:t>2,8</a:t>
            </a:r>
            <a:r>
              <a:rPr lang="hu-HU" sz="2200" dirty="0"/>
              <a:t>, jövőre </a:t>
            </a:r>
            <a:r>
              <a:rPr lang="hu-HU" sz="2200" u="sng" dirty="0"/>
              <a:t>3,0</a:t>
            </a:r>
            <a:r>
              <a:rPr lang="hu-HU" sz="2200" dirty="0"/>
              <a:t> százalékos növekedésre számítunk</a:t>
            </a:r>
            <a:r>
              <a:rPr lang="hu-HU" sz="2200" b="1" dirty="0"/>
              <a:t>.</a:t>
            </a:r>
          </a:p>
          <a:p>
            <a:r>
              <a:rPr lang="hu-HU" sz="2200" b="1" dirty="0"/>
              <a:t>Jelentősen növekvő reálbérek mellett </a:t>
            </a:r>
            <a:r>
              <a:rPr lang="hu-HU" sz="2200" b="1" dirty="0" smtClean="0"/>
              <a:t>a növekedésben egyre </a:t>
            </a:r>
            <a:r>
              <a:rPr lang="hu-HU" sz="2200" b="1" dirty="0"/>
              <a:t>meghatározóbb szerepe lesz a belső fogyasztásnak.</a:t>
            </a:r>
            <a:endParaRPr lang="hu-HU" sz="2200" dirty="0"/>
          </a:p>
          <a:p>
            <a:r>
              <a:rPr lang="hu-HU" sz="2200" dirty="0"/>
              <a:t>Az inflációs ráta az idei </a:t>
            </a:r>
            <a:r>
              <a:rPr lang="hu-HU" sz="2200" dirty="0" smtClean="0"/>
              <a:t>év második felében </a:t>
            </a:r>
            <a:r>
              <a:rPr lang="hu-HU" sz="2200" dirty="0"/>
              <a:t>stabilan pozitív tartományba kerül, de </a:t>
            </a:r>
            <a:r>
              <a:rPr lang="hu-HU" sz="2200" b="1" dirty="0"/>
              <a:t>csak 2018 első felére kerül a cél közelébe.</a:t>
            </a:r>
          </a:p>
          <a:p>
            <a:r>
              <a:rPr lang="hu-HU" sz="2200" dirty="0"/>
              <a:t>2016-ban a GDP 1,6-1,8 százaléka között alakul a hiány, míg  2017-ben a költségvetés érdemi keresletösztönző hatást generál 2,4 százalékos hiány mellett. </a:t>
            </a:r>
          </a:p>
          <a:p>
            <a:r>
              <a:rPr lang="hu-HU" sz="2200" dirty="0"/>
              <a:t>A makrogazdasági kilátások alapján </a:t>
            </a:r>
            <a:r>
              <a:rPr lang="hu-HU" sz="2200" b="1" dirty="0"/>
              <a:t>az alapkamat aktuális szintjének tartós fenntartása </a:t>
            </a:r>
            <a:r>
              <a:rPr lang="hu-HU" sz="2200" dirty="0"/>
              <a:t>összhangban van az inflációs cél középtávú elérésével és a reálgazdaság ennek megfelelő mértékű ösztönzésével.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>
                <a:latin typeface="+mj-lt"/>
              </a:rPr>
              <a:pPr>
                <a:defRPr/>
              </a:pPr>
              <a:t>2</a:t>
            </a:fld>
            <a:endParaRPr lang="hu-HU" sz="14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1358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/>
              <a:t>Munkaegységre jutó költségek az infláció fokozatos emelkedése irányába hatnak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20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228184" y="6309320"/>
            <a:ext cx="2915816" cy="412155"/>
          </a:xfrm>
        </p:spPr>
        <p:txBody>
          <a:bodyPr/>
          <a:lstStyle/>
          <a:p>
            <a:r>
              <a:rPr lang="hu-HU" dirty="0"/>
              <a:t>Forrás: KSH-adatok alapján MNB-számítás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61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A versenyszféra fajlagos </a:t>
            </a:r>
            <a:r>
              <a:rPr lang="hu-HU" dirty="0" err="1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munkaerőköltség-dekompozíciója</a:t>
            </a:r>
            <a:endParaRPr lang="hu-HU" altLang="hu-HU" dirty="0">
              <a:solidFill>
                <a:srgbClr val="002060"/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algn="r" eaLnBrk="1" hangingPunct="1">
              <a:lnSpc>
                <a:spcPct val="107000"/>
              </a:lnSpc>
            </a:pPr>
            <a:r>
              <a:rPr lang="hu-HU" altLang="hu-HU" sz="1400" dirty="0">
                <a:solidFill>
                  <a:srgbClr val="002060"/>
                </a:solidFill>
                <a:latin typeface="+mj-lt"/>
                <a:ea typeface="Calibri" pitchFamily="34" charset="0"/>
                <a:cs typeface="Times New Roman" pitchFamily="18" charset="0"/>
              </a:rPr>
              <a:t>(</a:t>
            </a:r>
            <a:r>
              <a:rPr lang="hu-HU" altLang="hu-HU" sz="1400" dirty="0" err="1">
                <a:solidFill>
                  <a:srgbClr val="002060"/>
                </a:solidFill>
                <a:latin typeface="+mj-lt"/>
                <a:ea typeface="Calibri" pitchFamily="34" charset="0"/>
                <a:cs typeface="Times New Roman" pitchFamily="18" charset="0"/>
              </a:rPr>
              <a:t>TME</a:t>
            </a:r>
            <a:r>
              <a:rPr lang="hu-HU" altLang="hu-HU" sz="1400" dirty="0">
                <a:solidFill>
                  <a:srgbClr val="002060"/>
                </a:solidFill>
                <a:latin typeface="+mj-lt"/>
                <a:ea typeface="Calibri" pitchFamily="34" charset="0"/>
                <a:cs typeface="Times New Roman" pitchFamily="18" charset="0"/>
              </a:rPr>
              <a:t>: Teljesmunkaidő-egyenértékes)</a:t>
            </a:r>
          </a:p>
        </p:txBody>
      </p:sp>
      <p:graphicFrame>
        <p:nvGraphicFramePr>
          <p:cNvPr id="11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859451"/>
              </p:ext>
            </p:extLst>
          </p:nvPr>
        </p:nvGraphicFramePr>
        <p:xfrm>
          <a:off x="1042988" y="1223788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5753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180000"/>
            <a:ext cx="7560840" cy="759189"/>
          </a:xfrm>
        </p:spPr>
        <p:txBody>
          <a:bodyPr>
            <a:noAutofit/>
          </a:bodyPr>
          <a:lstStyle/>
          <a:p>
            <a:r>
              <a:rPr lang="hu-HU" altLang="hu-HU" sz="3200" dirty="0"/>
              <a:t>Változatlanul visszafogott </a:t>
            </a:r>
            <a:r>
              <a:rPr lang="hu-HU" altLang="hu-HU" sz="3200" dirty="0" smtClean="0"/>
              <a:t>külső </a:t>
            </a:r>
            <a:r>
              <a:rPr lang="hu-HU" altLang="hu-HU" sz="3200" dirty="0"/>
              <a:t>inflációs </a:t>
            </a:r>
            <a:r>
              <a:rPr lang="hu-HU" altLang="hu-HU" sz="3200" dirty="0" smtClean="0"/>
              <a:t>környezet </a:t>
            </a:r>
            <a:endParaRPr lang="hu-HU" sz="3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5600700" y="6356351"/>
            <a:ext cx="3543300" cy="365125"/>
          </a:xfrm>
        </p:spPr>
        <p:txBody>
          <a:bodyPr/>
          <a:lstStyle/>
          <a:p>
            <a:r>
              <a:rPr lang="hu-HU" sz="1200" dirty="0"/>
              <a:t>Forrás: Eurostat, EB,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28836" y="5988051"/>
            <a:ext cx="8101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rgbClr val="202653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r" eaLnBrk="1" hangingPunct="1"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Infláció az eurozónában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85918" y="1305488"/>
          <a:ext cx="8280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2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Az inflációs várakozások historikusan alacsony szinten tartózkodnak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22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588224" y="6309320"/>
            <a:ext cx="2555776" cy="412155"/>
          </a:xfrm>
        </p:spPr>
        <p:txBody>
          <a:bodyPr/>
          <a:lstStyle/>
          <a:p>
            <a:r>
              <a:rPr lang="hu-HU" dirty="0"/>
              <a:t>Forrás: KSH, Európai Bizottság adatai alapján MNB-számítás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A hazai lakossági inflációs várakozások alakulása</a:t>
            </a:r>
          </a:p>
        </p:txBody>
      </p:sp>
      <p:graphicFrame>
        <p:nvGraphicFramePr>
          <p:cNvPr id="1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297229"/>
              </p:ext>
            </p:extLst>
          </p:nvPr>
        </p:nvGraphicFramePr>
        <p:xfrm>
          <a:off x="1331640" y="1323321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4056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Előrejelzésünk szerint az infláció 2018 első felében kerül a cél közelébe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23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KSH,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Inflációs előrejelzésünk</a:t>
            </a:r>
          </a:p>
        </p:txBody>
      </p:sp>
      <p:graphicFrame>
        <p:nvGraphicFramePr>
          <p:cNvPr id="12" name="Diagram 2"/>
          <p:cNvGraphicFramePr>
            <a:graphicFrameLocks/>
          </p:cNvGraphicFramePr>
          <p:nvPr>
            <p:extLst/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0262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24</a:t>
            </a:fld>
            <a:endParaRPr lang="hu-HU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0" name="Title 6"/>
          <p:cNvSpPr txBox="1">
            <a:spLocks noGrp="1"/>
          </p:cNvSpPr>
          <p:nvPr>
            <p:ph type="ctrTitle"/>
          </p:nvPr>
        </p:nvSpPr>
        <p:spPr>
          <a:xfrm>
            <a:off x="1143000" y="2852936"/>
            <a:ext cx="6858000" cy="65702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Költségvetés és egyensúlyi pozíció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7551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80000" y="115094"/>
            <a:ext cx="7884488" cy="869377"/>
          </a:xfrm>
        </p:spPr>
        <p:txBody>
          <a:bodyPr>
            <a:noAutofit/>
          </a:bodyPr>
          <a:lstStyle/>
          <a:p>
            <a:r>
              <a:rPr lang="hu-HU" sz="3200" dirty="0">
                <a:latin typeface="+mj-lt"/>
              </a:rPr>
              <a:t>A költségvetés egyenlege az első öt hónapban rendkívül </a:t>
            </a:r>
            <a:r>
              <a:rPr lang="hu-HU" sz="3200" dirty="0" smtClean="0">
                <a:latin typeface="+mj-lt"/>
              </a:rPr>
              <a:t>kedvező </a:t>
            </a:r>
            <a:r>
              <a:rPr lang="hu-HU" sz="3200" dirty="0">
                <a:latin typeface="+mj-lt"/>
              </a:rPr>
              <a:t>volt</a:t>
            </a:r>
            <a:endParaRPr lang="hu-HU" sz="3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pic>
        <p:nvPicPr>
          <p:cNvPr id="6" name="Kép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graphicFrame>
        <p:nvGraphicFramePr>
          <p:cNvPr id="8" name="Diagram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840759"/>
              </p:ext>
            </p:extLst>
          </p:nvPr>
        </p:nvGraphicFramePr>
        <p:xfrm>
          <a:off x="1080000" y="1337271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2267744" y="6039736"/>
            <a:ext cx="6787420" cy="38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dirty="0">
                <a:solidFill>
                  <a:srgbClr val="002060"/>
                </a:solidFill>
                <a:latin typeface="+mj-lt"/>
              </a:rPr>
              <a:t>A központi államháztartás halmozott pénzforgalmi egyenlege</a:t>
            </a:r>
          </a:p>
        </p:txBody>
      </p:sp>
      <p:sp>
        <p:nvSpPr>
          <p:cNvPr id="10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Kincstár</a:t>
            </a:r>
          </a:p>
        </p:txBody>
      </p:sp>
    </p:spTree>
    <p:extLst>
      <p:ext uri="{BB962C8B-B14F-4D97-AF65-F5344CB8AC3E}">
        <p14:creationId xmlns:p14="http://schemas.microsoft.com/office/powerpoint/2010/main" val="33091250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180000"/>
            <a:ext cx="8172400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 fiskális hatások idén közel semlegesek, míg 2017-ben keresletösztönzők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26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</a:t>
            </a:r>
            <a:r>
              <a:rPr lang="hu-HU" dirty="0" err="1"/>
              <a:t>Eurostat</a:t>
            </a:r>
            <a:r>
              <a:rPr lang="hu-HU" dirty="0"/>
              <a:t>,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3552057" y="5925982"/>
            <a:ext cx="5508104" cy="367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dirty="0">
                <a:solidFill>
                  <a:srgbClr val="002060"/>
                </a:solidFill>
                <a:latin typeface="+mj-lt"/>
              </a:rPr>
              <a:t>Az </a:t>
            </a:r>
            <a:r>
              <a:rPr lang="hu-HU" dirty="0" err="1">
                <a:solidFill>
                  <a:srgbClr val="002060"/>
                </a:solidFill>
                <a:latin typeface="+mj-lt"/>
              </a:rPr>
              <a:t>ESA-egyenleg</a:t>
            </a:r>
            <a:r>
              <a:rPr lang="hu-HU" dirty="0">
                <a:solidFill>
                  <a:srgbClr val="002060"/>
                </a:solidFill>
                <a:latin typeface="+mj-lt"/>
              </a:rPr>
              <a:t> alakulása </a:t>
            </a:r>
          </a:p>
        </p:txBody>
      </p:sp>
      <p:graphicFrame>
        <p:nvGraphicFramePr>
          <p:cNvPr id="8" name="Diagram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95007"/>
              </p:ext>
            </p:extLst>
          </p:nvPr>
        </p:nvGraphicFramePr>
        <p:xfrm>
          <a:off x="1187624" y="1238337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3792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872736"/>
          </a:xfrm>
        </p:spPr>
        <p:txBody>
          <a:bodyPr>
            <a:noAutofit/>
          </a:bodyPr>
          <a:lstStyle/>
          <a:p>
            <a:r>
              <a:rPr lang="hu-HU" sz="2800" dirty="0"/>
              <a:t>A 2017-es fiskális élénkítés elsősorban a beruházások és a bérek növekedését okozza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27</a:t>
            </a:fld>
            <a:endParaRPr lang="hu-HU" sz="1400" dirty="0"/>
          </a:p>
        </p:txBody>
      </p:sp>
      <p:sp>
        <p:nvSpPr>
          <p:cNvPr id="7" name="Téglalap 6"/>
          <p:cNvSpPr/>
          <p:nvPr/>
        </p:nvSpPr>
        <p:spPr>
          <a:xfrm>
            <a:off x="2267744" y="5853153"/>
            <a:ext cx="6727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dirty="0" err="1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ESA-hiány</a:t>
            </a:r>
            <a:r>
              <a:rPr lang="hu-HU" dirty="0">
                <a:solidFill>
                  <a:srgbClr val="00206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változása a márciusi előrejelzésünkhöz képest</a:t>
            </a:r>
          </a:p>
        </p:txBody>
      </p:sp>
      <p:sp>
        <p:nvSpPr>
          <p:cNvPr id="11" name="Szöveg helye 5"/>
          <p:cNvSpPr>
            <a:spLocks noGrp="1"/>
          </p:cNvSpPr>
          <p:nvPr>
            <p:ph type="body" sz="quarter" idx="13"/>
          </p:nvPr>
        </p:nvSpPr>
        <p:spPr>
          <a:xfrm>
            <a:off x="4139952" y="6457951"/>
            <a:ext cx="4842284" cy="365125"/>
          </a:xfrm>
        </p:spPr>
        <p:txBody>
          <a:bodyPr/>
          <a:lstStyle/>
          <a:p>
            <a:r>
              <a:rPr lang="hu-HU" sz="1200" dirty="0"/>
              <a:t>Forrás: Eurostat, MNB</a:t>
            </a:r>
          </a:p>
          <a:p>
            <a:endParaRPr lang="hu-HU" sz="1200" dirty="0"/>
          </a:p>
        </p:txBody>
      </p: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68171"/>
              </p:ext>
            </p:extLst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949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Előrejelzésünkben magas marad a finanszírozási képesség, a külső adósság tovább csökken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28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042988" y="5805488"/>
            <a:ext cx="8101012" cy="58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alt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A külső finanszírozási képesség alakulása a</a:t>
            </a:r>
            <a:r>
              <a:rPr lang="hu-HU" altLang="hu-HU" sz="14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u-HU" altLang="hu-HU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GDP százalékában</a:t>
            </a:r>
          </a:p>
          <a:p>
            <a:pPr algn="r" eaLnBrk="1" hangingPunct="1">
              <a:lnSpc>
                <a:spcPct val="107000"/>
              </a:lnSpc>
            </a:pPr>
            <a:r>
              <a:rPr lang="hu-HU" altLang="hu-HU" sz="12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Megjegyzés: *A viszonzatlan folyó átutalások és a tőkemérleg egyenlegének összege</a:t>
            </a:r>
          </a:p>
        </p:txBody>
      </p:sp>
      <p:graphicFrame>
        <p:nvGraphicFramePr>
          <p:cNvPr id="8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581163"/>
              </p:ext>
            </p:extLst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0823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180000"/>
            <a:ext cx="6912768" cy="759189"/>
          </a:xfrm>
        </p:spPr>
        <p:txBody>
          <a:bodyPr>
            <a:noAutofit/>
          </a:bodyPr>
          <a:lstStyle/>
          <a:p>
            <a:r>
              <a:rPr lang="hu-HU" sz="3200" dirty="0"/>
              <a:t>A GDP-arányos államadósság előretekintve tovább csökken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29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309320"/>
            <a:ext cx="2051720" cy="412155"/>
          </a:xfrm>
        </p:spPr>
        <p:txBody>
          <a:bodyPr/>
          <a:lstStyle/>
          <a:p>
            <a:r>
              <a:rPr lang="hu-HU" dirty="0"/>
              <a:t>Forrás: MNB</a:t>
            </a:r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2909664" y="5589240"/>
            <a:ext cx="6228184" cy="61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07000"/>
              </a:lnSpc>
            </a:pPr>
            <a:r>
              <a:rPr lang="hu-HU" dirty="0">
                <a:solidFill>
                  <a:srgbClr val="002060"/>
                </a:solidFill>
                <a:latin typeface="+mj-lt"/>
              </a:rPr>
              <a:t>Az adósságpálya várható alakulása</a:t>
            </a:r>
          </a:p>
          <a:p>
            <a:pPr algn="r" eaLnBrk="1" hangingPunct="1">
              <a:lnSpc>
                <a:spcPct val="107000"/>
              </a:lnSpc>
            </a:pPr>
            <a:r>
              <a:rPr lang="hu-HU" altLang="hu-HU" sz="14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Megjegyzés: </a:t>
            </a:r>
            <a:r>
              <a:rPr lang="hu-HU" sz="1400" dirty="0">
                <a:solidFill>
                  <a:srgbClr val="002060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előretekintve változatlan, 2015. év végi árfolyamon számolva</a:t>
            </a:r>
            <a:endParaRPr lang="hu-HU" altLang="hu-HU" sz="1400" dirty="0">
              <a:solidFill>
                <a:srgbClr val="002060"/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0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896836"/>
              </p:ext>
            </p:extLst>
          </p:nvPr>
        </p:nvGraphicFramePr>
        <p:xfrm>
          <a:off x="1270000" y="1270000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825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4000" dirty="0">
                <a:latin typeface="+mj-lt"/>
              </a:rPr>
              <a:t>Tartalom</a:t>
            </a:r>
            <a:endParaRPr lang="hu-HU" sz="32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>
                <a:latin typeface="+mj-lt"/>
              </a:rPr>
              <a:pPr>
                <a:defRPr/>
              </a:pPr>
              <a:t>3</a:t>
            </a:fld>
            <a:endParaRPr lang="hu-HU" sz="14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>
              <a:latin typeface="+mj-lt"/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034807"/>
              </p:ext>
            </p:extLst>
          </p:nvPr>
        </p:nvGraphicFramePr>
        <p:xfrm>
          <a:off x="650875" y="1268413"/>
          <a:ext cx="78867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8740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30</a:t>
            </a:fld>
            <a:endParaRPr lang="hu-HU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0" name="Title 6"/>
          <p:cNvSpPr txBox="1">
            <a:spLocks noGrp="1"/>
          </p:cNvSpPr>
          <p:nvPr>
            <p:ph type="ctrTitle"/>
          </p:nvPr>
        </p:nvSpPr>
        <p:spPr>
          <a:xfrm>
            <a:off x="1143000" y="2852936"/>
            <a:ext cx="6858000" cy="65702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Alternatív forgatókönyvek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8437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j-lt"/>
              </a:rPr>
              <a:t>Alternatív forgatókönyvek hatása az inflációra és a GDP-növekedésre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91880" y="6493693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latin typeface="+mj-lt"/>
              </a:rPr>
              <a:pPr>
                <a:defRPr/>
              </a:pPr>
              <a:t>31</a:t>
            </a:fld>
            <a:endParaRPr lang="hu-HU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283968" y="5883242"/>
            <a:ext cx="4860032" cy="946217"/>
          </a:xfrm>
        </p:spPr>
        <p:txBody>
          <a:bodyPr/>
          <a:lstStyle/>
          <a:p>
            <a:r>
              <a:rPr lang="hu-HU" dirty="0">
                <a:latin typeface="+mj-lt"/>
              </a:rPr>
              <a:t>Megjegyzés: Az egyes értékek az alternatív forgatókönyv- és az alappálya közötti különbség az </a:t>
            </a:r>
            <a:r>
              <a:rPr lang="hu-HU" dirty="0" err="1">
                <a:latin typeface="+mj-lt"/>
              </a:rPr>
              <a:t>előrejelzési</a:t>
            </a:r>
            <a:r>
              <a:rPr lang="hu-HU" dirty="0">
                <a:latin typeface="+mj-lt"/>
              </a:rPr>
              <a:t> horizont átlagában; A piros színnel jelzett pálya az alappályánál szigorúbb, a zöld színnel jelzett pályák lazább monetáris politikai kondíciókkal konzisztensek</a:t>
            </a:r>
          </a:p>
          <a:p>
            <a:r>
              <a:rPr lang="hu-HU" dirty="0">
                <a:latin typeface="+mj-lt"/>
              </a:rPr>
              <a:t>Forrás: MNB</a:t>
            </a:r>
          </a:p>
        </p:txBody>
      </p:sp>
      <p:sp>
        <p:nvSpPr>
          <p:cNvPr id="7" name="Szövegdoboz 1"/>
          <p:cNvSpPr txBox="1"/>
          <p:nvPr/>
        </p:nvSpPr>
        <p:spPr>
          <a:xfrm>
            <a:off x="7580344" y="1451657"/>
            <a:ext cx="1639042" cy="1015663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>
                <a:solidFill>
                  <a:schemeClr val="bg1">
                    <a:lumMod val="75000"/>
                  </a:schemeClr>
                </a:solidFill>
              </a:rPr>
              <a:t>Alappályában feltételezettnél </a:t>
            </a:r>
            <a:r>
              <a:rPr lang="hu-HU" sz="1200" b="1" u="sng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szigorúbb</a:t>
            </a:r>
            <a:r>
              <a:rPr lang="hu-HU" sz="1200" dirty="0">
                <a:solidFill>
                  <a:schemeClr val="bg1">
                    <a:lumMod val="75000"/>
                  </a:schemeClr>
                </a:solidFill>
              </a:rPr>
              <a:t> monetáris kondíciók irányába mutató</a:t>
            </a:r>
          </a:p>
        </p:txBody>
      </p:sp>
      <p:sp>
        <p:nvSpPr>
          <p:cNvPr id="10" name="Szövegdoboz 1"/>
          <p:cNvSpPr txBox="1"/>
          <p:nvPr/>
        </p:nvSpPr>
        <p:spPr>
          <a:xfrm>
            <a:off x="7595854" y="2597794"/>
            <a:ext cx="1512650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>
                <a:solidFill>
                  <a:srgbClr val="002060"/>
                </a:solidFill>
              </a:rPr>
              <a:t>Alappályában feltételezettnél </a:t>
            </a:r>
            <a:r>
              <a:rPr lang="hu-HU" sz="1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lazább</a:t>
            </a:r>
            <a:r>
              <a:rPr lang="hu-H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1200" dirty="0">
                <a:solidFill>
                  <a:srgbClr val="002060"/>
                </a:solidFill>
              </a:rPr>
              <a:t>monetáris kondíciók irányába mutató</a:t>
            </a:r>
          </a:p>
        </p:txBody>
      </p:sp>
      <p:graphicFrame>
        <p:nvGraphicFramePr>
          <p:cNvPr id="11" name="Diagram 10"/>
          <p:cNvGraphicFramePr>
            <a:graphicFrameLocks/>
          </p:cNvGraphicFramePr>
          <p:nvPr>
            <p:extLst/>
          </p:nvPr>
        </p:nvGraphicFramePr>
        <p:xfrm>
          <a:off x="0" y="1275547"/>
          <a:ext cx="7560000" cy="4578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zövegdoboz 1"/>
          <p:cNvSpPr txBox="1"/>
          <p:nvPr/>
        </p:nvSpPr>
        <p:spPr>
          <a:xfrm>
            <a:off x="2627784" y="1295571"/>
            <a:ext cx="2030793" cy="66391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>
                <a:solidFill>
                  <a:srgbClr val="002060"/>
                </a:solidFill>
              </a:rPr>
              <a:t>Monetáris Tanács által kiemelten</a:t>
            </a:r>
            <a:r>
              <a:rPr lang="hu-HU" sz="1200" baseline="0" dirty="0">
                <a:solidFill>
                  <a:srgbClr val="002060"/>
                </a:solidFill>
              </a:rPr>
              <a:t> fontosnak </a:t>
            </a:r>
            <a:r>
              <a:rPr lang="hu-HU" sz="1200" dirty="0">
                <a:solidFill>
                  <a:srgbClr val="002060"/>
                </a:solidFill>
              </a:rPr>
              <a:t>tartott pályák</a:t>
            </a:r>
          </a:p>
        </p:txBody>
      </p:sp>
    </p:spTree>
    <p:extLst>
      <p:ext uri="{BB962C8B-B14F-4D97-AF65-F5344CB8AC3E}">
        <p14:creationId xmlns:p14="http://schemas.microsoft.com/office/powerpoint/2010/main" val="33133017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j-lt"/>
              </a:rPr>
              <a:t>Alternatív forgatókönyvek hatása az inflációra és a GDP-növekedésre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91880" y="6493693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latin typeface="+mj-lt"/>
              </a:rPr>
              <a:pPr>
                <a:defRPr/>
              </a:pPr>
              <a:t>32</a:t>
            </a:fld>
            <a:endParaRPr lang="hu-HU" dirty="0">
              <a:latin typeface="+mj-lt"/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/>
              <a:t>Forrás: MNB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6519"/>
              </p:ext>
            </p:extLst>
          </p:nvPr>
        </p:nvGraphicFramePr>
        <p:xfrm>
          <a:off x="251520" y="1628800"/>
          <a:ext cx="8568952" cy="3600404"/>
        </p:xfrm>
        <a:graphic>
          <a:graphicData uri="http://schemas.openxmlformats.org/drawingml/2006/table">
            <a:tbl>
              <a:tblPr/>
              <a:tblGrid>
                <a:gridCol w="5904972">
                  <a:extLst>
                    <a:ext uri="{9D8B030D-6E8A-4147-A177-3AD203B41FA5}">
                      <a16:colId xmlns:a16="http://schemas.microsoft.com/office/drawing/2014/main" xmlns="" val="1955728665"/>
                    </a:ext>
                  </a:extLst>
                </a:gridCol>
                <a:gridCol w="562021">
                  <a:extLst>
                    <a:ext uri="{9D8B030D-6E8A-4147-A177-3AD203B41FA5}">
                      <a16:colId xmlns:a16="http://schemas.microsoft.com/office/drawing/2014/main" xmlns="" val="1103927361"/>
                    </a:ext>
                  </a:extLst>
                </a:gridCol>
                <a:gridCol w="550781">
                  <a:extLst>
                    <a:ext uri="{9D8B030D-6E8A-4147-A177-3AD203B41FA5}">
                      <a16:colId xmlns:a16="http://schemas.microsoft.com/office/drawing/2014/main" xmlns="" val="648050545"/>
                    </a:ext>
                  </a:extLst>
                </a:gridCol>
                <a:gridCol w="775589">
                  <a:extLst>
                    <a:ext uri="{9D8B030D-6E8A-4147-A177-3AD203B41FA5}">
                      <a16:colId xmlns:a16="http://schemas.microsoft.com/office/drawing/2014/main" xmlns="" val="2449111493"/>
                    </a:ext>
                  </a:extLst>
                </a:gridCol>
                <a:gridCol w="775589">
                  <a:extLst>
                    <a:ext uri="{9D8B030D-6E8A-4147-A177-3AD203B41FA5}">
                      <a16:colId xmlns:a16="http://schemas.microsoft.com/office/drawing/2014/main" xmlns="" val="753082494"/>
                    </a:ext>
                  </a:extLst>
                </a:gridCol>
              </a:tblGrid>
              <a:tr h="35866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Infláció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baseline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GDP növekedés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6559796"/>
                  </a:ext>
                </a:extLst>
              </a:tr>
              <a:tr h="35866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1673889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baseline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Alappálya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FFFFFF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414872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Vártnál lazább külső monetáris politikai környezet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2785329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Felvevőpiacaink visszafogottabb növekedése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117962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Gyorsabb bérnövekedés és dinamikusabb fogyasztásbővülés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4117929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Pénzpiaci turbulenciák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0" u="none" strike="noStrike" baseline="0"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719580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Lefelé mutató másodkörös inflációs kockázat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3402004"/>
                  </a:ext>
                </a:extLst>
              </a:tr>
              <a:tr h="3586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Alacsonyabb beruházási pálya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127299"/>
                  </a:ext>
                </a:extLst>
              </a:tr>
              <a:tr h="37245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Magasabb olaj- és nyersanyagár-pálya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baseline="0" dirty="0">
                          <a:solidFill>
                            <a:srgbClr val="808080"/>
                          </a:solidFill>
                          <a:effectLst/>
                          <a:latin typeface="Trebuchet MS" panose="020B0603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755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818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33</a:t>
            </a:fld>
            <a:endParaRPr lang="hu-HU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0" name="Title 6"/>
          <p:cNvSpPr txBox="1">
            <a:spLocks noGrp="1"/>
          </p:cNvSpPr>
          <p:nvPr>
            <p:ph type="ctrTitle"/>
          </p:nvPr>
        </p:nvSpPr>
        <p:spPr>
          <a:xfrm>
            <a:off x="1143000" y="2852936"/>
            <a:ext cx="6858000" cy="65702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Előrejelzésünk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fő üzenetei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2234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3200" dirty="0" err="1">
                <a:latin typeface="+mj-lt"/>
              </a:rPr>
              <a:t>Előrejelzésünk</a:t>
            </a:r>
            <a:r>
              <a:rPr lang="hu-HU" sz="3200" dirty="0">
                <a:latin typeface="+mj-lt"/>
              </a:rPr>
              <a:t> fő üzenetei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4968552"/>
          </a:xfrm>
        </p:spPr>
        <p:txBody>
          <a:bodyPr>
            <a:noAutofit/>
          </a:bodyPr>
          <a:lstStyle/>
          <a:p>
            <a:r>
              <a:rPr lang="hu-HU" sz="2200" dirty="0"/>
              <a:t>Az év eleji átmeneti megtorpanást követően </a:t>
            </a:r>
            <a:r>
              <a:rPr lang="hu-HU" sz="2200" b="1" dirty="0"/>
              <a:t>a gazdasági növekedés ismét élénkül</a:t>
            </a:r>
            <a:r>
              <a:rPr lang="hu-HU" sz="2200" dirty="0"/>
              <a:t>. Idén </a:t>
            </a:r>
            <a:r>
              <a:rPr lang="hu-HU" sz="2200" u="sng" dirty="0"/>
              <a:t>2,8</a:t>
            </a:r>
            <a:r>
              <a:rPr lang="hu-HU" sz="2200" dirty="0"/>
              <a:t>, jövőre </a:t>
            </a:r>
            <a:r>
              <a:rPr lang="hu-HU" sz="2200" u="sng" dirty="0"/>
              <a:t>3,0</a:t>
            </a:r>
            <a:r>
              <a:rPr lang="hu-HU" sz="2200" dirty="0"/>
              <a:t> százalékos növekedésre számítunk</a:t>
            </a:r>
            <a:r>
              <a:rPr lang="hu-HU" sz="2200" b="1" dirty="0"/>
              <a:t>.</a:t>
            </a:r>
          </a:p>
          <a:p>
            <a:r>
              <a:rPr lang="hu-HU" sz="2200" b="1" dirty="0"/>
              <a:t>Jelentősen növekvő reálbérek mellett </a:t>
            </a:r>
            <a:r>
              <a:rPr lang="hu-HU" sz="2200" b="1" dirty="0" smtClean="0"/>
              <a:t>a növekedésben egyre </a:t>
            </a:r>
            <a:r>
              <a:rPr lang="hu-HU" sz="2200" b="1" dirty="0"/>
              <a:t>meghatározóbb szerepe lesz a belső fogyasztásnak.</a:t>
            </a:r>
            <a:endParaRPr lang="hu-HU" sz="2200" dirty="0"/>
          </a:p>
          <a:p>
            <a:r>
              <a:rPr lang="hu-HU" sz="2200" dirty="0"/>
              <a:t>Az inflációs ráta az idei </a:t>
            </a:r>
            <a:r>
              <a:rPr lang="hu-HU" sz="2200" dirty="0" smtClean="0"/>
              <a:t>év második felében </a:t>
            </a:r>
            <a:r>
              <a:rPr lang="hu-HU" sz="2200" dirty="0"/>
              <a:t>stabilan pozitív tartományba kerül, de </a:t>
            </a:r>
            <a:r>
              <a:rPr lang="hu-HU" sz="2200" b="1" dirty="0"/>
              <a:t>csak 2018 első felére kerül a cél közelébe.</a:t>
            </a:r>
          </a:p>
          <a:p>
            <a:r>
              <a:rPr lang="hu-HU" sz="2200" dirty="0"/>
              <a:t>2016-ban a GDP 1,6-1,8 százaléka között alakul a hiány, míg  2017-ben a költségvetés érdemi keresletösztönző hatást generál 2,4 százalékos hiány mellett. </a:t>
            </a:r>
          </a:p>
          <a:p>
            <a:r>
              <a:rPr lang="hu-HU" sz="2200" dirty="0"/>
              <a:t>A makrogazdasági kilátások alapján </a:t>
            </a:r>
            <a:r>
              <a:rPr lang="hu-HU" sz="2200" b="1" dirty="0"/>
              <a:t>az alapkamat aktuális szintjének tartós fenntartása </a:t>
            </a:r>
            <a:r>
              <a:rPr lang="hu-HU" sz="2200" dirty="0"/>
              <a:t>összhangban van az inflációs cél középtávú elérésével és a reálgazdaság ennek megfelelő mértékű ösztönzésével.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>
                <a:latin typeface="+mj-lt"/>
              </a:rPr>
              <a:pPr>
                <a:defRPr/>
              </a:pPr>
              <a:t>34</a:t>
            </a:fld>
            <a:endParaRPr lang="hu-HU" sz="14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18342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j-lt"/>
              </a:rPr>
              <a:t>Aktuális és korábbi </a:t>
            </a:r>
            <a:r>
              <a:rPr lang="hu-HU" sz="3600" dirty="0" err="1">
                <a:solidFill>
                  <a:srgbClr val="002060"/>
                </a:solidFill>
                <a:latin typeface="+mj-lt"/>
              </a:rPr>
              <a:t>előrejelzéseink</a:t>
            </a:r>
            <a:r>
              <a:rPr lang="hu-HU" sz="3600" dirty="0">
                <a:solidFill>
                  <a:srgbClr val="002060"/>
                </a:solidFill>
                <a:latin typeface="+mj-lt"/>
              </a:rPr>
              <a:t> éves számai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latin typeface="+mj-lt"/>
              </a:rPr>
              <a:pPr>
                <a:defRPr/>
              </a:pPr>
              <a:t>35</a:t>
            </a:fld>
            <a:endParaRPr lang="hu-HU" sz="12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>
                <a:latin typeface="+mj-lt"/>
              </a:rPr>
              <a:t>Forrás: MNB</a:t>
            </a:r>
          </a:p>
        </p:txBody>
      </p:sp>
      <p:graphicFrame>
        <p:nvGraphicFramePr>
          <p:cNvPr id="14" name="Tartalom helye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760648"/>
              </p:ext>
            </p:extLst>
          </p:nvPr>
        </p:nvGraphicFramePr>
        <p:xfrm>
          <a:off x="924917" y="1419361"/>
          <a:ext cx="7640414" cy="4398492"/>
        </p:xfrm>
        <a:graphic>
          <a:graphicData uri="http://schemas.openxmlformats.org/drawingml/2006/table">
            <a:tbl>
              <a:tblPr/>
              <a:tblGrid>
                <a:gridCol w="3258814">
                  <a:extLst>
                    <a:ext uri="{9D8B030D-6E8A-4147-A177-3AD203B41FA5}">
                      <a16:colId xmlns:a16="http://schemas.microsoft.com/office/drawing/2014/main" xmlns="" val="2677983995"/>
                    </a:ext>
                  </a:extLst>
                </a:gridCol>
                <a:gridCol w="876320">
                  <a:extLst>
                    <a:ext uri="{9D8B030D-6E8A-4147-A177-3AD203B41FA5}">
                      <a16:colId xmlns:a16="http://schemas.microsoft.com/office/drawing/2014/main" xmlns="" val="4054479831"/>
                    </a:ext>
                  </a:extLst>
                </a:gridCol>
                <a:gridCol w="876320">
                  <a:extLst>
                    <a:ext uri="{9D8B030D-6E8A-4147-A177-3AD203B41FA5}">
                      <a16:colId xmlns:a16="http://schemas.microsoft.com/office/drawing/2014/main" xmlns="" val="2818931969"/>
                    </a:ext>
                  </a:extLst>
                </a:gridCol>
                <a:gridCol w="876320">
                  <a:extLst>
                    <a:ext uri="{9D8B030D-6E8A-4147-A177-3AD203B41FA5}">
                      <a16:colId xmlns:a16="http://schemas.microsoft.com/office/drawing/2014/main" xmlns="" val="807928543"/>
                    </a:ext>
                  </a:extLst>
                </a:gridCol>
                <a:gridCol w="876320">
                  <a:extLst>
                    <a:ext uri="{9D8B030D-6E8A-4147-A177-3AD203B41FA5}">
                      <a16:colId xmlns:a16="http://schemas.microsoft.com/office/drawing/2014/main" xmlns="" val="31436949"/>
                    </a:ext>
                  </a:extLst>
                </a:gridCol>
                <a:gridCol w="876320">
                  <a:extLst>
                    <a:ext uri="{9D8B030D-6E8A-4147-A177-3AD203B41FA5}">
                      <a16:colId xmlns:a16="http://schemas.microsoft.com/office/drawing/2014/main" xmlns="" val="3655791117"/>
                    </a:ext>
                  </a:extLst>
                </a:gridCol>
              </a:tblGrid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2675109"/>
                  </a:ext>
                </a:extLst>
              </a:tr>
              <a:tr h="677846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Tény</a:t>
                      </a:r>
                    </a:p>
                  </a:txBody>
                  <a:tcPr marL="7267" marR="7267" marT="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Március</a:t>
                      </a:r>
                    </a:p>
                  </a:txBody>
                  <a:tcPr marL="7267" marR="7267" marT="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Aktuális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Március</a:t>
                      </a:r>
                    </a:p>
                  </a:txBody>
                  <a:tcPr marL="7267" marR="7267" marT="72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Aktuális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2897556"/>
                  </a:ext>
                </a:extLst>
              </a:tr>
              <a:tr h="387272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Indirekt adóktól szűrt maginfláció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6625939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Infláció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7513870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474773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Lakossági fogyasztás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7887152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Teljes beruházás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3764847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2317234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4036060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GDP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B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411139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67" marR="7267" marT="7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7374717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Versenyszféra foglalkoztatás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1585509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Versenyszféra nominálbér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7267" marR="7267" marT="72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7267" marR="7267" marT="72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272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681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484784"/>
            <a:ext cx="6630364" cy="74271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u-HU" sz="4000" dirty="0">
                <a:latin typeface="+mj-lt"/>
                <a:ea typeface="+mn-ea"/>
                <a:cs typeface="+mn-cs"/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18871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4</a:t>
            </a:fld>
            <a:endParaRPr lang="hu-HU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10" name="Title 6"/>
          <p:cNvSpPr txBox="1">
            <a:spLocks noGrp="1"/>
          </p:cNvSpPr>
          <p:nvPr>
            <p:ph type="ctrTitle"/>
          </p:nvPr>
        </p:nvSpPr>
        <p:spPr>
          <a:xfrm>
            <a:off x="683568" y="2852936"/>
            <a:ext cx="7920880" cy="65702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5"/>
                </a:solidFill>
                <a:latin typeface="Trebuchet MS" panose="020B0603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hu-H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Növekedési kilátások – van még erő a magyar gazdaságban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611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65803"/>
              </p:ext>
            </p:extLst>
          </p:nvPr>
        </p:nvGraphicFramePr>
        <p:xfrm>
          <a:off x="1151730" y="1308521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80000"/>
            <a:ext cx="7777484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Az év eleji lassulásban erős egyedi hatások játszottak szerepet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5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445845"/>
            <a:ext cx="2051720" cy="412155"/>
          </a:xfrm>
        </p:spPr>
        <p:txBody>
          <a:bodyPr/>
          <a:lstStyle/>
          <a:p>
            <a:r>
              <a:rPr lang="hu-HU" dirty="0"/>
              <a:t>Forrás: KSH, MNB-számítás</a:t>
            </a: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82563"/>
              </p:ext>
            </p:extLst>
          </p:nvPr>
        </p:nvGraphicFramePr>
        <p:xfrm>
          <a:off x="3735090" y="3604838"/>
          <a:ext cx="4392488" cy="844212"/>
        </p:xfrm>
        <a:graphic>
          <a:graphicData uri="http://schemas.openxmlformats.org/drawingml/2006/table">
            <a:tbl>
              <a:tblPr/>
              <a:tblGrid>
                <a:gridCol w="3740238">
                  <a:extLst>
                    <a:ext uri="{9D8B030D-6E8A-4147-A177-3AD203B41FA5}">
                      <a16:colId xmlns:a16="http://schemas.microsoft.com/office/drawing/2014/main" xmlns="" val="3762620464"/>
                    </a:ext>
                  </a:extLst>
                </a:gridCol>
                <a:gridCol w="652250">
                  <a:extLst>
                    <a:ext uri="{9D8B030D-6E8A-4147-A177-3AD203B41FA5}">
                      <a16:colId xmlns:a16="http://schemas.microsoft.com/office/drawing/2014/main" xmlns="" val="564533102"/>
                    </a:ext>
                  </a:extLst>
                </a:gridCol>
              </a:tblGrid>
              <a:tr h="281404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EU-forrásbeáramlás visszaesése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8544576"/>
                  </a:ext>
                </a:extLst>
              </a:tr>
              <a:tr h="281404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400" b="0" i="0" u="none" strike="noStrike" baseline="0" dirty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Járműipari gyárleállások közvetlen hatása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 baseline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-0,6%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4743104"/>
                  </a:ext>
                </a:extLst>
              </a:tr>
              <a:tr h="281404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400" b="0" i="0" u="none" strike="noStrike" baseline="0" dirty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Járműipari gyárleállások közvetett hatása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 baseline="0" dirty="0">
                          <a:solidFill>
                            <a:srgbClr val="0070C0"/>
                          </a:solidFill>
                          <a:effectLst/>
                          <a:latin typeface="Trebuchet MS" panose="020B060302020202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3909869"/>
                  </a:ext>
                </a:extLst>
              </a:tr>
            </a:tbl>
          </a:graphicData>
        </a:graphic>
      </p:graphicFrame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4067944" y="3105741"/>
            <a:ext cx="3510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hu-HU" sz="1400" dirty="0">
                <a:solidFill>
                  <a:schemeClr val="accent5"/>
                </a:solidFill>
                <a:latin typeface="Trebuchet MS" panose="020B0603020202020204" pitchFamily="34" charset="0"/>
              </a:rPr>
              <a:t>A növekedést befolyásoló tényezők 2016. első negyedévében (százalékpont)</a:t>
            </a:r>
            <a:endParaRPr lang="hu-HU" sz="1200" dirty="0">
              <a:solidFill>
                <a:schemeClr val="accent5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568305" y="60765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</a:rPr>
              <a:t>A </a:t>
            </a:r>
            <a:r>
              <a:rPr lang="hu-HU" dirty="0" err="1">
                <a:solidFill>
                  <a:schemeClr val="accent5"/>
                </a:solidFill>
              </a:rPr>
              <a:t>HuCoin</a:t>
            </a:r>
            <a:r>
              <a:rPr lang="hu-HU" dirty="0">
                <a:solidFill>
                  <a:schemeClr val="accent5"/>
                </a:solidFill>
              </a:rPr>
              <a:t>-mutató alakulása</a:t>
            </a:r>
          </a:p>
        </p:txBody>
      </p:sp>
    </p:spTree>
    <p:extLst>
      <p:ext uri="{BB962C8B-B14F-4D97-AF65-F5344CB8AC3E}">
        <p14:creationId xmlns:p14="http://schemas.microsoft.com/office/powerpoint/2010/main" val="365224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229644"/>
              </p:ext>
            </p:extLst>
          </p:nvPr>
        </p:nvGraphicFramePr>
        <p:xfrm>
          <a:off x="558140" y="1299429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80000"/>
            <a:ext cx="7777484" cy="759189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Rövid távú indikátorok újbóli élénkülést jeleznek a második negyedévben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6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445845"/>
            <a:ext cx="2051720" cy="412155"/>
          </a:xfrm>
        </p:spPr>
        <p:txBody>
          <a:bodyPr/>
          <a:lstStyle/>
          <a:p>
            <a:r>
              <a:rPr lang="hu-HU" dirty="0"/>
              <a:t>Forrás: KSH, MNB-számítás</a:t>
            </a:r>
          </a:p>
        </p:txBody>
      </p:sp>
      <p:sp>
        <p:nvSpPr>
          <p:cNvPr id="3" name="Téglalap 2"/>
          <p:cNvSpPr/>
          <p:nvPr/>
        </p:nvSpPr>
        <p:spPr>
          <a:xfrm>
            <a:off x="4568305" y="60765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</a:rPr>
              <a:t>Havi alapú termelési indikátor alakulása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7987608" y="3356992"/>
            <a:ext cx="103991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002060"/>
                </a:solidFill>
                <a:latin typeface="Trebuchet MS" panose="020B0603020202020204" pitchFamily="34" charset="0"/>
              </a:rPr>
              <a:t>Áprilisi adatok alapján</a:t>
            </a:r>
          </a:p>
        </p:txBody>
      </p:sp>
      <p:cxnSp>
        <p:nvCxnSpPr>
          <p:cNvPr id="10" name="Egyenes összekötő nyíllal 9"/>
          <p:cNvCxnSpPr/>
          <p:nvPr/>
        </p:nvCxnSpPr>
        <p:spPr>
          <a:xfrm flipH="1" flipV="1">
            <a:off x="7884368" y="2996952"/>
            <a:ext cx="360040" cy="360040"/>
          </a:xfrm>
          <a:prstGeom prst="straightConnector1">
            <a:avLst/>
          </a:prstGeom>
          <a:ln w="38100">
            <a:solidFill>
              <a:srgbClr val="1E24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6444208" y="1224760"/>
            <a:ext cx="263716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002060"/>
                </a:solidFill>
                <a:latin typeface="Trebuchet MS" panose="020B0603020202020204" pitchFamily="34" charset="0"/>
              </a:rPr>
              <a:t>GDP-növekedési várakozásunk a második </a:t>
            </a:r>
            <a:r>
              <a:rPr lang="hu-HU" sz="1600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negyedévre</a:t>
            </a:r>
            <a:endParaRPr lang="hu-HU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7987608" y="2055757"/>
            <a:ext cx="0" cy="529040"/>
          </a:xfrm>
          <a:prstGeom prst="straightConnector1">
            <a:avLst/>
          </a:prstGeom>
          <a:ln w="38100">
            <a:solidFill>
              <a:srgbClr val="1E245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39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7" y="180000"/>
            <a:ext cx="8097317" cy="759189"/>
          </a:xfrm>
        </p:spPr>
        <p:txBody>
          <a:bodyPr>
            <a:noAutofit/>
          </a:bodyPr>
          <a:lstStyle/>
          <a:p>
            <a:r>
              <a:rPr lang="hu-HU" sz="2800" dirty="0"/>
              <a:t>A tavalyi </a:t>
            </a:r>
            <a:r>
              <a:rPr lang="hu-HU" sz="2800" dirty="0" smtClean="0"/>
              <a:t>erős lehívást követően érdemben alacsonyabb </a:t>
            </a:r>
            <a:r>
              <a:rPr lang="hu-HU" sz="2800" dirty="0"/>
              <a:t>uniós forráskifizetésre számítunk 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7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588224" y="6445845"/>
            <a:ext cx="2555776" cy="412155"/>
          </a:xfrm>
        </p:spPr>
        <p:txBody>
          <a:bodyPr/>
          <a:lstStyle/>
          <a:p>
            <a:r>
              <a:rPr lang="hu-HU" dirty="0"/>
              <a:t>Forrás: MÁK, MNB-előrejelzés</a:t>
            </a:r>
          </a:p>
        </p:txBody>
      </p:sp>
      <p:sp>
        <p:nvSpPr>
          <p:cNvPr id="3" name="Téglalap 2"/>
          <p:cNvSpPr/>
          <p:nvPr/>
        </p:nvSpPr>
        <p:spPr>
          <a:xfrm>
            <a:off x="3543300" y="5915278"/>
            <a:ext cx="55970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  <a:latin typeface="Trebuchet MS" panose="020B0603020202020204" pitchFamily="34" charset="0"/>
              </a:rPr>
              <a:t>Az uniós forráskifizetés éves mértéke</a:t>
            </a:r>
          </a:p>
          <a:p>
            <a:pPr algn="r"/>
            <a:r>
              <a:rPr lang="hu-HU" sz="1400" dirty="0">
                <a:solidFill>
                  <a:schemeClr val="accent5"/>
                </a:solidFill>
                <a:latin typeface="Trebuchet MS" panose="020B0603020202020204" pitchFamily="34" charset="0"/>
              </a:rPr>
              <a:t>Megjegyzés: *MNB-előrejelzés</a:t>
            </a: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63708"/>
              </p:ext>
            </p:extLst>
          </p:nvPr>
        </p:nvGraphicFramePr>
        <p:xfrm>
          <a:off x="1042988" y="1277343"/>
          <a:ext cx="756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953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34201"/>
              </p:ext>
            </p:extLst>
          </p:nvPr>
        </p:nvGraphicFramePr>
        <p:xfrm>
          <a:off x="899592" y="1207932"/>
          <a:ext cx="7776864" cy="459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80000"/>
            <a:ext cx="7921500" cy="759189"/>
          </a:xfrm>
        </p:spPr>
        <p:txBody>
          <a:bodyPr>
            <a:noAutofit/>
          </a:bodyPr>
          <a:lstStyle/>
          <a:p>
            <a:r>
              <a:rPr lang="hu-HU" sz="3000" dirty="0">
                <a:solidFill>
                  <a:srgbClr val="002060"/>
                </a:solidFill>
              </a:rPr>
              <a:t>Élénkülő </a:t>
            </a:r>
            <a:r>
              <a:rPr lang="hu-HU" sz="3100" dirty="0">
                <a:solidFill>
                  <a:srgbClr val="002060"/>
                </a:solidFill>
              </a:rPr>
              <a:t>bérkiáramlás</a:t>
            </a:r>
            <a:r>
              <a:rPr lang="hu-HU" sz="3000" dirty="0">
                <a:solidFill>
                  <a:srgbClr val="002060"/>
                </a:solidFill>
              </a:rPr>
              <a:t> a nemzetgazdaságban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8</a:t>
            </a:fld>
            <a:endParaRPr lang="hu-HU" sz="1400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92280" y="6445845"/>
            <a:ext cx="2051720" cy="412155"/>
          </a:xfrm>
        </p:spPr>
        <p:txBody>
          <a:bodyPr/>
          <a:lstStyle/>
          <a:p>
            <a:r>
              <a:rPr lang="hu-HU" dirty="0"/>
              <a:t>Forrás: KSH, MNB-előrejelzés</a:t>
            </a:r>
          </a:p>
        </p:txBody>
      </p:sp>
      <p:sp>
        <p:nvSpPr>
          <p:cNvPr id="3" name="Téglalap 2"/>
          <p:cNvSpPr/>
          <p:nvPr/>
        </p:nvSpPr>
        <p:spPr>
          <a:xfrm>
            <a:off x="2627784" y="6076513"/>
            <a:ext cx="6512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dirty="0">
                <a:solidFill>
                  <a:schemeClr val="accent5"/>
                </a:solidFill>
              </a:rPr>
              <a:t>Nemzetgazdasági és versenyszféra bruttó átlagkereset (BÁK)</a:t>
            </a:r>
          </a:p>
        </p:txBody>
      </p:sp>
      <p:cxnSp>
        <p:nvCxnSpPr>
          <p:cNvPr id="8" name="Egyenes összekötő 7"/>
          <p:cNvCxnSpPr/>
          <p:nvPr/>
        </p:nvCxnSpPr>
        <p:spPr>
          <a:xfrm flipH="1">
            <a:off x="3086100" y="2780928"/>
            <a:ext cx="3168396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6588224" y="2447320"/>
            <a:ext cx="625201" cy="33360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1"/>
          <p:cNvSpPr txBox="1"/>
          <p:nvPr/>
        </p:nvSpPr>
        <p:spPr>
          <a:xfrm>
            <a:off x="4068991" y="3283186"/>
            <a:ext cx="1584198" cy="338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baseline="0" dirty="0">
                <a:latin typeface="Trebuchet MS" panose="020B0603020202020204" pitchFamily="34" charset="0"/>
              </a:rPr>
              <a:t>Időszak átlaga</a:t>
            </a:r>
          </a:p>
        </p:txBody>
      </p:sp>
      <p:cxnSp>
        <p:nvCxnSpPr>
          <p:cNvPr id="11" name="Egyenes összekötő nyíllal 10"/>
          <p:cNvCxnSpPr/>
          <p:nvPr/>
        </p:nvCxnSpPr>
        <p:spPr>
          <a:xfrm flipH="1" flipV="1">
            <a:off x="3543300" y="2871031"/>
            <a:ext cx="547054" cy="6367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96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>
                <a:solidFill>
                  <a:srgbClr val="002060"/>
                </a:solidFill>
              </a:rPr>
              <a:t>A lakossági fogyasztás egyre dominánsabb </a:t>
            </a:r>
            <a:r>
              <a:rPr lang="hu-HU" sz="3200" dirty="0" smtClean="0">
                <a:solidFill>
                  <a:srgbClr val="002060"/>
                </a:solidFill>
              </a:rPr>
              <a:t>tényezővé válik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68761"/>
            <a:ext cx="8604448" cy="4968552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/>
              <a:t>Reáljövedelem és munkapiaci feltételek tartós javulása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/>
              <a:t>A reáljövedelmek stabilan 3-4 százalékos emelkedése mellett a munkanélküliségi ráta 5 százalék közelébe csökken </a:t>
            </a:r>
          </a:p>
          <a:p>
            <a:r>
              <a:rPr lang="hu-HU" sz="2800" dirty="0"/>
              <a:t>Elhalasztott fogyasztás realizálódása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/>
              <a:t>Tavalyi fogyasztás szintje 7 százalékkal elmaradt a válság előtti értékétől </a:t>
            </a:r>
          </a:p>
          <a:p>
            <a:r>
              <a:rPr lang="hu-HU" sz="2800" dirty="0"/>
              <a:t>Lakáspiaci program másodkörös hatásai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/>
              <a:t>2016 első negyedévében a tartós fogyasztási cikkek volumene 7,8 százalékkal bővült</a:t>
            </a:r>
          </a:p>
          <a:p>
            <a:r>
              <a:rPr lang="hu-HU" sz="2800" dirty="0"/>
              <a:t>Végéhez közeledik az adósságleépítés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100" dirty="0"/>
              <a:t>A válság óta a háztartások GDP arányos adóssága a közel 40 százalékos csúcsáról 25 százalék alá csökkent</a:t>
            </a:r>
          </a:p>
          <a:p>
            <a:r>
              <a:rPr lang="hu-HU" sz="2800" dirty="0"/>
              <a:t>Hitelpiac javulása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100" dirty="0"/>
              <a:t>A bruttó lakossági új hitelkihelyezés 25-30 százalékkal emelkedik, melyhez a lakás- és a fogyasztási célú hitelek egyaránt hozzájárulnak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Kereszt 6"/>
          <p:cNvSpPr/>
          <p:nvPr/>
        </p:nvSpPr>
        <p:spPr>
          <a:xfrm>
            <a:off x="7005" y="1389479"/>
            <a:ext cx="720080" cy="648072"/>
          </a:xfrm>
          <a:prstGeom prst="plus">
            <a:avLst>
              <a:gd name="adj" fmla="val 36396"/>
            </a:avLst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Kereszt 8"/>
          <p:cNvSpPr/>
          <p:nvPr/>
        </p:nvSpPr>
        <p:spPr>
          <a:xfrm>
            <a:off x="7005" y="2210833"/>
            <a:ext cx="720080" cy="648072"/>
          </a:xfrm>
          <a:prstGeom prst="plus">
            <a:avLst>
              <a:gd name="adj" fmla="val 36396"/>
            </a:avLst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Kereszt 9"/>
          <p:cNvSpPr/>
          <p:nvPr/>
        </p:nvSpPr>
        <p:spPr>
          <a:xfrm>
            <a:off x="19019" y="3188477"/>
            <a:ext cx="720080" cy="648072"/>
          </a:xfrm>
          <a:prstGeom prst="plus">
            <a:avLst>
              <a:gd name="adj" fmla="val 36396"/>
            </a:avLst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Kereszt 10"/>
          <p:cNvSpPr/>
          <p:nvPr/>
        </p:nvSpPr>
        <p:spPr>
          <a:xfrm>
            <a:off x="19019" y="4064823"/>
            <a:ext cx="720080" cy="648072"/>
          </a:xfrm>
          <a:prstGeom prst="plus">
            <a:avLst>
              <a:gd name="adj" fmla="val 36396"/>
            </a:avLst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Kereszt 11"/>
          <p:cNvSpPr/>
          <p:nvPr/>
        </p:nvSpPr>
        <p:spPr>
          <a:xfrm>
            <a:off x="19019" y="5054671"/>
            <a:ext cx="720080" cy="648072"/>
          </a:xfrm>
          <a:prstGeom prst="plus">
            <a:avLst>
              <a:gd name="adj" fmla="val 36396"/>
            </a:avLst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167750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1433</Words>
  <Application>Microsoft Office PowerPoint</Application>
  <PresentationFormat>On-screen Show (4:3)</PresentationFormat>
  <Paragraphs>418</Paragraphs>
  <Slides>36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Times New Roman</vt:lpstr>
      <vt:lpstr>Trebuchet MS</vt:lpstr>
      <vt:lpstr>Verdana</vt:lpstr>
      <vt:lpstr>Wingdings</vt:lpstr>
      <vt:lpstr>blank</vt:lpstr>
      <vt:lpstr>Makrogazdasági kilátások Inflációs jelentés – 2016. június</vt:lpstr>
      <vt:lpstr>Előrejelzésünk fő üzenetei</vt:lpstr>
      <vt:lpstr>Tartalom</vt:lpstr>
      <vt:lpstr>Növekedési kilátások – van még erő a magyar gazdaságban</vt:lpstr>
      <vt:lpstr>Az év eleji lassulásban erős egyedi hatások játszottak szerepet</vt:lpstr>
      <vt:lpstr>Rövid távú indikátorok újbóli élénkülést jeleznek a második negyedévben</vt:lpstr>
      <vt:lpstr>A tavalyi erős lehívást követően érdemben alacsonyabb uniós forráskifizetésre számítunk </vt:lpstr>
      <vt:lpstr>Élénkülő bérkiáramlás a nemzetgazdaságban</vt:lpstr>
      <vt:lpstr>A lakossági fogyasztás egyre dominánsabb tényezővé válik</vt:lpstr>
      <vt:lpstr>Kiadott lakásépítési engedélyek egyre erőteljesebb bővülése jellemezte az elmúlt időszakot</vt:lpstr>
      <vt:lpstr>A háztartások beruházási és fogyasztási hajlandósága emelkedik</vt:lpstr>
      <vt:lpstr>Az év második felében az új ciklushoz köthető források emelkedése kulcs tényezővé válik</vt:lpstr>
      <vt:lpstr>A vállalati hitelezés az év közepétől erőteljesen bővülhet</vt:lpstr>
      <vt:lpstr>A beruházási ráta – átalakuló szerkezet mellett – stabilan 20 százalék felett alakul </vt:lpstr>
      <vt:lpstr>Exportunk bővülése folytatódik</vt:lpstr>
      <vt:lpstr>A gazdasági növekedés fő motorja a lakossági fogyasztás bővülése</vt:lpstr>
      <vt:lpstr>GDP előrejelzésünkre ható tényezők</vt:lpstr>
      <vt:lpstr>Inflációs kilátások – lesz-e és mikor?</vt:lpstr>
      <vt:lpstr>Következő hónapokban stabilan pozitív tartományba kerülhet az infláció</vt:lpstr>
      <vt:lpstr>Munkaegységre jutó költségek az infláció fokozatos emelkedése irányába hatnak</vt:lpstr>
      <vt:lpstr>Változatlanul visszafogott külső inflációs környezet </vt:lpstr>
      <vt:lpstr>Az inflációs várakozások historikusan alacsony szinten tartózkodnak</vt:lpstr>
      <vt:lpstr>Előrejelzésünk szerint az infláció 2018 első felében kerül a cél közelébe</vt:lpstr>
      <vt:lpstr>Költségvetés és egyensúlyi pozíció</vt:lpstr>
      <vt:lpstr>A költségvetés egyenlege az első öt hónapban rendkívül kedvező volt</vt:lpstr>
      <vt:lpstr>A fiskális hatások idén közel semlegesek, míg 2017-ben keresletösztönzők</vt:lpstr>
      <vt:lpstr>A 2017-es fiskális élénkítés elsősorban a beruházások és a bérek növekedését okozza</vt:lpstr>
      <vt:lpstr>Előrejelzésünkben magas marad a finanszírozási képesség, a külső adósság tovább csökken</vt:lpstr>
      <vt:lpstr>A GDP-arányos államadósság előretekintve tovább csökken</vt:lpstr>
      <vt:lpstr>Alternatív forgatókönyvek</vt:lpstr>
      <vt:lpstr>Alternatív forgatókönyvek hatása az inflációra és a GDP-növekedésre</vt:lpstr>
      <vt:lpstr>Alternatív forgatókönyvek hatása az inflációra és a GDP-növekedésre</vt:lpstr>
      <vt:lpstr>Előrejelzésünk fő üzenetei</vt:lpstr>
      <vt:lpstr>Előrejelzésünk fő üzenetei</vt:lpstr>
      <vt:lpstr>Aktuális és korábbi előrejelzéseink éves számai</vt:lpstr>
      <vt:lpstr>PowerPoint Presentation</vt:lpstr>
    </vt:vector>
  </TitlesOfParts>
  <Company>Magyar Nemzeti Bank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Szentmihályi Szabolcs</dc:creator>
  <cp:lastModifiedBy>Virág Barnabás</cp:lastModifiedBy>
  <cp:revision>1539</cp:revision>
  <cp:lastPrinted>2016-06-22T16:34:06Z</cp:lastPrinted>
  <dcterms:created xsi:type="dcterms:W3CDTF">2015-08-28T08:02:27Z</dcterms:created>
  <dcterms:modified xsi:type="dcterms:W3CDTF">2016-06-22T20:01:13Z</dcterms:modified>
</cp:coreProperties>
</file>