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6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theme/themeOverride4.xml" ContentType="application/vnd.openxmlformats-officedocument.themeOverride+xml"/>
  <Override PartName="/ppt/drawings/drawing8.xml" ContentType="application/vnd.openxmlformats-officedocument.drawingml.chartshapes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charts/chart11.xml" ContentType="application/vnd.openxmlformats-officedocument.drawingml.chart+xml"/>
  <Override PartName="/ppt/theme/themeOverride6.xml" ContentType="application/vnd.openxmlformats-officedocument.themeOverride+xml"/>
  <Override PartName="/ppt/drawings/drawing9.xml" ContentType="application/vnd.openxmlformats-officedocument.drawingml.chartshapes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0.xml" ContentType="application/vnd.openxmlformats-officedocument.drawingml.chartshapes+xml"/>
  <Override PartName="/ppt/charts/chart13.xml" ContentType="application/vnd.openxmlformats-officedocument.drawingml.chart+xml"/>
  <Override PartName="/ppt/theme/themeOverride7.xml" ContentType="application/vnd.openxmlformats-officedocument.themeOverride+xml"/>
  <Override PartName="/ppt/drawings/drawing11.xml" ContentType="application/vnd.openxmlformats-officedocument.drawingml.chartshapes+xml"/>
  <Override PartName="/ppt/charts/chart14.xml" ContentType="application/vnd.openxmlformats-officedocument.drawingml.chart+xml"/>
  <Override PartName="/ppt/drawings/drawing12.xml" ContentType="application/vnd.openxmlformats-officedocument.drawingml.chartshapes+xml"/>
  <Override PartName="/ppt/charts/chart1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6.xml" ContentType="application/vnd.openxmlformats-officedocument.drawingml.chart+xml"/>
  <Override PartName="/ppt/theme/themeOverride9.xml" ContentType="application/vnd.openxmlformats-officedocument.themeOverride+xml"/>
  <Override PartName="/ppt/drawings/drawing13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14.xml" ContentType="application/vnd.openxmlformats-officedocument.drawingml.chartshapes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charts/chart19.xml" ContentType="application/vnd.openxmlformats-officedocument.drawingml.chart+xml"/>
  <Override PartName="/ppt/theme/themeOverride10.xml" ContentType="application/vnd.openxmlformats-officedocument.themeOverride+xml"/>
  <Override PartName="/ppt/charts/chart20.xml" ContentType="application/vnd.openxmlformats-officedocument.drawingml.chart+xml"/>
  <Override PartName="/ppt/theme/themeOverride11.xml" ContentType="application/vnd.openxmlformats-officedocument.themeOverride+xml"/>
  <Override PartName="/ppt/drawings/drawing15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drawings/drawing16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theme/themeOverride12.xml" ContentType="application/vnd.openxmlformats-officedocument.themeOverride+xml"/>
  <Override PartName="/ppt/drawings/drawing17.xml" ContentType="application/vnd.openxmlformats-officedocument.drawingml.chartshapes+xml"/>
  <Override PartName="/ppt/charts/chart23.xml" ContentType="application/vnd.openxmlformats-officedocument.drawingml.chart+xml"/>
  <Override PartName="/ppt/theme/themeOverride13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4.xml" ContentType="application/vnd.openxmlformats-officedocument.drawingml.chart+xml"/>
  <Override PartName="/ppt/theme/themeOverride14.xml" ContentType="application/vnd.openxmlformats-officedocument.themeOverride+xml"/>
  <Override PartName="/ppt/drawings/drawing18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25.xml" ContentType="application/vnd.openxmlformats-officedocument.drawingml.chart+xml"/>
  <Override PartName="/ppt/theme/themeOverride15.xml" ContentType="application/vnd.openxmlformats-officedocument.themeOverride+xml"/>
  <Override PartName="/ppt/drawings/drawing19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Override PartName="/ppt/theme/themeOverride16.xml" ContentType="application/vnd.openxmlformats-officedocument.themeOverride+xml"/>
  <Override PartName="/ppt/drawings/drawing20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7.xml" ContentType="application/vnd.openxmlformats-officedocument.drawingml.chart+xml"/>
  <Override PartName="/ppt/drawings/drawing21.xml" ContentType="application/vnd.openxmlformats-officedocument.drawingml.chartshape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1"/>
  </p:sldMasterIdLst>
  <p:notesMasterIdLst>
    <p:notesMasterId r:id="rId43"/>
  </p:notesMasterIdLst>
  <p:handoutMasterIdLst>
    <p:handoutMasterId r:id="rId44"/>
  </p:handoutMasterIdLst>
  <p:sldIdLst>
    <p:sldId id="296" r:id="rId2"/>
    <p:sldId id="554" r:id="rId3"/>
    <p:sldId id="568" r:id="rId4"/>
    <p:sldId id="548" r:id="rId5"/>
    <p:sldId id="555" r:id="rId6"/>
    <p:sldId id="569" r:id="rId7"/>
    <p:sldId id="532" r:id="rId8"/>
    <p:sldId id="557" r:id="rId9"/>
    <p:sldId id="556" r:id="rId10"/>
    <p:sldId id="558" r:id="rId11"/>
    <p:sldId id="529" r:id="rId12"/>
    <p:sldId id="562" r:id="rId13"/>
    <p:sldId id="563" r:id="rId14"/>
    <p:sldId id="540" r:id="rId15"/>
    <p:sldId id="542" r:id="rId16"/>
    <p:sldId id="566" r:id="rId17"/>
    <p:sldId id="545" r:id="rId18"/>
    <p:sldId id="525" r:id="rId19"/>
    <p:sldId id="528" r:id="rId20"/>
    <p:sldId id="530" r:id="rId21"/>
    <p:sldId id="567" r:id="rId22"/>
    <p:sldId id="560" r:id="rId23"/>
    <p:sldId id="536" r:id="rId24"/>
    <p:sldId id="538" r:id="rId25"/>
    <p:sldId id="526" r:id="rId26"/>
    <p:sldId id="561" r:id="rId27"/>
    <p:sldId id="508" r:id="rId28"/>
    <p:sldId id="522" r:id="rId29"/>
    <p:sldId id="474" r:id="rId30"/>
    <p:sldId id="497" r:id="rId31"/>
    <p:sldId id="523" r:id="rId32"/>
    <p:sldId id="477" r:id="rId33"/>
    <p:sldId id="480" r:id="rId34"/>
    <p:sldId id="490" r:id="rId35"/>
    <p:sldId id="369" r:id="rId36"/>
    <p:sldId id="513" r:id="rId37"/>
    <p:sldId id="514" r:id="rId38"/>
    <p:sldId id="485" r:id="rId39"/>
    <p:sldId id="543" r:id="rId40"/>
    <p:sldId id="546" r:id="rId41"/>
    <p:sldId id="442" r:id="rId42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pos="2880">
          <p15:clr>
            <a:srgbClr val="A4A3A4"/>
          </p15:clr>
        </p15:guide>
        <p15:guide id="4" pos="385">
          <p15:clr>
            <a:srgbClr val="A4A3A4"/>
          </p15:clr>
        </p15:guide>
        <p15:guide id="5" pos="53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teigervald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0000"/>
    <a:srgbClr val="EAB92A"/>
    <a:srgbClr val="1E2452"/>
    <a:srgbClr val="92B93B"/>
    <a:srgbClr val="DEF3F6"/>
    <a:srgbClr val="777063"/>
    <a:srgbClr val="A69F94"/>
    <a:srgbClr val="5DB4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6" autoAdjust="0"/>
    <p:restoredTop sz="96136" autoAdjust="0"/>
  </p:normalViewPr>
  <p:slideViewPr>
    <p:cSldViewPr>
      <p:cViewPr varScale="1">
        <p:scale>
          <a:sx n="110" d="100"/>
          <a:sy n="110" d="100"/>
        </p:scale>
        <p:origin x="1704" y="102"/>
      </p:cViewPr>
      <p:guideLst>
        <p:guide orient="horz" pos="255"/>
        <p:guide orient="horz" pos="663"/>
        <p:guide pos="2880"/>
        <p:guide pos="385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98" y="96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hajnalm\AppData\Local\Microsoft\Windows\Temporary%20Internet%20Files\Content.Outlook\20671IRM\stock_barna_&#233;rt&#233;k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SRV2\MNB\_workflow\KKF\_IR%20&#246;sszes\2016_09\IC\&#193;br&#225;k\IC_k&#252;ls&#337;%20kereslet,infl&#225;ci&#243;,kamatk&#246;rnyezet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oleObject" Target="file:///\\SRV2\MNB\_workflow\KKF\_IR%20&#246;sszes\2016_09\1_fordulo\1_fordulo_prezi.xlsx" TargetMode="External"/><Relationship Id="rId1" Type="http://schemas.openxmlformats.org/officeDocument/2006/relationships/themeOverride" Target="../theme/themeOverrid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_workflow\KKF\_IR%20&#246;sszes\2016_09\_&#225;br&#225;k\mezgazd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oleObject" Target="file:///\\Srv2\mnb\_workflow\KKF\_IR%20&#246;sszes\2016_09\1_fordulo\1_fordulo_prezi.xlsx" TargetMode="External"/><Relationship Id="rId1" Type="http://schemas.openxmlformats.org/officeDocument/2006/relationships/themeOverride" Target="../theme/themeOverride7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Srv2\mnb\_workflow\KKF\_IR%20&#246;sszes\2016_09\1_fordulo\1_fordulo_prezi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SRV2\MNB\_workflow\KKF\_IR%20&#246;sszes\2016_09\2_fordulo\CH_fcast_v&#225;ltoz&#225;s_HM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oleObject" Target="file:///\\SRV2\MNB\_workflow\KKF\_IR%20&#246;sszes\2016_09\_&#225;br&#225;k\M_1.%20fejezet%20-%201st%20chapter.xlsx" TargetMode="External"/><Relationship Id="rId1" Type="http://schemas.openxmlformats.org/officeDocument/2006/relationships/themeOverride" Target="../theme/themeOverride9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2\MNB\_workflow\KKF\_IR%20&#246;sszes\2016_09\_&#225;br&#225;k\M_6.%20fejezet%20-%206th%20chapter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2\MNB\KKF\Konjunktura%20elemzo%20osztaly\_Common\Infl&#225;ci&#243;s%20csoport\IR\2016_szept\IC\IC_&#225;br&#225;k.xlsx" TargetMode="External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\\SRV2\MNB\_workflow\KKF\_IR%20&#246;sszes\2016_09\_&#225;br&#225;k\M_1.%20fejezet%20-%201st%20chapter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oleObject" Target="file:///\\SRV2\MNB\_workflow\KKF\_IR%20&#246;sszes\2016_09\_&#225;br&#225;k\M_1.%20fejezet%20-%201st%20chapter.xlsx" TargetMode="External"/><Relationship Id="rId1" Type="http://schemas.openxmlformats.org/officeDocument/2006/relationships/themeOverride" Target="../theme/themeOverride11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\\SRV2\MNB\_workflow\KKF\_IR%20&#246;sszes\2016_09\_&#225;br&#225;k\M_3.%20fejezet%20-%203rd%20chapter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7.xml"/><Relationship Id="rId2" Type="http://schemas.openxmlformats.org/officeDocument/2006/relationships/oleObject" Target="file:///\\SRV2\MNB\_workflow\KKF\_IR%20&#246;sszes\2016_09\_&#225;br&#225;k\M_1.%20fejezet%20-%201st%20chapter.xlsx" TargetMode="External"/><Relationship Id="rId1" Type="http://schemas.openxmlformats.org/officeDocument/2006/relationships/themeOverride" Target="../theme/themeOverride1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2\MNB\KKF\Konjunktura%20elemzo%20osztaly\_Common\Infl&#225;ci&#243;s%20csoport\IR\2016_szept\k&#252;ld&#233;s\forecast%20v&#225;ltoz&#225;s%20j&#250;nIR-hez%20k&#233;pest_szeptII.xlsx" TargetMode="External"/><Relationship Id="rId1" Type="http://schemas.openxmlformats.org/officeDocument/2006/relationships/themeOverride" Target="../theme/themeOverride1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8.xml"/><Relationship Id="rId2" Type="http://schemas.openxmlformats.org/officeDocument/2006/relationships/oleObject" Target="file:///\\SRV2\MNB\_workflow\KKF\_IR%20&#246;sszes\2016_09\2_fordulo\fisk&#225;lis%20impulzus.xlsx" TargetMode="External"/><Relationship Id="rId1" Type="http://schemas.openxmlformats.org/officeDocument/2006/relationships/themeOverride" Target="../theme/themeOverride1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9.xml"/><Relationship Id="rId2" Type="http://schemas.openxmlformats.org/officeDocument/2006/relationships/oleObject" Target="file:///\\SRV2\MNB\_workflow\KKF\_IR%20&#246;sszes\2016_09\_&#225;br&#225;k\M_5.%20fejezet%20-%205th%20chapter.xlsx" TargetMode="External"/><Relationship Id="rId1" Type="http://schemas.openxmlformats.org/officeDocument/2006/relationships/themeOverride" Target="../theme/themeOverride1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0.xml"/><Relationship Id="rId2" Type="http://schemas.openxmlformats.org/officeDocument/2006/relationships/oleObject" Target="file:///\\SRV2\MNB\_workflow\KKF\_IR%20&#246;sszes\2016_09\_&#225;br&#225;k\M_5.%20fejezet%20-%205th%20chapter.xlsx" TargetMode="External"/><Relationship Id="rId1" Type="http://schemas.openxmlformats.org/officeDocument/2006/relationships/themeOverride" Target="../theme/themeOverride16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oleObject" Target="file:///\\SRV2\MNB\_workflow\KKF\_IR%20&#246;sszes\2016_09\_&#225;br&#225;k\M_2.%20fejezet%20-%202nd%20chapter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2\MNB\_workflow\KKF\_IR%20&#246;sszes\2016_09\2_fordulo\hh%20tranzakci&#243;k+fc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_workflow\KKF\_IR%20&#246;sszes\2016_09\2_fordulo\Lak&#225;s_tart&#243;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SRV2\MNB\_workflow\KKF\_IR%20&#246;sszes\2016_09\1_fordulo\ic_szuggeszt&#237;v_&#225;br&#225;k_v2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SRV2\MNB\_workflow\KKF\_IR%20&#246;sszes\2016_09\2_fordulo\priv&#225;t_ber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6.xml"/><Relationship Id="rId4" Type="http://schemas.openxmlformats.org/officeDocument/2006/relationships/oleObject" Target="file:///\\srv2\mnb\_workflow\KKF\_IR%20&#246;sszes\2016_09\IC\Lak&#225;spiac_IC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SRV2\MNB\_workflow\KKF\_IR%20&#246;sszes\2016_09\2_fordulo\uni&#243;s%20kifizet&#233;sek%20havi%202016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file:///\\Srv2\mnb\_workflow\KKF\_IR%20&#246;sszes\2016_09\1_fordulo\GDP_elso_kor_prezi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623921781780453E-2"/>
          <c:y val="4.914455442286015E-2"/>
          <c:w val="0.88875215643643912"/>
          <c:h val="0.60237733333333332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'Munka1 (2)'!$A$124</c:f>
              <c:strCache>
                <c:ptCount val="1"/>
                <c:pt idx="0">
                  <c:v>Banki betét és kötvény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'Munka1 (2)'!$B$122:$S$122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 II.</c:v>
                </c:pt>
              </c:strCache>
            </c:strRef>
          </c:cat>
          <c:val>
            <c:numRef>
              <c:f>'Munka1 (2)'!$B$124:$S$124</c:f>
              <c:numCache>
                <c:formatCode>0.0</c:formatCode>
                <c:ptCount val="8"/>
                <c:pt idx="0">
                  <c:v>32.373978909847025</c:v>
                </c:pt>
                <c:pt idx="1">
                  <c:v>31.46676391257553</c:v>
                </c:pt>
                <c:pt idx="2">
                  <c:v>32.448999293590575</c:v>
                </c:pt>
                <c:pt idx="3">
                  <c:v>31.662848070984211</c:v>
                </c:pt>
                <c:pt idx="4">
                  <c:v>27.138339075613001</c:v>
                </c:pt>
                <c:pt idx="5">
                  <c:v>25.173449593914366</c:v>
                </c:pt>
                <c:pt idx="6" formatCode="0.000">
                  <c:v>24.072761973241455</c:v>
                </c:pt>
                <c:pt idx="7" formatCode="0.000">
                  <c:v>23.14358802916577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B0-43A3-9B83-F2B9C4C9147C}"/>
            </c:ext>
          </c:extLst>
        </c:ser>
        <c:ser>
          <c:idx val="3"/>
          <c:order val="1"/>
          <c:tx>
            <c:strRef>
              <c:f>'Munka1 (2)'!$A$126</c:f>
              <c:strCache>
                <c:ptCount val="1"/>
                <c:pt idx="0">
                  <c:v>Állampapírok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'Munka1 (2)'!$B$122:$S$122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 II.</c:v>
                </c:pt>
              </c:strCache>
            </c:strRef>
          </c:cat>
          <c:val>
            <c:numRef>
              <c:f>'Munka1 (2)'!$B$126:$S$126</c:f>
              <c:numCache>
                <c:formatCode>0.0</c:formatCode>
                <c:ptCount val="8"/>
                <c:pt idx="0">
                  <c:v>2.8437965321969476</c:v>
                </c:pt>
                <c:pt idx="1">
                  <c:v>2.697978814266536</c:v>
                </c:pt>
                <c:pt idx="2">
                  <c:v>2.6595458434981434</c:v>
                </c:pt>
                <c:pt idx="3">
                  <c:v>4.3513966398290842</c:v>
                </c:pt>
                <c:pt idx="4">
                  <c:v>6.6207040378007589</c:v>
                </c:pt>
                <c:pt idx="5">
                  <c:v>7.2398917999956875</c:v>
                </c:pt>
                <c:pt idx="6" formatCode="0.000">
                  <c:v>9.3729680729381748</c:v>
                </c:pt>
                <c:pt idx="7" formatCode="0.000">
                  <c:v>10.791795253854177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B0-43A3-9B83-F2B9C4C9147C}"/>
            </c:ext>
          </c:extLst>
        </c:ser>
        <c:ser>
          <c:idx val="2"/>
          <c:order val="2"/>
          <c:tx>
            <c:strRef>
              <c:f>'Munka1 (2)'!$A$125</c:f>
              <c:strCache>
                <c:ptCount val="1"/>
                <c:pt idx="0">
                  <c:v>Befektetési jegyek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'Munka1 (2)'!$B$122:$S$122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 II.</c:v>
                </c:pt>
              </c:strCache>
            </c:strRef>
          </c:cat>
          <c:val>
            <c:numRef>
              <c:f>'Munka1 (2)'!$B$125:$S$125</c:f>
              <c:numCache>
                <c:formatCode>0.0</c:formatCode>
                <c:ptCount val="8"/>
                <c:pt idx="0">
                  <c:v>7.2377040752207842</c:v>
                </c:pt>
                <c:pt idx="1">
                  <c:v>8.7202040389705715</c:v>
                </c:pt>
                <c:pt idx="2">
                  <c:v>7.9972485789881542</c:v>
                </c:pt>
                <c:pt idx="3">
                  <c:v>8.3673860828508868</c:v>
                </c:pt>
                <c:pt idx="4">
                  <c:v>11.153592025013802</c:v>
                </c:pt>
                <c:pt idx="5">
                  <c:v>12.652635984475413</c:v>
                </c:pt>
                <c:pt idx="6" formatCode="0.000">
                  <c:v>12.205130304367842</c:v>
                </c:pt>
                <c:pt idx="7" formatCode="0.000">
                  <c:v>11.542727122816618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B0-43A3-9B83-F2B9C4C9147C}"/>
            </c:ext>
          </c:extLst>
        </c:ser>
        <c:ser>
          <c:idx val="0"/>
          <c:order val="3"/>
          <c:tx>
            <c:strRef>
              <c:f>'Munka1 (2)'!$A$123</c:f>
              <c:strCache>
                <c:ptCount val="1"/>
                <c:pt idx="0">
                  <c:v>Készpénz</c:v>
                </c:pt>
              </c:strCache>
            </c:strRef>
          </c:tx>
          <c:spPr>
            <a:solidFill>
              <a:srgbClr val="78A3D5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'Munka1 (2)'!$B$122:$S$122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 II.</c:v>
                </c:pt>
              </c:strCache>
            </c:strRef>
          </c:cat>
          <c:val>
            <c:numRef>
              <c:f>'Munka1 (2)'!$B$123:$S$123</c:f>
              <c:numCache>
                <c:formatCode>0.0</c:formatCode>
                <c:ptCount val="8"/>
                <c:pt idx="0">
                  <c:v>8.182731818406852</c:v>
                </c:pt>
                <c:pt idx="1">
                  <c:v>8.2624804101924099</c:v>
                </c:pt>
                <c:pt idx="2">
                  <c:v>8.5104030998130167</c:v>
                </c:pt>
                <c:pt idx="3">
                  <c:v>8.2289022428443808</c:v>
                </c:pt>
                <c:pt idx="4">
                  <c:v>8.6976569603098373</c:v>
                </c:pt>
                <c:pt idx="5">
                  <c:v>9.5941486776152356</c:v>
                </c:pt>
                <c:pt idx="6" formatCode="0.000">
                  <c:v>10.998414800260088</c:v>
                </c:pt>
                <c:pt idx="7" formatCode="0.000">
                  <c:v>11.026302546327708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B0-43A3-9B83-F2B9C4C9147C}"/>
            </c:ext>
          </c:extLst>
        </c:ser>
        <c:ser>
          <c:idx val="5"/>
          <c:order val="4"/>
          <c:tx>
            <c:strRef>
              <c:f>'Munka1 (2)'!$A$145</c:f>
              <c:strCache>
                <c:ptCount val="1"/>
                <c:pt idx="0">
                  <c:v>Biztosítás, egyéb követelés</c:v>
                </c:pt>
              </c:strCache>
            </c:strRef>
          </c:tx>
          <c:spPr>
            <a:pattFill prst="dkVert">
              <a:fgClr>
                <a:srgbClr val="78A3D5"/>
              </a:fgClr>
              <a:bgClr>
                <a:srgbClr val="FFFFFF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'Munka1 (2)'!$B$122:$S$122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 II.</c:v>
                </c:pt>
              </c:strCache>
            </c:strRef>
          </c:cat>
          <c:val>
            <c:numRef>
              <c:f>'Munka1 (2)'!$B$145:$S$145</c:f>
              <c:numCache>
                <c:formatCode>0.0</c:formatCode>
                <c:ptCount val="8"/>
                <c:pt idx="0">
                  <c:v>27.592561703359259</c:v>
                </c:pt>
                <c:pt idx="1">
                  <c:v>29.452291251989937</c:v>
                </c:pt>
                <c:pt idx="2">
                  <c:v>28.122005162042317</c:v>
                </c:pt>
                <c:pt idx="3">
                  <c:v>28.312838574999358</c:v>
                </c:pt>
                <c:pt idx="4">
                  <c:v>27.652814293561566</c:v>
                </c:pt>
                <c:pt idx="5">
                  <c:v>27.659525739017923</c:v>
                </c:pt>
                <c:pt idx="6">
                  <c:v>27.213160124158154</c:v>
                </c:pt>
                <c:pt idx="7">
                  <c:v>27.16782491247017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B0-43A3-9B83-F2B9C4C9147C}"/>
            </c:ext>
          </c:extLst>
        </c:ser>
        <c:ser>
          <c:idx val="7"/>
          <c:order val="5"/>
          <c:tx>
            <c:strRef>
              <c:f>'Munka1 (2)'!$A$142</c:f>
              <c:strCache>
                <c:ptCount val="1"/>
                <c:pt idx="0">
                  <c:v>Üzletrészek, részvények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'Munka1 (2)'!$B$122:$S$122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 II.</c:v>
                </c:pt>
              </c:strCache>
            </c:strRef>
          </c:cat>
          <c:val>
            <c:numRef>
              <c:f>'Munka1 (2)'!$B$142:$T$142</c:f>
              <c:numCache>
                <c:formatCode>0.0</c:formatCode>
                <c:ptCount val="9"/>
                <c:pt idx="0">
                  <c:v>28.873988430501129</c:v>
                </c:pt>
                <c:pt idx="1">
                  <c:v>29.823517528199247</c:v>
                </c:pt>
                <c:pt idx="2">
                  <c:v>30.853915852042309</c:v>
                </c:pt>
                <c:pt idx="3">
                  <c:v>31.930964242595742</c:v>
                </c:pt>
                <c:pt idx="4">
                  <c:v>32.670451909121596</c:v>
                </c:pt>
                <c:pt idx="5">
                  <c:v>34.041077368546958</c:v>
                </c:pt>
                <c:pt idx="6">
                  <c:v>35.757594364472546</c:v>
                </c:pt>
                <c:pt idx="7">
                  <c:v>36.544137543035731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9B0-43A3-9B83-F2B9C4C9147C}"/>
            </c:ext>
          </c:extLst>
        </c:ser>
        <c:ser>
          <c:idx val="10"/>
          <c:order val="7"/>
          <c:tx>
            <c:strRef>
              <c:f>'Munka1 (2)'!$A$137</c:f>
              <c:strCache>
                <c:ptCount val="1"/>
                <c:pt idx="0">
                  <c:v>Forinthitel</c:v>
                </c:pt>
              </c:strCache>
            </c:strRef>
          </c:tx>
          <c:spPr>
            <a:pattFill prst="dkVert">
              <a:fgClr>
                <a:srgbClr val="202653"/>
              </a:fgClr>
              <a:bgClr>
                <a:srgbClr val="FFFFFF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'Munka1 (2)'!$B$122:$S$122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 II.</c:v>
                </c:pt>
              </c:strCache>
            </c:strRef>
          </c:cat>
          <c:val>
            <c:numRef>
              <c:f>'Munka1 (2)'!$B$137:$S$137</c:f>
              <c:numCache>
                <c:formatCode>0.0</c:formatCode>
                <c:ptCount val="8"/>
                <c:pt idx="0">
                  <c:v>-13.445208635614096</c:v>
                </c:pt>
                <c:pt idx="1">
                  <c:v>-14.124723053398318</c:v>
                </c:pt>
                <c:pt idx="2">
                  <c:v>-14.532907824197105</c:v>
                </c:pt>
                <c:pt idx="3">
                  <c:v>-15.238954573283419</c:v>
                </c:pt>
                <c:pt idx="4">
                  <c:v>-15.023539826452719</c:v>
                </c:pt>
                <c:pt idx="5">
                  <c:v>-14.303920991597616</c:v>
                </c:pt>
                <c:pt idx="6">
                  <c:v>-23.381722860573618</c:v>
                </c:pt>
                <c:pt idx="7">
                  <c:v>-22.1073245227564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9B0-43A3-9B83-F2B9C4C9147C}"/>
            </c:ext>
          </c:extLst>
        </c:ser>
        <c:ser>
          <c:idx val="11"/>
          <c:order val="8"/>
          <c:tx>
            <c:strRef>
              <c:f>'Munka1 (2)'!$A$135</c:f>
              <c:strCache>
                <c:ptCount val="1"/>
                <c:pt idx="0">
                  <c:v>Devizahitel</c:v>
                </c:pt>
              </c:strCache>
            </c:strRef>
          </c:tx>
          <c:spPr>
            <a:pattFill prst="dkHorz">
              <a:fgClr>
                <a:srgbClr val="FF0000"/>
              </a:fgClr>
              <a:bgClr>
                <a:srgbClr val="FFFFFF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'Munka1 (2)'!$B$122:$S$122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 II.</c:v>
                </c:pt>
              </c:strCache>
            </c:strRef>
          </c:cat>
          <c:val>
            <c:numRef>
              <c:f>'Munka1 (2)'!$B$135:$S$135</c:f>
              <c:numCache>
                <c:formatCode>0.0</c:formatCode>
                <c:ptCount val="8"/>
                <c:pt idx="0">
                  <c:v>-24.877442523811158</c:v>
                </c:pt>
                <c:pt idx="1">
                  <c:v>-26.117823670568512</c:v>
                </c:pt>
                <c:pt idx="2">
                  <c:v>-23.620669296810185</c:v>
                </c:pt>
                <c:pt idx="3">
                  <c:v>-17.179240844478613</c:v>
                </c:pt>
                <c:pt idx="4">
                  <c:v>-14.520360132985177</c:v>
                </c:pt>
                <c:pt idx="5">
                  <c:v>-12.922303171201344</c:v>
                </c:pt>
                <c:pt idx="6">
                  <c:v>-0.51008191780691892</c:v>
                </c:pt>
                <c:pt idx="7">
                  <c:v>-0.44419608714524017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9B0-43A3-9B83-F2B9C4C914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6307840"/>
        <c:axId val="246313728"/>
      </c:barChart>
      <c:lineChart>
        <c:grouping val="standard"/>
        <c:varyColors val="0"/>
        <c:ser>
          <c:idx val="8"/>
          <c:order val="6"/>
          <c:tx>
            <c:strRef>
              <c:f>'Munka1 (2)'!$A$155</c:f>
              <c:strCache>
                <c:ptCount val="1"/>
                <c:pt idx="0">
                  <c:v>Nettó pénzügyi vagyon (j.t.)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'Munka1 (2)'!$B$122:$S$122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 II.</c:v>
                </c:pt>
              </c:strCache>
            </c:strRef>
          </c:cat>
          <c:val>
            <c:numRef>
              <c:f>'Munka1 (2)'!$K$155:$S$155</c:f>
              <c:numCache>
                <c:formatCode>#,##0</c:formatCode>
                <c:ptCount val="8"/>
                <c:pt idx="0">
                  <c:v>17499.258999999998</c:v>
                </c:pt>
                <c:pt idx="1">
                  <c:v>18491.925999999999</c:v>
                </c:pt>
                <c:pt idx="2">
                  <c:v>19883.324000000001</c:v>
                </c:pt>
                <c:pt idx="3">
                  <c:v>22532.49</c:v>
                </c:pt>
                <c:pt idx="4">
                  <c:v>25083.921999999999</c:v>
                </c:pt>
                <c:pt idx="5">
                  <c:v>28382.111000000001</c:v>
                </c:pt>
                <c:pt idx="6">
                  <c:v>32271.745999999999</c:v>
                </c:pt>
                <c:pt idx="7">
                  <c:v>33724.353999999999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9B0-43A3-9B83-F2B9C4C914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6326016"/>
        <c:axId val="246315648"/>
      </c:lineChart>
      <c:catAx>
        <c:axId val="246307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hu-HU"/>
          </a:p>
        </c:txPr>
        <c:crossAx val="246313728"/>
        <c:crosses val="autoZero"/>
        <c:auto val="1"/>
        <c:lblAlgn val="ctr"/>
        <c:lblOffset val="100"/>
        <c:noMultiLvlLbl val="0"/>
      </c:catAx>
      <c:valAx>
        <c:axId val="246313728"/>
        <c:scaling>
          <c:orientation val="minMax"/>
          <c:max val="125"/>
          <c:min val="-4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 dirty="0"/>
                  <a:t>a GDP arányában</a:t>
                </a:r>
              </a:p>
            </c:rich>
          </c:tx>
          <c:layout>
            <c:manualLayout>
              <c:xMode val="edge"/>
              <c:yMode val="edge"/>
              <c:x val="6.5305555555555547E-2"/>
              <c:y val="7.4395555555555552E-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246307840"/>
        <c:crosses val="autoZero"/>
        <c:crossBetween val="between"/>
        <c:majorUnit val="20"/>
      </c:valAx>
      <c:valAx>
        <c:axId val="246315648"/>
        <c:scaling>
          <c:orientation val="minMax"/>
          <c:max val="37500"/>
          <c:min val="-1200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milliárd forint</a:t>
                </a:r>
              </a:p>
            </c:rich>
          </c:tx>
          <c:layout>
            <c:manualLayout>
              <c:xMode val="edge"/>
              <c:yMode val="edge"/>
              <c:x val="0.73513285024154584"/>
              <c:y val="9.4720000000000013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46326016"/>
        <c:crosses val="max"/>
        <c:crossBetween val="between"/>
        <c:majorUnit val="6000"/>
      </c:valAx>
      <c:catAx>
        <c:axId val="246326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6315648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1.5875603864734299E-3"/>
          <c:y val="0.76078800000000002"/>
          <c:w val="0.99396072932029866"/>
          <c:h val="0.23638977777777778"/>
        </c:manualLayout>
      </c:layout>
      <c:overlay val="0"/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600" b="0">
          <a:latin typeface="Trebuchet MS" panose="020B0603020202020204" pitchFamily="34" charset="0"/>
        </a:defRPr>
      </a:pPr>
      <a:endParaRPr lang="hu-H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55603777874223"/>
          <c:y val="3.7462745083316394E-2"/>
          <c:w val="0.7980274040548081"/>
          <c:h val="0.485951854542626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növekedések_update!$C$43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növekedések_update!$A$44:$A$53</c:f>
              <c:strCache>
                <c:ptCount val="10"/>
                <c:pt idx="0">
                  <c:v>Németo. (27,3%)</c:v>
                </c:pt>
                <c:pt idx="1">
                  <c:v>Románia (5,2%)</c:v>
                </c:pt>
                <c:pt idx="2">
                  <c:v>Szlovákia (5%)</c:v>
                </c:pt>
                <c:pt idx="3">
                  <c:v>Ausztria (4,8%)</c:v>
                </c:pt>
                <c:pt idx="4">
                  <c:v>Olaszo. (4,7%)</c:v>
                </c:pt>
                <c:pt idx="5">
                  <c:v>Franciao. (4,6%)</c:v>
                </c:pt>
                <c:pt idx="6">
                  <c:v>Cseho. (3,9%)</c:v>
                </c:pt>
                <c:pt idx="7">
                  <c:v>Nagy-Br. (3,9%)</c:v>
                </c:pt>
                <c:pt idx="8">
                  <c:v>Lengyelo. (3,7%)</c:v>
                </c:pt>
                <c:pt idx="9">
                  <c:v>USA (3,6%)</c:v>
                </c:pt>
              </c:strCache>
            </c:strRef>
          </c:cat>
          <c:val>
            <c:numRef>
              <c:f>növekedések_update!$C$44:$C$53</c:f>
              <c:numCache>
                <c:formatCode>General</c:formatCode>
                <c:ptCount val="10"/>
                <c:pt idx="0">
                  <c:v>1.6</c:v>
                </c:pt>
                <c:pt idx="1">
                  <c:v>4.2</c:v>
                </c:pt>
                <c:pt idx="2">
                  <c:v>3.1</c:v>
                </c:pt>
                <c:pt idx="3">
                  <c:v>1.3</c:v>
                </c:pt>
                <c:pt idx="4">
                  <c:v>0.8</c:v>
                </c:pt>
                <c:pt idx="5">
                  <c:v>1.4</c:v>
                </c:pt>
                <c:pt idx="6">
                  <c:v>2.4</c:v>
                </c:pt>
                <c:pt idx="7">
                  <c:v>1.6</c:v>
                </c:pt>
                <c:pt idx="8">
                  <c:v>3.3</c:v>
                </c:pt>
                <c:pt idx="9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9A-4821-ACB6-056D0B3A302E}"/>
            </c:ext>
          </c:extLst>
        </c:ser>
        <c:ser>
          <c:idx val="1"/>
          <c:order val="1"/>
          <c:tx>
            <c:strRef>
              <c:f>növekedések_update!$D$43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növekedések_update!$A$44:$A$53</c:f>
              <c:strCache>
                <c:ptCount val="10"/>
                <c:pt idx="0">
                  <c:v>Németo. (27,3%)</c:v>
                </c:pt>
                <c:pt idx="1">
                  <c:v>Románia (5,2%)</c:v>
                </c:pt>
                <c:pt idx="2">
                  <c:v>Szlovákia (5%)</c:v>
                </c:pt>
                <c:pt idx="3">
                  <c:v>Ausztria (4,8%)</c:v>
                </c:pt>
                <c:pt idx="4">
                  <c:v>Olaszo. (4,7%)</c:v>
                </c:pt>
                <c:pt idx="5">
                  <c:v>Franciao. (4,6%)</c:v>
                </c:pt>
                <c:pt idx="6">
                  <c:v>Cseho. (3,9%)</c:v>
                </c:pt>
                <c:pt idx="7">
                  <c:v>Nagy-Br. (3,9%)</c:v>
                </c:pt>
                <c:pt idx="8">
                  <c:v>Lengyelo. (3,7%)</c:v>
                </c:pt>
                <c:pt idx="9">
                  <c:v>USA (3,6%)</c:v>
                </c:pt>
              </c:strCache>
            </c:strRef>
          </c:cat>
          <c:val>
            <c:numRef>
              <c:f>növekedések_update!$D$44:$D$53</c:f>
              <c:numCache>
                <c:formatCode>General</c:formatCode>
                <c:ptCount val="10"/>
                <c:pt idx="0">
                  <c:v>1.2</c:v>
                </c:pt>
                <c:pt idx="1">
                  <c:v>3.3</c:v>
                </c:pt>
                <c:pt idx="2">
                  <c:v>3</c:v>
                </c:pt>
                <c:pt idx="3">
                  <c:v>1.2</c:v>
                </c:pt>
                <c:pt idx="4">
                  <c:v>0.8</c:v>
                </c:pt>
                <c:pt idx="5">
                  <c:v>1.2</c:v>
                </c:pt>
                <c:pt idx="6">
                  <c:v>2.5</c:v>
                </c:pt>
                <c:pt idx="7">
                  <c:v>0.6</c:v>
                </c:pt>
                <c:pt idx="8">
                  <c:v>3.3</c:v>
                </c:pt>
                <c:pt idx="9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9A-4821-ACB6-056D0B3A30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5497664"/>
        <c:axId val="475498056"/>
      </c:barChart>
      <c:barChart>
        <c:barDir val="col"/>
        <c:grouping val="clustered"/>
        <c:varyColors val="0"/>
        <c:ser>
          <c:idx val="2"/>
          <c:order val="2"/>
          <c:tx>
            <c:strRef>
              <c:f>növekedések_update!$E$43</c:f>
              <c:strCache>
                <c:ptCount val="1"/>
                <c:pt idx="0">
                  <c:v>2016 (előző)</c:v>
                </c:pt>
              </c:strCache>
            </c:strRef>
          </c:tx>
          <c:spPr>
            <a:noFill/>
            <a:ln w="15875">
              <a:solidFill>
                <a:schemeClr val="accent1"/>
              </a:solidFill>
            </a:ln>
            <a:effectLst/>
          </c:spPr>
          <c:invertIfNegative val="0"/>
          <c:cat>
            <c:strRef>
              <c:f>növekedések_update!$A$44:$A$53</c:f>
              <c:strCache>
                <c:ptCount val="10"/>
                <c:pt idx="0">
                  <c:v>Németo. (27,3%)</c:v>
                </c:pt>
                <c:pt idx="1">
                  <c:v>Románia (5,2%)</c:v>
                </c:pt>
                <c:pt idx="2">
                  <c:v>Szlovákia (5%)</c:v>
                </c:pt>
                <c:pt idx="3">
                  <c:v>Ausztria (4,8%)</c:v>
                </c:pt>
                <c:pt idx="4">
                  <c:v>Olaszo. (4,7%)</c:v>
                </c:pt>
                <c:pt idx="5">
                  <c:v>Franciao. (4,6%)</c:v>
                </c:pt>
                <c:pt idx="6">
                  <c:v>Cseho. (3,9%)</c:v>
                </c:pt>
                <c:pt idx="7">
                  <c:v>Nagy-Br. (3,9%)</c:v>
                </c:pt>
                <c:pt idx="8">
                  <c:v>Lengyelo. (3,7%)</c:v>
                </c:pt>
                <c:pt idx="9">
                  <c:v>USA (3,6%)</c:v>
                </c:pt>
              </c:strCache>
            </c:strRef>
          </c:cat>
          <c:val>
            <c:numRef>
              <c:f>növekedések_update!$E$44:$E$53</c:f>
              <c:numCache>
                <c:formatCode>General</c:formatCode>
                <c:ptCount val="10"/>
                <c:pt idx="0">
                  <c:v>1.6</c:v>
                </c:pt>
                <c:pt idx="1">
                  <c:v>4.0999999999999996</c:v>
                </c:pt>
                <c:pt idx="2">
                  <c:v>3.2</c:v>
                </c:pt>
                <c:pt idx="3">
                  <c:v>1.2</c:v>
                </c:pt>
                <c:pt idx="4">
                  <c:v>1.1000000000000001</c:v>
                </c:pt>
                <c:pt idx="5">
                  <c:v>1.3</c:v>
                </c:pt>
                <c:pt idx="6">
                  <c:v>2.4</c:v>
                </c:pt>
                <c:pt idx="7">
                  <c:v>2</c:v>
                </c:pt>
                <c:pt idx="8">
                  <c:v>3.6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9A-4821-ACB6-056D0B3A302E}"/>
            </c:ext>
          </c:extLst>
        </c:ser>
        <c:ser>
          <c:idx val="3"/>
          <c:order val="3"/>
          <c:tx>
            <c:strRef>
              <c:f>növekedések_update!$F$43</c:f>
              <c:strCache>
                <c:ptCount val="1"/>
                <c:pt idx="0">
                  <c:v>2017 (előző)</c:v>
                </c:pt>
              </c:strCache>
            </c:strRef>
          </c:tx>
          <c:spPr>
            <a:noFill/>
            <a:ln w="15875"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cat>
            <c:strRef>
              <c:f>növekedések_update!$A$44:$A$53</c:f>
              <c:strCache>
                <c:ptCount val="10"/>
                <c:pt idx="0">
                  <c:v>Németo. (27,3%)</c:v>
                </c:pt>
                <c:pt idx="1">
                  <c:v>Románia (5,2%)</c:v>
                </c:pt>
                <c:pt idx="2">
                  <c:v>Szlovákia (5%)</c:v>
                </c:pt>
                <c:pt idx="3">
                  <c:v>Ausztria (4,8%)</c:v>
                </c:pt>
                <c:pt idx="4">
                  <c:v>Olaszo. (4,7%)</c:v>
                </c:pt>
                <c:pt idx="5">
                  <c:v>Franciao. (4,6%)</c:v>
                </c:pt>
                <c:pt idx="6">
                  <c:v>Cseho. (3,9%)</c:v>
                </c:pt>
                <c:pt idx="7">
                  <c:v>Nagy-Br. (3,9%)</c:v>
                </c:pt>
                <c:pt idx="8">
                  <c:v>Lengyelo. (3,7%)</c:v>
                </c:pt>
                <c:pt idx="9">
                  <c:v>USA (3,6%)</c:v>
                </c:pt>
              </c:strCache>
            </c:strRef>
          </c:cat>
          <c:val>
            <c:numRef>
              <c:f>növekedések_update!$F$44:$F$53</c:f>
              <c:numCache>
                <c:formatCode>General</c:formatCode>
                <c:ptCount val="10"/>
                <c:pt idx="0">
                  <c:v>1.5</c:v>
                </c:pt>
                <c:pt idx="1">
                  <c:v>3.4</c:v>
                </c:pt>
                <c:pt idx="2">
                  <c:v>3.3</c:v>
                </c:pt>
                <c:pt idx="3">
                  <c:v>1.5</c:v>
                </c:pt>
                <c:pt idx="4">
                  <c:v>1.2</c:v>
                </c:pt>
                <c:pt idx="5">
                  <c:v>1.5</c:v>
                </c:pt>
                <c:pt idx="6">
                  <c:v>2.7</c:v>
                </c:pt>
                <c:pt idx="7">
                  <c:v>2.2000000000000002</c:v>
                </c:pt>
                <c:pt idx="8">
                  <c:v>3.4</c:v>
                </c:pt>
                <c:pt idx="9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9A-4821-ACB6-056D0B3A30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5498840"/>
        <c:axId val="475498448"/>
      </c:barChart>
      <c:catAx>
        <c:axId val="475497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hu-HU"/>
          </a:p>
        </c:txPr>
        <c:crossAx val="475498056"/>
        <c:crosses val="autoZero"/>
        <c:auto val="1"/>
        <c:lblAlgn val="ctr"/>
        <c:lblOffset val="100"/>
        <c:noMultiLvlLbl val="0"/>
      </c:catAx>
      <c:valAx>
        <c:axId val="475498056"/>
        <c:scaling>
          <c:orientation val="minMax"/>
          <c:min val="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r>
                  <a:rPr lang="hu-HU" dirty="0"/>
                  <a:t>éves növekedés (%)</a:t>
                </a:r>
              </a:p>
            </c:rich>
          </c:tx>
          <c:layout>
            <c:manualLayout>
              <c:xMode val="edge"/>
              <c:yMode val="edge"/>
              <c:x val="1.8320893719806764E-2"/>
              <c:y val="8.532533333333333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hu-HU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hu-HU"/>
          </a:p>
        </c:txPr>
        <c:crossAx val="475497664"/>
        <c:crosses val="autoZero"/>
        <c:crossBetween val="between"/>
      </c:valAx>
      <c:valAx>
        <c:axId val="475498448"/>
        <c:scaling>
          <c:orientation val="minMax"/>
          <c:min val="-2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r>
                  <a:rPr lang="hu-HU" dirty="0"/>
                  <a:t>É</a:t>
                </a:r>
                <a:r>
                  <a:rPr lang="en-US" dirty="0" err="1"/>
                  <a:t>ves</a:t>
                </a:r>
                <a:r>
                  <a:rPr lang="en-US" dirty="0"/>
                  <a:t> </a:t>
                </a:r>
                <a:r>
                  <a:rPr lang="en-US" dirty="0" err="1"/>
                  <a:t>növekedés</a:t>
                </a:r>
                <a:r>
                  <a:rPr lang="en-US" dirty="0"/>
                  <a:t> (</a:t>
                </a:r>
                <a:r>
                  <a:rPr lang="hu-HU" dirty="0"/>
                  <a:t>%</a:t>
                </a:r>
                <a:r>
                  <a:rPr lang="en-US" dirty="0"/>
                  <a:t>)</a:t>
                </a:r>
              </a:p>
            </c:rich>
          </c:tx>
          <c:layout>
            <c:manualLayout>
              <c:xMode val="edge"/>
              <c:yMode val="edge"/>
              <c:x val="0.95073816425120772"/>
              <c:y val="6.961022222222221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hu-HU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hu-HU"/>
          </a:p>
        </c:txPr>
        <c:crossAx val="475498840"/>
        <c:crosses val="max"/>
        <c:crossBetween val="between"/>
      </c:valAx>
      <c:catAx>
        <c:axId val="475498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5498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3529456200485339"/>
          <c:w val="1"/>
          <c:h val="6.47054379951464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Trebuchet MS" panose="020B0603020202020204" pitchFamily="34" charset="0"/>
        </a:defRPr>
      </a:pPr>
      <a:endParaRPr lang="hu-H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'Ch1'!$B$1</c:f>
              <c:strCache>
                <c:ptCount val="1"/>
                <c:pt idx="0">
                  <c:v>Exportpiaci részesedés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c:spPr>
          <c:invertIfNegative val="0"/>
          <c:cat>
            <c:numRef>
              <c:f>[1]Market_share_data!$H$67:$H$80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'Ch1'!$B$4:$B$19</c:f>
              <c:numCache>
                <c:formatCode>0.0</c:formatCode>
                <c:ptCount val="16"/>
                <c:pt idx="0">
                  <c:v>4.5400141860458554</c:v>
                </c:pt>
                <c:pt idx="1">
                  <c:v>0.53662942975716632</c:v>
                </c:pt>
                <c:pt idx="2">
                  <c:v>7.7189663133791733</c:v>
                </c:pt>
                <c:pt idx="3">
                  <c:v>5.1112277753007334</c:v>
                </c:pt>
                <c:pt idx="4">
                  <c:v>6.6883848216309971</c:v>
                </c:pt>
                <c:pt idx="5">
                  <c:v>4.6116639226092957</c:v>
                </c:pt>
                <c:pt idx="6">
                  <c:v>3.7590843681313757</c:v>
                </c:pt>
                <c:pt idx="7">
                  <c:v>5.0194470979688539</c:v>
                </c:pt>
                <c:pt idx="8">
                  <c:v>-1.4050244537807721</c:v>
                </c:pt>
                <c:pt idx="9">
                  <c:v>-1.1204605781286148</c:v>
                </c:pt>
                <c:pt idx="10">
                  <c:v>-2.6451780530230735</c:v>
                </c:pt>
                <c:pt idx="11">
                  <c:v>2.8244564992051053</c:v>
                </c:pt>
                <c:pt idx="12">
                  <c:v>3.8956696683869936</c:v>
                </c:pt>
                <c:pt idx="13">
                  <c:v>4.488631354517846</c:v>
                </c:pt>
                <c:pt idx="14">
                  <c:v>3.3144381082943539</c:v>
                </c:pt>
                <c:pt idx="15">
                  <c:v>1.9631551205775111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B2-4592-9564-B26E230664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axId val="400766816"/>
        <c:axId val="400766424"/>
      </c:barChart>
      <c:lineChart>
        <c:grouping val="standard"/>
        <c:varyColors val="0"/>
        <c:ser>
          <c:idx val="0"/>
          <c:order val="0"/>
          <c:tx>
            <c:strRef>
              <c:f>'Ch1'!$C$1</c:f>
              <c:strCache>
                <c:ptCount val="1"/>
                <c:pt idx="0">
                  <c:v>Export</c:v>
                </c:pt>
              </c:strCache>
            </c:strRef>
          </c:tx>
          <c:spPr>
            <a:ln w="34925">
              <a:solidFill>
                <a:srgbClr val="002060"/>
              </a:solidFill>
            </a:ln>
          </c:spPr>
          <c:marker>
            <c:symbol val="circle"/>
            <c:size val="9"/>
            <c:spPr>
              <a:solidFill>
                <a:schemeClr val="bg1"/>
              </a:solidFill>
              <a:ln w="15875">
                <a:solidFill>
                  <a:srgbClr val="002060"/>
                </a:solidFill>
              </a:ln>
            </c:spPr>
          </c:marker>
          <c:cat>
            <c:numRef>
              <c:f>'Ch1'!$A$4:$A$19</c:f>
              <c:numCache>
                <c:formatCode>General</c:formatCode>
                <c:ptCount val="1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'Ch1'!$C$4:$C$19</c:f>
              <c:numCache>
                <c:formatCode>0.0</c:formatCode>
                <c:ptCount val="16"/>
                <c:pt idx="0">
                  <c:v>5.7575171931580336</c:v>
                </c:pt>
                <c:pt idx="1">
                  <c:v>6.3494919084601733</c:v>
                </c:pt>
                <c:pt idx="2">
                  <c:v>18.063922078454691</c:v>
                </c:pt>
                <c:pt idx="3">
                  <c:v>12.853909862162553</c:v>
                </c:pt>
                <c:pt idx="4">
                  <c:v>19.516277582594693</c:v>
                </c:pt>
                <c:pt idx="5">
                  <c:v>16.241404051148173</c:v>
                </c:pt>
                <c:pt idx="6">
                  <c:v>7.1070723396995419</c:v>
                </c:pt>
                <c:pt idx="7">
                  <c:v>-11.127409941501472</c:v>
                </c:pt>
                <c:pt idx="8">
                  <c:v>11.337088355732284</c:v>
                </c:pt>
                <c:pt idx="9">
                  <c:v>6.6748749683172335</c:v>
                </c:pt>
                <c:pt idx="10">
                  <c:v>-1.7780276788377591</c:v>
                </c:pt>
                <c:pt idx="11">
                  <c:v>6.4263953421794398</c:v>
                </c:pt>
                <c:pt idx="12">
                  <c:v>7.5951231450028516</c:v>
                </c:pt>
                <c:pt idx="13">
                  <c:v>8.4487543264071192</c:v>
                </c:pt>
                <c:pt idx="14">
                  <c:v>6.3974478215882229</c:v>
                </c:pt>
                <c:pt idx="15">
                  <c:v>4.9871978603315554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B2-4592-9564-B26E23066408}"/>
            </c:ext>
          </c:extLst>
        </c:ser>
        <c:ser>
          <c:idx val="2"/>
          <c:order val="2"/>
          <c:tx>
            <c:strRef>
              <c:f>'Ch1'!$D$1</c:f>
              <c:strCache>
                <c:ptCount val="1"/>
                <c:pt idx="0">
                  <c:v>Import alapú külső kereslet</c:v>
                </c:pt>
              </c:strCache>
            </c:strRef>
          </c:tx>
          <c:spPr>
            <a:ln w="34925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'Ch1'!$A$4:$A$19</c:f>
              <c:numCache>
                <c:formatCode>General</c:formatCode>
                <c:ptCount val="1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'Ch1'!$D$4:$D$19</c:f>
              <c:numCache>
                <c:formatCode>0.0</c:formatCode>
                <c:ptCount val="16"/>
                <c:pt idx="0">
                  <c:v>1.2518507973494657</c:v>
                </c:pt>
                <c:pt idx="1">
                  <c:v>5.7699608541487777</c:v>
                </c:pt>
                <c:pt idx="2">
                  <c:v>9.6239121188593053</c:v>
                </c:pt>
                <c:pt idx="3">
                  <c:v>7.3699158094085675</c:v>
                </c:pt>
                <c:pt idx="4">
                  <c:v>12.032192870332498</c:v>
                </c:pt>
                <c:pt idx="5">
                  <c:v>11.107764646164533</c:v>
                </c:pt>
                <c:pt idx="6">
                  <c:v>3.2017020038990047</c:v>
                </c:pt>
                <c:pt idx="7">
                  <c:v>-15.426045134326767</c:v>
                </c:pt>
                <c:pt idx="8">
                  <c:v>12.987554117514303</c:v>
                </c:pt>
                <c:pt idx="9">
                  <c:v>7.8932409061299786</c:v>
                </c:pt>
                <c:pt idx="10">
                  <c:v>0.88796654404364617</c:v>
                </c:pt>
                <c:pt idx="11">
                  <c:v>3.474335461241516</c:v>
                </c:pt>
                <c:pt idx="12">
                  <c:v>3.5682599986220289</c:v>
                </c:pt>
                <c:pt idx="13">
                  <c:v>3.7951686938143183</c:v>
                </c:pt>
                <c:pt idx="14">
                  <c:v>2.9936799293887937</c:v>
                </c:pt>
                <c:pt idx="15">
                  <c:v>2.9701227086874731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DB2-4592-9564-B26E230664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0766816"/>
        <c:axId val="400766424"/>
      </c:lineChart>
      <c:catAx>
        <c:axId val="400766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/>
            </a:pPr>
            <a:endParaRPr lang="hu-HU"/>
          </a:p>
        </c:txPr>
        <c:crossAx val="400766424"/>
        <c:crosses val="autoZero"/>
        <c:auto val="1"/>
        <c:lblAlgn val="ctr"/>
        <c:lblOffset val="100"/>
        <c:noMultiLvlLbl val="0"/>
      </c:catAx>
      <c:valAx>
        <c:axId val="400766424"/>
        <c:scaling>
          <c:orientation val="minMax"/>
          <c:max val="20"/>
          <c:min val="-15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hu-HU" b="0"/>
                  <a:t>éves változás (%)</a:t>
                </a:r>
              </a:p>
            </c:rich>
          </c:tx>
          <c:layout>
            <c:manualLayout>
              <c:xMode val="edge"/>
              <c:yMode val="edge"/>
              <c:x val="1.8405797101449274E-2"/>
              <c:y val="0.2493917777777777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400766816"/>
        <c:crosses val="autoZero"/>
        <c:crossBetween val="between"/>
      </c:valAx>
      <c:spPr>
        <a:ln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Trebuchet MS" panose="020B0603020202020204" pitchFamily="34" charset="0"/>
        </a:defRPr>
      </a:pPr>
      <a:endParaRPr lang="hu-HU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91898148148147"/>
          <c:y val="7.8684259259259259E-2"/>
          <c:w val="0.83052237654320993"/>
          <c:h val="0.7228152777777776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'táblázat, ábra'!$E$2</c:f>
              <c:strCache>
                <c:ptCount val="1"/>
                <c:pt idx="0">
                  <c:v>2015 tény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'táblázat, ábra'!$A$4:$A$8</c:f>
              <c:strCache>
                <c:ptCount val="5"/>
                <c:pt idx="0">
                  <c:v>Kukorica</c:v>
                </c:pt>
                <c:pt idx="1">
                  <c:v>Búza</c:v>
                </c:pt>
                <c:pt idx="2">
                  <c:v>Napraforgó</c:v>
                </c:pt>
                <c:pt idx="3">
                  <c:v>Árpa</c:v>
                </c:pt>
                <c:pt idx="4">
                  <c:v>Repce</c:v>
                </c:pt>
              </c:strCache>
            </c:strRef>
          </c:cat>
          <c:val>
            <c:numRef>
              <c:f>'táblázat, ábra'!$E$4:$E$8</c:f>
              <c:numCache>
                <c:formatCode>_-* #,##0\ _F_t_-;\-* #,##0\ _F_t_-;_-* "-"??\ _F_t_-;_-@_-</c:formatCode>
                <c:ptCount val="5"/>
                <c:pt idx="0">
                  <c:v>6633</c:v>
                </c:pt>
                <c:pt idx="1">
                  <c:v>5331</c:v>
                </c:pt>
                <c:pt idx="2">
                  <c:v>1557</c:v>
                </c:pt>
                <c:pt idx="3">
                  <c:v>1409</c:v>
                </c:pt>
                <c:pt idx="4">
                  <c:v>590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62-48DF-A4AE-E81EEC424125}"/>
            </c:ext>
          </c:extLst>
        </c:ser>
        <c:ser>
          <c:idx val="2"/>
          <c:order val="1"/>
          <c:tx>
            <c:strRef>
              <c:f>'táblázat, ábra'!$F$2</c:f>
              <c:strCache>
                <c:ptCount val="1"/>
                <c:pt idx="0">
                  <c:v>2016 évi várakozásunk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'táblázat, ábra'!$A$4:$A$8</c:f>
              <c:strCache>
                <c:ptCount val="5"/>
                <c:pt idx="0">
                  <c:v>Kukorica</c:v>
                </c:pt>
                <c:pt idx="1">
                  <c:v>Búza</c:v>
                </c:pt>
                <c:pt idx="2">
                  <c:v>Napraforgó</c:v>
                </c:pt>
                <c:pt idx="3">
                  <c:v>Árpa</c:v>
                </c:pt>
                <c:pt idx="4">
                  <c:v>Repce</c:v>
                </c:pt>
              </c:strCache>
            </c:strRef>
          </c:cat>
          <c:val>
            <c:numRef>
              <c:f>'táblázat, ábra'!$F$4:$F$8</c:f>
              <c:numCache>
                <c:formatCode>_-* #,##0\ _F_t_-;\-* #,##0\ _F_t_-;_-* "-"??\ _F_t_-;_-@_-</c:formatCode>
                <c:ptCount val="5"/>
                <c:pt idx="0">
                  <c:v>8100</c:v>
                </c:pt>
                <c:pt idx="1">
                  <c:v>5141</c:v>
                </c:pt>
                <c:pt idx="2">
                  <c:v>1800</c:v>
                </c:pt>
                <c:pt idx="3">
                  <c:v>1710</c:v>
                </c:pt>
                <c:pt idx="4">
                  <c:v>810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62-48DF-A4AE-E81EEC4241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2"/>
        <c:axId val="334731624"/>
        <c:axId val="334731232"/>
      </c:barChart>
      <c:lineChart>
        <c:grouping val="standard"/>
        <c:varyColors val="0"/>
        <c:ser>
          <c:idx val="3"/>
          <c:order val="2"/>
          <c:tx>
            <c:strRef>
              <c:f>'táblázat, ábra'!$D$2</c:f>
              <c:strCache>
                <c:ptCount val="1"/>
                <c:pt idx="0">
                  <c:v>Elmúlt öt év átlaga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ash"/>
            <c:size val="28"/>
            <c:spPr>
              <a:solidFill>
                <a:schemeClr val="bg1"/>
              </a:solidFill>
              <a:ln w="22225">
                <a:solidFill>
                  <a:sysClr val="windowText" lastClr="000000"/>
                </a:solidFill>
              </a:ln>
              <a:effectLst/>
            </c:spPr>
          </c:marker>
          <c:val>
            <c:numRef>
              <c:f>'táblázat, ábra'!$D$4:$D$8</c:f>
              <c:numCache>
                <c:formatCode>_-* #,##0\ _F_t_-;\-* #,##0\ _F_t_-;_-* "-"??\ _F_t_-;_-@_-</c:formatCode>
                <c:ptCount val="5"/>
                <c:pt idx="0">
                  <c:v>7091.8</c:v>
                </c:pt>
                <c:pt idx="1">
                  <c:v>4753.8</c:v>
                </c:pt>
                <c:pt idx="2">
                  <c:v>1466</c:v>
                </c:pt>
                <c:pt idx="3">
                  <c:v>1146</c:v>
                </c:pt>
                <c:pt idx="4">
                  <c:v>553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762-48DF-A4AE-E81EEC4241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4731624"/>
        <c:axId val="334731232"/>
      </c:lineChart>
      <c:catAx>
        <c:axId val="334731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hu-HU"/>
          </a:p>
        </c:txPr>
        <c:crossAx val="334731232"/>
        <c:crosses val="autoZero"/>
        <c:auto val="1"/>
        <c:lblAlgn val="ctr"/>
        <c:lblOffset val="100"/>
        <c:noMultiLvlLbl val="0"/>
      </c:catAx>
      <c:valAx>
        <c:axId val="334731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_-* #,##0\ _F_t_-;\-* #,##0\ _F_t_-;_-* &quot;-&quot;??\ _F_t_-;_-@_-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hu-HU"/>
          </a:p>
        </c:txPr>
        <c:crossAx val="334731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788194444444448"/>
          <c:w val="1"/>
          <c:h val="7.44791666666666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Trebuchet MS" panose="020B0603020202020204" pitchFamily="34" charset="0"/>
        </a:defRPr>
      </a:pPr>
      <a:endParaRPr lang="hu-HU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817862318840579E-2"/>
          <c:y val="6.8041999999999991E-2"/>
          <c:w val="0.92831497584541067"/>
          <c:h val="0.49795977777777778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termelés_éves!$G$2</c:f>
              <c:strCache>
                <c:ptCount val="1"/>
                <c:pt idx="0">
                  <c:v>Mezőgazdaság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258-4E49-A934-49F69D219FE9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2">
                  <a:alpha val="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7258-4E49-A934-49F69D219FE9}"/>
              </c:ext>
            </c:extLst>
          </c:dPt>
          <c:cat>
            <c:strRef>
              <c:f>termelés_éves!$A$3:$B$11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termelés_éves!$G$3:$G$11</c:f>
              <c:numCache>
                <c:formatCode>0.0</c:formatCode>
                <c:ptCount val="9"/>
                <c:pt idx="0">
                  <c:v>-0.7</c:v>
                </c:pt>
                <c:pt idx="1">
                  <c:v>0.5</c:v>
                </c:pt>
                <c:pt idx="2">
                  <c:v>-0.8</c:v>
                </c:pt>
                <c:pt idx="3">
                  <c:v>0.6</c:v>
                </c:pt>
                <c:pt idx="4">
                  <c:v>0.5</c:v>
                </c:pt>
                <c:pt idx="5">
                  <c:v>-0.5</c:v>
                </c:pt>
                <c:pt idx="7">
                  <c:v>0.77344919243478305</c:v>
                </c:pt>
                <c:pt idx="8">
                  <c:v>-0.43238429203821904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58-4E49-A934-49F69D219FE9}"/>
            </c:ext>
          </c:extLst>
        </c:ser>
        <c:ser>
          <c:idx val="2"/>
          <c:order val="1"/>
          <c:tx>
            <c:strRef>
              <c:f>termelés_éves!$E$2</c:f>
              <c:strCache>
                <c:ptCount val="1"/>
                <c:pt idx="0">
                  <c:v>Ipar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258-4E49-A934-49F69D219FE9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258-4E49-A934-49F69D219FE9}"/>
              </c:ext>
            </c:extLst>
          </c:dPt>
          <c:cat>
            <c:strRef>
              <c:f>termelés_éves!$A$3:$B$11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termelés_éves!$E$3:$E$11</c:f>
              <c:numCache>
                <c:formatCode>0.0</c:formatCode>
                <c:ptCount val="9"/>
                <c:pt idx="0">
                  <c:v>1.6</c:v>
                </c:pt>
                <c:pt idx="1">
                  <c:v>0.1</c:v>
                </c:pt>
                <c:pt idx="2">
                  <c:v>-0.5</c:v>
                </c:pt>
                <c:pt idx="3">
                  <c:v>-0.6</c:v>
                </c:pt>
                <c:pt idx="4">
                  <c:v>1.5</c:v>
                </c:pt>
                <c:pt idx="5">
                  <c:v>1.4</c:v>
                </c:pt>
                <c:pt idx="7">
                  <c:v>0.25585463197468455</c:v>
                </c:pt>
                <c:pt idx="8">
                  <c:v>0.75794896664801703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258-4E49-A934-49F69D219FE9}"/>
            </c:ext>
          </c:extLst>
        </c:ser>
        <c:ser>
          <c:idx val="3"/>
          <c:order val="2"/>
          <c:tx>
            <c:strRef>
              <c:f>termelés_éves!$F$2</c:f>
              <c:strCache>
                <c:ptCount val="1"/>
                <c:pt idx="0">
                  <c:v>Építőipar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7258-4E49-A934-49F69D219FE9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7258-4E49-A934-49F69D219FE9}"/>
              </c:ext>
            </c:extLst>
          </c:dPt>
          <c:cat>
            <c:strRef>
              <c:f>termelés_éves!$A$3:$B$11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termelés_éves!$F$3:$F$11</c:f>
              <c:numCache>
                <c:formatCode>0.0</c:formatCode>
                <c:ptCount val="9"/>
                <c:pt idx="0">
                  <c:v>-0.4</c:v>
                </c:pt>
                <c:pt idx="1">
                  <c:v>0.1</c:v>
                </c:pt>
                <c:pt idx="2">
                  <c:v>-0.2</c:v>
                </c:pt>
                <c:pt idx="3">
                  <c:v>0.2</c:v>
                </c:pt>
                <c:pt idx="4">
                  <c:v>0.4</c:v>
                </c:pt>
                <c:pt idx="5">
                  <c:v>0.1</c:v>
                </c:pt>
                <c:pt idx="7">
                  <c:v>-0.45553801597553351</c:v>
                </c:pt>
                <c:pt idx="8">
                  <c:v>0.58778238703205699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258-4E49-A934-49F69D219FE9}"/>
            </c:ext>
          </c:extLst>
        </c:ser>
        <c:ser>
          <c:idx val="1"/>
          <c:order val="3"/>
          <c:tx>
            <c:strRef>
              <c:f>termelés_éves!$D$2</c:f>
              <c:strCache>
                <c:ptCount val="1"/>
                <c:pt idx="0">
                  <c:v>Szolgáltatások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7258-4E49-A934-49F69D219FE9}"/>
              </c:ext>
            </c:extLst>
          </c:dPt>
          <c:cat>
            <c:strRef>
              <c:f>termelés_éves!$A$3:$B$11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termelés_éves!$D$3:$D$11</c:f>
              <c:numCache>
                <c:formatCode>0.0</c:formatCode>
                <c:ptCount val="9"/>
                <c:pt idx="0">
                  <c:v>0.1</c:v>
                </c:pt>
                <c:pt idx="1">
                  <c:v>1</c:v>
                </c:pt>
                <c:pt idx="2">
                  <c:v>0</c:v>
                </c:pt>
                <c:pt idx="3">
                  <c:v>1.9</c:v>
                </c:pt>
                <c:pt idx="4">
                  <c:v>0.8</c:v>
                </c:pt>
                <c:pt idx="5">
                  <c:v>1.5</c:v>
                </c:pt>
                <c:pt idx="7">
                  <c:v>1.8106420033222701</c:v>
                </c:pt>
                <c:pt idx="8">
                  <c:v>1.7247871203764245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258-4E49-A934-49F69D219FE9}"/>
            </c:ext>
          </c:extLst>
        </c:ser>
        <c:ser>
          <c:idx val="0"/>
          <c:order val="4"/>
          <c:tx>
            <c:strRef>
              <c:f>termelés_éves!$C$2</c:f>
              <c:strCache>
                <c:ptCount val="1"/>
                <c:pt idx="0">
                  <c:v>Termékadók egyenlege</c:v>
                </c:pt>
              </c:strCache>
            </c:strRef>
          </c:tx>
          <c:spPr>
            <a:solidFill>
              <a:srgbClr val="BFBFBF"/>
            </a:solidFill>
          </c:spPr>
          <c:invertIfNegative val="0"/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7258-4E49-A934-49F69D219FE9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7258-4E49-A934-49F69D219FE9}"/>
              </c:ext>
            </c:extLst>
          </c:dPt>
          <c:cat>
            <c:strRef>
              <c:f>termelés_éves!$A$3:$B$11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termelés_éves!$C$3:$C$11</c:f>
              <c:numCache>
                <c:formatCode>0.0</c:formatCode>
                <c:ptCount val="9"/>
                <c:pt idx="0">
                  <c:v>0.1</c:v>
                </c:pt>
                <c:pt idx="1">
                  <c:v>0.1</c:v>
                </c:pt>
                <c:pt idx="2">
                  <c:v>-0.2</c:v>
                </c:pt>
                <c:pt idx="3">
                  <c:v>-0.2</c:v>
                </c:pt>
                <c:pt idx="4">
                  <c:v>0.5</c:v>
                </c:pt>
                <c:pt idx="5">
                  <c:v>0.4</c:v>
                </c:pt>
                <c:pt idx="7">
                  <c:v>0.38124754364569802</c:v>
                </c:pt>
                <c:pt idx="8">
                  <c:v>0.36670346693681383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258-4E49-A934-49F69D219F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378214360"/>
        <c:axId val="378214752"/>
      </c:barChart>
      <c:lineChart>
        <c:grouping val="standard"/>
        <c:varyColors val="0"/>
        <c:ser>
          <c:idx val="5"/>
          <c:order val="5"/>
          <c:tx>
            <c:strRef>
              <c:f>termelés_éves!$H$2</c:f>
              <c:strCache>
                <c:ptCount val="1"/>
                <c:pt idx="0">
                  <c:v>GDP (%)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marker>
            <c:symbol val="circle"/>
            <c:size val="14"/>
            <c:spPr>
              <a:solidFill>
                <a:schemeClr val="bg1"/>
              </a:solidFill>
              <a:ln w="25400">
                <a:solidFill>
                  <a:schemeClr val="accent5"/>
                </a:solidFill>
              </a:ln>
            </c:spPr>
          </c:marker>
          <c:dPt>
            <c:idx val="8"/>
            <c:bubble3D val="0"/>
            <c:spPr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10-7258-4E49-A934-49F69D219FE9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1-7258-4E49-A934-49F69D219FE9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12-7258-4E49-A934-49F69D219FE9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13-7258-4E49-A934-49F69D219FE9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14-7258-4E49-A934-49F69D219FE9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15-7258-4E49-A934-49F69D219FE9}"/>
              </c:ext>
            </c:extLst>
          </c:dPt>
          <c:cat>
            <c:strRef>
              <c:f>termelés_éves!$A$3:$B$11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termelés_éves!$H$3:$H$11</c:f>
              <c:numCache>
                <c:formatCode>General</c:formatCode>
                <c:ptCount val="9"/>
                <c:pt idx="0">
                  <c:v>0.7</c:v>
                </c:pt>
                <c:pt idx="1">
                  <c:v>1.8</c:v>
                </c:pt>
                <c:pt idx="2">
                  <c:v>-1.7</c:v>
                </c:pt>
                <c:pt idx="3">
                  <c:v>1.9</c:v>
                </c:pt>
                <c:pt idx="4">
                  <c:v>3.7</c:v>
                </c:pt>
                <c:pt idx="5">
                  <c:v>2.9</c:v>
                </c:pt>
                <c:pt idx="7" formatCode="0.0">
                  <c:v>2.7656553554019019</c:v>
                </c:pt>
                <c:pt idx="8" formatCode="0.0">
                  <c:v>3.0048376489550934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7258-4E49-A934-49F69D219F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8214360"/>
        <c:axId val="378214752"/>
      </c:lineChart>
      <c:catAx>
        <c:axId val="378214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/>
        </c:spPr>
        <c:txPr>
          <a:bodyPr rot="-5400000" vert="horz"/>
          <a:lstStyle/>
          <a:p>
            <a:pPr>
              <a:defRPr/>
            </a:pPr>
            <a:endParaRPr lang="hu-HU"/>
          </a:p>
        </c:txPr>
        <c:crossAx val="378214752"/>
        <c:crosses val="autoZero"/>
        <c:auto val="1"/>
        <c:lblAlgn val="ctr"/>
        <c:lblOffset val="1"/>
        <c:noMultiLvlLbl val="0"/>
      </c:catAx>
      <c:valAx>
        <c:axId val="37821475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crossAx val="3782143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72572422222222221"/>
          <c:w val="1"/>
          <c:h val="0.27427577777777779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Trebuchet MS" panose="020B0603020202020204" pitchFamily="34" charset="0"/>
        </a:defRPr>
      </a:pPr>
      <a:endParaRPr lang="hu-HU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712439613526569E-2"/>
          <c:y val="6.8041999999999991E-2"/>
          <c:w val="0.92678115942028994"/>
          <c:h val="0.6672931111111111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felhasználás_éves!$E$2</c:f>
              <c:strCache>
                <c:ptCount val="1"/>
                <c:pt idx="0">
                  <c:v>Végső fogyasztás</c:v>
                </c:pt>
              </c:strCache>
            </c:strRef>
          </c:tx>
          <c:spPr>
            <a:solidFill>
              <a:srgbClr val="9C0000"/>
            </a:solidFill>
          </c:spPr>
          <c:invertIfNegative val="0"/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42B-40B4-B377-A45EEA54775E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42B-40B4-B377-A45EEA54775E}"/>
              </c:ext>
            </c:extLst>
          </c:dPt>
          <c:cat>
            <c:strRef>
              <c:f>felhasználás_éves!$A$3:$B$11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felhasználás_éves!$E$3:$E$11</c:f>
              <c:numCache>
                <c:formatCode>General</c:formatCode>
                <c:ptCount val="9"/>
                <c:pt idx="0">
                  <c:v>-1.6</c:v>
                </c:pt>
                <c:pt idx="1">
                  <c:v>0.5</c:v>
                </c:pt>
                <c:pt idx="2">
                  <c:v>-1.4</c:v>
                </c:pt>
                <c:pt idx="3">
                  <c:v>0.7</c:v>
                </c:pt>
                <c:pt idx="4">
                  <c:v>1.6</c:v>
                </c:pt>
                <c:pt idx="5">
                  <c:v>1.7000000000000002</c:v>
                </c:pt>
                <c:pt idx="7">
                  <c:v>2.6</c:v>
                </c:pt>
                <c:pt idx="8">
                  <c:v>1.9000000000000001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2B-40B4-B377-A45EEA54775E}"/>
            </c:ext>
          </c:extLst>
        </c:ser>
        <c:ser>
          <c:idx val="2"/>
          <c:order val="2"/>
          <c:tx>
            <c:strRef>
              <c:f>felhasználás_éves!$H$2</c:f>
              <c:strCache>
                <c:ptCount val="1"/>
                <c:pt idx="0">
                  <c:v>Bruttó felhalmozás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42B-40B4-B377-A45EEA54775E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42B-40B4-B377-A45EEA54775E}"/>
              </c:ext>
            </c:extLst>
          </c:dPt>
          <c:cat>
            <c:strRef>
              <c:f>felhasználás_éves!$A$3:$B$11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felhasználás_éves!$H$3:$H$11</c:f>
              <c:numCache>
                <c:formatCode>General</c:formatCode>
                <c:ptCount val="9"/>
                <c:pt idx="0">
                  <c:v>1</c:v>
                </c:pt>
                <c:pt idx="1">
                  <c:v>-0.7</c:v>
                </c:pt>
                <c:pt idx="2">
                  <c:v>-1.5</c:v>
                </c:pt>
                <c:pt idx="3">
                  <c:v>0.7</c:v>
                </c:pt>
                <c:pt idx="4">
                  <c:v>2.2999999999999998</c:v>
                </c:pt>
                <c:pt idx="5">
                  <c:v>0.10000000000000003</c:v>
                </c:pt>
                <c:pt idx="7">
                  <c:v>-0.2</c:v>
                </c:pt>
                <c:pt idx="8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2B-40B4-B377-A45EEA54775E}"/>
            </c:ext>
          </c:extLst>
        </c:ser>
        <c:ser>
          <c:idx val="4"/>
          <c:order val="4"/>
          <c:tx>
            <c:strRef>
              <c:f>felhasználás_éves!$I$2</c:f>
              <c:strCache>
                <c:ptCount val="1"/>
                <c:pt idx="0">
                  <c:v>Nettó export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42B-40B4-B377-A45EEA54775E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42B-40B4-B377-A45EEA54775E}"/>
              </c:ext>
            </c:extLst>
          </c:dPt>
          <c:cat>
            <c:strRef>
              <c:f>felhasználás_éves!$A$3:$B$11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felhasználás_éves!$I$3:$I$11</c:f>
              <c:numCache>
                <c:formatCode>General</c:formatCode>
                <c:ptCount val="9"/>
                <c:pt idx="0">
                  <c:v>1.3</c:v>
                </c:pt>
                <c:pt idx="1">
                  <c:v>2</c:v>
                </c:pt>
                <c:pt idx="2">
                  <c:v>1.3</c:v>
                </c:pt>
                <c:pt idx="3">
                  <c:v>0.5</c:v>
                </c:pt>
                <c:pt idx="4">
                  <c:v>-0.2</c:v>
                </c:pt>
                <c:pt idx="5">
                  <c:v>1.2</c:v>
                </c:pt>
                <c:pt idx="7">
                  <c:v>0.4</c:v>
                </c:pt>
                <c:pt idx="8">
                  <c:v>-0.5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2B-40B4-B377-A45EEA5477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376647920"/>
        <c:axId val="37664831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felhasználás_éves!$D$2</c15:sqref>
                        </c15:formulaRef>
                      </c:ext>
                    </c:extLst>
                    <c:strCache>
                      <c:ptCount val="1"/>
                      <c:pt idx="0">
                        <c:v>Közösségi fogyasztás</c:v>
                      </c:pt>
                    </c:strCache>
                  </c:strRef>
                </c:tx>
                <c:spPr>
                  <a:solidFill>
                    <a:schemeClr val="accent6">
                      <a:lumMod val="50000"/>
                    </a:schemeClr>
                  </a:solidFill>
                </c:spPr>
                <c:invertIfNegative val="0"/>
                <c:dPt>
                  <c:idx val="13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11-242B-40B4-B377-A45EEA54775E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felhasználás_éves!$A$3:$B$11</c15:sqref>
                        </c15:formulaRef>
                      </c:ext>
                    </c:extLst>
                    <c:strCache>
                      <c:ptCount val="9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7">
                        <c:v>2016</c:v>
                      </c:pt>
                      <c:pt idx="8">
                        <c:v>2017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felhasználás_éves!$D$3:$D$11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0.2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0.3</c:v>
                      </c:pt>
                      <c:pt idx="4">
                        <c:v>0.6</c:v>
                      </c:pt>
                      <c:pt idx="5">
                        <c:v>0.1</c:v>
                      </c:pt>
                      <c:pt idx="7">
                        <c:v>0.2</c:v>
                      </c:pt>
                      <c:pt idx="8">
                        <c:v>0.1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2-242B-40B4-B377-A45EEA54775E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felhasználás_éves!$G$2</c15:sqref>
                        </c15:formulaRef>
                      </c:ext>
                    </c:extLst>
                    <c:strCache>
                      <c:ptCount val="1"/>
                      <c:pt idx="0">
                        <c:v>Készletváltozás</c:v>
                      </c:pt>
                    </c:strCache>
                  </c:strRef>
                </c:tx>
                <c:spPr>
                  <a:solidFill>
                    <a:schemeClr val="bg1">
                      <a:lumMod val="75000"/>
                    </a:schemeClr>
                  </a:solidFill>
                </c:spPr>
                <c:invertIfNegative val="0"/>
                <c:dPt>
                  <c:idx val="11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242B-40B4-B377-A45EEA54775E}"/>
                    </c:ext>
                  </c:extLst>
                </c:dPt>
                <c:dPt>
                  <c:idx val="13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4-242B-40B4-B377-A45EEA54775E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felhasználás_éves!$A$3:$B$11</c15:sqref>
                        </c15:formulaRef>
                      </c:ext>
                    </c:extLst>
                    <c:strCache>
                      <c:ptCount val="9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7">
                        <c:v>2016</c:v>
                      </c:pt>
                      <c:pt idx="8">
                        <c:v>2017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felhasználás_éves!$G$3:$G$11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3.2</c:v>
                      </c:pt>
                      <c:pt idx="1">
                        <c:v>-0.4</c:v>
                      </c:pt>
                      <c:pt idx="2">
                        <c:v>-0.6</c:v>
                      </c:pt>
                      <c:pt idx="3">
                        <c:v>-0.7</c:v>
                      </c:pt>
                      <c:pt idx="4">
                        <c:v>0</c:v>
                      </c:pt>
                      <c:pt idx="5">
                        <c:v>-0.3</c:v>
                      </c:pt>
                      <c:pt idx="7">
                        <c:v>0.3</c:v>
                      </c:pt>
                      <c:pt idx="8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242B-40B4-B377-A45EEA54775E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5"/>
          <c:order val="5"/>
          <c:tx>
            <c:strRef>
              <c:f>felhasználás_éves!$J$2</c:f>
              <c:strCache>
                <c:ptCount val="1"/>
                <c:pt idx="0">
                  <c:v>GDP (%)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circle"/>
            <c:size val="14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</c:spPr>
          </c:marker>
          <c:dPt>
            <c:idx val="8"/>
            <c:bubble3D val="0"/>
            <c:spPr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A-242B-40B4-B377-A45EEA54775E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B-242B-40B4-B377-A45EEA54775E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C-242B-40B4-B377-A45EEA54775E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D-242B-40B4-B377-A45EEA54775E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E-242B-40B4-B377-A45EEA54775E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0F-242B-40B4-B377-A45EEA54775E}"/>
              </c:ext>
            </c:extLst>
          </c:dPt>
          <c:cat>
            <c:strRef>
              <c:f>felhasználás_éves!$A$3:$B$11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felhasználás_éves!$J$3:$J$11</c:f>
              <c:numCache>
                <c:formatCode>General</c:formatCode>
                <c:ptCount val="9"/>
                <c:pt idx="0">
                  <c:v>0.7</c:v>
                </c:pt>
                <c:pt idx="1">
                  <c:v>1.8</c:v>
                </c:pt>
                <c:pt idx="2">
                  <c:v>-1.7</c:v>
                </c:pt>
                <c:pt idx="3">
                  <c:v>1.9</c:v>
                </c:pt>
                <c:pt idx="4">
                  <c:v>3.7</c:v>
                </c:pt>
                <c:pt idx="5">
                  <c:v>2.9</c:v>
                </c:pt>
                <c:pt idx="7">
                  <c:v>2.8</c:v>
                </c:pt>
                <c:pt idx="8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242B-40B4-B377-A45EEA5477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6647920"/>
        <c:axId val="376648312"/>
      </c:lineChart>
      <c:catAx>
        <c:axId val="37664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hu-HU"/>
          </a:p>
        </c:txPr>
        <c:crossAx val="376648312"/>
        <c:crosses val="autoZero"/>
        <c:auto val="1"/>
        <c:lblAlgn val="ctr"/>
        <c:lblOffset val="1"/>
        <c:noMultiLvlLbl val="0"/>
      </c:catAx>
      <c:valAx>
        <c:axId val="376648312"/>
        <c:scaling>
          <c:orientation val="minMax"/>
          <c:max val="4"/>
          <c:min val="-3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crossAx val="376647920"/>
        <c:crosses val="autoZero"/>
        <c:crossBetween val="between"/>
        <c:majorUnit val="1"/>
      </c:valAx>
    </c:plotArea>
    <c:legend>
      <c:legendPos val="b"/>
      <c:layout>
        <c:manualLayout>
          <c:xMode val="edge"/>
          <c:yMode val="edge"/>
          <c:x val="0"/>
          <c:y val="0.8789475555555557"/>
          <c:w val="1"/>
          <c:h val="0.12105244444444448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Trebuchet MS" panose="020B0603020202020204" pitchFamily="34" charset="0"/>
        </a:defRPr>
      </a:pPr>
      <a:endParaRPr lang="hu-H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150365339485346"/>
          <c:y val="5.0925925925925923E-2"/>
          <c:w val="0.83074085635514205"/>
          <c:h val="0.675684798655682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Kedvezőbb jövedelmi folyamatok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Sheet1!$B$3:$B$4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Sheet1!$C$3:$C$4</c:f>
              <c:numCache>
                <c:formatCode>General</c:formatCode>
                <c:ptCount val="2"/>
                <c:pt idx="0">
                  <c:v>0.32</c:v>
                </c:pt>
                <c:pt idx="1">
                  <c:v>0.1156012420523321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72-490E-94ED-8CA9B573AF38}"/>
            </c:ext>
          </c:extLst>
        </c:ser>
        <c:ser>
          <c:idx val="2"/>
          <c:order val="1"/>
          <c:tx>
            <c:strRef>
              <c:f>Sheet1!$D$2</c:f>
              <c:strCache>
                <c:ptCount val="1"/>
                <c:pt idx="0">
                  <c:v>Lakáspiac lassabb élénkülése</c:v>
                </c:pt>
              </c:strCache>
            </c:strRef>
          </c:tx>
          <c:spPr>
            <a:solidFill>
              <a:srgbClr val="7BAFD4"/>
            </a:solidFill>
            <a:ln>
              <a:noFill/>
            </a:ln>
            <a:effectLst/>
          </c:spPr>
          <c:invertIfNegative val="0"/>
          <c:cat>
            <c:numRef>
              <c:f>Sheet1!$B$3:$B$4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Sheet1!$D$3:$D$4</c:f>
              <c:numCache>
                <c:formatCode>General</c:formatCode>
                <c:ptCount val="2"/>
                <c:pt idx="0">
                  <c:v>-0.05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72-490E-94ED-8CA9B573AF38}"/>
            </c:ext>
          </c:extLst>
        </c:ser>
        <c:ser>
          <c:idx val="1"/>
          <c:order val="2"/>
          <c:tx>
            <c:strRef>
              <c:f>Sheet1!$G$2</c:f>
              <c:strCache>
                <c:ptCount val="1"/>
                <c:pt idx="0">
                  <c:v>Állami beruházás lassabb felfutása</c:v>
                </c:pt>
              </c:strCache>
            </c:strRef>
          </c:tx>
          <c:spPr>
            <a:solidFill>
              <a:srgbClr val="7BAFD4">
                <a:lumMod val="50000"/>
              </a:srgbClr>
            </a:solidFill>
            <a:ln>
              <a:noFill/>
            </a:ln>
            <a:effectLst/>
          </c:spPr>
          <c:invertIfNegative val="0"/>
          <c:cat>
            <c:numRef>
              <c:f>Sheet1!$B$3:$B$4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Sheet1!$G$3:$G$4</c:f>
              <c:numCache>
                <c:formatCode>General</c:formatCode>
                <c:ptCount val="2"/>
                <c:pt idx="0">
                  <c:v>-0.27</c:v>
                </c:pt>
                <c:pt idx="1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72-490E-94ED-8CA9B573AF38}"/>
            </c:ext>
          </c:extLst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Járműipari kapacitásbővítő beruházások</c:v>
                </c:pt>
              </c:strCache>
            </c:strRef>
          </c:tx>
          <c:spPr>
            <a:solidFill>
              <a:srgbClr val="202653"/>
            </a:solidFill>
            <a:ln>
              <a:noFill/>
            </a:ln>
            <a:effectLst/>
          </c:spPr>
          <c:invertIfNegative val="0"/>
          <c:cat>
            <c:numRef>
              <c:f>Sheet1!$B$3:$B$4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Sheet1!$E$3:$E$4</c:f>
              <c:numCache>
                <c:formatCode>General</c:formatCode>
                <c:ptCount val="2"/>
                <c:pt idx="0">
                  <c:v>0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72-490E-94ED-8CA9B573AF38}"/>
            </c:ext>
          </c:extLst>
        </c:ser>
        <c:ser>
          <c:idx val="4"/>
          <c:order val="4"/>
          <c:tx>
            <c:strRef>
              <c:f>Sheet1!$F$2</c:f>
              <c:strCache>
                <c:ptCount val="1"/>
                <c:pt idx="0">
                  <c:v>Nettó export</c:v>
                </c:pt>
              </c:strCache>
            </c:strRef>
          </c:tx>
          <c:spPr>
            <a:solidFill>
              <a:srgbClr val="AC9F70"/>
            </a:solidFill>
            <a:ln>
              <a:noFill/>
            </a:ln>
            <a:effectLst/>
          </c:spPr>
          <c:invertIfNegative val="0"/>
          <c:cat>
            <c:numRef>
              <c:f>Sheet1!$B$3:$B$4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Sheet1!$F$3:$F$4</c:f>
              <c:numCache>
                <c:formatCode>General</c:formatCode>
                <c:ptCount val="2"/>
                <c:pt idx="0">
                  <c:v>0</c:v>
                </c:pt>
                <c:pt idx="1">
                  <c:v>-0.68560124205233219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72-490E-94ED-8CA9B573AF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9756448"/>
        <c:axId val="709759400"/>
      </c:barChart>
      <c:lineChart>
        <c:grouping val="stacked"/>
        <c:varyColors val="0"/>
        <c:ser>
          <c:idx val="5"/>
          <c:order val="5"/>
          <c:tx>
            <c:strRef>
              <c:f>Sheet1!$H$2</c:f>
              <c:strCache>
                <c:ptCount val="1"/>
                <c:pt idx="0">
                  <c:v>GDP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ysClr val="window" lastClr="FFFFFF"/>
              </a:solidFill>
              <a:ln w="34925">
                <a:solidFill>
                  <a:sysClr val="windowText" lastClr="000000"/>
                </a:solidFill>
              </a:ln>
              <a:effectLst/>
            </c:spPr>
          </c:marker>
          <c:cat>
            <c:numRef>
              <c:f>'[1]Éves számoló - T'!$I$159:$I$160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cat>
          <c:val>
            <c:numRef>
              <c:f>Sheet1!$H$3:$H$4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B72-490E-94ED-8CA9B573AF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9756448"/>
        <c:axId val="709759400"/>
      </c:lineChart>
      <c:catAx>
        <c:axId val="70975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hu-HU"/>
          </a:p>
        </c:txPr>
        <c:crossAx val="709759400"/>
        <c:crosses val="autoZero"/>
        <c:auto val="1"/>
        <c:lblAlgn val="ctr"/>
        <c:lblOffset val="100"/>
        <c:noMultiLvlLbl val="0"/>
      </c:catAx>
      <c:valAx>
        <c:axId val="709759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r>
                  <a:rPr lang="hu-HU"/>
                  <a:t>százalékpont</a:t>
                </a:r>
              </a:p>
            </c:rich>
          </c:tx>
          <c:layout>
            <c:manualLayout>
              <c:xMode val="edge"/>
              <c:yMode val="edge"/>
              <c:x val="2.1727044689836616E-2"/>
              <c:y val="0.266559175171303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>
            <a:solidFill>
              <a:sysClr val="window" lastClr="FFFFFF">
                <a:lumMod val="7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hu-HU"/>
          </a:p>
        </c:txPr>
        <c:crossAx val="70975644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.84085374744823549"/>
          <c:w val="1"/>
          <c:h val="0.15914612286020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Trebuchet MS" panose="020B0603020202020204" pitchFamily="34" charset="0"/>
        </a:defRPr>
      </a:pPr>
      <a:endParaRPr lang="hu-HU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4672101449275363E-2"/>
          <c:y val="8.0296088514883748E-2"/>
          <c:w val="0.86113599033816424"/>
          <c:h val="0.61173437500000005"/>
        </c:manualLayout>
      </c:layout>
      <c:lineChart>
        <c:grouping val="standard"/>
        <c:varyColors val="0"/>
        <c:ser>
          <c:idx val="0"/>
          <c:order val="0"/>
          <c:tx>
            <c:strRef>
              <c:f>'c1-12'!$B$13</c:f>
              <c:strCache>
                <c:ptCount val="1"/>
                <c:pt idx="0">
                  <c:v>Aktivitási ráta</c:v>
                </c:pt>
              </c:strCache>
            </c:strRef>
          </c:tx>
          <c:spPr>
            <a:ln w="44450">
              <a:solidFill>
                <a:srgbClr val="AC9F70"/>
              </a:solidFill>
            </a:ln>
          </c:spPr>
          <c:marker>
            <c:symbol val="none"/>
          </c:marker>
          <c:cat>
            <c:numRef>
              <c:f>'c1-12'!$A$15:$A$33</c:f>
              <c:numCache>
                <c:formatCode>m/d/yyyy</c:formatCode>
                <c:ptCount val="19"/>
                <c:pt idx="0">
                  <c:v>36161</c:v>
                </c:pt>
                <c:pt idx="1">
                  <c:v>36526</c:v>
                </c:pt>
                <c:pt idx="2">
                  <c:v>36892</c:v>
                </c:pt>
                <c:pt idx="3">
                  <c:v>37257</c:v>
                </c:pt>
                <c:pt idx="4">
                  <c:v>37622</c:v>
                </c:pt>
                <c:pt idx="5">
                  <c:v>37987</c:v>
                </c:pt>
                <c:pt idx="6">
                  <c:v>38353</c:v>
                </c:pt>
                <c:pt idx="7">
                  <c:v>38718</c:v>
                </c:pt>
                <c:pt idx="8">
                  <c:v>39083</c:v>
                </c:pt>
                <c:pt idx="9">
                  <c:v>39448</c:v>
                </c:pt>
                <c:pt idx="10">
                  <c:v>39814</c:v>
                </c:pt>
                <c:pt idx="11">
                  <c:v>40179</c:v>
                </c:pt>
                <c:pt idx="12">
                  <c:v>40544</c:v>
                </c:pt>
                <c:pt idx="13">
                  <c:v>40909</c:v>
                </c:pt>
                <c:pt idx="14">
                  <c:v>41275</c:v>
                </c:pt>
                <c:pt idx="15">
                  <c:v>41640</c:v>
                </c:pt>
                <c:pt idx="16">
                  <c:v>42005</c:v>
                </c:pt>
                <c:pt idx="17">
                  <c:v>42370</c:v>
                </c:pt>
                <c:pt idx="18">
                  <c:v>42736</c:v>
                </c:pt>
              </c:numCache>
            </c:numRef>
          </c:cat>
          <c:val>
            <c:numRef>
              <c:f>'c1-12'!$B$15:$B$33</c:f>
              <c:numCache>
                <c:formatCode>0.00</c:formatCode>
                <c:ptCount val="19"/>
                <c:pt idx="0">
                  <c:v>52.570311317061204</c:v>
                </c:pt>
                <c:pt idx="1">
                  <c:v>52.942634398157395</c:v>
                </c:pt>
                <c:pt idx="2">
                  <c:v>52.770425203972202</c:v>
                </c:pt>
                <c:pt idx="3">
                  <c:v>52.942552689970299</c:v>
                </c:pt>
                <c:pt idx="4">
                  <c:v>53.799029626294605</c:v>
                </c:pt>
                <c:pt idx="5">
                  <c:v>53.791990594692699</c:v>
                </c:pt>
                <c:pt idx="6">
                  <c:v>54.456345118361803</c:v>
                </c:pt>
                <c:pt idx="7">
                  <c:v>54.996381134297501</c:v>
                </c:pt>
                <c:pt idx="8">
                  <c:v>54.591002453035998</c:v>
                </c:pt>
                <c:pt idx="9">
                  <c:v>54.145276955182297</c:v>
                </c:pt>
                <c:pt idx="10">
                  <c:v>54.171829786138801</c:v>
                </c:pt>
                <c:pt idx="11">
                  <c:v>54.664838690739202</c:v>
                </c:pt>
                <c:pt idx="12">
                  <c:v>55.044007188527999</c:v>
                </c:pt>
                <c:pt idx="13">
                  <c:v>56.123988603766698</c:v>
                </c:pt>
                <c:pt idx="14">
                  <c:v>56.705690397161099</c:v>
                </c:pt>
                <c:pt idx="15">
                  <c:v>58.347620199921899</c:v>
                </c:pt>
                <c:pt idx="16">
                  <c:v>59.572663698900996</c:v>
                </c:pt>
                <c:pt idx="17">
                  <c:v>60.585210752868498</c:v>
                </c:pt>
                <c:pt idx="18">
                  <c:v>60.9650173193521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B2-4E1F-8934-6BC39E1F984B}"/>
            </c:ext>
          </c:extLst>
        </c:ser>
        <c:ser>
          <c:idx val="1"/>
          <c:order val="1"/>
          <c:tx>
            <c:strRef>
              <c:f>'c1-12'!$C$13</c:f>
              <c:strCache>
                <c:ptCount val="1"/>
                <c:pt idx="0">
                  <c:v>Foglalkoztatási ráta</c:v>
                </c:pt>
              </c:strCache>
            </c:strRef>
          </c:tx>
          <c:spPr>
            <a:ln w="44450">
              <a:solidFill>
                <a:srgbClr val="7BAFD4">
                  <a:lumMod val="50000"/>
                </a:srgbClr>
              </a:solidFill>
              <a:prstDash val="sysDot"/>
            </a:ln>
          </c:spPr>
          <c:marker>
            <c:symbol val="none"/>
          </c:marker>
          <c:cat>
            <c:numRef>
              <c:f>'c1-12'!$A$15:$A$33</c:f>
              <c:numCache>
                <c:formatCode>m/d/yyyy</c:formatCode>
                <c:ptCount val="19"/>
                <c:pt idx="0">
                  <c:v>36161</c:v>
                </c:pt>
                <c:pt idx="1">
                  <c:v>36526</c:v>
                </c:pt>
                <c:pt idx="2">
                  <c:v>36892</c:v>
                </c:pt>
                <c:pt idx="3">
                  <c:v>37257</c:v>
                </c:pt>
                <c:pt idx="4">
                  <c:v>37622</c:v>
                </c:pt>
                <c:pt idx="5">
                  <c:v>37987</c:v>
                </c:pt>
                <c:pt idx="6">
                  <c:v>38353</c:v>
                </c:pt>
                <c:pt idx="7">
                  <c:v>38718</c:v>
                </c:pt>
                <c:pt idx="8">
                  <c:v>39083</c:v>
                </c:pt>
                <c:pt idx="9">
                  <c:v>39448</c:v>
                </c:pt>
                <c:pt idx="10">
                  <c:v>39814</c:v>
                </c:pt>
                <c:pt idx="11">
                  <c:v>40179</c:v>
                </c:pt>
                <c:pt idx="12">
                  <c:v>40544</c:v>
                </c:pt>
                <c:pt idx="13">
                  <c:v>40909</c:v>
                </c:pt>
                <c:pt idx="14">
                  <c:v>41275</c:v>
                </c:pt>
                <c:pt idx="15">
                  <c:v>41640</c:v>
                </c:pt>
                <c:pt idx="16">
                  <c:v>42005</c:v>
                </c:pt>
                <c:pt idx="17">
                  <c:v>42370</c:v>
                </c:pt>
                <c:pt idx="18">
                  <c:v>42736</c:v>
                </c:pt>
              </c:numCache>
            </c:numRef>
          </c:cat>
          <c:val>
            <c:numRef>
              <c:f>'c1-12'!$C$15:$C$33</c:f>
              <c:numCache>
                <c:formatCode>0.00</c:formatCode>
                <c:ptCount val="19"/>
                <c:pt idx="0">
                  <c:v>48.914781015955796</c:v>
                </c:pt>
                <c:pt idx="1">
                  <c:v>49.569015132333099</c:v>
                </c:pt>
                <c:pt idx="2">
                  <c:v>49.770116131906299</c:v>
                </c:pt>
                <c:pt idx="3">
                  <c:v>49.864978463487603</c:v>
                </c:pt>
                <c:pt idx="4">
                  <c:v>50.641483795865504</c:v>
                </c:pt>
                <c:pt idx="5">
                  <c:v>50.515323702560401</c:v>
                </c:pt>
                <c:pt idx="6">
                  <c:v>50.520911544540901</c:v>
                </c:pt>
                <c:pt idx="7">
                  <c:v>50.873713310627203</c:v>
                </c:pt>
                <c:pt idx="8">
                  <c:v>50.545743564830303</c:v>
                </c:pt>
                <c:pt idx="9">
                  <c:v>49.910309052084301</c:v>
                </c:pt>
                <c:pt idx="10">
                  <c:v>48.735998421687995</c:v>
                </c:pt>
                <c:pt idx="11">
                  <c:v>48.556000889983196</c:v>
                </c:pt>
                <c:pt idx="12">
                  <c:v>48.972006515847902</c:v>
                </c:pt>
                <c:pt idx="13">
                  <c:v>49.9482558912907</c:v>
                </c:pt>
                <c:pt idx="14">
                  <c:v>50.935527742249199</c:v>
                </c:pt>
                <c:pt idx="15">
                  <c:v>53.840495677675001</c:v>
                </c:pt>
                <c:pt idx="16">
                  <c:v>55.514704869973997</c:v>
                </c:pt>
                <c:pt idx="17">
                  <c:v>57.454759967216695</c:v>
                </c:pt>
                <c:pt idx="18">
                  <c:v>58.018938152517094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B2-4E1F-8934-6BC39E1F98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2344488"/>
        <c:axId val="472344880"/>
      </c:lineChart>
      <c:lineChart>
        <c:grouping val="standard"/>
        <c:varyColors val="0"/>
        <c:ser>
          <c:idx val="2"/>
          <c:order val="2"/>
          <c:tx>
            <c:strRef>
              <c:f>'c1-12'!$D$13</c:f>
              <c:strCache>
                <c:ptCount val="1"/>
                <c:pt idx="0">
                  <c:v>Munkanélküliségi ráta (jobb tengely)</c:v>
                </c:pt>
              </c:strCache>
            </c:strRef>
          </c:tx>
          <c:spPr>
            <a:ln w="44450">
              <a:solidFill>
                <a:srgbClr val="9C0000"/>
              </a:solidFill>
              <a:prstDash val="sysDash"/>
            </a:ln>
          </c:spPr>
          <c:marker>
            <c:symbol val="none"/>
          </c:marker>
          <c:cat>
            <c:numRef>
              <c:f>'c1-12'!$A$15:$A$33</c:f>
              <c:numCache>
                <c:formatCode>m/d/yyyy</c:formatCode>
                <c:ptCount val="19"/>
                <c:pt idx="0">
                  <c:v>36161</c:v>
                </c:pt>
                <c:pt idx="1">
                  <c:v>36526</c:v>
                </c:pt>
                <c:pt idx="2">
                  <c:v>36892</c:v>
                </c:pt>
                <c:pt idx="3">
                  <c:v>37257</c:v>
                </c:pt>
                <c:pt idx="4">
                  <c:v>37622</c:v>
                </c:pt>
                <c:pt idx="5">
                  <c:v>37987</c:v>
                </c:pt>
                <c:pt idx="6">
                  <c:v>38353</c:v>
                </c:pt>
                <c:pt idx="7">
                  <c:v>38718</c:v>
                </c:pt>
                <c:pt idx="8">
                  <c:v>39083</c:v>
                </c:pt>
                <c:pt idx="9">
                  <c:v>39448</c:v>
                </c:pt>
                <c:pt idx="10">
                  <c:v>39814</c:v>
                </c:pt>
                <c:pt idx="11">
                  <c:v>40179</c:v>
                </c:pt>
                <c:pt idx="12">
                  <c:v>40544</c:v>
                </c:pt>
                <c:pt idx="13">
                  <c:v>40909</c:v>
                </c:pt>
                <c:pt idx="14">
                  <c:v>41275</c:v>
                </c:pt>
                <c:pt idx="15">
                  <c:v>41640</c:v>
                </c:pt>
                <c:pt idx="16">
                  <c:v>42005</c:v>
                </c:pt>
                <c:pt idx="17">
                  <c:v>42370</c:v>
                </c:pt>
                <c:pt idx="18">
                  <c:v>42736</c:v>
                </c:pt>
              </c:numCache>
            </c:numRef>
          </c:cat>
          <c:val>
            <c:numRef>
              <c:f>'c1-12'!$D$15:$D$33</c:f>
              <c:numCache>
                <c:formatCode>0.00</c:formatCode>
                <c:ptCount val="19"/>
                <c:pt idx="0">
                  <c:v>6.9538837818677299</c:v>
                </c:pt>
                <c:pt idx="1">
                  <c:v>6.3727732609937897</c:v>
                </c:pt>
                <c:pt idx="2">
                  <c:v>5.6856774753700901</c:v>
                </c:pt>
                <c:pt idx="3">
                  <c:v>5.8123333743645897</c:v>
                </c:pt>
                <c:pt idx="4">
                  <c:v>5.8696738505756398</c:v>
                </c:pt>
                <c:pt idx="5">
                  <c:v>6.0911675533781597</c:v>
                </c:pt>
                <c:pt idx="6">
                  <c:v>7.2259938287179599</c:v>
                </c:pt>
                <c:pt idx="7">
                  <c:v>7.4961384591862803</c:v>
                </c:pt>
                <c:pt idx="8">
                  <c:v>7.4108194749745797</c:v>
                </c:pt>
                <c:pt idx="9">
                  <c:v>7.8209548878453994</c:v>
                </c:pt>
                <c:pt idx="10">
                  <c:v>10.0337015035</c:v>
                </c:pt>
                <c:pt idx="11">
                  <c:v>11.175199425050101</c:v>
                </c:pt>
                <c:pt idx="12">
                  <c:v>11.031754310391701</c:v>
                </c:pt>
                <c:pt idx="13">
                  <c:v>11.0053013257114</c:v>
                </c:pt>
                <c:pt idx="14">
                  <c:v>10.180109999610499</c:v>
                </c:pt>
                <c:pt idx="15">
                  <c:v>7.7254259563803203</c:v>
                </c:pt>
                <c:pt idx="16">
                  <c:v>6.8137313124505399</c:v>
                </c:pt>
                <c:pt idx="17">
                  <c:v>5.1679914599029697</c:v>
                </c:pt>
                <c:pt idx="18">
                  <c:v>4.8328329382539401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CB2-4E1F-8934-6BC39E1F98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2345664"/>
        <c:axId val="472345272"/>
      </c:lineChart>
      <c:dateAx>
        <c:axId val="472344488"/>
        <c:scaling>
          <c:orientation val="minMax"/>
          <c:min val="38353"/>
        </c:scaling>
        <c:delete val="0"/>
        <c:axPos val="b"/>
        <c:numFmt formatCode="yyyy" sourceLinked="0"/>
        <c:majorTickMark val="out"/>
        <c:minorTickMark val="none"/>
        <c:tickLblPos val="low"/>
        <c:spPr>
          <a:ln w="3175">
            <a:solidFill>
              <a:schemeClr val="bg1">
                <a:lumMod val="75000"/>
              </a:schemeClr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hu-HU"/>
          </a:p>
        </c:txPr>
        <c:crossAx val="472344880"/>
        <c:crosses val="autoZero"/>
        <c:auto val="0"/>
        <c:lblOffset val="100"/>
        <c:baseTimeUnit val="months"/>
        <c:majorUnit val="1"/>
        <c:majorTimeUnit val="years"/>
        <c:minorUnit val="1"/>
      </c:dateAx>
      <c:valAx>
        <c:axId val="472344880"/>
        <c:scaling>
          <c:orientation val="minMax"/>
          <c:max val="62"/>
          <c:min val="48"/>
        </c:scaling>
        <c:delete val="0"/>
        <c:axPos val="l"/>
        <c:majorGridlines>
          <c:spPr>
            <a:ln>
              <a:solidFill>
                <a:srgbClr val="BFBFBF"/>
              </a:solidFill>
              <a:prstDash val="sys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5.5550362318840571E-2"/>
              <c:y val="1.353332862191441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3175">
            <a:solidFill>
              <a:schemeClr val="bg1">
                <a:lumMod val="75000"/>
              </a:schemeClr>
            </a:solidFill>
            <a:prstDash val="solid"/>
          </a:ln>
        </c:spPr>
        <c:crossAx val="472344488"/>
        <c:crosses val="autoZero"/>
        <c:crossBetween val="between"/>
        <c:majorUnit val="2"/>
      </c:valAx>
      <c:valAx>
        <c:axId val="472345272"/>
        <c:scaling>
          <c:orientation val="minMax"/>
          <c:max val="14"/>
          <c:min val="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0.90727608695652173"/>
              <c:y val="1.5566128098146857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3175">
            <a:solidFill>
              <a:schemeClr val="bg1">
                <a:lumMod val="75000"/>
              </a:schemeClr>
            </a:solidFill>
            <a:prstDash val="solid"/>
          </a:ln>
        </c:spPr>
        <c:crossAx val="472345664"/>
        <c:crosses val="max"/>
        <c:crossBetween val="between"/>
        <c:majorUnit val="2"/>
      </c:valAx>
      <c:dateAx>
        <c:axId val="47234566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crossAx val="472345272"/>
        <c:crosses val="autoZero"/>
        <c:auto val="1"/>
        <c:lblOffset val="100"/>
        <c:baseTimeUnit val="years"/>
      </c:dateAx>
      <c:spPr>
        <a:pattFill>
          <a:fgClr>
            <a:srgbClr val="FFFFFF"/>
          </a:fgClr>
          <a:bgClr>
            <a:srgbClr val="FFFFFF"/>
          </a:bgClr>
        </a:pattFill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334622876733675"/>
          <c:w val="1"/>
          <c:h val="0.16653771232663239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25400">
      <a:noFill/>
    </a:ln>
  </c:spPr>
  <c:txPr>
    <a:bodyPr/>
    <a:lstStyle/>
    <a:p>
      <a:pPr>
        <a:defRPr sz="1600" b="0" i="0">
          <a:latin typeface="Trebuchet MS" panose="020B0603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25676328502416"/>
          <c:y val="4.0878222222222226E-2"/>
          <c:w val="0.85378888888888882"/>
          <c:h val="0.75168488888888885"/>
        </c:manualLayout>
      </c:layout>
      <c:lineChart>
        <c:grouping val="standard"/>
        <c:varyColors val="0"/>
        <c:ser>
          <c:idx val="1"/>
          <c:order val="0"/>
          <c:tx>
            <c:strRef>
              <c:f>'c6-2'!$B$11</c:f>
              <c:strCache>
                <c:ptCount val="1"/>
                <c:pt idx="0">
                  <c:v>Ipar </c:v>
                </c:pt>
              </c:strCache>
            </c:strRef>
          </c:tx>
          <c:spPr>
            <a:ln w="38100"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'c6-2'!$A$13:$A$62</c:f>
              <c:numCache>
                <c:formatCode>m/d/yyyy</c:formatCode>
                <c:ptCount val="50"/>
                <c:pt idx="0">
                  <c:v>37987</c:v>
                </c:pt>
                <c:pt idx="1">
                  <c:v>38078</c:v>
                </c:pt>
                <c:pt idx="2">
                  <c:v>38169</c:v>
                </c:pt>
                <c:pt idx="3">
                  <c:v>38261</c:v>
                </c:pt>
                <c:pt idx="4">
                  <c:v>38353</c:v>
                </c:pt>
                <c:pt idx="5">
                  <c:v>38443</c:v>
                </c:pt>
                <c:pt idx="6">
                  <c:v>38534</c:v>
                </c:pt>
                <c:pt idx="7">
                  <c:v>38626</c:v>
                </c:pt>
                <c:pt idx="8">
                  <c:v>38718</c:v>
                </c:pt>
                <c:pt idx="9">
                  <c:v>38808</c:v>
                </c:pt>
                <c:pt idx="10">
                  <c:v>38899</c:v>
                </c:pt>
                <c:pt idx="11">
                  <c:v>38991</c:v>
                </c:pt>
                <c:pt idx="12">
                  <c:v>39083</c:v>
                </c:pt>
                <c:pt idx="13">
                  <c:v>39173</c:v>
                </c:pt>
                <c:pt idx="14">
                  <c:v>39264</c:v>
                </c:pt>
                <c:pt idx="15">
                  <c:v>39356</c:v>
                </c:pt>
                <c:pt idx="16">
                  <c:v>39448</c:v>
                </c:pt>
                <c:pt idx="17">
                  <c:v>39539</c:v>
                </c:pt>
                <c:pt idx="18">
                  <c:v>39630</c:v>
                </c:pt>
                <c:pt idx="19">
                  <c:v>39722</c:v>
                </c:pt>
                <c:pt idx="20">
                  <c:v>39814</c:v>
                </c:pt>
                <c:pt idx="21">
                  <c:v>39904</c:v>
                </c:pt>
                <c:pt idx="22">
                  <c:v>39995</c:v>
                </c:pt>
                <c:pt idx="23">
                  <c:v>40087</c:v>
                </c:pt>
                <c:pt idx="24">
                  <c:v>40179</c:v>
                </c:pt>
                <c:pt idx="25">
                  <c:v>40269</c:v>
                </c:pt>
                <c:pt idx="26">
                  <c:v>40360</c:v>
                </c:pt>
                <c:pt idx="27">
                  <c:v>40452</c:v>
                </c:pt>
                <c:pt idx="28">
                  <c:v>40544</c:v>
                </c:pt>
                <c:pt idx="29">
                  <c:v>40634</c:v>
                </c:pt>
                <c:pt idx="30">
                  <c:v>40725</c:v>
                </c:pt>
                <c:pt idx="31">
                  <c:v>40817</c:v>
                </c:pt>
                <c:pt idx="32">
                  <c:v>40909</c:v>
                </c:pt>
                <c:pt idx="33">
                  <c:v>41000</c:v>
                </c:pt>
                <c:pt idx="34">
                  <c:v>41091</c:v>
                </c:pt>
                <c:pt idx="35">
                  <c:v>41183</c:v>
                </c:pt>
                <c:pt idx="36">
                  <c:v>41275</c:v>
                </c:pt>
                <c:pt idx="37">
                  <c:v>41365</c:v>
                </c:pt>
                <c:pt idx="38">
                  <c:v>41456</c:v>
                </c:pt>
                <c:pt idx="39">
                  <c:v>41548</c:v>
                </c:pt>
                <c:pt idx="40">
                  <c:v>41640</c:v>
                </c:pt>
                <c:pt idx="41">
                  <c:v>41730</c:v>
                </c:pt>
                <c:pt idx="42">
                  <c:v>41821</c:v>
                </c:pt>
                <c:pt idx="43">
                  <c:v>41913</c:v>
                </c:pt>
                <c:pt idx="44">
                  <c:v>42005</c:v>
                </c:pt>
                <c:pt idx="45">
                  <c:v>42095</c:v>
                </c:pt>
                <c:pt idx="46">
                  <c:v>42186</c:v>
                </c:pt>
                <c:pt idx="47">
                  <c:v>42278</c:v>
                </c:pt>
                <c:pt idx="48">
                  <c:v>42370</c:v>
                </c:pt>
                <c:pt idx="49">
                  <c:v>42461</c:v>
                </c:pt>
              </c:numCache>
            </c:numRef>
          </c:cat>
          <c:val>
            <c:numRef>
              <c:f>'c6-2'!$B$13:$B$62</c:f>
              <c:numCache>
                <c:formatCode>0.0</c:formatCode>
                <c:ptCount val="50"/>
                <c:pt idx="0">
                  <c:v>25.8</c:v>
                </c:pt>
                <c:pt idx="1">
                  <c:v>26.2</c:v>
                </c:pt>
                <c:pt idx="2">
                  <c:v>26.6</c:v>
                </c:pt>
                <c:pt idx="3">
                  <c:v>25.5</c:v>
                </c:pt>
                <c:pt idx="4">
                  <c:v>27.4</c:v>
                </c:pt>
                <c:pt idx="5">
                  <c:v>20.399999999999999</c:v>
                </c:pt>
                <c:pt idx="6">
                  <c:v>22.6</c:v>
                </c:pt>
                <c:pt idx="7">
                  <c:v>25</c:v>
                </c:pt>
                <c:pt idx="8">
                  <c:v>16.600000000000001</c:v>
                </c:pt>
                <c:pt idx="9">
                  <c:v>26.9</c:v>
                </c:pt>
                <c:pt idx="10">
                  <c:v>28.1</c:v>
                </c:pt>
                <c:pt idx="11">
                  <c:v>28.4</c:v>
                </c:pt>
                <c:pt idx="12">
                  <c:v>32.9</c:v>
                </c:pt>
                <c:pt idx="13">
                  <c:v>30.5</c:v>
                </c:pt>
                <c:pt idx="14">
                  <c:v>37.200000000000003</c:v>
                </c:pt>
                <c:pt idx="15">
                  <c:v>35.4</c:v>
                </c:pt>
                <c:pt idx="16">
                  <c:v>39.799999999999997</c:v>
                </c:pt>
                <c:pt idx="17">
                  <c:v>39.5</c:v>
                </c:pt>
                <c:pt idx="18">
                  <c:v>39.1</c:v>
                </c:pt>
                <c:pt idx="19">
                  <c:v>29.6</c:v>
                </c:pt>
                <c:pt idx="20">
                  <c:v>16.7</c:v>
                </c:pt>
                <c:pt idx="21">
                  <c:v>8.1999999999999993</c:v>
                </c:pt>
                <c:pt idx="22">
                  <c:v>6.5</c:v>
                </c:pt>
                <c:pt idx="23">
                  <c:v>10.1</c:v>
                </c:pt>
                <c:pt idx="24">
                  <c:v>10.1</c:v>
                </c:pt>
                <c:pt idx="25">
                  <c:v>13.2</c:v>
                </c:pt>
                <c:pt idx="26">
                  <c:v>13.2</c:v>
                </c:pt>
                <c:pt idx="27">
                  <c:v>16.8</c:v>
                </c:pt>
                <c:pt idx="28">
                  <c:v>20.8</c:v>
                </c:pt>
                <c:pt idx="29">
                  <c:v>19.600000000000001</c:v>
                </c:pt>
                <c:pt idx="30">
                  <c:v>20.6</c:v>
                </c:pt>
                <c:pt idx="31">
                  <c:v>16.7</c:v>
                </c:pt>
                <c:pt idx="32">
                  <c:v>20</c:v>
                </c:pt>
                <c:pt idx="33">
                  <c:v>24.7</c:v>
                </c:pt>
                <c:pt idx="34">
                  <c:v>18.8</c:v>
                </c:pt>
                <c:pt idx="35">
                  <c:v>16.600000000000001</c:v>
                </c:pt>
                <c:pt idx="36">
                  <c:v>19.5</c:v>
                </c:pt>
                <c:pt idx="37">
                  <c:v>15.3</c:v>
                </c:pt>
                <c:pt idx="38">
                  <c:v>18.5</c:v>
                </c:pt>
                <c:pt idx="39">
                  <c:v>19.2</c:v>
                </c:pt>
                <c:pt idx="40">
                  <c:v>20.3</c:v>
                </c:pt>
                <c:pt idx="41">
                  <c:v>27</c:v>
                </c:pt>
                <c:pt idx="42">
                  <c:v>26</c:v>
                </c:pt>
                <c:pt idx="43">
                  <c:v>35.299999999999997</c:v>
                </c:pt>
                <c:pt idx="44">
                  <c:v>37.700000000000003</c:v>
                </c:pt>
                <c:pt idx="45">
                  <c:v>43.3</c:v>
                </c:pt>
                <c:pt idx="46">
                  <c:v>45</c:v>
                </c:pt>
                <c:pt idx="47">
                  <c:v>45.4</c:v>
                </c:pt>
                <c:pt idx="48">
                  <c:v>52.3</c:v>
                </c:pt>
                <c:pt idx="49">
                  <c:v>57.2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5C-4F3A-B81E-3DCE90E5BDB1}"/>
            </c:ext>
          </c:extLst>
        </c:ser>
        <c:ser>
          <c:idx val="4"/>
          <c:order val="1"/>
          <c:tx>
            <c:strRef>
              <c:f>'c6-2'!$E$9</c:f>
              <c:strCache>
                <c:ptCount val="1"/>
              </c:strCache>
            </c:strRef>
          </c:tx>
          <c:spPr>
            <a:ln w="38100">
              <a:solidFill>
                <a:schemeClr val="accent6">
                  <a:lumMod val="50000"/>
                </a:schemeClr>
              </a:solidFill>
              <a:prstDash val="sysDash"/>
            </a:ln>
          </c:spPr>
          <c:marker>
            <c:symbol val="none"/>
          </c:marker>
          <c:cat>
            <c:numRef>
              <c:f>'c6-2'!$A$13:$A$62</c:f>
              <c:numCache>
                <c:formatCode>m/d/yyyy</c:formatCode>
                <c:ptCount val="50"/>
                <c:pt idx="0">
                  <c:v>37987</c:v>
                </c:pt>
                <c:pt idx="1">
                  <c:v>38078</c:v>
                </c:pt>
                <c:pt idx="2">
                  <c:v>38169</c:v>
                </c:pt>
                <c:pt idx="3">
                  <c:v>38261</c:v>
                </c:pt>
                <c:pt idx="4">
                  <c:v>38353</c:v>
                </c:pt>
                <c:pt idx="5">
                  <c:v>38443</c:v>
                </c:pt>
                <c:pt idx="6">
                  <c:v>38534</c:v>
                </c:pt>
                <c:pt idx="7">
                  <c:v>38626</c:v>
                </c:pt>
                <c:pt idx="8">
                  <c:v>38718</c:v>
                </c:pt>
                <c:pt idx="9">
                  <c:v>38808</c:v>
                </c:pt>
                <c:pt idx="10">
                  <c:v>38899</c:v>
                </c:pt>
                <c:pt idx="11">
                  <c:v>38991</c:v>
                </c:pt>
                <c:pt idx="12">
                  <c:v>39083</c:v>
                </c:pt>
                <c:pt idx="13">
                  <c:v>39173</c:v>
                </c:pt>
                <c:pt idx="14">
                  <c:v>39264</c:v>
                </c:pt>
                <c:pt idx="15">
                  <c:v>39356</c:v>
                </c:pt>
                <c:pt idx="16">
                  <c:v>39448</c:v>
                </c:pt>
                <c:pt idx="17">
                  <c:v>39539</c:v>
                </c:pt>
                <c:pt idx="18">
                  <c:v>39630</c:v>
                </c:pt>
                <c:pt idx="19">
                  <c:v>39722</c:v>
                </c:pt>
                <c:pt idx="20">
                  <c:v>39814</c:v>
                </c:pt>
                <c:pt idx="21">
                  <c:v>39904</c:v>
                </c:pt>
                <c:pt idx="22">
                  <c:v>39995</c:v>
                </c:pt>
                <c:pt idx="23">
                  <c:v>40087</c:v>
                </c:pt>
                <c:pt idx="24">
                  <c:v>40179</c:v>
                </c:pt>
                <c:pt idx="25">
                  <c:v>40269</c:v>
                </c:pt>
                <c:pt idx="26">
                  <c:v>40360</c:v>
                </c:pt>
                <c:pt idx="27">
                  <c:v>40452</c:v>
                </c:pt>
                <c:pt idx="28">
                  <c:v>40544</c:v>
                </c:pt>
                <c:pt idx="29">
                  <c:v>40634</c:v>
                </c:pt>
                <c:pt idx="30">
                  <c:v>40725</c:v>
                </c:pt>
                <c:pt idx="31">
                  <c:v>40817</c:v>
                </c:pt>
                <c:pt idx="32">
                  <c:v>40909</c:v>
                </c:pt>
                <c:pt idx="33">
                  <c:v>41000</c:v>
                </c:pt>
                <c:pt idx="34">
                  <c:v>41091</c:v>
                </c:pt>
                <c:pt idx="35">
                  <c:v>41183</c:v>
                </c:pt>
                <c:pt idx="36">
                  <c:v>41275</c:v>
                </c:pt>
                <c:pt idx="37">
                  <c:v>41365</c:v>
                </c:pt>
                <c:pt idx="38">
                  <c:v>41456</c:v>
                </c:pt>
                <c:pt idx="39">
                  <c:v>41548</c:v>
                </c:pt>
                <c:pt idx="40">
                  <c:v>41640</c:v>
                </c:pt>
                <c:pt idx="41">
                  <c:v>41730</c:v>
                </c:pt>
                <c:pt idx="42">
                  <c:v>41821</c:v>
                </c:pt>
                <c:pt idx="43">
                  <c:v>41913</c:v>
                </c:pt>
                <c:pt idx="44">
                  <c:v>42005</c:v>
                </c:pt>
                <c:pt idx="45">
                  <c:v>42095</c:v>
                </c:pt>
                <c:pt idx="46">
                  <c:v>42186</c:v>
                </c:pt>
                <c:pt idx="47">
                  <c:v>42278</c:v>
                </c:pt>
                <c:pt idx="48">
                  <c:v>42370</c:v>
                </c:pt>
                <c:pt idx="49">
                  <c:v>42461</c:v>
                </c:pt>
              </c:numCache>
            </c:numRef>
          </c:cat>
          <c:val>
            <c:numRef>
              <c:f>'c6-2'!$E$13:$E$62</c:f>
              <c:numCache>
                <c:formatCode>0.0</c:formatCode>
                <c:ptCount val="50"/>
                <c:pt idx="0">
                  <c:v>29.398795180722889</c:v>
                </c:pt>
                <c:pt idx="1">
                  <c:v>29.398795180722889</c:v>
                </c:pt>
                <c:pt idx="2">
                  <c:v>29.398795180722889</c:v>
                </c:pt>
                <c:pt idx="3">
                  <c:v>29.398795180722889</c:v>
                </c:pt>
                <c:pt idx="4">
                  <c:v>29.398795180722889</c:v>
                </c:pt>
                <c:pt idx="5">
                  <c:v>29.398795180722889</c:v>
                </c:pt>
                <c:pt idx="6">
                  <c:v>29.398795180722889</c:v>
                </c:pt>
                <c:pt idx="7">
                  <c:v>29.398795180722889</c:v>
                </c:pt>
                <c:pt idx="8">
                  <c:v>29.398795180722889</c:v>
                </c:pt>
                <c:pt idx="9">
                  <c:v>29.398795180722889</c:v>
                </c:pt>
                <c:pt idx="10">
                  <c:v>29.398795180722889</c:v>
                </c:pt>
                <c:pt idx="11">
                  <c:v>29.398795180722889</c:v>
                </c:pt>
                <c:pt idx="12">
                  <c:v>29.398795180722889</c:v>
                </c:pt>
                <c:pt idx="13">
                  <c:v>29.398795180722889</c:v>
                </c:pt>
                <c:pt idx="14">
                  <c:v>29.398795180722889</c:v>
                </c:pt>
                <c:pt idx="15">
                  <c:v>29.398795180722889</c:v>
                </c:pt>
                <c:pt idx="16">
                  <c:v>29.398795180722889</c:v>
                </c:pt>
                <c:pt idx="17">
                  <c:v>29.398795180722889</c:v>
                </c:pt>
                <c:pt idx="18">
                  <c:v>29.398795180722889</c:v>
                </c:pt>
                <c:pt idx="19">
                  <c:v>29.398795180722889</c:v>
                </c:pt>
                <c:pt idx="20">
                  <c:v>29.398795180722889</c:v>
                </c:pt>
                <c:pt idx="21">
                  <c:v>29.398795180722889</c:v>
                </c:pt>
                <c:pt idx="22">
                  <c:v>29.398795180722889</c:v>
                </c:pt>
                <c:pt idx="23">
                  <c:v>29.398795180722889</c:v>
                </c:pt>
                <c:pt idx="24">
                  <c:v>29.398795180722889</c:v>
                </c:pt>
                <c:pt idx="25">
                  <c:v>29.398795180722889</c:v>
                </c:pt>
                <c:pt idx="26">
                  <c:v>29.398795180722889</c:v>
                </c:pt>
                <c:pt idx="27">
                  <c:v>29.398795180722889</c:v>
                </c:pt>
                <c:pt idx="28">
                  <c:v>29.398795180722889</c:v>
                </c:pt>
                <c:pt idx="29">
                  <c:v>29.398795180722889</c:v>
                </c:pt>
                <c:pt idx="30">
                  <c:v>29.398795180722889</c:v>
                </c:pt>
                <c:pt idx="31">
                  <c:v>29.398795180722889</c:v>
                </c:pt>
                <c:pt idx="32">
                  <c:v>29.398795180722889</c:v>
                </c:pt>
                <c:pt idx="33">
                  <c:v>29.398795180722889</c:v>
                </c:pt>
                <c:pt idx="34">
                  <c:v>29.398795180722889</c:v>
                </c:pt>
                <c:pt idx="35">
                  <c:v>29.398795180722889</c:v>
                </c:pt>
                <c:pt idx="36">
                  <c:v>29.398795180722889</c:v>
                </c:pt>
                <c:pt idx="37">
                  <c:v>29.398795180722889</c:v>
                </c:pt>
                <c:pt idx="38">
                  <c:v>29.398795180722889</c:v>
                </c:pt>
                <c:pt idx="39">
                  <c:v>29.398795180722889</c:v>
                </c:pt>
                <c:pt idx="40">
                  <c:v>29.398795180722889</c:v>
                </c:pt>
                <c:pt idx="41">
                  <c:v>29.398795180722889</c:v>
                </c:pt>
                <c:pt idx="42">
                  <c:v>29.398795180722889</c:v>
                </c:pt>
                <c:pt idx="43">
                  <c:v>29.398795180722889</c:v>
                </c:pt>
                <c:pt idx="44">
                  <c:v>29.398795180722889</c:v>
                </c:pt>
                <c:pt idx="45">
                  <c:v>29.398795180722889</c:v>
                </c:pt>
                <c:pt idx="46">
                  <c:v>29.398795180722889</c:v>
                </c:pt>
                <c:pt idx="47">
                  <c:v>29.398795180722889</c:v>
                </c:pt>
                <c:pt idx="48">
                  <c:v>29.398795180722889</c:v>
                </c:pt>
                <c:pt idx="49">
                  <c:v>29.398795180722889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5C-4F3A-B81E-3DCE90E5BDB1}"/>
            </c:ext>
          </c:extLst>
        </c:ser>
        <c:ser>
          <c:idx val="5"/>
          <c:order val="2"/>
          <c:tx>
            <c:strRef>
              <c:f>'c6-2'!$G$9</c:f>
              <c:strCache>
                <c:ptCount val="1"/>
              </c:strCache>
            </c:strRef>
          </c:tx>
          <c:spPr>
            <a:ln w="38100">
              <a:solidFill>
                <a:schemeClr val="bg2"/>
              </a:solidFill>
              <a:prstDash val="sysDash"/>
            </a:ln>
          </c:spPr>
          <c:marker>
            <c:symbol val="none"/>
          </c:marker>
          <c:cat>
            <c:numRef>
              <c:f>'c6-2'!$A$13:$A$62</c:f>
              <c:numCache>
                <c:formatCode>m/d/yyyy</c:formatCode>
                <c:ptCount val="50"/>
                <c:pt idx="0">
                  <c:v>37987</c:v>
                </c:pt>
                <c:pt idx="1">
                  <c:v>38078</c:v>
                </c:pt>
                <c:pt idx="2">
                  <c:v>38169</c:v>
                </c:pt>
                <c:pt idx="3">
                  <c:v>38261</c:v>
                </c:pt>
                <c:pt idx="4">
                  <c:v>38353</c:v>
                </c:pt>
                <c:pt idx="5">
                  <c:v>38443</c:v>
                </c:pt>
                <c:pt idx="6">
                  <c:v>38534</c:v>
                </c:pt>
                <c:pt idx="7">
                  <c:v>38626</c:v>
                </c:pt>
                <c:pt idx="8">
                  <c:v>38718</c:v>
                </c:pt>
                <c:pt idx="9">
                  <c:v>38808</c:v>
                </c:pt>
                <c:pt idx="10">
                  <c:v>38899</c:v>
                </c:pt>
                <c:pt idx="11">
                  <c:v>38991</c:v>
                </c:pt>
                <c:pt idx="12">
                  <c:v>39083</c:v>
                </c:pt>
                <c:pt idx="13">
                  <c:v>39173</c:v>
                </c:pt>
                <c:pt idx="14">
                  <c:v>39264</c:v>
                </c:pt>
                <c:pt idx="15">
                  <c:v>39356</c:v>
                </c:pt>
                <c:pt idx="16">
                  <c:v>39448</c:v>
                </c:pt>
                <c:pt idx="17">
                  <c:v>39539</c:v>
                </c:pt>
                <c:pt idx="18">
                  <c:v>39630</c:v>
                </c:pt>
                <c:pt idx="19">
                  <c:v>39722</c:v>
                </c:pt>
                <c:pt idx="20">
                  <c:v>39814</c:v>
                </c:pt>
                <c:pt idx="21">
                  <c:v>39904</c:v>
                </c:pt>
                <c:pt idx="22">
                  <c:v>39995</c:v>
                </c:pt>
                <c:pt idx="23">
                  <c:v>40087</c:v>
                </c:pt>
                <c:pt idx="24">
                  <c:v>40179</c:v>
                </c:pt>
                <c:pt idx="25">
                  <c:v>40269</c:v>
                </c:pt>
                <c:pt idx="26">
                  <c:v>40360</c:v>
                </c:pt>
                <c:pt idx="27">
                  <c:v>40452</c:v>
                </c:pt>
                <c:pt idx="28">
                  <c:v>40544</c:v>
                </c:pt>
                <c:pt idx="29">
                  <c:v>40634</c:v>
                </c:pt>
                <c:pt idx="30">
                  <c:v>40725</c:v>
                </c:pt>
                <c:pt idx="31">
                  <c:v>40817</c:v>
                </c:pt>
                <c:pt idx="32">
                  <c:v>40909</c:v>
                </c:pt>
                <c:pt idx="33">
                  <c:v>41000</c:v>
                </c:pt>
                <c:pt idx="34">
                  <c:v>41091</c:v>
                </c:pt>
                <c:pt idx="35">
                  <c:v>41183</c:v>
                </c:pt>
                <c:pt idx="36">
                  <c:v>41275</c:v>
                </c:pt>
                <c:pt idx="37">
                  <c:v>41365</c:v>
                </c:pt>
                <c:pt idx="38">
                  <c:v>41456</c:v>
                </c:pt>
                <c:pt idx="39">
                  <c:v>41548</c:v>
                </c:pt>
                <c:pt idx="40">
                  <c:v>41640</c:v>
                </c:pt>
                <c:pt idx="41">
                  <c:v>41730</c:v>
                </c:pt>
                <c:pt idx="42">
                  <c:v>41821</c:v>
                </c:pt>
                <c:pt idx="43">
                  <c:v>41913</c:v>
                </c:pt>
                <c:pt idx="44">
                  <c:v>42005</c:v>
                </c:pt>
                <c:pt idx="45">
                  <c:v>42095</c:v>
                </c:pt>
                <c:pt idx="46">
                  <c:v>42186</c:v>
                </c:pt>
                <c:pt idx="47">
                  <c:v>42278</c:v>
                </c:pt>
                <c:pt idx="48">
                  <c:v>42370</c:v>
                </c:pt>
                <c:pt idx="49">
                  <c:v>42461</c:v>
                </c:pt>
              </c:numCache>
            </c:numRef>
          </c:cat>
          <c:val>
            <c:numRef>
              <c:f>'c6-2'!$G$13:$G$62</c:f>
              <c:numCache>
                <c:formatCode>0.0</c:formatCode>
                <c:ptCount val="50"/>
                <c:pt idx="0">
                  <c:v>6.9962264150943394</c:v>
                </c:pt>
                <c:pt idx="1">
                  <c:v>6.9962264150943394</c:v>
                </c:pt>
                <c:pt idx="2">
                  <c:v>6.9962264150943394</c:v>
                </c:pt>
                <c:pt idx="3">
                  <c:v>6.9962264150943394</c:v>
                </c:pt>
                <c:pt idx="4">
                  <c:v>6.9962264150943394</c:v>
                </c:pt>
                <c:pt idx="5">
                  <c:v>6.9962264150943394</c:v>
                </c:pt>
                <c:pt idx="6">
                  <c:v>6.9962264150943394</c:v>
                </c:pt>
                <c:pt idx="7">
                  <c:v>6.9962264150943394</c:v>
                </c:pt>
                <c:pt idx="8">
                  <c:v>6.9962264150943394</c:v>
                </c:pt>
                <c:pt idx="9">
                  <c:v>6.9962264150943394</c:v>
                </c:pt>
                <c:pt idx="10">
                  <c:v>6.9962264150943394</c:v>
                </c:pt>
                <c:pt idx="11">
                  <c:v>6.9962264150943394</c:v>
                </c:pt>
                <c:pt idx="12">
                  <c:v>6.9962264150943394</c:v>
                </c:pt>
                <c:pt idx="13">
                  <c:v>6.9962264150943394</c:v>
                </c:pt>
                <c:pt idx="14">
                  <c:v>6.9962264150943394</c:v>
                </c:pt>
                <c:pt idx="15">
                  <c:v>6.9962264150943394</c:v>
                </c:pt>
                <c:pt idx="16">
                  <c:v>6.9962264150943394</c:v>
                </c:pt>
                <c:pt idx="17">
                  <c:v>6.9962264150943394</c:v>
                </c:pt>
                <c:pt idx="18">
                  <c:v>6.9962264150943394</c:v>
                </c:pt>
                <c:pt idx="19">
                  <c:v>6.9962264150943394</c:v>
                </c:pt>
                <c:pt idx="20">
                  <c:v>6.9962264150943394</c:v>
                </c:pt>
                <c:pt idx="21">
                  <c:v>6.9962264150943394</c:v>
                </c:pt>
                <c:pt idx="22">
                  <c:v>6.9962264150943394</c:v>
                </c:pt>
                <c:pt idx="23">
                  <c:v>6.9962264150943394</c:v>
                </c:pt>
                <c:pt idx="24">
                  <c:v>6.9962264150943394</c:v>
                </c:pt>
                <c:pt idx="25">
                  <c:v>6.9962264150943394</c:v>
                </c:pt>
                <c:pt idx="26">
                  <c:v>6.9962264150943394</c:v>
                </c:pt>
                <c:pt idx="27">
                  <c:v>6.9962264150943394</c:v>
                </c:pt>
                <c:pt idx="28">
                  <c:v>6.9962264150943394</c:v>
                </c:pt>
                <c:pt idx="29">
                  <c:v>6.9962264150943394</c:v>
                </c:pt>
                <c:pt idx="30">
                  <c:v>6.9962264150943394</c:v>
                </c:pt>
                <c:pt idx="31">
                  <c:v>6.9962264150943394</c:v>
                </c:pt>
                <c:pt idx="32">
                  <c:v>6.9962264150943394</c:v>
                </c:pt>
                <c:pt idx="33">
                  <c:v>6.9962264150943394</c:v>
                </c:pt>
                <c:pt idx="34">
                  <c:v>6.9962264150943394</c:v>
                </c:pt>
                <c:pt idx="35">
                  <c:v>6.9962264150943394</c:v>
                </c:pt>
                <c:pt idx="36">
                  <c:v>6.9962264150943394</c:v>
                </c:pt>
                <c:pt idx="37">
                  <c:v>6.9962264150943394</c:v>
                </c:pt>
                <c:pt idx="38">
                  <c:v>6.9962264150943394</c:v>
                </c:pt>
                <c:pt idx="39">
                  <c:v>6.9962264150943394</c:v>
                </c:pt>
                <c:pt idx="40">
                  <c:v>6.9962264150943394</c:v>
                </c:pt>
                <c:pt idx="41">
                  <c:v>6.9962264150943394</c:v>
                </c:pt>
                <c:pt idx="42">
                  <c:v>6.9962264150943394</c:v>
                </c:pt>
                <c:pt idx="43">
                  <c:v>6.9962264150943394</c:v>
                </c:pt>
                <c:pt idx="44">
                  <c:v>6.9962264150943394</c:v>
                </c:pt>
                <c:pt idx="45">
                  <c:v>6.9962264150943394</c:v>
                </c:pt>
                <c:pt idx="46">
                  <c:v>6.9962264150943394</c:v>
                </c:pt>
                <c:pt idx="47">
                  <c:v>6.9962264150943394</c:v>
                </c:pt>
                <c:pt idx="48">
                  <c:v>6.9962264150943394</c:v>
                </c:pt>
                <c:pt idx="49">
                  <c:v>6.9962264150943394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5C-4F3A-B81E-3DCE90E5BDB1}"/>
            </c:ext>
          </c:extLst>
        </c:ser>
        <c:ser>
          <c:idx val="0"/>
          <c:order val="3"/>
          <c:tx>
            <c:strRef>
              <c:f>'c6-2'!$C$11</c:f>
              <c:strCache>
                <c:ptCount val="1"/>
                <c:pt idx="0">
                  <c:v>Építőipar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'c6-2'!$A$13:$A$62</c:f>
              <c:numCache>
                <c:formatCode>m/d/yyyy</c:formatCode>
                <c:ptCount val="50"/>
                <c:pt idx="0">
                  <c:v>37987</c:v>
                </c:pt>
                <c:pt idx="1">
                  <c:v>38078</c:v>
                </c:pt>
                <c:pt idx="2">
                  <c:v>38169</c:v>
                </c:pt>
                <c:pt idx="3">
                  <c:v>38261</c:v>
                </c:pt>
                <c:pt idx="4">
                  <c:v>38353</c:v>
                </c:pt>
                <c:pt idx="5">
                  <c:v>38443</c:v>
                </c:pt>
                <c:pt idx="6">
                  <c:v>38534</c:v>
                </c:pt>
                <c:pt idx="7">
                  <c:v>38626</c:v>
                </c:pt>
                <c:pt idx="8">
                  <c:v>38718</c:v>
                </c:pt>
                <c:pt idx="9">
                  <c:v>38808</c:v>
                </c:pt>
                <c:pt idx="10">
                  <c:v>38899</c:v>
                </c:pt>
                <c:pt idx="11">
                  <c:v>38991</c:v>
                </c:pt>
                <c:pt idx="12">
                  <c:v>39083</c:v>
                </c:pt>
                <c:pt idx="13">
                  <c:v>39173</c:v>
                </c:pt>
                <c:pt idx="14">
                  <c:v>39264</c:v>
                </c:pt>
                <c:pt idx="15">
                  <c:v>39356</c:v>
                </c:pt>
                <c:pt idx="16">
                  <c:v>39448</c:v>
                </c:pt>
                <c:pt idx="17">
                  <c:v>39539</c:v>
                </c:pt>
                <c:pt idx="18">
                  <c:v>39630</c:v>
                </c:pt>
                <c:pt idx="19">
                  <c:v>39722</c:v>
                </c:pt>
                <c:pt idx="20">
                  <c:v>39814</c:v>
                </c:pt>
                <c:pt idx="21">
                  <c:v>39904</c:v>
                </c:pt>
                <c:pt idx="22">
                  <c:v>39995</c:v>
                </c:pt>
                <c:pt idx="23">
                  <c:v>40087</c:v>
                </c:pt>
                <c:pt idx="24">
                  <c:v>40179</c:v>
                </c:pt>
                <c:pt idx="25">
                  <c:v>40269</c:v>
                </c:pt>
                <c:pt idx="26">
                  <c:v>40360</c:v>
                </c:pt>
                <c:pt idx="27">
                  <c:v>40452</c:v>
                </c:pt>
                <c:pt idx="28">
                  <c:v>40544</c:v>
                </c:pt>
                <c:pt idx="29">
                  <c:v>40634</c:v>
                </c:pt>
                <c:pt idx="30">
                  <c:v>40725</c:v>
                </c:pt>
                <c:pt idx="31">
                  <c:v>40817</c:v>
                </c:pt>
                <c:pt idx="32">
                  <c:v>40909</c:v>
                </c:pt>
                <c:pt idx="33">
                  <c:v>41000</c:v>
                </c:pt>
                <c:pt idx="34">
                  <c:v>41091</c:v>
                </c:pt>
                <c:pt idx="35">
                  <c:v>41183</c:v>
                </c:pt>
                <c:pt idx="36">
                  <c:v>41275</c:v>
                </c:pt>
                <c:pt idx="37">
                  <c:v>41365</c:v>
                </c:pt>
                <c:pt idx="38">
                  <c:v>41456</c:v>
                </c:pt>
                <c:pt idx="39">
                  <c:v>41548</c:v>
                </c:pt>
                <c:pt idx="40">
                  <c:v>41640</c:v>
                </c:pt>
                <c:pt idx="41">
                  <c:v>41730</c:v>
                </c:pt>
                <c:pt idx="42">
                  <c:v>41821</c:v>
                </c:pt>
                <c:pt idx="43">
                  <c:v>41913</c:v>
                </c:pt>
                <c:pt idx="44">
                  <c:v>42005</c:v>
                </c:pt>
                <c:pt idx="45">
                  <c:v>42095</c:v>
                </c:pt>
                <c:pt idx="46">
                  <c:v>42186</c:v>
                </c:pt>
                <c:pt idx="47">
                  <c:v>42278</c:v>
                </c:pt>
                <c:pt idx="48">
                  <c:v>42370</c:v>
                </c:pt>
                <c:pt idx="49">
                  <c:v>42461</c:v>
                </c:pt>
              </c:numCache>
            </c:numRef>
          </c:cat>
          <c:val>
            <c:numRef>
              <c:f>'c6-2'!$C$13:$C$62</c:f>
              <c:numCache>
                <c:formatCode>0.0</c:formatCode>
                <c:ptCount val="50"/>
                <c:pt idx="0">
                  <c:v>8.1666666666666661</c:v>
                </c:pt>
                <c:pt idx="1">
                  <c:v>13.233333333333334</c:v>
                </c:pt>
                <c:pt idx="2">
                  <c:v>9.5333333333333332</c:v>
                </c:pt>
                <c:pt idx="3">
                  <c:v>6.0666666666666664</c:v>
                </c:pt>
                <c:pt idx="4">
                  <c:v>7.0666666666666664</c:v>
                </c:pt>
                <c:pt idx="5">
                  <c:v>6.833333333333333</c:v>
                </c:pt>
                <c:pt idx="6">
                  <c:v>7.2</c:v>
                </c:pt>
                <c:pt idx="7">
                  <c:v>7.6333333333333337</c:v>
                </c:pt>
                <c:pt idx="8">
                  <c:v>7.1000000000000005</c:v>
                </c:pt>
                <c:pt idx="9">
                  <c:v>8.9</c:v>
                </c:pt>
                <c:pt idx="10">
                  <c:v>9.6666666666666661</c:v>
                </c:pt>
                <c:pt idx="11">
                  <c:v>11.533333333333333</c:v>
                </c:pt>
                <c:pt idx="12">
                  <c:v>10.200000000000001</c:v>
                </c:pt>
                <c:pt idx="13">
                  <c:v>8.3000000000000007</c:v>
                </c:pt>
                <c:pt idx="14">
                  <c:v>9.4</c:v>
                </c:pt>
                <c:pt idx="15">
                  <c:v>9.3333333333333339</c:v>
                </c:pt>
                <c:pt idx="16">
                  <c:v>11.200000000000001</c:v>
                </c:pt>
                <c:pt idx="17">
                  <c:v>11.166666666666666</c:v>
                </c:pt>
                <c:pt idx="18">
                  <c:v>7</c:v>
                </c:pt>
                <c:pt idx="19">
                  <c:v>7.4333333333333336</c:v>
                </c:pt>
                <c:pt idx="20">
                  <c:v>4.3666666666666671</c:v>
                </c:pt>
                <c:pt idx="21">
                  <c:v>1.8666666666666665</c:v>
                </c:pt>
                <c:pt idx="22">
                  <c:v>1.1333333333333333</c:v>
                </c:pt>
                <c:pt idx="23">
                  <c:v>0.76666666666666661</c:v>
                </c:pt>
                <c:pt idx="24">
                  <c:v>2.0666666666666669</c:v>
                </c:pt>
                <c:pt idx="25">
                  <c:v>2.4</c:v>
                </c:pt>
                <c:pt idx="26">
                  <c:v>2.7333333333333329</c:v>
                </c:pt>
                <c:pt idx="27">
                  <c:v>2.5</c:v>
                </c:pt>
                <c:pt idx="28">
                  <c:v>3.1666666666666665</c:v>
                </c:pt>
                <c:pt idx="29">
                  <c:v>3.6</c:v>
                </c:pt>
                <c:pt idx="30">
                  <c:v>2.9666666666666668</c:v>
                </c:pt>
                <c:pt idx="31">
                  <c:v>2.3000000000000003</c:v>
                </c:pt>
                <c:pt idx="32">
                  <c:v>1.9333333333333333</c:v>
                </c:pt>
                <c:pt idx="33">
                  <c:v>2.3666666666666667</c:v>
                </c:pt>
                <c:pt idx="34">
                  <c:v>2.6333333333333333</c:v>
                </c:pt>
                <c:pt idx="35">
                  <c:v>1.3333333333333333</c:v>
                </c:pt>
                <c:pt idx="36">
                  <c:v>2.4</c:v>
                </c:pt>
                <c:pt idx="37">
                  <c:v>2.2666666666666666</c:v>
                </c:pt>
                <c:pt idx="38">
                  <c:v>4.666666666666667</c:v>
                </c:pt>
                <c:pt idx="39">
                  <c:v>5.833333333333333</c:v>
                </c:pt>
                <c:pt idx="40">
                  <c:v>7.5</c:v>
                </c:pt>
                <c:pt idx="41">
                  <c:v>9.7666666666666675</c:v>
                </c:pt>
                <c:pt idx="42">
                  <c:v>14.433333333333332</c:v>
                </c:pt>
                <c:pt idx="43">
                  <c:v>16.600000000000001</c:v>
                </c:pt>
                <c:pt idx="44">
                  <c:v>14.366666666666667</c:v>
                </c:pt>
                <c:pt idx="45">
                  <c:v>18.066666666666666</c:v>
                </c:pt>
                <c:pt idx="46">
                  <c:v>22.133333333333336</c:v>
                </c:pt>
                <c:pt idx="47">
                  <c:v>27</c:v>
                </c:pt>
                <c:pt idx="48">
                  <c:v>29.866666666666664</c:v>
                </c:pt>
                <c:pt idx="49">
                  <c:v>33.666666666666664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85C-4F3A-B81E-3DCE90E5BDB1}"/>
            </c:ext>
          </c:extLst>
        </c:ser>
        <c:ser>
          <c:idx val="2"/>
          <c:order val="4"/>
          <c:tx>
            <c:strRef>
              <c:f>'c6-2'!$D$11</c:f>
              <c:strCache>
                <c:ptCount val="1"/>
                <c:pt idx="0">
                  <c:v>Szolgáltatások </c:v>
                </c:pt>
              </c:strCache>
            </c:strRef>
          </c:tx>
          <c:spPr>
            <a:ln w="38100">
              <a:solidFill>
                <a:schemeClr val="bg2"/>
              </a:solidFill>
            </a:ln>
          </c:spPr>
          <c:marker>
            <c:symbol val="none"/>
          </c:marker>
          <c:cat>
            <c:numRef>
              <c:f>'c6-2'!$A$13:$A$62</c:f>
              <c:numCache>
                <c:formatCode>m/d/yyyy</c:formatCode>
                <c:ptCount val="50"/>
                <c:pt idx="0">
                  <c:v>37987</c:v>
                </c:pt>
                <c:pt idx="1">
                  <c:v>38078</c:v>
                </c:pt>
                <c:pt idx="2">
                  <c:v>38169</c:v>
                </c:pt>
                <c:pt idx="3">
                  <c:v>38261</c:v>
                </c:pt>
                <c:pt idx="4">
                  <c:v>38353</c:v>
                </c:pt>
                <c:pt idx="5">
                  <c:v>38443</c:v>
                </c:pt>
                <c:pt idx="6">
                  <c:v>38534</c:v>
                </c:pt>
                <c:pt idx="7">
                  <c:v>38626</c:v>
                </c:pt>
                <c:pt idx="8">
                  <c:v>38718</c:v>
                </c:pt>
                <c:pt idx="9">
                  <c:v>38808</c:v>
                </c:pt>
                <c:pt idx="10">
                  <c:v>38899</c:v>
                </c:pt>
                <c:pt idx="11">
                  <c:v>38991</c:v>
                </c:pt>
                <c:pt idx="12">
                  <c:v>39083</c:v>
                </c:pt>
                <c:pt idx="13">
                  <c:v>39173</c:v>
                </c:pt>
                <c:pt idx="14">
                  <c:v>39264</c:v>
                </c:pt>
                <c:pt idx="15">
                  <c:v>39356</c:v>
                </c:pt>
                <c:pt idx="16">
                  <c:v>39448</c:v>
                </c:pt>
                <c:pt idx="17">
                  <c:v>39539</c:v>
                </c:pt>
                <c:pt idx="18">
                  <c:v>39630</c:v>
                </c:pt>
                <c:pt idx="19">
                  <c:v>39722</c:v>
                </c:pt>
                <c:pt idx="20">
                  <c:v>39814</c:v>
                </c:pt>
                <c:pt idx="21">
                  <c:v>39904</c:v>
                </c:pt>
                <c:pt idx="22">
                  <c:v>39995</c:v>
                </c:pt>
                <c:pt idx="23">
                  <c:v>40087</c:v>
                </c:pt>
                <c:pt idx="24">
                  <c:v>40179</c:v>
                </c:pt>
                <c:pt idx="25">
                  <c:v>40269</c:v>
                </c:pt>
                <c:pt idx="26">
                  <c:v>40360</c:v>
                </c:pt>
                <c:pt idx="27">
                  <c:v>40452</c:v>
                </c:pt>
                <c:pt idx="28">
                  <c:v>40544</c:v>
                </c:pt>
                <c:pt idx="29">
                  <c:v>40634</c:v>
                </c:pt>
                <c:pt idx="30">
                  <c:v>40725</c:v>
                </c:pt>
                <c:pt idx="31">
                  <c:v>40817</c:v>
                </c:pt>
                <c:pt idx="32">
                  <c:v>40909</c:v>
                </c:pt>
                <c:pt idx="33">
                  <c:v>41000</c:v>
                </c:pt>
                <c:pt idx="34">
                  <c:v>41091</c:v>
                </c:pt>
                <c:pt idx="35">
                  <c:v>41183</c:v>
                </c:pt>
                <c:pt idx="36">
                  <c:v>41275</c:v>
                </c:pt>
                <c:pt idx="37">
                  <c:v>41365</c:v>
                </c:pt>
                <c:pt idx="38">
                  <c:v>41456</c:v>
                </c:pt>
                <c:pt idx="39">
                  <c:v>41548</c:v>
                </c:pt>
                <c:pt idx="40">
                  <c:v>41640</c:v>
                </c:pt>
                <c:pt idx="41">
                  <c:v>41730</c:v>
                </c:pt>
                <c:pt idx="42">
                  <c:v>41821</c:v>
                </c:pt>
                <c:pt idx="43">
                  <c:v>41913</c:v>
                </c:pt>
                <c:pt idx="44">
                  <c:v>42005</c:v>
                </c:pt>
                <c:pt idx="45">
                  <c:v>42095</c:v>
                </c:pt>
                <c:pt idx="46">
                  <c:v>42186</c:v>
                </c:pt>
                <c:pt idx="47">
                  <c:v>42278</c:v>
                </c:pt>
                <c:pt idx="48">
                  <c:v>42370</c:v>
                </c:pt>
                <c:pt idx="49">
                  <c:v>42461</c:v>
                </c:pt>
              </c:numCache>
            </c:numRef>
          </c:cat>
          <c:val>
            <c:numRef>
              <c:f>'c6-2'!$D$13:$D$62</c:f>
              <c:numCache>
                <c:formatCode>0.0</c:formatCode>
                <c:ptCount val="50"/>
                <c:pt idx="0">
                  <c:v>2.2000000000000002</c:v>
                </c:pt>
                <c:pt idx="1">
                  <c:v>3.7</c:v>
                </c:pt>
                <c:pt idx="2">
                  <c:v>3.8</c:v>
                </c:pt>
                <c:pt idx="3">
                  <c:v>3.6</c:v>
                </c:pt>
                <c:pt idx="4">
                  <c:v>2.7</c:v>
                </c:pt>
                <c:pt idx="5">
                  <c:v>2.9</c:v>
                </c:pt>
                <c:pt idx="6">
                  <c:v>2.2999999999999998</c:v>
                </c:pt>
                <c:pt idx="7">
                  <c:v>3.5</c:v>
                </c:pt>
                <c:pt idx="8">
                  <c:v>4.5999999999999996</c:v>
                </c:pt>
                <c:pt idx="9">
                  <c:v>3.2</c:v>
                </c:pt>
                <c:pt idx="10">
                  <c:v>3.1</c:v>
                </c:pt>
                <c:pt idx="11">
                  <c:v>4.5999999999999996</c:v>
                </c:pt>
                <c:pt idx="12">
                  <c:v>5.2</c:v>
                </c:pt>
                <c:pt idx="13">
                  <c:v>5.4</c:v>
                </c:pt>
                <c:pt idx="14">
                  <c:v>7</c:v>
                </c:pt>
                <c:pt idx="15">
                  <c:v>6.5</c:v>
                </c:pt>
                <c:pt idx="16">
                  <c:v>6.6</c:v>
                </c:pt>
                <c:pt idx="17">
                  <c:v>6.8</c:v>
                </c:pt>
                <c:pt idx="18">
                  <c:v>6.4</c:v>
                </c:pt>
                <c:pt idx="19">
                  <c:v>8</c:v>
                </c:pt>
                <c:pt idx="20">
                  <c:v>7.5</c:v>
                </c:pt>
                <c:pt idx="21">
                  <c:v>2.1</c:v>
                </c:pt>
                <c:pt idx="22">
                  <c:v>3.1</c:v>
                </c:pt>
                <c:pt idx="23">
                  <c:v>3.5</c:v>
                </c:pt>
                <c:pt idx="24">
                  <c:v>2.4</c:v>
                </c:pt>
                <c:pt idx="25">
                  <c:v>4.8</c:v>
                </c:pt>
                <c:pt idx="26">
                  <c:v>3.2</c:v>
                </c:pt>
                <c:pt idx="27">
                  <c:v>2.7</c:v>
                </c:pt>
                <c:pt idx="28">
                  <c:v>3.8</c:v>
                </c:pt>
                <c:pt idx="29">
                  <c:v>3.3</c:v>
                </c:pt>
                <c:pt idx="30">
                  <c:v>5</c:v>
                </c:pt>
                <c:pt idx="31">
                  <c:v>5.4</c:v>
                </c:pt>
                <c:pt idx="32">
                  <c:v>2.6</c:v>
                </c:pt>
                <c:pt idx="33">
                  <c:v>4.0999999999999996</c:v>
                </c:pt>
                <c:pt idx="34">
                  <c:v>2.9</c:v>
                </c:pt>
                <c:pt idx="35">
                  <c:v>3</c:v>
                </c:pt>
                <c:pt idx="36">
                  <c:v>3</c:v>
                </c:pt>
                <c:pt idx="37">
                  <c:v>4.5</c:v>
                </c:pt>
                <c:pt idx="38">
                  <c:v>9.8000000000000007</c:v>
                </c:pt>
                <c:pt idx="39">
                  <c:v>6.6</c:v>
                </c:pt>
                <c:pt idx="40">
                  <c:v>5.7</c:v>
                </c:pt>
                <c:pt idx="41">
                  <c:v>4.4000000000000004</c:v>
                </c:pt>
                <c:pt idx="42">
                  <c:v>5.2</c:v>
                </c:pt>
                <c:pt idx="43">
                  <c:v>8.4</c:v>
                </c:pt>
                <c:pt idx="44">
                  <c:v>15.1</c:v>
                </c:pt>
                <c:pt idx="45">
                  <c:v>20.5</c:v>
                </c:pt>
                <c:pt idx="46">
                  <c:v>14.4</c:v>
                </c:pt>
                <c:pt idx="47">
                  <c:v>23.1</c:v>
                </c:pt>
                <c:pt idx="48">
                  <c:v>28.1</c:v>
                </c:pt>
                <c:pt idx="49">
                  <c:v>30.9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85C-4F3A-B81E-3DCE90E5BDB1}"/>
            </c:ext>
          </c:extLst>
        </c:ser>
        <c:ser>
          <c:idx val="3"/>
          <c:order val="5"/>
          <c:tx>
            <c:strRef>
              <c:f>'c6-2'!$F$9</c:f>
              <c:strCache>
                <c:ptCount val="1"/>
              </c:strCache>
            </c:strRef>
          </c:tx>
          <c:spPr>
            <a:ln w="38100">
              <a:solidFill>
                <a:schemeClr val="accent6"/>
              </a:solidFill>
              <a:prstDash val="sysDash"/>
            </a:ln>
          </c:spPr>
          <c:marker>
            <c:symbol val="none"/>
          </c:marker>
          <c:cat>
            <c:numRef>
              <c:f>'c6-2'!$A$13:$A$62</c:f>
              <c:numCache>
                <c:formatCode>m/d/yyyy</c:formatCode>
                <c:ptCount val="50"/>
                <c:pt idx="0">
                  <c:v>37987</c:v>
                </c:pt>
                <c:pt idx="1">
                  <c:v>38078</c:v>
                </c:pt>
                <c:pt idx="2">
                  <c:v>38169</c:v>
                </c:pt>
                <c:pt idx="3">
                  <c:v>38261</c:v>
                </c:pt>
                <c:pt idx="4">
                  <c:v>38353</c:v>
                </c:pt>
                <c:pt idx="5">
                  <c:v>38443</c:v>
                </c:pt>
                <c:pt idx="6">
                  <c:v>38534</c:v>
                </c:pt>
                <c:pt idx="7">
                  <c:v>38626</c:v>
                </c:pt>
                <c:pt idx="8">
                  <c:v>38718</c:v>
                </c:pt>
                <c:pt idx="9">
                  <c:v>38808</c:v>
                </c:pt>
                <c:pt idx="10">
                  <c:v>38899</c:v>
                </c:pt>
                <c:pt idx="11">
                  <c:v>38991</c:v>
                </c:pt>
                <c:pt idx="12">
                  <c:v>39083</c:v>
                </c:pt>
                <c:pt idx="13">
                  <c:v>39173</c:v>
                </c:pt>
                <c:pt idx="14">
                  <c:v>39264</c:v>
                </c:pt>
                <c:pt idx="15">
                  <c:v>39356</c:v>
                </c:pt>
                <c:pt idx="16">
                  <c:v>39448</c:v>
                </c:pt>
                <c:pt idx="17">
                  <c:v>39539</c:v>
                </c:pt>
                <c:pt idx="18">
                  <c:v>39630</c:v>
                </c:pt>
                <c:pt idx="19">
                  <c:v>39722</c:v>
                </c:pt>
                <c:pt idx="20">
                  <c:v>39814</c:v>
                </c:pt>
                <c:pt idx="21">
                  <c:v>39904</c:v>
                </c:pt>
                <c:pt idx="22">
                  <c:v>39995</c:v>
                </c:pt>
                <c:pt idx="23">
                  <c:v>40087</c:v>
                </c:pt>
                <c:pt idx="24">
                  <c:v>40179</c:v>
                </c:pt>
                <c:pt idx="25">
                  <c:v>40269</c:v>
                </c:pt>
                <c:pt idx="26">
                  <c:v>40360</c:v>
                </c:pt>
                <c:pt idx="27">
                  <c:v>40452</c:v>
                </c:pt>
                <c:pt idx="28">
                  <c:v>40544</c:v>
                </c:pt>
                <c:pt idx="29">
                  <c:v>40634</c:v>
                </c:pt>
                <c:pt idx="30">
                  <c:v>40725</c:v>
                </c:pt>
                <c:pt idx="31">
                  <c:v>40817</c:v>
                </c:pt>
                <c:pt idx="32">
                  <c:v>40909</c:v>
                </c:pt>
                <c:pt idx="33">
                  <c:v>41000</c:v>
                </c:pt>
                <c:pt idx="34">
                  <c:v>41091</c:v>
                </c:pt>
                <c:pt idx="35">
                  <c:v>41183</c:v>
                </c:pt>
                <c:pt idx="36">
                  <c:v>41275</c:v>
                </c:pt>
                <c:pt idx="37">
                  <c:v>41365</c:v>
                </c:pt>
                <c:pt idx="38">
                  <c:v>41456</c:v>
                </c:pt>
                <c:pt idx="39">
                  <c:v>41548</c:v>
                </c:pt>
                <c:pt idx="40">
                  <c:v>41640</c:v>
                </c:pt>
                <c:pt idx="41">
                  <c:v>41730</c:v>
                </c:pt>
                <c:pt idx="42">
                  <c:v>41821</c:v>
                </c:pt>
                <c:pt idx="43">
                  <c:v>41913</c:v>
                </c:pt>
                <c:pt idx="44">
                  <c:v>42005</c:v>
                </c:pt>
                <c:pt idx="45">
                  <c:v>42095</c:v>
                </c:pt>
                <c:pt idx="46">
                  <c:v>42186</c:v>
                </c:pt>
                <c:pt idx="47">
                  <c:v>42278</c:v>
                </c:pt>
                <c:pt idx="48">
                  <c:v>42370</c:v>
                </c:pt>
                <c:pt idx="49">
                  <c:v>42461</c:v>
                </c:pt>
              </c:numCache>
            </c:numRef>
          </c:cat>
          <c:val>
            <c:numRef>
              <c:f>'c6-2'!$F$13:$F$62</c:f>
              <c:numCache>
                <c:formatCode>0.0</c:formatCode>
                <c:ptCount val="50"/>
                <c:pt idx="0">
                  <c:v>9.921428571428569</c:v>
                </c:pt>
                <c:pt idx="1">
                  <c:v>9.921428571428569</c:v>
                </c:pt>
                <c:pt idx="2">
                  <c:v>9.921428571428569</c:v>
                </c:pt>
                <c:pt idx="3">
                  <c:v>9.921428571428569</c:v>
                </c:pt>
                <c:pt idx="4">
                  <c:v>9.921428571428569</c:v>
                </c:pt>
                <c:pt idx="5">
                  <c:v>9.921428571428569</c:v>
                </c:pt>
                <c:pt idx="6">
                  <c:v>9.921428571428569</c:v>
                </c:pt>
                <c:pt idx="7">
                  <c:v>9.921428571428569</c:v>
                </c:pt>
                <c:pt idx="8">
                  <c:v>9.921428571428569</c:v>
                </c:pt>
                <c:pt idx="9">
                  <c:v>9.921428571428569</c:v>
                </c:pt>
                <c:pt idx="10">
                  <c:v>9.921428571428569</c:v>
                </c:pt>
                <c:pt idx="11">
                  <c:v>9.921428571428569</c:v>
                </c:pt>
                <c:pt idx="12">
                  <c:v>9.921428571428569</c:v>
                </c:pt>
                <c:pt idx="13">
                  <c:v>9.921428571428569</c:v>
                </c:pt>
                <c:pt idx="14">
                  <c:v>9.921428571428569</c:v>
                </c:pt>
                <c:pt idx="15">
                  <c:v>9.921428571428569</c:v>
                </c:pt>
                <c:pt idx="16">
                  <c:v>9.921428571428569</c:v>
                </c:pt>
                <c:pt idx="17">
                  <c:v>9.921428571428569</c:v>
                </c:pt>
                <c:pt idx="18">
                  <c:v>9.921428571428569</c:v>
                </c:pt>
                <c:pt idx="19">
                  <c:v>9.921428571428569</c:v>
                </c:pt>
                <c:pt idx="20">
                  <c:v>9.921428571428569</c:v>
                </c:pt>
                <c:pt idx="21">
                  <c:v>9.921428571428569</c:v>
                </c:pt>
                <c:pt idx="22">
                  <c:v>9.921428571428569</c:v>
                </c:pt>
                <c:pt idx="23">
                  <c:v>9.921428571428569</c:v>
                </c:pt>
                <c:pt idx="24">
                  <c:v>9.921428571428569</c:v>
                </c:pt>
                <c:pt idx="25">
                  <c:v>9.921428571428569</c:v>
                </c:pt>
                <c:pt idx="26">
                  <c:v>9.921428571428569</c:v>
                </c:pt>
                <c:pt idx="27">
                  <c:v>9.921428571428569</c:v>
                </c:pt>
                <c:pt idx="28">
                  <c:v>9.921428571428569</c:v>
                </c:pt>
                <c:pt idx="29">
                  <c:v>9.921428571428569</c:v>
                </c:pt>
                <c:pt idx="30">
                  <c:v>9.921428571428569</c:v>
                </c:pt>
                <c:pt idx="31">
                  <c:v>9.921428571428569</c:v>
                </c:pt>
                <c:pt idx="32">
                  <c:v>9.921428571428569</c:v>
                </c:pt>
                <c:pt idx="33">
                  <c:v>9.921428571428569</c:v>
                </c:pt>
                <c:pt idx="34">
                  <c:v>9.921428571428569</c:v>
                </c:pt>
                <c:pt idx="35">
                  <c:v>9.921428571428569</c:v>
                </c:pt>
                <c:pt idx="36">
                  <c:v>9.921428571428569</c:v>
                </c:pt>
                <c:pt idx="37">
                  <c:v>9.921428571428569</c:v>
                </c:pt>
                <c:pt idx="38">
                  <c:v>9.921428571428569</c:v>
                </c:pt>
                <c:pt idx="39">
                  <c:v>9.921428571428569</c:v>
                </c:pt>
                <c:pt idx="40">
                  <c:v>9.921428571428569</c:v>
                </c:pt>
                <c:pt idx="41">
                  <c:v>9.921428571428569</c:v>
                </c:pt>
                <c:pt idx="42">
                  <c:v>9.921428571428569</c:v>
                </c:pt>
                <c:pt idx="43">
                  <c:v>9.921428571428569</c:v>
                </c:pt>
                <c:pt idx="44">
                  <c:v>9.921428571428569</c:v>
                </c:pt>
                <c:pt idx="45">
                  <c:v>9.921428571428569</c:v>
                </c:pt>
                <c:pt idx="46">
                  <c:v>9.921428571428569</c:v>
                </c:pt>
                <c:pt idx="47">
                  <c:v>9.921428571428569</c:v>
                </c:pt>
                <c:pt idx="48">
                  <c:v>9.921428571428569</c:v>
                </c:pt>
                <c:pt idx="49">
                  <c:v>9.921428571428569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85C-4F3A-B81E-3DCE90E5BD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6685144"/>
        <c:axId val="476682400"/>
      </c:lineChart>
      <c:dateAx>
        <c:axId val="476685144"/>
        <c:scaling>
          <c:orientation val="minMax"/>
          <c:min val="39083"/>
        </c:scaling>
        <c:delete val="0"/>
        <c:axPos val="b"/>
        <c:numFmt formatCode="yyyy" sourceLinked="0"/>
        <c:majorTickMark val="out"/>
        <c:minorTickMark val="none"/>
        <c:tickLblPos val="nextTo"/>
        <c:spPr>
          <a:ln w="3175">
            <a:solidFill>
              <a:srgbClr val="868686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u-HU"/>
          </a:p>
        </c:txPr>
        <c:crossAx val="476682400"/>
        <c:crosses val="autoZero"/>
        <c:auto val="1"/>
        <c:lblOffset val="100"/>
        <c:baseTimeUnit val="months"/>
        <c:majorUnit val="12"/>
        <c:majorTimeUnit val="months"/>
      </c:dateAx>
      <c:valAx>
        <c:axId val="476682400"/>
        <c:scaling>
          <c:orientation val="minMax"/>
          <c:max val="60"/>
          <c:min val="0"/>
        </c:scaling>
        <c:delete val="0"/>
        <c:axPos val="l"/>
        <c:majorGridlines>
          <c:spPr>
            <a:ln>
              <a:solidFill>
                <a:srgbClr val="BFBFBF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/>
                  <a:t>egyenlegmutató</a:t>
                </a:r>
              </a:p>
            </c:rich>
          </c:tx>
          <c:layout>
            <c:manualLayout>
              <c:xMode val="edge"/>
              <c:yMode val="edge"/>
              <c:x val="1.5747354497354496E-2"/>
              <c:y val="0.2271679687499999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868686"/>
            </a:solidFill>
            <a:prstDash val="solid"/>
          </a:ln>
        </c:spPr>
        <c:crossAx val="476685144"/>
        <c:crosses val="autoZero"/>
        <c:crossBetween val="between"/>
        <c:majorUnit val="10"/>
      </c:valAx>
      <c:spPr>
        <a:ln w="25400">
          <a:noFill/>
        </a:ln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"/>
          <c:y val="0.92676350573710464"/>
          <c:w val="1"/>
          <c:h val="7.3236494262895413E-2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25400">
      <a:noFill/>
    </a:ln>
  </c:spPr>
  <c:txPr>
    <a:bodyPr/>
    <a:lstStyle/>
    <a:p>
      <a:pPr>
        <a:defRPr sz="1600" b="0" i="0">
          <a:latin typeface="Trebuchet MS" panose="020B0603020202020204" pitchFamily="34" charset="0"/>
          <a:ea typeface="Calibri"/>
          <a:cs typeface="Calibri"/>
        </a:defRPr>
      </a:pPr>
      <a:endParaRPr lang="hu-H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02961659755884"/>
          <c:y val="3.8541586308299465E-2"/>
          <c:w val="0.84871736845179002"/>
          <c:h val="0.62312533333333331"/>
        </c:manualLayout>
      </c:layout>
      <c:barChart>
        <c:barDir val="col"/>
        <c:grouping val="stacked"/>
        <c:varyColors val="0"/>
        <c:ser>
          <c:idx val="2"/>
          <c:order val="1"/>
          <c:tx>
            <c:strRef>
              <c:f>'Ch3 (2)'!$C$6</c:f>
              <c:strCache>
                <c:ptCount val="1"/>
                <c:pt idx="0">
                  <c:v>Privát bruttó keresettömeg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numRef>
              <c:f>'Ch3 (2)'!$A$22:$A$29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'Ch3 (2)'!$C$22:$C$29</c:f>
              <c:numCache>
                <c:formatCode>0.0</c:formatCode>
                <c:ptCount val="8"/>
                <c:pt idx="0">
                  <c:v>-0.36300506419058881</c:v>
                </c:pt>
                <c:pt idx="1">
                  <c:v>0.16408426319289166</c:v>
                </c:pt>
                <c:pt idx="2">
                  <c:v>-3.2938523040559699E-2</c:v>
                </c:pt>
                <c:pt idx="3">
                  <c:v>0.57983992146160668</c:v>
                </c:pt>
                <c:pt idx="4">
                  <c:v>2.4938875816027832</c:v>
                </c:pt>
                <c:pt idx="5">
                  <c:v>1.878734951466867</c:v>
                </c:pt>
                <c:pt idx="6">
                  <c:v>3.2527972830187468</c:v>
                </c:pt>
                <c:pt idx="7">
                  <c:v>1.9298989692010733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3-4D93-B35A-3885B8D7D320}"/>
            </c:ext>
          </c:extLst>
        </c:ser>
        <c:ser>
          <c:idx val="6"/>
          <c:order val="2"/>
          <c:tx>
            <c:strRef>
              <c:f>'Ch3 (2)'!$D$6</c:f>
              <c:strCache>
                <c:ptCount val="1"/>
                <c:pt idx="0">
                  <c:v>Állam bruttó keresettömeg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'Ch3 (2)'!$A$22:$A$29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'Ch3 (2)'!$D$22:$D$29</c:f>
              <c:numCache>
                <c:formatCode>0.0</c:formatCode>
                <c:ptCount val="8"/>
                <c:pt idx="0">
                  <c:v>-0.30741578682501225</c:v>
                </c:pt>
                <c:pt idx="1">
                  <c:v>-7.9433140600869173E-2</c:v>
                </c:pt>
                <c:pt idx="2">
                  <c:v>-0.4255075845535472</c:v>
                </c:pt>
                <c:pt idx="3">
                  <c:v>0.47508123914120132</c:v>
                </c:pt>
                <c:pt idx="4">
                  <c:v>0.73045417400371793</c:v>
                </c:pt>
                <c:pt idx="5">
                  <c:v>0.80219133538513565</c:v>
                </c:pt>
                <c:pt idx="6">
                  <c:v>1.0081203616739145</c:v>
                </c:pt>
                <c:pt idx="7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3-4D93-B35A-3885B8D7D320}"/>
            </c:ext>
          </c:extLst>
        </c:ser>
        <c:ser>
          <c:idx val="3"/>
          <c:order val="3"/>
          <c:tx>
            <c:strRef>
              <c:f>'Ch3 (2)'!$E$6</c:f>
              <c:strCache>
                <c:ptCount val="1"/>
                <c:pt idx="0">
                  <c:v>Bruttó/Nettó gap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</c:spPr>
          <c:invertIfNegative val="0"/>
          <c:cat>
            <c:numRef>
              <c:f>'Ch3 (2)'!$A$22:$A$29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'Ch3 (2)'!$E$22:$E$29</c:f>
              <c:numCache>
                <c:formatCode>0.0</c:formatCode>
                <c:ptCount val="8"/>
                <c:pt idx="0">
                  <c:v>1.3444604592092573</c:v>
                </c:pt>
                <c:pt idx="1">
                  <c:v>1.749119521845111</c:v>
                </c:pt>
                <c:pt idx="2">
                  <c:v>-1.2554197097142084</c:v>
                </c:pt>
                <c:pt idx="3">
                  <c:v>0.30754172417705977</c:v>
                </c:pt>
                <c:pt idx="4">
                  <c:v>0.33929166727552096</c:v>
                </c:pt>
                <c:pt idx="5">
                  <c:v>-1.2546909998535916E-3</c:v>
                </c:pt>
                <c:pt idx="6">
                  <c:v>0.56242588661520443</c:v>
                </c:pt>
                <c:pt idx="7">
                  <c:v>1.4443653374809565E-14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E3-4D93-B35A-3885B8D7D320}"/>
            </c:ext>
          </c:extLst>
        </c:ser>
        <c:ser>
          <c:idx val="5"/>
          <c:order val="4"/>
          <c:tx>
            <c:strRef>
              <c:f>'Ch3 (2)'!$F$6</c:f>
              <c:strCache>
                <c:ptCount val="1"/>
                <c:pt idx="0">
                  <c:v>Transzfer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cat>
            <c:numRef>
              <c:f>'Ch3 (2)'!$A$22:$A$29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'Ch3 (2)'!$F$22:$F$29</c:f>
              <c:numCache>
                <c:formatCode>0.0</c:formatCode>
                <c:ptCount val="8"/>
                <c:pt idx="0">
                  <c:v>-1.0870941909192031</c:v>
                </c:pt>
                <c:pt idx="1">
                  <c:v>-0.32437245420892102</c:v>
                </c:pt>
                <c:pt idx="2">
                  <c:v>-1.7001843718531928</c:v>
                </c:pt>
                <c:pt idx="3">
                  <c:v>-9.6915352472630667E-2</c:v>
                </c:pt>
                <c:pt idx="4">
                  <c:v>-3.8435324857562098E-2</c:v>
                </c:pt>
                <c:pt idx="5">
                  <c:v>-8.3242498347168736E-2</c:v>
                </c:pt>
                <c:pt idx="6">
                  <c:v>2.8062069753551331E-2</c:v>
                </c:pt>
                <c:pt idx="7">
                  <c:v>0.45509768619798346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E3-4D93-B35A-3885B8D7D320}"/>
            </c:ext>
          </c:extLst>
        </c:ser>
        <c:ser>
          <c:idx val="0"/>
          <c:order val="5"/>
          <c:tx>
            <c:strRef>
              <c:f>'Ch3 (2)'!$B$6</c:f>
              <c:strCache>
                <c:ptCount val="1"/>
                <c:pt idx="0">
                  <c:v>Egyéb jövedelem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numRef>
              <c:f>'Ch3 (2)'!$A$22:$A$29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'Ch3 (2)'!$B$22:$B$29</c:f>
              <c:numCache>
                <c:formatCode>0.0</c:formatCode>
                <c:ptCount val="8"/>
                <c:pt idx="0">
                  <c:v>-1.5998888005158078</c:v>
                </c:pt>
                <c:pt idx="1">
                  <c:v>-0.30872379413549422</c:v>
                </c:pt>
                <c:pt idx="2">
                  <c:v>-0.84624110746392289</c:v>
                </c:pt>
                <c:pt idx="3">
                  <c:v>1.3677359931332649</c:v>
                </c:pt>
                <c:pt idx="4">
                  <c:v>-0.55879203130108446</c:v>
                </c:pt>
                <c:pt idx="5">
                  <c:v>0.70973325225226402</c:v>
                </c:pt>
                <c:pt idx="6">
                  <c:v>8.1254610021621529E-2</c:v>
                </c:pt>
                <c:pt idx="7">
                  <c:v>0.51031687723385433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E3-4D93-B35A-3885B8D7D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11915040"/>
        <c:axId val="211914648"/>
      </c:barChart>
      <c:lineChart>
        <c:grouping val="standard"/>
        <c:varyColors val="0"/>
        <c:ser>
          <c:idx val="4"/>
          <c:order val="0"/>
          <c:tx>
            <c:strRef>
              <c:f>'Ch3 (2)'!$G$6</c:f>
              <c:strCache>
                <c:ptCount val="1"/>
                <c:pt idx="0">
                  <c:v>Rendelkezésre álló jövedelem</c:v>
                </c:pt>
              </c:strCache>
            </c:strRef>
          </c:tx>
          <c:spPr>
            <a:ln w="38100">
              <a:solidFill>
                <a:srgbClr val="002060"/>
              </a:solidFill>
            </a:ln>
          </c:spPr>
          <c:marker>
            <c:symbol val="circle"/>
            <c:size val="10"/>
            <c:spPr>
              <a:solidFill>
                <a:schemeClr val="bg1"/>
              </a:solidFill>
              <a:ln w="19050">
                <a:solidFill>
                  <a:srgbClr val="002060"/>
                </a:solidFill>
              </a:ln>
            </c:spPr>
          </c:marker>
          <c:dLbls>
            <c:dLbl>
              <c:idx val="0"/>
              <c:layout>
                <c:manualLayout>
                  <c:x val="-4.1256948632691637E-2"/>
                  <c:y val="0.121212219436417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E3-4D93-B35A-3885B8D7D320}"/>
                </c:ext>
              </c:extLst>
            </c:dLbl>
            <c:dLbl>
              <c:idx val="1"/>
              <c:layout>
                <c:manualLayout>
                  <c:x val="-2.7294462321646801E-2"/>
                  <c:y val="-9.1322559068180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CE3-4D93-B35A-3885B8D7D320}"/>
                </c:ext>
              </c:extLst>
            </c:dLbl>
            <c:dLbl>
              <c:idx val="2"/>
              <c:layout>
                <c:manualLayout>
                  <c:x val="-4.2831674456806385E-2"/>
                  <c:y val="4.0169303045366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CE3-4D93-B35A-3885B8D7D320}"/>
                </c:ext>
              </c:extLst>
            </c:dLbl>
            <c:dLbl>
              <c:idx val="3"/>
              <c:layout>
                <c:manualLayout>
                  <c:x val="-2.7084416215658578E-2"/>
                  <c:y val="-6.741050663341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CE3-4D93-B35A-3885B8D7D320}"/>
                </c:ext>
              </c:extLst>
            </c:dLbl>
            <c:dLbl>
              <c:idx val="4"/>
              <c:layout>
                <c:manualLayout>
                  <c:x val="-2.477502499722253E-2"/>
                  <c:y val="-8.5441730130612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CE3-4D93-B35A-3885B8D7D320}"/>
                </c:ext>
              </c:extLst>
            </c:dLbl>
            <c:dLbl>
              <c:idx val="5"/>
              <c:layout>
                <c:manualLayout>
                  <c:x val="-3.2648654117796438E-2"/>
                  <c:y val="-6.7021769948917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CE3-4D93-B35A-3885B8D7D320}"/>
                </c:ext>
              </c:extLst>
            </c:dLbl>
            <c:dLbl>
              <c:idx val="6"/>
              <c:layout>
                <c:manualLayout>
                  <c:x val="-2.0470829068577178E-2"/>
                  <c:y val="-6.0606060606060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CE3-4D93-B35A-3885B8D7D320}"/>
                </c:ext>
              </c:extLst>
            </c:dLbl>
            <c:dLbl>
              <c:idx val="7"/>
              <c:layout>
                <c:manualLayout>
                  <c:x val="-2.9587813620071686E-2"/>
                  <c:y val="-5.4520202020202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CE3-4D93-B35A-3885B8D7D32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'Ch3 (2)'!$A$22:$A$29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'Ch3 (2)'!$G$22:$G$29</c:f>
              <c:numCache>
                <c:formatCode>0.0</c:formatCode>
                <c:ptCount val="8"/>
                <c:pt idx="0">
                  <c:v>-2.012943383241355</c:v>
                </c:pt>
                <c:pt idx="1">
                  <c:v>1.2006743960927182</c:v>
                </c:pt>
                <c:pt idx="2">
                  <c:v>-4.2602912966254305</c:v>
                </c:pt>
                <c:pt idx="3">
                  <c:v>2.6332835254405018</c:v>
                </c:pt>
                <c:pt idx="4">
                  <c:v>2.9664060667233758</c:v>
                </c:pt>
                <c:pt idx="5">
                  <c:v>3.3061623497572445</c:v>
                </c:pt>
                <c:pt idx="6">
                  <c:v>5</c:v>
                </c:pt>
                <c:pt idx="7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8CE3-4D93-B35A-3885B8D7D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915040"/>
        <c:axId val="211914648"/>
      </c:lineChart>
      <c:catAx>
        <c:axId val="21191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/>
            </a:pPr>
            <a:endParaRPr lang="hu-HU"/>
          </a:p>
        </c:txPr>
        <c:crossAx val="211914648"/>
        <c:crosses val="autoZero"/>
        <c:auto val="1"/>
        <c:lblAlgn val="ctr"/>
        <c:lblOffset val="100"/>
        <c:noMultiLvlLbl val="0"/>
      </c:catAx>
      <c:valAx>
        <c:axId val="21191464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/>
                  <a:t>é</a:t>
                </a:r>
                <a:r>
                  <a:rPr lang="en-US"/>
                  <a:t>ves változás</a:t>
                </a:r>
                <a:r>
                  <a:rPr lang="hu-HU"/>
                  <a:t> (%)</a:t>
                </a:r>
                <a:r>
                  <a:rPr lang="en-US"/>
                  <a:t> </a:t>
                </a:r>
              </a:p>
            </c:rich>
          </c:tx>
          <c:layout>
            <c:manualLayout>
              <c:xMode val="edge"/>
              <c:yMode val="edge"/>
              <c:x val="1.6684654086053928E-3"/>
              <c:y val="0.1461172984583198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2119150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8581805174326927E-3"/>
          <c:y val="0.8078057122297394"/>
          <c:w val="0.9971418194825673"/>
          <c:h val="0.1921942877702605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0">
          <a:latin typeface="Trebuchet MS" panose="020B0603020202020204" pitchFamily="34" charset="0"/>
        </a:defRPr>
      </a:pPr>
      <a:endParaRPr lang="hu-H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523680555555556"/>
          <c:y val="3.5071168710664236E-2"/>
          <c:w val="0.77950324074074084"/>
          <c:h val="0.61580958597192903"/>
        </c:manualLayout>
      </c:layou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9688616"/>
        <c:axId val="51968900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'cpi_yoy változás'!$F$1</c15:sqref>
                        </c15:formulaRef>
                      </c:ext>
                    </c:extLst>
                    <c:strCache>
                      <c:ptCount val="1"/>
                      <c:pt idx="0">
                        <c:v>kumulált bázishatás</c:v>
                      </c:pt>
                    </c:strCache>
                  </c:strRef>
                </c:tx>
                <c:spPr>
                  <a:solidFill>
                    <a:sysClr val="window" lastClr="FFFFFF">
                      <a:lumMod val="65000"/>
                    </a:sysClr>
                  </a:solidFill>
                  <a:ln w="25400">
                    <a:noFill/>
                    <a:prstDash val="sysDash"/>
                  </a:ln>
                </c:spPr>
                <c:invertIfNegative val="0"/>
                <c:dPt>
                  <c:idx val="193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F-119B-4AC8-A997-193956898FB0}"/>
                    </c:ext>
                  </c:extLst>
                </c:dPt>
                <c:dPt>
                  <c:idx val="194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10-119B-4AC8-A997-193956898FB0}"/>
                    </c:ext>
                  </c:extLst>
                </c:dPt>
                <c:dPt>
                  <c:idx val="195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11-119B-4AC8-A997-193956898FB0}"/>
                    </c:ext>
                  </c:extLst>
                </c:dPt>
                <c:dPt>
                  <c:idx val="196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12-119B-4AC8-A997-193956898FB0}"/>
                    </c:ext>
                  </c:extLst>
                </c:dPt>
                <c:dPt>
                  <c:idx val="197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13-119B-4AC8-A997-193956898FB0}"/>
                    </c:ext>
                  </c:extLst>
                </c:dPt>
                <c:cat>
                  <c:numRef>
                    <c:extLst>
                      <c:ext uri="{02D57815-91ED-43cb-92C2-25804820EDAC}">
                        <c15:formulaRef>
                          <c15:sqref>'cpi_yoy változás'!$A$2:$A$205</c15:sqref>
                        </c15:formulaRef>
                      </c:ext>
                    </c:extLst>
                    <c:numCache>
                      <c:formatCode>mmm\-yy</c:formatCode>
                      <c:ptCount val="204"/>
                      <c:pt idx="0">
                        <c:v>36526</c:v>
                      </c:pt>
                      <c:pt idx="1">
                        <c:v>36557</c:v>
                      </c:pt>
                      <c:pt idx="2">
                        <c:v>36586</c:v>
                      </c:pt>
                      <c:pt idx="3">
                        <c:v>36617</c:v>
                      </c:pt>
                      <c:pt idx="4">
                        <c:v>36647</c:v>
                      </c:pt>
                      <c:pt idx="5">
                        <c:v>36678</c:v>
                      </c:pt>
                      <c:pt idx="6">
                        <c:v>36708</c:v>
                      </c:pt>
                      <c:pt idx="7">
                        <c:v>36739</c:v>
                      </c:pt>
                      <c:pt idx="8">
                        <c:v>36770</c:v>
                      </c:pt>
                      <c:pt idx="9">
                        <c:v>36800</c:v>
                      </c:pt>
                      <c:pt idx="10">
                        <c:v>36831</c:v>
                      </c:pt>
                      <c:pt idx="11">
                        <c:v>36861</c:v>
                      </c:pt>
                      <c:pt idx="12">
                        <c:v>36892</c:v>
                      </c:pt>
                      <c:pt idx="13">
                        <c:v>36923</c:v>
                      </c:pt>
                      <c:pt idx="14">
                        <c:v>36951</c:v>
                      </c:pt>
                      <c:pt idx="15">
                        <c:v>36982</c:v>
                      </c:pt>
                      <c:pt idx="16">
                        <c:v>37012</c:v>
                      </c:pt>
                      <c:pt idx="17">
                        <c:v>37043</c:v>
                      </c:pt>
                      <c:pt idx="18">
                        <c:v>37073</c:v>
                      </c:pt>
                      <c:pt idx="19">
                        <c:v>37104</c:v>
                      </c:pt>
                      <c:pt idx="20">
                        <c:v>37135</c:v>
                      </c:pt>
                      <c:pt idx="21">
                        <c:v>37165</c:v>
                      </c:pt>
                      <c:pt idx="22">
                        <c:v>37196</c:v>
                      </c:pt>
                      <c:pt idx="23">
                        <c:v>37226</c:v>
                      </c:pt>
                      <c:pt idx="24">
                        <c:v>37257</c:v>
                      </c:pt>
                      <c:pt idx="25">
                        <c:v>37288</c:v>
                      </c:pt>
                      <c:pt idx="26">
                        <c:v>37316</c:v>
                      </c:pt>
                      <c:pt idx="27">
                        <c:v>37347</c:v>
                      </c:pt>
                      <c:pt idx="28">
                        <c:v>37377</c:v>
                      </c:pt>
                      <c:pt idx="29">
                        <c:v>37408</c:v>
                      </c:pt>
                      <c:pt idx="30">
                        <c:v>37438</c:v>
                      </c:pt>
                      <c:pt idx="31">
                        <c:v>37469</c:v>
                      </c:pt>
                      <c:pt idx="32">
                        <c:v>37500</c:v>
                      </c:pt>
                      <c:pt idx="33">
                        <c:v>37530</c:v>
                      </c:pt>
                      <c:pt idx="34">
                        <c:v>37561</c:v>
                      </c:pt>
                      <c:pt idx="35">
                        <c:v>37591</c:v>
                      </c:pt>
                      <c:pt idx="36">
                        <c:v>37622</c:v>
                      </c:pt>
                      <c:pt idx="37">
                        <c:v>37653</c:v>
                      </c:pt>
                      <c:pt idx="38">
                        <c:v>37681</c:v>
                      </c:pt>
                      <c:pt idx="39">
                        <c:v>37712</c:v>
                      </c:pt>
                      <c:pt idx="40">
                        <c:v>37742</c:v>
                      </c:pt>
                      <c:pt idx="41">
                        <c:v>37773</c:v>
                      </c:pt>
                      <c:pt idx="42">
                        <c:v>37803</c:v>
                      </c:pt>
                      <c:pt idx="43">
                        <c:v>37834</c:v>
                      </c:pt>
                      <c:pt idx="44">
                        <c:v>37865</c:v>
                      </c:pt>
                      <c:pt idx="45">
                        <c:v>37895</c:v>
                      </c:pt>
                      <c:pt idx="46">
                        <c:v>37926</c:v>
                      </c:pt>
                      <c:pt idx="47">
                        <c:v>37956</c:v>
                      </c:pt>
                      <c:pt idx="48">
                        <c:v>37987</c:v>
                      </c:pt>
                      <c:pt idx="49">
                        <c:v>38018</c:v>
                      </c:pt>
                      <c:pt idx="50">
                        <c:v>38047</c:v>
                      </c:pt>
                      <c:pt idx="51">
                        <c:v>38078</c:v>
                      </c:pt>
                      <c:pt idx="52">
                        <c:v>38108</c:v>
                      </c:pt>
                      <c:pt idx="53">
                        <c:v>38139</c:v>
                      </c:pt>
                      <c:pt idx="54">
                        <c:v>38169</c:v>
                      </c:pt>
                      <c:pt idx="55">
                        <c:v>38200</c:v>
                      </c:pt>
                      <c:pt idx="56">
                        <c:v>38231</c:v>
                      </c:pt>
                      <c:pt idx="57">
                        <c:v>38261</c:v>
                      </c:pt>
                      <c:pt idx="58">
                        <c:v>38292</c:v>
                      </c:pt>
                      <c:pt idx="59">
                        <c:v>38322</c:v>
                      </c:pt>
                      <c:pt idx="60">
                        <c:v>38353</c:v>
                      </c:pt>
                      <c:pt idx="61">
                        <c:v>38384</c:v>
                      </c:pt>
                      <c:pt idx="62">
                        <c:v>38412</c:v>
                      </c:pt>
                      <c:pt idx="63">
                        <c:v>38443</c:v>
                      </c:pt>
                      <c:pt idx="64">
                        <c:v>38473</c:v>
                      </c:pt>
                      <c:pt idx="65">
                        <c:v>38504</c:v>
                      </c:pt>
                      <c:pt idx="66">
                        <c:v>38534</c:v>
                      </c:pt>
                      <c:pt idx="67">
                        <c:v>38565</c:v>
                      </c:pt>
                      <c:pt idx="68">
                        <c:v>38596</c:v>
                      </c:pt>
                      <c:pt idx="69">
                        <c:v>38626</c:v>
                      </c:pt>
                      <c:pt idx="70">
                        <c:v>38657</c:v>
                      </c:pt>
                      <c:pt idx="71">
                        <c:v>38687</c:v>
                      </c:pt>
                      <c:pt idx="72">
                        <c:v>38718</c:v>
                      </c:pt>
                      <c:pt idx="73">
                        <c:v>38749</c:v>
                      </c:pt>
                      <c:pt idx="74">
                        <c:v>38777</c:v>
                      </c:pt>
                      <c:pt idx="75">
                        <c:v>38808</c:v>
                      </c:pt>
                      <c:pt idx="76">
                        <c:v>38838</c:v>
                      </c:pt>
                      <c:pt idx="77">
                        <c:v>38869</c:v>
                      </c:pt>
                      <c:pt idx="78">
                        <c:v>38899</c:v>
                      </c:pt>
                      <c:pt idx="79">
                        <c:v>38930</c:v>
                      </c:pt>
                      <c:pt idx="80">
                        <c:v>38961</c:v>
                      </c:pt>
                      <c:pt idx="81">
                        <c:v>38991</c:v>
                      </c:pt>
                      <c:pt idx="82">
                        <c:v>39022</c:v>
                      </c:pt>
                      <c:pt idx="83">
                        <c:v>39052</c:v>
                      </c:pt>
                      <c:pt idx="84">
                        <c:v>39083</c:v>
                      </c:pt>
                      <c:pt idx="85">
                        <c:v>39114</c:v>
                      </c:pt>
                      <c:pt idx="86">
                        <c:v>39142</c:v>
                      </c:pt>
                      <c:pt idx="87">
                        <c:v>39173</c:v>
                      </c:pt>
                      <c:pt idx="88">
                        <c:v>39203</c:v>
                      </c:pt>
                      <c:pt idx="89">
                        <c:v>39234</c:v>
                      </c:pt>
                      <c:pt idx="90">
                        <c:v>39264</c:v>
                      </c:pt>
                      <c:pt idx="91">
                        <c:v>39295</c:v>
                      </c:pt>
                      <c:pt idx="92">
                        <c:v>39326</c:v>
                      </c:pt>
                      <c:pt idx="93">
                        <c:v>39356</c:v>
                      </c:pt>
                      <c:pt idx="94">
                        <c:v>39387</c:v>
                      </c:pt>
                      <c:pt idx="95">
                        <c:v>39417</c:v>
                      </c:pt>
                      <c:pt idx="96">
                        <c:v>39448</c:v>
                      </c:pt>
                      <c:pt idx="97">
                        <c:v>39479</c:v>
                      </c:pt>
                      <c:pt idx="98">
                        <c:v>39508</c:v>
                      </c:pt>
                      <c:pt idx="99">
                        <c:v>39539</c:v>
                      </c:pt>
                      <c:pt idx="100">
                        <c:v>39569</c:v>
                      </c:pt>
                      <c:pt idx="101">
                        <c:v>39600</c:v>
                      </c:pt>
                      <c:pt idx="102">
                        <c:v>39630</c:v>
                      </c:pt>
                      <c:pt idx="103">
                        <c:v>39661</c:v>
                      </c:pt>
                      <c:pt idx="104">
                        <c:v>39692</c:v>
                      </c:pt>
                      <c:pt idx="105">
                        <c:v>39722</c:v>
                      </c:pt>
                      <c:pt idx="106">
                        <c:v>39753</c:v>
                      </c:pt>
                      <c:pt idx="107">
                        <c:v>39783</c:v>
                      </c:pt>
                      <c:pt idx="108">
                        <c:v>39814</c:v>
                      </c:pt>
                      <c:pt idx="109">
                        <c:v>39845</c:v>
                      </c:pt>
                      <c:pt idx="110">
                        <c:v>39873</c:v>
                      </c:pt>
                      <c:pt idx="111">
                        <c:v>39904</c:v>
                      </c:pt>
                      <c:pt idx="112">
                        <c:v>39934</c:v>
                      </c:pt>
                      <c:pt idx="113">
                        <c:v>39965</c:v>
                      </c:pt>
                      <c:pt idx="114">
                        <c:v>39995</c:v>
                      </c:pt>
                      <c:pt idx="115">
                        <c:v>40026</c:v>
                      </c:pt>
                      <c:pt idx="116">
                        <c:v>40057</c:v>
                      </c:pt>
                      <c:pt idx="117">
                        <c:v>40087</c:v>
                      </c:pt>
                      <c:pt idx="118">
                        <c:v>40118</c:v>
                      </c:pt>
                      <c:pt idx="119">
                        <c:v>40148</c:v>
                      </c:pt>
                      <c:pt idx="120">
                        <c:v>40179</c:v>
                      </c:pt>
                      <c:pt idx="121">
                        <c:v>40210</c:v>
                      </c:pt>
                      <c:pt idx="122">
                        <c:v>40238</c:v>
                      </c:pt>
                      <c:pt idx="123">
                        <c:v>40269</c:v>
                      </c:pt>
                      <c:pt idx="124">
                        <c:v>40299</c:v>
                      </c:pt>
                      <c:pt idx="125">
                        <c:v>40330</c:v>
                      </c:pt>
                      <c:pt idx="126">
                        <c:v>40360</c:v>
                      </c:pt>
                      <c:pt idx="127">
                        <c:v>40391</c:v>
                      </c:pt>
                      <c:pt idx="128">
                        <c:v>40422</c:v>
                      </c:pt>
                      <c:pt idx="129">
                        <c:v>40452</c:v>
                      </c:pt>
                      <c:pt idx="130">
                        <c:v>40483</c:v>
                      </c:pt>
                      <c:pt idx="131">
                        <c:v>40513</c:v>
                      </c:pt>
                      <c:pt idx="132">
                        <c:v>40544</c:v>
                      </c:pt>
                      <c:pt idx="133">
                        <c:v>40575</c:v>
                      </c:pt>
                      <c:pt idx="134">
                        <c:v>40603</c:v>
                      </c:pt>
                      <c:pt idx="135">
                        <c:v>40634</c:v>
                      </c:pt>
                      <c:pt idx="136">
                        <c:v>40664</c:v>
                      </c:pt>
                      <c:pt idx="137">
                        <c:v>40695</c:v>
                      </c:pt>
                      <c:pt idx="138">
                        <c:v>40725</c:v>
                      </c:pt>
                      <c:pt idx="139">
                        <c:v>40756</c:v>
                      </c:pt>
                      <c:pt idx="140">
                        <c:v>40787</c:v>
                      </c:pt>
                      <c:pt idx="141">
                        <c:v>40817</c:v>
                      </c:pt>
                      <c:pt idx="142">
                        <c:v>40848</c:v>
                      </c:pt>
                      <c:pt idx="143">
                        <c:v>40878</c:v>
                      </c:pt>
                      <c:pt idx="144">
                        <c:v>40909</c:v>
                      </c:pt>
                      <c:pt idx="145">
                        <c:v>40940</c:v>
                      </c:pt>
                      <c:pt idx="146">
                        <c:v>40969</c:v>
                      </c:pt>
                      <c:pt idx="147">
                        <c:v>41000</c:v>
                      </c:pt>
                      <c:pt idx="148">
                        <c:v>41030</c:v>
                      </c:pt>
                      <c:pt idx="149">
                        <c:v>41061</c:v>
                      </c:pt>
                      <c:pt idx="150">
                        <c:v>41091</c:v>
                      </c:pt>
                      <c:pt idx="151">
                        <c:v>41122</c:v>
                      </c:pt>
                      <c:pt idx="152">
                        <c:v>41153</c:v>
                      </c:pt>
                      <c:pt idx="153">
                        <c:v>41183</c:v>
                      </c:pt>
                      <c:pt idx="154">
                        <c:v>41214</c:v>
                      </c:pt>
                      <c:pt idx="155">
                        <c:v>41244</c:v>
                      </c:pt>
                      <c:pt idx="156">
                        <c:v>41275</c:v>
                      </c:pt>
                      <c:pt idx="157">
                        <c:v>41306</c:v>
                      </c:pt>
                      <c:pt idx="158">
                        <c:v>41334</c:v>
                      </c:pt>
                      <c:pt idx="159">
                        <c:v>41365</c:v>
                      </c:pt>
                      <c:pt idx="160">
                        <c:v>41395</c:v>
                      </c:pt>
                      <c:pt idx="161">
                        <c:v>41426</c:v>
                      </c:pt>
                      <c:pt idx="162">
                        <c:v>41456</c:v>
                      </c:pt>
                      <c:pt idx="163">
                        <c:v>41487</c:v>
                      </c:pt>
                      <c:pt idx="164">
                        <c:v>41518</c:v>
                      </c:pt>
                      <c:pt idx="165">
                        <c:v>41548</c:v>
                      </c:pt>
                      <c:pt idx="166">
                        <c:v>41579</c:v>
                      </c:pt>
                      <c:pt idx="167">
                        <c:v>41609</c:v>
                      </c:pt>
                      <c:pt idx="168">
                        <c:v>41640</c:v>
                      </c:pt>
                      <c:pt idx="169">
                        <c:v>41671</c:v>
                      </c:pt>
                      <c:pt idx="170">
                        <c:v>41699</c:v>
                      </c:pt>
                      <c:pt idx="171">
                        <c:v>41730</c:v>
                      </c:pt>
                      <c:pt idx="172">
                        <c:v>41760</c:v>
                      </c:pt>
                      <c:pt idx="173">
                        <c:v>41791</c:v>
                      </c:pt>
                      <c:pt idx="174">
                        <c:v>41821</c:v>
                      </c:pt>
                      <c:pt idx="175">
                        <c:v>41852</c:v>
                      </c:pt>
                      <c:pt idx="176">
                        <c:v>41883</c:v>
                      </c:pt>
                      <c:pt idx="177">
                        <c:v>41913</c:v>
                      </c:pt>
                      <c:pt idx="178">
                        <c:v>41944</c:v>
                      </c:pt>
                      <c:pt idx="179">
                        <c:v>41974</c:v>
                      </c:pt>
                      <c:pt idx="180">
                        <c:v>42005</c:v>
                      </c:pt>
                      <c:pt idx="181">
                        <c:v>42036</c:v>
                      </c:pt>
                      <c:pt idx="182">
                        <c:v>42064</c:v>
                      </c:pt>
                      <c:pt idx="183">
                        <c:v>42095</c:v>
                      </c:pt>
                      <c:pt idx="184">
                        <c:v>42125</c:v>
                      </c:pt>
                      <c:pt idx="185">
                        <c:v>42156</c:v>
                      </c:pt>
                      <c:pt idx="186">
                        <c:v>42186</c:v>
                      </c:pt>
                      <c:pt idx="187">
                        <c:v>42217</c:v>
                      </c:pt>
                      <c:pt idx="188">
                        <c:v>42248</c:v>
                      </c:pt>
                      <c:pt idx="189">
                        <c:v>42278</c:v>
                      </c:pt>
                      <c:pt idx="190">
                        <c:v>42309</c:v>
                      </c:pt>
                      <c:pt idx="191">
                        <c:v>42339</c:v>
                      </c:pt>
                      <c:pt idx="192">
                        <c:v>42370</c:v>
                      </c:pt>
                      <c:pt idx="193">
                        <c:v>42401</c:v>
                      </c:pt>
                      <c:pt idx="194">
                        <c:v>42430</c:v>
                      </c:pt>
                      <c:pt idx="195">
                        <c:v>42461</c:v>
                      </c:pt>
                      <c:pt idx="196">
                        <c:v>42491</c:v>
                      </c:pt>
                      <c:pt idx="197">
                        <c:v>42522</c:v>
                      </c:pt>
                      <c:pt idx="198">
                        <c:v>42552</c:v>
                      </c:pt>
                      <c:pt idx="199">
                        <c:v>42583</c:v>
                      </c:pt>
                      <c:pt idx="200">
                        <c:v>42614</c:v>
                      </c:pt>
                      <c:pt idx="201">
                        <c:v>42644</c:v>
                      </c:pt>
                      <c:pt idx="202">
                        <c:v>42675</c:v>
                      </c:pt>
                      <c:pt idx="203">
                        <c:v>42705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'cpi_yoy változás'!$F$2:$F$205</c15:sqref>
                        </c15:formulaRef>
                      </c:ext>
                    </c:extLst>
                    <c:numCache>
                      <c:formatCode>General</c:formatCode>
                      <c:ptCount val="204"/>
                      <c:pt idx="199" formatCode="0.0">
                        <c:v>0.33147766561667608</c:v>
                      </c:pt>
                      <c:pt idx="200" formatCode="0.0">
                        <c:v>1.0158779818271122</c:v>
                      </c:pt>
                      <c:pt idx="201" formatCode="0.0">
                        <c:v>0.93094550243164842</c:v>
                      </c:pt>
                      <c:pt idx="202" formatCode="0.0">
                        <c:v>1.0433753562105463</c:v>
                      </c:pt>
                      <c:pt idx="203" formatCode="0.0">
                        <c:v>1.373465199654625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4-119B-4AC8-A997-193956898FB0}"/>
                  </c:ext>
                </c:extLst>
              </c15:ser>
            </c15:filteredBarSeries>
          </c:ext>
        </c:extLst>
      </c:barChart>
      <c:barChart>
        <c:barDir val="col"/>
        <c:grouping val="stacked"/>
        <c:varyColors val="0"/>
        <c:ser>
          <c:idx val="2"/>
          <c:order val="3"/>
          <c:tx>
            <c:strRef>
              <c:f>'cpi_yoy változás'!$G$1</c:f>
              <c:strCache>
                <c:ptCount val="1"/>
                <c:pt idx="0">
                  <c:v>Keresletérzékeny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numRef>
              <c:f>'cpi_yoy változás'!$A$2:$A$205</c:f>
              <c:numCache>
                <c:formatCode>mmm\-yy</c:formatCode>
                <c:ptCount val="204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</c:numCache>
            </c:numRef>
          </c:cat>
          <c:val>
            <c:numRef>
              <c:f>'cpi_yoy változás'!$G$2:$G$205</c:f>
              <c:numCache>
                <c:formatCode>General</c:formatCode>
                <c:ptCount val="204"/>
                <c:pt idx="0">
                  <c:v>0</c:v>
                </c:pt>
                <c:pt idx="199" formatCode="0.0">
                  <c:v>2.7541665426702125E-2</c:v>
                </c:pt>
                <c:pt idx="200" formatCode="0.0">
                  <c:v>0.16568437995279994</c:v>
                </c:pt>
                <c:pt idx="201" formatCode="0.0">
                  <c:v>0.13469135661521731</c:v>
                </c:pt>
                <c:pt idx="202" formatCode="0.0">
                  <c:v>0.19601540761944042</c:v>
                </c:pt>
                <c:pt idx="203" formatCode="0.0">
                  <c:v>0.32358076111283596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9B-4AC8-A997-193956898FB0}"/>
            </c:ext>
          </c:extLst>
        </c:ser>
        <c:ser>
          <c:idx val="3"/>
          <c:order val="4"/>
          <c:tx>
            <c:strRef>
              <c:f>'cpi_yoy változás'!$H$1</c:f>
              <c:strCache>
                <c:ptCount val="1"/>
                <c:pt idx="0">
                  <c:v>Üzemanyag</c:v>
                </c:pt>
              </c:strCache>
            </c:strRef>
          </c:tx>
          <c:spPr>
            <a:solidFill>
              <a:srgbClr val="AC9F70"/>
            </a:solidFill>
            <a:ln>
              <a:solidFill>
                <a:srgbClr val="AC9F70"/>
              </a:solidFill>
            </a:ln>
          </c:spPr>
          <c:invertIfNegative val="0"/>
          <c:cat>
            <c:numRef>
              <c:f>'cpi_yoy változás'!$A$2:$A$205</c:f>
              <c:numCache>
                <c:formatCode>mmm\-yy</c:formatCode>
                <c:ptCount val="204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</c:numCache>
            </c:numRef>
          </c:cat>
          <c:val>
            <c:numRef>
              <c:f>'cpi_yoy változás'!$H$2:$H$205</c:f>
              <c:numCache>
                <c:formatCode>General</c:formatCode>
                <c:ptCount val="204"/>
                <c:pt idx="0">
                  <c:v>0</c:v>
                </c:pt>
                <c:pt idx="199">
                  <c:v>0.41756138438456836</c:v>
                </c:pt>
                <c:pt idx="200">
                  <c:v>0.879565138284784</c:v>
                </c:pt>
                <c:pt idx="201">
                  <c:v>0.8551465578520614</c:v>
                </c:pt>
                <c:pt idx="202">
                  <c:v>0.75586718352956017</c:v>
                </c:pt>
                <c:pt idx="203">
                  <c:v>0.81826276051203894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9B-4AC8-A997-193956898FB0}"/>
            </c:ext>
          </c:extLst>
        </c:ser>
        <c:ser>
          <c:idx val="5"/>
          <c:order val="5"/>
          <c:tx>
            <c:strRef>
              <c:f>'cpi_yoy változás'!$I$1</c:f>
              <c:strCache>
                <c:ptCount val="1"/>
                <c:pt idx="0">
                  <c:v>Egyéb</c:v>
                </c:pt>
              </c:strCache>
            </c:strRef>
          </c:tx>
          <c:spPr>
            <a:solidFill>
              <a:srgbClr val="7BAFD4"/>
            </a:solidFill>
            <a:ln>
              <a:solidFill>
                <a:srgbClr val="7BAFD4"/>
              </a:solidFill>
            </a:ln>
          </c:spPr>
          <c:invertIfNegative val="0"/>
          <c:cat>
            <c:numRef>
              <c:f>'cpi_yoy változás'!$A$2:$A$205</c:f>
              <c:numCache>
                <c:formatCode>mmm\-yy</c:formatCode>
                <c:ptCount val="204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</c:numCache>
            </c:numRef>
          </c:cat>
          <c:val>
            <c:numRef>
              <c:f>'cpi_yoy változás'!$I$2:$I$205</c:f>
              <c:numCache>
                <c:formatCode>General</c:formatCode>
                <c:ptCount val="204"/>
                <c:pt idx="0" formatCode="0.0">
                  <c:v>0</c:v>
                </c:pt>
                <c:pt idx="199" formatCode="0.0">
                  <c:v>-0.11362538419459441</c:v>
                </c:pt>
                <c:pt idx="200" formatCode="0.0">
                  <c:v>-2.9371536410471744E-2</c:v>
                </c:pt>
                <c:pt idx="201" formatCode="0.0">
                  <c:v>-5.8892412035630268E-2</c:v>
                </c:pt>
                <c:pt idx="202" formatCode="0.0">
                  <c:v>9.1492765061545758E-2</c:v>
                </c:pt>
                <c:pt idx="203" formatCode="0.0">
                  <c:v>0.23162167802975009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9B-4AC8-A997-193956898F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591534104"/>
        <c:axId val="591514424"/>
      </c:barChart>
      <c:lineChart>
        <c:grouping val="standard"/>
        <c:varyColors val="0"/>
        <c:ser>
          <c:idx val="4"/>
          <c:order val="1"/>
          <c:tx>
            <c:v>Júniusi előrejelzés</c:v>
          </c:tx>
          <c:spPr>
            <a:ln w="44450">
              <a:solidFill>
                <a:srgbClr val="7BAFD4">
                  <a:lumMod val="50000"/>
                </a:srgbClr>
              </a:solidFill>
              <a:prstDash val="sysDash"/>
            </a:ln>
          </c:spPr>
          <c:marker>
            <c:symbol val="none"/>
          </c:marker>
          <c:dPt>
            <c:idx val="196"/>
            <c:marker>
              <c:symbol val="circle"/>
              <c:size val="7"/>
              <c:spPr>
                <a:noFill/>
                <a:ln w="12700">
                  <a:solidFill>
                    <a:srgbClr val="00206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119B-4AC8-A997-193956898FB0}"/>
              </c:ext>
            </c:extLst>
          </c:dPt>
          <c:dPt>
            <c:idx val="197"/>
            <c:bubble3D val="0"/>
            <c:extLst>
              <c:ext xmlns:c16="http://schemas.microsoft.com/office/drawing/2014/chart" uri="{C3380CC4-5D6E-409C-BE32-E72D297353CC}">
                <c16:uniqueId val="{00000004-119B-4AC8-A997-193956898FB0}"/>
              </c:ext>
            </c:extLst>
          </c:dPt>
          <c:dPt>
            <c:idx val="198"/>
            <c:bubble3D val="0"/>
            <c:extLst>
              <c:ext xmlns:c16="http://schemas.microsoft.com/office/drawing/2014/chart" uri="{C3380CC4-5D6E-409C-BE32-E72D297353CC}">
                <c16:uniqueId val="{00000005-119B-4AC8-A997-193956898FB0}"/>
              </c:ext>
            </c:extLst>
          </c:dPt>
          <c:dPt>
            <c:idx val="199"/>
            <c:bubble3D val="0"/>
            <c:extLst>
              <c:ext xmlns:c16="http://schemas.microsoft.com/office/drawing/2014/chart" uri="{C3380CC4-5D6E-409C-BE32-E72D297353CC}">
                <c16:uniqueId val="{00000006-119B-4AC8-A997-193956898FB0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07-119B-4AC8-A997-193956898FB0}"/>
              </c:ext>
            </c:extLst>
          </c:dPt>
          <c:cat>
            <c:numRef>
              <c:f>'cpi_yoy változás'!$A$2:$A$205</c:f>
              <c:numCache>
                <c:formatCode>mmm\-yy</c:formatCode>
                <c:ptCount val="204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</c:numCache>
            </c:numRef>
          </c:cat>
          <c:val>
            <c:numRef>
              <c:f>'cpi_yoy változás'!$D$2:$D$205</c:f>
              <c:numCache>
                <c:formatCode>0.0</c:formatCode>
                <c:ptCount val="204"/>
                <c:pt idx="0">
                  <c:v>10.015222888769983</c:v>
                </c:pt>
                <c:pt idx="1">
                  <c:v>9.8098607196486824</c:v>
                </c:pt>
                <c:pt idx="2">
                  <c:v>9.5768425001366637</c:v>
                </c:pt>
                <c:pt idx="3">
                  <c:v>9.2131752211360407</c:v>
                </c:pt>
                <c:pt idx="4">
                  <c:v>9.0410571686837642</c:v>
                </c:pt>
                <c:pt idx="5">
                  <c:v>9.1172628796328894</c:v>
                </c:pt>
                <c:pt idx="6">
                  <c:v>9.5584931948636154</c:v>
                </c:pt>
                <c:pt idx="7">
                  <c:v>9.6283203653913603</c:v>
                </c:pt>
                <c:pt idx="8">
                  <c:v>10.31497715583707</c:v>
                </c:pt>
                <c:pt idx="9">
                  <c:v>10.412520130514366</c:v>
                </c:pt>
                <c:pt idx="10">
                  <c:v>10.572704499530047</c:v>
                </c:pt>
                <c:pt idx="11">
                  <c:v>10.083347500000016</c:v>
                </c:pt>
                <c:pt idx="12">
                  <c:v>10.130105426737956</c:v>
                </c:pt>
                <c:pt idx="13">
                  <c:v>10.450660657799602</c:v>
                </c:pt>
                <c:pt idx="14">
                  <c:v>10.459865695212017</c:v>
                </c:pt>
                <c:pt idx="15">
                  <c:v>10.339000119723877</c:v>
                </c:pt>
                <c:pt idx="16">
                  <c:v>10.77886004862205</c:v>
                </c:pt>
                <c:pt idx="17">
                  <c:v>10.491667334219215</c:v>
                </c:pt>
                <c:pt idx="18">
                  <c:v>9.4272542091113394</c:v>
                </c:pt>
                <c:pt idx="19">
                  <c:v>8.705818801054221</c:v>
                </c:pt>
                <c:pt idx="20">
                  <c:v>7.9764049433878057</c:v>
                </c:pt>
                <c:pt idx="21">
                  <c:v>7.5852395540662911</c:v>
                </c:pt>
                <c:pt idx="22">
                  <c:v>7.1023042212261203</c:v>
                </c:pt>
                <c:pt idx="23">
                  <c:v>6.8192242000000078</c:v>
                </c:pt>
                <c:pt idx="24">
                  <c:v>6.6250322567067741</c:v>
                </c:pt>
                <c:pt idx="25">
                  <c:v>6.149523731445683</c:v>
                </c:pt>
                <c:pt idx="26">
                  <c:v>5.8897200646864007</c:v>
                </c:pt>
                <c:pt idx="27">
                  <c:v>6.0484920144809138</c:v>
                </c:pt>
                <c:pt idx="28">
                  <c:v>5.5883685875014351</c:v>
                </c:pt>
                <c:pt idx="29">
                  <c:v>4.8214160216919311</c:v>
                </c:pt>
                <c:pt idx="30">
                  <c:v>4.5885298404736261</c:v>
                </c:pt>
                <c:pt idx="31">
                  <c:v>4.4958753209965323</c:v>
                </c:pt>
                <c:pt idx="32">
                  <c:v>4.6300460764207401</c:v>
                </c:pt>
                <c:pt idx="33">
                  <c:v>4.8754224007914786</c:v>
                </c:pt>
                <c:pt idx="34">
                  <c:v>4.7729716641543689</c:v>
                </c:pt>
                <c:pt idx="35">
                  <c:v>4.8202379999999891</c:v>
                </c:pt>
                <c:pt idx="36">
                  <c:v>4.7227500597324905</c:v>
                </c:pt>
                <c:pt idx="37">
                  <c:v>4.514496878106371</c:v>
                </c:pt>
                <c:pt idx="38">
                  <c:v>4.6882049103658971</c:v>
                </c:pt>
                <c:pt idx="39">
                  <c:v>3.8521773841905969</c:v>
                </c:pt>
                <c:pt idx="40">
                  <c:v>3.6230413055883304</c:v>
                </c:pt>
                <c:pt idx="41">
                  <c:v>4.3291425782406066</c:v>
                </c:pt>
                <c:pt idx="42">
                  <c:v>4.7154456189101381</c:v>
                </c:pt>
                <c:pt idx="43">
                  <c:v>4.7160094814278466</c:v>
                </c:pt>
                <c:pt idx="44">
                  <c:v>4.6628417503890063</c:v>
                </c:pt>
                <c:pt idx="45">
                  <c:v>4.8811038658971029</c:v>
                </c:pt>
                <c:pt idx="46">
                  <c:v>5.5719906526996539</c:v>
                </c:pt>
                <c:pt idx="47">
                  <c:v>5.6516313664778721</c:v>
                </c:pt>
                <c:pt idx="48">
                  <c:v>6.6013822700558791</c:v>
                </c:pt>
                <c:pt idx="49">
                  <c:v>7.1053866666557184</c:v>
                </c:pt>
                <c:pt idx="50">
                  <c:v>6.6966345141153027</c:v>
                </c:pt>
                <c:pt idx="51">
                  <c:v>6.9356795793507757</c:v>
                </c:pt>
                <c:pt idx="52">
                  <c:v>7.6552422868673062</c:v>
                </c:pt>
                <c:pt idx="53">
                  <c:v>7.4490565132175277</c:v>
                </c:pt>
                <c:pt idx="54">
                  <c:v>7.1879146988552094</c:v>
                </c:pt>
                <c:pt idx="55">
                  <c:v>7.1696935957299104</c:v>
                </c:pt>
                <c:pt idx="56">
                  <c:v>6.6321127650759735</c:v>
                </c:pt>
                <c:pt idx="57">
                  <c:v>6.3235140795752045</c:v>
                </c:pt>
                <c:pt idx="58">
                  <c:v>5.7591669227568616</c:v>
                </c:pt>
                <c:pt idx="59">
                  <c:v>5.5299583415792029</c:v>
                </c:pt>
                <c:pt idx="60">
                  <c:v>4.0489958840393143</c:v>
                </c:pt>
                <c:pt idx="61">
                  <c:v>3.1887323408165429</c:v>
                </c:pt>
                <c:pt idx="62">
                  <c:v>3.4470059715754218</c:v>
                </c:pt>
                <c:pt idx="63">
                  <c:v>3.9255778908801489</c:v>
                </c:pt>
                <c:pt idx="64">
                  <c:v>3.5449419013556707</c:v>
                </c:pt>
                <c:pt idx="65">
                  <c:v>3.7941360560775053</c:v>
                </c:pt>
                <c:pt idx="66">
                  <c:v>3.7130403761085802</c:v>
                </c:pt>
                <c:pt idx="67">
                  <c:v>3.5469314880402862</c:v>
                </c:pt>
                <c:pt idx="68">
                  <c:v>3.6593202497325592</c:v>
                </c:pt>
                <c:pt idx="69">
                  <c:v>3.2062917298591742</c:v>
                </c:pt>
                <c:pt idx="70">
                  <c:v>3.3195740703164773</c:v>
                </c:pt>
                <c:pt idx="71">
                  <c:v>3.3322283480304264</c:v>
                </c:pt>
                <c:pt idx="72">
                  <c:v>2.709408115887399</c:v>
                </c:pt>
                <c:pt idx="73">
                  <c:v>2.5146355803342715</c:v>
                </c:pt>
                <c:pt idx="74">
                  <c:v>2.3246847970937949</c:v>
                </c:pt>
                <c:pt idx="75">
                  <c:v>2.2887820944812631</c:v>
                </c:pt>
                <c:pt idx="76">
                  <c:v>2.7609178787970166</c:v>
                </c:pt>
                <c:pt idx="77">
                  <c:v>2.7424389155628575</c:v>
                </c:pt>
                <c:pt idx="78">
                  <c:v>3.005866003797081</c:v>
                </c:pt>
                <c:pt idx="79">
                  <c:v>3.4978476913690884</c:v>
                </c:pt>
                <c:pt idx="80">
                  <c:v>5.8563391191182603</c:v>
                </c:pt>
                <c:pt idx="81">
                  <c:v>6.3342031440000852</c:v>
                </c:pt>
                <c:pt idx="82">
                  <c:v>6.3658721016305435</c:v>
                </c:pt>
                <c:pt idx="83">
                  <c:v>6.5412036334441694</c:v>
                </c:pt>
                <c:pt idx="84">
                  <c:v>7.754943097834726</c:v>
                </c:pt>
                <c:pt idx="85">
                  <c:v>8.8255638653679966</c:v>
                </c:pt>
                <c:pt idx="86">
                  <c:v>9.0486518100241682</c:v>
                </c:pt>
                <c:pt idx="87">
                  <c:v>8.7574211104435449</c:v>
                </c:pt>
                <c:pt idx="88">
                  <c:v>8.4756734285492143</c:v>
                </c:pt>
                <c:pt idx="89">
                  <c:v>8.5817997113106372</c:v>
                </c:pt>
                <c:pt idx="90">
                  <c:v>8.3741348754001592</c:v>
                </c:pt>
                <c:pt idx="91">
                  <c:v>8.3056544578107605</c:v>
                </c:pt>
                <c:pt idx="92">
                  <c:v>6.3892144470278822</c:v>
                </c:pt>
                <c:pt idx="93">
                  <c:v>6.7366934126147555</c:v>
                </c:pt>
                <c:pt idx="94">
                  <c:v>7.1459864025804052</c:v>
                </c:pt>
                <c:pt idx="95">
                  <c:v>7.3788000630531911</c:v>
                </c:pt>
                <c:pt idx="96">
                  <c:v>7.0772641701917536</c:v>
                </c:pt>
                <c:pt idx="97">
                  <c:v>6.9208133046367806</c:v>
                </c:pt>
                <c:pt idx="98">
                  <c:v>6.7312565385921772</c:v>
                </c:pt>
                <c:pt idx="99">
                  <c:v>6.6285869497462215</c:v>
                </c:pt>
                <c:pt idx="100">
                  <c:v>6.9454825052904141</c:v>
                </c:pt>
                <c:pt idx="101">
                  <c:v>6.6806700557778669</c:v>
                </c:pt>
                <c:pt idx="102">
                  <c:v>6.7179223046580177</c:v>
                </c:pt>
                <c:pt idx="103">
                  <c:v>6.4753374560739729</c:v>
                </c:pt>
                <c:pt idx="104">
                  <c:v>5.7440495775223468</c:v>
                </c:pt>
                <c:pt idx="105">
                  <c:v>5.1062672126168565</c:v>
                </c:pt>
                <c:pt idx="106">
                  <c:v>4.2270138895996183</c:v>
                </c:pt>
                <c:pt idx="107">
                  <c:v>3.5010894864965962</c:v>
                </c:pt>
                <c:pt idx="108">
                  <c:v>3.1363152232348739</c:v>
                </c:pt>
                <c:pt idx="109">
                  <c:v>3.0246359179363651</c:v>
                </c:pt>
                <c:pt idx="110">
                  <c:v>2.9031798713184713</c:v>
                </c:pt>
                <c:pt idx="111">
                  <c:v>3.3741889676487773</c:v>
                </c:pt>
                <c:pt idx="112">
                  <c:v>3.7694514445156955</c:v>
                </c:pt>
                <c:pt idx="113">
                  <c:v>3.7107935903405149</c:v>
                </c:pt>
                <c:pt idx="114">
                  <c:v>5.0516981453803851</c:v>
                </c:pt>
                <c:pt idx="115">
                  <c:v>5.0202612175540366</c:v>
                </c:pt>
                <c:pt idx="116">
                  <c:v>4.9060171623290216</c:v>
                </c:pt>
                <c:pt idx="117">
                  <c:v>4.7089063291321338</c:v>
                </c:pt>
                <c:pt idx="118">
                  <c:v>5.2310274434468056</c:v>
                </c:pt>
                <c:pt idx="119">
                  <c:v>5.5599380874139541</c:v>
                </c:pt>
                <c:pt idx="120">
                  <c:v>6.412250229030164</c:v>
                </c:pt>
                <c:pt idx="121">
                  <c:v>5.7359618238121186</c:v>
                </c:pt>
                <c:pt idx="122">
                  <c:v>5.9474376579944135</c:v>
                </c:pt>
                <c:pt idx="123">
                  <c:v>5.6429994151366287</c:v>
                </c:pt>
                <c:pt idx="124">
                  <c:v>5.0740204640259918</c:v>
                </c:pt>
                <c:pt idx="125">
                  <c:v>5.2646005600832524</c:v>
                </c:pt>
                <c:pt idx="126">
                  <c:v>3.9846532373989874</c:v>
                </c:pt>
                <c:pt idx="127">
                  <c:v>3.6955082318422114</c:v>
                </c:pt>
                <c:pt idx="128">
                  <c:v>3.7585256282945636</c:v>
                </c:pt>
                <c:pt idx="129">
                  <c:v>4.1775732174316005</c:v>
                </c:pt>
                <c:pt idx="130">
                  <c:v>4.1867045527418867</c:v>
                </c:pt>
                <c:pt idx="131">
                  <c:v>4.6729278169541573</c:v>
                </c:pt>
                <c:pt idx="132">
                  <c:v>3.971382412670593</c:v>
                </c:pt>
                <c:pt idx="133">
                  <c:v>4.0638190189564938</c:v>
                </c:pt>
                <c:pt idx="134">
                  <c:v>4.5370915566941221</c:v>
                </c:pt>
                <c:pt idx="135">
                  <c:v>4.6682822824787991</c:v>
                </c:pt>
                <c:pt idx="136">
                  <c:v>3.9477397861280679</c:v>
                </c:pt>
                <c:pt idx="137">
                  <c:v>3.4723013613180314</c:v>
                </c:pt>
                <c:pt idx="138">
                  <c:v>3.0920882273835701</c:v>
                </c:pt>
                <c:pt idx="139">
                  <c:v>3.5772730514191977</c:v>
                </c:pt>
                <c:pt idx="140">
                  <c:v>3.5745954581961428</c:v>
                </c:pt>
                <c:pt idx="141">
                  <c:v>3.8650936416994881</c:v>
                </c:pt>
                <c:pt idx="142">
                  <c:v>4.2627452503511449</c:v>
                </c:pt>
                <c:pt idx="143">
                  <c:v>4.0712968450605445</c:v>
                </c:pt>
                <c:pt idx="144">
                  <c:v>5.4391813262983391</c:v>
                </c:pt>
                <c:pt idx="145">
                  <c:v>5.8917248388257377</c:v>
                </c:pt>
                <c:pt idx="146">
                  <c:v>5.5386549820153164</c:v>
                </c:pt>
                <c:pt idx="147">
                  <c:v>5.6959295128268508</c:v>
                </c:pt>
                <c:pt idx="148">
                  <c:v>5.2747119439959818</c:v>
                </c:pt>
                <c:pt idx="149">
                  <c:v>5.591654886359521</c:v>
                </c:pt>
                <c:pt idx="150">
                  <c:v>5.7778584599969349</c:v>
                </c:pt>
                <c:pt idx="151">
                  <c:v>6.0402597279291399</c:v>
                </c:pt>
                <c:pt idx="152">
                  <c:v>6.5940306892332217</c:v>
                </c:pt>
                <c:pt idx="153">
                  <c:v>6.0030045837908261</c:v>
                </c:pt>
                <c:pt idx="154">
                  <c:v>5.2137375152014158</c:v>
                </c:pt>
                <c:pt idx="155">
                  <c:v>4.9956519390938041</c:v>
                </c:pt>
                <c:pt idx="156">
                  <c:v>3.7169918492455309</c:v>
                </c:pt>
                <c:pt idx="157">
                  <c:v>2.7804965967721529</c:v>
                </c:pt>
                <c:pt idx="158">
                  <c:v>2.2255184719153789</c:v>
                </c:pt>
                <c:pt idx="159">
                  <c:v>1.6883769546178371</c:v>
                </c:pt>
                <c:pt idx="160">
                  <c:v>1.7561482773411257</c:v>
                </c:pt>
                <c:pt idx="161">
                  <c:v>1.9225695100686124</c:v>
                </c:pt>
                <c:pt idx="162">
                  <c:v>1.7545255250372378</c:v>
                </c:pt>
                <c:pt idx="163">
                  <c:v>1.34330660778663</c:v>
                </c:pt>
                <c:pt idx="164">
                  <c:v>1.3710606097958618</c:v>
                </c:pt>
                <c:pt idx="165">
                  <c:v>0.91132193042523113</c:v>
                </c:pt>
                <c:pt idx="166">
                  <c:v>0.91593030816623866</c:v>
                </c:pt>
                <c:pt idx="167">
                  <c:v>0.42506276944780552</c:v>
                </c:pt>
                <c:pt idx="168">
                  <c:v>-5.0566179730950012E-2</c:v>
                </c:pt>
                <c:pt idx="169">
                  <c:v>0.10315388802861492</c:v>
                </c:pt>
                <c:pt idx="170">
                  <c:v>7.7117957443746832E-2</c:v>
                </c:pt>
                <c:pt idx="171">
                  <c:v>-0.10112053183841851</c:v>
                </c:pt>
                <c:pt idx="172">
                  <c:v>-0.13972419613033082</c:v>
                </c:pt>
                <c:pt idx="173">
                  <c:v>-0.27135074950689386</c:v>
                </c:pt>
                <c:pt idx="174">
                  <c:v>0.12891311550566797</c:v>
                </c:pt>
                <c:pt idx="175">
                  <c:v>0.16648534646722624</c:v>
                </c:pt>
                <c:pt idx="176">
                  <c:v>-0.47979891434401623</c:v>
                </c:pt>
                <c:pt idx="177">
                  <c:v>-0.41673843155288637</c:v>
                </c:pt>
                <c:pt idx="178">
                  <c:v>-0.70627368823923575</c:v>
                </c:pt>
                <c:pt idx="179">
                  <c:v>-0.9373491815670576</c:v>
                </c:pt>
                <c:pt idx="180">
                  <c:v>-1.4</c:v>
                </c:pt>
                <c:pt idx="181">
                  <c:v>-1.0488349707626696</c:v>
                </c:pt>
                <c:pt idx="182">
                  <c:v>-0.63973849038276853</c:v>
                </c:pt>
                <c:pt idx="183">
                  <c:v>-0.3</c:v>
                </c:pt>
                <c:pt idx="184">
                  <c:v>0.53094439816412375</c:v>
                </c:pt>
                <c:pt idx="185">
                  <c:v>0.58880418406022272</c:v>
                </c:pt>
                <c:pt idx="186">
                  <c:v>0.39643705887063163</c:v>
                </c:pt>
                <c:pt idx="187">
                  <c:v>9.6821967393481145E-3</c:v>
                </c:pt>
                <c:pt idx="188">
                  <c:v>-0.39714782670608884</c:v>
                </c:pt>
                <c:pt idx="189">
                  <c:v>0.10120404248186787</c:v>
                </c:pt>
                <c:pt idx="190">
                  <c:v>0.50240414698035352</c:v>
                </c:pt>
                <c:pt idx="191">
                  <c:v>0.86895746329112455</c:v>
                </c:pt>
                <c:pt idx="192">
                  <c:v>0.91801181167458878</c:v>
                </c:pt>
                <c:pt idx="193">
                  <c:v>0.27879615938887525</c:v>
                </c:pt>
                <c:pt idx="194">
                  <c:v>-0.22974665061408928</c:v>
                </c:pt>
                <c:pt idx="195">
                  <c:v>0.2218546626368294</c:v>
                </c:pt>
                <c:pt idx="196">
                  <c:v>-0.2233033992450828</c:v>
                </c:pt>
                <c:pt idx="197">
                  <c:v>-1.1455230462203758E-2</c:v>
                </c:pt>
                <c:pt idx="198">
                  <c:v>-5.3911905016150286E-2</c:v>
                </c:pt>
                <c:pt idx="199">
                  <c:v>0.42834055577927188</c:v>
                </c:pt>
                <c:pt idx="200">
                  <c:v>1.0415128835737448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19B-4AC8-A997-193956898FB0}"/>
            </c:ext>
          </c:extLst>
        </c:ser>
        <c:ser>
          <c:idx val="1"/>
          <c:order val="2"/>
          <c:tx>
            <c:v>Aktuális előrejelzés</c:v>
          </c:tx>
          <c:spPr>
            <a:ln w="44450">
              <a:solidFill>
                <a:srgbClr val="7BAFD4">
                  <a:lumMod val="50000"/>
                </a:srgbClr>
              </a:solidFill>
            </a:ln>
          </c:spPr>
          <c:marker>
            <c:symbol val="none"/>
          </c:marker>
          <c:dPt>
            <c:idx val="199"/>
            <c:marker>
              <c:symbol val="circle"/>
              <c:size val="8"/>
              <c:spPr>
                <a:solidFill>
                  <a:sysClr val="window" lastClr="FFFFFF"/>
                </a:solidFill>
                <a:ln>
                  <a:solidFill>
                    <a:srgbClr val="7BAFD4">
                      <a:lumMod val="50000"/>
                    </a:srgbClr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119B-4AC8-A997-193956898FB0}"/>
              </c:ext>
            </c:extLst>
          </c:dPt>
          <c:dPt>
            <c:idx val="200"/>
            <c:marker>
              <c:symbol val="circle"/>
              <c:size val="8"/>
              <c:spPr>
                <a:solidFill>
                  <a:sysClr val="window" lastClr="FFFFFF"/>
                </a:solidFill>
                <a:ln>
                  <a:solidFill>
                    <a:srgbClr val="7BAFD4">
                      <a:lumMod val="50000"/>
                    </a:srgbClr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119B-4AC8-A997-193956898FB0}"/>
              </c:ext>
            </c:extLst>
          </c:dPt>
          <c:dPt>
            <c:idx val="201"/>
            <c:marker>
              <c:symbol val="circle"/>
              <c:size val="8"/>
              <c:spPr>
                <a:solidFill>
                  <a:sysClr val="window" lastClr="FFFFFF"/>
                </a:solidFill>
                <a:ln>
                  <a:solidFill>
                    <a:srgbClr val="7BAFD4">
                      <a:lumMod val="50000"/>
                    </a:srgbClr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119B-4AC8-A997-193956898FB0}"/>
              </c:ext>
            </c:extLst>
          </c:dPt>
          <c:dPt>
            <c:idx val="202"/>
            <c:marker>
              <c:symbol val="circle"/>
              <c:size val="8"/>
              <c:spPr>
                <a:solidFill>
                  <a:sysClr val="window" lastClr="FFFFFF"/>
                </a:solidFill>
                <a:ln>
                  <a:solidFill>
                    <a:srgbClr val="7BAFD4">
                      <a:lumMod val="50000"/>
                    </a:srgbClr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119B-4AC8-A997-193956898FB0}"/>
              </c:ext>
            </c:extLst>
          </c:dPt>
          <c:dPt>
            <c:idx val="203"/>
            <c:marker>
              <c:symbol val="circle"/>
              <c:size val="8"/>
              <c:spPr>
                <a:solidFill>
                  <a:sysClr val="window" lastClr="FFFFFF"/>
                </a:solidFill>
                <a:ln>
                  <a:solidFill>
                    <a:srgbClr val="7BAFD4">
                      <a:lumMod val="50000"/>
                    </a:srgbClr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119B-4AC8-A997-193956898FB0}"/>
              </c:ext>
            </c:extLst>
          </c:dPt>
          <c:cat>
            <c:numRef>
              <c:f>'cpi_yoy változás'!$A$2:$A$205</c:f>
              <c:numCache>
                <c:formatCode>mmm\-yy</c:formatCode>
                <c:ptCount val="204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</c:numCache>
            </c:numRef>
          </c:cat>
          <c:val>
            <c:numRef>
              <c:f>'cpi_yoy változás'!$C$2:$C$205</c:f>
              <c:numCache>
                <c:formatCode>0.0</c:formatCode>
                <c:ptCount val="204"/>
                <c:pt idx="0">
                  <c:v>10.015222888769983</c:v>
                </c:pt>
                <c:pt idx="1">
                  <c:v>9.8098607196486824</c:v>
                </c:pt>
                <c:pt idx="2">
                  <c:v>9.5768425001366637</c:v>
                </c:pt>
                <c:pt idx="3">
                  <c:v>9.2131752211360407</c:v>
                </c:pt>
                <c:pt idx="4">
                  <c:v>9.0410571686837642</c:v>
                </c:pt>
                <c:pt idx="5">
                  <c:v>9.1172628796328894</c:v>
                </c:pt>
                <c:pt idx="6">
                  <c:v>9.5584931948636154</c:v>
                </c:pt>
                <c:pt idx="7">
                  <c:v>9.6283203653913603</c:v>
                </c:pt>
                <c:pt idx="8">
                  <c:v>10.31497715583707</c:v>
                </c:pt>
                <c:pt idx="9">
                  <c:v>10.412520130514366</c:v>
                </c:pt>
                <c:pt idx="10">
                  <c:v>10.572704499530047</c:v>
                </c:pt>
                <c:pt idx="11">
                  <c:v>10.083347500000016</c:v>
                </c:pt>
                <c:pt idx="12">
                  <c:v>10.130105426737956</c:v>
                </c:pt>
                <c:pt idx="13">
                  <c:v>10.450660657799602</c:v>
                </c:pt>
                <c:pt idx="14">
                  <c:v>10.459865695212017</c:v>
                </c:pt>
                <c:pt idx="15">
                  <c:v>10.339000119723877</c:v>
                </c:pt>
                <c:pt idx="16">
                  <c:v>10.77886004862205</c:v>
                </c:pt>
                <c:pt idx="17">
                  <c:v>10.491667334219215</c:v>
                </c:pt>
                <c:pt idx="18">
                  <c:v>9.4272542091113394</c:v>
                </c:pt>
                <c:pt idx="19">
                  <c:v>8.705818801054221</c:v>
                </c:pt>
                <c:pt idx="20">
                  <c:v>7.9764049433878057</c:v>
                </c:pt>
                <c:pt idx="21">
                  <c:v>7.5852395540662911</c:v>
                </c:pt>
                <c:pt idx="22">
                  <c:v>7.1023042212261203</c:v>
                </c:pt>
                <c:pt idx="23">
                  <c:v>6.8192242000000078</c:v>
                </c:pt>
                <c:pt idx="24">
                  <c:v>6.6250322567067741</c:v>
                </c:pt>
                <c:pt idx="25">
                  <c:v>6.149523731445683</c:v>
                </c:pt>
                <c:pt idx="26">
                  <c:v>5.8897200646864007</c:v>
                </c:pt>
                <c:pt idx="27">
                  <c:v>6.0484920144809138</c:v>
                </c:pt>
                <c:pt idx="28">
                  <c:v>5.5883685875014351</c:v>
                </c:pt>
                <c:pt idx="29">
                  <c:v>4.8214160216919311</c:v>
                </c:pt>
                <c:pt idx="30">
                  <c:v>4.5885298404736261</c:v>
                </c:pt>
                <c:pt idx="31">
                  <c:v>4.4958753209965323</c:v>
                </c:pt>
                <c:pt idx="32">
                  <c:v>4.6300460764207401</c:v>
                </c:pt>
                <c:pt idx="33">
                  <c:v>4.8754224007914786</c:v>
                </c:pt>
                <c:pt idx="34">
                  <c:v>4.7729716641543689</c:v>
                </c:pt>
                <c:pt idx="35">
                  <c:v>4.8202379999999891</c:v>
                </c:pt>
                <c:pt idx="36">
                  <c:v>4.7227500597324905</c:v>
                </c:pt>
                <c:pt idx="37">
                  <c:v>4.514496878106371</c:v>
                </c:pt>
                <c:pt idx="38">
                  <c:v>4.6882049103658971</c:v>
                </c:pt>
                <c:pt idx="39">
                  <c:v>3.8521773841905969</c:v>
                </c:pt>
                <c:pt idx="40">
                  <c:v>3.6230413055883304</c:v>
                </c:pt>
                <c:pt idx="41">
                  <c:v>4.3291425782406066</c:v>
                </c:pt>
                <c:pt idx="42">
                  <c:v>4.7154456189101381</c:v>
                </c:pt>
                <c:pt idx="43">
                  <c:v>4.7160094814278466</c:v>
                </c:pt>
                <c:pt idx="44">
                  <c:v>4.6628417503890063</c:v>
                </c:pt>
                <c:pt idx="45">
                  <c:v>4.8811038658971029</c:v>
                </c:pt>
                <c:pt idx="46">
                  <c:v>5.5719906526996539</c:v>
                </c:pt>
                <c:pt idx="47">
                  <c:v>5.6516313664778721</c:v>
                </c:pt>
                <c:pt idx="48">
                  <c:v>6.6013822700558791</c:v>
                </c:pt>
                <c:pt idx="49">
                  <c:v>7.1053866666557184</c:v>
                </c:pt>
                <c:pt idx="50">
                  <c:v>6.6966345141153027</c:v>
                </c:pt>
                <c:pt idx="51">
                  <c:v>6.9356795793507757</c:v>
                </c:pt>
                <c:pt idx="52">
                  <c:v>7.6552422868673062</c:v>
                </c:pt>
                <c:pt idx="53">
                  <c:v>7.4490565132175277</c:v>
                </c:pt>
                <c:pt idx="54">
                  <c:v>7.1879146988552094</c:v>
                </c:pt>
                <c:pt idx="55">
                  <c:v>7.1696935957299104</c:v>
                </c:pt>
                <c:pt idx="56">
                  <c:v>6.6321127650759735</c:v>
                </c:pt>
                <c:pt idx="57">
                  <c:v>6.3235140795752045</c:v>
                </c:pt>
                <c:pt idx="58">
                  <c:v>5.7591669227568616</c:v>
                </c:pt>
                <c:pt idx="59">
                  <c:v>5.5299583415792029</c:v>
                </c:pt>
                <c:pt idx="60">
                  <c:v>4.0489958840393143</c:v>
                </c:pt>
                <c:pt idx="61">
                  <c:v>3.1887323408165429</c:v>
                </c:pt>
                <c:pt idx="62">
                  <c:v>3.4470059715754218</c:v>
                </c:pt>
                <c:pt idx="63">
                  <c:v>3.9255778908801489</c:v>
                </c:pt>
                <c:pt idx="64">
                  <c:v>3.5449419013556707</c:v>
                </c:pt>
                <c:pt idx="65">
                  <c:v>3.7941360560775053</c:v>
                </c:pt>
                <c:pt idx="66">
                  <c:v>3.7130403761085802</c:v>
                </c:pt>
                <c:pt idx="67">
                  <c:v>3.5469314880402862</c:v>
                </c:pt>
                <c:pt idx="68">
                  <c:v>3.6593202497325592</c:v>
                </c:pt>
                <c:pt idx="69">
                  <c:v>3.2062917298591742</c:v>
                </c:pt>
                <c:pt idx="70">
                  <c:v>3.3195740703164773</c:v>
                </c:pt>
                <c:pt idx="71">
                  <c:v>3.3322283480304264</c:v>
                </c:pt>
                <c:pt idx="72">
                  <c:v>2.709408115887399</c:v>
                </c:pt>
                <c:pt idx="73">
                  <c:v>2.5146355803342715</c:v>
                </c:pt>
                <c:pt idx="74">
                  <c:v>2.3246847970937949</c:v>
                </c:pt>
                <c:pt idx="75">
                  <c:v>2.2887820944812631</c:v>
                </c:pt>
                <c:pt idx="76">
                  <c:v>2.7609178787970166</c:v>
                </c:pt>
                <c:pt idx="77">
                  <c:v>2.7424389155628575</c:v>
                </c:pt>
                <c:pt idx="78">
                  <c:v>3.005866003797081</c:v>
                </c:pt>
                <c:pt idx="79">
                  <c:v>3.4978476913690884</c:v>
                </c:pt>
                <c:pt idx="80">
                  <c:v>5.8563391191182603</c:v>
                </c:pt>
                <c:pt idx="81">
                  <c:v>6.3342031440000852</c:v>
                </c:pt>
                <c:pt idx="82">
                  <c:v>6.3658721016305435</c:v>
                </c:pt>
                <c:pt idx="83">
                  <c:v>6.5412036334441694</c:v>
                </c:pt>
                <c:pt idx="84">
                  <c:v>7.754943097834726</c:v>
                </c:pt>
                <c:pt idx="85">
                  <c:v>8.8255638653679966</c:v>
                </c:pt>
                <c:pt idx="86">
                  <c:v>9.0486518100241682</c:v>
                </c:pt>
                <c:pt idx="87">
                  <c:v>8.7574211104435449</c:v>
                </c:pt>
                <c:pt idx="88">
                  <c:v>8.4756734285492143</c:v>
                </c:pt>
                <c:pt idx="89">
                  <c:v>8.5817997113106372</c:v>
                </c:pt>
                <c:pt idx="90">
                  <c:v>8.3741348754001592</c:v>
                </c:pt>
                <c:pt idx="91">
                  <c:v>8.3056544578107605</c:v>
                </c:pt>
                <c:pt idx="92">
                  <c:v>6.3892144470278822</c:v>
                </c:pt>
                <c:pt idx="93">
                  <c:v>6.7366934126147555</c:v>
                </c:pt>
                <c:pt idx="94">
                  <c:v>7.1459864025804052</c:v>
                </c:pt>
                <c:pt idx="95">
                  <c:v>7.3788000630531911</c:v>
                </c:pt>
                <c:pt idx="96">
                  <c:v>7.0772641701917536</c:v>
                </c:pt>
                <c:pt idx="97">
                  <c:v>6.9208133046367806</c:v>
                </c:pt>
                <c:pt idx="98">
                  <c:v>6.7312565385921772</c:v>
                </c:pt>
                <c:pt idx="99">
                  <c:v>6.6285869497462215</c:v>
                </c:pt>
                <c:pt idx="100">
                  <c:v>6.9454825052904141</c:v>
                </c:pt>
                <c:pt idx="101">
                  <c:v>6.6806700557778669</c:v>
                </c:pt>
                <c:pt idx="102">
                  <c:v>6.7179223046580177</c:v>
                </c:pt>
                <c:pt idx="103">
                  <c:v>6.4753374560739729</c:v>
                </c:pt>
                <c:pt idx="104">
                  <c:v>5.7440495775223468</c:v>
                </c:pt>
                <c:pt idx="105">
                  <c:v>5.1062672126168565</c:v>
                </c:pt>
                <c:pt idx="106">
                  <c:v>4.2270138895996183</c:v>
                </c:pt>
                <c:pt idx="107">
                  <c:v>3.5010894864965962</c:v>
                </c:pt>
                <c:pt idx="108">
                  <c:v>3.1363152232348739</c:v>
                </c:pt>
                <c:pt idx="109">
                  <c:v>3.0246359179363651</c:v>
                </c:pt>
                <c:pt idx="110">
                  <c:v>2.9031798713184713</c:v>
                </c:pt>
                <c:pt idx="111">
                  <c:v>3.3741889676487773</c:v>
                </c:pt>
                <c:pt idx="112">
                  <c:v>3.7694514445156955</c:v>
                </c:pt>
                <c:pt idx="113">
                  <c:v>3.7107935903405149</c:v>
                </c:pt>
                <c:pt idx="114">
                  <c:v>5.0516981453803851</c:v>
                </c:pt>
                <c:pt idx="115">
                  <c:v>5.0202612175540366</c:v>
                </c:pt>
                <c:pt idx="116">
                  <c:v>4.9060171623290216</c:v>
                </c:pt>
                <c:pt idx="117">
                  <c:v>4.7089063291321338</c:v>
                </c:pt>
                <c:pt idx="118">
                  <c:v>5.2310274434468056</c:v>
                </c:pt>
                <c:pt idx="119">
                  <c:v>5.5599380874139541</c:v>
                </c:pt>
                <c:pt idx="120">
                  <c:v>6.412250229030164</c:v>
                </c:pt>
                <c:pt idx="121">
                  <c:v>5.7359618238121186</c:v>
                </c:pt>
                <c:pt idx="122">
                  <c:v>5.9474376579944135</c:v>
                </c:pt>
                <c:pt idx="123">
                  <c:v>5.6429994151366287</c:v>
                </c:pt>
                <c:pt idx="124">
                  <c:v>5.0740204640259918</c:v>
                </c:pt>
                <c:pt idx="125">
                  <c:v>5.2646005600832524</c:v>
                </c:pt>
                <c:pt idx="126">
                  <c:v>3.9846532373989874</c:v>
                </c:pt>
                <c:pt idx="127">
                  <c:v>3.6955082318422114</c:v>
                </c:pt>
                <c:pt idx="128">
                  <c:v>3.7585256282945636</c:v>
                </c:pt>
                <c:pt idx="129">
                  <c:v>4.1775732174316005</c:v>
                </c:pt>
                <c:pt idx="130">
                  <c:v>4.1867045527418867</c:v>
                </c:pt>
                <c:pt idx="131">
                  <c:v>4.6729278169541573</c:v>
                </c:pt>
                <c:pt idx="132">
                  <c:v>3.971382412670593</c:v>
                </c:pt>
                <c:pt idx="133">
                  <c:v>4.0638190189564938</c:v>
                </c:pt>
                <c:pt idx="134">
                  <c:v>4.5370915566941221</c:v>
                </c:pt>
                <c:pt idx="135">
                  <c:v>4.6682822824787991</c:v>
                </c:pt>
                <c:pt idx="136">
                  <c:v>3.9477397861280679</c:v>
                </c:pt>
                <c:pt idx="137">
                  <c:v>3.4723013613180314</c:v>
                </c:pt>
                <c:pt idx="138">
                  <c:v>3.0920882273835701</c:v>
                </c:pt>
                <c:pt idx="139">
                  <c:v>3.5772730514191977</c:v>
                </c:pt>
                <c:pt idx="140">
                  <c:v>3.5745954581961428</c:v>
                </c:pt>
                <c:pt idx="141">
                  <c:v>3.8650936416994881</c:v>
                </c:pt>
                <c:pt idx="142">
                  <c:v>4.2627452503511449</c:v>
                </c:pt>
                <c:pt idx="143">
                  <c:v>4.0712968450605445</c:v>
                </c:pt>
                <c:pt idx="144">
                  <c:v>5.4391813262983391</c:v>
                </c:pt>
                <c:pt idx="145">
                  <c:v>5.8917248388257377</c:v>
                </c:pt>
                <c:pt idx="146">
                  <c:v>5.5386549820153164</c:v>
                </c:pt>
                <c:pt idx="147">
                  <c:v>5.6959295128268508</c:v>
                </c:pt>
                <c:pt idx="148">
                  <c:v>5.2747119439959818</c:v>
                </c:pt>
                <c:pt idx="149">
                  <c:v>5.591654886359521</c:v>
                </c:pt>
                <c:pt idx="150">
                  <c:v>5.7778584599969349</c:v>
                </c:pt>
                <c:pt idx="151">
                  <c:v>6.0402597279291399</c:v>
                </c:pt>
                <c:pt idx="152">
                  <c:v>6.5940306892332217</c:v>
                </c:pt>
                <c:pt idx="153">
                  <c:v>6.0030045837908261</c:v>
                </c:pt>
                <c:pt idx="154">
                  <c:v>5.2137375152014158</c:v>
                </c:pt>
                <c:pt idx="155">
                  <c:v>4.9956519390938041</c:v>
                </c:pt>
                <c:pt idx="156">
                  <c:v>3.7169918492455309</c:v>
                </c:pt>
                <c:pt idx="157">
                  <c:v>2.7804965967721529</c:v>
                </c:pt>
                <c:pt idx="158">
                  <c:v>2.2255184719153789</c:v>
                </c:pt>
                <c:pt idx="159">
                  <c:v>1.6883769546178371</c:v>
                </c:pt>
                <c:pt idx="160">
                  <c:v>1.7561482773411257</c:v>
                </c:pt>
                <c:pt idx="161">
                  <c:v>1.9225695100686124</c:v>
                </c:pt>
                <c:pt idx="162">
                  <c:v>1.7545255250372378</c:v>
                </c:pt>
                <c:pt idx="163">
                  <c:v>1.34330660778663</c:v>
                </c:pt>
                <c:pt idx="164">
                  <c:v>1.3710606097958618</c:v>
                </c:pt>
                <c:pt idx="165">
                  <c:v>0.91132193042523113</c:v>
                </c:pt>
                <c:pt idx="166">
                  <c:v>0.91593030816623866</c:v>
                </c:pt>
                <c:pt idx="167">
                  <c:v>0.42506276944780552</c:v>
                </c:pt>
                <c:pt idx="168">
                  <c:v>-5.0566179730950012E-2</c:v>
                </c:pt>
                <c:pt idx="169">
                  <c:v>0.10315388802861492</c:v>
                </c:pt>
                <c:pt idx="170">
                  <c:v>7.7117957443746832E-2</c:v>
                </c:pt>
                <c:pt idx="171">
                  <c:v>-0.10112053183841851</c:v>
                </c:pt>
                <c:pt idx="172">
                  <c:v>-0.13972419613033082</c:v>
                </c:pt>
                <c:pt idx="173">
                  <c:v>-0.27135074950689386</c:v>
                </c:pt>
                <c:pt idx="174">
                  <c:v>0.12891311550566797</c:v>
                </c:pt>
                <c:pt idx="175">
                  <c:v>0.16648534646722624</c:v>
                </c:pt>
                <c:pt idx="176">
                  <c:v>-0.47979891434401623</c:v>
                </c:pt>
                <c:pt idx="177">
                  <c:v>-0.41673843155288637</c:v>
                </c:pt>
                <c:pt idx="178">
                  <c:v>-0.70627368823923575</c:v>
                </c:pt>
                <c:pt idx="179">
                  <c:v>-0.9373491815670576</c:v>
                </c:pt>
                <c:pt idx="180">
                  <c:v>-1.4</c:v>
                </c:pt>
                <c:pt idx="181">
                  <c:v>-1.0488349707626696</c:v>
                </c:pt>
                <c:pt idx="182">
                  <c:v>-0.63973849038276853</c:v>
                </c:pt>
                <c:pt idx="183">
                  <c:v>-0.3</c:v>
                </c:pt>
                <c:pt idx="184">
                  <c:v>0.53094439816412375</c:v>
                </c:pt>
                <c:pt idx="185">
                  <c:v>0.58880418406022272</c:v>
                </c:pt>
                <c:pt idx="186">
                  <c:v>0.39643705887063163</c:v>
                </c:pt>
                <c:pt idx="187">
                  <c:v>9.6821967393481145E-3</c:v>
                </c:pt>
                <c:pt idx="188">
                  <c:v>-0.39714782670608884</c:v>
                </c:pt>
                <c:pt idx="189">
                  <c:v>0.10120404248186787</c:v>
                </c:pt>
                <c:pt idx="190">
                  <c:v>0.50240414698035352</c:v>
                </c:pt>
                <c:pt idx="191">
                  <c:v>0.86895746329112455</c:v>
                </c:pt>
                <c:pt idx="192">
                  <c:v>0.91801181167458878</c:v>
                </c:pt>
                <c:pt idx="193">
                  <c:v>0.27879615938887525</c:v>
                </c:pt>
                <c:pt idx="194">
                  <c:v>-0.22974665061408928</c:v>
                </c:pt>
                <c:pt idx="195">
                  <c:v>0.21040227692692781</c:v>
                </c:pt>
                <c:pt idx="196">
                  <c:v>-0.22587266293021457</c:v>
                </c:pt>
                <c:pt idx="197">
                  <c:v>-0.18470602034093986</c:v>
                </c:pt>
                <c:pt idx="198">
                  <c:v>-0.33255966143752858</c:v>
                </c:pt>
                <c:pt idx="199">
                  <c:v>-9.8243475263004143E-2</c:v>
                </c:pt>
                <c:pt idx="200">
                  <c:v>0.56295272315949774</c:v>
                </c:pt>
                <c:pt idx="201">
                  <c:v>0.82278637066825411</c:v>
                </c:pt>
                <c:pt idx="202">
                  <c:v>1.1289337946824816</c:v>
                </c:pt>
                <c:pt idx="203">
                  <c:v>1.6633840190322928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119B-4AC8-A997-193956898F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9688616"/>
        <c:axId val="519689008"/>
      </c:lineChart>
      <c:dateAx>
        <c:axId val="519688616"/>
        <c:scaling>
          <c:orientation val="minMax"/>
          <c:max val="42705"/>
          <c:min val="41640"/>
        </c:scaling>
        <c:delete val="0"/>
        <c:axPos val="b"/>
        <c:numFmt formatCode="mmmyy" sourceLinked="0"/>
        <c:majorTickMark val="out"/>
        <c:minorTickMark val="none"/>
        <c:tickLblPos val="low"/>
        <c:spPr>
          <a:ln>
            <a:solidFill>
              <a:srgbClr val="898989"/>
            </a:solidFill>
          </a:ln>
        </c:spPr>
        <c:txPr>
          <a:bodyPr rot="-5400000" vert="horz"/>
          <a:lstStyle/>
          <a:p>
            <a:pPr>
              <a:defRPr/>
            </a:pPr>
            <a:endParaRPr lang="hu-HU"/>
          </a:p>
        </c:txPr>
        <c:crossAx val="519689008"/>
        <c:crosses val="autoZero"/>
        <c:auto val="1"/>
        <c:lblOffset val="100"/>
        <c:baseTimeUnit val="months"/>
        <c:majorUnit val="2"/>
        <c:majorTimeUnit val="months"/>
      </c:dateAx>
      <c:valAx>
        <c:axId val="519689008"/>
        <c:scaling>
          <c:orientation val="minMax"/>
          <c:max val="2"/>
          <c:min val="-2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 dirty="0"/>
                  <a:t>é</a:t>
                </a:r>
                <a:r>
                  <a:rPr lang="en-US" dirty="0" err="1"/>
                  <a:t>ves</a:t>
                </a:r>
                <a:r>
                  <a:rPr lang="en-US" dirty="0"/>
                  <a:t> </a:t>
                </a:r>
                <a:r>
                  <a:rPr lang="en-US" dirty="0" err="1"/>
                  <a:t>változás</a:t>
                </a:r>
                <a:r>
                  <a:rPr lang="hu-HU" dirty="0"/>
                  <a:t> (%)</a:t>
                </a:r>
                <a:r>
                  <a:rPr lang="en-US" dirty="0"/>
                  <a:t> 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u-HU"/>
          </a:p>
        </c:txPr>
        <c:crossAx val="519688616"/>
        <c:crosses val="autoZero"/>
        <c:crossBetween val="between"/>
      </c:valAx>
      <c:valAx>
        <c:axId val="591514424"/>
        <c:scaling>
          <c:orientation val="minMax"/>
          <c:min val="-2"/>
        </c:scaling>
        <c:delete val="0"/>
        <c:axPos val="r"/>
        <c:numFmt formatCode="#,##0.0" sourceLinked="0"/>
        <c:majorTickMark val="out"/>
        <c:minorTickMark val="none"/>
        <c:tickLblPos val="nextTo"/>
        <c:crossAx val="591534104"/>
        <c:crosses val="max"/>
        <c:crossBetween val="between"/>
      </c:valAx>
      <c:dateAx>
        <c:axId val="59153410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591514424"/>
        <c:crosses val="autoZero"/>
        <c:auto val="1"/>
        <c:lblOffset val="100"/>
        <c:baseTimeUnit val="months"/>
        <c:majorUnit val="1"/>
        <c:minorUnit val="1"/>
      </c:dateAx>
    </c:plotArea>
    <c:legend>
      <c:legendPos val="b"/>
      <c:layout>
        <c:manualLayout>
          <c:xMode val="edge"/>
          <c:yMode val="edge"/>
          <c:x val="0"/>
          <c:y val="0.84971993852534888"/>
          <c:w val="1"/>
          <c:h val="0.15028006147465098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Trebuchet MS" panose="020B0603020202020204" pitchFamily="34" charset="0"/>
          <a:ea typeface="Trebuchet MS"/>
          <a:cs typeface="Trebuchet MS"/>
        </a:defRPr>
      </a:pPr>
      <a:endParaRPr lang="hu-H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78104910799194"/>
          <c:y val="5.0925925925925923E-2"/>
          <c:w val="0.77690554984974702"/>
          <c:h val="0.64154991319444443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'c1-7'!$C$12</c:f>
              <c:strCache>
                <c:ptCount val="1"/>
                <c:pt idx="0">
                  <c:v>Rendelkezésre álló jövedelem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'c1-7'!$A$42:$A$84</c:f>
              <c:numCache>
                <c:formatCode>m/d/yyyy</c:formatCode>
                <c:ptCount val="43"/>
                <c:pt idx="0">
                  <c:v>39538</c:v>
                </c:pt>
                <c:pt idx="1">
                  <c:v>39629</c:v>
                </c:pt>
                <c:pt idx="2">
                  <c:v>39721</c:v>
                </c:pt>
                <c:pt idx="3">
                  <c:v>39813</c:v>
                </c:pt>
                <c:pt idx="4">
                  <c:v>39903</c:v>
                </c:pt>
                <c:pt idx="5">
                  <c:v>39994</c:v>
                </c:pt>
                <c:pt idx="6">
                  <c:v>40086</c:v>
                </c:pt>
                <c:pt idx="7">
                  <c:v>40178</c:v>
                </c:pt>
                <c:pt idx="8">
                  <c:v>40268</c:v>
                </c:pt>
                <c:pt idx="9">
                  <c:v>40359</c:v>
                </c:pt>
                <c:pt idx="10">
                  <c:v>40451</c:v>
                </c:pt>
                <c:pt idx="11">
                  <c:v>40543</c:v>
                </c:pt>
                <c:pt idx="12">
                  <c:v>40633</c:v>
                </c:pt>
                <c:pt idx="13">
                  <c:v>40724</c:v>
                </c:pt>
                <c:pt idx="14">
                  <c:v>40816</c:v>
                </c:pt>
                <c:pt idx="15">
                  <c:v>40908</c:v>
                </c:pt>
                <c:pt idx="16">
                  <c:v>40999</c:v>
                </c:pt>
                <c:pt idx="17">
                  <c:v>41090</c:v>
                </c:pt>
                <c:pt idx="18">
                  <c:v>41182</c:v>
                </c:pt>
                <c:pt idx="19">
                  <c:v>41274</c:v>
                </c:pt>
                <c:pt idx="20">
                  <c:v>41364</c:v>
                </c:pt>
                <c:pt idx="21">
                  <c:v>41455</c:v>
                </c:pt>
                <c:pt idx="22">
                  <c:v>41547</c:v>
                </c:pt>
                <c:pt idx="23">
                  <c:v>41639</c:v>
                </c:pt>
                <c:pt idx="24">
                  <c:v>41729</c:v>
                </c:pt>
                <c:pt idx="25">
                  <c:v>41820</c:v>
                </c:pt>
                <c:pt idx="26">
                  <c:v>41912</c:v>
                </c:pt>
                <c:pt idx="27">
                  <c:v>42004</c:v>
                </c:pt>
                <c:pt idx="28">
                  <c:v>42094</c:v>
                </c:pt>
                <c:pt idx="29">
                  <c:v>42185</c:v>
                </c:pt>
                <c:pt idx="30">
                  <c:v>42277</c:v>
                </c:pt>
                <c:pt idx="31">
                  <c:v>42369</c:v>
                </c:pt>
                <c:pt idx="32">
                  <c:v>42460</c:v>
                </c:pt>
                <c:pt idx="33">
                  <c:v>42551</c:v>
                </c:pt>
                <c:pt idx="34">
                  <c:v>42643</c:v>
                </c:pt>
                <c:pt idx="35">
                  <c:v>42735</c:v>
                </c:pt>
                <c:pt idx="36">
                  <c:v>42825</c:v>
                </c:pt>
                <c:pt idx="37">
                  <c:v>42916</c:v>
                </c:pt>
                <c:pt idx="38">
                  <c:v>43008</c:v>
                </c:pt>
                <c:pt idx="39">
                  <c:v>43100</c:v>
                </c:pt>
                <c:pt idx="40">
                  <c:v>43190</c:v>
                </c:pt>
                <c:pt idx="41">
                  <c:v>43281</c:v>
                </c:pt>
                <c:pt idx="42">
                  <c:v>43373</c:v>
                </c:pt>
              </c:numCache>
            </c:numRef>
          </c:cat>
          <c:val>
            <c:numRef>
              <c:f>'c1-7'!$C$42:$C$84</c:f>
              <c:numCache>
                <c:formatCode>0.0</c:formatCode>
                <c:ptCount val="43"/>
                <c:pt idx="0">
                  <c:v>0.42909666519284428</c:v>
                </c:pt>
                <c:pt idx="1">
                  <c:v>1.9783228845909377</c:v>
                </c:pt>
                <c:pt idx="2">
                  <c:v>0.48847774872371019</c:v>
                </c:pt>
                <c:pt idx="3">
                  <c:v>2.493182594113037</c:v>
                </c:pt>
                <c:pt idx="4">
                  <c:v>-1.407158342749284</c:v>
                </c:pt>
                <c:pt idx="5">
                  <c:v>-2.2688009748341642</c:v>
                </c:pt>
                <c:pt idx="6">
                  <c:v>-2.8333141771164065</c:v>
                </c:pt>
                <c:pt idx="7">
                  <c:v>-6.8478111022113808</c:v>
                </c:pt>
                <c:pt idx="8">
                  <c:v>-2.5765423765145243</c:v>
                </c:pt>
                <c:pt idx="9">
                  <c:v>-3.5754018196717965</c:v>
                </c:pt>
                <c:pt idx="10">
                  <c:v>-1.2757976091842522</c:v>
                </c:pt>
                <c:pt idx="11">
                  <c:v>-0.5804547426847364</c:v>
                </c:pt>
                <c:pt idx="12">
                  <c:v>1.1361948753041133</c:v>
                </c:pt>
                <c:pt idx="13">
                  <c:v>2.5322655314319604</c:v>
                </c:pt>
                <c:pt idx="14">
                  <c:v>1.3877529782137827</c:v>
                </c:pt>
                <c:pt idx="15">
                  <c:v>-0.2455701323263213</c:v>
                </c:pt>
                <c:pt idx="16">
                  <c:v>-3.752476662573855</c:v>
                </c:pt>
                <c:pt idx="17">
                  <c:v>-4.6449221778220959</c:v>
                </c:pt>
                <c:pt idx="18">
                  <c:v>-4.215930810681229</c:v>
                </c:pt>
                <c:pt idx="19">
                  <c:v>-4.414747343858636</c:v>
                </c:pt>
                <c:pt idx="20">
                  <c:v>-9.4331041076969768E-2</c:v>
                </c:pt>
                <c:pt idx="21">
                  <c:v>1.934645283826768</c:v>
                </c:pt>
                <c:pt idx="22">
                  <c:v>3.2004369185069379</c:v>
                </c:pt>
                <c:pt idx="23">
                  <c:v>3.3649239305066843</c:v>
                </c:pt>
                <c:pt idx="24">
                  <c:v>3.5294109425064306</c:v>
                </c:pt>
                <c:pt idx="25">
                  <c:v>2.5956287227356682</c:v>
                </c:pt>
                <c:pt idx="26">
                  <c:v>2.7748224129699395</c:v>
                </c:pt>
                <c:pt idx="27">
                  <c:v>2.9691858521015035</c:v>
                </c:pt>
                <c:pt idx="28">
                  <c:v>2.6412334887381945</c:v>
                </c:pt>
                <c:pt idx="29">
                  <c:v>3.7422283254053781</c:v>
                </c:pt>
                <c:pt idx="30">
                  <c:v>3.2681093060763544</c:v>
                </c:pt>
                <c:pt idx="31">
                  <c:v>3.5609091321685753</c:v>
                </c:pt>
                <c:pt idx="32">
                  <c:v>4.8071974606347112</c:v>
                </c:pt>
                <c:pt idx="33">
                  <c:v>4.8710109362262841</c:v>
                </c:pt>
                <c:pt idx="34">
                  <c:v>5.4875198663134768</c:v>
                </c:pt>
                <c:pt idx="35">
                  <c:v>4.7231969057192771</c:v>
                </c:pt>
                <c:pt idx="36">
                  <c:v>4.3798129113209399</c:v>
                </c:pt>
                <c:pt idx="37">
                  <c:v>3.6862705766761934</c:v>
                </c:pt>
                <c:pt idx="38">
                  <c:v>2.9407673029751038</c:v>
                </c:pt>
                <c:pt idx="39">
                  <c:v>2.8083858889442581</c:v>
                </c:pt>
                <c:pt idx="40">
                  <c:v>2.2123477454732523</c:v>
                </c:pt>
                <c:pt idx="41">
                  <c:v>1.8698319483149533</c:v>
                </c:pt>
                <c:pt idx="42">
                  <c:v>2.1696324746131097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FF-4A3C-A078-69A9736654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71197664"/>
        <c:axId val="471198056"/>
      </c:barChart>
      <c:lineChart>
        <c:grouping val="standard"/>
        <c:varyColors val="0"/>
        <c:ser>
          <c:idx val="0"/>
          <c:order val="0"/>
          <c:tx>
            <c:strRef>
              <c:f>'c1-7'!$B$12</c:f>
              <c:strCache>
                <c:ptCount val="1"/>
                <c:pt idx="0">
                  <c:v>Fogyasztás</c:v>
                </c:pt>
              </c:strCache>
            </c:strRef>
          </c:tx>
          <c:spPr>
            <a:ln w="38100" cap="rnd">
              <a:solidFill>
                <a:srgbClr val="7BAFD4">
                  <a:lumMod val="5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'c1-7'!$A$42:$A$84</c:f>
              <c:numCache>
                <c:formatCode>m/d/yyyy</c:formatCode>
                <c:ptCount val="43"/>
                <c:pt idx="0">
                  <c:v>39538</c:v>
                </c:pt>
                <c:pt idx="1">
                  <c:v>39629</c:v>
                </c:pt>
                <c:pt idx="2">
                  <c:v>39721</c:v>
                </c:pt>
                <c:pt idx="3">
                  <c:v>39813</c:v>
                </c:pt>
                <c:pt idx="4">
                  <c:v>39903</c:v>
                </c:pt>
                <c:pt idx="5">
                  <c:v>39994</c:v>
                </c:pt>
                <c:pt idx="6">
                  <c:v>40086</c:v>
                </c:pt>
                <c:pt idx="7">
                  <c:v>40178</c:v>
                </c:pt>
                <c:pt idx="8">
                  <c:v>40268</c:v>
                </c:pt>
                <c:pt idx="9">
                  <c:v>40359</c:v>
                </c:pt>
                <c:pt idx="10">
                  <c:v>40451</c:v>
                </c:pt>
                <c:pt idx="11">
                  <c:v>40543</c:v>
                </c:pt>
                <c:pt idx="12">
                  <c:v>40633</c:v>
                </c:pt>
                <c:pt idx="13">
                  <c:v>40724</c:v>
                </c:pt>
                <c:pt idx="14">
                  <c:v>40816</c:v>
                </c:pt>
                <c:pt idx="15">
                  <c:v>40908</c:v>
                </c:pt>
                <c:pt idx="16">
                  <c:v>40999</c:v>
                </c:pt>
                <c:pt idx="17">
                  <c:v>41090</c:v>
                </c:pt>
                <c:pt idx="18">
                  <c:v>41182</c:v>
                </c:pt>
                <c:pt idx="19">
                  <c:v>41274</c:v>
                </c:pt>
                <c:pt idx="20">
                  <c:v>41364</c:v>
                </c:pt>
                <c:pt idx="21">
                  <c:v>41455</c:v>
                </c:pt>
                <c:pt idx="22">
                  <c:v>41547</c:v>
                </c:pt>
                <c:pt idx="23">
                  <c:v>41639</c:v>
                </c:pt>
                <c:pt idx="24">
                  <c:v>41729</c:v>
                </c:pt>
                <c:pt idx="25">
                  <c:v>41820</c:v>
                </c:pt>
                <c:pt idx="26">
                  <c:v>41912</c:v>
                </c:pt>
                <c:pt idx="27">
                  <c:v>42004</c:v>
                </c:pt>
                <c:pt idx="28">
                  <c:v>42094</c:v>
                </c:pt>
                <c:pt idx="29">
                  <c:v>42185</c:v>
                </c:pt>
                <c:pt idx="30">
                  <c:v>42277</c:v>
                </c:pt>
                <c:pt idx="31">
                  <c:v>42369</c:v>
                </c:pt>
                <c:pt idx="32">
                  <c:v>42460</c:v>
                </c:pt>
                <c:pt idx="33">
                  <c:v>42551</c:v>
                </c:pt>
                <c:pt idx="34">
                  <c:v>42643</c:v>
                </c:pt>
                <c:pt idx="35">
                  <c:v>42735</c:v>
                </c:pt>
                <c:pt idx="36">
                  <c:v>42825</c:v>
                </c:pt>
                <c:pt idx="37">
                  <c:v>42916</c:v>
                </c:pt>
                <c:pt idx="38">
                  <c:v>43008</c:v>
                </c:pt>
                <c:pt idx="39">
                  <c:v>43100</c:v>
                </c:pt>
                <c:pt idx="40">
                  <c:v>43190</c:v>
                </c:pt>
                <c:pt idx="41">
                  <c:v>43281</c:v>
                </c:pt>
                <c:pt idx="42">
                  <c:v>43373</c:v>
                </c:pt>
              </c:numCache>
            </c:numRef>
          </c:cat>
          <c:val>
            <c:numRef>
              <c:f>'c1-7'!$B$42:$B$84</c:f>
              <c:numCache>
                <c:formatCode>0.0</c:formatCode>
                <c:ptCount val="43"/>
                <c:pt idx="0">
                  <c:v>0.88915510523138153</c:v>
                </c:pt>
                <c:pt idx="1">
                  <c:v>0.39484690841014469</c:v>
                </c:pt>
                <c:pt idx="2">
                  <c:v>-1.2296927053267979</c:v>
                </c:pt>
                <c:pt idx="3">
                  <c:v>-4.3098246897332047</c:v>
                </c:pt>
                <c:pt idx="4">
                  <c:v>-6.6566629929786671</c:v>
                </c:pt>
                <c:pt idx="5">
                  <c:v>-7.219702968794266</c:v>
                </c:pt>
                <c:pt idx="6">
                  <c:v>-7.9503262850587788</c:v>
                </c:pt>
                <c:pt idx="7">
                  <c:v>-5.6669423001170429</c:v>
                </c:pt>
                <c:pt idx="8">
                  <c:v>-3.9876307867397571</c:v>
                </c:pt>
                <c:pt idx="9">
                  <c:v>-4.1249157458704389</c:v>
                </c:pt>
                <c:pt idx="10">
                  <c:v>-1.4799476395658218</c:v>
                </c:pt>
                <c:pt idx="11">
                  <c:v>-1.5381340204051241</c:v>
                </c:pt>
                <c:pt idx="12">
                  <c:v>-0.40671126933430912</c:v>
                </c:pt>
                <c:pt idx="13">
                  <c:v>1.9108766066630949</c:v>
                </c:pt>
                <c:pt idx="14">
                  <c:v>1.4186086140681482</c:v>
                </c:pt>
                <c:pt idx="15">
                  <c:v>0.33581626626883576</c:v>
                </c:pt>
                <c:pt idx="16">
                  <c:v>-1.0131771533344534</c:v>
                </c:pt>
                <c:pt idx="17">
                  <c:v>-2.8798385340095081</c:v>
                </c:pt>
                <c:pt idx="18">
                  <c:v>-3.5541127864330235</c:v>
                </c:pt>
                <c:pt idx="19">
                  <c:v>-1.7406211774709561</c:v>
                </c:pt>
                <c:pt idx="20">
                  <c:v>-0.80250969692667695</c:v>
                </c:pt>
                <c:pt idx="21">
                  <c:v>0.11887170013702075</c:v>
                </c:pt>
                <c:pt idx="22">
                  <c:v>1.0288436349789549</c:v>
                </c:pt>
                <c:pt idx="23">
                  <c:v>0.62391051285261767</c:v>
                </c:pt>
                <c:pt idx="24">
                  <c:v>0.80372343730921614</c:v>
                </c:pt>
                <c:pt idx="25">
                  <c:v>1.7980920946558854</c:v>
                </c:pt>
                <c:pt idx="26">
                  <c:v>1.9024634488040704</c:v>
                </c:pt>
                <c:pt idx="27">
                  <c:v>2.5749598642600233</c:v>
                </c:pt>
                <c:pt idx="28">
                  <c:v>2.9203058014101373</c:v>
                </c:pt>
                <c:pt idx="29">
                  <c:v>2.6469841563234979</c:v>
                </c:pt>
                <c:pt idx="30">
                  <c:v>3.2401032571471688</c:v>
                </c:pt>
                <c:pt idx="31">
                  <c:v>3.6067270385723162</c:v>
                </c:pt>
                <c:pt idx="32">
                  <c:v>4.4956983603668448</c:v>
                </c:pt>
                <c:pt idx="33">
                  <c:v>5.0540025996041749</c:v>
                </c:pt>
                <c:pt idx="34">
                  <c:v>5.1614957469299014</c:v>
                </c:pt>
                <c:pt idx="35">
                  <c:v>5.0735565180201689</c:v>
                </c:pt>
                <c:pt idx="36">
                  <c:v>4.4989269807561101</c:v>
                </c:pt>
                <c:pt idx="37">
                  <c:v>4.0055887345052525</c:v>
                </c:pt>
                <c:pt idx="38">
                  <c:v>3.5512082851385287</c:v>
                </c:pt>
                <c:pt idx="39">
                  <c:v>3.0273729460828918</c:v>
                </c:pt>
                <c:pt idx="40">
                  <c:v>2.6770076967332415</c:v>
                </c:pt>
                <c:pt idx="41">
                  <c:v>2.4952185503544371</c:v>
                </c:pt>
                <c:pt idx="42">
                  <c:v>2.3954730722725515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FF-4A3C-A078-69A9736654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1197664"/>
        <c:axId val="471198056"/>
      </c:lineChart>
      <c:lineChart>
        <c:grouping val="standard"/>
        <c:varyColors val="0"/>
        <c:ser>
          <c:idx val="2"/>
          <c:order val="2"/>
          <c:tx>
            <c:strRef>
              <c:f>'c1-7'!$D$12</c:f>
              <c:strCache>
                <c:ptCount val="1"/>
                <c:pt idx="0">
                  <c:v>Fogyasztói bizalom (jobb tengely)</c:v>
                </c:pt>
              </c:strCache>
            </c:strRef>
          </c:tx>
          <c:spPr>
            <a:ln w="38100" cap="rnd">
              <a:solidFill>
                <a:srgbClr val="9C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[8]Sheet1!$A$30:$A$69</c:f>
              <c:numCache>
                <c:formatCode>General</c:formatCode>
                <c:ptCount val="40"/>
                <c:pt idx="0">
                  <c:v>39538</c:v>
                </c:pt>
                <c:pt idx="1">
                  <c:v>39629</c:v>
                </c:pt>
                <c:pt idx="2">
                  <c:v>39721</c:v>
                </c:pt>
                <c:pt idx="3">
                  <c:v>39813</c:v>
                </c:pt>
                <c:pt idx="4">
                  <c:v>39903</c:v>
                </c:pt>
                <c:pt idx="5">
                  <c:v>39994</c:v>
                </c:pt>
                <c:pt idx="6">
                  <c:v>40086</c:v>
                </c:pt>
                <c:pt idx="7">
                  <c:v>40178</c:v>
                </c:pt>
                <c:pt idx="8">
                  <c:v>40268</c:v>
                </c:pt>
                <c:pt idx="9">
                  <c:v>40359</c:v>
                </c:pt>
                <c:pt idx="10">
                  <c:v>40451</c:v>
                </c:pt>
                <c:pt idx="11">
                  <c:v>40543</c:v>
                </c:pt>
                <c:pt idx="12">
                  <c:v>40633</c:v>
                </c:pt>
                <c:pt idx="13">
                  <c:v>40724</c:v>
                </c:pt>
                <c:pt idx="14">
                  <c:v>40816</c:v>
                </c:pt>
                <c:pt idx="15">
                  <c:v>40908</c:v>
                </c:pt>
                <c:pt idx="16">
                  <c:v>40999</c:v>
                </c:pt>
                <c:pt idx="17">
                  <c:v>41090</c:v>
                </c:pt>
                <c:pt idx="18">
                  <c:v>41182</c:v>
                </c:pt>
                <c:pt idx="19">
                  <c:v>41274</c:v>
                </c:pt>
                <c:pt idx="20">
                  <c:v>41364</c:v>
                </c:pt>
                <c:pt idx="21">
                  <c:v>41455</c:v>
                </c:pt>
                <c:pt idx="22">
                  <c:v>41547</c:v>
                </c:pt>
                <c:pt idx="23">
                  <c:v>41639</c:v>
                </c:pt>
                <c:pt idx="24">
                  <c:v>41729</c:v>
                </c:pt>
                <c:pt idx="25">
                  <c:v>41820</c:v>
                </c:pt>
                <c:pt idx="26">
                  <c:v>41912</c:v>
                </c:pt>
                <c:pt idx="27">
                  <c:v>42004</c:v>
                </c:pt>
                <c:pt idx="28">
                  <c:v>42094</c:v>
                </c:pt>
                <c:pt idx="29">
                  <c:v>42185</c:v>
                </c:pt>
                <c:pt idx="30">
                  <c:v>42277</c:v>
                </c:pt>
                <c:pt idx="31">
                  <c:v>42369</c:v>
                </c:pt>
                <c:pt idx="32">
                  <c:v>42460</c:v>
                </c:pt>
                <c:pt idx="33">
                  <c:v>42551</c:v>
                </c:pt>
                <c:pt idx="34">
                  <c:v>42643</c:v>
                </c:pt>
                <c:pt idx="35">
                  <c:v>42735</c:v>
                </c:pt>
                <c:pt idx="36">
                  <c:v>42825</c:v>
                </c:pt>
                <c:pt idx="37">
                  <c:v>42916</c:v>
                </c:pt>
                <c:pt idx="38">
                  <c:v>43008</c:v>
                </c:pt>
                <c:pt idx="39">
                  <c:v>43100</c:v>
                </c:pt>
              </c:numCache>
            </c:numRef>
          </c:cat>
          <c:val>
            <c:numRef>
              <c:f>'c1-7'!$D$42:$D$84</c:f>
              <c:numCache>
                <c:formatCode>0.0</c:formatCode>
                <c:ptCount val="43"/>
                <c:pt idx="0">
                  <c:v>-45.841666666666669</c:v>
                </c:pt>
                <c:pt idx="1">
                  <c:v>-48.44166666666667</c:v>
                </c:pt>
                <c:pt idx="2">
                  <c:v>-42.508333333333333</c:v>
                </c:pt>
                <c:pt idx="3">
                  <c:v>-56.25</c:v>
                </c:pt>
                <c:pt idx="4">
                  <c:v>-67.275000000000006</c:v>
                </c:pt>
                <c:pt idx="5">
                  <c:v>-64.508333333333326</c:v>
                </c:pt>
                <c:pt idx="6">
                  <c:v>-58.875</c:v>
                </c:pt>
                <c:pt idx="7">
                  <c:v>-52.224999999999994</c:v>
                </c:pt>
                <c:pt idx="8">
                  <c:v>-47.041666666666664</c:v>
                </c:pt>
                <c:pt idx="9">
                  <c:v>-31.791666666666668</c:v>
                </c:pt>
                <c:pt idx="10">
                  <c:v>-25.908333333333331</c:v>
                </c:pt>
                <c:pt idx="11">
                  <c:v>-23.649999999999995</c:v>
                </c:pt>
                <c:pt idx="12">
                  <c:v>-29.5</c:v>
                </c:pt>
                <c:pt idx="13">
                  <c:v>-36.43333333333333</c:v>
                </c:pt>
                <c:pt idx="14">
                  <c:v>-39.083333333333336</c:v>
                </c:pt>
                <c:pt idx="15">
                  <c:v>-47.233333333333327</c:v>
                </c:pt>
                <c:pt idx="16">
                  <c:v>-49.391666666666659</c:v>
                </c:pt>
                <c:pt idx="17">
                  <c:v>-47.616666666666667</c:v>
                </c:pt>
                <c:pt idx="18">
                  <c:v>-47.07500000000001</c:v>
                </c:pt>
                <c:pt idx="19">
                  <c:v>-48.858333333333341</c:v>
                </c:pt>
                <c:pt idx="20">
                  <c:v>-37.966666666666669</c:v>
                </c:pt>
                <c:pt idx="21">
                  <c:v>-32.116666666666667</c:v>
                </c:pt>
                <c:pt idx="22">
                  <c:v>-27.391666666666666</c:v>
                </c:pt>
                <c:pt idx="23">
                  <c:v>-18.625</c:v>
                </c:pt>
                <c:pt idx="24">
                  <c:v>-12.275</c:v>
                </c:pt>
                <c:pt idx="25">
                  <c:v>-8.3416666666666668</c:v>
                </c:pt>
                <c:pt idx="26">
                  <c:v>-8.8333333333333339</c:v>
                </c:pt>
                <c:pt idx="27">
                  <c:v>-9.7833333333333332</c:v>
                </c:pt>
                <c:pt idx="28">
                  <c:v>-11.841666666666667</c:v>
                </c:pt>
                <c:pt idx="29">
                  <c:v>-12.991666666666665</c:v>
                </c:pt>
                <c:pt idx="30">
                  <c:v>-13.875</c:v>
                </c:pt>
                <c:pt idx="31">
                  <c:v>-8.3583333333333325</c:v>
                </c:pt>
                <c:pt idx="32">
                  <c:v>-10.491666666666667</c:v>
                </c:pt>
                <c:pt idx="33">
                  <c:v>-9.0250000000000004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5FF-4A3C-A078-69A9736654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1198840"/>
        <c:axId val="471198448"/>
      </c:lineChart>
      <c:catAx>
        <c:axId val="471197664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spPr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rebuchet MS" panose="020B0603020202020204" pitchFamily="34" charset="0"/>
                <a:ea typeface="Calibri"/>
                <a:cs typeface="Calibri"/>
              </a:defRPr>
            </a:pPr>
            <a:endParaRPr lang="hu-HU"/>
          </a:p>
        </c:txPr>
        <c:crossAx val="471198056"/>
        <c:crosses val="autoZero"/>
        <c:auto val="0"/>
        <c:lblAlgn val="ctr"/>
        <c:lblOffset val="100"/>
        <c:tickLblSkip val="4"/>
        <c:noMultiLvlLbl val="0"/>
      </c:catAx>
      <c:valAx>
        <c:axId val="471198056"/>
        <c:scaling>
          <c:orientation val="minMax"/>
          <c:max val="6"/>
          <c:min val="-8"/>
        </c:scaling>
        <c:delete val="0"/>
        <c:axPos val="l"/>
        <c:majorGridlines>
          <c:spPr>
            <a:ln w="3175" cap="flat" cmpd="sng" algn="ctr">
              <a:solidFill>
                <a:srgbClr val="BFBFBF"/>
              </a:solidFill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rebuchet MS" panose="020B0603020202020204" pitchFamily="34" charset="0"/>
                    <a:ea typeface="Calibri"/>
                    <a:cs typeface="Calibri"/>
                  </a:defRPr>
                </a:pPr>
                <a:r>
                  <a:rPr lang="hu-HU" dirty="0"/>
                  <a:t>éves változás (%)</a:t>
                </a:r>
              </a:p>
            </c:rich>
          </c:tx>
          <c:layout>
            <c:manualLayout>
              <c:xMode val="edge"/>
              <c:yMode val="edge"/>
              <c:x val="5.5555555555555558E-3"/>
              <c:y val="0.202723461650627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Calibri"/>
                  <a:cs typeface="Calibri"/>
                </a:defRPr>
              </a:pPr>
              <a:endParaRPr lang="hu-HU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12700">
            <a:solidFill>
              <a:schemeClr val="bg1">
                <a:lumMod val="75000"/>
              </a:schemeClr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rebuchet MS" panose="020B0603020202020204" pitchFamily="34" charset="0"/>
                <a:ea typeface="Calibri"/>
                <a:cs typeface="Calibri"/>
              </a:defRPr>
            </a:pPr>
            <a:endParaRPr lang="hu-HU"/>
          </a:p>
        </c:txPr>
        <c:crossAx val="471197664"/>
        <c:crosses val="autoZero"/>
        <c:crossBetween val="between"/>
      </c:valAx>
      <c:valAx>
        <c:axId val="471198448"/>
        <c:scaling>
          <c:orientation val="minMax"/>
          <c:max val="0"/>
          <c:min val="-7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rebuchet MS" panose="020B0603020202020204" pitchFamily="34" charset="0"/>
                    <a:ea typeface="Calibri"/>
                    <a:cs typeface="Calibri"/>
                  </a:defRPr>
                </a:pPr>
                <a:r>
                  <a:rPr lang="hu-HU" dirty="0"/>
                  <a:t>egyenlegmutató</a:t>
                </a:r>
              </a:p>
            </c:rich>
          </c:tx>
          <c:layout>
            <c:manualLayout>
              <c:xMode val="edge"/>
              <c:yMode val="edge"/>
              <c:x val="0.95498600174978132"/>
              <c:y val="0.199390128317293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Calibri"/>
                  <a:cs typeface="Calibri"/>
                </a:defRPr>
              </a:pPr>
              <a:endParaRPr lang="hu-HU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12700">
            <a:solidFill>
              <a:schemeClr val="bg1">
                <a:lumMod val="75000"/>
              </a:schemeClr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rebuchet MS" panose="020B0603020202020204" pitchFamily="34" charset="0"/>
                <a:ea typeface="Calibri"/>
                <a:cs typeface="Calibri"/>
              </a:defRPr>
            </a:pPr>
            <a:endParaRPr lang="hu-HU"/>
          </a:p>
        </c:txPr>
        <c:crossAx val="471198840"/>
        <c:crosses val="max"/>
        <c:crossBetween val="between"/>
      </c:valAx>
      <c:catAx>
        <c:axId val="471198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1198448"/>
        <c:crosses val="autoZero"/>
        <c:auto val="1"/>
        <c:lblAlgn val="ctr"/>
        <c:lblOffset val="100"/>
        <c:noMultiLvlLbl val="1"/>
      </c:cat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6972725214460012"/>
          <c:w val="1"/>
          <c:h val="0.130272747855399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rebuchet MS" panose="020B0603020202020204" pitchFamily="34" charset="0"/>
              <a:ea typeface="Calibri"/>
              <a:cs typeface="Calibri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round/>
    </a:ln>
    <a:effectLst/>
  </c:spPr>
  <c:txPr>
    <a:bodyPr/>
    <a:lstStyle/>
    <a:p>
      <a:pPr>
        <a:defRPr sz="1600" b="0" i="0">
          <a:solidFill>
            <a:sysClr val="windowText" lastClr="000000"/>
          </a:solidFill>
          <a:latin typeface="Trebuchet MS" panose="020B0603020202020204" pitchFamily="34" charset="0"/>
          <a:ea typeface="Calibri"/>
          <a:cs typeface="Calibri"/>
        </a:defRPr>
      </a:pPr>
      <a:endParaRPr lang="hu-HU"/>
    </a:p>
  </c:txPr>
  <c:externalData r:id="rId4">
    <c:autoUpdate val="0"/>
  </c:externalData>
  <c:userShapes r:id="rId5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798910072647915E-2"/>
          <c:y val="9.0519899846278812E-2"/>
          <c:w val="0.8801997354497354"/>
          <c:h val="0.700117472528210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'c1-3'!$B$10</c:f>
              <c:strCache>
                <c:ptCount val="1"/>
                <c:pt idx="0">
                  <c:v>EKB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numRef>
              <c:f>'c1-3'!$A$12:$A$13</c:f>
              <c:numCache>
                <c:formatCode>0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'c1-3'!$B$12:$B$13</c:f>
              <c:numCache>
                <c:formatCode>0.0</c:formatCode>
                <c:ptCount val="2"/>
                <c:pt idx="0">
                  <c:v>0.2</c:v>
                </c:pt>
                <c:pt idx="1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C-4495-9810-B6CB2497EB77}"/>
            </c:ext>
          </c:extLst>
        </c:ser>
        <c:ser>
          <c:idx val="1"/>
          <c:order val="1"/>
          <c:tx>
            <c:strRef>
              <c:f>'c1-3'!$C$10</c:f>
              <c:strCache>
                <c:ptCount val="1"/>
                <c:pt idx="0">
                  <c:v>IMF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numRef>
              <c:f>'c1-3'!$A$12:$A$13</c:f>
              <c:numCache>
                <c:formatCode>0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'c1-3'!$C$12:$C$13</c:f>
              <c:numCache>
                <c:formatCode>0.0</c:formatCode>
                <c:ptCount val="2"/>
                <c:pt idx="0">
                  <c:v>0.36299999999999999</c:v>
                </c:pt>
                <c:pt idx="1">
                  <c:v>1.1279999999999999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8C-4495-9810-B6CB2497EB77}"/>
            </c:ext>
          </c:extLst>
        </c:ser>
        <c:ser>
          <c:idx val="2"/>
          <c:order val="2"/>
          <c:tx>
            <c:strRef>
              <c:f>'c1-3'!$D$10</c:f>
              <c:strCache>
                <c:ptCount val="1"/>
                <c:pt idx="0">
                  <c:v>OECD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numRef>
              <c:f>'c1-3'!$A$12:$A$13</c:f>
              <c:numCache>
                <c:formatCode>0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'c1-3'!$D$12:$D$13</c:f>
              <c:numCache>
                <c:formatCode>0.0</c:formatCode>
                <c:ptCount val="2"/>
                <c:pt idx="0">
                  <c:v>0.2</c:v>
                </c:pt>
                <c:pt idx="1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8C-4495-9810-B6CB2497EB77}"/>
            </c:ext>
          </c:extLst>
        </c:ser>
        <c:ser>
          <c:idx val="3"/>
          <c:order val="3"/>
          <c:tx>
            <c:strRef>
              <c:f>'c1-3'!$E$10</c:f>
              <c:strCache>
                <c:ptCount val="1"/>
                <c:pt idx="0">
                  <c:v>Consensus Economics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cat>
            <c:numRef>
              <c:f>'c1-3'!$A$12:$A$13</c:f>
              <c:numCache>
                <c:formatCode>0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'c1-3'!$E$12:$E$13</c:f>
              <c:numCache>
                <c:formatCode>0.0</c:formatCode>
                <c:ptCount val="2"/>
                <c:pt idx="0">
                  <c:v>0.2</c:v>
                </c:pt>
                <c:pt idx="1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8C-4495-9810-B6CB2497E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9818664"/>
        <c:axId val="469819056"/>
      </c:barChart>
      <c:catAx>
        <c:axId val="46981866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ln w="3175">
            <a:solidFill>
              <a:srgbClr val="868686"/>
            </a:solidFill>
            <a:prstDash val="solid"/>
          </a:ln>
        </c:spPr>
        <c:crossAx val="469819056"/>
        <c:crosses val="autoZero"/>
        <c:auto val="1"/>
        <c:lblAlgn val="ctr"/>
        <c:lblOffset val="100"/>
        <c:noMultiLvlLbl val="0"/>
      </c:catAx>
      <c:valAx>
        <c:axId val="469819056"/>
        <c:scaling>
          <c:orientation val="minMax"/>
          <c:max val="2"/>
        </c:scaling>
        <c:delete val="0"/>
        <c:axPos val="l"/>
        <c:majorGridlines>
          <c:spPr>
            <a:ln>
              <a:solidFill>
                <a:srgbClr val="BFBFBF"/>
              </a:solidFill>
              <a:prstDash val="sysDash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868686"/>
            </a:solidFill>
            <a:prstDash val="solid"/>
          </a:ln>
        </c:spPr>
        <c:crossAx val="469818664"/>
        <c:crosses val="autoZero"/>
        <c:crossBetween val="between"/>
        <c:majorUnit val="0.5"/>
      </c:valAx>
      <c:spPr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90138456478106477"/>
          <c:w val="1"/>
          <c:h val="9.8615435218935232E-2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600" b="0" i="0">
          <a:latin typeface="Trebuchet MS" panose="020B0603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8459792147694E-2"/>
          <c:y val="7.9341579861111122E-2"/>
          <c:w val="0.86269909267759193"/>
          <c:h val="0.7321562222222221"/>
        </c:manualLayout>
      </c:layout>
      <c:areaChart>
        <c:grouping val="stacked"/>
        <c:varyColors val="0"/>
        <c:ser>
          <c:idx val="0"/>
          <c:order val="0"/>
          <c:tx>
            <c:strRef>
              <c:f>'c3-27'!$C$13</c:f>
              <c:strCache>
                <c:ptCount val="1"/>
                <c:pt idx="0">
                  <c:v>A sáv minimuma</c:v>
                </c:pt>
              </c:strCache>
            </c:strRef>
          </c:tx>
          <c:spPr>
            <a:noFill/>
          </c:spPr>
          <c:cat>
            <c:numRef>
              <c:f>'c3-27'!$A$15:$A$202</c:f>
              <c:numCache>
                <c:formatCode>mmm\-yy</c:formatCode>
                <c:ptCount val="188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</c:numCache>
            </c:numRef>
          </c:cat>
          <c:val>
            <c:numRef>
              <c:f>'c3-27'!$C$15:$C$202</c:f>
              <c:numCache>
                <c:formatCode>0.0</c:formatCode>
                <c:ptCount val="188"/>
                <c:pt idx="0">
                  <c:v>11.109101388718285</c:v>
                </c:pt>
                <c:pt idx="1">
                  <c:v>10.574222860577326</c:v>
                </c:pt>
                <c:pt idx="2">
                  <c:v>10.304714815415188</c:v>
                </c:pt>
                <c:pt idx="3">
                  <c:v>10.445496812625363</c:v>
                </c:pt>
                <c:pt idx="4">
                  <c:v>10.099292537013483</c:v>
                </c:pt>
                <c:pt idx="5">
                  <c:v>10.155849277590896</c:v>
                </c:pt>
                <c:pt idx="6">
                  <c:v>9.9686830260438803</c:v>
                </c:pt>
                <c:pt idx="7">
                  <c:v>10.020877518740086</c:v>
                </c:pt>
                <c:pt idx="8">
                  <c:v>9.2918426783850538</c:v>
                </c:pt>
                <c:pt idx="9">
                  <c:v>8.2151774210304325</c:v>
                </c:pt>
                <c:pt idx="10">
                  <c:v>7.825874194082699</c:v>
                </c:pt>
                <c:pt idx="11">
                  <c:v>7.9579579901414119</c:v>
                </c:pt>
                <c:pt idx="12">
                  <c:v>8.3923734086756241</c:v>
                </c:pt>
                <c:pt idx="13">
                  <c:v>8.4905364266087879</c:v>
                </c:pt>
                <c:pt idx="14">
                  <c:v>5.829487920335592</c:v>
                </c:pt>
                <c:pt idx="15">
                  <c:v>6.1886446888332749</c:v>
                </c:pt>
                <c:pt idx="16">
                  <c:v>5.7722660959675771</c:v>
                </c:pt>
                <c:pt idx="17">
                  <c:v>5.417598552754189</c:v>
                </c:pt>
                <c:pt idx="18">
                  <c:v>5.284329487820191</c:v>
                </c:pt>
                <c:pt idx="19">
                  <c:v>5.1130111416781423</c:v>
                </c:pt>
                <c:pt idx="20">
                  <c:v>5.1014794520006408</c:v>
                </c:pt>
                <c:pt idx="21">
                  <c:v>5.1411433684084109</c:v>
                </c:pt>
                <c:pt idx="22">
                  <c:v>5.1203421341919437</c:v>
                </c:pt>
                <c:pt idx="23">
                  <c:v>5.3029236702641001</c:v>
                </c:pt>
                <c:pt idx="24">
                  <c:v>5.5825080335048334</c:v>
                </c:pt>
                <c:pt idx="25">
                  <c:v>6.091854547801459</c:v>
                </c:pt>
                <c:pt idx="26">
                  <c:v>5.260404966435881</c:v>
                </c:pt>
                <c:pt idx="27">
                  <c:v>5.3802295079869911</c:v>
                </c:pt>
                <c:pt idx="28">
                  <c:v>5.3102275182320637</c:v>
                </c:pt>
                <c:pt idx="29">
                  <c:v>5.0692393398688136</c:v>
                </c:pt>
                <c:pt idx="30">
                  <c:v>4.6860181910650454</c:v>
                </c:pt>
                <c:pt idx="31">
                  <c:v>6.4656206411624657</c:v>
                </c:pt>
                <c:pt idx="32">
                  <c:v>5.6818873077633025</c:v>
                </c:pt>
                <c:pt idx="33">
                  <c:v>5.8332527407797334</c:v>
                </c:pt>
                <c:pt idx="34">
                  <c:v>5.1389405041929725</c:v>
                </c:pt>
                <c:pt idx="35">
                  <c:v>5.6838920686487757</c:v>
                </c:pt>
                <c:pt idx="36">
                  <c:v>6.9960476711083377</c:v>
                </c:pt>
                <c:pt idx="37">
                  <c:v>7.1636288793412941</c:v>
                </c:pt>
                <c:pt idx="38">
                  <c:v>6.7189280062977943</c:v>
                </c:pt>
                <c:pt idx="39">
                  <c:v>5.5882710457862421</c:v>
                </c:pt>
                <c:pt idx="40">
                  <c:v>5.378939529169493</c:v>
                </c:pt>
                <c:pt idx="41">
                  <c:v>4.5170373459849067</c:v>
                </c:pt>
                <c:pt idx="42">
                  <c:v>4.6485101009696956</c:v>
                </c:pt>
                <c:pt idx="43">
                  <c:v>5.0133580606441033</c:v>
                </c:pt>
                <c:pt idx="44">
                  <c:v>5.0070273570765336</c:v>
                </c:pt>
                <c:pt idx="45">
                  <c:v>4.6250102270171416</c:v>
                </c:pt>
                <c:pt idx="46">
                  <c:v>4.363304909637332</c:v>
                </c:pt>
                <c:pt idx="47">
                  <c:v>4.7231593082248615</c:v>
                </c:pt>
                <c:pt idx="48">
                  <c:v>4.229681232388371</c:v>
                </c:pt>
                <c:pt idx="49">
                  <c:v>4.3245632354366359</c:v>
                </c:pt>
                <c:pt idx="50">
                  <c:v>3.5923565120152094</c:v>
                </c:pt>
                <c:pt idx="51">
                  <c:v>3.9944181404983943</c:v>
                </c:pt>
                <c:pt idx="52">
                  <c:v>3.7432125273420533</c:v>
                </c:pt>
                <c:pt idx="53">
                  <c:v>3.8819477472098063</c:v>
                </c:pt>
                <c:pt idx="54">
                  <c:v>3.5404401601438882</c:v>
                </c:pt>
                <c:pt idx="55">
                  <c:v>3.6875988960485913</c:v>
                </c:pt>
                <c:pt idx="56">
                  <c:v>3.9233019417285369</c:v>
                </c:pt>
                <c:pt idx="57">
                  <c:v>3.8959308667961645</c:v>
                </c:pt>
                <c:pt idx="58">
                  <c:v>3.3249626285251317</c:v>
                </c:pt>
                <c:pt idx="59">
                  <c:v>3.030746624227056</c:v>
                </c:pt>
                <c:pt idx="60">
                  <c:v>2.5111712714774783</c:v>
                </c:pt>
                <c:pt idx="61">
                  <c:v>2.9754157400331729</c:v>
                </c:pt>
                <c:pt idx="62">
                  <c:v>2.7516697195330653</c:v>
                </c:pt>
                <c:pt idx="63">
                  <c:v>2.6425184545214977</c:v>
                </c:pt>
                <c:pt idx="64">
                  <c:v>3.4325811415319385</c:v>
                </c:pt>
                <c:pt idx="65">
                  <c:v>4.3888084853213707</c:v>
                </c:pt>
                <c:pt idx="66">
                  <c:v>5.1009259419474091</c:v>
                </c:pt>
                <c:pt idx="67">
                  <c:v>5.8130433985734475</c:v>
                </c:pt>
                <c:pt idx="68">
                  <c:v>6.2152314925139374</c:v>
                </c:pt>
                <c:pt idx="69">
                  <c:v>5.7202602078910427</c:v>
                </c:pt>
                <c:pt idx="70">
                  <c:v>6.0378821445283934</c:v>
                </c:pt>
                <c:pt idx="71">
                  <c:v>6.2952523269678631</c:v>
                </c:pt>
                <c:pt idx="72">
                  <c:v>7.1685407107704959</c:v>
                </c:pt>
                <c:pt idx="73">
                  <c:v>6.2100567855072857</c:v>
                </c:pt>
                <c:pt idx="74">
                  <c:v>5.3296861118386403</c:v>
                </c:pt>
                <c:pt idx="75">
                  <c:v>5.4096764495524052</c:v>
                </c:pt>
                <c:pt idx="76">
                  <c:v>5.5706720847121254</c:v>
                </c:pt>
                <c:pt idx="77">
                  <c:v>5.7002747613792133</c:v>
                </c:pt>
                <c:pt idx="78">
                  <c:v>5.8102307085753297</c:v>
                </c:pt>
                <c:pt idx="79">
                  <c:v>6.601589665287487</c:v>
                </c:pt>
                <c:pt idx="80">
                  <c:v>7.083740648514083</c:v>
                </c:pt>
                <c:pt idx="81">
                  <c:v>6.9119886583820573</c:v>
                </c:pt>
                <c:pt idx="82">
                  <c:v>6.7402366682500316</c:v>
                </c:pt>
                <c:pt idx="83">
                  <c:v>6.5684846781180051</c:v>
                </c:pt>
                <c:pt idx="84">
                  <c:v>6.5656420305366554</c:v>
                </c:pt>
                <c:pt idx="85">
                  <c:v>6.2932920514073754</c:v>
                </c:pt>
                <c:pt idx="86">
                  <c:v>6.5733811648385201</c:v>
                </c:pt>
                <c:pt idx="87">
                  <c:v>6.8446364821577861</c:v>
                </c:pt>
                <c:pt idx="88">
                  <c:v>8.0257047428263046</c:v>
                </c:pt>
                <c:pt idx="89">
                  <c:v>7.0731272687753926</c:v>
                </c:pt>
                <c:pt idx="90">
                  <c:v>7.2220940031652887</c:v>
                </c:pt>
                <c:pt idx="91">
                  <c:v>7.371060737555184</c:v>
                </c:pt>
                <c:pt idx="92">
                  <c:v>6.67407004976842</c:v>
                </c:pt>
                <c:pt idx="93">
                  <c:v>8.9877457358700479</c:v>
                </c:pt>
                <c:pt idx="94">
                  <c:v>7.2079793881866641</c:v>
                </c:pt>
                <c:pt idx="95">
                  <c:v>7.1767839134319704</c:v>
                </c:pt>
                <c:pt idx="96">
                  <c:v>7.085387696467599</c:v>
                </c:pt>
                <c:pt idx="97">
                  <c:v>6.679878999950521</c:v>
                </c:pt>
                <c:pt idx="98">
                  <c:v>7.0689973637006709</c:v>
                </c:pt>
                <c:pt idx="99">
                  <c:v>6.7691471405212633</c:v>
                </c:pt>
                <c:pt idx="100">
                  <c:v>6.093755633851603</c:v>
                </c:pt>
                <c:pt idx="101">
                  <c:v>6.5853984873382805</c:v>
                </c:pt>
                <c:pt idx="102">
                  <c:v>7.3469698785234892</c:v>
                </c:pt>
                <c:pt idx="103">
                  <c:v>6.117739554683336</c:v>
                </c:pt>
                <c:pt idx="104">
                  <c:v>6.1133215364091047</c:v>
                </c:pt>
                <c:pt idx="105">
                  <c:v>5.3364335406437862</c:v>
                </c:pt>
                <c:pt idx="106">
                  <c:v>5.350810057474523</c:v>
                </c:pt>
                <c:pt idx="107">
                  <c:v>5.0644283234553633</c:v>
                </c:pt>
                <c:pt idx="108">
                  <c:v>6.145322406854417</c:v>
                </c:pt>
                <c:pt idx="109">
                  <c:v>5.3178484733885991</c:v>
                </c:pt>
                <c:pt idx="110">
                  <c:v>5.0419259449161933</c:v>
                </c:pt>
                <c:pt idx="111">
                  <c:v>4.526639695798953</c:v>
                </c:pt>
                <c:pt idx="112">
                  <c:v>4.0532522991546731</c:v>
                </c:pt>
                <c:pt idx="113">
                  <c:v>3.9179087453200339</c:v>
                </c:pt>
                <c:pt idx="114">
                  <c:v>4.4073349971371707</c:v>
                </c:pt>
                <c:pt idx="115">
                  <c:v>4.0010263331993885</c:v>
                </c:pt>
                <c:pt idx="116">
                  <c:v>4.2836122826123475</c:v>
                </c:pt>
                <c:pt idx="117">
                  <c:v>4.0440755227942011</c:v>
                </c:pt>
                <c:pt idx="118">
                  <c:v>4.0649995626599811</c:v>
                </c:pt>
                <c:pt idx="119">
                  <c:v>4.0665407480956528</c:v>
                </c:pt>
                <c:pt idx="120">
                  <c:v>4.6045754287051874</c:v>
                </c:pt>
                <c:pt idx="121">
                  <c:v>4.686087440218647</c:v>
                </c:pt>
                <c:pt idx="122">
                  <c:v>5.8412507946268759</c:v>
                </c:pt>
                <c:pt idx="123">
                  <c:v>5.6722271985369312</c:v>
                </c:pt>
                <c:pt idx="124">
                  <c:v>5.3614506528134029</c:v>
                </c:pt>
                <c:pt idx="125">
                  <c:v>5.1391757861310863</c:v>
                </c:pt>
                <c:pt idx="126">
                  <c:v>4.9290373207282698</c:v>
                </c:pt>
                <c:pt idx="127">
                  <c:v>4.4657594205177107</c:v>
                </c:pt>
                <c:pt idx="128">
                  <c:v>5.2451001719729593</c:v>
                </c:pt>
                <c:pt idx="129">
                  <c:v>5.3337920172198414</c:v>
                </c:pt>
                <c:pt idx="130">
                  <c:v>5.3220856482636227</c:v>
                </c:pt>
                <c:pt idx="131">
                  <c:v>5.9278155635597933</c:v>
                </c:pt>
                <c:pt idx="132">
                  <c:v>6.0276098956244004</c:v>
                </c:pt>
                <c:pt idx="133">
                  <c:v>5.467216414099668</c:v>
                </c:pt>
                <c:pt idx="134">
                  <c:v>5.4937094773574309</c:v>
                </c:pt>
                <c:pt idx="135">
                  <c:v>5.3635129495721081</c:v>
                </c:pt>
                <c:pt idx="136">
                  <c:v>5.7876050446376892</c:v>
                </c:pt>
                <c:pt idx="137">
                  <c:v>5.6480085665927495</c:v>
                </c:pt>
                <c:pt idx="138">
                  <c:v>4.9519307658467069</c:v>
                </c:pt>
                <c:pt idx="139">
                  <c:v>5.5374288937521898</c:v>
                </c:pt>
                <c:pt idx="140">
                  <c:v>5.2172995556315902</c:v>
                </c:pt>
                <c:pt idx="141">
                  <c:v>6.0279484047051533</c:v>
                </c:pt>
                <c:pt idx="142">
                  <c:v>5.6967679129052851</c:v>
                </c:pt>
                <c:pt idx="143">
                  <c:v>5.6746797164073941</c:v>
                </c:pt>
                <c:pt idx="144">
                  <c:v>5.4558236720689344</c:v>
                </c:pt>
                <c:pt idx="145">
                  <c:v>4.8748393553653449</c:v>
                </c:pt>
                <c:pt idx="146">
                  <c:v>4.3363195641768781</c:v>
                </c:pt>
                <c:pt idx="147">
                  <c:v>4.5561628955721334</c:v>
                </c:pt>
                <c:pt idx="148">
                  <c:v>3.6773794029916402</c:v>
                </c:pt>
                <c:pt idx="149">
                  <c:v>4.2423376187726447</c:v>
                </c:pt>
                <c:pt idx="150">
                  <c:v>3.4257684163622675</c:v>
                </c:pt>
                <c:pt idx="151">
                  <c:v>3.8013288077510148</c:v>
                </c:pt>
                <c:pt idx="152">
                  <c:v>3.2435471078878404</c:v>
                </c:pt>
                <c:pt idx="153">
                  <c:v>2.6670773212305248</c:v>
                </c:pt>
                <c:pt idx="154">
                  <c:v>2.6219834491164953</c:v>
                </c:pt>
                <c:pt idx="155">
                  <c:v>2.6048937475571328</c:v>
                </c:pt>
                <c:pt idx="156">
                  <c:v>2.3028612356485882</c:v>
                </c:pt>
                <c:pt idx="157">
                  <c:v>2.2859638391553005</c:v>
                </c:pt>
                <c:pt idx="158">
                  <c:v>1.9925745960812633</c:v>
                </c:pt>
                <c:pt idx="159">
                  <c:v>1.8785807718924099</c:v>
                </c:pt>
                <c:pt idx="160">
                  <c:v>1.6883316755306894</c:v>
                </c:pt>
                <c:pt idx="161">
                  <c:v>1.3530187162119396</c:v>
                </c:pt>
                <c:pt idx="162">
                  <c:v>1.352714654851656</c:v>
                </c:pt>
                <c:pt idx="163">
                  <c:v>1.332539497215524</c:v>
                </c:pt>
                <c:pt idx="164">
                  <c:v>1.3644732031047058</c:v>
                </c:pt>
                <c:pt idx="165">
                  <c:v>1.2857436417576311</c:v>
                </c:pt>
                <c:pt idx="166">
                  <c:v>1.2353020509795165</c:v>
                </c:pt>
                <c:pt idx="167">
                  <c:v>1.37398510854823</c:v>
                </c:pt>
                <c:pt idx="168">
                  <c:v>1.2288131967138407</c:v>
                </c:pt>
                <c:pt idx="169">
                  <c:v>1.0001564109896417</c:v>
                </c:pt>
                <c:pt idx="170">
                  <c:v>0.79495664733037186</c:v>
                </c:pt>
                <c:pt idx="171">
                  <c:v>0.80208238321377623</c:v>
                </c:pt>
                <c:pt idx="172">
                  <c:v>0.71221937826052206</c:v>
                </c:pt>
                <c:pt idx="173">
                  <c:v>0.65732658906002983</c:v>
                </c:pt>
                <c:pt idx="174">
                  <c:v>0.61935371007226303</c:v>
                </c:pt>
                <c:pt idx="175">
                  <c:v>0.52830079110861838</c:v>
                </c:pt>
                <c:pt idx="176">
                  <c:v>0.49386877438439325</c:v>
                </c:pt>
                <c:pt idx="177">
                  <c:v>0.43246315031750399</c:v>
                </c:pt>
                <c:pt idx="178">
                  <c:v>0.28154713612004778</c:v>
                </c:pt>
                <c:pt idx="179">
                  <c:v>0.26080891630169917</c:v>
                </c:pt>
                <c:pt idx="180">
                  <c:v>0.18038751973965628</c:v>
                </c:pt>
                <c:pt idx="181">
                  <c:v>0.14136765619526245</c:v>
                </c:pt>
                <c:pt idx="182">
                  <c:v>0.12328784237034361</c:v>
                </c:pt>
                <c:pt idx="183">
                  <c:v>9.3688696729451015E-2</c:v>
                </c:pt>
                <c:pt idx="184">
                  <c:v>6.2346133568141199E-2</c:v>
                </c:pt>
                <c:pt idx="185">
                  <c:v>6.0791191616328448E-2</c:v>
                </c:pt>
                <c:pt idx="186">
                  <c:v>3.8069650576955126E-2</c:v>
                </c:pt>
                <c:pt idx="187">
                  <c:v>1.7863613391580775E-2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8E-4E2E-B5A8-2D7C281C4655}"/>
            </c:ext>
          </c:extLst>
        </c:ser>
        <c:ser>
          <c:idx val="2"/>
          <c:order val="1"/>
          <c:tx>
            <c:strRef>
              <c:f>'c3-27'!$D$13</c:f>
              <c:strCache>
                <c:ptCount val="1"/>
                <c:pt idx="0">
                  <c:v>Inflációs várakozások sávja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</c:spPr>
          <c:cat>
            <c:numRef>
              <c:f>'c3-27'!$A$15:$A$202</c:f>
              <c:numCache>
                <c:formatCode>mmm\-yy</c:formatCode>
                <c:ptCount val="188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</c:numCache>
            </c:numRef>
          </c:cat>
          <c:val>
            <c:numRef>
              <c:f>'c3-27'!$D$15:$D$202</c:f>
              <c:numCache>
                <c:formatCode>0.0</c:formatCode>
                <c:ptCount val="188"/>
                <c:pt idx="0">
                  <c:v>4.8865993981927609</c:v>
                </c:pt>
                <c:pt idx="1">
                  <c:v>4.5368582159587714</c:v>
                </c:pt>
                <c:pt idx="2">
                  <c:v>4.3224983043097271</c:v>
                </c:pt>
                <c:pt idx="3">
                  <c:v>4.3240761005861348</c:v>
                </c:pt>
                <c:pt idx="4">
                  <c:v>4.1431039726495378</c:v>
                </c:pt>
                <c:pt idx="5">
                  <c:v>4.1429061439369246</c:v>
                </c:pt>
                <c:pt idx="6">
                  <c:v>4.0437647056159776</c:v>
                </c:pt>
                <c:pt idx="7">
                  <c:v>4.03323743438043</c:v>
                </c:pt>
                <c:pt idx="8">
                  <c:v>3.6984881145835082</c:v>
                </c:pt>
                <c:pt idx="9">
                  <c:v>3.2324567019217412</c:v>
                </c:pt>
                <c:pt idx="10">
                  <c:v>3.0532645600257631</c:v>
                </c:pt>
                <c:pt idx="11">
                  <c:v>3.0837183981052858</c:v>
                </c:pt>
                <c:pt idx="12">
                  <c:v>3.2302993684379526</c:v>
                </c:pt>
                <c:pt idx="13">
                  <c:v>3.2558151116388956</c:v>
                </c:pt>
                <c:pt idx="14">
                  <c:v>2.2233128806994253</c:v>
                </c:pt>
                <c:pt idx="15">
                  <c:v>2.3424228695659242</c:v>
                </c:pt>
                <c:pt idx="16">
                  <c:v>2.1727775237940614</c:v>
                </c:pt>
                <c:pt idx="17">
                  <c:v>2.0328101417370377</c:v>
                </c:pt>
                <c:pt idx="18">
                  <c:v>1.9569386629594163</c:v>
                </c:pt>
                <c:pt idx="19">
                  <c:v>1.8709273028998261</c:v>
                </c:pt>
                <c:pt idx="20">
                  <c:v>1.8440442921991149</c:v>
                </c:pt>
                <c:pt idx="21">
                  <c:v>1.8361320019706389</c:v>
                </c:pt>
                <c:pt idx="22">
                  <c:v>1.8112643895121288</c:v>
                </c:pt>
                <c:pt idx="23">
                  <c:v>1.8505012126403155</c:v>
                </c:pt>
                <c:pt idx="24">
                  <c:v>1.9177975649267882</c:v>
                </c:pt>
                <c:pt idx="25">
                  <c:v>2.0680957090216836</c:v>
                </c:pt>
                <c:pt idx="26">
                  <c:v>1.7679916160622415</c:v>
                </c:pt>
                <c:pt idx="27">
                  <c:v>1.8015169366625807</c:v>
                </c:pt>
                <c:pt idx="28">
                  <c:v>1.7655708276376885</c:v>
                </c:pt>
                <c:pt idx="29">
                  <c:v>1.6714535205681891</c:v>
                </c:pt>
                <c:pt idx="30">
                  <c:v>1.5600827887143893</c:v>
                </c:pt>
                <c:pt idx="31">
                  <c:v>2.1828348106628264</c:v>
                </c:pt>
                <c:pt idx="32">
                  <c:v>1.9558817257718806</c:v>
                </c:pt>
                <c:pt idx="33">
                  <c:v>2.0624491648052174</c:v>
                </c:pt>
                <c:pt idx="34">
                  <c:v>1.8742235260172526</c:v>
                </c:pt>
                <c:pt idx="35">
                  <c:v>2.1681065645187187</c:v>
                </c:pt>
                <c:pt idx="36">
                  <c:v>1.5444253257730107</c:v>
                </c:pt>
                <c:pt idx="37">
                  <c:v>1.6571349266003672</c:v>
                </c:pt>
                <c:pt idx="38">
                  <c:v>1.6367587888436219</c:v>
                </c:pt>
                <c:pt idx="39">
                  <c:v>1.4414514705819519</c:v>
                </c:pt>
                <c:pt idx="40">
                  <c:v>1.4569455671535918</c:v>
                </c:pt>
                <c:pt idx="41">
                  <c:v>1.2919481364439998</c:v>
                </c:pt>
                <c:pt idx="42">
                  <c:v>1.3946239556025954</c:v>
                </c:pt>
                <c:pt idx="43">
                  <c:v>1.533204419923579</c:v>
                </c:pt>
                <c:pt idx="44">
                  <c:v>1.525278816568103</c:v>
                </c:pt>
                <c:pt idx="45">
                  <c:v>1.3907085179087852</c:v>
                </c:pt>
                <c:pt idx="46">
                  <c:v>1.2929620626968248</c:v>
                </c:pt>
                <c:pt idx="47">
                  <c:v>1.3718197659455917</c:v>
                </c:pt>
                <c:pt idx="48">
                  <c:v>1.1920863876295424</c:v>
                </c:pt>
                <c:pt idx="49">
                  <c:v>1.2126075094113524</c:v>
                </c:pt>
                <c:pt idx="50">
                  <c:v>1.0556315952605768</c:v>
                </c:pt>
                <c:pt idx="51">
                  <c:v>1.2393162177609853</c:v>
                </c:pt>
                <c:pt idx="52">
                  <c:v>1.2160077642907154</c:v>
                </c:pt>
                <c:pt idx="53">
                  <c:v>1.3169290516635721</c:v>
                </c:pt>
                <c:pt idx="54">
                  <c:v>1.2268641729772578</c:v>
                </c:pt>
                <c:pt idx="55">
                  <c:v>1.3010576970064971</c:v>
                </c:pt>
                <c:pt idx="56">
                  <c:v>1.4111567325020844</c:v>
                </c:pt>
                <c:pt idx="57">
                  <c:v>1.4289649359047187</c:v>
                </c:pt>
                <c:pt idx="58">
                  <c:v>1.2608355683734693</c:v>
                </c:pt>
                <c:pt idx="59">
                  <c:v>1.1826873253378998</c:v>
                </c:pt>
                <c:pt idx="60">
                  <c:v>1.0087543084838115</c:v>
                </c:pt>
                <c:pt idx="61">
                  <c:v>1.2425192300585368</c:v>
                </c:pt>
                <c:pt idx="62">
                  <c:v>1.1934624993294207</c:v>
                </c:pt>
                <c:pt idx="63">
                  <c:v>1.1977494270915767</c:v>
                </c:pt>
                <c:pt idx="64">
                  <c:v>1.6209201329139886</c:v>
                </c:pt>
                <c:pt idx="65">
                  <c:v>2.1533687222288478</c:v>
                </c:pt>
                <c:pt idx="66">
                  <c:v>2.5744185792621757</c:v>
                </c:pt>
                <c:pt idx="67">
                  <c:v>2.9954684362955044</c:v>
                </c:pt>
                <c:pt idx="68">
                  <c:v>3.2455958131549769</c:v>
                </c:pt>
                <c:pt idx="69">
                  <c:v>2.9391963325014512</c:v>
                </c:pt>
                <c:pt idx="70">
                  <c:v>3.0427703681679743</c:v>
                </c:pt>
                <c:pt idx="71">
                  <c:v>3.1048946842583662</c:v>
                </c:pt>
                <c:pt idx="72">
                  <c:v>3.4541220055415396</c:v>
                </c:pt>
                <c:pt idx="73">
                  <c:v>2.8926492277883629</c:v>
                </c:pt>
                <c:pt idx="74">
                  <c:v>2.4044615891356198</c:v>
                </c:pt>
                <c:pt idx="75">
                  <c:v>2.335106169438208</c:v>
                </c:pt>
                <c:pt idx="76">
                  <c:v>2.3226250870785226</c:v>
                </c:pt>
                <c:pt idx="77">
                  <c:v>2.3390865553689837</c:v>
                </c:pt>
                <c:pt idx="78">
                  <c:v>2.3322594799854608</c:v>
                </c:pt>
                <c:pt idx="79">
                  <c:v>2.5883084066447184</c:v>
                </c:pt>
                <c:pt idx="80">
                  <c:v>2.7151423082881285</c:v>
                </c:pt>
                <c:pt idx="81">
                  <c:v>2.6235463697625381</c:v>
                </c:pt>
                <c:pt idx="82">
                  <c:v>2.5319504312369476</c:v>
                </c:pt>
                <c:pt idx="83">
                  <c:v>2.4403544927113581</c:v>
                </c:pt>
                <c:pt idx="84">
                  <c:v>2.3495909033385045</c:v>
                </c:pt>
                <c:pt idx="85">
                  <c:v>2.1157523575061798</c:v>
                </c:pt>
                <c:pt idx="86">
                  <c:v>2.0400317414147464</c:v>
                </c:pt>
                <c:pt idx="87">
                  <c:v>1.9739813693040746</c:v>
                </c:pt>
                <c:pt idx="88">
                  <c:v>2.17370449109616</c:v>
                </c:pt>
                <c:pt idx="89">
                  <c:v>1.8647193699652274</c:v>
                </c:pt>
                <c:pt idx="90">
                  <c:v>1.9253447759681563</c:v>
                </c:pt>
                <c:pt idx="91">
                  <c:v>1.9859701819710862</c:v>
                </c:pt>
                <c:pt idx="92">
                  <c:v>1.8201006831124422</c:v>
                </c:pt>
                <c:pt idx="93">
                  <c:v>2.4898148101001389</c:v>
                </c:pt>
                <c:pt idx="94">
                  <c:v>2.0392740200479578</c:v>
                </c:pt>
                <c:pt idx="95">
                  <c:v>2.0848459952221639</c:v>
                </c:pt>
                <c:pt idx="96">
                  <c:v>2.1302708865077662</c:v>
                </c:pt>
                <c:pt idx="97">
                  <c:v>2.0395331304312467</c:v>
                </c:pt>
                <c:pt idx="98">
                  <c:v>2.1644629088981464</c:v>
                </c:pt>
                <c:pt idx="99">
                  <c:v>2.0916681036848574</c:v>
                </c:pt>
                <c:pt idx="100">
                  <c:v>1.9003011545821433</c:v>
                </c:pt>
                <c:pt idx="101">
                  <c:v>2.045881052192482</c:v>
                </c:pt>
                <c:pt idx="102">
                  <c:v>2.3924898551130029</c:v>
                </c:pt>
                <c:pt idx="103">
                  <c:v>2.0470774510729903</c:v>
                </c:pt>
                <c:pt idx="104">
                  <c:v>2.1018537833824826</c:v>
                </c:pt>
                <c:pt idx="105">
                  <c:v>1.8747081273947837</c:v>
                </c:pt>
                <c:pt idx="106">
                  <c:v>1.9174968158694732</c:v>
                </c:pt>
                <c:pt idx="107">
                  <c:v>1.8268692731442666</c:v>
                </c:pt>
                <c:pt idx="108">
                  <c:v>2.215965984844205</c:v>
                </c:pt>
                <c:pt idx="109">
                  <c:v>1.8628655931556191</c:v>
                </c:pt>
                <c:pt idx="110">
                  <c:v>1.7108136553769517</c:v>
                </c:pt>
                <c:pt idx="111">
                  <c:v>1.4880611725919861</c:v>
                </c:pt>
                <c:pt idx="112">
                  <c:v>1.3034051687823398</c:v>
                </c:pt>
                <c:pt idx="113">
                  <c:v>1.2350893560207874</c:v>
                </c:pt>
                <c:pt idx="114">
                  <c:v>1.3629750723434215</c:v>
                </c:pt>
                <c:pt idx="115">
                  <c:v>1.2329766656688186</c:v>
                </c:pt>
                <c:pt idx="116">
                  <c:v>1.3234167460091015</c:v>
                </c:pt>
                <c:pt idx="117">
                  <c:v>1.323052396632562</c:v>
                </c:pt>
                <c:pt idx="118">
                  <c:v>1.4035607388411551</c:v>
                </c:pt>
                <c:pt idx="119">
                  <c:v>1.4917871994313723</c:v>
                </c:pt>
                <c:pt idx="120">
                  <c:v>1.7829077319864464</c:v>
                </c:pt>
                <c:pt idx="121">
                  <c:v>1.9272240253123432</c:v>
                </c:pt>
                <c:pt idx="122">
                  <c:v>2.5358840315514337</c:v>
                </c:pt>
                <c:pt idx="123">
                  <c:v>2.5651722065314404</c:v>
                </c:pt>
                <c:pt idx="124">
                  <c:v>2.5137352678574452</c:v>
                </c:pt>
                <c:pt idx="125">
                  <c:v>2.543700944506055</c:v>
                </c:pt>
                <c:pt idx="126">
                  <c:v>2.5829648992807499</c:v>
                </c:pt>
                <c:pt idx="127">
                  <c:v>2.4928530545687781</c:v>
                </c:pt>
                <c:pt idx="128">
                  <c:v>3.07743651074205</c:v>
                </c:pt>
                <c:pt idx="129">
                  <c:v>3.246534705609263</c:v>
                </c:pt>
                <c:pt idx="130">
                  <c:v>3.3080499044859524</c:v>
                </c:pt>
                <c:pt idx="131">
                  <c:v>3.6821208194441901</c:v>
                </c:pt>
                <c:pt idx="132">
                  <c:v>3.708107461110715</c:v>
                </c:pt>
                <c:pt idx="133">
                  <c:v>3.2348462088843251</c:v>
                </c:pt>
                <c:pt idx="134">
                  <c:v>3.0947835914861521</c:v>
                </c:pt>
                <c:pt idx="135">
                  <c:v>2.8863321528993158</c:v>
                </c:pt>
                <c:pt idx="136">
                  <c:v>2.9901180610180562</c:v>
                </c:pt>
                <c:pt idx="137">
                  <c:v>2.8878497179851559</c:v>
                </c:pt>
                <c:pt idx="138">
                  <c:v>2.569007276316678</c:v>
                </c:pt>
                <c:pt idx="139">
                  <c:v>2.9087114105305885</c:v>
                </c:pt>
                <c:pt idx="140">
                  <c:v>2.7565870342726102</c:v>
                </c:pt>
                <c:pt idx="141">
                  <c:v>3.1493018914254112</c:v>
                </c:pt>
                <c:pt idx="142">
                  <c:v>2.9413645257041772</c:v>
                </c:pt>
                <c:pt idx="143">
                  <c:v>2.8916748484847252</c:v>
                </c:pt>
                <c:pt idx="144">
                  <c:v>2.7250494425651901</c:v>
                </c:pt>
                <c:pt idx="145">
                  <c:v>2.4159275981075936</c:v>
                </c:pt>
                <c:pt idx="146">
                  <c:v>2.1657958423810051</c:v>
                </c:pt>
                <c:pt idx="147">
                  <c:v>2.4303714237040532</c:v>
                </c:pt>
                <c:pt idx="148">
                  <c:v>2.1006578201825743</c:v>
                </c:pt>
                <c:pt idx="149">
                  <c:v>2.5640844221408017</c:v>
                </c:pt>
                <c:pt idx="150">
                  <c:v>2.1900223990393335</c:v>
                </c:pt>
                <c:pt idx="151">
                  <c:v>2.521841518533456</c:v>
                </c:pt>
                <c:pt idx="152">
                  <c:v>2.2368953376010872</c:v>
                </c:pt>
                <c:pt idx="153">
                  <c:v>1.9126473135231326</c:v>
                </c:pt>
                <c:pt idx="154">
                  <c:v>1.9827943200476854</c:v>
                </c:pt>
                <c:pt idx="155">
                  <c:v>2.0765823433238242</c:v>
                </c:pt>
                <c:pt idx="156">
                  <c:v>1.9651021120559196</c:v>
                </c:pt>
                <c:pt idx="157">
                  <c:v>2.0798201761960886</c:v>
                </c:pt>
                <c:pt idx="158">
                  <c:v>1.9306497692879505</c:v>
                </c:pt>
                <c:pt idx="159">
                  <c:v>1.9537420081859667</c:v>
                </c:pt>
                <c:pt idx="160">
                  <c:v>1.8942014113227885</c:v>
                </c:pt>
                <c:pt idx="161">
                  <c:v>1.6203385268274242</c:v>
                </c:pt>
                <c:pt idx="162">
                  <c:v>1.7202978647293541</c:v>
                </c:pt>
                <c:pt idx="163">
                  <c:v>1.7777233291802439</c:v>
                </c:pt>
                <c:pt idx="164">
                  <c:v>1.9242206512862721</c:v>
                </c:pt>
                <c:pt idx="165">
                  <c:v>1.9382119987257802</c:v>
                </c:pt>
                <c:pt idx="166">
                  <c:v>2.0000148149315269</c:v>
                </c:pt>
                <c:pt idx="167">
                  <c:v>2.4205096439893028</c:v>
                </c:pt>
                <c:pt idx="168">
                  <c:v>2.3618556361398477</c:v>
                </c:pt>
                <c:pt idx="169">
                  <c:v>2.1740924843938325</c:v>
                </c:pt>
                <c:pt idx="170">
                  <c:v>1.9697009920602651</c:v>
                </c:pt>
                <c:pt idx="171">
                  <c:v>2.2473695590603318</c:v>
                </c:pt>
                <c:pt idx="172">
                  <c:v>2.2648915588405862</c:v>
                </c:pt>
                <c:pt idx="173">
                  <c:v>2.3250008706122665</c:v>
                </c:pt>
                <c:pt idx="174">
                  <c:v>2.4688502286279435</c:v>
                </c:pt>
                <c:pt idx="175">
                  <c:v>2.4198092738250629</c:v>
                </c:pt>
                <c:pt idx="176">
                  <c:v>2.6868621755636468</c:v>
                </c:pt>
                <c:pt idx="177">
                  <c:v>2.9587082615063092</c:v>
                </c:pt>
                <c:pt idx="178">
                  <c:v>2.4228715750344709</c:v>
                </c:pt>
                <c:pt idx="179">
                  <c:v>2.7927815888735532</c:v>
                </c:pt>
                <c:pt idx="180">
                  <c:v>2.4326064354171812</c:v>
                </c:pt>
                <c:pt idx="181">
                  <c:v>2.2990462239893619</c:v>
                </c:pt>
                <c:pt idx="182">
                  <c:v>2.4451898536643495</c:v>
                </c:pt>
                <c:pt idx="183">
                  <c:v>2.3552254700276833</c:v>
                </c:pt>
                <c:pt idx="184">
                  <c:v>1.8596804021130129</c:v>
                </c:pt>
                <c:pt idx="185">
                  <c:v>2.4071659741698284</c:v>
                </c:pt>
                <c:pt idx="186">
                  <c:v>2.2919451155548152</c:v>
                </c:pt>
                <c:pt idx="187">
                  <c:v>2.1801458107558034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8E-4E2E-B5A8-2D7C281C46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6491456"/>
        <c:axId val="476491848"/>
      </c:areaChart>
      <c:lineChart>
        <c:grouping val="standard"/>
        <c:varyColors val="0"/>
        <c:ser>
          <c:idx val="1"/>
          <c:order val="2"/>
          <c:tx>
            <c:strRef>
              <c:f>'c3-27'!$F$13</c:f>
              <c:strCache>
                <c:ptCount val="1"/>
                <c:pt idx="0">
                  <c:v>Inflációs cél</c:v>
                </c:pt>
              </c:strCache>
            </c:strRef>
          </c:tx>
          <c:spPr>
            <a:ln w="38100">
              <a:solidFill>
                <a:srgbClr val="9C0000"/>
              </a:solidFill>
            </a:ln>
          </c:spPr>
          <c:marker>
            <c:symbol val="none"/>
          </c:marker>
          <c:cat>
            <c:numRef>
              <c:f>'c3-27'!$A$15:$A$202</c:f>
              <c:numCache>
                <c:formatCode>mmm\-yy</c:formatCode>
                <c:ptCount val="188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</c:numCache>
            </c:numRef>
          </c:cat>
          <c:val>
            <c:numRef>
              <c:f>'c3-27'!$F$15:$F$202</c:f>
              <c:numCache>
                <c:formatCode>General</c:formatCode>
                <c:ptCount val="188"/>
                <c:pt idx="72" formatCode="0.0">
                  <c:v>3</c:v>
                </c:pt>
                <c:pt idx="73" formatCode="0.0">
                  <c:v>3</c:v>
                </c:pt>
                <c:pt idx="74" formatCode="0.0">
                  <c:v>3</c:v>
                </c:pt>
                <c:pt idx="75" formatCode="0.0">
                  <c:v>3</c:v>
                </c:pt>
                <c:pt idx="76" formatCode="0.0">
                  <c:v>3</c:v>
                </c:pt>
                <c:pt idx="77" formatCode="0.0">
                  <c:v>3</c:v>
                </c:pt>
                <c:pt idx="78" formatCode="0.0">
                  <c:v>3</c:v>
                </c:pt>
                <c:pt idx="79" formatCode="0.0">
                  <c:v>3</c:v>
                </c:pt>
                <c:pt idx="80" formatCode="0.0">
                  <c:v>3</c:v>
                </c:pt>
                <c:pt idx="81" formatCode="0.0">
                  <c:v>3</c:v>
                </c:pt>
                <c:pt idx="82" formatCode="0.0">
                  <c:v>3</c:v>
                </c:pt>
                <c:pt idx="83" formatCode="0.0">
                  <c:v>3</c:v>
                </c:pt>
                <c:pt idx="84" formatCode="0.0">
                  <c:v>3</c:v>
                </c:pt>
                <c:pt idx="85" formatCode="0.0">
                  <c:v>3</c:v>
                </c:pt>
                <c:pt idx="86" formatCode="0.0">
                  <c:v>3</c:v>
                </c:pt>
                <c:pt idx="87" formatCode="0.0">
                  <c:v>3</c:v>
                </c:pt>
                <c:pt idx="88" formatCode="0.0">
                  <c:v>3</c:v>
                </c:pt>
                <c:pt idx="89" formatCode="0.0">
                  <c:v>3</c:v>
                </c:pt>
                <c:pt idx="90" formatCode="0.0">
                  <c:v>3</c:v>
                </c:pt>
                <c:pt idx="91" formatCode="0.0">
                  <c:v>3</c:v>
                </c:pt>
                <c:pt idx="92" formatCode="0.0">
                  <c:v>3</c:v>
                </c:pt>
                <c:pt idx="93" formatCode="0.0">
                  <c:v>3</c:v>
                </c:pt>
                <c:pt idx="94" formatCode="0.0">
                  <c:v>3</c:v>
                </c:pt>
                <c:pt idx="95" formatCode="0.0">
                  <c:v>3</c:v>
                </c:pt>
                <c:pt idx="96" formatCode="0.0">
                  <c:v>3</c:v>
                </c:pt>
                <c:pt idx="97" formatCode="0.0">
                  <c:v>3</c:v>
                </c:pt>
                <c:pt idx="98" formatCode="0.0">
                  <c:v>3</c:v>
                </c:pt>
                <c:pt idx="99" formatCode="0.0">
                  <c:v>3</c:v>
                </c:pt>
                <c:pt idx="100" formatCode="0.0">
                  <c:v>3</c:v>
                </c:pt>
                <c:pt idx="101" formatCode="0.0">
                  <c:v>3</c:v>
                </c:pt>
                <c:pt idx="102" formatCode="0.0">
                  <c:v>3</c:v>
                </c:pt>
                <c:pt idx="103" formatCode="0.0">
                  <c:v>3</c:v>
                </c:pt>
                <c:pt idx="104" formatCode="0.0">
                  <c:v>3</c:v>
                </c:pt>
                <c:pt idx="105" formatCode="0.0">
                  <c:v>3</c:v>
                </c:pt>
                <c:pt idx="106" formatCode="0.0">
                  <c:v>3</c:v>
                </c:pt>
                <c:pt idx="107" formatCode="0.0">
                  <c:v>3</c:v>
                </c:pt>
                <c:pt idx="108" formatCode="0.0">
                  <c:v>3</c:v>
                </c:pt>
                <c:pt idx="109" formatCode="0.0">
                  <c:v>3</c:v>
                </c:pt>
                <c:pt idx="110" formatCode="0.0">
                  <c:v>3</c:v>
                </c:pt>
                <c:pt idx="111" formatCode="0.0">
                  <c:v>3</c:v>
                </c:pt>
                <c:pt idx="112" formatCode="0.0">
                  <c:v>3</c:v>
                </c:pt>
                <c:pt idx="113" formatCode="0.0">
                  <c:v>3</c:v>
                </c:pt>
                <c:pt idx="114" formatCode="0.0">
                  <c:v>3</c:v>
                </c:pt>
                <c:pt idx="115" formatCode="0.0">
                  <c:v>3</c:v>
                </c:pt>
                <c:pt idx="116" formatCode="0.0">
                  <c:v>3</c:v>
                </c:pt>
                <c:pt idx="117" formatCode="0.0">
                  <c:v>3</c:v>
                </c:pt>
                <c:pt idx="118" formatCode="0.0">
                  <c:v>3</c:v>
                </c:pt>
                <c:pt idx="119" formatCode="0.0">
                  <c:v>3</c:v>
                </c:pt>
                <c:pt idx="120" formatCode="0.0">
                  <c:v>3</c:v>
                </c:pt>
                <c:pt idx="121" formatCode="0.0">
                  <c:v>3</c:v>
                </c:pt>
                <c:pt idx="122" formatCode="0.0">
                  <c:v>3</c:v>
                </c:pt>
                <c:pt idx="123" formatCode="0.0">
                  <c:v>3</c:v>
                </c:pt>
                <c:pt idx="124" formatCode="0.0">
                  <c:v>3</c:v>
                </c:pt>
                <c:pt idx="125" formatCode="0.0">
                  <c:v>3</c:v>
                </c:pt>
                <c:pt idx="126" formatCode="0.0">
                  <c:v>3</c:v>
                </c:pt>
                <c:pt idx="127" formatCode="0.0">
                  <c:v>3</c:v>
                </c:pt>
                <c:pt idx="128" formatCode="0.0">
                  <c:v>3</c:v>
                </c:pt>
                <c:pt idx="129" formatCode="0.0">
                  <c:v>3</c:v>
                </c:pt>
                <c:pt idx="130" formatCode="0.0">
                  <c:v>3</c:v>
                </c:pt>
                <c:pt idx="131" formatCode="0.0">
                  <c:v>3</c:v>
                </c:pt>
                <c:pt idx="132" formatCode="0.0">
                  <c:v>3</c:v>
                </c:pt>
                <c:pt idx="133" formatCode="0.0">
                  <c:v>3</c:v>
                </c:pt>
                <c:pt idx="134" formatCode="0.0">
                  <c:v>3</c:v>
                </c:pt>
                <c:pt idx="135" formatCode="0.0">
                  <c:v>3</c:v>
                </c:pt>
                <c:pt idx="136" formatCode="0.0">
                  <c:v>3</c:v>
                </c:pt>
                <c:pt idx="137" formatCode="0.0">
                  <c:v>3</c:v>
                </c:pt>
                <c:pt idx="138" formatCode="0.0">
                  <c:v>3</c:v>
                </c:pt>
                <c:pt idx="139" formatCode="0.0">
                  <c:v>3</c:v>
                </c:pt>
                <c:pt idx="140" formatCode="0.0">
                  <c:v>3</c:v>
                </c:pt>
                <c:pt idx="141" formatCode="0.0">
                  <c:v>3</c:v>
                </c:pt>
                <c:pt idx="142" formatCode="0.0">
                  <c:v>3</c:v>
                </c:pt>
                <c:pt idx="143" formatCode="0.0">
                  <c:v>3</c:v>
                </c:pt>
                <c:pt idx="144" formatCode="0.0">
                  <c:v>3</c:v>
                </c:pt>
                <c:pt idx="145" formatCode="0.0">
                  <c:v>3</c:v>
                </c:pt>
                <c:pt idx="146" formatCode="0.0">
                  <c:v>3</c:v>
                </c:pt>
                <c:pt idx="147" formatCode="0.0">
                  <c:v>3</c:v>
                </c:pt>
                <c:pt idx="148" formatCode="0.0">
                  <c:v>3</c:v>
                </c:pt>
                <c:pt idx="149" formatCode="0.0">
                  <c:v>3</c:v>
                </c:pt>
                <c:pt idx="150" formatCode="0.0">
                  <c:v>3</c:v>
                </c:pt>
                <c:pt idx="151" formatCode="0.0">
                  <c:v>3</c:v>
                </c:pt>
                <c:pt idx="152" formatCode="0.0">
                  <c:v>3</c:v>
                </c:pt>
                <c:pt idx="153" formatCode="0.0">
                  <c:v>3</c:v>
                </c:pt>
                <c:pt idx="154" formatCode="0.0">
                  <c:v>3</c:v>
                </c:pt>
                <c:pt idx="155" formatCode="0.0">
                  <c:v>3</c:v>
                </c:pt>
                <c:pt idx="156" formatCode="0.0">
                  <c:v>3</c:v>
                </c:pt>
                <c:pt idx="157" formatCode="0.0">
                  <c:v>3</c:v>
                </c:pt>
                <c:pt idx="158" formatCode="0.0">
                  <c:v>3</c:v>
                </c:pt>
                <c:pt idx="159" formatCode="0.0">
                  <c:v>3</c:v>
                </c:pt>
                <c:pt idx="160" formatCode="0.0">
                  <c:v>3</c:v>
                </c:pt>
                <c:pt idx="161" formatCode="0.0">
                  <c:v>3</c:v>
                </c:pt>
                <c:pt idx="162" formatCode="0.0">
                  <c:v>3</c:v>
                </c:pt>
                <c:pt idx="163" formatCode="0.0">
                  <c:v>3</c:v>
                </c:pt>
                <c:pt idx="164" formatCode="0.0">
                  <c:v>3</c:v>
                </c:pt>
                <c:pt idx="165" formatCode="0.0">
                  <c:v>3</c:v>
                </c:pt>
                <c:pt idx="166" formatCode="0.0">
                  <c:v>3</c:v>
                </c:pt>
                <c:pt idx="167" formatCode="0.0">
                  <c:v>3</c:v>
                </c:pt>
                <c:pt idx="168" formatCode="0.0">
                  <c:v>3</c:v>
                </c:pt>
                <c:pt idx="169" formatCode="0.0">
                  <c:v>3</c:v>
                </c:pt>
                <c:pt idx="170" formatCode="0.0">
                  <c:v>3</c:v>
                </c:pt>
                <c:pt idx="171" formatCode="0.0">
                  <c:v>3</c:v>
                </c:pt>
                <c:pt idx="172" formatCode="0.0">
                  <c:v>3</c:v>
                </c:pt>
                <c:pt idx="173" formatCode="0.0">
                  <c:v>3</c:v>
                </c:pt>
                <c:pt idx="174" formatCode="0.0">
                  <c:v>3</c:v>
                </c:pt>
                <c:pt idx="175" formatCode="0.0">
                  <c:v>3</c:v>
                </c:pt>
                <c:pt idx="176" formatCode="0.0">
                  <c:v>3</c:v>
                </c:pt>
                <c:pt idx="177" formatCode="0.0">
                  <c:v>3</c:v>
                </c:pt>
                <c:pt idx="178" formatCode="0.0">
                  <c:v>3</c:v>
                </c:pt>
                <c:pt idx="179" formatCode="0.0">
                  <c:v>3</c:v>
                </c:pt>
                <c:pt idx="180" formatCode="0.0">
                  <c:v>3</c:v>
                </c:pt>
                <c:pt idx="181" formatCode="0.0">
                  <c:v>3</c:v>
                </c:pt>
                <c:pt idx="182" formatCode="0.0">
                  <c:v>3</c:v>
                </c:pt>
                <c:pt idx="183" formatCode="0.0">
                  <c:v>3</c:v>
                </c:pt>
                <c:pt idx="184" formatCode="0.0">
                  <c:v>3</c:v>
                </c:pt>
                <c:pt idx="185" formatCode="0.0">
                  <c:v>3</c:v>
                </c:pt>
                <c:pt idx="186" formatCode="0.0">
                  <c:v>3</c:v>
                </c:pt>
                <c:pt idx="187" formatCode="0.0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58E-4E2E-B5A8-2D7C281C4655}"/>
            </c:ext>
          </c:extLst>
        </c:ser>
        <c:ser>
          <c:idx val="3"/>
          <c:order val="3"/>
          <c:tx>
            <c:strRef>
              <c:f>'c3-27'!$B$13</c:f>
              <c:strCache>
                <c:ptCount val="1"/>
                <c:pt idx="0">
                  <c:v>Tény infláció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'c3-27'!$A$15:$A$202</c:f>
              <c:numCache>
                <c:formatCode>mmm\-yy</c:formatCode>
                <c:ptCount val="188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</c:numCache>
            </c:numRef>
          </c:cat>
          <c:val>
            <c:numRef>
              <c:f>'c3-27'!$B$15:$B$202</c:f>
              <c:numCache>
                <c:formatCode>0.0</c:formatCode>
                <c:ptCount val="188"/>
                <c:pt idx="0">
                  <c:v>10.130105426737956</c:v>
                </c:pt>
                <c:pt idx="1">
                  <c:v>10.450660657799602</c:v>
                </c:pt>
                <c:pt idx="2">
                  <c:v>10.459865695212017</c:v>
                </c:pt>
                <c:pt idx="3">
                  <c:v>10.339000119723877</c:v>
                </c:pt>
                <c:pt idx="4">
                  <c:v>10.77886004862205</c:v>
                </c:pt>
                <c:pt idx="5">
                  <c:v>10.491667334219215</c:v>
                </c:pt>
                <c:pt idx="6">
                  <c:v>9.4272542091113394</c:v>
                </c:pt>
                <c:pt idx="7">
                  <c:v>8.705818801054221</c:v>
                </c:pt>
                <c:pt idx="8">
                  <c:v>7.9764049433878057</c:v>
                </c:pt>
                <c:pt idx="9">
                  <c:v>7.5852395540662911</c:v>
                </c:pt>
                <c:pt idx="10">
                  <c:v>7.1023042212261203</c:v>
                </c:pt>
                <c:pt idx="11">
                  <c:v>6.8192242000000078</c:v>
                </c:pt>
                <c:pt idx="12">
                  <c:v>6.6250322567067741</c:v>
                </c:pt>
                <c:pt idx="13">
                  <c:v>6.149523731445683</c:v>
                </c:pt>
                <c:pt idx="14">
                  <c:v>5.8897200646864007</c:v>
                </c:pt>
                <c:pt idx="15">
                  <c:v>6.0484920144809138</c:v>
                </c:pt>
                <c:pt idx="16">
                  <c:v>5.5883685875014351</c:v>
                </c:pt>
                <c:pt idx="17">
                  <c:v>4.8214160216919311</c:v>
                </c:pt>
                <c:pt idx="18">
                  <c:v>4.5885298404736261</c:v>
                </c:pt>
                <c:pt idx="19">
                  <c:v>4.4958753209965323</c:v>
                </c:pt>
                <c:pt idx="20">
                  <c:v>4.6300460764207401</c:v>
                </c:pt>
                <c:pt idx="21">
                  <c:v>4.8754224007914786</c:v>
                </c:pt>
                <c:pt idx="22">
                  <c:v>4.7729716641543689</c:v>
                </c:pt>
                <c:pt idx="23">
                  <c:v>4.8202379999999891</c:v>
                </c:pt>
                <c:pt idx="24">
                  <c:v>4.7227500597324905</c:v>
                </c:pt>
                <c:pt idx="25">
                  <c:v>4.514496878106371</c:v>
                </c:pt>
                <c:pt idx="26">
                  <c:v>4.6882049103658971</c:v>
                </c:pt>
                <c:pt idx="27">
                  <c:v>3.8521773841905969</c:v>
                </c:pt>
                <c:pt idx="28">
                  <c:v>3.6230413055883304</c:v>
                </c:pt>
                <c:pt idx="29">
                  <c:v>4.3291425782406066</c:v>
                </c:pt>
                <c:pt idx="30">
                  <c:v>4.7154456189101381</c:v>
                </c:pt>
                <c:pt idx="31">
                  <c:v>4.7160094814278466</c:v>
                </c:pt>
                <c:pt idx="32">
                  <c:v>4.6628417503890063</c:v>
                </c:pt>
                <c:pt idx="33">
                  <c:v>4.8811038658971029</c:v>
                </c:pt>
                <c:pt idx="34">
                  <c:v>5.5719906526996539</c:v>
                </c:pt>
                <c:pt idx="35">
                  <c:v>5.6516313664778721</c:v>
                </c:pt>
                <c:pt idx="36">
                  <c:v>6.6013822700558791</c:v>
                </c:pt>
                <c:pt idx="37">
                  <c:v>7.1053866666557184</c:v>
                </c:pt>
                <c:pt idx="38">
                  <c:v>6.6966345141153027</c:v>
                </c:pt>
                <c:pt idx="39">
                  <c:v>6.9356795793507757</c:v>
                </c:pt>
                <c:pt idx="40">
                  <c:v>7.6552422868673062</c:v>
                </c:pt>
                <c:pt idx="41">
                  <c:v>7.4490565132175277</c:v>
                </c:pt>
                <c:pt idx="42">
                  <c:v>7.1879146988552094</c:v>
                </c:pt>
                <c:pt idx="43">
                  <c:v>7.1696935957299104</c:v>
                </c:pt>
                <c:pt idx="44">
                  <c:v>6.6321127650759735</c:v>
                </c:pt>
                <c:pt idx="45">
                  <c:v>6.3235140795752045</c:v>
                </c:pt>
                <c:pt idx="46">
                  <c:v>5.7591669227568616</c:v>
                </c:pt>
                <c:pt idx="47">
                  <c:v>5.5299583415792029</c:v>
                </c:pt>
                <c:pt idx="48">
                  <c:v>4.0489958840393143</c:v>
                </c:pt>
                <c:pt idx="49">
                  <c:v>3.1887323408165429</c:v>
                </c:pt>
                <c:pt idx="50">
                  <c:v>3.4470059715754218</c:v>
                </c:pt>
                <c:pt idx="51">
                  <c:v>3.9255778908801489</c:v>
                </c:pt>
                <c:pt idx="52">
                  <c:v>3.5449419013556707</c:v>
                </c:pt>
                <c:pt idx="53">
                  <c:v>3.7941360560775053</c:v>
                </c:pt>
                <c:pt idx="54">
                  <c:v>3.7130403761085802</c:v>
                </c:pt>
                <c:pt idx="55">
                  <c:v>3.5469314880402862</c:v>
                </c:pt>
                <c:pt idx="56">
                  <c:v>3.6593202497325592</c:v>
                </c:pt>
                <c:pt idx="57">
                  <c:v>3.2062917298591742</c:v>
                </c:pt>
                <c:pt idx="58">
                  <c:v>3.3195740703164773</c:v>
                </c:pt>
                <c:pt idx="59">
                  <c:v>3.3322283480304264</c:v>
                </c:pt>
                <c:pt idx="60">
                  <c:v>2.709408115887399</c:v>
                </c:pt>
                <c:pt idx="61">
                  <c:v>2.5146355803342715</c:v>
                </c:pt>
                <c:pt idx="62">
                  <c:v>2.3246847970937949</c:v>
                </c:pt>
                <c:pt idx="63">
                  <c:v>2.2887820944812631</c:v>
                </c:pt>
                <c:pt idx="64">
                  <c:v>2.7609178787970166</c:v>
                </c:pt>
                <c:pt idx="65">
                  <c:v>2.7424389155628575</c:v>
                </c:pt>
                <c:pt idx="66">
                  <c:v>3.005866003797081</c:v>
                </c:pt>
                <c:pt idx="67">
                  <c:v>3.4978476913690884</c:v>
                </c:pt>
                <c:pt idx="68">
                  <c:v>5.8563391191182603</c:v>
                </c:pt>
                <c:pt idx="69">
                  <c:v>6.3342031440000852</c:v>
                </c:pt>
                <c:pt idx="70">
                  <c:v>6.3658721016305435</c:v>
                </c:pt>
                <c:pt idx="71">
                  <c:v>6.5412036334441694</c:v>
                </c:pt>
                <c:pt idx="72">
                  <c:v>7.754943097834726</c:v>
                </c:pt>
                <c:pt idx="73">
                  <c:v>8.8255638653679966</c:v>
                </c:pt>
                <c:pt idx="74">
                  <c:v>9.0486518100241682</c:v>
                </c:pt>
                <c:pt idx="75">
                  <c:v>8.7574211104435449</c:v>
                </c:pt>
                <c:pt idx="76">
                  <c:v>8.4756734285492143</c:v>
                </c:pt>
                <c:pt idx="77">
                  <c:v>8.5817997113106372</c:v>
                </c:pt>
                <c:pt idx="78">
                  <c:v>8.3741348754001592</c:v>
                </c:pt>
                <c:pt idx="79">
                  <c:v>8.3056544578107605</c:v>
                </c:pt>
                <c:pt idx="80">
                  <c:v>6.3892144470278822</c:v>
                </c:pt>
                <c:pt idx="81">
                  <c:v>6.7366934126147555</c:v>
                </c:pt>
                <c:pt idx="82">
                  <c:v>7.1459864025804052</c:v>
                </c:pt>
                <c:pt idx="83">
                  <c:v>7.3788000630531911</c:v>
                </c:pt>
                <c:pt idx="84">
                  <c:v>7.0772641701917536</c:v>
                </c:pt>
                <c:pt idx="85">
                  <c:v>6.9208133046367806</c:v>
                </c:pt>
                <c:pt idx="86">
                  <c:v>6.7312565385921772</c:v>
                </c:pt>
                <c:pt idx="87">
                  <c:v>6.6285869497462215</c:v>
                </c:pt>
                <c:pt idx="88">
                  <c:v>6.9454825052904141</c:v>
                </c:pt>
                <c:pt idx="89">
                  <c:v>6.6806700557778669</c:v>
                </c:pt>
                <c:pt idx="90">
                  <c:v>6.7179223046580177</c:v>
                </c:pt>
                <c:pt idx="91">
                  <c:v>6.4753374560739729</c:v>
                </c:pt>
                <c:pt idx="92">
                  <c:v>5.7440495775223468</c:v>
                </c:pt>
                <c:pt idx="93">
                  <c:v>5.1062672126168565</c:v>
                </c:pt>
                <c:pt idx="94">
                  <c:v>4.2270138895996183</c:v>
                </c:pt>
                <c:pt idx="95">
                  <c:v>3.5010894864965962</c:v>
                </c:pt>
                <c:pt idx="96">
                  <c:v>3.1363152232348739</c:v>
                </c:pt>
                <c:pt idx="97">
                  <c:v>3.0246359179363651</c:v>
                </c:pt>
                <c:pt idx="98">
                  <c:v>2.9031798713184713</c:v>
                </c:pt>
                <c:pt idx="99">
                  <c:v>3.3741889676487773</c:v>
                </c:pt>
                <c:pt idx="100">
                  <c:v>3.7694514445156955</c:v>
                </c:pt>
                <c:pt idx="101">
                  <c:v>3.7107935903405149</c:v>
                </c:pt>
                <c:pt idx="102">
                  <c:v>5.0516981453803851</c:v>
                </c:pt>
                <c:pt idx="103">
                  <c:v>5.0202612175540366</c:v>
                </c:pt>
                <c:pt idx="104">
                  <c:v>4.9060171623290216</c:v>
                </c:pt>
                <c:pt idx="105">
                  <c:v>4.7089063291321338</c:v>
                </c:pt>
                <c:pt idx="106">
                  <c:v>5.2310274434468056</c:v>
                </c:pt>
                <c:pt idx="107">
                  <c:v>5.5599380874139541</c:v>
                </c:pt>
                <c:pt idx="108">
                  <c:v>6.412250229030164</c:v>
                </c:pt>
                <c:pt idx="109">
                  <c:v>5.7359618238121186</c:v>
                </c:pt>
                <c:pt idx="110">
                  <c:v>5.9474376579944135</c:v>
                </c:pt>
                <c:pt idx="111">
                  <c:v>5.6429994151366287</c:v>
                </c:pt>
                <c:pt idx="112">
                  <c:v>5.0740204640259918</c:v>
                </c:pt>
                <c:pt idx="113">
                  <c:v>5.2646005600832524</c:v>
                </c:pt>
                <c:pt idx="114">
                  <c:v>3.9846532373989874</c:v>
                </c:pt>
                <c:pt idx="115">
                  <c:v>3.6955082318422114</c:v>
                </c:pt>
                <c:pt idx="116">
                  <c:v>3.7585256282945636</c:v>
                </c:pt>
                <c:pt idx="117">
                  <c:v>4.1775732174316005</c:v>
                </c:pt>
                <c:pt idx="118">
                  <c:v>4.1867045527418867</c:v>
                </c:pt>
                <c:pt idx="119">
                  <c:v>4.6729278169541573</c:v>
                </c:pt>
                <c:pt idx="120">
                  <c:v>3.971382412670593</c:v>
                </c:pt>
                <c:pt idx="121">
                  <c:v>4.0638190189564938</c:v>
                </c:pt>
                <c:pt idx="122">
                  <c:v>4.5370915566941221</c:v>
                </c:pt>
                <c:pt idx="123">
                  <c:v>4.6682822824787991</c:v>
                </c:pt>
                <c:pt idx="124">
                  <c:v>3.9477397861280679</c:v>
                </c:pt>
                <c:pt idx="125">
                  <c:v>3.4723013613180314</c:v>
                </c:pt>
                <c:pt idx="126">
                  <c:v>3.0920882273835701</c:v>
                </c:pt>
                <c:pt idx="127">
                  <c:v>3.5772730514191977</c:v>
                </c:pt>
                <c:pt idx="128">
                  <c:v>3.5745954581961428</c:v>
                </c:pt>
                <c:pt idx="129">
                  <c:v>3.8650936416994881</c:v>
                </c:pt>
                <c:pt idx="130">
                  <c:v>4.2627452503511449</c:v>
                </c:pt>
                <c:pt idx="131">
                  <c:v>4.0712968450605445</c:v>
                </c:pt>
                <c:pt idx="132">
                  <c:v>5.45</c:v>
                </c:pt>
                <c:pt idx="133">
                  <c:v>5.8917248388257377</c:v>
                </c:pt>
                <c:pt idx="134">
                  <c:v>5.5386549820153164</c:v>
                </c:pt>
                <c:pt idx="135">
                  <c:v>5.6959295128268508</c:v>
                </c:pt>
                <c:pt idx="136">
                  <c:v>5.2747119439959818</c:v>
                </c:pt>
                <c:pt idx="137">
                  <c:v>5.591654886359521</c:v>
                </c:pt>
                <c:pt idx="138">
                  <c:v>5.7778584599969349</c:v>
                </c:pt>
                <c:pt idx="139">
                  <c:v>6.0402597279291399</c:v>
                </c:pt>
                <c:pt idx="140">
                  <c:v>6.5940306892332217</c:v>
                </c:pt>
                <c:pt idx="141">
                  <c:v>6.0030045837908261</c:v>
                </c:pt>
                <c:pt idx="142">
                  <c:v>5.2137375152014158</c:v>
                </c:pt>
                <c:pt idx="143">
                  <c:v>4.9956519390938041</c:v>
                </c:pt>
                <c:pt idx="144">
                  <c:v>3.7169918492455309</c:v>
                </c:pt>
                <c:pt idx="145">
                  <c:v>2.7804965967721529</c:v>
                </c:pt>
                <c:pt idx="146">
                  <c:v>2.2255184719153789</c:v>
                </c:pt>
                <c:pt idx="147">
                  <c:v>1.6883769546178371</c:v>
                </c:pt>
                <c:pt idx="148">
                  <c:v>1.7561482773411257</c:v>
                </c:pt>
                <c:pt idx="149">
                  <c:v>1.9225695100686124</c:v>
                </c:pt>
                <c:pt idx="150">
                  <c:v>1.7545255250372378</c:v>
                </c:pt>
                <c:pt idx="151">
                  <c:v>1.34330660778663</c:v>
                </c:pt>
                <c:pt idx="152">
                  <c:v>1.3710606097958618</c:v>
                </c:pt>
                <c:pt idx="153">
                  <c:v>0.91132193042523113</c:v>
                </c:pt>
                <c:pt idx="154">
                  <c:v>0.91593030816623866</c:v>
                </c:pt>
                <c:pt idx="155">
                  <c:v>0.42506276944780552</c:v>
                </c:pt>
                <c:pt idx="156">
                  <c:v>-5.0566179730950012E-2</c:v>
                </c:pt>
                <c:pt idx="157">
                  <c:v>0.10315388802861492</c:v>
                </c:pt>
                <c:pt idx="158">
                  <c:v>7.7117957443746832E-2</c:v>
                </c:pt>
                <c:pt idx="159">
                  <c:v>-0.10112053183841851</c:v>
                </c:pt>
                <c:pt idx="160">
                  <c:v>-0.13972419613033082</c:v>
                </c:pt>
                <c:pt idx="161">
                  <c:v>-0.27135074950689386</c:v>
                </c:pt>
                <c:pt idx="162">
                  <c:v>0.12891311550566797</c:v>
                </c:pt>
                <c:pt idx="163">
                  <c:v>0.16648534646722624</c:v>
                </c:pt>
                <c:pt idx="164">
                  <c:v>-0.47979891434401623</c:v>
                </c:pt>
                <c:pt idx="165">
                  <c:v>-0.41673843155288637</c:v>
                </c:pt>
                <c:pt idx="166">
                  <c:v>-0.70627368823923575</c:v>
                </c:pt>
                <c:pt idx="167">
                  <c:v>-0.9373491815670576</c:v>
                </c:pt>
                <c:pt idx="168">
                  <c:v>-1.4</c:v>
                </c:pt>
                <c:pt idx="169">
                  <c:v>-1.0488349707626696</c:v>
                </c:pt>
                <c:pt idx="170">
                  <c:v>-0.63973849038276853</c:v>
                </c:pt>
                <c:pt idx="171">
                  <c:v>-0.3</c:v>
                </c:pt>
                <c:pt idx="172">
                  <c:v>0.53094439816412375</c:v>
                </c:pt>
                <c:pt idx="173">
                  <c:v>0.58880418406022272</c:v>
                </c:pt>
                <c:pt idx="174">
                  <c:v>0.39643705887063163</c:v>
                </c:pt>
                <c:pt idx="175">
                  <c:v>9.6821967393481145E-3</c:v>
                </c:pt>
                <c:pt idx="176">
                  <c:v>-0.39714782670608884</c:v>
                </c:pt>
                <c:pt idx="177">
                  <c:v>0.10120404248186787</c:v>
                </c:pt>
                <c:pt idx="178">
                  <c:v>0.50240414698035352</c:v>
                </c:pt>
                <c:pt idx="179">
                  <c:v>0.86895746329112455</c:v>
                </c:pt>
                <c:pt idx="180">
                  <c:v>0.91801181167458878</c:v>
                </c:pt>
                <c:pt idx="181">
                  <c:v>0.27879615938887525</c:v>
                </c:pt>
                <c:pt idx="182">
                  <c:v>-0.22974665061408928</c:v>
                </c:pt>
                <c:pt idx="183">
                  <c:v>0.2218546626368294</c:v>
                </c:pt>
                <c:pt idx="184">
                  <c:v>-0.21084181761416687</c:v>
                </c:pt>
                <c:pt idx="185">
                  <c:v>-0.16736437844814134</c:v>
                </c:pt>
                <c:pt idx="186">
                  <c:v>-0.31480384483785429</c:v>
                </c:pt>
                <c:pt idx="187">
                  <c:v>-0.13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58E-4E2E-B5A8-2D7C281C4655}"/>
            </c:ext>
          </c:extLst>
        </c:ser>
        <c:ser>
          <c:idx val="4"/>
          <c:order val="4"/>
          <c:spPr>
            <a:ln w="38100">
              <a:solidFill>
                <a:srgbClr val="9C0000"/>
              </a:solidFill>
              <a:prstDash val="sysDash"/>
            </a:ln>
          </c:spPr>
          <c:marker>
            <c:symbol val="none"/>
          </c:marker>
          <c:cat>
            <c:numRef>
              <c:f>'c3-27'!$A$15:$A$202</c:f>
              <c:numCache>
                <c:formatCode>mmm\-yy</c:formatCode>
                <c:ptCount val="188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</c:numCache>
            </c:numRef>
          </c:cat>
          <c:val>
            <c:numRef>
              <c:f>'c3-27'!$G$15:$G$202</c:f>
              <c:numCache>
                <c:formatCode>General</c:formatCode>
                <c:ptCount val="188"/>
                <c:pt idx="170">
                  <c:v>2</c:v>
                </c:pt>
                <c:pt idx="171">
                  <c:v>2</c:v>
                </c:pt>
                <c:pt idx="172">
                  <c:v>2</c:v>
                </c:pt>
                <c:pt idx="173">
                  <c:v>2</c:v>
                </c:pt>
                <c:pt idx="174">
                  <c:v>2</c:v>
                </c:pt>
                <c:pt idx="175">
                  <c:v>2</c:v>
                </c:pt>
                <c:pt idx="176">
                  <c:v>2</c:v>
                </c:pt>
                <c:pt idx="177">
                  <c:v>2</c:v>
                </c:pt>
                <c:pt idx="178">
                  <c:v>2</c:v>
                </c:pt>
                <c:pt idx="179">
                  <c:v>2</c:v>
                </c:pt>
                <c:pt idx="180">
                  <c:v>2</c:v>
                </c:pt>
                <c:pt idx="181">
                  <c:v>2</c:v>
                </c:pt>
                <c:pt idx="182">
                  <c:v>2</c:v>
                </c:pt>
                <c:pt idx="183">
                  <c:v>2</c:v>
                </c:pt>
                <c:pt idx="184">
                  <c:v>2</c:v>
                </c:pt>
                <c:pt idx="185">
                  <c:v>2</c:v>
                </c:pt>
                <c:pt idx="186">
                  <c:v>2</c:v>
                </c:pt>
                <c:pt idx="187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58E-4E2E-B5A8-2D7C281C4655}"/>
            </c:ext>
          </c:extLst>
        </c:ser>
        <c:ser>
          <c:idx val="5"/>
          <c:order val="5"/>
          <c:spPr>
            <a:ln w="38100">
              <a:solidFill>
                <a:srgbClr val="9C0000"/>
              </a:solidFill>
              <a:prstDash val="sysDash"/>
            </a:ln>
          </c:spPr>
          <c:marker>
            <c:symbol val="none"/>
          </c:marker>
          <c:cat>
            <c:numRef>
              <c:f>'c3-27'!$A$15:$A$202</c:f>
              <c:numCache>
                <c:formatCode>mmm\-yy</c:formatCode>
                <c:ptCount val="188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</c:numCache>
            </c:numRef>
          </c:cat>
          <c:val>
            <c:numRef>
              <c:f>'c3-27'!$H$15:$H$202</c:f>
              <c:numCache>
                <c:formatCode>General</c:formatCode>
                <c:ptCount val="188"/>
                <c:pt idx="170">
                  <c:v>4</c:v>
                </c:pt>
                <c:pt idx="171">
                  <c:v>4</c:v>
                </c:pt>
                <c:pt idx="172">
                  <c:v>4</c:v>
                </c:pt>
                <c:pt idx="173">
                  <c:v>4</c:v>
                </c:pt>
                <c:pt idx="174">
                  <c:v>4</c:v>
                </c:pt>
                <c:pt idx="175">
                  <c:v>4</c:v>
                </c:pt>
                <c:pt idx="176">
                  <c:v>4</c:v>
                </c:pt>
                <c:pt idx="177">
                  <c:v>4</c:v>
                </c:pt>
                <c:pt idx="178">
                  <c:v>4</c:v>
                </c:pt>
                <c:pt idx="179">
                  <c:v>4</c:v>
                </c:pt>
                <c:pt idx="180">
                  <c:v>4</c:v>
                </c:pt>
                <c:pt idx="181">
                  <c:v>4</c:v>
                </c:pt>
                <c:pt idx="182">
                  <c:v>4</c:v>
                </c:pt>
                <c:pt idx="183">
                  <c:v>4</c:v>
                </c:pt>
                <c:pt idx="184">
                  <c:v>4</c:v>
                </c:pt>
                <c:pt idx="185">
                  <c:v>4</c:v>
                </c:pt>
                <c:pt idx="186">
                  <c:v>4</c:v>
                </c:pt>
                <c:pt idx="187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58E-4E2E-B5A8-2D7C281C4655}"/>
            </c:ext>
          </c:extLst>
        </c:ser>
        <c:ser>
          <c:idx val="6"/>
          <c:order val="6"/>
          <c:tx>
            <c:strRef>
              <c:f>'c3-27'!$E$13</c:f>
              <c:strCache>
                <c:ptCount val="1"/>
                <c:pt idx="0">
                  <c:v>Sávközép</c:v>
                </c:pt>
              </c:strCache>
            </c:strRef>
          </c:tx>
          <c:spPr>
            <a:ln w="38100">
              <a:solidFill>
                <a:schemeClr val="bg1"/>
              </a:solidFill>
              <a:prstDash val="sysDash"/>
            </a:ln>
          </c:spPr>
          <c:marker>
            <c:symbol val="none"/>
          </c:marker>
          <c:cat>
            <c:numRef>
              <c:f>'c3-27'!$A$15:$A$202</c:f>
              <c:numCache>
                <c:formatCode>mmm\-yy</c:formatCode>
                <c:ptCount val="188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</c:numCache>
            </c:numRef>
          </c:cat>
          <c:val>
            <c:numRef>
              <c:f>'c3-27'!$E$15:$E$202</c:f>
              <c:numCache>
                <c:formatCode>0.0</c:formatCode>
                <c:ptCount val="188"/>
                <c:pt idx="0">
                  <c:v>13.552401087814665</c:v>
                </c:pt>
                <c:pt idx="1">
                  <c:v>12.842651968556712</c:v>
                </c:pt>
                <c:pt idx="2">
                  <c:v>12.465963967570051</c:v>
                </c:pt>
                <c:pt idx="3">
                  <c:v>12.607534862918431</c:v>
                </c:pt>
                <c:pt idx="4">
                  <c:v>12.170844523338252</c:v>
                </c:pt>
                <c:pt idx="5">
                  <c:v>12.227302349559359</c:v>
                </c:pt>
                <c:pt idx="6">
                  <c:v>11.990565378851869</c:v>
                </c:pt>
                <c:pt idx="7">
                  <c:v>12.037496235930302</c:v>
                </c:pt>
                <c:pt idx="8">
                  <c:v>11.141086735676808</c:v>
                </c:pt>
                <c:pt idx="9">
                  <c:v>9.8314057719913031</c:v>
                </c:pt>
                <c:pt idx="10">
                  <c:v>9.3525064740955806</c:v>
                </c:pt>
                <c:pt idx="11">
                  <c:v>9.4998171891940544</c:v>
                </c:pt>
                <c:pt idx="12">
                  <c:v>10.007523092894601</c:v>
                </c:pt>
                <c:pt idx="13">
                  <c:v>10.118443982428236</c:v>
                </c:pt>
                <c:pt idx="14">
                  <c:v>6.9411443606853052</c:v>
                </c:pt>
                <c:pt idx="15">
                  <c:v>7.359856123616237</c:v>
                </c:pt>
                <c:pt idx="16">
                  <c:v>6.8586548578646074</c:v>
                </c:pt>
                <c:pt idx="17">
                  <c:v>6.4340036236227078</c:v>
                </c:pt>
                <c:pt idx="18">
                  <c:v>6.2627988192998991</c:v>
                </c:pt>
                <c:pt idx="19">
                  <c:v>6.0484747931280554</c:v>
                </c:pt>
                <c:pt idx="20">
                  <c:v>6.0235015981001983</c:v>
                </c:pt>
                <c:pt idx="21">
                  <c:v>6.0592093693937308</c:v>
                </c:pt>
                <c:pt idx="22">
                  <c:v>6.0259743289480081</c:v>
                </c:pt>
                <c:pt idx="23">
                  <c:v>6.2281742765842578</c:v>
                </c:pt>
                <c:pt idx="24">
                  <c:v>6.5414068159682275</c:v>
                </c:pt>
                <c:pt idx="25">
                  <c:v>7.1259024023123008</c:v>
                </c:pt>
                <c:pt idx="26">
                  <c:v>6.1444007744670017</c:v>
                </c:pt>
                <c:pt idx="27">
                  <c:v>6.280987976318281</c:v>
                </c:pt>
                <c:pt idx="28">
                  <c:v>6.193012932050908</c:v>
                </c:pt>
                <c:pt idx="29">
                  <c:v>5.9049661001529081</c:v>
                </c:pt>
                <c:pt idx="30">
                  <c:v>5.46605958542224</c:v>
                </c:pt>
                <c:pt idx="31">
                  <c:v>7.5570380464938793</c:v>
                </c:pt>
                <c:pt idx="32">
                  <c:v>6.6598281706492433</c:v>
                </c:pt>
                <c:pt idx="33">
                  <c:v>6.8644773231823422</c:v>
                </c:pt>
                <c:pt idx="34">
                  <c:v>6.0760522672015984</c:v>
                </c:pt>
                <c:pt idx="35">
                  <c:v>6.7679453509081355</c:v>
                </c:pt>
                <c:pt idx="36">
                  <c:v>7.7682603339948431</c:v>
                </c:pt>
                <c:pt idx="37">
                  <c:v>7.9921963426414777</c:v>
                </c:pt>
                <c:pt idx="38">
                  <c:v>7.5373074007196053</c:v>
                </c:pt>
                <c:pt idx="39">
                  <c:v>6.3089967810772176</c:v>
                </c:pt>
                <c:pt idx="40">
                  <c:v>6.1074123127462894</c:v>
                </c:pt>
                <c:pt idx="41">
                  <c:v>5.1630114142069061</c:v>
                </c:pt>
                <c:pt idx="42">
                  <c:v>5.3458220787709934</c:v>
                </c:pt>
                <c:pt idx="43">
                  <c:v>5.7799602706058923</c:v>
                </c:pt>
                <c:pt idx="44">
                  <c:v>5.7696667653605846</c:v>
                </c:pt>
                <c:pt idx="45">
                  <c:v>5.3203644859715347</c:v>
                </c:pt>
                <c:pt idx="46">
                  <c:v>5.0097859409857444</c:v>
                </c:pt>
                <c:pt idx="47">
                  <c:v>5.4090691911976574</c:v>
                </c:pt>
                <c:pt idx="48">
                  <c:v>4.8257244262031422</c:v>
                </c:pt>
                <c:pt idx="49">
                  <c:v>4.9308669901423121</c:v>
                </c:pt>
                <c:pt idx="50">
                  <c:v>4.1201723096454979</c:v>
                </c:pt>
                <c:pt idx="51">
                  <c:v>4.6140762493788872</c:v>
                </c:pt>
                <c:pt idx="52">
                  <c:v>4.3512164094874111</c:v>
                </c:pt>
                <c:pt idx="53">
                  <c:v>4.5404122730415928</c:v>
                </c:pt>
                <c:pt idx="54">
                  <c:v>4.1538722466325169</c:v>
                </c:pt>
                <c:pt idx="55">
                  <c:v>4.3381277445518398</c:v>
                </c:pt>
                <c:pt idx="56">
                  <c:v>4.6288803079795793</c:v>
                </c:pt>
                <c:pt idx="57">
                  <c:v>4.6104133347485234</c:v>
                </c:pt>
                <c:pt idx="58">
                  <c:v>3.9553804127118664</c:v>
                </c:pt>
                <c:pt idx="59">
                  <c:v>3.6220902868960057</c:v>
                </c:pt>
                <c:pt idx="60">
                  <c:v>3.0155484257193841</c:v>
                </c:pt>
                <c:pt idx="61">
                  <c:v>3.5966753550624411</c:v>
                </c:pt>
                <c:pt idx="62">
                  <c:v>3.3484009691977756</c:v>
                </c:pt>
                <c:pt idx="63">
                  <c:v>3.2413931680672858</c:v>
                </c:pt>
                <c:pt idx="64">
                  <c:v>4.2430412079889326</c:v>
                </c:pt>
                <c:pt idx="65">
                  <c:v>5.4654928464357946</c:v>
                </c:pt>
                <c:pt idx="66">
                  <c:v>6.3881352315784969</c:v>
                </c:pt>
                <c:pt idx="67">
                  <c:v>7.3107776167212002</c:v>
                </c:pt>
                <c:pt idx="68">
                  <c:v>7.8380293990914254</c:v>
                </c:pt>
                <c:pt idx="69">
                  <c:v>7.1898583741417683</c:v>
                </c:pt>
                <c:pt idx="70">
                  <c:v>7.5592673286123802</c:v>
                </c:pt>
                <c:pt idx="71">
                  <c:v>7.8476996690970466</c:v>
                </c:pt>
                <c:pt idx="72">
                  <c:v>8.8956017135412662</c:v>
                </c:pt>
                <c:pt idx="73">
                  <c:v>7.6563813994014671</c:v>
                </c:pt>
                <c:pt idx="74">
                  <c:v>6.5319169064064502</c:v>
                </c:pt>
                <c:pt idx="75">
                  <c:v>6.5772295342715097</c:v>
                </c:pt>
                <c:pt idx="76">
                  <c:v>6.7319846282513867</c:v>
                </c:pt>
                <c:pt idx="77">
                  <c:v>6.8698180390637056</c:v>
                </c:pt>
                <c:pt idx="78">
                  <c:v>6.9763604485680606</c:v>
                </c:pt>
                <c:pt idx="79">
                  <c:v>7.8957438686098467</c:v>
                </c:pt>
                <c:pt idx="80">
                  <c:v>8.4413118026581468</c:v>
                </c:pt>
                <c:pt idx="81">
                  <c:v>8.2237618432633255</c:v>
                </c:pt>
                <c:pt idx="82">
                  <c:v>8.0062118838685059</c:v>
                </c:pt>
                <c:pt idx="83">
                  <c:v>7.7886619244736846</c:v>
                </c:pt>
                <c:pt idx="84">
                  <c:v>7.7404374822059072</c:v>
                </c:pt>
                <c:pt idx="85">
                  <c:v>7.3511682301604653</c:v>
                </c:pt>
                <c:pt idx="86">
                  <c:v>7.5933970355458928</c:v>
                </c:pt>
                <c:pt idx="87">
                  <c:v>7.8316271668098238</c:v>
                </c:pt>
                <c:pt idx="88">
                  <c:v>9.1125569883743847</c:v>
                </c:pt>
                <c:pt idx="89">
                  <c:v>8.0054869537580053</c:v>
                </c:pt>
                <c:pt idx="90">
                  <c:v>8.1847663911493669</c:v>
                </c:pt>
                <c:pt idx="91">
                  <c:v>8.3640458285407266</c:v>
                </c:pt>
                <c:pt idx="92">
                  <c:v>7.5841203913246407</c:v>
                </c:pt>
                <c:pt idx="93">
                  <c:v>10.232653140920117</c:v>
                </c:pt>
                <c:pt idx="94">
                  <c:v>8.2276163982106425</c:v>
                </c:pt>
                <c:pt idx="95">
                  <c:v>8.2192069110430523</c:v>
                </c:pt>
                <c:pt idx="96">
                  <c:v>8.1505231397214821</c:v>
                </c:pt>
                <c:pt idx="97">
                  <c:v>7.6996455651661444</c:v>
                </c:pt>
                <c:pt idx="98">
                  <c:v>8.1512288181497432</c:v>
                </c:pt>
                <c:pt idx="99">
                  <c:v>7.8149811923636925</c:v>
                </c:pt>
                <c:pt idx="100">
                  <c:v>7.0439062111426747</c:v>
                </c:pt>
                <c:pt idx="101">
                  <c:v>7.6083390134345219</c:v>
                </c:pt>
                <c:pt idx="102">
                  <c:v>8.5432148060799911</c:v>
                </c:pt>
                <c:pt idx="103">
                  <c:v>7.1412782802198311</c:v>
                </c:pt>
                <c:pt idx="104">
                  <c:v>7.164248428100346</c:v>
                </c:pt>
                <c:pt idx="105">
                  <c:v>6.2737876043411784</c:v>
                </c:pt>
                <c:pt idx="106">
                  <c:v>6.3095584654092596</c:v>
                </c:pt>
                <c:pt idx="107">
                  <c:v>5.9778629600274966</c:v>
                </c:pt>
                <c:pt idx="108">
                  <c:v>7.2533053992765195</c:v>
                </c:pt>
                <c:pt idx="109">
                  <c:v>6.2492812699664082</c:v>
                </c:pt>
                <c:pt idx="110">
                  <c:v>5.8973327726046687</c:v>
                </c:pt>
                <c:pt idx="111">
                  <c:v>5.2706702820949456</c:v>
                </c:pt>
                <c:pt idx="112">
                  <c:v>4.7049548835458435</c:v>
                </c:pt>
                <c:pt idx="113">
                  <c:v>4.5354534233304271</c:v>
                </c:pt>
                <c:pt idx="114">
                  <c:v>5.0888225333088819</c:v>
                </c:pt>
                <c:pt idx="115">
                  <c:v>4.6175146660337978</c:v>
                </c:pt>
                <c:pt idx="116">
                  <c:v>4.9453206556168983</c:v>
                </c:pt>
                <c:pt idx="117">
                  <c:v>4.7056017211104821</c:v>
                </c:pt>
                <c:pt idx="118">
                  <c:v>4.7667799320805582</c:v>
                </c:pt>
                <c:pt idx="119">
                  <c:v>4.8124343478113385</c:v>
                </c:pt>
                <c:pt idx="120">
                  <c:v>5.4960292946984106</c:v>
                </c:pt>
                <c:pt idx="121">
                  <c:v>5.6496994528748186</c:v>
                </c:pt>
                <c:pt idx="122">
                  <c:v>7.1091928104025932</c:v>
                </c:pt>
                <c:pt idx="123">
                  <c:v>6.9548133018026519</c:v>
                </c:pt>
                <c:pt idx="124">
                  <c:v>6.6183182867421255</c:v>
                </c:pt>
                <c:pt idx="125">
                  <c:v>6.4110262583841138</c:v>
                </c:pt>
                <c:pt idx="126">
                  <c:v>6.2205197703686448</c:v>
                </c:pt>
                <c:pt idx="127">
                  <c:v>5.7121859478020998</c:v>
                </c:pt>
                <c:pt idx="128">
                  <c:v>6.7838184273439843</c:v>
                </c:pt>
                <c:pt idx="129">
                  <c:v>6.9570593700244725</c:v>
                </c:pt>
                <c:pt idx="130">
                  <c:v>6.9761106005065994</c:v>
                </c:pt>
                <c:pt idx="131">
                  <c:v>7.7688759732818884</c:v>
                </c:pt>
                <c:pt idx="132">
                  <c:v>7.8816636261797584</c:v>
                </c:pt>
                <c:pt idx="133">
                  <c:v>7.0846395185418309</c:v>
                </c:pt>
                <c:pt idx="134">
                  <c:v>7.0411012731005069</c:v>
                </c:pt>
                <c:pt idx="135">
                  <c:v>6.806679026021766</c:v>
                </c:pt>
                <c:pt idx="136">
                  <c:v>7.2826640751467178</c:v>
                </c:pt>
                <c:pt idx="137">
                  <c:v>7.0919334255853279</c:v>
                </c:pt>
                <c:pt idx="138">
                  <c:v>6.2364344040050455</c:v>
                </c:pt>
                <c:pt idx="139">
                  <c:v>6.9917845990174836</c:v>
                </c:pt>
                <c:pt idx="140">
                  <c:v>6.5955930727678957</c:v>
                </c:pt>
                <c:pt idx="141">
                  <c:v>7.6025993504178588</c:v>
                </c:pt>
                <c:pt idx="142">
                  <c:v>7.1674501757573736</c:v>
                </c:pt>
                <c:pt idx="143">
                  <c:v>7.1205171406497563</c:v>
                </c:pt>
                <c:pt idx="144">
                  <c:v>6.8183483933515294</c:v>
                </c:pt>
                <c:pt idx="145">
                  <c:v>6.0828031544191417</c:v>
                </c:pt>
                <c:pt idx="146">
                  <c:v>5.4192174853673807</c:v>
                </c:pt>
                <c:pt idx="147">
                  <c:v>5.7713486074241604</c:v>
                </c:pt>
                <c:pt idx="148">
                  <c:v>4.7277083130829274</c:v>
                </c:pt>
                <c:pt idx="149">
                  <c:v>5.5243798298430455</c:v>
                </c:pt>
                <c:pt idx="150">
                  <c:v>4.520779615881934</c:v>
                </c:pt>
                <c:pt idx="151">
                  <c:v>5.0622495670177425</c:v>
                </c:pt>
                <c:pt idx="152">
                  <c:v>4.361994776688384</c:v>
                </c:pt>
                <c:pt idx="153">
                  <c:v>3.623400977992091</c:v>
                </c:pt>
                <c:pt idx="154">
                  <c:v>3.613380609140338</c:v>
                </c:pt>
                <c:pt idx="155">
                  <c:v>3.6431849192190446</c:v>
                </c:pt>
                <c:pt idx="156">
                  <c:v>3.2854122916765478</c:v>
                </c:pt>
                <c:pt idx="157">
                  <c:v>3.3258739272533449</c:v>
                </c:pt>
                <c:pt idx="158">
                  <c:v>2.9578994807252386</c:v>
                </c:pt>
                <c:pt idx="159">
                  <c:v>2.8554517759853932</c:v>
                </c:pt>
                <c:pt idx="160">
                  <c:v>2.6354323811920839</c:v>
                </c:pt>
                <c:pt idx="161">
                  <c:v>2.1631879796256515</c:v>
                </c:pt>
                <c:pt idx="162">
                  <c:v>2.2128635872163329</c:v>
                </c:pt>
                <c:pt idx="163">
                  <c:v>2.221401161805646</c:v>
                </c:pt>
                <c:pt idx="164">
                  <c:v>2.3265835287478418</c:v>
                </c:pt>
                <c:pt idx="165">
                  <c:v>2.2548496411205212</c:v>
                </c:pt>
                <c:pt idx="166">
                  <c:v>2.23530945844528</c:v>
                </c:pt>
                <c:pt idx="167">
                  <c:v>2.5842399305428811</c:v>
                </c:pt>
                <c:pt idx="168">
                  <c:v>2.4097410147837648</c:v>
                </c:pt>
                <c:pt idx="169">
                  <c:v>2.0872026531865577</c:v>
                </c:pt>
                <c:pt idx="170">
                  <c:v>1.7798071433605045</c:v>
                </c:pt>
                <c:pt idx="171">
                  <c:v>1.9257671627439421</c:v>
                </c:pt>
                <c:pt idx="172">
                  <c:v>1.8446651576808153</c:v>
                </c:pt>
                <c:pt idx="173">
                  <c:v>1.8198270243661632</c:v>
                </c:pt>
                <c:pt idx="174">
                  <c:v>1.8537788243862348</c:v>
                </c:pt>
                <c:pt idx="175">
                  <c:v>1.7382054280211499</c:v>
                </c:pt>
                <c:pt idx="176">
                  <c:v>1.8372998621662164</c:v>
                </c:pt>
                <c:pt idx="177">
                  <c:v>1.9118172810706586</c:v>
                </c:pt>
                <c:pt idx="178">
                  <c:v>1.4929829236372834</c:v>
                </c:pt>
                <c:pt idx="179">
                  <c:v>1.6571997107384759</c:v>
                </c:pt>
                <c:pt idx="180">
                  <c:v>1.3966907374482469</c:v>
                </c:pt>
                <c:pt idx="181">
                  <c:v>1.2908907681899433</c:v>
                </c:pt>
                <c:pt idx="182">
                  <c:v>1.3458827692025184</c:v>
                </c:pt>
                <c:pt idx="183">
                  <c:v>1.2713014317432925</c:v>
                </c:pt>
                <c:pt idx="184">
                  <c:v>0.99218633462464767</c:v>
                </c:pt>
                <c:pt idx="185">
                  <c:v>1.2643741787012428</c:v>
                </c:pt>
                <c:pt idx="186">
                  <c:v>1.1840422083543627</c:v>
                </c:pt>
                <c:pt idx="187">
                  <c:v>1.1079365187694825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58E-4E2E-B5A8-2D7C281C46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6491456"/>
        <c:axId val="476491848"/>
      </c:lineChart>
      <c:dateAx>
        <c:axId val="476491456"/>
        <c:scaling>
          <c:orientation val="minMax"/>
          <c:min val="38353"/>
        </c:scaling>
        <c:delete val="0"/>
        <c:axPos val="b"/>
        <c:numFmt formatCode="yyyy" sourceLinked="0"/>
        <c:majorTickMark val="out"/>
        <c:minorTickMark val="out"/>
        <c:tickLblPos val="low"/>
        <c:spPr>
          <a:ln w="3175">
            <a:solidFill>
              <a:schemeClr val="bg1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u-HU"/>
          </a:p>
        </c:txPr>
        <c:crossAx val="476491848"/>
        <c:crosses val="autoZero"/>
        <c:auto val="1"/>
        <c:lblOffset val="100"/>
        <c:baseTimeUnit val="months"/>
        <c:majorUnit val="12"/>
        <c:minorUnit val="1"/>
        <c:minorTimeUnit val="years"/>
      </c:dateAx>
      <c:valAx>
        <c:axId val="476491848"/>
        <c:scaling>
          <c:orientation val="minMax"/>
          <c:max val="12"/>
          <c:min val="-2"/>
        </c:scaling>
        <c:delete val="0"/>
        <c:axPos val="l"/>
        <c:majorGridlines>
          <c:spPr>
            <a:ln>
              <a:solidFill>
                <a:srgbClr val="BFBFBF"/>
              </a:solidFill>
              <a:prstDash val="sys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%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7.2967270531400952E-2"/>
              <c:y val="1.1375333333333333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3175">
            <a:solidFill>
              <a:schemeClr val="bg1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u-HU"/>
          </a:p>
        </c:txPr>
        <c:crossAx val="476491456"/>
        <c:crosses val="autoZero"/>
        <c:crossBetween val="between"/>
      </c:valAx>
      <c:spPr>
        <a:ln w="25400">
          <a:noFill/>
        </a:ln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8.6077777777777781E-2"/>
          <c:y val="0.90243333333333331"/>
          <c:w val="0.73814267676767675"/>
          <c:h val="7.441458333333334E-2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25400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Trebuchet MS" panose="020B0603020202020204" pitchFamily="34" charset="0"/>
          <a:ea typeface="Calibri"/>
          <a:cs typeface="Calibri"/>
        </a:defRPr>
      </a:pPr>
      <a:endParaRPr lang="hu-H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6848830409356722E-2"/>
          <c:y val="8.1736111111111079E-2"/>
          <c:w val="0.84369239766085835"/>
          <c:h val="0.5457161458333114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'c1-4'!$B$15</c:f>
              <c:strCache>
                <c:ptCount val="1"/>
                <c:pt idx="0">
                  <c:v>Indirekt adóktól szűrt maginfláció</c:v>
                </c:pt>
              </c:strCache>
            </c:strRef>
          </c:tx>
          <c:spPr>
            <a:solidFill>
              <a:schemeClr val="accent6"/>
            </a:solidFill>
            <a:ln w="12700">
              <a:noFill/>
            </a:ln>
          </c:spPr>
          <c:invertIfNegative val="0"/>
          <c:cat>
            <c:numRef>
              <c:f>[0]!_c13_datum</c:f>
              <c:numCache>
                <c:formatCode>m/d/yyyy</c:formatCode>
                <c:ptCount val="31"/>
                <c:pt idx="0">
                  <c:v>40544</c:v>
                </c:pt>
                <c:pt idx="1">
                  <c:v>40634</c:v>
                </c:pt>
                <c:pt idx="2">
                  <c:v>40725</c:v>
                </c:pt>
                <c:pt idx="3">
                  <c:v>40817</c:v>
                </c:pt>
                <c:pt idx="4">
                  <c:v>40909</c:v>
                </c:pt>
                <c:pt idx="5">
                  <c:v>41000</c:v>
                </c:pt>
                <c:pt idx="6">
                  <c:v>41091</c:v>
                </c:pt>
                <c:pt idx="7">
                  <c:v>41183</c:v>
                </c:pt>
                <c:pt idx="8">
                  <c:v>41275</c:v>
                </c:pt>
                <c:pt idx="9">
                  <c:v>41365</c:v>
                </c:pt>
                <c:pt idx="10">
                  <c:v>41456</c:v>
                </c:pt>
                <c:pt idx="11">
                  <c:v>41548</c:v>
                </c:pt>
                <c:pt idx="12">
                  <c:v>41640</c:v>
                </c:pt>
                <c:pt idx="13">
                  <c:v>41730</c:v>
                </c:pt>
                <c:pt idx="14">
                  <c:v>41821</c:v>
                </c:pt>
                <c:pt idx="15">
                  <c:v>41913</c:v>
                </c:pt>
                <c:pt idx="16">
                  <c:v>42005</c:v>
                </c:pt>
                <c:pt idx="17">
                  <c:v>42095</c:v>
                </c:pt>
                <c:pt idx="18">
                  <c:v>42186</c:v>
                </c:pt>
                <c:pt idx="19">
                  <c:v>42278</c:v>
                </c:pt>
                <c:pt idx="20">
                  <c:v>42370</c:v>
                </c:pt>
                <c:pt idx="21">
                  <c:v>42461</c:v>
                </c:pt>
                <c:pt idx="22">
                  <c:v>42552</c:v>
                </c:pt>
                <c:pt idx="23">
                  <c:v>42644</c:v>
                </c:pt>
                <c:pt idx="24">
                  <c:v>42736</c:v>
                </c:pt>
                <c:pt idx="25">
                  <c:v>42826</c:v>
                </c:pt>
                <c:pt idx="26">
                  <c:v>42917</c:v>
                </c:pt>
                <c:pt idx="27">
                  <c:v>43009</c:v>
                </c:pt>
                <c:pt idx="28">
                  <c:v>43101</c:v>
                </c:pt>
                <c:pt idx="29">
                  <c:v>43191</c:v>
                </c:pt>
                <c:pt idx="30">
                  <c:v>43282</c:v>
                </c:pt>
              </c:numCache>
            </c:numRef>
          </c:cat>
          <c:val>
            <c:numRef>
              <c:f>[0]!_c13_core</c:f>
              <c:numCache>
                <c:formatCode>0.0</c:formatCode>
                <c:ptCount val="31"/>
                <c:pt idx="0">
                  <c:v>1.159784574534457</c:v>
                </c:pt>
                <c:pt idx="1">
                  <c:v>1.7965641354497526</c:v>
                </c:pt>
                <c:pt idx="2">
                  <c:v>2.0272561754625689</c:v>
                </c:pt>
                <c:pt idx="3">
                  <c:v>1.8535144791522717</c:v>
                </c:pt>
                <c:pt idx="4">
                  <c:v>1.978880879277602</c:v>
                </c:pt>
                <c:pt idx="5">
                  <c:v>1.6664168324823294</c:v>
                </c:pt>
                <c:pt idx="6">
                  <c:v>1.6345958601552626</c:v>
                </c:pt>
                <c:pt idx="7">
                  <c:v>1.5953393898126738</c:v>
                </c:pt>
                <c:pt idx="8">
                  <c:v>1.2092768678946049</c:v>
                </c:pt>
                <c:pt idx="9">
                  <c:v>1.0821252018332936</c:v>
                </c:pt>
                <c:pt idx="10">
                  <c:v>1.0155868980077778</c:v>
                </c:pt>
                <c:pt idx="11">
                  <c:v>0.82686724514697196</c:v>
                </c:pt>
                <c:pt idx="12">
                  <c:v>1.0485686204598672</c:v>
                </c:pt>
                <c:pt idx="13">
                  <c:v>0.90745319568289107</c:v>
                </c:pt>
                <c:pt idx="14">
                  <c:v>0.91390225646577761</c:v>
                </c:pt>
                <c:pt idx="15">
                  <c:v>0.84206837159123893</c:v>
                </c:pt>
                <c:pt idx="16">
                  <c:v>0.70719526236958263</c:v>
                </c:pt>
                <c:pt idx="17">
                  <c:v>0.799614700496735</c:v>
                </c:pt>
                <c:pt idx="18">
                  <c:v>0.72627607026134333</c:v>
                </c:pt>
                <c:pt idx="19">
                  <c:v>0.85546843991273558</c:v>
                </c:pt>
                <c:pt idx="20">
                  <c:v>0.80608621869043184</c:v>
                </c:pt>
                <c:pt idx="21">
                  <c:v>0.80882354162032866</c:v>
                </c:pt>
                <c:pt idx="22">
                  <c:v>0.86180940172959641</c:v>
                </c:pt>
                <c:pt idx="23">
                  <c:v>0.98371689493597536</c:v>
                </c:pt>
                <c:pt idx="24">
                  <c:v>1.2446008986490578</c:v>
                </c:pt>
                <c:pt idx="25">
                  <c:v>1.3747485312003216</c:v>
                </c:pt>
                <c:pt idx="26">
                  <c:v>1.5550720411007484</c:v>
                </c:pt>
                <c:pt idx="27">
                  <c:v>1.6719302060692169</c:v>
                </c:pt>
                <c:pt idx="28">
                  <c:v>1.7845152009849008</c:v>
                </c:pt>
                <c:pt idx="29">
                  <c:v>1.8915840690622998</c:v>
                </c:pt>
                <c:pt idx="30">
                  <c:v>1.9821643101306747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D9-4F7C-8561-C5B80F12CC72}"/>
            </c:ext>
          </c:extLst>
        </c:ser>
        <c:ser>
          <c:idx val="1"/>
          <c:order val="1"/>
          <c:tx>
            <c:strRef>
              <c:f>'c1-4'!$C$15</c:f>
              <c:strCache>
                <c:ptCount val="1"/>
                <c:pt idx="0">
                  <c:v>Maginfláción kívüli tételek, indirekt adóktól szűrt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 w="12700">
              <a:noFill/>
              <a:prstDash val="solid"/>
            </a:ln>
          </c:spPr>
          <c:invertIfNegative val="0"/>
          <c:cat>
            <c:numRef>
              <c:f>[0]!_c13_datum</c:f>
              <c:numCache>
                <c:formatCode>m/d/yyyy</c:formatCode>
                <c:ptCount val="31"/>
                <c:pt idx="0">
                  <c:v>40544</c:v>
                </c:pt>
                <c:pt idx="1">
                  <c:v>40634</c:v>
                </c:pt>
                <c:pt idx="2">
                  <c:v>40725</c:v>
                </c:pt>
                <c:pt idx="3">
                  <c:v>40817</c:v>
                </c:pt>
                <c:pt idx="4">
                  <c:v>40909</c:v>
                </c:pt>
                <c:pt idx="5">
                  <c:v>41000</c:v>
                </c:pt>
                <c:pt idx="6">
                  <c:v>41091</c:v>
                </c:pt>
                <c:pt idx="7">
                  <c:v>41183</c:v>
                </c:pt>
                <c:pt idx="8">
                  <c:v>41275</c:v>
                </c:pt>
                <c:pt idx="9">
                  <c:v>41365</c:v>
                </c:pt>
                <c:pt idx="10">
                  <c:v>41456</c:v>
                </c:pt>
                <c:pt idx="11">
                  <c:v>41548</c:v>
                </c:pt>
                <c:pt idx="12">
                  <c:v>41640</c:v>
                </c:pt>
                <c:pt idx="13">
                  <c:v>41730</c:v>
                </c:pt>
                <c:pt idx="14">
                  <c:v>41821</c:v>
                </c:pt>
                <c:pt idx="15">
                  <c:v>41913</c:v>
                </c:pt>
                <c:pt idx="16">
                  <c:v>42005</c:v>
                </c:pt>
                <c:pt idx="17">
                  <c:v>42095</c:v>
                </c:pt>
                <c:pt idx="18">
                  <c:v>42186</c:v>
                </c:pt>
                <c:pt idx="19">
                  <c:v>42278</c:v>
                </c:pt>
                <c:pt idx="20">
                  <c:v>42370</c:v>
                </c:pt>
                <c:pt idx="21">
                  <c:v>42461</c:v>
                </c:pt>
                <c:pt idx="22">
                  <c:v>42552</c:v>
                </c:pt>
                <c:pt idx="23">
                  <c:v>42644</c:v>
                </c:pt>
                <c:pt idx="24">
                  <c:v>42736</c:v>
                </c:pt>
                <c:pt idx="25">
                  <c:v>42826</c:v>
                </c:pt>
                <c:pt idx="26">
                  <c:v>42917</c:v>
                </c:pt>
                <c:pt idx="27">
                  <c:v>43009</c:v>
                </c:pt>
                <c:pt idx="28">
                  <c:v>43101</c:v>
                </c:pt>
                <c:pt idx="29">
                  <c:v>43191</c:v>
                </c:pt>
                <c:pt idx="30">
                  <c:v>43282</c:v>
                </c:pt>
              </c:numCache>
            </c:numRef>
          </c:cat>
          <c:val>
            <c:numRef>
              <c:f>[0]!_c13_noncore</c:f>
              <c:numCache>
                <c:formatCode>0.0</c:formatCode>
                <c:ptCount val="31"/>
                <c:pt idx="0">
                  <c:v>2.9263659772492323</c:v>
                </c:pt>
                <c:pt idx="1">
                  <c:v>2.1523471050177641</c:v>
                </c:pt>
                <c:pt idx="2">
                  <c:v>1.3170674051029119</c:v>
                </c:pt>
                <c:pt idx="3">
                  <c:v>1.7512948471225944</c:v>
                </c:pt>
                <c:pt idx="4">
                  <c:v>1.5145701418925961</c:v>
                </c:pt>
                <c:pt idx="5">
                  <c:v>1.4828466580940327</c:v>
                </c:pt>
                <c:pt idx="6">
                  <c:v>1.9392762577716363</c:v>
                </c:pt>
                <c:pt idx="7">
                  <c:v>1.5338771683112342</c:v>
                </c:pt>
                <c:pt idx="8">
                  <c:v>0.45397069333044715</c:v>
                </c:pt>
                <c:pt idx="9">
                  <c:v>-0.34048486541472939</c:v>
                </c:pt>
                <c:pt idx="10">
                  <c:v>-0.59212246545034786</c:v>
                </c:pt>
                <c:pt idx="11">
                  <c:v>-1.5555126905874315</c:v>
                </c:pt>
                <c:pt idx="12">
                  <c:v>-1.8972678526779638</c:v>
                </c:pt>
                <c:pt idx="13">
                  <c:v>-1.7846094982830571</c:v>
                </c:pt>
                <c:pt idx="14">
                  <c:v>-1.4761461168527674</c:v>
                </c:pt>
                <c:pt idx="15">
                  <c:v>-1.4713827437842528</c:v>
                </c:pt>
                <c:pt idx="16">
                  <c:v>-1.6550169581606531</c:v>
                </c:pt>
                <c:pt idx="17">
                  <c:v>-0.59218217137438844</c:v>
                </c:pt>
                <c:pt idx="18">
                  <c:v>-0.8243591241830005</c:v>
                </c:pt>
                <c:pt idx="19">
                  <c:v>-0.47452782923752229</c:v>
                </c:pt>
                <c:pt idx="20">
                  <c:v>-0.39356479585440407</c:v>
                </c:pt>
                <c:pt idx="21">
                  <c:v>-0.73651627190288382</c:v>
                </c:pt>
                <c:pt idx="22">
                  <c:v>-0.64182583726788334</c:v>
                </c:pt>
                <c:pt idx="23">
                  <c:v>0.29896753942823284</c:v>
                </c:pt>
                <c:pt idx="24">
                  <c:v>1.3482071487605931</c:v>
                </c:pt>
                <c:pt idx="25">
                  <c:v>0.81657117038672311</c:v>
                </c:pt>
                <c:pt idx="26">
                  <c:v>0.94527196046891693</c:v>
                </c:pt>
                <c:pt idx="27">
                  <c:v>0.79770296524455342</c:v>
                </c:pt>
                <c:pt idx="28">
                  <c:v>0.78147440500799892</c:v>
                </c:pt>
                <c:pt idx="29">
                  <c:v>0.84921876376252703</c:v>
                </c:pt>
                <c:pt idx="30">
                  <c:v>0.88045470806096904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D9-4F7C-8561-C5B80F12CC72}"/>
            </c:ext>
          </c:extLst>
        </c:ser>
        <c:ser>
          <c:idx val="2"/>
          <c:order val="2"/>
          <c:tx>
            <c:strRef>
              <c:f>'c1-4'!$D$15</c:f>
              <c:strCache>
                <c:ptCount val="1"/>
                <c:pt idx="0">
                  <c:v>Indirekt adók hatása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 w="12700">
              <a:noFill/>
            </a:ln>
          </c:spPr>
          <c:invertIfNegative val="0"/>
          <c:cat>
            <c:numRef>
              <c:f>[0]!_c13_datum</c:f>
              <c:numCache>
                <c:formatCode>m/d/yyyy</c:formatCode>
                <c:ptCount val="31"/>
                <c:pt idx="0">
                  <c:v>40544</c:v>
                </c:pt>
                <c:pt idx="1">
                  <c:v>40634</c:v>
                </c:pt>
                <c:pt idx="2">
                  <c:v>40725</c:v>
                </c:pt>
                <c:pt idx="3">
                  <c:v>40817</c:v>
                </c:pt>
                <c:pt idx="4">
                  <c:v>40909</c:v>
                </c:pt>
                <c:pt idx="5">
                  <c:v>41000</c:v>
                </c:pt>
                <c:pt idx="6">
                  <c:v>41091</c:v>
                </c:pt>
                <c:pt idx="7">
                  <c:v>41183</c:v>
                </c:pt>
                <c:pt idx="8">
                  <c:v>41275</c:v>
                </c:pt>
                <c:pt idx="9">
                  <c:v>41365</c:v>
                </c:pt>
                <c:pt idx="10">
                  <c:v>41456</c:v>
                </c:pt>
                <c:pt idx="11">
                  <c:v>41548</c:v>
                </c:pt>
                <c:pt idx="12">
                  <c:v>41640</c:v>
                </c:pt>
                <c:pt idx="13">
                  <c:v>41730</c:v>
                </c:pt>
                <c:pt idx="14">
                  <c:v>41821</c:v>
                </c:pt>
                <c:pt idx="15">
                  <c:v>41913</c:v>
                </c:pt>
                <c:pt idx="16">
                  <c:v>42005</c:v>
                </c:pt>
                <c:pt idx="17">
                  <c:v>42095</c:v>
                </c:pt>
                <c:pt idx="18">
                  <c:v>42186</c:v>
                </c:pt>
                <c:pt idx="19">
                  <c:v>42278</c:v>
                </c:pt>
                <c:pt idx="20">
                  <c:v>42370</c:v>
                </c:pt>
                <c:pt idx="21">
                  <c:v>42461</c:v>
                </c:pt>
                <c:pt idx="22">
                  <c:v>42552</c:v>
                </c:pt>
                <c:pt idx="23">
                  <c:v>42644</c:v>
                </c:pt>
                <c:pt idx="24">
                  <c:v>42736</c:v>
                </c:pt>
                <c:pt idx="25">
                  <c:v>42826</c:v>
                </c:pt>
                <c:pt idx="26">
                  <c:v>42917</c:v>
                </c:pt>
                <c:pt idx="27">
                  <c:v>43009</c:v>
                </c:pt>
                <c:pt idx="28">
                  <c:v>43101</c:v>
                </c:pt>
                <c:pt idx="29">
                  <c:v>43191</c:v>
                </c:pt>
                <c:pt idx="30">
                  <c:v>43282</c:v>
                </c:pt>
              </c:numCache>
            </c:numRef>
          </c:cat>
          <c:val>
            <c:numRef>
              <c:f>[0]!_c13_indirecttax</c:f>
              <c:numCache>
                <c:formatCode>0.0</c:formatCode>
                <c:ptCount val="31"/>
                <c:pt idx="0">
                  <c:v>0.10561259782342303</c:v>
                </c:pt>
                <c:pt idx="1">
                  <c:v>7.8192834127555955E-2</c:v>
                </c:pt>
                <c:pt idx="2">
                  <c:v>6.9660964648653678E-2</c:v>
                </c:pt>
                <c:pt idx="3">
                  <c:v>0.46175795240623962</c:v>
                </c:pt>
                <c:pt idx="4">
                  <c:v>2.1296668551390958</c:v>
                </c:pt>
                <c:pt idx="5">
                  <c:v>2.371327265324024</c:v>
                </c:pt>
                <c:pt idx="6">
                  <c:v>2.5632432448304003</c:v>
                </c:pt>
                <c:pt idx="7">
                  <c:v>2.2732810100601237</c:v>
                </c:pt>
                <c:pt idx="8">
                  <c:v>1.240393643206954</c:v>
                </c:pt>
                <c:pt idx="9">
                  <c:v>1.0473590880178334</c:v>
                </c:pt>
                <c:pt idx="10">
                  <c:v>1.0658722544956527</c:v>
                </c:pt>
                <c:pt idx="11">
                  <c:v>1.4794287354417679</c:v>
                </c:pt>
                <c:pt idx="12">
                  <c:v>0.89193864023583691</c:v>
                </c:pt>
                <c:pt idx="13">
                  <c:v>0.70637441033297987</c:v>
                </c:pt>
                <c:pt idx="14">
                  <c:v>0.50030798629440654</c:v>
                </c:pt>
                <c:pt idx="15">
                  <c:v>-5.7015045234814155E-2</c:v>
                </c:pt>
                <c:pt idx="16">
                  <c:v>-9.8654814522767031E-2</c:v>
                </c:pt>
                <c:pt idx="17">
                  <c:v>4.3953979808247223E-2</c:v>
                </c:pt>
                <c:pt idx="18">
                  <c:v>0.10162494870209737</c:v>
                </c:pt>
                <c:pt idx="19">
                  <c:v>0.1085576910766522</c:v>
                </c:pt>
                <c:pt idx="20">
                  <c:v>-9.2294396805505108E-2</c:v>
                </c:pt>
                <c:pt idx="21">
                  <c:v>-0.12515293154754981</c:v>
                </c:pt>
                <c:pt idx="22">
                  <c:v>-0.18320018097777713</c:v>
                </c:pt>
                <c:pt idx="23">
                  <c:v>-0.13397746367986396</c:v>
                </c:pt>
                <c:pt idx="24">
                  <c:v>-0.26573650400448279</c:v>
                </c:pt>
                <c:pt idx="25">
                  <c:v>-0.15939517364085654</c:v>
                </c:pt>
                <c:pt idx="26">
                  <c:v>-0.12400591196453792</c:v>
                </c:pt>
                <c:pt idx="27">
                  <c:v>-0.16362571992763375</c:v>
                </c:pt>
                <c:pt idx="28">
                  <c:v>0.17239475494734502</c:v>
                </c:pt>
                <c:pt idx="29">
                  <c:v>7.0268583195925327E-2</c:v>
                </c:pt>
                <c:pt idx="30">
                  <c:v>3.1084679718468511E-2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D9-4F7C-8561-C5B80F12CC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468965440"/>
        <c:axId val="470737328"/>
      </c:barChart>
      <c:barChart>
        <c:barDir val="col"/>
        <c:grouping val="clustered"/>
        <c:varyColors val="0"/>
        <c:ser>
          <c:idx val="5"/>
          <c:order val="4"/>
          <c:tx>
            <c:strRef>
              <c:f>'c1-4'!$K$16</c:f>
              <c:strCache>
                <c:ptCount val="1"/>
                <c:pt idx="0">
                  <c:v>dummyfcast+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9050"/>
          </c:spPr>
          <c:invertIfNegative val="0"/>
          <c:dPt>
            <c:idx val="27"/>
            <c:invertIfNegative val="0"/>
            <c:bubble3D val="0"/>
            <c:spPr>
              <a:solidFill>
                <a:schemeClr val="tx1">
                  <a:alpha val="50000"/>
                </a:schemeClr>
              </a:solidFill>
              <a:ln w="19050"/>
            </c:spPr>
            <c:extLst>
              <c:ext xmlns:c16="http://schemas.microsoft.com/office/drawing/2014/chart" uri="{C3380CC4-5D6E-409C-BE32-E72D297353CC}">
                <c16:uniqueId val="{00000004-E5D9-4F7C-8561-C5B80F12CC72}"/>
              </c:ext>
            </c:extLst>
          </c:dPt>
          <c:cat>
            <c:numRef>
              <c:f>'c1-4'!$A$29:$A$56</c:f>
              <c:numCache>
                <c:formatCode>m/d/yyyy</c:formatCode>
                <c:ptCount val="28"/>
                <c:pt idx="0">
                  <c:v>40544</c:v>
                </c:pt>
                <c:pt idx="1">
                  <c:v>40634</c:v>
                </c:pt>
                <c:pt idx="2">
                  <c:v>40725</c:v>
                </c:pt>
                <c:pt idx="3">
                  <c:v>40817</c:v>
                </c:pt>
                <c:pt idx="4">
                  <c:v>40909</c:v>
                </c:pt>
                <c:pt idx="5">
                  <c:v>41000</c:v>
                </c:pt>
                <c:pt idx="6">
                  <c:v>41091</c:v>
                </c:pt>
                <c:pt idx="7">
                  <c:v>41183</c:v>
                </c:pt>
                <c:pt idx="8">
                  <c:v>41275</c:v>
                </c:pt>
                <c:pt idx="9">
                  <c:v>41365</c:v>
                </c:pt>
                <c:pt idx="10">
                  <c:v>41456</c:v>
                </c:pt>
                <c:pt idx="11">
                  <c:v>41548</c:v>
                </c:pt>
                <c:pt idx="12">
                  <c:v>41640</c:v>
                </c:pt>
                <c:pt idx="13">
                  <c:v>41730</c:v>
                </c:pt>
                <c:pt idx="14">
                  <c:v>41821</c:v>
                </c:pt>
                <c:pt idx="15">
                  <c:v>41913</c:v>
                </c:pt>
                <c:pt idx="16">
                  <c:v>42005</c:v>
                </c:pt>
                <c:pt idx="17">
                  <c:v>42095</c:v>
                </c:pt>
                <c:pt idx="18">
                  <c:v>42186</c:v>
                </c:pt>
                <c:pt idx="19">
                  <c:v>42278</c:v>
                </c:pt>
                <c:pt idx="20">
                  <c:v>42370</c:v>
                </c:pt>
                <c:pt idx="21">
                  <c:v>42461</c:v>
                </c:pt>
                <c:pt idx="22">
                  <c:v>42552</c:v>
                </c:pt>
                <c:pt idx="23">
                  <c:v>42644</c:v>
                </c:pt>
                <c:pt idx="24">
                  <c:v>42736</c:v>
                </c:pt>
                <c:pt idx="25">
                  <c:v>42826</c:v>
                </c:pt>
                <c:pt idx="26">
                  <c:v>42917</c:v>
                </c:pt>
                <c:pt idx="27">
                  <c:v>43009</c:v>
                </c:pt>
              </c:numCache>
            </c:numRef>
          </c:cat>
          <c:val>
            <c:numRef>
              <c:f>'c1-4'!$K$29:$K$56</c:f>
              <c:numCache>
                <c:formatCode>General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5D9-4F7C-8561-C5B80F12CC72}"/>
            </c:ext>
          </c:extLst>
        </c:ser>
        <c:ser>
          <c:idx val="6"/>
          <c:order val="5"/>
          <c:tx>
            <c:strRef>
              <c:f>'c1-4'!$L$16</c:f>
              <c:strCache>
                <c:ptCount val="1"/>
                <c:pt idx="0">
                  <c:v>dummyfcast-</c:v>
                </c:pt>
              </c:strCache>
            </c:strRef>
          </c:tx>
          <c:spPr>
            <a:solidFill>
              <a:schemeClr val="tx1">
                <a:alpha val="50000"/>
              </a:schemeClr>
            </a:solidFill>
          </c:spPr>
          <c:invertIfNegative val="0"/>
          <c:cat>
            <c:numRef>
              <c:f>'c1-4'!$A$29:$A$56</c:f>
              <c:numCache>
                <c:formatCode>m/d/yyyy</c:formatCode>
                <c:ptCount val="28"/>
                <c:pt idx="0">
                  <c:v>40544</c:v>
                </c:pt>
                <c:pt idx="1">
                  <c:v>40634</c:v>
                </c:pt>
                <c:pt idx="2">
                  <c:v>40725</c:v>
                </c:pt>
                <c:pt idx="3">
                  <c:v>40817</c:v>
                </c:pt>
                <c:pt idx="4">
                  <c:v>40909</c:v>
                </c:pt>
                <c:pt idx="5">
                  <c:v>41000</c:v>
                </c:pt>
                <c:pt idx="6">
                  <c:v>41091</c:v>
                </c:pt>
                <c:pt idx="7">
                  <c:v>41183</c:v>
                </c:pt>
                <c:pt idx="8">
                  <c:v>41275</c:v>
                </c:pt>
                <c:pt idx="9">
                  <c:v>41365</c:v>
                </c:pt>
                <c:pt idx="10">
                  <c:v>41456</c:v>
                </c:pt>
                <c:pt idx="11">
                  <c:v>41548</c:v>
                </c:pt>
                <c:pt idx="12">
                  <c:v>41640</c:v>
                </c:pt>
                <c:pt idx="13">
                  <c:v>41730</c:v>
                </c:pt>
                <c:pt idx="14">
                  <c:v>41821</c:v>
                </c:pt>
                <c:pt idx="15">
                  <c:v>41913</c:v>
                </c:pt>
                <c:pt idx="16">
                  <c:v>42005</c:v>
                </c:pt>
                <c:pt idx="17">
                  <c:v>42095</c:v>
                </c:pt>
                <c:pt idx="18">
                  <c:v>42186</c:v>
                </c:pt>
                <c:pt idx="19">
                  <c:v>42278</c:v>
                </c:pt>
                <c:pt idx="20">
                  <c:v>42370</c:v>
                </c:pt>
                <c:pt idx="21">
                  <c:v>42461</c:v>
                </c:pt>
                <c:pt idx="22">
                  <c:v>42552</c:v>
                </c:pt>
                <c:pt idx="23">
                  <c:v>42644</c:v>
                </c:pt>
                <c:pt idx="24">
                  <c:v>42736</c:v>
                </c:pt>
                <c:pt idx="25">
                  <c:v>42826</c:v>
                </c:pt>
                <c:pt idx="26">
                  <c:v>42917</c:v>
                </c:pt>
                <c:pt idx="27">
                  <c:v>43009</c:v>
                </c:pt>
              </c:numCache>
            </c:numRef>
          </c:cat>
          <c:val>
            <c:numRef>
              <c:f>'c1-4'!$L$29:$L$56</c:f>
              <c:numCache>
                <c:formatCode>General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5D9-4F7C-8561-C5B80F12CC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00"/>
        <c:axId val="470738112"/>
        <c:axId val="470737720"/>
      </c:barChart>
      <c:lineChart>
        <c:grouping val="standard"/>
        <c:varyColors val="0"/>
        <c:ser>
          <c:idx val="3"/>
          <c:order val="3"/>
          <c:tx>
            <c:strRef>
              <c:f>'c1-4'!$E$15</c:f>
              <c:strCache>
                <c:ptCount val="1"/>
                <c:pt idx="0">
                  <c:v>Infláció (%)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'c1-4'!$A$17:$A$53</c:f>
              <c:numCache>
                <c:formatCode>m/d/yyyy</c:formatCode>
                <c:ptCount val="37"/>
                <c:pt idx="0">
                  <c:v>39448</c:v>
                </c:pt>
                <c:pt idx="1">
                  <c:v>39539</c:v>
                </c:pt>
                <c:pt idx="2">
                  <c:v>39630</c:v>
                </c:pt>
                <c:pt idx="3">
                  <c:v>39722</c:v>
                </c:pt>
                <c:pt idx="4">
                  <c:v>39814</c:v>
                </c:pt>
                <c:pt idx="5">
                  <c:v>39904</c:v>
                </c:pt>
                <c:pt idx="6">
                  <c:v>39995</c:v>
                </c:pt>
                <c:pt idx="7">
                  <c:v>40087</c:v>
                </c:pt>
                <c:pt idx="8">
                  <c:v>40179</c:v>
                </c:pt>
                <c:pt idx="9">
                  <c:v>40269</c:v>
                </c:pt>
                <c:pt idx="10">
                  <c:v>40360</c:v>
                </c:pt>
                <c:pt idx="11">
                  <c:v>40452</c:v>
                </c:pt>
                <c:pt idx="12">
                  <c:v>40544</c:v>
                </c:pt>
                <c:pt idx="13">
                  <c:v>40634</c:v>
                </c:pt>
                <c:pt idx="14">
                  <c:v>40725</c:v>
                </c:pt>
                <c:pt idx="15">
                  <c:v>40817</c:v>
                </c:pt>
                <c:pt idx="16">
                  <c:v>40909</c:v>
                </c:pt>
                <c:pt idx="17">
                  <c:v>41000</c:v>
                </c:pt>
                <c:pt idx="18">
                  <c:v>41091</c:v>
                </c:pt>
                <c:pt idx="19">
                  <c:v>41183</c:v>
                </c:pt>
                <c:pt idx="20">
                  <c:v>41275</c:v>
                </c:pt>
                <c:pt idx="21">
                  <c:v>41365</c:v>
                </c:pt>
                <c:pt idx="22">
                  <c:v>41456</c:v>
                </c:pt>
                <c:pt idx="23">
                  <c:v>41548</c:v>
                </c:pt>
                <c:pt idx="24">
                  <c:v>41640</c:v>
                </c:pt>
                <c:pt idx="25">
                  <c:v>41730</c:v>
                </c:pt>
                <c:pt idx="26">
                  <c:v>41821</c:v>
                </c:pt>
                <c:pt idx="27">
                  <c:v>41913</c:v>
                </c:pt>
                <c:pt idx="28">
                  <c:v>42005</c:v>
                </c:pt>
                <c:pt idx="29">
                  <c:v>42095</c:v>
                </c:pt>
                <c:pt idx="30">
                  <c:v>42186</c:v>
                </c:pt>
                <c:pt idx="31">
                  <c:v>42278</c:v>
                </c:pt>
                <c:pt idx="32">
                  <c:v>42370</c:v>
                </c:pt>
                <c:pt idx="33">
                  <c:v>42461</c:v>
                </c:pt>
                <c:pt idx="34">
                  <c:v>42552</c:v>
                </c:pt>
                <c:pt idx="35">
                  <c:v>42644</c:v>
                </c:pt>
                <c:pt idx="36">
                  <c:v>42736</c:v>
                </c:pt>
              </c:numCache>
            </c:numRef>
          </c:cat>
          <c:val>
            <c:numRef>
              <c:f>[0]!_c13_CPI</c:f>
              <c:numCache>
                <c:formatCode>0.0</c:formatCode>
                <c:ptCount val="31"/>
                <c:pt idx="0">
                  <c:v>4.1917631496071124</c:v>
                </c:pt>
                <c:pt idx="1">
                  <c:v>4.0271040745950728</c:v>
                </c:pt>
                <c:pt idx="2">
                  <c:v>3.4139845452141344</c:v>
                </c:pt>
                <c:pt idx="3">
                  <c:v>4.0665672786811058</c:v>
                </c:pt>
                <c:pt idx="4">
                  <c:v>5.6231178763092942</c:v>
                </c:pt>
                <c:pt idx="5">
                  <c:v>5.5205907559003862</c:v>
                </c:pt>
                <c:pt idx="6">
                  <c:v>6.1371153627572994</c:v>
                </c:pt>
                <c:pt idx="7">
                  <c:v>5.4024975681840317</c:v>
                </c:pt>
                <c:pt idx="8">
                  <c:v>2.9036412044320059</c:v>
                </c:pt>
                <c:pt idx="9">
                  <c:v>1.7889994244363976</c:v>
                </c:pt>
                <c:pt idx="10">
                  <c:v>1.4893366870530826</c:v>
                </c:pt>
                <c:pt idx="11">
                  <c:v>0.7507832900013085</c:v>
                </c:pt>
                <c:pt idx="12">
                  <c:v>4.3239408017740288E-2</c:v>
                </c:pt>
                <c:pt idx="13">
                  <c:v>-0.17078189226718621</c:v>
                </c:pt>
                <c:pt idx="14">
                  <c:v>-6.1935874092583276E-2</c:v>
                </c:pt>
                <c:pt idx="15">
                  <c:v>-0.68632941742782805</c:v>
                </c:pt>
                <c:pt idx="16">
                  <c:v>-1.0464765103138376</c:v>
                </c:pt>
                <c:pt idx="17">
                  <c:v>0.25138650893059378</c:v>
                </c:pt>
                <c:pt idx="18">
                  <c:v>3.5418947804402023E-3</c:v>
                </c:pt>
                <c:pt idx="19">
                  <c:v>0.48949830175186548</c:v>
                </c:pt>
                <c:pt idx="20">
                  <c:v>0.32022702603052267</c:v>
                </c:pt>
                <c:pt idx="21">
                  <c:v>-5.2845661830104973E-2</c:v>
                </c:pt>
                <c:pt idx="22">
                  <c:v>3.678338348393595E-2</c:v>
                </c:pt>
                <c:pt idx="23">
                  <c:v>1.1487069706843442</c:v>
                </c:pt>
                <c:pt idx="24">
                  <c:v>2.3270715434051681</c:v>
                </c:pt>
                <c:pt idx="25">
                  <c:v>2.0319245279461882</c:v>
                </c:pt>
                <c:pt idx="26">
                  <c:v>2.3763380896051274</c:v>
                </c:pt>
                <c:pt idx="27">
                  <c:v>2.3060074513861366</c:v>
                </c:pt>
                <c:pt idx="28">
                  <c:v>2.7383843609402447</c:v>
                </c:pt>
                <c:pt idx="29">
                  <c:v>2.8110714160207522</c:v>
                </c:pt>
                <c:pt idx="30">
                  <c:v>2.8937036979101123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5D9-4F7C-8561-C5B80F12CC72}"/>
            </c:ext>
          </c:extLst>
        </c:ser>
        <c:ser>
          <c:idx val="4"/>
          <c:order val="6"/>
          <c:spPr>
            <a:ln w="38100">
              <a:solidFill>
                <a:srgbClr val="9C0000"/>
              </a:solidFill>
              <a:prstDash val="sysDash"/>
            </a:ln>
          </c:spPr>
          <c:marker>
            <c:symbol val="none"/>
          </c:marker>
          <c:val>
            <c:numRef>
              <c:f>'c1-4'!$F$29:$F$59</c:f>
              <c:numCache>
                <c:formatCode>General</c:formatCode>
                <c:ptCount val="31"/>
                <c:pt idx="16" formatCode="0.0">
                  <c:v>2</c:v>
                </c:pt>
                <c:pt idx="17" formatCode="0.0">
                  <c:v>2</c:v>
                </c:pt>
                <c:pt idx="18" formatCode="0.0">
                  <c:v>2</c:v>
                </c:pt>
                <c:pt idx="19" formatCode="0.0">
                  <c:v>2</c:v>
                </c:pt>
                <c:pt idx="20" formatCode="0.0">
                  <c:v>2</c:v>
                </c:pt>
                <c:pt idx="21" formatCode="0.0">
                  <c:v>2</c:v>
                </c:pt>
                <c:pt idx="22" formatCode="0.0">
                  <c:v>2</c:v>
                </c:pt>
                <c:pt idx="23" formatCode="0.0">
                  <c:v>2</c:v>
                </c:pt>
                <c:pt idx="24" formatCode="0.0">
                  <c:v>2</c:v>
                </c:pt>
                <c:pt idx="25" formatCode="0.0">
                  <c:v>2</c:v>
                </c:pt>
                <c:pt idx="26" formatCode="0.0">
                  <c:v>2</c:v>
                </c:pt>
                <c:pt idx="27" formatCode="0.0">
                  <c:v>2</c:v>
                </c:pt>
                <c:pt idx="28" formatCode="0.0">
                  <c:v>2</c:v>
                </c:pt>
                <c:pt idx="29" formatCode="0.0">
                  <c:v>2</c:v>
                </c:pt>
                <c:pt idx="30" formatCode="0.0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5D9-4F7C-8561-C5B80F12CC72}"/>
            </c:ext>
          </c:extLst>
        </c:ser>
        <c:ser>
          <c:idx val="7"/>
          <c:order val="7"/>
          <c:tx>
            <c:strRef>
              <c:f>'c1-4'!$G$15</c:f>
              <c:strCache>
                <c:ptCount val="1"/>
                <c:pt idx="0">
                  <c:v>Inflációs cél</c:v>
                </c:pt>
              </c:strCache>
            </c:strRef>
          </c:tx>
          <c:spPr>
            <a:ln w="38100">
              <a:solidFill>
                <a:srgbClr val="9C0000"/>
              </a:solidFill>
            </a:ln>
          </c:spPr>
          <c:marker>
            <c:symbol val="none"/>
          </c:marker>
          <c:val>
            <c:numRef>
              <c:f>'c1-4'!$G$29:$G$59</c:f>
              <c:numCache>
                <c:formatCode>0.0</c:formatCode>
                <c:ptCount val="31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5D9-4F7C-8561-C5B80F12CC72}"/>
            </c:ext>
          </c:extLst>
        </c:ser>
        <c:ser>
          <c:idx val="8"/>
          <c:order val="8"/>
          <c:spPr>
            <a:ln w="38100">
              <a:solidFill>
                <a:srgbClr val="9C0000"/>
              </a:solidFill>
              <a:prstDash val="sysDash"/>
            </a:ln>
          </c:spPr>
          <c:marker>
            <c:symbol val="none"/>
          </c:marker>
          <c:val>
            <c:numRef>
              <c:f>'c1-4'!$H$29:$H$59</c:f>
              <c:numCache>
                <c:formatCode>General</c:formatCode>
                <c:ptCount val="31"/>
                <c:pt idx="16" formatCode="0.0">
                  <c:v>4</c:v>
                </c:pt>
                <c:pt idx="17" formatCode="0.0">
                  <c:v>4</c:v>
                </c:pt>
                <c:pt idx="18" formatCode="0.0">
                  <c:v>4</c:v>
                </c:pt>
                <c:pt idx="19" formatCode="0.0">
                  <c:v>4</c:v>
                </c:pt>
                <c:pt idx="20" formatCode="0.0">
                  <c:v>4</c:v>
                </c:pt>
                <c:pt idx="21" formatCode="0.0">
                  <c:v>4</c:v>
                </c:pt>
                <c:pt idx="22" formatCode="0.0">
                  <c:v>4</c:v>
                </c:pt>
                <c:pt idx="23" formatCode="0.0">
                  <c:v>4</c:v>
                </c:pt>
                <c:pt idx="24" formatCode="0.0">
                  <c:v>4</c:v>
                </c:pt>
                <c:pt idx="25" formatCode="0.0">
                  <c:v>4</c:v>
                </c:pt>
                <c:pt idx="26" formatCode="0.0">
                  <c:v>4</c:v>
                </c:pt>
                <c:pt idx="27" formatCode="0.0">
                  <c:v>4</c:v>
                </c:pt>
                <c:pt idx="28" formatCode="0.0">
                  <c:v>4</c:v>
                </c:pt>
                <c:pt idx="29" formatCode="0.0">
                  <c:v>4</c:v>
                </c:pt>
                <c:pt idx="30" formatCode="0.0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E5D9-4F7C-8561-C5B80F12CC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0738112"/>
        <c:axId val="470737720"/>
      </c:lineChart>
      <c:catAx>
        <c:axId val="468965440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spPr>
          <a:ln w="3175">
            <a:solidFill>
              <a:schemeClr val="bg1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u-HU"/>
          </a:p>
        </c:txPr>
        <c:crossAx val="470737328"/>
        <c:crosses val="autoZero"/>
        <c:auto val="0"/>
        <c:lblAlgn val="ctr"/>
        <c:lblOffset val="100"/>
        <c:tickLblSkip val="4"/>
        <c:tickMarkSkip val="12"/>
        <c:noMultiLvlLbl val="1"/>
      </c:catAx>
      <c:valAx>
        <c:axId val="470737328"/>
        <c:scaling>
          <c:orientation val="minMax"/>
          <c:max val="7"/>
          <c:min val="-2"/>
        </c:scaling>
        <c:delete val="0"/>
        <c:axPos val="l"/>
        <c:majorGridlines>
          <c:spPr>
            <a:ln>
              <a:solidFill>
                <a:srgbClr val="BFBFBF"/>
              </a:solidFill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chemeClr val="bg1">
                <a:lumMod val="75000"/>
              </a:schemeClr>
            </a:solidFill>
            <a:prstDash val="solid"/>
          </a:ln>
        </c:spPr>
        <c:crossAx val="468965440"/>
        <c:crosses val="autoZero"/>
        <c:crossBetween val="between"/>
        <c:majorUnit val="1"/>
      </c:valAx>
      <c:valAx>
        <c:axId val="470737720"/>
        <c:scaling>
          <c:orientation val="minMax"/>
          <c:max val="7"/>
          <c:min val="-2"/>
        </c:scaling>
        <c:delete val="0"/>
        <c:axPos val="r"/>
        <c:numFmt formatCode="0" sourceLinked="0"/>
        <c:majorTickMark val="out"/>
        <c:minorTickMark val="none"/>
        <c:tickLblPos val="nextTo"/>
        <c:spPr>
          <a:ln w="3175">
            <a:solidFill>
              <a:schemeClr val="bg1">
                <a:lumMod val="75000"/>
              </a:schemeClr>
            </a:solidFill>
            <a:prstDash val="solid"/>
          </a:ln>
        </c:spPr>
        <c:crossAx val="470738112"/>
        <c:crosses val="max"/>
        <c:crossBetween val="between"/>
        <c:majorUnit val="1"/>
      </c:valAx>
      <c:dateAx>
        <c:axId val="47073811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crossAx val="470737720"/>
        <c:crosses val="autoZero"/>
        <c:auto val="1"/>
        <c:lblOffset val="100"/>
        <c:baseTimeUnit val="months"/>
      </c:dateAx>
      <c:spPr>
        <a:pattFill>
          <a:fgClr>
            <a:srgbClr val="FFFFFF"/>
          </a:fgClr>
          <a:bgClr>
            <a:srgbClr val="FFFFFF"/>
          </a:bgClr>
        </a:pattFill>
        <a:ln w="25400">
          <a:noFill/>
        </a:ln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legendEntry>
        <c:idx val="6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"/>
          <c:y val="0.73055989583333325"/>
          <c:w val="1"/>
          <c:h val="0.26944013014328971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25400">
      <a:noFill/>
    </a:ln>
  </c:spPr>
  <c:txPr>
    <a:bodyPr/>
    <a:lstStyle/>
    <a:p>
      <a:pPr>
        <a:defRPr sz="1600" b="0" i="0" baseline="0">
          <a:latin typeface="Trebuchet MS" panose="020B0603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057289597667863"/>
          <c:y val="2.9465127232631574E-2"/>
          <c:w val="0.84030222671021237"/>
          <c:h val="0.8168911386332473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'éves számok'!$C$21</c:f>
              <c:strCache>
                <c:ptCount val="1"/>
                <c:pt idx="0">
                  <c:v>adószűrt maginfláció</c:v>
                </c:pt>
              </c:strCache>
            </c:strRef>
          </c:tx>
          <c:spPr>
            <a:solidFill>
              <a:srgbClr val="7BAFD4">
                <a:lumMod val="50000"/>
              </a:srgbClr>
            </a:solidFill>
            <a:ln>
              <a:noFill/>
            </a:ln>
          </c:spPr>
          <c:invertIfNegative val="0"/>
          <c:cat>
            <c:numRef>
              <c:f>'éves számok'!$B$23:$B$24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'éves számok'!$C$23:$C$24</c:f>
              <c:numCache>
                <c:formatCode>0.000</c:formatCode>
                <c:ptCount val="2"/>
                <c:pt idx="0">
                  <c:v>-2.8485847429839253E-2</c:v>
                </c:pt>
                <c:pt idx="1">
                  <c:v>-0.16465392809975893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B0-482B-BA03-12E9DB91B835}"/>
            </c:ext>
          </c:extLst>
        </c:ser>
        <c:ser>
          <c:idx val="1"/>
          <c:order val="1"/>
          <c:tx>
            <c:strRef>
              <c:f>'éves számok'!$D$21</c:f>
              <c:strCache>
                <c:ptCount val="1"/>
                <c:pt idx="0">
                  <c:v>adószűrt maginfláción kívüli tételek</c:v>
                </c:pt>
              </c:strCache>
            </c:strRef>
          </c:tx>
          <c:spPr>
            <a:solidFill>
              <a:srgbClr val="AC9F70">
                <a:lumMod val="60000"/>
                <a:lumOff val="40000"/>
              </a:srgbClr>
            </a:solidFill>
            <a:ln>
              <a:noFill/>
            </a:ln>
          </c:spPr>
          <c:invertIfNegative val="0"/>
          <c:cat>
            <c:numRef>
              <c:f>'éves számok'!$B$23:$B$24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'éves számok'!$D$23:$D$24</c:f>
              <c:numCache>
                <c:formatCode>0.000</c:formatCode>
                <c:ptCount val="2"/>
                <c:pt idx="0">
                  <c:v>-9.582197086744168E-2</c:v>
                </c:pt>
                <c:pt idx="1">
                  <c:v>0.12636552606960752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B0-482B-BA03-12E9DB91B835}"/>
            </c:ext>
          </c:extLst>
        </c:ser>
        <c:ser>
          <c:idx val="2"/>
          <c:order val="2"/>
          <c:tx>
            <c:strRef>
              <c:f>'éves számok'!$E$21</c:f>
              <c:strCache>
                <c:ptCount val="1"/>
                <c:pt idx="0">
                  <c:v>adótartalom</c:v>
                </c:pt>
              </c:strCache>
            </c:strRef>
          </c:tx>
          <c:spPr>
            <a:solidFill>
              <a:srgbClr val="7BAFD4">
                <a:lumMod val="60000"/>
                <a:lumOff val="40000"/>
              </a:srgbClr>
            </a:solidFill>
            <a:ln>
              <a:noFill/>
            </a:ln>
          </c:spPr>
          <c:invertIfNegative val="0"/>
          <c:cat>
            <c:numRef>
              <c:f>'éves számok'!$B$23:$B$24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'éves számok'!$E$23:$E$24</c:f>
              <c:numCache>
                <c:formatCode>0.000</c:formatCode>
                <c:ptCount val="2"/>
                <c:pt idx="0">
                  <c:v>-3.9208335419893103E-2</c:v>
                </c:pt>
                <c:pt idx="1">
                  <c:v>-0.28752024740596838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B0-482B-BA03-12E9DB91B8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79462784"/>
        <c:axId val="279463176"/>
      </c:barChart>
      <c:lineChart>
        <c:grouping val="standard"/>
        <c:varyColors val="0"/>
        <c:ser>
          <c:idx val="3"/>
          <c:order val="3"/>
          <c:tx>
            <c:strRef>
              <c:f>'éves számok'!$F$21</c:f>
              <c:strCache>
                <c:ptCount val="1"/>
                <c:pt idx="0">
                  <c:v>cpi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4"/>
            <c:spPr>
              <a:solidFill>
                <a:schemeClr val="bg1"/>
              </a:solidFill>
              <a:ln w="34925">
                <a:solidFill>
                  <a:schemeClr val="tx1"/>
                </a:solidFill>
              </a:ln>
            </c:spPr>
          </c:marker>
          <c:cat>
            <c:numRef>
              <c:f>'éves számok'!$B$23:$B$24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'éves számok'!$F$23:$F$24</c:f>
              <c:numCache>
                <c:formatCode>0.000</c:formatCode>
                <c:ptCount val="2"/>
                <c:pt idx="0">
                  <c:v>-0.16351615371717404</c:v>
                </c:pt>
                <c:pt idx="1">
                  <c:v>-0.32580864943611976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DB0-482B-BA03-12E9DB91B8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9462784"/>
        <c:axId val="279463176"/>
      </c:lineChart>
      <c:catAx>
        <c:axId val="27946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79463176"/>
        <c:crosses val="autoZero"/>
        <c:auto val="1"/>
        <c:lblAlgn val="ctr"/>
        <c:lblOffset val="100"/>
        <c:noMultiLvlLbl val="0"/>
      </c:catAx>
      <c:valAx>
        <c:axId val="27946317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/>
                  <a:t>inflációs előrejelzésünk változása júniushoz képest</a:t>
                </a:r>
                <a:r>
                  <a:rPr lang="en-US"/>
                  <a:t> (százalékpont)</a:t>
                </a:r>
              </a:p>
            </c:rich>
          </c:tx>
          <c:layout>
            <c:manualLayout>
              <c:xMode val="edge"/>
              <c:yMode val="edge"/>
              <c:x val="2.716439902036388E-3"/>
              <c:y val="9.7133075113553929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279462784"/>
        <c:crosses val="autoZero"/>
        <c:crossBetween val="between"/>
      </c:valAx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1.4160165446785448E-2"/>
          <c:y val="0.92470522764081908"/>
          <c:w val="0.97439320303448362"/>
          <c:h val="7.3217185503250959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 b="0">
          <a:latin typeface="Trebuchet MS" panose="020B0603020202020204" pitchFamily="34" charset="0"/>
        </a:defRPr>
      </a:pPr>
      <a:endParaRPr lang="hu-HU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104825418191084E-2"/>
          <c:y val="5.938298542545483E-2"/>
          <c:w val="0.91790349163617835"/>
          <c:h val="0.71257399999999993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'c5-8'!$C$10</c:f>
              <c:strCache>
                <c:ptCount val="1"/>
                <c:pt idx="0">
                  <c:v>Fiskális impulzus</c:v>
                </c:pt>
              </c:strCache>
            </c:strRef>
          </c:tx>
          <c:spPr>
            <a:solidFill>
              <a:srgbClr val="A99A6F"/>
            </a:solidFill>
          </c:spPr>
          <c:invertIfNegative val="0"/>
          <c:cat>
            <c:numRef>
              <c:f>'c5-8'!$A$11:$A$28</c:f>
              <c:numCache>
                <c:formatCode>m/d/yyyy</c:formatCode>
                <c:ptCount val="18"/>
                <c:pt idx="0">
                  <c:v>36526</c:v>
                </c:pt>
                <c:pt idx="1">
                  <c:v>36892</c:v>
                </c:pt>
                <c:pt idx="2">
                  <c:v>37257</c:v>
                </c:pt>
                <c:pt idx="3">
                  <c:v>37622</c:v>
                </c:pt>
                <c:pt idx="4">
                  <c:v>37987</c:v>
                </c:pt>
                <c:pt idx="5">
                  <c:v>38353</c:v>
                </c:pt>
                <c:pt idx="6">
                  <c:v>38718</c:v>
                </c:pt>
                <c:pt idx="7">
                  <c:v>39083</c:v>
                </c:pt>
                <c:pt idx="8">
                  <c:v>39448</c:v>
                </c:pt>
                <c:pt idx="9">
                  <c:v>39814</c:v>
                </c:pt>
                <c:pt idx="10">
                  <c:v>40179</c:v>
                </c:pt>
                <c:pt idx="11">
                  <c:v>40544</c:v>
                </c:pt>
                <c:pt idx="12">
                  <c:v>40909</c:v>
                </c:pt>
                <c:pt idx="13">
                  <c:v>41275</c:v>
                </c:pt>
                <c:pt idx="14">
                  <c:v>41640</c:v>
                </c:pt>
                <c:pt idx="15">
                  <c:v>42005</c:v>
                </c:pt>
                <c:pt idx="16">
                  <c:v>42370</c:v>
                </c:pt>
                <c:pt idx="17">
                  <c:v>42736</c:v>
                </c:pt>
              </c:numCache>
            </c:numRef>
          </c:cat>
          <c:val>
            <c:numRef>
              <c:f>'c5-8'!$C$11:$C$28</c:f>
              <c:numCache>
                <c:formatCode>0.00</c:formatCode>
                <c:ptCount val="18"/>
                <c:pt idx="0">
                  <c:v>-0.67178302924902966</c:v>
                </c:pt>
                <c:pt idx="1">
                  <c:v>2.5240116464373443</c:v>
                </c:pt>
                <c:pt idx="2">
                  <c:v>4.2113263681001891</c:v>
                </c:pt>
                <c:pt idx="3">
                  <c:v>-0.6217413327924266</c:v>
                </c:pt>
                <c:pt idx="4">
                  <c:v>-1.0641645683820999</c:v>
                </c:pt>
                <c:pt idx="5">
                  <c:v>0.92189349695262335</c:v>
                </c:pt>
                <c:pt idx="6">
                  <c:v>0.18045455164791591</c:v>
                </c:pt>
                <c:pt idx="7">
                  <c:v>-3.6098849614303288</c:v>
                </c:pt>
                <c:pt idx="8">
                  <c:v>-1.9886900654472246</c:v>
                </c:pt>
                <c:pt idx="9">
                  <c:v>0.95201207580199898</c:v>
                </c:pt>
                <c:pt idx="10">
                  <c:v>0.20431816082325877</c:v>
                </c:pt>
                <c:pt idx="11">
                  <c:v>2.7983639868283343</c:v>
                </c:pt>
                <c:pt idx="12">
                  <c:v>-4.6367487905638338</c:v>
                </c:pt>
                <c:pt idx="13">
                  <c:v>0.76810056645255109</c:v>
                </c:pt>
                <c:pt idx="14">
                  <c:v>0.20473658120677818</c:v>
                </c:pt>
                <c:pt idx="15">
                  <c:v>-0.64554225459773229</c:v>
                </c:pt>
                <c:pt idx="16">
                  <c:v>4.7669154135440039E-2</c:v>
                </c:pt>
                <c:pt idx="17">
                  <c:v>1.2393530924396519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2B-41F1-9F48-60FE814014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9732736"/>
        <c:axId val="169730816"/>
      </c:barChart>
      <c:lineChart>
        <c:grouping val="standard"/>
        <c:varyColors val="0"/>
        <c:ser>
          <c:idx val="0"/>
          <c:order val="0"/>
          <c:tx>
            <c:strRef>
              <c:f>'c5-8'!$B$10</c:f>
              <c:strCache>
                <c:ptCount val="1"/>
                <c:pt idx="0">
                  <c:v>Kiegészített (SNA) elsődleges egyenleg</c:v>
                </c:pt>
              </c:strCache>
            </c:strRef>
          </c:tx>
          <c:spPr>
            <a:ln w="44450">
              <a:solidFill>
                <a:srgbClr val="295B7E"/>
              </a:solidFill>
            </a:ln>
          </c:spPr>
          <c:marker>
            <c:symbol val="none"/>
          </c:marker>
          <c:cat>
            <c:numRef>
              <c:f>'c5-8'!$A$11:$A$28</c:f>
              <c:numCache>
                <c:formatCode>m/d/yyyy</c:formatCode>
                <c:ptCount val="18"/>
                <c:pt idx="0">
                  <c:v>36526</c:v>
                </c:pt>
                <c:pt idx="1">
                  <c:v>36892</c:v>
                </c:pt>
                <c:pt idx="2">
                  <c:v>37257</c:v>
                </c:pt>
                <c:pt idx="3">
                  <c:v>37622</c:v>
                </c:pt>
                <c:pt idx="4">
                  <c:v>37987</c:v>
                </c:pt>
                <c:pt idx="5">
                  <c:v>38353</c:v>
                </c:pt>
                <c:pt idx="6">
                  <c:v>38718</c:v>
                </c:pt>
                <c:pt idx="7">
                  <c:v>39083</c:v>
                </c:pt>
                <c:pt idx="8">
                  <c:v>39448</c:v>
                </c:pt>
                <c:pt idx="9">
                  <c:v>39814</c:v>
                </c:pt>
                <c:pt idx="10">
                  <c:v>40179</c:v>
                </c:pt>
                <c:pt idx="11">
                  <c:v>40544</c:v>
                </c:pt>
                <c:pt idx="12">
                  <c:v>40909</c:v>
                </c:pt>
                <c:pt idx="13">
                  <c:v>41275</c:v>
                </c:pt>
                <c:pt idx="14">
                  <c:v>41640</c:v>
                </c:pt>
                <c:pt idx="15">
                  <c:v>42005</c:v>
                </c:pt>
                <c:pt idx="16">
                  <c:v>42370</c:v>
                </c:pt>
                <c:pt idx="17">
                  <c:v>42736</c:v>
                </c:pt>
              </c:numCache>
            </c:numRef>
          </c:cat>
          <c:val>
            <c:numRef>
              <c:f>'c5-8'!$B$11:$B$28</c:f>
              <c:numCache>
                <c:formatCode>0.00</c:formatCode>
                <c:ptCount val="18"/>
                <c:pt idx="0">
                  <c:v>1.7877313293289929</c:v>
                </c:pt>
                <c:pt idx="1">
                  <c:v>-0.73628031710835162</c:v>
                </c:pt>
                <c:pt idx="2">
                  <c:v>-4.947606685208541</c:v>
                </c:pt>
                <c:pt idx="3">
                  <c:v>-4.3258653524161144</c:v>
                </c:pt>
                <c:pt idx="4">
                  <c:v>-3.2617007840340144</c:v>
                </c:pt>
                <c:pt idx="5">
                  <c:v>-4.1835942809866378</c:v>
                </c:pt>
                <c:pt idx="6">
                  <c:v>-4.3640488326345537</c:v>
                </c:pt>
                <c:pt idx="7">
                  <c:v>-0.75416387120422501</c:v>
                </c:pt>
                <c:pt idx="8">
                  <c:v>1.2345261942429995</c:v>
                </c:pt>
                <c:pt idx="9">
                  <c:v>0.28251411844100049</c:v>
                </c:pt>
                <c:pt idx="10">
                  <c:v>7.8195957617741743E-2</c:v>
                </c:pt>
                <c:pt idx="11">
                  <c:v>-2.7201680292105928</c:v>
                </c:pt>
                <c:pt idx="12">
                  <c:v>1.9165807613532408</c:v>
                </c:pt>
                <c:pt idx="13">
                  <c:v>1.1431855430284403</c:v>
                </c:pt>
                <c:pt idx="14">
                  <c:v>0.93844896182166215</c:v>
                </c:pt>
                <c:pt idx="15">
                  <c:v>1.5835885559148384</c:v>
                </c:pt>
                <c:pt idx="16">
                  <c:v>1.5359194017793985</c:v>
                </c:pt>
                <c:pt idx="17">
                  <c:v>0.29656630933974659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2B-41F1-9F48-60FE81401453}"/>
            </c:ext>
          </c:extLst>
        </c:ser>
        <c:ser>
          <c:idx val="2"/>
          <c:order val="2"/>
          <c:tx>
            <c:strRef>
              <c:f>'c5-8'!$D$10</c:f>
              <c:strCache>
                <c:ptCount val="1"/>
                <c:pt idx="0">
                  <c:v>Júniusi IJ</c:v>
                </c:pt>
              </c:strCache>
            </c:strRef>
          </c:tx>
          <c:spPr>
            <a:ln>
              <a:noFill/>
            </a:ln>
          </c:spPr>
          <c:marker>
            <c:symbol val="dash"/>
            <c:size val="1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numRef>
              <c:f>'c5-8'!$A$11:$A$28</c:f>
              <c:numCache>
                <c:formatCode>m/d/yyyy</c:formatCode>
                <c:ptCount val="18"/>
                <c:pt idx="0">
                  <c:v>36526</c:v>
                </c:pt>
                <c:pt idx="1">
                  <c:v>36892</c:v>
                </c:pt>
                <c:pt idx="2">
                  <c:v>37257</c:v>
                </c:pt>
                <c:pt idx="3">
                  <c:v>37622</c:v>
                </c:pt>
                <c:pt idx="4">
                  <c:v>37987</c:v>
                </c:pt>
                <c:pt idx="5">
                  <c:v>38353</c:v>
                </c:pt>
                <c:pt idx="6">
                  <c:v>38718</c:v>
                </c:pt>
                <c:pt idx="7">
                  <c:v>39083</c:v>
                </c:pt>
                <c:pt idx="8">
                  <c:v>39448</c:v>
                </c:pt>
                <c:pt idx="9">
                  <c:v>39814</c:v>
                </c:pt>
                <c:pt idx="10">
                  <c:v>40179</c:v>
                </c:pt>
                <c:pt idx="11">
                  <c:v>40544</c:v>
                </c:pt>
                <c:pt idx="12">
                  <c:v>40909</c:v>
                </c:pt>
                <c:pt idx="13">
                  <c:v>41275</c:v>
                </c:pt>
                <c:pt idx="14">
                  <c:v>41640</c:v>
                </c:pt>
                <c:pt idx="15">
                  <c:v>42005</c:v>
                </c:pt>
                <c:pt idx="16">
                  <c:v>42370</c:v>
                </c:pt>
                <c:pt idx="17">
                  <c:v>42736</c:v>
                </c:pt>
              </c:numCache>
            </c:numRef>
          </c:cat>
          <c:val>
            <c:numRef>
              <c:f>'c5-8'!$D$11:$D$28</c:f>
              <c:numCache>
                <c:formatCode>General</c:formatCode>
                <c:ptCount val="18"/>
                <c:pt idx="16" formatCode="0.00">
                  <c:v>0.33744915413543963</c:v>
                </c:pt>
                <c:pt idx="17" formatCode="0.00">
                  <c:v>1.2336709117539688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F2B-41F1-9F48-60FE814014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726720"/>
        <c:axId val="169728640"/>
      </c:lineChart>
      <c:dateAx>
        <c:axId val="169726720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hu-HU"/>
          </a:p>
        </c:txPr>
        <c:crossAx val="169728640"/>
        <c:crosses val="autoZero"/>
        <c:auto val="1"/>
        <c:lblOffset val="100"/>
        <c:baseTimeUnit val="years"/>
        <c:majorUnit val="1"/>
        <c:majorTimeUnit val="years"/>
      </c:dateAx>
      <c:valAx>
        <c:axId val="169728640"/>
        <c:scaling>
          <c:orientation val="minMax"/>
          <c:max val="6"/>
          <c:min val="-6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%</a:t>
                </a:r>
              </a:p>
            </c:rich>
          </c:tx>
          <c:layout>
            <c:manualLayout>
              <c:xMode val="edge"/>
              <c:yMode val="edge"/>
              <c:x val="4.3630454438432192E-2"/>
              <c:y val="2.3332760363421932E-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69726720"/>
        <c:crosses val="autoZero"/>
        <c:crossBetween val="between"/>
      </c:valAx>
      <c:valAx>
        <c:axId val="169730816"/>
        <c:scaling>
          <c:orientation val="minMax"/>
          <c:max val="6"/>
          <c:min val="-6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%</a:t>
                </a:r>
              </a:p>
            </c:rich>
          </c:tx>
          <c:layout>
            <c:manualLayout>
              <c:xMode val="edge"/>
              <c:yMode val="edge"/>
              <c:x val="0.93458834558780046"/>
              <c:y val="2.3332760363421932E-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69732736"/>
        <c:crosses val="max"/>
        <c:crossBetween val="between"/>
      </c:valAx>
      <c:dateAx>
        <c:axId val="16973273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crossAx val="169730816"/>
        <c:crosses val="autoZero"/>
        <c:auto val="1"/>
        <c:lblOffset val="100"/>
        <c:baseTimeUnit val="years"/>
      </c:dateAx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"/>
          <c:y val="0.9202479199993675"/>
          <c:w val="1"/>
          <c:h val="7.9752148020334118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Trebuchet MS" panose="020B0603020202020204" pitchFamily="34" charset="0"/>
        </a:defRPr>
      </a:pPr>
      <a:endParaRPr lang="hu-HU"/>
    </a:p>
  </c:txPr>
  <c:externalData r:id="rId2">
    <c:autoUpdate val="0"/>
  </c:externalData>
  <c:userShapes r:id="rId3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183467323689705E-2"/>
          <c:y val="9.6223958333333345E-2"/>
          <c:w val="0.86789127658382104"/>
          <c:h val="0.6272944432985001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'c5-10'!$B$14</c:f>
              <c:strCache>
                <c:ptCount val="1"/>
                <c:pt idx="0">
                  <c:v>Államadósság</c:v>
                </c:pt>
              </c:strCache>
            </c:strRef>
          </c:tx>
          <c:spPr>
            <a:solidFill>
              <a:srgbClr val="AC9F70">
                <a:lumMod val="60000"/>
                <a:lumOff val="40000"/>
              </a:srgbClr>
            </a:solidFill>
          </c:spPr>
          <c:invertIfNegative val="0"/>
          <c:dPt>
            <c:idx val="10"/>
            <c:invertIfNegative val="0"/>
            <c:bubble3D val="0"/>
            <c:spPr>
              <a:solidFill>
                <a:srgbClr val="AC9F70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8217-4291-AAE1-A06A6322C398}"/>
              </c:ext>
            </c:extLst>
          </c:dPt>
          <c:dPt>
            <c:idx val="11"/>
            <c:invertIfNegative val="0"/>
            <c:bubble3D val="0"/>
            <c:spPr>
              <a:solidFill>
                <a:srgbClr val="AC9F70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8217-4291-AAE1-A06A6322C398}"/>
              </c:ext>
            </c:extLst>
          </c:dPt>
          <c:cat>
            <c:numRef>
              <c:f>'c5-10'!$A$15:$A$32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'c5-10'!$B$15:$B$32</c:f>
              <c:numCache>
                <c:formatCode>0.0</c:formatCode>
                <c:ptCount val="18"/>
                <c:pt idx="0">
                  <c:v>55.141661489620454</c:v>
                </c:pt>
                <c:pt idx="1">
                  <c:v>51.742556449437807</c:v>
                </c:pt>
                <c:pt idx="2">
                  <c:v>54.994122642487511</c:v>
                </c:pt>
                <c:pt idx="3">
                  <c:v>57.602054156317593</c:v>
                </c:pt>
                <c:pt idx="4">
                  <c:v>58.518707644864087</c:v>
                </c:pt>
                <c:pt idx="5">
                  <c:v>60.486290696017662</c:v>
                </c:pt>
                <c:pt idx="6">
                  <c:v>64.673921644089631</c:v>
                </c:pt>
                <c:pt idx="7">
                  <c:v>65.615688007830954</c:v>
                </c:pt>
                <c:pt idx="8">
                  <c:v>71.647420687425878</c:v>
                </c:pt>
                <c:pt idx="9">
                  <c:v>77.958486139831734</c:v>
                </c:pt>
                <c:pt idx="10">
                  <c:v>80.581830454616622</c:v>
                </c:pt>
                <c:pt idx="11">
                  <c:v>80.759531248966994</c:v>
                </c:pt>
                <c:pt idx="12">
                  <c:v>78.294459643880828</c:v>
                </c:pt>
                <c:pt idx="13">
                  <c:v>76.754502452269662</c:v>
                </c:pt>
                <c:pt idx="14">
                  <c:v>76.179097073288446</c:v>
                </c:pt>
                <c:pt idx="15">
                  <c:v>75.326428340903391</c:v>
                </c:pt>
                <c:pt idx="16">
                  <c:v>74.533688246489859</c:v>
                </c:pt>
                <c:pt idx="17">
                  <c:v>73.539374888683994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17-4291-AAE1-A06A6322C3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0925144"/>
        <c:axId val="134244128"/>
      </c:barChart>
      <c:lineChart>
        <c:grouping val="standard"/>
        <c:varyColors val="0"/>
        <c:ser>
          <c:idx val="0"/>
          <c:order val="1"/>
          <c:tx>
            <c:strRef>
              <c:f>'c5-10'!$C$14</c:f>
              <c:strCache>
                <c:ptCount val="1"/>
                <c:pt idx="0">
                  <c:v>Devizaadósság aránya (jobb tengely)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dPt>
            <c:idx val="10"/>
            <c:bubble3D val="0"/>
            <c:spPr>
              <a:ln w="38100">
                <a:solidFill>
                  <a:sysClr val="windowText" lastClr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8217-4291-AAE1-A06A6322C398}"/>
              </c:ext>
            </c:extLst>
          </c:dPt>
          <c:dPt>
            <c:idx val="11"/>
            <c:bubble3D val="0"/>
            <c:spPr>
              <a:ln w="38100">
                <a:solidFill>
                  <a:sysClr val="windowText" lastClr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8217-4291-AAE1-A06A6322C398}"/>
              </c:ext>
            </c:extLst>
          </c:dPt>
          <c:dPt>
            <c:idx val="12"/>
            <c:bubble3D val="0"/>
            <c:spPr>
              <a:ln w="38100">
                <a:solidFill>
                  <a:sysClr val="windowText" lastClr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8217-4291-AAE1-A06A6322C398}"/>
              </c:ext>
            </c:extLst>
          </c:dPt>
          <c:dPt>
            <c:idx val="15"/>
            <c:bubble3D val="0"/>
            <c:spPr>
              <a:ln w="38100">
                <a:solidFill>
                  <a:sysClr val="windowText" lastClr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8217-4291-AAE1-A06A6322C398}"/>
              </c:ext>
            </c:extLst>
          </c:dPt>
          <c:dPt>
            <c:idx val="16"/>
            <c:bubble3D val="0"/>
            <c:spPr>
              <a:ln w="38100">
                <a:solidFill>
                  <a:sysClr val="windowText" lastClr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8217-4291-AAE1-A06A6322C398}"/>
              </c:ext>
            </c:extLst>
          </c:dPt>
          <c:cat>
            <c:numRef>
              <c:f>'c5-10'!$A$15:$A$32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'c5-10'!$C$15:$C$32</c:f>
              <c:numCache>
                <c:formatCode>0.0</c:formatCode>
                <c:ptCount val="18"/>
                <c:pt idx="0">
                  <c:v>35.611124493702071</c:v>
                </c:pt>
                <c:pt idx="1">
                  <c:v>30.471397806310001</c:v>
                </c:pt>
                <c:pt idx="2">
                  <c:v>24.750858948606801</c:v>
                </c:pt>
                <c:pt idx="3">
                  <c:v>24.451089507573808</c:v>
                </c:pt>
                <c:pt idx="4">
                  <c:v>26.481246288045323</c:v>
                </c:pt>
                <c:pt idx="5">
                  <c:v>28.988842404530914</c:v>
                </c:pt>
                <c:pt idx="6">
                  <c:v>29.196911410593501</c:v>
                </c:pt>
                <c:pt idx="7">
                  <c:v>31.57782955603674</c:v>
                </c:pt>
                <c:pt idx="8">
                  <c:v>40.085742845178672</c:v>
                </c:pt>
                <c:pt idx="9">
                  <c:v>46.315994643123638</c:v>
                </c:pt>
                <c:pt idx="10">
                  <c:v>47.020262766430974</c:v>
                </c:pt>
                <c:pt idx="11">
                  <c:v>51.771940058658281</c:v>
                </c:pt>
                <c:pt idx="12">
                  <c:v>43.444230585537611</c:v>
                </c:pt>
                <c:pt idx="13">
                  <c:v>42.06821343767151</c:v>
                </c:pt>
                <c:pt idx="14">
                  <c:v>39.763436499341871</c:v>
                </c:pt>
                <c:pt idx="15">
                  <c:v>35.264772972275857</c:v>
                </c:pt>
                <c:pt idx="16">
                  <c:v>28.838599886535377</c:v>
                </c:pt>
                <c:pt idx="17">
                  <c:v>25.734344256231299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8217-4291-AAE1-A06A6322C3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417592"/>
        <c:axId val="134242168"/>
      </c:lineChart>
      <c:catAx>
        <c:axId val="330925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68686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hu-HU"/>
          </a:p>
        </c:txPr>
        <c:crossAx val="134244128"/>
        <c:crosses val="autoZero"/>
        <c:auto val="1"/>
        <c:lblAlgn val="ctr"/>
        <c:lblOffset val="100"/>
        <c:noMultiLvlLbl val="0"/>
      </c:catAx>
      <c:valAx>
        <c:axId val="134244128"/>
        <c:scaling>
          <c:orientation val="minMax"/>
          <c:max val="85"/>
          <c:min val="50"/>
        </c:scaling>
        <c:delete val="0"/>
        <c:axPos val="l"/>
        <c:majorGridlines>
          <c:spPr>
            <a:ln>
              <a:solidFill>
                <a:srgbClr val="BFBFBF"/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868686"/>
            </a:solidFill>
            <a:prstDash val="solid"/>
          </a:ln>
        </c:spPr>
        <c:crossAx val="330925144"/>
        <c:crosses val="autoZero"/>
        <c:crossBetween val="between"/>
      </c:valAx>
      <c:valAx>
        <c:axId val="134242168"/>
        <c:scaling>
          <c:orientation val="minMax"/>
          <c:max val="55"/>
          <c:min val="20"/>
        </c:scaling>
        <c:delete val="0"/>
        <c:axPos val="r"/>
        <c:numFmt formatCode="#,##0" sourceLinked="0"/>
        <c:majorTickMark val="out"/>
        <c:minorTickMark val="none"/>
        <c:tickLblPos val="nextTo"/>
        <c:spPr>
          <a:ln w="3175">
            <a:solidFill>
              <a:srgbClr val="868686"/>
            </a:solidFill>
            <a:prstDash val="solid"/>
          </a:ln>
        </c:spPr>
        <c:crossAx val="188417592"/>
        <c:crosses val="max"/>
        <c:crossBetween val="between"/>
      </c:valAx>
      <c:catAx>
        <c:axId val="188417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34242168"/>
        <c:crosses val="autoZero"/>
        <c:auto val="1"/>
        <c:lblAlgn val="ctr"/>
        <c:lblOffset val="100"/>
        <c:noMultiLvlLbl val="0"/>
      </c:catAx>
      <c:spPr>
        <a:solidFill>
          <a:schemeClr val="bg1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7881364766524561"/>
          <c:w val="1"/>
          <c:h val="0.12118635233475505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600" b="0" i="0" baseline="0">
          <a:latin typeface="Trebuchet MS" panose="020B0603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8827810412826882E-2"/>
          <c:y val="7.3032564583227419E-2"/>
          <c:w val="0.86067606482960968"/>
          <c:h val="0.539049062445153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'c5-5'!$B$15</c:f>
              <c:strCache>
                <c:ptCount val="1"/>
                <c:pt idx="0">
                  <c:v>Áru- és szolgáltatásegyenleg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</c:spPr>
          <c:invertIfNegative val="0"/>
          <c:cat>
            <c:numRef>
              <c:f>'c5-5'!$A$20:$A$29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'c5-5'!$B$20:$B$29</c:f>
              <c:numCache>
                <c:formatCode>0.0</c:formatCode>
                <c:ptCount val="10"/>
                <c:pt idx="0">
                  <c:v>0.3586761965317864</c:v>
                </c:pt>
                <c:pt idx="1">
                  <c:v>4.0563890983380979</c:v>
                </c:pt>
                <c:pt idx="2">
                  <c:v>5.3535436472796913</c:v>
                </c:pt>
                <c:pt idx="3">
                  <c:v>6.1672680139141756</c:v>
                </c:pt>
                <c:pt idx="4">
                  <c:v>6.8017004235039673</c:v>
                </c:pt>
                <c:pt idx="5">
                  <c:v>7.294694080307683</c:v>
                </c:pt>
                <c:pt idx="6">
                  <c:v>7.144851685469658</c:v>
                </c:pt>
                <c:pt idx="7">
                  <c:v>8.5932859577762901</c:v>
                </c:pt>
                <c:pt idx="8">
                  <c:v>10.539772597721178</c:v>
                </c:pt>
                <c:pt idx="9">
                  <c:v>9.5972004861312499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D8-442C-8BE2-44DC9F8BE862}"/>
            </c:ext>
          </c:extLst>
        </c:ser>
        <c:ser>
          <c:idx val="1"/>
          <c:order val="1"/>
          <c:tx>
            <c:strRef>
              <c:f>'c5-5'!$C$15</c:f>
              <c:strCache>
                <c:ptCount val="1"/>
                <c:pt idx="0">
                  <c:v>Jövedelemegyenleg</c:v>
                </c:pt>
              </c:strCache>
            </c:strRef>
          </c:tx>
          <c:spPr>
            <a:solidFill>
              <a:srgbClr val="AC9F70">
                <a:lumMod val="60000"/>
                <a:lumOff val="40000"/>
              </a:srgbClr>
            </a:solidFill>
            <a:ln>
              <a:noFill/>
            </a:ln>
          </c:spPr>
          <c:invertIfNegative val="0"/>
          <c:cat>
            <c:numRef>
              <c:f>'c5-5'!$A$20:$A$29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'c5-5'!$C$20:$C$29</c:f>
              <c:numCache>
                <c:formatCode>0.0</c:formatCode>
                <c:ptCount val="10"/>
                <c:pt idx="0">
                  <c:v>-6.9227112531231203</c:v>
                </c:pt>
                <c:pt idx="1">
                  <c:v>-5.7033241291703716</c:v>
                </c:pt>
                <c:pt idx="2">
                  <c:v>-5.729116323231934</c:v>
                </c:pt>
                <c:pt idx="3">
                  <c:v>-6.1435750407452732</c:v>
                </c:pt>
                <c:pt idx="4">
                  <c:v>-5.5725477926494928</c:v>
                </c:pt>
                <c:pt idx="5">
                  <c:v>-4.2619586705495243</c:v>
                </c:pt>
                <c:pt idx="6">
                  <c:v>-5.7414145029170438</c:v>
                </c:pt>
                <c:pt idx="7">
                  <c:v>-4.9825250254935431</c:v>
                </c:pt>
                <c:pt idx="8">
                  <c:v>-4.7178513926388881</c:v>
                </c:pt>
                <c:pt idx="9">
                  <c:v>-4.8142535777217494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D8-442C-8BE2-44DC9F8BE862}"/>
            </c:ext>
          </c:extLst>
        </c:ser>
        <c:ser>
          <c:idx val="2"/>
          <c:order val="2"/>
          <c:tx>
            <c:strRef>
              <c:f>'c5-5'!$D$15</c:f>
              <c:strCache>
                <c:ptCount val="1"/>
                <c:pt idx="0">
                  <c:v>Transzferegyenleg*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</c:spPr>
          <c:invertIfNegative val="0"/>
          <c:cat>
            <c:numRef>
              <c:f>'c5-5'!$A$20:$A$29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'c5-5'!$D$20:$D$29</c:f>
              <c:numCache>
                <c:formatCode>0.0</c:formatCode>
                <c:ptCount val="10"/>
                <c:pt idx="0">
                  <c:v>0.43709304362402679</c:v>
                </c:pt>
                <c:pt idx="1">
                  <c:v>2.6084855603912658</c:v>
                </c:pt>
                <c:pt idx="2">
                  <c:v>2.4824829270772897</c:v>
                </c:pt>
                <c:pt idx="3">
                  <c:v>3.0606057125614488</c:v>
                </c:pt>
                <c:pt idx="4">
                  <c:v>3.0913870791505773</c:v>
                </c:pt>
                <c:pt idx="5">
                  <c:v>4.5144627544621994</c:v>
                </c:pt>
                <c:pt idx="6">
                  <c:v>4.3537512078657006</c:v>
                </c:pt>
                <c:pt idx="7">
                  <c:v>5.1546171462874275</c:v>
                </c:pt>
                <c:pt idx="8">
                  <c:v>2.4467979904553632</c:v>
                </c:pt>
                <c:pt idx="9">
                  <c:v>3.5303693713651292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D8-442C-8BE2-44DC9F8BE8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0899080"/>
        <c:axId val="470898688"/>
      </c:barChart>
      <c:lineChart>
        <c:grouping val="standard"/>
        <c:varyColors val="0"/>
        <c:ser>
          <c:idx val="3"/>
          <c:order val="3"/>
          <c:tx>
            <c:strRef>
              <c:f>'c5-5'!$E$15</c:f>
              <c:strCache>
                <c:ptCount val="1"/>
                <c:pt idx="0">
                  <c:v>Külső finanszírozási képesség (folyó fizetési mérleg és tőkemérleg)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'c5-5'!$A$20:$A$29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'c5-5'!$E$20:$E$29</c:f>
              <c:numCache>
                <c:formatCode>0.0</c:formatCode>
                <c:ptCount val="10"/>
                <c:pt idx="0">
                  <c:v>-6.1269420129673078</c:v>
                </c:pt>
                <c:pt idx="1">
                  <c:v>0.9615505295589919</c:v>
                </c:pt>
                <c:pt idx="2">
                  <c:v>2.106910251125047</c:v>
                </c:pt>
                <c:pt idx="3">
                  <c:v>3.0842986857303512</c:v>
                </c:pt>
                <c:pt idx="4">
                  <c:v>4.3205397100050522</c:v>
                </c:pt>
                <c:pt idx="5">
                  <c:v>7.5471981642203581</c:v>
                </c:pt>
                <c:pt idx="6">
                  <c:v>5.7571883904183156</c:v>
                </c:pt>
                <c:pt idx="7">
                  <c:v>8.7653780785701745</c:v>
                </c:pt>
                <c:pt idx="8">
                  <c:v>8.2687191955376527</c:v>
                </c:pt>
                <c:pt idx="9">
                  <c:v>8.3133162797746305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FD8-442C-8BE2-44DC9F8BE8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0899080"/>
        <c:axId val="470898688"/>
      </c:lineChart>
      <c:lineChart>
        <c:grouping val="standard"/>
        <c:varyColors val="0"/>
        <c:ser>
          <c:idx val="4"/>
          <c:order val="4"/>
          <c:tx>
            <c:strRef>
              <c:f>'c5-5'!$F$15</c:f>
              <c:strCache>
                <c:ptCount val="1"/>
                <c:pt idx="0">
                  <c:v>Folyó fizetési mérleg</c:v>
                </c:pt>
              </c:strCache>
            </c:strRef>
          </c:tx>
          <c:spPr>
            <a:ln w="38100">
              <a:solidFill>
                <a:srgbClr val="9C0000"/>
              </a:solidFill>
              <a:prstDash val="sysDash"/>
            </a:ln>
          </c:spPr>
          <c:marker>
            <c:symbol val="none"/>
          </c:marker>
          <c:cat>
            <c:numRef>
              <c:f>'c5-5'!$A$20:$A$29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'c5-5'!$F$20:$F$29</c:f>
              <c:numCache>
                <c:formatCode>0.0</c:formatCode>
                <c:ptCount val="10"/>
                <c:pt idx="0">
                  <c:v>-7.0869721508697534</c:v>
                </c:pt>
                <c:pt idx="1">
                  <c:v>-0.80602033365608583</c:v>
                </c:pt>
                <c:pt idx="2">
                  <c:v>0.27866316516429734</c:v>
                </c:pt>
                <c:pt idx="3">
                  <c:v>0.74833985388906243</c:v>
                </c:pt>
                <c:pt idx="4">
                  <c:v>1.7705079629773395</c:v>
                </c:pt>
                <c:pt idx="5">
                  <c:v>3.9780737906192849</c:v>
                </c:pt>
                <c:pt idx="6">
                  <c:v>2.0385536621934524</c:v>
                </c:pt>
                <c:pt idx="7">
                  <c:v>4.385487256314037</c:v>
                </c:pt>
                <c:pt idx="8">
                  <c:v>6.2367856735631211</c:v>
                </c:pt>
                <c:pt idx="9">
                  <c:v>5.3846256209023498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FD8-442C-8BE2-44DC9F8BE8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0901040"/>
        <c:axId val="470900648"/>
      </c:lineChart>
      <c:catAx>
        <c:axId val="470899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u-HU"/>
                  <a:t>%</a:t>
                </a:r>
              </a:p>
            </c:rich>
          </c:tx>
          <c:layout>
            <c:manualLayout>
              <c:xMode val="edge"/>
              <c:yMode val="edge"/>
              <c:x val="7.332597330247502E-2"/>
              <c:y val="1.1970892123097433E-3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spPr>
          <a:ln w="3175">
            <a:solidFill>
              <a:srgbClr val="868686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hu-HU"/>
          </a:p>
        </c:txPr>
        <c:crossAx val="470898688"/>
        <c:crosses val="autoZero"/>
        <c:auto val="1"/>
        <c:lblAlgn val="ctr"/>
        <c:lblOffset val="100"/>
        <c:noMultiLvlLbl val="0"/>
      </c:catAx>
      <c:valAx>
        <c:axId val="470898688"/>
        <c:scaling>
          <c:orientation val="minMax"/>
          <c:max val="14"/>
          <c:min val="-8"/>
        </c:scaling>
        <c:delete val="0"/>
        <c:axPos val="l"/>
        <c:majorGridlines>
          <c:spPr>
            <a:ln>
              <a:solidFill>
                <a:srgbClr val="BFBFBF"/>
              </a:solidFill>
              <a:prstDash val="sysDash"/>
            </a:ln>
          </c:spPr>
        </c:majorGridlines>
        <c:numFmt formatCode="0" sourceLinked="0"/>
        <c:majorTickMark val="out"/>
        <c:minorTickMark val="none"/>
        <c:tickLblPos val="low"/>
        <c:spPr>
          <a:ln w="3175">
            <a:solidFill>
              <a:srgbClr val="868686"/>
            </a:solidFill>
            <a:prstDash val="solid"/>
          </a:ln>
        </c:spPr>
        <c:crossAx val="470899080"/>
        <c:crosses val="autoZero"/>
        <c:crossBetween val="between"/>
        <c:majorUnit val="2"/>
      </c:valAx>
      <c:valAx>
        <c:axId val="470900648"/>
        <c:scaling>
          <c:orientation val="minMax"/>
          <c:max val="14"/>
          <c:min val="-8"/>
        </c:scaling>
        <c:delete val="0"/>
        <c:axPos val="r"/>
        <c:numFmt formatCode="0" sourceLinked="0"/>
        <c:majorTickMark val="out"/>
        <c:minorTickMark val="none"/>
        <c:tickLblPos val="nextTo"/>
        <c:spPr>
          <a:ln w="3175">
            <a:solidFill>
              <a:srgbClr val="868686"/>
            </a:solidFill>
            <a:prstDash val="solid"/>
          </a:ln>
        </c:spPr>
        <c:crossAx val="470901040"/>
        <c:crosses val="max"/>
        <c:crossBetween val="between"/>
        <c:majorUnit val="2"/>
      </c:valAx>
      <c:catAx>
        <c:axId val="470901040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u-HU"/>
                  <a:t>%</a:t>
                </a:r>
              </a:p>
            </c:rich>
          </c:tx>
          <c:layout>
            <c:manualLayout>
              <c:xMode val="edge"/>
              <c:yMode val="edge"/>
              <c:x val="0.92019735041403639"/>
              <c:y val="0"/>
            </c:manualLayout>
          </c:layout>
          <c:overlay val="0"/>
        </c:title>
        <c:numFmt formatCode="General" sourceLinked="1"/>
        <c:majorTickMark val="out"/>
        <c:minorTickMark val="none"/>
        <c:tickLblPos val="none"/>
        <c:crossAx val="470900648"/>
        <c:crosses val="autoZero"/>
        <c:auto val="1"/>
        <c:lblAlgn val="ctr"/>
        <c:lblOffset val="100"/>
        <c:noMultiLvlLbl val="0"/>
      </c:catAx>
      <c:spPr>
        <a:pattFill>
          <a:fgClr>
            <a:srgbClr val="FFFFFF"/>
          </a:fgClr>
          <a:bgClr>
            <a:srgbClr val="FFFFFF"/>
          </a:bgClr>
        </a:pattFill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75038838277228448"/>
          <c:w val="1"/>
          <c:h val="0.24961161722771544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25400">
      <a:noFill/>
    </a:ln>
  </c:spPr>
  <c:txPr>
    <a:bodyPr/>
    <a:lstStyle/>
    <a:p>
      <a:pPr>
        <a:defRPr sz="1600" b="0" i="0">
          <a:latin typeface="Trebuchet MS" panose="020B0603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78306878306891"/>
          <c:y val="4.1230902777777655E-2"/>
          <c:w val="0.78893551587301591"/>
          <c:h val="0.45307031250000002"/>
        </c:manualLayout>
      </c:layout>
      <c:scatterChart>
        <c:scatterStyle val="lineMarker"/>
        <c:varyColors val="0"/>
        <c:ser>
          <c:idx val="3"/>
          <c:order val="0"/>
          <c:tx>
            <c:strRef>
              <c:f>'c2-3'!$C$21</c:f>
              <c:strCache>
                <c:ptCount val="1"/>
                <c:pt idx="0">
                  <c:v>Gyorsabb bérnövekedés és dinamikus fogyasztásbővülés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15"/>
            <c:spPr>
              <a:solidFill>
                <a:srgbClr val="9C0000"/>
              </a:solidFill>
              <a:ln w="19050">
                <a:noFill/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1BB-4E76-852F-21A12A218E8C}"/>
              </c:ext>
            </c:extLst>
          </c:dPt>
          <c:dLbls>
            <c:delete val="1"/>
          </c:dLbls>
          <c:xVal>
            <c:numRef>
              <c:f>'c2-3'!$E$21</c:f>
              <c:numCache>
                <c:formatCode>0.00</c:formatCode>
                <c:ptCount val="1"/>
                <c:pt idx="0">
                  <c:v>0.26710250436747174</c:v>
                </c:pt>
              </c:numCache>
            </c:numRef>
          </c:xVal>
          <c:yVal>
            <c:numRef>
              <c:f>'c2-3'!$F$21</c:f>
              <c:numCache>
                <c:formatCode>0.00</c:formatCode>
                <c:ptCount val="1"/>
                <c:pt idx="0">
                  <c:v>0.14338252556514064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1BB-4E76-852F-21A12A218E8C}"/>
            </c:ext>
          </c:extLst>
        </c:ser>
        <c:ser>
          <c:idx val="0"/>
          <c:order val="1"/>
          <c:tx>
            <c:strRef>
              <c:f>'c2-3'!$C$18</c:f>
              <c:strCache>
                <c:ptCount val="1"/>
                <c:pt idx="0">
                  <c:v>Alacsonyabb beruházási pálya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5"/>
            <c:spPr>
              <a:solidFill>
                <a:srgbClr val="669933"/>
              </a:solidFill>
              <a:ln w="15875">
                <a:solidFill>
                  <a:srgbClr val="669933"/>
                </a:solidFill>
              </a:ln>
            </c:spPr>
          </c:marker>
          <c:dLbls>
            <c:delete val="1"/>
          </c:dLbls>
          <c:xVal>
            <c:numRef>
              <c:f>'c2-3'!$E$18</c:f>
              <c:numCache>
                <c:formatCode>0.00</c:formatCode>
                <c:ptCount val="1"/>
                <c:pt idx="0">
                  <c:v>-0.10067892469456119</c:v>
                </c:pt>
              </c:numCache>
            </c:numRef>
          </c:xVal>
          <c:yVal>
            <c:numRef>
              <c:f>'c2-3'!$F$18</c:f>
              <c:numCache>
                <c:formatCode>0.00</c:formatCode>
                <c:ptCount val="1"/>
                <c:pt idx="0">
                  <c:v>-0.2104601072197223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1BB-4E76-852F-21A12A218E8C}"/>
            </c:ext>
          </c:extLst>
        </c:ser>
        <c:ser>
          <c:idx val="2"/>
          <c:order val="2"/>
          <c:tx>
            <c:strRef>
              <c:f>'c2-3'!$C$19</c:f>
              <c:strCache>
                <c:ptCount val="1"/>
                <c:pt idx="0">
                  <c:v>Pénzpiaci turbulenciák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15"/>
            <c:spPr>
              <a:noFill/>
              <a:ln w="15875">
                <a:solidFill>
                  <a:srgbClr val="9C0000">
                    <a:alpha val="50000"/>
                  </a:srgbClr>
                </a:solidFill>
              </a:ln>
            </c:spPr>
          </c:marker>
          <c:dLbls>
            <c:delete val="1"/>
          </c:dLbls>
          <c:xVal>
            <c:numRef>
              <c:f>'c2-3'!$E$19</c:f>
              <c:numCache>
                <c:formatCode>0.00</c:formatCode>
                <c:ptCount val="1"/>
                <c:pt idx="0">
                  <c:v>0.54226775415627948</c:v>
                </c:pt>
              </c:numCache>
            </c:numRef>
          </c:xVal>
          <c:yVal>
            <c:numRef>
              <c:f>'c2-3'!$F$19</c:f>
              <c:numCache>
                <c:formatCode>0.00</c:formatCode>
                <c:ptCount val="1"/>
                <c:pt idx="0">
                  <c:v>-0.40876878751834234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1BB-4E76-852F-21A12A218E8C}"/>
            </c:ext>
          </c:extLst>
        </c:ser>
        <c:ser>
          <c:idx val="1"/>
          <c:order val="3"/>
          <c:tx>
            <c:strRef>
              <c:f>'c2-3'!$C$17</c:f>
              <c:strCache>
                <c:ptCount val="1"/>
                <c:pt idx="0">
                  <c:v>Az EKB további monetáris lazítása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5"/>
            <c:spPr>
              <a:noFill/>
              <a:ln w="15875">
                <a:solidFill>
                  <a:srgbClr val="669933">
                    <a:alpha val="50000"/>
                  </a:srgbClr>
                </a:solidFill>
              </a:ln>
            </c:spPr>
          </c:marker>
          <c:dLbls>
            <c:delete val="1"/>
          </c:dLbls>
          <c:xVal>
            <c:numRef>
              <c:f>'c2-3'!$E$17</c:f>
              <c:numCache>
                <c:formatCode>0.00</c:formatCode>
                <c:ptCount val="1"/>
                <c:pt idx="0">
                  <c:v>-0.12751003843054498</c:v>
                </c:pt>
              </c:numCache>
            </c:numRef>
          </c:xVal>
          <c:yVal>
            <c:numRef>
              <c:f>'c2-3'!$F$17</c:f>
              <c:numCache>
                <c:formatCode>0.00</c:formatCode>
                <c:ptCount val="1"/>
                <c:pt idx="0">
                  <c:v>3.9922787341300392E-2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1BB-4E76-852F-21A12A218E8C}"/>
            </c:ext>
          </c:extLst>
        </c:ser>
        <c:ser>
          <c:idx val="4"/>
          <c:order val="4"/>
          <c:tx>
            <c:strRef>
              <c:f>'c2-3'!$C$20</c:f>
              <c:strCache>
                <c:ptCount val="1"/>
                <c:pt idx="0">
                  <c:v>Magasabb olaj- és nyersanyagár-pálya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5"/>
            <c:spPr>
              <a:noFill/>
              <a:ln w="15875">
                <a:solidFill>
                  <a:srgbClr val="9C0000">
                    <a:alpha val="50000"/>
                  </a:srgbClr>
                </a:solidFill>
              </a:ln>
            </c:spPr>
          </c:marker>
          <c:dLbls>
            <c:delete val="1"/>
          </c:dLbls>
          <c:xVal>
            <c:numRef>
              <c:f>'c2-3'!$E$20</c:f>
              <c:numCache>
                <c:formatCode>0.00</c:formatCode>
                <c:ptCount val="1"/>
                <c:pt idx="0">
                  <c:v>0.76670680120132673</c:v>
                </c:pt>
              </c:numCache>
            </c:numRef>
          </c:xVal>
          <c:yVal>
            <c:numRef>
              <c:f>'c2-3'!$F$20</c:f>
              <c:numCache>
                <c:formatCode>0.00</c:formatCode>
                <c:ptCount val="1"/>
                <c:pt idx="0">
                  <c:v>-0.23903804569220632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1BB-4E76-852F-21A12A218E8C}"/>
            </c:ext>
          </c:extLst>
        </c:ser>
        <c:ser>
          <c:idx val="5"/>
          <c:order val="5"/>
          <c:tx>
            <c:strRef>
              <c:f>'c2-3'!$C$22</c:f>
              <c:strCache>
                <c:ptCount val="1"/>
                <c:pt idx="0">
                  <c:v>Brexit másodkörös hatásainak erősödése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5"/>
            <c:spPr>
              <a:noFill/>
              <a:ln w="15875">
                <a:solidFill>
                  <a:srgbClr val="669933">
                    <a:alpha val="50000"/>
                  </a:srgbClr>
                </a:solidFill>
              </a:ln>
            </c:spPr>
          </c:marker>
          <c:dLbls>
            <c:delete val="1"/>
          </c:dLbls>
          <c:xVal>
            <c:numRef>
              <c:f>'c2-3'!$E$22</c:f>
              <c:numCache>
                <c:formatCode>0.00</c:formatCode>
                <c:ptCount val="1"/>
                <c:pt idx="0">
                  <c:v>-9.5761318527040729E-2</c:v>
                </c:pt>
              </c:numCache>
            </c:numRef>
          </c:xVal>
          <c:yVal>
            <c:numRef>
              <c:f>'c2-3'!$F$22</c:f>
              <c:numCache>
                <c:formatCode>0.00</c:formatCode>
                <c:ptCount val="1"/>
                <c:pt idx="0">
                  <c:v>-0.36987413284476389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11BB-4E76-852F-21A12A218E8C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</c:dLbls>
        <c:axId val="120945664"/>
        <c:axId val="120952320"/>
      </c:scatterChart>
      <c:valAx>
        <c:axId val="120945664"/>
        <c:scaling>
          <c:orientation val="minMax"/>
          <c:max val="0.8"/>
          <c:min val="-0.8"/>
        </c:scaling>
        <c:delete val="0"/>
        <c:axPos val="b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hu-HU"/>
                  <a:t>Infláció</a:t>
                </a:r>
              </a:p>
            </c:rich>
          </c:tx>
          <c:layout>
            <c:manualLayout>
              <c:xMode val="edge"/>
              <c:yMode val="edge"/>
              <c:x val="0.82424062585906266"/>
              <c:y val="0.56949913194444446"/>
            </c:manualLayout>
          </c:layout>
          <c:overlay val="0"/>
        </c:title>
        <c:numFmt formatCode="0.0" sourceLinked="0"/>
        <c:majorTickMark val="out"/>
        <c:minorTickMark val="none"/>
        <c:tickLblPos val="low"/>
        <c:spPr>
          <a:ln w="25400">
            <a:solidFill>
              <a:schemeClr val="tx1"/>
            </a:solidFill>
          </a:ln>
        </c:spPr>
        <c:crossAx val="120952320"/>
        <c:crosses val="autoZero"/>
        <c:crossBetween val="midCat"/>
        <c:majorUnit val="0.2"/>
      </c:valAx>
      <c:valAx>
        <c:axId val="120952320"/>
        <c:scaling>
          <c:orientation val="minMax"/>
          <c:max val="0.60000000000000009"/>
        </c:scaling>
        <c:delete val="0"/>
        <c:axPos val="l"/>
        <c:majorGridlines>
          <c:spPr>
            <a:ln w="3175">
              <a:solidFill>
                <a:srgbClr val="BFBFBF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hu-HU"/>
                  <a:t>GDP-növekedés</a:t>
                </a:r>
              </a:p>
            </c:rich>
          </c:tx>
          <c:layout>
            <c:manualLayout>
              <c:xMode val="edge"/>
              <c:yMode val="edge"/>
              <c:x val="0"/>
              <c:y val="3.6421006944444438E-2"/>
            </c:manualLayout>
          </c:layout>
          <c:overlay val="0"/>
        </c:title>
        <c:numFmt formatCode="0.0" sourceLinked="0"/>
        <c:majorTickMark val="out"/>
        <c:minorTickMark val="none"/>
        <c:tickLblPos val="low"/>
        <c:spPr>
          <a:ln w="25400">
            <a:solidFill>
              <a:schemeClr val="tx1"/>
            </a:solidFill>
          </a:ln>
        </c:spPr>
        <c:crossAx val="120945664"/>
        <c:crosses val="autoZero"/>
        <c:crossBetween val="midCat"/>
        <c:majorUnit val="0.2"/>
      </c:valAx>
      <c:spPr>
        <a:noFill/>
      </c:spPr>
    </c:plotArea>
    <c:legend>
      <c:legendPos val="r"/>
      <c:layout>
        <c:manualLayout>
          <c:xMode val="edge"/>
          <c:yMode val="edge"/>
          <c:x val="0"/>
          <c:y val="0.60515307630570814"/>
          <c:w val="1"/>
          <c:h val="0.3948469236942919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600" b="0" baseline="0">
          <a:latin typeface="Trebuchet MS" panose="020B0603020202020204" pitchFamily="34" charset="0"/>
          <a:ea typeface="Calibri"/>
          <a:cs typeface="Calibri"/>
        </a:defRPr>
      </a:pPr>
      <a:endParaRPr lang="hu-H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28271468224956E-2"/>
          <c:y val="5.1319568090554914E-2"/>
          <c:w val="0.85575222227281356"/>
          <c:h val="0.613926444444444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adat!$C$3</c:f>
              <c:strCache>
                <c:ptCount val="1"/>
                <c:pt idx="0">
                  <c:v>Tény (szez.ig.)</c:v>
                </c:pt>
              </c:strCache>
            </c:strRef>
          </c:tx>
          <c:spPr>
            <a:solidFill>
              <a:srgbClr val="7BAFD4">
                <a:lumMod val="50000"/>
              </a:srgb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adat!$B$20:$B$46</c:f>
              <c:strCache>
                <c:ptCount val="27"/>
                <c:pt idx="0">
                  <c:v>2012.I.</c:v>
                </c:pt>
                <c:pt idx="1">
                  <c:v>II.</c:v>
                </c:pt>
                <c:pt idx="2">
                  <c:v>III.</c:v>
                </c:pt>
                <c:pt idx="3">
                  <c:v>IV.</c:v>
                </c:pt>
                <c:pt idx="4">
                  <c:v>2013.I.</c:v>
                </c:pt>
                <c:pt idx="5">
                  <c:v>II.</c:v>
                </c:pt>
                <c:pt idx="6">
                  <c:v>III.</c:v>
                </c:pt>
                <c:pt idx="7">
                  <c:v>IV.</c:v>
                </c:pt>
                <c:pt idx="8">
                  <c:v>2014.I.</c:v>
                </c:pt>
                <c:pt idx="9">
                  <c:v>II.</c:v>
                </c:pt>
                <c:pt idx="10">
                  <c:v>III.</c:v>
                </c:pt>
                <c:pt idx="11">
                  <c:v>IV.</c:v>
                </c:pt>
                <c:pt idx="12">
                  <c:v>2015.I.</c:v>
                </c:pt>
                <c:pt idx="13">
                  <c:v>II.</c:v>
                </c:pt>
                <c:pt idx="14">
                  <c:v>III.</c:v>
                </c:pt>
                <c:pt idx="15">
                  <c:v>IV.</c:v>
                </c:pt>
                <c:pt idx="16">
                  <c:v>2016.I.</c:v>
                </c:pt>
                <c:pt idx="17">
                  <c:v>II.</c:v>
                </c:pt>
                <c:pt idx="18">
                  <c:v>III.</c:v>
                </c:pt>
                <c:pt idx="19">
                  <c:v>IV.</c:v>
                </c:pt>
                <c:pt idx="20">
                  <c:v>2017.I.</c:v>
                </c:pt>
                <c:pt idx="21">
                  <c:v>II.</c:v>
                </c:pt>
                <c:pt idx="22">
                  <c:v>III.</c:v>
                </c:pt>
                <c:pt idx="23">
                  <c:v>IV.</c:v>
                </c:pt>
                <c:pt idx="24">
                  <c:v>2018.I.</c:v>
                </c:pt>
                <c:pt idx="25">
                  <c:v>II.</c:v>
                </c:pt>
                <c:pt idx="26">
                  <c:v>III.</c:v>
                </c:pt>
              </c:strCache>
            </c:strRef>
          </c:cat>
          <c:val>
            <c:numRef>
              <c:f>adat!$C$20:$C$45</c:f>
              <c:numCache>
                <c:formatCode>0.00</c:formatCode>
                <c:ptCount val="26"/>
                <c:pt idx="0">
                  <c:v>-32.239253141509948</c:v>
                </c:pt>
                <c:pt idx="1">
                  <c:v>-120.1378317886743</c:v>
                </c:pt>
                <c:pt idx="2">
                  <c:v>-163.3214089302387</c:v>
                </c:pt>
                <c:pt idx="3">
                  <c:v>-102.51441933731569</c:v>
                </c:pt>
                <c:pt idx="4">
                  <c:v>-97.124922835198205</c:v>
                </c:pt>
                <c:pt idx="5">
                  <c:v>-129.35332808735768</c:v>
                </c:pt>
                <c:pt idx="6">
                  <c:v>-128.5569850525718</c:v>
                </c:pt>
                <c:pt idx="7">
                  <c:v>-113.9175378190718</c:v>
                </c:pt>
                <c:pt idx="8">
                  <c:v>-71.912660220074898</c:v>
                </c:pt>
                <c:pt idx="9">
                  <c:v>-111.19927633976791</c:v>
                </c:pt>
                <c:pt idx="10">
                  <c:v>-86.676171023063404</c:v>
                </c:pt>
                <c:pt idx="11">
                  <c:v>-68.594218177187287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58-40D2-A015-F3B11AA042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4280192"/>
        <c:axId val="334282112"/>
      </c:barChart>
      <c:barChart>
        <c:barDir val="col"/>
        <c:grouping val="stacked"/>
        <c:varyColors val="0"/>
        <c:ser>
          <c:idx val="1"/>
          <c:order val="2"/>
          <c:tx>
            <c:strRef>
              <c:f>adat!$D$3</c:f>
              <c:strCache>
                <c:ptCount val="1"/>
                <c:pt idx="0">
                  <c:v>Szűrt tény tranzakció (szez.ig.)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adat!$D$20:$D$45</c:f>
              <c:numCache>
                <c:formatCode>General</c:formatCode>
                <c:ptCount val="26"/>
                <c:pt idx="12" formatCode="0.0">
                  <c:v>-43.181989348901809</c:v>
                </c:pt>
                <c:pt idx="13" formatCode="0.00">
                  <c:v>-71.428975490376374</c:v>
                </c:pt>
                <c:pt idx="14" formatCode="0.00">
                  <c:v>-129.32159660353818</c:v>
                </c:pt>
                <c:pt idx="15" formatCode="0.00">
                  <c:v>-27.395008655029589</c:v>
                </c:pt>
                <c:pt idx="16" formatCode="0.00">
                  <c:v>-43.900609103535587</c:v>
                </c:pt>
                <c:pt idx="17" formatCode="0.00">
                  <c:v>-17.280027948794178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58-40D2-A015-F3B11AA042B9}"/>
            </c:ext>
          </c:extLst>
        </c:ser>
        <c:ser>
          <c:idx val="2"/>
          <c:order val="3"/>
          <c:tx>
            <c:strRef>
              <c:f>adat!$E$3</c:f>
              <c:strCache>
                <c:ptCount val="1"/>
                <c:pt idx="0">
                  <c:v>Elszámolás becsült hatása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058-40D2-A015-F3B11AA042B9}"/>
              </c:ext>
            </c:extLst>
          </c:dPt>
          <c:val>
            <c:numRef>
              <c:f>adat!$E$20:$E$45</c:f>
              <c:numCache>
                <c:formatCode>General</c:formatCode>
                <c:ptCount val="26"/>
                <c:pt idx="12" formatCode="0.00">
                  <c:v>-393.02819083600059</c:v>
                </c:pt>
                <c:pt idx="13" formatCode="0.00">
                  <c:v>-38.841809163999415</c:v>
                </c:pt>
                <c:pt idx="14" formatCode="0.00">
                  <c:v>-5</c:v>
                </c:pt>
                <c:pt idx="15" formatCode="0.00">
                  <c:v>-51.621458876336106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58-40D2-A015-F3B11AA042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4294400"/>
        <c:axId val="334292480"/>
      </c:barChart>
      <c:lineChart>
        <c:grouping val="standard"/>
        <c:varyColors val="0"/>
        <c:ser>
          <c:idx val="3"/>
          <c:order val="1"/>
          <c:tx>
            <c:strRef>
              <c:f>adat!$F$3</c:f>
              <c:strCache>
                <c:ptCount val="1"/>
                <c:pt idx="0">
                  <c:v>Előrejelzés - 2016 Q3 forduló</c:v>
                </c:pt>
              </c:strCache>
            </c:strRef>
          </c:tx>
          <c:spPr>
            <a:ln w="38100">
              <a:solidFill>
                <a:srgbClr val="7BAFD4">
                  <a:lumMod val="50000"/>
                </a:srgbClr>
              </a:solidFill>
            </a:ln>
          </c:spPr>
          <c:marker>
            <c:symbol val="none"/>
          </c:marker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4-2058-40D2-A015-F3B11AA042B9}"/>
              </c:ext>
            </c:extLst>
          </c:dPt>
          <c:val>
            <c:numRef>
              <c:f>adat!$F$20:$F$46</c:f>
              <c:numCache>
                <c:formatCode>General</c:formatCode>
                <c:ptCount val="27"/>
                <c:pt idx="17" formatCode="0.00">
                  <c:v>-17.280027948794178</c:v>
                </c:pt>
                <c:pt idx="18" formatCode="0.00">
                  <c:v>-9.2610348916800156</c:v>
                </c:pt>
                <c:pt idx="19" formatCode="0.00">
                  <c:v>-1.885215970620564</c:v>
                </c:pt>
                <c:pt idx="20" formatCode="0.00">
                  <c:v>-1.7558025378003403</c:v>
                </c:pt>
                <c:pt idx="21" formatCode="0.00">
                  <c:v>7.0343358066505921</c:v>
                </c:pt>
                <c:pt idx="22">
                  <c:v>14.443392847940546</c:v>
                </c:pt>
                <c:pt idx="23">
                  <c:v>19.927678477467424</c:v>
                </c:pt>
                <c:pt idx="24">
                  <c:v>25.411964106994304</c:v>
                </c:pt>
                <c:pt idx="25">
                  <c:v>30.273589128381296</c:v>
                </c:pt>
                <c:pt idx="26">
                  <c:v>32.805452170366664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058-40D2-A015-F3B11AA042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4294400"/>
        <c:axId val="334292480"/>
      </c:lineChart>
      <c:catAx>
        <c:axId val="334280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/>
            </a:pPr>
            <a:endParaRPr lang="hu-HU"/>
          </a:p>
        </c:txPr>
        <c:crossAx val="334282112"/>
        <c:crosses val="autoZero"/>
        <c:auto val="1"/>
        <c:lblAlgn val="ctr"/>
        <c:lblOffset val="100"/>
        <c:tickLblSkip val="1"/>
        <c:noMultiLvlLbl val="0"/>
      </c:catAx>
      <c:valAx>
        <c:axId val="334282112"/>
        <c:scaling>
          <c:orientation val="minMax"/>
          <c:max val="50"/>
          <c:min val="-200"/>
        </c:scaling>
        <c:delete val="0"/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u-HU" b="0"/>
                  <a:t>Milliárd forint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8.0947245975010546E-2"/>
              <c:y val="1.785435127819054E-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crossAx val="334280192"/>
        <c:crosses val="autoZero"/>
        <c:crossBetween val="between"/>
        <c:majorUnit val="50"/>
      </c:valAx>
      <c:valAx>
        <c:axId val="334292480"/>
        <c:scaling>
          <c:orientation val="minMax"/>
          <c:max val="50"/>
          <c:min val="-20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u-HU" b="0"/>
                  <a:t>Milliárd forint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0.76696509661835732"/>
              <c:y val="0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crossAx val="334294400"/>
        <c:crosses val="max"/>
        <c:crossBetween val="between"/>
        <c:majorUnit val="50"/>
      </c:valAx>
      <c:catAx>
        <c:axId val="334294400"/>
        <c:scaling>
          <c:orientation val="minMax"/>
        </c:scaling>
        <c:delete val="1"/>
        <c:axPos val="b"/>
        <c:majorTickMark val="out"/>
        <c:minorTickMark val="none"/>
        <c:tickLblPos val="none"/>
        <c:crossAx val="334292480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"/>
          <c:y val="0.8730646666666666"/>
          <c:w val="1"/>
          <c:h val="0.12693533333333337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>
          <a:latin typeface="Trebuchet MS" panose="020B0603020202020204" pitchFamily="34" charset="0"/>
        </a:defRPr>
      </a:pPr>
      <a:endParaRPr lang="hu-H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523792270531403E-2"/>
          <c:y val="4.2795275590551178E-2"/>
          <c:w val="0.86693019323671483"/>
          <c:h val="0.71992918853893262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Sheet1!$D$1</c:f>
              <c:strCache>
                <c:ptCount val="1"/>
                <c:pt idx="0">
                  <c:v>Lakossági beruházás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 w="38100">
              <a:solidFill>
                <a:schemeClr val="bg2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numRef>
              <c:f>Sheet1!$A$6:$A$67</c:f>
              <c:numCache>
                <c:formatCode>yyyy/mm</c:formatCode>
                <c:ptCount val="62"/>
                <c:pt idx="0">
                  <c:v>36981</c:v>
                </c:pt>
                <c:pt idx="1">
                  <c:v>37072</c:v>
                </c:pt>
                <c:pt idx="2">
                  <c:v>37164</c:v>
                </c:pt>
                <c:pt idx="3">
                  <c:v>37256</c:v>
                </c:pt>
                <c:pt idx="4">
                  <c:v>37346</c:v>
                </c:pt>
                <c:pt idx="5">
                  <c:v>37437</c:v>
                </c:pt>
                <c:pt idx="6">
                  <c:v>37529</c:v>
                </c:pt>
                <c:pt idx="7">
                  <c:v>37621</c:v>
                </c:pt>
                <c:pt idx="8">
                  <c:v>37711</c:v>
                </c:pt>
                <c:pt idx="9">
                  <c:v>37802</c:v>
                </c:pt>
                <c:pt idx="10">
                  <c:v>37894</c:v>
                </c:pt>
                <c:pt idx="11">
                  <c:v>37986</c:v>
                </c:pt>
                <c:pt idx="12">
                  <c:v>38077</c:v>
                </c:pt>
                <c:pt idx="13">
                  <c:v>38168</c:v>
                </c:pt>
                <c:pt idx="14">
                  <c:v>38260</c:v>
                </c:pt>
                <c:pt idx="15">
                  <c:v>38352</c:v>
                </c:pt>
                <c:pt idx="16">
                  <c:v>38442</c:v>
                </c:pt>
                <c:pt idx="17">
                  <c:v>38533</c:v>
                </c:pt>
                <c:pt idx="18">
                  <c:v>38625</c:v>
                </c:pt>
                <c:pt idx="19">
                  <c:v>38717</c:v>
                </c:pt>
                <c:pt idx="20">
                  <c:v>38807</c:v>
                </c:pt>
                <c:pt idx="21">
                  <c:v>38898</c:v>
                </c:pt>
                <c:pt idx="22">
                  <c:v>38990</c:v>
                </c:pt>
                <c:pt idx="23">
                  <c:v>39082</c:v>
                </c:pt>
                <c:pt idx="24">
                  <c:v>39172</c:v>
                </c:pt>
                <c:pt idx="25">
                  <c:v>39263</c:v>
                </c:pt>
                <c:pt idx="26">
                  <c:v>39355</c:v>
                </c:pt>
                <c:pt idx="27">
                  <c:v>39447</c:v>
                </c:pt>
                <c:pt idx="28">
                  <c:v>39538</c:v>
                </c:pt>
                <c:pt idx="29">
                  <c:v>39629</c:v>
                </c:pt>
                <c:pt idx="30">
                  <c:v>39721</c:v>
                </c:pt>
                <c:pt idx="31">
                  <c:v>39813</c:v>
                </c:pt>
                <c:pt idx="32">
                  <c:v>39903</c:v>
                </c:pt>
                <c:pt idx="33">
                  <c:v>39994</c:v>
                </c:pt>
                <c:pt idx="34">
                  <c:v>40086</c:v>
                </c:pt>
                <c:pt idx="35">
                  <c:v>40178</c:v>
                </c:pt>
                <c:pt idx="36">
                  <c:v>40268</c:v>
                </c:pt>
                <c:pt idx="37">
                  <c:v>40359</c:v>
                </c:pt>
                <c:pt idx="38">
                  <c:v>40451</c:v>
                </c:pt>
                <c:pt idx="39">
                  <c:v>40543</c:v>
                </c:pt>
                <c:pt idx="40">
                  <c:v>40633</c:v>
                </c:pt>
                <c:pt idx="41">
                  <c:v>40724</c:v>
                </c:pt>
                <c:pt idx="42">
                  <c:v>40816</c:v>
                </c:pt>
                <c:pt idx="43">
                  <c:v>40908</c:v>
                </c:pt>
                <c:pt idx="44">
                  <c:v>40999</c:v>
                </c:pt>
                <c:pt idx="45">
                  <c:v>41090</c:v>
                </c:pt>
                <c:pt idx="46">
                  <c:v>41182</c:v>
                </c:pt>
                <c:pt idx="47">
                  <c:v>41274</c:v>
                </c:pt>
                <c:pt idx="48">
                  <c:v>41364</c:v>
                </c:pt>
                <c:pt idx="49">
                  <c:v>41455</c:v>
                </c:pt>
                <c:pt idx="50">
                  <c:v>41547</c:v>
                </c:pt>
                <c:pt idx="51">
                  <c:v>41639</c:v>
                </c:pt>
                <c:pt idx="52">
                  <c:v>41729</c:v>
                </c:pt>
                <c:pt idx="53">
                  <c:v>41820</c:v>
                </c:pt>
                <c:pt idx="54">
                  <c:v>41912</c:v>
                </c:pt>
                <c:pt idx="55">
                  <c:v>42004</c:v>
                </c:pt>
                <c:pt idx="56">
                  <c:v>42094</c:v>
                </c:pt>
                <c:pt idx="57">
                  <c:v>42185</c:v>
                </c:pt>
                <c:pt idx="58">
                  <c:v>42277</c:v>
                </c:pt>
                <c:pt idx="59">
                  <c:v>42369</c:v>
                </c:pt>
                <c:pt idx="60">
                  <c:v>42460</c:v>
                </c:pt>
                <c:pt idx="61">
                  <c:v>42551</c:v>
                </c:pt>
              </c:numCache>
            </c:numRef>
          </c:cat>
          <c:val>
            <c:numRef>
              <c:f>Sheet1!$G$6:$G$67</c:f>
              <c:numCache>
                <c:formatCode>0.0</c:formatCode>
                <c:ptCount val="62"/>
                <c:pt idx="0">
                  <c:v>19.771487178815164</c:v>
                </c:pt>
                <c:pt idx="1">
                  <c:v>17.741567881555611</c:v>
                </c:pt>
                <c:pt idx="2">
                  <c:v>15.893399385048568</c:v>
                </c:pt>
                <c:pt idx="3">
                  <c:v>14.336976294923346</c:v>
                </c:pt>
                <c:pt idx="4">
                  <c:v>12.884555981639892</c:v>
                </c:pt>
                <c:pt idx="5">
                  <c:v>11.12796802924052</c:v>
                </c:pt>
                <c:pt idx="6">
                  <c:v>9.0578990814872924</c:v>
                </c:pt>
                <c:pt idx="7">
                  <c:v>6.9865365982491738</c:v>
                </c:pt>
                <c:pt idx="8">
                  <c:v>5.4926650930887178</c:v>
                </c:pt>
                <c:pt idx="9">
                  <c:v>5.3914384892054699</c:v>
                </c:pt>
                <c:pt idx="10">
                  <c:v>6.7593864999294908</c:v>
                </c:pt>
                <c:pt idx="11">
                  <c:v>9.0240768006430159</c:v>
                </c:pt>
                <c:pt idx="12">
                  <c:v>10.973695928289601</c:v>
                </c:pt>
                <c:pt idx="13">
                  <c:v>10.783009578194864</c:v>
                </c:pt>
                <c:pt idx="14">
                  <c:v>7.7583517711448167</c:v>
                </c:pt>
                <c:pt idx="15">
                  <c:v>2.2754809110560927</c:v>
                </c:pt>
                <c:pt idx="16">
                  <c:v>-4.500257674420638</c:v>
                </c:pt>
                <c:pt idx="17">
                  <c:v>-10.936019010445648</c:v>
                </c:pt>
                <c:pt idx="18">
                  <c:v>-16.082220485515847</c:v>
                </c:pt>
                <c:pt idx="19">
                  <c:v>-19.333551233021666</c:v>
                </c:pt>
                <c:pt idx="20">
                  <c:v>-20.205755736611437</c:v>
                </c:pt>
                <c:pt idx="21">
                  <c:v>-18.261326697115663</c:v>
                </c:pt>
                <c:pt idx="22">
                  <c:v>-13.380336195205132</c:v>
                </c:pt>
                <c:pt idx="23">
                  <c:v>-6.0209916722845946</c:v>
                </c:pt>
                <c:pt idx="24">
                  <c:v>2.4009350248431502</c:v>
                </c:pt>
                <c:pt idx="25">
                  <c:v>9.2356467873593573</c:v>
                </c:pt>
                <c:pt idx="26">
                  <c:v>12.592328310085747</c:v>
                </c:pt>
                <c:pt idx="27">
                  <c:v>12.075938970355665</c:v>
                </c:pt>
                <c:pt idx="28">
                  <c:v>8.8649262377111313</c:v>
                </c:pt>
                <c:pt idx="29">
                  <c:v>5.1341250206167359</c:v>
                </c:pt>
                <c:pt idx="30">
                  <c:v>1.9702521061214782</c:v>
                </c:pt>
                <c:pt idx="31">
                  <c:v>-0.38518734539164257</c:v>
                </c:pt>
                <c:pt idx="32">
                  <c:v>-2.3168470865024346</c:v>
                </c:pt>
                <c:pt idx="33">
                  <c:v>-4.7406349747745793</c:v>
                </c:pt>
                <c:pt idx="34">
                  <c:v>-8.0545184747677609</c:v>
                </c:pt>
                <c:pt idx="35">
                  <c:v>-12.19611549230801</c:v>
                </c:pt>
                <c:pt idx="36">
                  <c:v>-16.672102613541114</c:v>
                </c:pt>
                <c:pt idx="37">
                  <c:v>-20.582435227008034</c:v>
                </c:pt>
                <c:pt idx="38">
                  <c:v>-23.37332854320276</c:v>
                </c:pt>
                <c:pt idx="39">
                  <c:v>-24.745018112674273</c:v>
                </c:pt>
                <c:pt idx="40">
                  <c:v>-24.6055744519321</c:v>
                </c:pt>
                <c:pt idx="41">
                  <c:v>-23.231186224856089</c:v>
                </c:pt>
                <c:pt idx="42">
                  <c:v>-20.770889585234315</c:v>
                </c:pt>
                <c:pt idx="43">
                  <c:v>-17.395272764845913</c:v>
                </c:pt>
                <c:pt idx="44">
                  <c:v>-13.307774008772043</c:v>
                </c:pt>
                <c:pt idx="45">
                  <c:v>-8.7240509047172452</c:v>
                </c:pt>
                <c:pt idx="46">
                  <c:v>-4.12289356548699</c:v>
                </c:pt>
                <c:pt idx="47">
                  <c:v>3.2766676185971733E-2</c:v>
                </c:pt>
                <c:pt idx="48">
                  <c:v>3.377525135619635</c:v>
                </c:pt>
                <c:pt idx="49">
                  <c:v>5.6278294867720575</c:v>
                </c:pt>
                <c:pt idx="50">
                  <c:v>6.6686834509418986</c:v>
                </c:pt>
                <c:pt idx="51">
                  <c:v>6.61298967777293</c:v>
                </c:pt>
                <c:pt idx="52">
                  <c:v>4.9449197597712669</c:v>
                </c:pt>
                <c:pt idx="53">
                  <c:v>3.3737988629833495</c:v>
                </c:pt>
                <c:pt idx="54">
                  <c:v>1.8179870263558513</c:v>
                </c:pt>
                <c:pt idx="55">
                  <c:v>0.33985684042605158</c:v>
                </c:pt>
                <c:pt idx="56">
                  <c:v>1.4286770349603017</c:v>
                </c:pt>
                <c:pt idx="57">
                  <c:v>1.6668667534414254</c:v>
                </c:pt>
                <c:pt idx="58">
                  <c:v>2.8795783056860813</c:v>
                </c:pt>
                <c:pt idx="59">
                  <c:v>5.6576413494370286</c:v>
                </c:pt>
                <c:pt idx="60">
                  <c:v>8.9385721099326361</c:v>
                </c:pt>
                <c:pt idx="61">
                  <c:v>11.889415752331445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ED-49EC-9C34-110043BB0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631308840"/>
        <c:axId val="631295064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Tartós termék fogyasztása</c:v>
                </c:pt>
              </c:strCache>
            </c:strRef>
          </c:tx>
          <c:spPr>
            <a:ln w="4445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numRef>
              <c:f>Sheet1!$A$6:$A$67</c:f>
              <c:numCache>
                <c:formatCode>yyyy/mm</c:formatCode>
                <c:ptCount val="62"/>
                <c:pt idx="0">
                  <c:v>36981</c:v>
                </c:pt>
                <c:pt idx="1">
                  <c:v>37072</c:v>
                </c:pt>
                <c:pt idx="2">
                  <c:v>37164</c:v>
                </c:pt>
                <c:pt idx="3">
                  <c:v>37256</c:v>
                </c:pt>
                <c:pt idx="4">
                  <c:v>37346</c:v>
                </c:pt>
                <c:pt idx="5">
                  <c:v>37437</c:v>
                </c:pt>
                <c:pt idx="6">
                  <c:v>37529</c:v>
                </c:pt>
                <c:pt idx="7">
                  <c:v>37621</c:v>
                </c:pt>
                <c:pt idx="8">
                  <c:v>37711</c:v>
                </c:pt>
                <c:pt idx="9">
                  <c:v>37802</c:v>
                </c:pt>
                <c:pt idx="10">
                  <c:v>37894</c:v>
                </c:pt>
                <c:pt idx="11">
                  <c:v>37986</c:v>
                </c:pt>
                <c:pt idx="12">
                  <c:v>38077</c:v>
                </c:pt>
                <c:pt idx="13">
                  <c:v>38168</c:v>
                </c:pt>
                <c:pt idx="14">
                  <c:v>38260</c:v>
                </c:pt>
                <c:pt idx="15">
                  <c:v>38352</c:v>
                </c:pt>
                <c:pt idx="16">
                  <c:v>38442</c:v>
                </c:pt>
                <c:pt idx="17">
                  <c:v>38533</c:v>
                </c:pt>
                <c:pt idx="18">
                  <c:v>38625</c:v>
                </c:pt>
                <c:pt idx="19">
                  <c:v>38717</c:v>
                </c:pt>
                <c:pt idx="20">
                  <c:v>38807</c:v>
                </c:pt>
                <c:pt idx="21">
                  <c:v>38898</c:v>
                </c:pt>
                <c:pt idx="22">
                  <c:v>38990</c:v>
                </c:pt>
                <c:pt idx="23">
                  <c:v>39082</c:v>
                </c:pt>
                <c:pt idx="24">
                  <c:v>39172</c:v>
                </c:pt>
                <c:pt idx="25">
                  <c:v>39263</c:v>
                </c:pt>
                <c:pt idx="26">
                  <c:v>39355</c:v>
                </c:pt>
                <c:pt idx="27">
                  <c:v>39447</c:v>
                </c:pt>
                <c:pt idx="28">
                  <c:v>39538</c:v>
                </c:pt>
                <c:pt idx="29">
                  <c:v>39629</c:v>
                </c:pt>
                <c:pt idx="30">
                  <c:v>39721</c:v>
                </c:pt>
                <c:pt idx="31">
                  <c:v>39813</c:v>
                </c:pt>
                <c:pt idx="32">
                  <c:v>39903</c:v>
                </c:pt>
                <c:pt idx="33">
                  <c:v>39994</c:v>
                </c:pt>
                <c:pt idx="34">
                  <c:v>40086</c:v>
                </c:pt>
                <c:pt idx="35">
                  <c:v>40178</c:v>
                </c:pt>
                <c:pt idx="36">
                  <c:v>40268</c:v>
                </c:pt>
                <c:pt idx="37">
                  <c:v>40359</c:v>
                </c:pt>
                <c:pt idx="38">
                  <c:v>40451</c:v>
                </c:pt>
                <c:pt idx="39">
                  <c:v>40543</c:v>
                </c:pt>
                <c:pt idx="40">
                  <c:v>40633</c:v>
                </c:pt>
                <c:pt idx="41">
                  <c:v>40724</c:v>
                </c:pt>
                <c:pt idx="42">
                  <c:v>40816</c:v>
                </c:pt>
                <c:pt idx="43">
                  <c:v>40908</c:v>
                </c:pt>
                <c:pt idx="44">
                  <c:v>40999</c:v>
                </c:pt>
                <c:pt idx="45">
                  <c:v>41090</c:v>
                </c:pt>
                <c:pt idx="46">
                  <c:v>41182</c:v>
                </c:pt>
                <c:pt idx="47">
                  <c:v>41274</c:v>
                </c:pt>
                <c:pt idx="48">
                  <c:v>41364</c:v>
                </c:pt>
                <c:pt idx="49">
                  <c:v>41455</c:v>
                </c:pt>
                <c:pt idx="50">
                  <c:v>41547</c:v>
                </c:pt>
                <c:pt idx="51">
                  <c:v>41639</c:v>
                </c:pt>
                <c:pt idx="52">
                  <c:v>41729</c:v>
                </c:pt>
                <c:pt idx="53">
                  <c:v>41820</c:v>
                </c:pt>
                <c:pt idx="54">
                  <c:v>41912</c:v>
                </c:pt>
                <c:pt idx="55">
                  <c:v>42004</c:v>
                </c:pt>
                <c:pt idx="56">
                  <c:v>42094</c:v>
                </c:pt>
                <c:pt idx="57">
                  <c:v>42185</c:v>
                </c:pt>
                <c:pt idx="58">
                  <c:v>42277</c:v>
                </c:pt>
                <c:pt idx="59">
                  <c:v>42369</c:v>
                </c:pt>
                <c:pt idx="60">
                  <c:v>42460</c:v>
                </c:pt>
                <c:pt idx="61">
                  <c:v>42551</c:v>
                </c:pt>
              </c:numCache>
            </c:numRef>
          </c:cat>
          <c:val>
            <c:numRef>
              <c:f>Sheet1!$E$6:$E$67</c:f>
              <c:numCache>
                <c:formatCode>0.0</c:formatCode>
                <c:ptCount val="62"/>
                <c:pt idx="0">
                  <c:v>13.69946690359842</c:v>
                </c:pt>
                <c:pt idx="1">
                  <c:v>13.63079537804461</c:v>
                </c:pt>
                <c:pt idx="2">
                  <c:v>10.671586350354119</c:v>
                </c:pt>
                <c:pt idx="3">
                  <c:v>9.3746187112780319</c:v>
                </c:pt>
                <c:pt idx="4">
                  <c:v>18.502589261379129</c:v>
                </c:pt>
                <c:pt idx="5">
                  <c:v>9.4235573700566704</c:v>
                </c:pt>
                <c:pt idx="6">
                  <c:v>20.042408962650043</c:v>
                </c:pt>
                <c:pt idx="7">
                  <c:v>8.9920483250106145</c:v>
                </c:pt>
                <c:pt idx="8">
                  <c:v>32.059403120822793</c:v>
                </c:pt>
                <c:pt idx="9">
                  <c:v>26.877276903826356</c:v>
                </c:pt>
                <c:pt idx="10">
                  <c:v>32.102209289942266</c:v>
                </c:pt>
                <c:pt idx="11">
                  <c:v>24.830042427622416</c:v>
                </c:pt>
                <c:pt idx="12">
                  <c:v>3.3554220148508591</c:v>
                </c:pt>
                <c:pt idx="13">
                  <c:v>9.1272744653237368</c:v>
                </c:pt>
                <c:pt idx="14">
                  <c:v>2.7489079100441671</c:v>
                </c:pt>
                <c:pt idx="15">
                  <c:v>12.072018973837316</c:v>
                </c:pt>
                <c:pt idx="16">
                  <c:v>12.394648853148382</c:v>
                </c:pt>
                <c:pt idx="17">
                  <c:v>10.194767002201431</c:v>
                </c:pt>
                <c:pt idx="18">
                  <c:v>-1.6387291388210912</c:v>
                </c:pt>
                <c:pt idx="19">
                  <c:v>2.7218153500304823</c:v>
                </c:pt>
                <c:pt idx="20">
                  <c:v>9.1772600691042214</c:v>
                </c:pt>
                <c:pt idx="21">
                  <c:v>17.165481767644025</c:v>
                </c:pt>
                <c:pt idx="22">
                  <c:v>-1.8933468356471082</c:v>
                </c:pt>
                <c:pt idx="23">
                  <c:v>3.0861596263200681</c:v>
                </c:pt>
                <c:pt idx="24">
                  <c:v>4.2775257193002005</c:v>
                </c:pt>
                <c:pt idx="25">
                  <c:v>2.4913514273660553</c:v>
                </c:pt>
                <c:pt idx="26">
                  <c:v>2.0329292602197455</c:v>
                </c:pt>
                <c:pt idx="27">
                  <c:v>-1.206935658660754</c:v>
                </c:pt>
                <c:pt idx="28">
                  <c:v>-1.0343212114946709E-2</c:v>
                </c:pt>
                <c:pt idx="29">
                  <c:v>-0.75006285442911746</c:v>
                </c:pt>
                <c:pt idx="30">
                  <c:v>-6.1761823848888326</c:v>
                </c:pt>
                <c:pt idx="31">
                  <c:v>-15.014300798589403</c:v>
                </c:pt>
                <c:pt idx="32">
                  <c:v>-17.916919074664591</c:v>
                </c:pt>
                <c:pt idx="33">
                  <c:v>-25.088228508275975</c:v>
                </c:pt>
                <c:pt idx="34">
                  <c:v>-38.938146010449451</c:v>
                </c:pt>
                <c:pt idx="35">
                  <c:v>-31.309417447794431</c:v>
                </c:pt>
                <c:pt idx="36">
                  <c:v>-21.993829342287427</c:v>
                </c:pt>
                <c:pt idx="37">
                  <c:v>-13.247963878703601</c:v>
                </c:pt>
                <c:pt idx="38">
                  <c:v>-4.848326927670314</c:v>
                </c:pt>
                <c:pt idx="39">
                  <c:v>-3.7166051409709979</c:v>
                </c:pt>
                <c:pt idx="40">
                  <c:v>0.73280586627610944</c:v>
                </c:pt>
                <c:pt idx="41">
                  <c:v>-1.6653528642336681</c:v>
                </c:pt>
                <c:pt idx="42">
                  <c:v>0.36106356270684614</c:v>
                </c:pt>
                <c:pt idx="43">
                  <c:v>7.6000442428934463</c:v>
                </c:pt>
                <c:pt idx="44">
                  <c:v>8.1157889073131031</c:v>
                </c:pt>
                <c:pt idx="45">
                  <c:v>2.5691131416044186</c:v>
                </c:pt>
                <c:pt idx="46">
                  <c:v>-0.91775486827032182</c:v>
                </c:pt>
                <c:pt idx="47">
                  <c:v>0.92113350370395608</c:v>
                </c:pt>
                <c:pt idx="48">
                  <c:v>4.0862301367051685</c:v>
                </c:pt>
                <c:pt idx="49">
                  <c:v>4.84396501975408</c:v>
                </c:pt>
                <c:pt idx="50">
                  <c:v>4.785453935286597</c:v>
                </c:pt>
                <c:pt idx="51">
                  <c:v>5.7342151980250833E-2</c:v>
                </c:pt>
                <c:pt idx="52">
                  <c:v>3.1615203673972019</c:v>
                </c:pt>
                <c:pt idx="53">
                  <c:v>1.9838470385524829</c:v>
                </c:pt>
                <c:pt idx="54">
                  <c:v>3.9282142711694235</c:v>
                </c:pt>
                <c:pt idx="55">
                  <c:v>5.0731060665484762</c:v>
                </c:pt>
                <c:pt idx="56">
                  <c:v>3.1380838546084817</c:v>
                </c:pt>
                <c:pt idx="57">
                  <c:v>2.8095273824708897</c:v>
                </c:pt>
                <c:pt idx="58">
                  <c:v>-0.98266617897637332</c:v>
                </c:pt>
                <c:pt idx="59">
                  <c:v>3.6579801539459993</c:v>
                </c:pt>
                <c:pt idx="60">
                  <c:v>7.9643964203779376</c:v>
                </c:pt>
                <c:pt idx="61">
                  <c:v>11.233169962255658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ED-49EC-9C34-110043BB0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1308840"/>
        <c:axId val="631295064"/>
      </c:lineChart>
      <c:dateAx>
        <c:axId val="631308840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hu-HU"/>
          </a:p>
        </c:txPr>
        <c:crossAx val="631295064"/>
        <c:crosses val="autoZero"/>
        <c:auto val="1"/>
        <c:lblOffset val="100"/>
        <c:baseTimeUnit val="months"/>
        <c:majorUnit val="12"/>
        <c:majorTimeUnit val="months"/>
      </c:dateAx>
      <c:valAx>
        <c:axId val="631295064"/>
        <c:scaling>
          <c:orientation val="minMax"/>
          <c:min val="-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r>
                  <a:rPr lang="hu-HU"/>
                  <a:t>éves változás (%)</a:t>
                </a:r>
              </a:p>
            </c:rich>
          </c:tx>
          <c:layout>
            <c:manualLayout>
              <c:xMode val="edge"/>
              <c:yMode val="edge"/>
              <c:x val="9.7040271712760789E-3"/>
              <c:y val="0.250589730971128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hu-HU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hu-HU"/>
          </a:p>
        </c:txPr>
        <c:crossAx val="631308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Trebuchet MS" panose="020B0603020202020204" pitchFamily="34" charset="0"/>
        </a:defRPr>
      </a:pPr>
      <a:endParaRPr lang="hu-H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973790035971489E-2"/>
          <c:y val="6.8393703703703707E-2"/>
          <c:w val="0.91958490338164245"/>
          <c:h val="0.64811844444444433"/>
        </c:manualLayout>
      </c:layout>
      <c:areaChart>
        <c:grouping val="stacked"/>
        <c:varyColors val="0"/>
        <c:ser>
          <c:idx val="3"/>
          <c:order val="2"/>
          <c:spPr>
            <a:noFill/>
            <a:ln>
              <a:noFill/>
            </a:ln>
          </c:spPr>
          <c:cat>
            <c:strRef>
              <c:f>'Kkv sexy'!$F$13:$F$47</c:f>
              <c:strCache>
                <c:ptCount val="35"/>
                <c:pt idx="0">
                  <c:v>2010 I.</c:v>
                </c:pt>
                <c:pt idx="1">
                  <c:v>II.</c:v>
                </c:pt>
                <c:pt idx="2">
                  <c:v>III.</c:v>
                </c:pt>
                <c:pt idx="3">
                  <c:v>IV.</c:v>
                </c:pt>
                <c:pt idx="4">
                  <c:v>2011.I.</c:v>
                </c:pt>
                <c:pt idx="5">
                  <c:v>II.</c:v>
                </c:pt>
                <c:pt idx="6">
                  <c:v>III.</c:v>
                </c:pt>
                <c:pt idx="7">
                  <c:v>IV.</c:v>
                </c:pt>
                <c:pt idx="8">
                  <c:v>2012.I.</c:v>
                </c:pt>
                <c:pt idx="9">
                  <c:v>II.</c:v>
                </c:pt>
                <c:pt idx="10">
                  <c:v>III.</c:v>
                </c:pt>
                <c:pt idx="11">
                  <c:v>IV.</c:v>
                </c:pt>
                <c:pt idx="12">
                  <c:v>2013.I.</c:v>
                </c:pt>
                <c:pt idx="13">
                  <c:v>II.</c:v>
                </c:pt>
                <c:pt idx="14">
                  <c:v>III.</c:v>
                </c:pt>
                <c:pt idx="15">
                  <c:v>IV.</c:v>
                </c:pt>
                <c:pt idx="16">
                  <c:v>2014.I.</c:v>
                </c:pt>
                <c:pt idx="17">
                  <c:v>II.</c:v>
                </c:pt>
                <c:pt idx="18">
                  <c:v>III.</c:v>
                </c:pt>
                <c:pt idx="19">
                  <c:v>IV.</c:v>
                </c:pt>
                <c:pt idx="20">
                  <c:v>2015.I.</c:v>
                </c:pt>
                <c:pt idx="21">
                  <c:v>II.</c:v>
                </c:pt>
                <c:pt idx="22">
                  <c:v>III.</c:v>
                </c:pt>
                <c:pt idx="23">
                  <c:v>IV.</c:v>
                </c:pt>
                <c:pt idx="24">
                  <c:v>2016.I.</c:v>
                </c:pt>
                <c:pt idx="25">
                  <c:v>II.</c:v>
                </c:pt>
                <c:pt idx="26">
                  <c:v>III.</c:v>
                </c:pt>
                <c:pt idx="27">
                  <c:v>IV.</c:v>
                </c:pt>
                <c:pt idx="28">
                  <c:v>2017.I.</c:v>
                </c:pt>
                <c:pt idx="29">
                  <c:v>II.</c:v>
                </c:pt>
                <c:pt idx="30">
                  <c:v>III.</c:v>
                </c:pt>
                <c:pt idx="31">
                  <c:v>IV.</c:v>
                </c:pt>
                <c:pt idx="32">
                  <c:v>2018.I.</c:v>
                </c:pt>
                <c:pt idx="33">
                  <c:v>II.</c:v>
                </c:pt>
                <c:pt idx="34">
                  <c:v>III.</c:v>
                </c:pt>
              </c:strCache>
            </c:strRef>
          </c:cat>
          <c:val>
            <c:numRef>
              <c:f>'Kkv sexy'!$K$13:$K$47</c:f>
              <c:numCache>
                <c:formatCode>#,##0.0</c:formatCode>
                <c:ptCount val="3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60-41A2-A710-D8F84844601C}"/>
            </c:ext>
          </c:extLst>
        </c:ser>
        <c:ser>
          <c:idx val="5"/>
          <c:order val="3"/>
          <c:spPr>
            <a:solidFill>
              <a:schemeClr val="bg2">
                <a:alpha val="40000"/>
              </a:schemeClr>
            </a:solidFill>
          </c:spPr>
          <c:cat>
            <c:strRef>
              <c:f>'Kkv sexy'!$F$13:$F$47</c:f>
              <c:strCache>
                <c:ptCount val="35"/>
                <c:pt idx="0">
                  <c:v>2010 I.</c:v>
                </c:pt>
                <c:pt idx="1">
                  <c:v>II.</c:v>
                </c:pt>
                <c:pt idx="2">
                  <c:v>III.</c:v>
                </c:pt>
                <c:pt idx="3">
                  <c:v>IV.</c:v>
                </c:pt>
                <c:pt idx="4">
                  <c:v>2011.I.</c:v>
                </c:pt>
                <c:pt idx="5">
                  <c:v>II.</c:v>
                </c:pt>
                <c:pt idx="6">
                  <c:v>III.</c:v>
                </c:pt>
                <c:pt idx="7">
                  <c:v>IV.</c:v>
                </c:pt>
                <c:pt idx="8">
                  <c:v>2012.I.</c:v>
                </c:pt>
                <c:pt idx="9">
                  <c:v>II.</c:v>
                </c:pt>
                <c:pt idx="10">
                  <c:v>III.</c:v>
                </c:pt>
                <c:pt idx="11">
                  <c:v>IV.</c:v>
                </c:pt>
                <c:pt idx="12">
                  <c:v>2013.I.</c:v>
                </c:pt>
                <c:pt idx="13">
                  <c:v>II.</c:v>
                </c:pt>
                <c:pt idx="14">
                  <c:v>III.</c:v>
                </c:pt>
                <c:pt idx="15">
                  <c:v>IV.</c:v>
                </c:pt>
                <c:pt idx="16">
                  <c:v>2014.I.</c:v>
                </c:pt>
                <c:pt idx="17">
                  <c:v>II.</c:v>
                </c:pt>
                <c:pt idx="18">
                  <c:v>III.</c:v>
                </c:pt>
                <c:pt idx="19">
                  <c:v>IV.</c:v>
                </c:pt>
                <c:pt idx="20">
                  <c:v>2015.I.</c:v>
                </c:pt>
                <c:pt idx="21">
                  <c:v>II.</c:v>
                </c:pt>
                <c:pt idx="22">
                  <c:v>III.</c:v>
                </c:pt>
                <c:pt idx="23">
                  <c:v>IV.</c:v>
                </c:pt>
                <c:pt idx="24">
                  <c:v>2016.I.</c:v>
                </c:pt>
                <c:pt idx="25">
                  <c:v>II.</c:v>
                </c:pt>
                <c:pt idx="26">
                  <c:v>III.</c:v>
                </c:pt>
                <c:pt idx="27">
                  <c:v>IV.</c:v>
                </c:pt>
                <c:pt idx="28">
                  <c:v>2017.I.</c:v>
                </c:pt>
                <c:pt idx="29">
                  <c:v>II.</c:v>
                </c:pt>
                <c:pt idx="30">
                  <c:v>III.</c:v>
                </c:pt>
                <c:pt idx="31">
                  <c:v>IV.</c:v>
                </c:pt>
                <c:pt idx="32">
                  <c:v>2018.I.</c:v>
                </c:pt>
                <c:pt idx="33">
                  <c:v>II.</c:v>
                </c:pt>
                <c:pt idx="34">
                  <c:v>III.</c:v>
                </c:pt>
              </c:strCache>
            </c:strRef>
          </c:cat>
          <c:val>
            <c:numRef>
              <c:f>'Kkv sexy'!$L$13:$L$47</c:f>
              <c:numCache>
                <c:formatCode>#,##0.0</c:formatCode>
                <c:ptCount val="3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60-41A2-A710-D8F848446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279872"/>
        <c:axId val="63281408"/>
      </c:areaChart>
      <c:lineChart>
        <c:grouping val="standard"/>
        <c:varyColors val="0"/>
        <c:ser>
          <c:idx val="1"/>
          <c:order val="0"/>
          <c:tx>
            <c:strRef>
              <c:f>'Kkv sexy'!$H$8</c:f>
              <c:strCache>
                <c:ptCount val="1"/>
                <c:pt idx="0">
                  <c:v>Tény - KKV</c:v>
                </c:pt>
              </c:strCache>
            </c:strRef>
          </c:tx>
          <c:spPr>
            <a:ln w="41275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'Kkv sexy'!$F$13:$F$47</c:f>
              <c:strCache>
                <c:ptCount val="35"/>
                <c:pt idx="0">
                  <c:v>2010 I.</c:v>
                </c:pt>
                <c:pt idx="1">
                  <c:v>II.</c:v>
                </c:pt>
                <c:pt idx="2">
                  <c:v>III.</c:v>
                </c:pt>
                <c:pt idx="3">
                  <c:v>IV.</c:v>
                </c:pt>
                <c:pt idx="4">
                  <c:v>2011.I.</c:v>
                </c:pt>
                <c:pt idx="5">
                  <c:v>II.</c:v>
                </c:pt>
                <c:pt idx="6">
                  <c:v>III.</c:v>
                </c:pt>
                <c:pt idx="7">
                  <c:v>IV.</c:v>
                </c:pt>
                <c:pt idx="8">
                  <c:v>2012.I.</c:v>
                </c:pt>
                <c:pt idx="9">
                  <c:v>II.</c:v>
                </c:pt>
                <c:pt idx="10">
                  <c:v>III.</c:v>
                </c:pt>
                <c:pt idx="11">
                  <c:v>IV.</c:v>
                </c:pt>
                <c:pt idx="12">
                  <c:v>2013.I.</c:v>
                </c:pt>
                <c:pt idx="13">
                  <c:v>II.</c:v>
                </c:pt>
                <c:pt idx="14">
                  <c:v>III.</c:v>
                </c:pt>
                <c:pt idx="15">
                  <c:v>IV.</c:v>
                </c:pt>
                <c:pt idx="16">
                  <c:v>2014.I.</c:v>
                </c:pt>
                <c:pt idx="17">
                  <c:v>II.</c:v>
                </c:pt>
                <c:pt idx="18">
                  <c:v>III.</c:v>
                </c:pt>
                <c:pt idx="19">
                  <c:v>IV.</c:v>
                </c:pt>
                <c:pt idx="20">
                  <c:v>2015.I.</c:v>
                </c:pt>
                <c:pt idx="21">
                  <c:v>II.</c:v>
                </c:pt>
                <c:pt idx="22">
                  <c:v>III.</c:v>
                </c:pt>
                <c:pt idx="23">
                  <c:v>IV.</c:v>
                </c:pt>
                <c:pt idx="24">
                  <c:v>2016.I.</c:v>
                </c:pt>
                <c:pt idx="25">
                  <c:v>II.</c:v>
                </c:pt>
                <c:pt idx="26">
                  <c:v>III.</c:v>
                </c:pt>
                <c:pt idx="27">
                  <c:v>IV.</c:v>
                </c:pt>
                <c:pt idx="28">
                  <c:v>2017.I.</c:v>
                </c:pt>
                <c:pt idx="29">
                  <c:v>II.</c:v>
                </c:pt>
                <c:pt idx="30">
                  <c:v>III.</c:v>
                </c:pt>
                <c:pt idx="31">
                  <c:v>IV.</c:v>
                </c:pt>
                <c:pt idx="32">
                  <c:v>2018.I.</c:v>
                </c:pt>
                <c:pt idx="33">
                  <c:v>II.</c:v>
                </c:pt>
                <c:pt idx="34">
                  <c:v>III.</c:v>
                </c:pt>
              </c:strCache>
            </c:strRef>
          </c:cat>
          <c:val>
            <c:numRef>
              <c:f>'Kkv sexy'!$H$13:$H$47</c:f>
              <c:numCache>
                <c:formatCode>0.0</c:formatCode>
                <c:ptCount val="35"/>
                <c:pt idx="0">
                  <c:v>-6.0215550335950923</c:v>
                </c:pt>
                <c:pt idx="1">
                  <c:v>-7.2151162427270634</c:v>
                </c:pt>
                <c:pt idx="2">
                  <c:v>-7.3101156849853339</c:v>
                </c:pt>
                <c:pt idx="3">
                  <c:v>-6.9484270985573566</c:v>
                </c:pt>
                <c:pt idx="4" formatCode="#,##0.0">
                  <c:v>-5.8633613392734247</c:v>
                </c:pt>
                <c:pt idx="5" formatCode="#,##0.0">
                  <c:v>-4.8926251045693405</c:v>
                </c:pt>
                <c:pt idx="6" formatCode="#,##0.0">
                  <c:v>-4.5690463596679791</c:v>
                </c:pt>
                <c:pt idx="7" formatCode="#,##0.0">
                  <c:v>-4.8455759146690198</c:v>
                </c:pt>
                <c:pt idx="8" formatCode="#,##0.0">
                  <c:v>-4.9377524330027001</c:v>
                </c:pt>
                <c:pt idx="9" formatCode="#,##0.0">
                  <c:v>-4.8455759146690198</c:v>
                </c:pt>
                <c:pt idx="10" formatCode="#,##0.0">
                  <c:v>-4.3687517634245552</c:v>
                </c:pt>
                <c:pt idx="11" formatCode="#,##0.0">
                  <c:v>-4.2263414738551717</c:v>
                </c:pt>
                <c:pt idx="12" formatCode="#,##0.0">
                  <c:v>-5.0990248013575723</c:v>
                </c:pt>
                <c:pt idx="13" formatCode="#,##0.0">
                  <c:v>-6.4142185564771523</c:v>
                </c:pt>
                <c:pt idx="14" formatCode="#,##0.0">
                  <c:v>0.67</c:v>
                </c:pt>
                <c:pt idx="15" formatCode="#,##0.0">
                  <c:v>2.2604379304E-2</c:v>
                </c:pt>
                <c:pt idx="16" formatCode="#,##0.0">
                  <c:v>0.49910182496025191</c:v>
                </c:pt>
                <c:pt idx="17" formatCode="#,##0.0">
                  <c:v>1.2058073718786109</c:v>
                </c:pt>
                <c:pt idx="18" formatCode="#,##0.0">
                  <c:v>-3.2405238247377253</c:v>
                </c:pt>
                <c:pt idx="19" formatCode="#,##0.0">
                  <c:v>-1.5380132542280385</c:v>
                </c:pt>
                <c:pt idx="20" formatCode="#,##0.0">
                  <c:v>0.6297568243416094</c:v>
                </c:pt>
                <c:pt idx="21" formatCode="#,##0.0">
                  <c:v>1.9245005718819639</c:v>
                </c:pt>
                <c:pt idx="22" formatCode="#,##0.0">
                  <c:v>3.5142322718295684</c:v>
                </c:pt>
                <c:pt idx="23" formatCode="#,##0.0">
                  <c:v>3.9808203816341177</c:v>
                </c:pt>
                <c:pt idx="24" formatCode="#,##0.0">
                  <c:v>4.9140303844056143</c:v>
                </c:pt>
                <c:pt idx="25" formatCode="#,##0.0">
                  <c:v>4.9838258184664301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D60-41A2-A710-D8F84844601C}"/>
            </c:ext>
          </c:extLst>
        </c:ser>
        <c:ser>
          <c:idx val="2"/>
          <c:order val="1"/>
          <c:tx>
            <c:strRef>
              <c:f>'Kkv sexy'!$J$8</c:f>
              <c:strCache>
                <c:ptCount val="1"/>
                <c:pt idx="0">
                  <c:v>Előrejelzés - KKV</c:v>
                </c:pt>
              </c:strCache>
            </c:strRef>
          </c:tx>
          <c:spPr>
            <a:ln w="31750">
              <a:solidFill>
                <a:srgbClr val="C00000"/>
              </a:solidFill>
              <a:prstDash val="sysDash"/>
            </a:ln>
          </c:spPr>
          <c:marker>
            <c:symbol val="none"/>
          </c:marker>
          <c:cat>
            <c:strRef>
              <c:f>'Kkv sexy'!$F$13:$F$47</c:f>
              <c:strCache>
                <c:ptCount val="35"/>
                <c:pt idx="0">
                  <c:v>2010 I.</c:v>
                </c:pt>
                <c:pt idx="1">
                  <c:v>II.</c:v>
                </c:pt>
                <c:pt idx="2">
                  <c:v>III.</c:v>
                </c:pt>
                <c:pt idx="3">
                  <c:v>IV.</c:v>
                </c:pt>
                <c:pt idx="4">
                  <c:v>2011.I.</c:v>
                </c:pt>
                <c:pt idx="5">
                  <c:v>II.</c:v>
                </c:pt>
                <c:pt idx="6">
                  <c:v>III.</c:v>
                </c:pt>
                <c:pt idx="7">
                  <c:v>IV.</c:v>
                </c:pt>
                <c:pt idx="8">
                  <c:v>2012.I.</c:v>
                </c:pt>
                <c:pt idx="9">
                  <c:v>II.</c:v>
                </c:pt>
                <c:pt idx="10">
                  <c:v>III.</c:v>
                </c:pt>
                <c:pt idx="11">
                  <c:v>IV.</c:v>
                </c:pt>
                <c:pt idx="12">
                  <c:v>2013.I.</c:v>
                </c:pt>
                <c:pt idx="13">
                  <c:v>II.</c:v>
                </c:pt>
                <c:pt idx="14">
                  <c:v>III.</c:v>
                </c:pt>
                <c:pt idx="15">
                  <c:v>IV.</c:v>
                </c:pt>
                <c:pt idx="16">
                  <c:v>2014.I.</c:v>
                </c:pt>
                <c:pt idx="17">
                  <c:v>II.</c:v>
                </c:pt>
                <c:pt idx="18">
                  <c:v>III.</c:v>
                </c:pt>
                <c:pt idx="19">
                  <c:v>IV.</c:v>
                </c:pt>
                <c:pt idx="20">
                  <c:v>2015.I.</c:v>
                </c:pt>
                <c:pt idx="21">
                  <c:v>II.</c:v>
                </c:pt>
                <c:pt idx="22">
                  <c:v>III.</c:v>
                </c:pt>
                <c:pt idx="23">
                  <c:v>IV.</c:v>
                </c:pt>
                <c:pt idx="24">
                  <c:v>2016.I.</c:v>
                </c:pt>
                <c:pt idx="25">
                  <c:v>II.</c:v>
                </c:pt>
                <c:pt idx="26">
                  <c:v>III.</c:v>
                </c:pt>
                <c:pt idx="27">
                  <c:v>IV.</c:v>
                </c:pt>
                <c:pt idx="28">
                  <c:v>2017.I.</c:v>
                </c:pt>
                <c:pt idx="29">
                  <c:v>II.</c:v>
                </c:pt>
                <c:pt idx="30">
                  <c:v>III.</c:v>
                </c:pt>
                <c:pt idx="31">
                  <c:v>IV.</c:v>
                </c:pt>
                <c:pt idx="32">
                  <c:v>2018.I.</c:v>
                </c:pt>
                <c:pt idx="33">
                  <c:v>II.</c:v>
                </c:pt>
                <c:pt idx="34">
                  <c:v>III.</c:v>
                </c:pt>
              </c:strCache>
            </c:strRef>
          </c:cat>
          <c:val>
            <c:numRef>
              <c:f>'Kkv sexy'!$J$13:$J$47</c:f>
              <c:numCache>
                <c:formatCode>General</c:formatCode>
                <c:ptCount val="35"/>
                <c:pt idx="25" formatCode="#,##0.0">
                  <c:v>4.9838258184664301</c:v>
                </c:pt>
                <c:pt idx="26" formatCode="#,##0.0">
                  <c:v>5.3478484894167932</c:v>
                </c:pt>
                <c:pt idx="27" formatCode="#,##0.0">
                  <c:v>8.078531538111001</c:v>
                </c:pt>
                <c:pt idx="28" formatCode="#,##0.0">
                  <c:v>9.3201185658562622</c:v>
                </c:pt>
                <c:pt idx="29" formatCode="#,##0.0">
                  <c:v>10.195276542540418</c:v>
                </c:pt>
                <c:pt idx="30" formatCode="#,##0.0">
                  <c:v>9.2160500803658501</c:v>
                </c:pt>
                <c:pt idx="31" formatCode="#,##0.0">
                  <c:v>8.2289106520479631</c:v>
                </c:pt>
                <c:pt idx="32" formatCode="#,##0.0">
                  <c:v>7.6708292585725699</c:v>
                </c:pt>
                <c:pt idx="33" formatCode="#,##0.0">
                  <c:v>7.1870922918021556</c:v>
                </c:pt>
                <c:pt idx="34" formatCode="#,##0.0">
                  <c:v>6.9557385204312778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D60-41A2-A710-D8F848446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279872"/>
        <c:axId val="63281408"/>
      </c:lineChart>
      <c:catAx>
        <c:axId val="63279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/>
            </a:pPr>
            <a:endParaRPr lang="hu-HU"/>
          </a:p>
        </c:txPr>
        <c:crossAx val="63281408"/>
        <c:crosses val="autoZero"/>
        <c:auto val="1"/>
        <c:lblAlgn val="ctr"/>
        <c:lblOffset val="100"/>
        <c:tickLblSkip val="1"/>
        <c:noMultiLvlLbl val="0"/>
      </c:catAx>
      <c:valAx>
        <c:axId val="63281408"/>
        <c:scaling>
          <c:orientation val="minMax"/>
          <c:max val="14"/>
          <c:min val="-10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5.9066527777777787E-2"/>
              <c:y val="4.2361111111111132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63279872"/>
        <c:crosses val="autoZero"/>
        <c:crossBetween val="between"/>
        <c:majorUnit val="2"/>
      </c:valAx>
      <c:spPr>
        <a:noFill/>
        <a:ln>
          <a:noFill/>
        </a:ln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"/>
          <c:y val="0.91454629629629625"/>
          <c:w val="1"/>
          <c:h val="8.5453777777777781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>
          <a:latin typeface="Trebuchet MS" panose="020B0603020202020204" pitchFamily="34" charset="0"/>
        </a:defRPr>
      </a:pPr>
      <a:endParaRPr lang="hu-H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41666666666665E-2"/>
          <c:y val="6.8579333333333339E-2"/>
          <c:w val="0.93070253623188404"/>
          <c:h val="0.825066666666666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Vállalati beruházások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Sheet1!$B$2:$B$10</c:f>
              <c:numCache>
                <c:formatCode>0.0</c:formatCode>
                <c:ptCount val="9"/>
                <c:pt idx="0">
                  <c:v>-9.2824827021633354</c:v>
                </c:pt>
                <c:pt idx="1">
                  <c:v>6.8022429714363284</c:v>
                </c:pt>
                <c:pt idx="2">
                  <c:v>-7.8862645989463118</c:v>
                </c:pt>
                <c:pt idx="3">
                  <c:v>3.3533212947392599</c:v>
                </c:pt>
                <c:pt idx="4">
                  <c:v>6.5665764564852793</c:v>
                </c:pt>
                <c:pt idx="5">
                  <c:v>-8.1755821469964474</c:v>
                </c:pt>
                <c:pt idx="6">
                  <c:v>5.0536949900765364</c:v>
                </c:pt>
                <c:pt idx="7">
                  <c:v>5.6384187226341709</c:v>
                </c:pt>
                <c:pt idx="8">
                  <c:v>5.4647935446170237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B0-4974-B6B7-7C33C382DF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77568256"/>
        <c:axId val="77582336"/>
      </c:barChart>
      <c:catAx>
        <c:axId val="77568256"/>
        <c:scaling>
          <c:orientation val="minMax"/>
          <c:min val="1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3175">
            <a:solidFill>
              <a:srgbClr val="868686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u-HU"/>
          </a:p>
        </c:txPr>
        <c:crossAx val="775823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7582336"/>
        <c:scaling>
          <c:orientation val="minMax"/>
          <c:max val="8"/>
          <c:min val="-10"/>
        </c:scaling>
        <c:delete val="0"/>
        <c:axPos val="l"/>
        <c:majorGridlines>
          <c:spPr>
            <a:ln>
              <a:solidFill>
                <a:srgbClr val="BFBFBF"/>
              </a:solidFill>
              <a:prstDash val="sysDash"/>
            </a:ln>
          </c:spPr>
        </c:majorGridlines>
        <c:numFmt formatCode="General" sourceLinked="0"/>
        <c:majorTickMark val="out"/>
        <c:minorTickMark val="none"/>
        <c:tickLblPos val="nextTo"/>
        <c:spPr>
          <a:ln w="3175">
            <a:solidFill>
              <a:schemeClr val="tx2"/>
            </a:solidFill>
            <a:prstDash val="solid"/>
          </a:ln>
        </c:spPr>
        <c:crossAx val="77568256"/>
        <c:crosses val="autoZero"/>
        <c:crossBetween val="between"/>
      </c:valAx>
      <c:spPr>
        <a:pattFill>
          <a:fgClr>
            <a:srgbClr val="FFFFFF"/>
          </a:fgClr>
          <a:bgClr>
            <a:srgbClr val="FFFFFF"/>
          </a:bgClr>
        </a:patt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25400">
      <a:noFill/>
    </a:ln>
  </c:spPr>
  <c:txPr>
    <a:bodyPr/>
    <a:lstStyle/>
    <a:p>
      <a:pPr>
        <a:defRPr sz="1600" b="0" i="0">
          <a:latin typeface="Trebuchet MS" panose="020B0603020202020204" pitchFamily="34" charset="0"/>
          <a:ea typeface="Calibri"/>
          <a:cs typeface="Calibri"/>
        </a:defRPr>
      </a:pPr>
      <a:endParaRPr lang="hu-H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817405704921676"/>
          <c:y val="3.7545036282229424E-2"/>
          <c:w val="0.74654534912787474"/>
          <c:h val="0.58846379415875238"/>
        </c:manualLayout>
      </c:layout>
      <c:lineChart>
        <c:grouping val="standar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Építés (Korábbi ingatlanpiaci felfutás)</c:v>
                </c:pt>
              </c:strCache>
            </c:strRef>
          </c:tx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Sheet1!$A$2:$A$21</c:f>
              <c:strCache>
                <c:ptCount val="20"/>
                <c:pt idx="0">
                  <c:v>t</c:v>
                </c:pt>
                <c:pt idx="1">
                  <c:v>t+1</c:v>
                </c:pt>
                <c:pt idx="2">
                  <c:v>t+2</c:v>
                </c:pt>
                <c:pt idx="3">
                  <c:v>t+3</c:v>
                </c:pt>
                <c:pt idx="4">
                  <c:v>t+4</c:v>
                </c:pt>
                <c:pt idx="5">
                  <c:v>t+5</c:v>
                </c:pt>
                <c:pt idx="6">
                  <c:v>t+6</c:v>
                </c:pt>
                <c:pt idx="7">
                  <c:v>t+7</c:v>
                </c:pt>
                <c:pt idx="8">
                  <c:v>t+8</c:v>
                </c:pt>
                <c:pt idx="9">
                  <c:v>t+9</c:v>
                </c:pt>
                <c:pt idx="10">
                  <c:v>t+10</c:v>
                </c:pt>
                <c:pt idx="11">
                  <c:v>t+11</c:v>
                </c:pt>
                <c:pt idx="12">
                  <c:v>t+12</c:v>
                </c:pt>
                <c:pt idx="13">
                  <c:v>t+13</c:v>
                </c:pt>
                <c:pt idx="14">
                  <c:v>t+14</c:v>
                </c:pt>
                <c:pt idx="15">
                  <c:v>t+15</c:v>
                </c:pt>
                <c:pt idx="16">
                  <c:v>t+16</c:v>
                </c:pt>
                <c:pt idx="17">
                  <c:v>t+17</c:v>
                </c:pt>
                <c:pt idx="18">
                  <c:v>t+18</c:v>
                </c:pt>
                <c:pt idx="19">
                  <c:v>t+19</c:v>
                </c:pt>
              </c:strCache>
            </c:strRef>
          </c:cat>
          <c:val>
            <c:numRef>
              <c:f>Sheet1!$T$2:$T$21</c:f>
              <c:numCache>
                <c:formatCode>General</c:formatCode>
                <c:ptCount val="20"/>
                <c:pt idx="0">
                  <c:v>0</c:v>
                </c:pt>
                <c:pt idx="1">
                  <c:v>-939.97743541248201</c:v>
                </c:pt>
                <c:pt idx="2">
                  <c:v>-1234.9784982536985</c:v>
                </c:pt>
                <c:pt idx="3">
                  <c:v>-1250.5729867739865</c:v>
                </c:pt>
                <c:pt idx="4">
                  <c:v>-1040.8077574028903</c:v>
                </c:pt>
                <c:pt idx="5">
                  <c:v>-816.87029343769609</c:v>
                </c:pt>
                <c:pt idx="6">
                  <c:v>-433.01752568561642</c:v>
                </c:pt>
                <c:pt idx="7">
                  <c:v>-44.443808613719739</c:v>
                </c:pt>
                <c:pt idx="8">
                  <c:v>1220.2926457718495</c:v>
                </c:pt>
                <c:pt idx="9">
                  <c:v>2783.0047732557396</c:v>
                </c:pt>
                <c:pt idx="10">
                  <c:v>4266.4832343662601</c:v>
                </c:pt>
                <c:pt idx="11">
                  <c:v>6580.9566834417601</c:v>
                </c:pt>
                <c:pt idx="12">
                  <c:v>7746.5052782477178</c:v>
                </c:pt>
                <c:pt idx="13">
                  <c:v>8956.9731092169968</c:v>
                </c:pt>
                <c:pt idx="14">
                  <c:v>10288.821556943356</c:v>
                </c:pt>
                <c:pt idx="15">
                  <c:v>10550.720487004426</c:v>
                </c:pt>
                <c:pt idx="16">
                  <c:v>11205.606943739702</c:v>
                </c:pt>
                <c:pt idx="17">
                  <c:v>11398.646933800304</c:v>
                </c:pt>
                <c:pt idx="18">
                  <c:v>11836.476081321915</c:v>
                </c:pt>
                <c:pt idx="19">
                  <c:v>13134.224343143058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01-45D7-A2C8-960D7008B023}"/>
            </c:ext>
          </c:extLst>
        </c:ser>
        <c:ser>
          <c:idx val="1"/>
          <c:order val="1"/>
          <c:tx>
            <c:strRef>
              <c:f>Sheet1!$G$1</c:f>
              <c:strCache>
                <c:ptCount val="1"/>
                <c:pt idx="0">
                  <c:v>Engedély (Korábbi ingatlanpiaci felfutás)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Sheet1!$A$2:$A$21</c:f>
              <c:strCache>
                <c:ptCount val="20"/>
                <c:pt idx="0">
                  <c:v>t</c:v>
                </c:pt>
                <c:pt idx="1">
                  <c:v>t+1</c:v>
                </c:pt>
                <c:pt idx="2">
                  <c:v>t+2</c:v>
                </c:pt>
                <c:pt idx="3">
                  <c:v>t+3</c:v>
                </c:pt>
                <c:pt idx="4">
                  <c:v>t+4</c:v>
                </c:pt>
                <c:pt idx="5">
                  <c:v>t+5</c:v>
                </c:pt>
                <c:pt idx="6">
                  <c:v>t+6</c:v>
                </c:pt>
                <c:pt idx="7">
                  <c:v>t+7</c:v>
                </c:pt>
                <c:pt idx="8">
                  <c:v>t+8</c:v>
                </c:pt>
                <c:pt idx="9">
                  <c:v>t+9</c:v>
                </c:pt>
                <c:pt idx="10">
                  <c:v>t+10</c:v>
                </c:pt>
                <c:pt idx="11">
                  <c:v>t+11</c:v>
                </c:pt>
                <c:pt idx="12">
                  <c:v>t+12</c:v>
                </c:pt>
                <c:pt idx="13">
                  <c:v>t+13</c:v>
                </c:pt>
                <c:pt idx="14">
                  <c:v>t+14</c:v>
                </c:pt>
                <c:pt idx="15">
                  <c:v>t+15</c:v>
                </c:pt>
                <c:pt idx="16">
                  <c:v>t+16</c:v>
                </c:pt>
                <c:pt idx="17">
                  <c:v>t+17</c:v>
                </c:pt>
                <c:pt idx="18">
                  <c:v>t+18</c:v>
                </c:pt>
                <c:pt idx="19">
                  <c:v>t+19</c:v>
                </c:pt>
              </c:strCache>
            </c:strRef>
          </c:cat>
          <c:val>
            <c:numRef>
              <c:f>Sheet1!$U$2:$U$21</c:f>
              <c:numCache>
                <c:formatCode>General</c:formatCode>
                <c:ptCount val="20"/>
                <c:pt idx="0">
                  <c:v>0</c:v>
                </c:pt>
                <c:pt idx="1">
                  <c:v>1987.5445524582465</c:v>
                </c:pt>
                <c:pt idx="2">
                  <c:v>3880.1481314178382</c:v>
                </c:pt>
                <c:pt idx="3">
                  <c:v>5283.0587510041514</c:v>
                </c:pt>
                <c:pt idx="4">
                  <c:v>8117.895206872061</c:v>
                </c:pt>
                <c:pt idx="5">
                  <c:v>10353.705116254481</c:v>
                </c:pt>
                <c:pt idx="6">
                  <c:v>13379.357333057087</c:v>
                </c:pt>
                <c:pt idx="7">
                  <c:v>17252.834743738596</c:v>
                </c:pt>
                <c:pt idx="8">
                  <c:v>20417.915510841951</c:v>
                </c:pt>
                <c:pt idx="9">
                  <c:v>23006.581182731104</c:v>
                </c:pt>
                <c:pt idx="10">
                  <c:v>23494.745911560298</c:v>
                </c:pt>
                <c:pt idx="11">
                  <c:v>23065.875420910634</c:v>
                </c:pt>
                <c:pt idx="12">
                  <c:v>23573.812707529934</c:v>
                </c:pt>
                <c:pt idx="13">
                  <c:v>23352.960836325525</c:v>
                </c:pt>
                <c:pt idx="14">
                  <c:v>24258.991674113342</c:v>
                </c:pt>
                <c:pt idx="15">
                  <c:v>25337.832209800676</c:v>
                </c:pt>
                <c:pt idx="16">
                  <c:v>24664.026748420918</c:v>
                </c:pt>
                <c:pt idx="17">
                  <c:v>26970.109082108829</c:v>
                </c:pt>
                <c:pt idx="18">
                  <c:v>29069.018298091658</c:v>
                </c:pt>
                <c:pt idx="19">
                  <c:v>31363.33505249177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01-45D7-A2C8-960D7008B023}"/>
            </c:ext>
          </c:extLst>
        </c:ser>
        <c:ser>
          <c:idx val="2"/>
          <c:order val="2"/>
          <c:tx>
            <c:v>Építés (Aktuális ciklus)</c:v>
          </c:tx>
          <c:spPr>
            <a:ln w="28575" cap="rnd">
              <a:noFill/>
              <a:round/>
            </a:ln>
            <a:effectLst/>
          </c:spPr>
          <c:marker>
            <c:symbol val="triang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strRef>
              <c:f>Sheet1!$A$2:$A$21</c:f>
              <c:strCache>
                <c:ptCount val="20"/>
                <c:pt idx="0">
                  <c:v>t</c:v>
                </c:pt>
                <c:pt idx="1">
                  <c:v>t+1</c:v>
                </c:pt>
                <c:pt idx="2">
                  <c:v>t+2</c:v>
                </c:pt>
                <c:pt idx="3">
                  <c:v>t+3</c:v>
                </c:pt>
                <c:pt idx="4">
                  <c:v>t+4</c:v>
                </c:pt>
                <c:pt idx="5">
                  <c:v>t+5</c:v>
                </c:pt>
                <c:pt idx="6">
                  <c:v>t+6</c:v>
                </c:pt>
                <c:pt idx="7">
                  <c:v>t+7</c:v>
                </c:pt>
                <c:pt idx="8">
                  <c:v>t+8</c:v>
                </c:pt>
                <c:pt idx="9">
                  <c:v>t+9</c:v>
                </c:pt>
                <c:pt idx="10">
                  <c:v>t+10</c:v>
                </c:pt>
                <c:pt idx="11">
                  <c:v>t+11</c:v>
                </c:pt>
                <c:pt idx="12">
                  <c:v>t+12</c:v>
                </c:pt>
                <c:pt idx="13">
                  <c:v>t+13</c:v>
                </c:pt>
                <c:pt idx="14">
                  <c:v>t+14</c:v>
                </c:pt>
                <c:pt idx="15">
                  <c:v>t+15</c:v>
                </c:pt>
                <c:pt idx="16">
                  <c:v>t+16</c:v>
                </c:pt>
                <c:pt idx="17">
                  <c:v>t+17</c:v>
                </c:pt>
                <c:pt idx="18">
                  <c:v>t+18</c:v>
                </c:pt>
                <c:pt idx="19">
                  <c:v>t+19</c:v>
                </c:pt>
              </c:strCache>
            </c:strRef>
          </c:cat>
          <c:val>
            <c:numRef>
              <c:f>Sheet1!$V$2:$V$4</c:f>
              <c:numCache>
                <c:formatCode>General</c:formatCode>
                <c:ptCount val="3"/>
                <c:pt idx="0">
                  <c:v>0</c:v>
                </c:pt>
                <c:pt idx="1">
                  <c:v>-194.84969068950977</c:v>
                </c:pt>
                <c:pt idx="2">
                  <c:v>109.13657197830616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A01-45D7-A2C8-960D7008B023}"/>
            </c:ext>
          </c:extLst>
        </c:ser>
        <c:ser>
          <c:idx val="3"/>
          <c:order val="3"/>
          <c:tx>
            <c:v>Engedély (aktuális ciklus)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cat>
            <c:strRef>
              <c:f>Sheet1!$A$2:$A$21</c:f>
              <c:strCache>
                <c:ptCount val="20"/>
                <c:pt idx="0">
                  <c:v>t</c:v>
                </c:pt>
                <c:pt idx="1">
                  <c:v>t+1</c:v>
                </c:pt>
                <c:pt idx="2">
                  <c:v>t+2</c:v>
                </c:pt>
                <c:pt idx="3">
                  <c:v>t+3</c:v>
                </c:pt>
                <c:pt idx="4">
                  <c:v>t+4</c:v>
                </c:pt>
                <c:pt idx="5">
                  <c:v>t+5</c:v>
                </c:pt>
                <c:pt idx="6">
                  <c:v>t+6</c:v>
                </c:pt>
                <c:pt idx="7">
                  <c:v>t+7</c:v>
                </c:pt>
                <c:pt idx="8">
                  <c:v>t+8</c:v>
                </c:pt>
                <c:pt idx="9">
                  <c:v>t+9</c:v>
                </c:pt>
                <c:pt idx="10">
                  <c:v>t+10</c:v>
                </c:pt>
                <c:pt idx="11">
                  <c:v>t+11</c:v>
                </c:pt>
                <c:pt idx="12">
                  <c:v>t+12</c:v>
                </c:pt>
                <c:pt idx="13">
                  <c:v>t+13</c:v>
                </c:pt>
                <c:pt idx="14">
                  <c:v>t+14</c:v>
                </c:pt>
                <c:pt idx="15">
                  <c:v>t+15</c:v>
                </c:pt>
                <c:pt idx="16">
                  <c:v>t+16</c:v>
                </c:pt>
                <c:pt idx="17">
                  <c:v>t+17</c:v>
                </c:pt>
                <c:pt idx="18">
                  <c:v>t+18</c:v>
                </c:pt>
                <c:pt idx="19">
                  <c:v>t+19</c:v>
                </c:pt>
              </c:strCache>
            </c:strRef>
          </c:cat>
          <c:val>
            <c:numRef>
              <c:f>Sheet1!$W$2:$W$4</c:f>
              <c:numCache>
                <c:formatCode>General</c:formatCode>
                <c:ptCount val="3"/>
                <c:pt idx="0">
                  <c:v>0</c:v>
                </c:pt>
                <c:pt idx="1">
                  <c:v>1961.024637189932</c:v>
                </c:pt>
                <c:pt idx="2">
                  <c:v>6680.1502773723423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A01-45D7-A2C8-960D7008B0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3813352"/>
        <c:axId val="753814664"/>
      </c:lineChart>
      <c:catAx>
        <c:axId val="753813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r>
                  <a:rPr lang="hu-HU"/>
                  <a:t>Negyedév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hu-HU"/>
          </a:p>
        </c:txPr>
        <c:crossAx val="753814664"/>
        <c:crosses val="autoZero"/>
        <c:auto val="1"/>
        <c:lblAlgn val="ctr"/>
        <c:lblOffset val="100"/>
        <c:noMultiLvlLbl val="0"/>
      </c:catAx>
      <c:valAx>
        <c:axId val="753814664"/>
        <c:scaling>
          <c:orientation val="minMax"/>
          <c:max val="32000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r>
                  <a:rPr lang="hu-HU" dirty="0"/>
                  <a:t>darab (4 negyedéves,</a:t>
                </a:r>
                <a:r>
                  <a:rPr lang="hu-HU" baseline="0" dirty="0"/>
                  <a:t> kumulált szint adatok)</a:t>
                </a:r>
                <a:endParaRPr lang="hu-HU" dirty="0"/>
              </a:p>
            </c:rich>
          </c:tx>
          <c:layout>
            <c:manualLayout>
              <c:xMode val="edge"/>
              <c:yMode val="edge"/>
              <c:x val="3.7210144927536231E-4"/>
              <c:y val="1.404351851851852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hu-HU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hu-HU"/>
          </a:p>
        </c:txPr>
        <c:crossAx val="753813352"/>
        <c:crosses val="autoZero"/>
        <c:crossBetween val="between"/>
        <c:majorUnit val="4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1520279498706338"/>
          <c:w val="1"/>
          <c:h val="0.184797205012936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Trebuchet MS" panose="020B0603020202020204" pitchFamily="34" charset="0"/>
        </a:defRPr>
      </a:pPr>
      <a:endParaRPr lang="hu-HU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30856090001785E-2"/>
          <c:y val="6.7426269909948239E-2"/>
          <c:w val="0.87453828781999643"/>
          <c:h val="0.557291555555555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'eu kif adat'!$C$5</c:f>
              <c:strCache>
                <c:ptCount val="1"/>
                <c:pt idx="0">
                  <c:v>2007-2013 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'eu kif adat'!$B$6:$B$17</c:f>
              <c:strCache>
                <c:ptCount val="12"/>
                <c:pt idx="0">
                  <c:v>Január</c:v>
                </c:pt>
                <c:pt idx="1">
                  <c:v>Február</c:v>
                </c:pt>
                <c:pt idx="2">
                  <c:v>Március</c:v>
                </c:pt>
                <c:pt idx="3">
                  <c:v>Április</c:v>
                </c:pt>
                <c:pt idx="4">
                  <c:v>Május</c:v>
                </c:pt>
                <c:pt idx="5">
                  <c:v>Június</c:v>
                </c:pt>
                <c:pt idx="6">
                  <c:v>Július</c:v>
                </c:pt>
                <c:pt idx="7">
                  <c:v>Augusztus</c:v>
                </c:pt>
                <c:pt idx="8">
                  <c:v>Szeptember</c:v>
                </c:pt>
                <c:pt idx="9">
                  <c:v>Október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'eu kif adat'!$C$6:$C$17</c:f>
              <c:numCache>
                <c:formatCode>_-* #,##0.0\ _F_t_-;\-* #,##0.0\ _F_t_-;_-* "-"??\ _F_t_-;_-@_-</c:formatCode>
                <c:ptCount val="12"/>
                <c:pt idx="0">
                  <c:v>24.475548</c:v>
                </c:pt>
                <c:pt idx="1">
                  <c:v>71.338533000000012</c:v>
                </c:pt>
                <c:pt idx="2">
                  <c:v>58.54337799999999</c:v>
                </c:pt>
                <c:pt idx="3">
                  <c:v>33.566655999999988</c:v>
                </c:pt>
                <c:pt idx="4">
                  <c:v>36.866</c:v>
                </c:pt>
                <c:pt idx="5">
                  <c:v>31.536999999999978</c:v>
                </c:pt>
                <c:pt idx="6">
                  <c:v>41.227000000000004</c:v>
                </c:pt>
                <c:pt idx="7">
                  <c:v>15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4C-42D9-8D74-7E16B1010C4E}"/>
            </c:ext>
          </c:extLst>
        </c:ser>
        <c:ser>
          <c:idx val="1"/>
          <c:order val="1"/>
          <c:tx>
            <c:strRef>
              <c:f>'eu kif adat'!$D$5</c:f>
              <c:strCache>
                <c:ptCount val="1"/>
                <c:pt idx="0">
                  <c:v>2014-2020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'eu kif adat'!$B$6:$B$17</c:f>
              <c:strCache>
                <c:ptCount val="12"/>
                <c:pt idx="0">
                  <c:v>Január</c:v>
                </c:pt>
                <c:pt idx="1">
                  <c:v>Február</c:v>
                </c:pt>
                <c:pt idx="2">
                  <c:v>Március</c:v>
                </c:pt>
                <c:pt idx="3">
                  <c:v>Április</c:v>
                </c:pt>
                <c:pt idx="4">
                  <c:v>Május</c:v>
                </c:pt>
                <c:pt idx="5">
                  <c:v>Június</c:v>
                </c:pt>
                <c:pt idx="6">
                  <c:v>Július</c:v>
                </c:pt>
                <c:pt idx="7">
                  <c:v>Augusztus</c:v>
                </c:pt>
                <c:pt idx="8">
                  <c:v>Szeptember</c:v>
                </c:pt>
                <c:pt idx="9">
                  <c:v>Október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'eu kif adat'!$D$6:$D$17</c:f>
              <c:numCache>
                <c:formatCode>_-* #,##0.0\ _F_t_-;\-* #,##0.0\ _F_t_-;_-* "-"??\ _F_t_-;_-@_-</c:formatCode>
                <c:ptCount val="12"/>
                <c:pt idx="0">
                  <c:v>2.3000000000000007</c:v>
                </c:pt>
                <c:pt idx="1">
                  <c:v>0.21699999999999875</c:v>
                </c:pt>
                <c:pt idx="2">
                  <c:v>3.3000000000000007</c:v>
                </c:pt>
                <c:pt idx="3">
                  <c:v>20</c:v>
                </c:pt>
                <c:pt idx="4">
                  <c:v>20.134</c:v>
                </c:pt>
                <c:pt idx="5">
                  <c:v>165.46300000000002</c:v>
                </c:pt>
                <c:pt idx="6">
                  <c:v>92.772999999999996</c:v>
                </c:pt>
                <c:pt idx="7">
                  <c:v>80</c:v>
                </c:pt>
                <c:pt idx="8">
                  <c:v>160</c:v>
                </c:pt>
                <c:pt idx="9">
                  <c:v>230</c:v>
                </c:pt>
                <c:pt idx="10">
                  <c:v>265</c:v>
                </c:pt>
                <c:pt idx="11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4C-42D9-8D74-7E16B1010C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3331072"/>
        <c:axId val="163332864"/>
      </c:barChart>
      <c:lineChart>
        <c:grouping val="standard"/>
        <c:varyColors val="0"/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Lit>
              <c:formatCode>General</c:formatCode>
              <c:ptCount val="1"/>
              <c:pt idx="0">
                <c:v>0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2-A94C-42D9-8D74-7E16B1010C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348480"/>
        <c:axId val="163334400"/>
      </c:lineChart>
      <c:catAx>
        <c:axId val="163331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hu-HU"/>
          </a:p>
        </c:txPr>
        <c:crossAx val="163332864"/>
        <c:crosses val="autoZero"/>
        <c:auto val="1"/>
        <c:lblAlgn val="ctr"/>
        <c:lblOffset val="100"/>
        <c:noMultiLvlLbl val="0"/>
      </c:catAx>
      <c:valAx>
        <c:axId val="163332864"/>
        <c:scaling>
          <c:orientation val="minMax"/>
          <c:max val="3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163331072"/>
        <c:crosses val="autoZero"/>
        <c:crossBetween val="between"/>
      </c:valAx>
      <c:valAx>
        <c:axId val="163334400"/>
        <c:scaling>
          <c:orientation val="minMax"/>
          <c:max val="3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163348480"/>
        <c:crosses val="max"/>
        <c:crossBetween val="between"/>
      </c:valAx>
      <c:catAx>
        <c:axId val="163348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33344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"/>
          <c:y val="0.91422066666666668"/>
          <c:w val="1"/>
          <c:h val="8.5779333333333332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latin typeface="Trebuchet MS" panose="020B0603020202020204" pitchFamily="34" charset="0"/>
        </a:defRPr>
      </a:pPr>
      <a:endParaRPr lang="hu-H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6576058201058203E-2"/>
          <c:y val="5.7262888888888884E-2"/>
          <c:w val="0.92494510582010581"/>
          <c:h val="0.73729466666666676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I_rate!$D$1</c:f>
              <c:strCache>
                <c:ptCount val="1"/>
                <c:pt idx="0">
                  <c:v>Vállalat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I_rate!$A$12:$A$25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I_rate!$D$12:$D$25</c:f>
              <c:numCache>
                <c:formatCode>0.0</c:formatCode>
                <c:ptCount val="8"/>
                <c:pt idx="0">
                  <c:v>12.673723165749539</c:v>
                </c:pt>
                <c:pt idx="1">
                  <c:v>13.334625775787204</c:v>
                </c:pt>
                <c:pt idx="2">
                  <c:v>12.725083201766646</c:v>
                </c:pt>
                <c:pt idx="3">
                  <c:v>13.074243500983169</c:v>
                </c:pt>
                <c:pt idx="4">
                  <c:v>13.160720123839804</c:v>
                </c:pt>
                <c:pt idx="5">
                  <c:v>11.699260196556075</c:v>
                </c:pt>
                <c:pt idx="6">
                  <c:v>11.860815165851504</c:v>
                </c:pt>
                <c:pt idx="7">
                  <c:v>12.163114123935136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06-49D4-80A2-0E0AED714BCF}"/>
            </c:ext>
          </c:extLst>
        </c:ser>
        <c:ser>
          <c:idx val="1"/>
          <c:order val="1"/>
          <c:tx>
            <c:strRef>
              <c:f>I_rate!$C$1</c:f>
              <c:strCache>
                <c:ptCount val="1"/>
                <c:pt idx="0">
                  <c:v>Lakosság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I_rate!$A$12:$A$25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I_rate!$C$12:$C$25</c:f>
              <c:numCache>
                <c:formatCode>0.0</c:formatCode>
                <c:ptCount val="8"/>
                <c:pt idx="0">
                  <c:v>4.0184395099826462</c:v>
                </c:pt>
                <c:pt idx="1">
                  <c:v>3.096923255301288</c:v>
                </c:pt>
                <c:pt idx="2">
                  <c:v>2.9102320467988401</c:v>
                </c:pt>
                <c:pt idx="3">
                  <c:v>2.9820118107414246</c:v>
                </c:pt>
                <c:pt idx="4">
                  <c:v>2.9303318437177066</c:v>
                </c:pt>
                <c:pt idx="5">
                  <c:v>2.9370351856249908</c:v>
                </c:pt>
                <c:pt idx="6">
                  <c:v>3.231527335071565</c:v>
                </c:pt>
                <c:pt idx="7">
                  <c:v>3.5461974671534966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06-49D4-80A2-0E0AED714BCF}"/>
            </c:ext>
          </c:extLst>
        </c:ser>
        <c:ser>
          <c:idx val="0"/>
          <c:order val="2"/>
          <c:tx>
            <c:strRef>
              <c:f>I_rate!$B$1</c:f>
              <c:strCache>
                <c:ptCount val="1"/>
                <c:pt idx="0">
                  <c:v>Állam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I_rate!$A$12:$A$25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I_rate!$B$12:$B$25</c:f>
              <c:numCache>
                <c:formatCode>0.0</c:formatCode>
                <c:ptCount val="8"/>
                <c:pt idx="0">
                  <c:v>3.680571587103878</c:v>
                </c:pt>
                <c:pt idx="1">
                  <c:v>3.3620027364923635</c:v>
                </c:pt>
                <c:pt idx="2">
                  <c:v>3.7432344382780021</c:v>
                </c:pt>
                <c:pt idx="3">
                  <c:v>4.4330942236663518</c:v>
                </c:pt>
                <c:pt idx="4">
                  <c:v>5.5045381763751058</c:v>
                </c:pt>
                <c:pt idx="5">
                  <c:v>6.5942238987845254</c:v>
                </c:pt>
                <c:pt idx="6">
                  <c:v>4.5732260859775158</c:v>
                </c:pt>
                <c:pt idx="7">
                  <c:v>4.9916327879059317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06-49D4-80A2-0E0AED714BC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3"/>
        <c:overlap val="100"/>
        <c:axId val="778009304"/>
        <c:axId val="779894784"/>
      </c:barChart>
      <c:lineChart>
        <c:grouping val="standard"/>
        <c:varyColors val="0"/>
        <c:ser>
          <c:idx val="3"/>
          <c:order val="3"/>
          <c:spPr>
            <a:ln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8520959595959595E-2"/>
                  <c:y val="-3.66888888888889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06-49D4-80A2-0E0AED714BCF}"/>
                </c:ext>
              </c:extLst>
            </c:dLbl>
            <c:dLbl>
              <c:idx val="1"/>
              <c:layout>
                <c:manualLayout>
                  <c:x val="-3.8520959595959595E-2"/>
                  <c:y val="-3.95111111111111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06-49D4-80A2-0E0AED714BCF}"/>
                </c:ext>
              </c:extLst>
            </c:dLbl>
            <c:dLbl>
              <c:idx val="2"/>
              <c:layout>
                <c:manualLayout>
                  <c:x val="-3.8520959595959657E-2"/>
                  <c:y val="-5.07999999999999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06-49D4-80A2-0E0AED714BCF}"/>
                </c:ext>
              </c:extLst>
            </c:dLbl>
            <c:dLbl>
              <c:idx val="3"/>
              <c:layout>
                <c:manualLayout>
                  <c:x val="-3.8520959595959595E-2"/>
                  <c:y val="-3.10444444444444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B06-49D4-80A2-0E0AED714BCF}"/>
                </c:ext>
              </c:extLst>
            </c:dLbl>
            <c:dLbl>
              <c:idx val="4"/>
              <c:layout>
                <c:manualLayout>
                  <c:x val="-3.8520959595959595E-2"/>
                  <c:y val="-3.66888888888889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B06-49D4-80A2-0E0AED714BCF}"/>
                </c:ext>
              </c:extLst>
            </c:dLbl>
            <c:dLbl>
              <c:idx val="5"/>
              <c:layout>
                <c:manualLayout>
                  <c:x val="-3.6917424242424363E-2"/>
                  <c:y val="-4.23333333333333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B06-49D4-80A2-0E0AED714BCF}"/>
                </c:ext>
              </c:extLst>
            </c:dLbl>
            <c:dLbl>
              <c:idx val="6"/>
              <c:layout>
                <c:manualLayout>
                  <c:x val="-3.8520959595959595E-2"/>
                  <c:y val="-4.2333333333333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B06-49D4-80A2-0E0AED714BCF}"/>
                </c:ext>
              </c:extLst>
            </c:dLbl>
            <c:dLbl>
              <c:idx val="7"/>
              <c:layout>
                <c:manualLayout>
                  <c:x val="-3.8520959595959713E-2"/>
                  <c:y val="-4.2333333333333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B06-49D4-80A2-0E0AED714BC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8"/>
              <c:pt idx="0">
                <c:v>2010</c:v>
              </c:pt>
              <c:pt idx="1">
                <c:v>2011</c:v>
              </c:pt>
              <c:pt idx="2">
                <c:v>2012</c:v>
              </c:pt>
              <c:pt idx="3">
                <c:v>2013</c:v>
              </c:pt>
              <c:pt idx="4">
                <c:v>2014</c:v>
              </c:pt>
              <c:pt idx="5">
                <c:v>2015</c:v>
              </c:pt>
              <c:pt idx="6">
                <c:v>2016</c:v>
              </c:pt>
              <c:pt idx="7">
                <c:v>2017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I_rate!$E$12:$E$25</c:f>
              <c:numCache>
                <c:formatCode>0.0</c:formatCode>
                <c:ptCount val="8"/>
                <c:pt idx="0">
                  <c:v>20.372734262836062</c:v>
                </c:pt>
                <c:pt idx="1">
                  <c:v>19.793551767580855</c:v>
                </c:pt>
                <c:pt idx="2">
                  <c:v>19.378549686843488</c:v>
                </c:pt>
                <c:pt idx="3">
                  <c:v>20.489349535390943</c:v>
                </c:pt>
                <c:pt idx="4">
                  <c:v>21.595590143932618</c:v>
                </c:pt>
                <c:pt idx="5">
                  <c:v>21.230519280965591</c:v>
                </c:pt>
                <c:pt idx="6">
                  <c:v>19.665568586900584</c:v>
                </c:pt>
                <c:pt idx="7">
                  <c:v>20.700944378994564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0B06-49D4-80A2-0E0AED714B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8009304"/>
        <c:axId val="779894784"/>
      </c:lineChart>
      <c:catAx>
        <c:axId val="778009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/>
            </a:pPr>
            <a:endParaRPr lang="hu-HU"/>
          </a:p>
        </c:txPr>
        <c:crossAx val="779894784"/>
        <c:crosses val="autoZero"/>
        <c:auto val="1"/>
        <c:lblAlgn val="ctr"/>
        <c:lblOffset val="10"/>
        <c:noMultiLvlLbl val="0"/>
      </c:catAx>
      <c:valAx>
        <c:axId val="779894784"/>
        <c:scaling>
          <c:orientation val="minMax"/>
          <c:max val="25"/>
          <c:min val="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crossAx val="778009304"/>
        <c:crosses val="autoZero"/>
        <c:crossBetween val="between"/>
        <c:majorUnit val="5"/>
      </c:valAx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"/>
          <c:y val="0.93115400000000004"/>
          <c:w val="1"/>
          <c:h val="6.8846000000000004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Trebuchet MS" panose="020B0603020202020204" pitchFamily="34" charset="0"/>
        </a:defRPr>
      </a:pPr>
      <a:endParaRPr lang="hu-HU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5BF8A8-E6A5-4E9E-AC96-FA7FC299369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990905-8A6A-48E6-8607-EDF785AC9472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kumimoji="0" lang="hu-HU" b="0" i="0" u="none" baseline="0" dirty="0">
              <a:uLnTx/>
              <a:uFillTx/>
            </a:rPr>
            <a:t>A lakossági fogyasztás és a belső kereslethez leginkább kötődő piaci szolgáltatások dinamikus élénkülése</a:t>
          </a:r>
          <a:endParaRPr lang="en-US" dirty="0"/>
        </a:p>
      </dgm:t>
    </dgm:pt>
    <dgm:pt modelId="{F02FC12F-0A1B-4267-8B6A-DDF3EBBFE21D}" type="parTrans" cxnId="{6307C52C-F650-4563-9786-B7F8E1678917}">
      <dgm:prSet/>
      <dgm:spPr/>
      <dgm:t>
        <a:bodyPr/>
        <a:lstStyle/>
        <a:p>
          <a:endParaRPr lang="en-US"/>
        </a:p>
      </dgm:t>
    </dgm:pt>
    <dgm:pt modelId="{900B867B-46E9-42DD-B2CD-ADA6EB38D6D0}" type="sibTrans" cxnId="{6307C52C-F650-4563-9786-B7F8E1678917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CD35EEA8-DE30-477D-820D-47F45356F1DA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kumimoji="0" lang="hu-HU" b="0" i="0" u="none" baseline="0" dirty="0">
              <a:uLnTx/>
              <a:uFillTx/>
            </a:rPr>
            <a:t>Kedvező mezőgazdasági teljesítmény</a:t>
          </a:r>
          <a:endParaRPr lang="en-US" dirty="0"/>
        </a:p>
      </dgm:t>
    </dgm:pt>
    <dgm:pt modelId="{94A49AEA-05DD-4A47-8869-9960BB84D1DF}" type="parTrans" cxnId="{91C707B4-407E-41DB-9444-7DF0AFB4C724}">
      <dgm:prSet/>
      <dgm:spPr/>
      <dgm:t>
        <a:bodyPr/>
        <a:lstStyle/>
        <a:p>
          <a:endParaRPr lang="en-US"/>
        </a:p>
      </dgm:t>
    </dgm:pt>
    <dgm:pt modelId="{3821E7A7-D163-4D22-8056-9650871AB55B}" type="sibTrans" cxnId="{91C707B4-407E-41DB-9444-7DF0AFB4C724}">
      <dgm:prSet/>
      <dgm:spPr/>
      <dgm:t>
        <a:bodyPr/>
        <a:lstStyle/>
        <a:p>
          <a:endParaRPr lang="en-US"/>
        </a:p>
      </dgm:t>
    </dgm:pt>
    <dgm:pt modelId="{B205B15B-B192-4541-AA48-3D8A15BE5A19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kumimoji="0" lang="hu-HU" b="0" i="0" u="none" baseline="0" dirty="0">
              <a:uLnTx/>
              <a:uFillTx/>
            </a:rPr>
            <a:t>Gyárleállások az ipari termelésben</a:t>
          </a:r>
        </a:p>
      </dgm:t>
    </dgm:pt>
    <dgm:pt modelId="{146F8B26-1D32-43F7-B045-FB432C2731B0}" type="parTrans" cxnId="{B38D4FD2-74D1-4D8A-A962-60AC9D3D52FD}">
      <dgm:prSet/>
      <dgm:spPr/>
      <dgm:t>
        <a:bodyPr/>
        <a:lstStyle/>
        <a:p>
          <a:endParaRPr lang="en-US"/>
        </a:p>
      </dgm:t>
    </dgm:pt>
    <dgm:pt modelId="{D26D5B68-8F73-473F-999E-2E3B93A7CC74}" type="sibTrans" cxnId="{B38D4FD2-74D1-4D8A-A962-60AC9D3D52FD}">
      <dgm:prSet/>
      <dgm:spPr/>
      <dgm:t>
        <a:bodyPr/>
        <a:lstStyle/>
        <a:p>
          <a:endParaRPr lang="en-US"/>
        </a:p>
      </dgm:t>
    </dgm:pt>
    <dgm:pt modelId="{E33D5054-B8A7-46AD-A404-68FE82DF6D58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hu-HU" dirty="0"/>
            <a:t>Lakáspiaci konjunktúra időbeli felfutása</a:t>
          </a:r>
          <a:endParaRPr kumimoji="0" lang="hu-HU" b="0" i="0" u="none" baseline="0" dirty="0">
            <a:uLnTx/>
            <a:uFillTx/>
          </a:endParaRPr>
        </a:p>
      </dgm:t>
    </dgm:pt>
    <dgm:pt modelId="{B34C51A2-BE48-45AB-A792-D5E3B38B65C6}" type="parTrans" cxnId="{08FA9ECA-9D0D-4E90-A151-31C83F24CF92}">
      <dgm:prSet/>
      <dgm:spPr/>
      <dgm:t>
        <a:bodyPr/>
        <a:lstStyle/>
        <a:p>
          <a:endParaRPr lang="en-US"/>
        </a:p>
      </dgm:t>
    </dgm:pt>
    <dgm:pt modelId="{0C087A69-DB03-48F2-9E83-F3DC57351E1B}" type="sibTrans" cxnId="{08FA9ECA-9D0D-4E90-A151-31C83F24CF92}">
      <dgm:prSet/>
      <dgm:spPr/>
      <dgm:t>
        <a:bodyPr/>
        <a:lstStyle/>
        <a:p>
          <a:endParaRPr lang="en-US"/>
        </a:p>
      </dgm:t>
    </dgm:pt>
    <dgm:pt modelId="{2B8A4740-12BB-4B95-AAE0-2D4C18CD2283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hu-HU" dirty="0"/>
            <a:t>Kkv szektor hitelezésének 5-10 százalékos sávban alakulása, új autóipari nagyberuházások – vállalati beruházás jelentősen bővül</a:t>
          </a:r>
        </a:p>
      </dgm:t>
    </dgm:pt>
    <dgm:pt modelId="{29C5A8E6-6221-4A9B-96C8-D627B7D281FC}" type="parTrans" cxnId="{5E196074-89AA-48FA-BFB9-0E0F118BEEFB}">
      <dgm:prSet/>
      <dgm:spPr/>
      <dgm:t>
        <a:bodyPr/>
        <a:lstStyle/>
        <a:p>
          <a:endParaRPr lang="en-US"/>
        </a:p>
      </dgm:t>
    </dgm:pt>
    <dgm:pt modelId="{56246F00-8CC8-4D8F-A739-81BE1D5F9E9C}" type="sibTrans" cxnId="{5E196074-89AA-48FA-BFB9-0E0F118BEEFB}">
      <dgm:prSet/>
      <dgm:spPr/>
      <dgm:t>
        <a:bodyPr/>
        <a:lstStyle/>
        <a:p>
          <a:endParaRPr lang="en-US"/>
        </a:p>
      </dgm:t>
    </dgm:pt>
    <dgm:pt modelId="{394706AF-58FE-4BC0-9A37-33C0A2AE506C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hu-HU" dirty="0"/>
            <a:t>EU-források lehívása</a:t>
          </a:r>
          <a:endParaRPr lang="en-US" dirty="0"/>
        </a:p>
      </dgm:t>
    </dgm:pt>
    <dgm:pt modelId="{E7B52FC9-6720-4F72-A367-F7A1D0FE1692}" type="parTrans" cxnId="{3AF27F30-7626-495F-B1A2-4099449BA193}">
      <dgm:prSet/>
      <dgm:spPr/>
      <dgm:t>
        <a:bodyPr/>
        <a:lstStyle/>
        <a:p>
          <a:endParaRPr lang="en-US"/>
        </a:p>
      </dgm:t>
    </dgm:pt>
    <dgm:pt modelId="{A4145FEE-41B0-432B-A218-94F41C9964A0}" type="sibTrans" cxnId="{3AF27F30-7626-495F-B1A2-4099449BA193}">
      <dgm:prSet/>
      <dgm:spPr/>
      <dgm:t>
        <a:bodyPr/>
        <a:lstStyle/>
        <a:p>
          <a:endParaRPr lang="en-US"/>
        </a:p>
      </dgm:t>
    </dgm:pt>
    <dgm:pt modelId="{20098474-1A8A-4237-9F63-DCD24A70CC1B}" type="pres">
      <dgm:prSet presAssocID="{465BF8A8-E6A5-4E9E-AC96-FA7FC2993698}" presName="Name0" presStyleCnt="0">
        <dgm:presLayoutVars>
          <dgm:chMax val="7"/>
          <dgm:chPref val="7"/>
          <dgm:dir/>
        </dgm:presLayoutVars>
      </dgm:prSet>
      <dgm:spPr/>
    </dgm:pt>
    <dgm:pt modelId="{9B733FF8-E2B1-436E-99EE-BD1531BB9B26}" type="pres">
      <dgm:prSet presAssocID="{465BF8A8-E6A5-4E9E-AC96-FA7FC2993698}" presName="Name1" presStyleCnt="0"/>
      <dgm:spPr/>
    </dgm:pt>
    <dgm:pt modelId="{7D4C0008-EBDF-482F-A1FC-2C86C80DFE61}" type="pres">
      <dgm:prSet presAssocID="{465BF8A8-E6A5-4E9E-AC96-FA7FC2993698}" presName="cycle" presStyleCnt="0"/>
      <dgm:spPr/>
    </dgm:pt>
    <dgm:pt modelId="{3F8E6F85-DA75-4CAE-8FB0-96DE42517D96}" type="pres">
      <dgm:prSet presAssocID="{465BF8A8-E6A5-4E9E-AC96-FA7FC2993698}" presName="srcNode" presStyleLbl="node1" presStyleIdx="0" presStyleCnt="6"/>
      <dgm:spPr/>
    </dgm:pt>
    <dgm:pt modelId="{EC9E9927-D8B4-4223-BEA7-76A9421C8E5C}" type="pres">
      <dgm:prSet presAssocID="{465BF8A8-E6A5-4E9E-AC96-FA7FC2993698}" presName="conn" presStyleLbl="parChTrans1D2" presStyleIdx="0" presStyleCnt="1"/>
      <dgm:spPr/>
    </dgm:pt>
    <dgm:pt modelId="{20AAB245-DEEA-4D32-B4DA-D5F6624EFD70}" type="pres">
      <dgm:prSet presAssocID="{465BF8A8-E6A5-4E9E-AC96-FA7FC2993698}" presName="extraNode" presStyleLbl="node1" presStyleIdx="0" presStyleCnt="6"/>
      <dgm:spPr/>
    </dgm:pt>
    <dgm:pt modelId="{5B252F30-8D28-4ED2-90ED-36F1D327ED83}" type="pres">
      <dgm:prSet presAssocID="{465BF8A8-E6A5-4E9E-AC96-FA7FC2993698}" presName="dstNode" presStyleLbl="node1" presStyleIdx="0" presStyleCnt="6"/>
      <dgm:spPr/>
    </dgm:pt>
    <dgm:pt modelId="{E820B490-AD27-4253-894A-025353EC2C2A}" type="pres">
      <dgm:prSet presAssocID="{58990905-8A6A-48E6-8607-EDF785AC9472}" presName="text_1" presStyleLbl="node1" presStyleIdx="0" presStyleCnt="6">
        <dgm:presLayoutVars>
          <dgm:bulletEnabled val="1"/>
        </dgm:presLayoutVars>
      </dgm:prSet>
      <dgm:spPr/>
    </dgm:pt>
    <dgm:pt modelId="{80C2F0CA-ADB9-4528-843A-8A2752580755}" type="pres">
      <dgm:prSet presAssocID="{58990905-8A6A-48E6-8607-EDF785AC9472}" presName="accent_1" presStyleCnt="0"/>
      <dgm:spPr/>
    </dgm:pt>
    <dgm:pt modelId="{1A632C1D-E74C-4878-B3E7-647E68CBDBF7}" type="pres">
      <dgm:prSet presAssocID="{58990905-8A6A-48E6-8607-EDF785AC9472}" presName="accentRepeatNode" presStyleLbl="solidFgAcc1" presStyleIdx="0" presStyleCnt="6"/>
      <dgm:spPr>
        <a:ln>
          <a:solidFill>
            <a:schemeClr val="accent6">
              <a:lumMod val="50000"/>
            </a:schemeClr>
          </a:solidFill>
        </a:ln>
      </dgm:spPr>
    </dgm:pt>
    <dgm:pt modelId="{6B399507-9431-4D0B-BF0C-CBF360143239}" type="pres">
      <dgm:prSet presAssocID="{2B8A4740-12BB-4B95-AAE0-2D4C18CD2283}" presName="text_2" presStyleLbl="node1" presStyleIdx="1" presStyleCnt="6">
        <dgm:presLayoutVars>
          <dgm:bulletEnabled val="1"/>
        </dgm:presLayoutVars>
      </dgm:prSet>
      <dgm:spPr/>
    </dgm:pt>
    <dgm:pt modelId="{F3F6AFA0-4AED-4395-BE09-7B32D75B8CE4}" type="pres">
      <dgm:prSet presAssocID="{2B8A4740-12BB-4B95-AAE0-2D4C18CD2283}" presName="accent_2" presStyleCnt="0"/>
      <dgm:spPr/>
    </dgm:pt>
    <dgm:pt modelId="{FE14807B-71A3-42E9-AB84-A3C2F2BFCDE7}" type="pres">
      <dgm:prSet presAssocID="{2B8A4740-12BB-4B95-AAE0-2D4C18CD2283}" presName="accentRepeatNode" presStyleLbl="solidFgAcc1" presStyleIdx="1" presStyleCnt="6"/>
      <dgm:spPr>
        <a:ln>
          <a:solidFill>
            <a:schemeClr val="accent6">
              <a:lumMod val="50000"/>
            </a:schemeClr>
          </a:solidFill>
        </a:ln>
      </dgm:spPr>
    </dgm:pt>
    <dgm:pt modelId="{1226FE6C-42E4-4EE8-8D93-13E57728926E}" type="pres">
      <dgm:prSet presAssocID="{CD35EEA8-DE30-477D-820D-47F45356F1DA}" presName="text_3" presStyleLbl="node1" presStyleIdx="2" presStyleCnt="6">
        <dgm:presLayoutVars>
          <dgm:bulletEnabled val="1"/>
        </dgm:presLayoutVars>
      </dgm:prSet>
      <dgm:spPr/>
    </dgm:pt>
    <dgm:pt modelId="{A9018642-1FE3-484C-A6ED-5BF29D4F1DE3}" type="pres">
      <dgm:prSet presAssocID="{CD35EEA8-DE30-477D-820D-47F45356F1DA}" presName="accent_3" presStyleCnt="0"/>
      <dgm:spPr/>
    </dgm:pt>
    <dgm:pt modelId="{75CCBB77-1AC5-4811-86D5-D6EE24F99AFC}" type="pres">
      <dgm:prSet presAssocID="{CD35EEA8-DE30-477D-820D-47F45356F1DA}" presName="accentRepeatNode" presStyleLbl="solidFgAcc1" presStyleIdx="2" presStyleCnt="6"/>
      <dgm:spPr>
        <a:ln>
          <a:solidFill>
            <a:schemeClr val="accent6">
              <a:lumMod val="50000"/>
            </a:schemeClr>
          </a:solidFill>
        </a:ln>
      </dgm:spPr>
    </dgm:pt>
    <dgm:pt modelId="{7969B8C2-28FB-4090-9CC6-BB888C9377D3}" type="pres">
      <dgm:prSet presAssocID="{394706AF-58FE-4BC0-9A37-33C0A2AE506C}" presName="text_4" presStyleLbl="node1" presStyleIdx="3" presStyleCnt="6">
        <dgm:presLayoutVars>
          <dgm:bulletEnabled val="1"/>
        </dgm:presLayoutVars>
      </dgm:prSet>
      <dgm:spPr/>
    </dgm:pt>
    <dgm:pt modelId="{DE810D69-0E98-4D86-A7C8-59BFC105D73B}" type="pres">
      <dgm:prSet presAssocID="{394706AF-58FE-4BC0-9A37-33C0A2AE506C}" presName="accent_4" presStyleCnt="0"/>
      <dgm:spPr/>
    </dgm:pt>
    <dgm:pt modelId="{E193AB3D-3B60-4691-8045-4E4BB4B82A56}" type="pres">
      <dgm:prSet presAssocID="{394706AF-58FE-4BC0-9A37-33C0A2AE506C}" presName="accentRepeatNode" presStyleLbl="solidFgAcc1" presStyleIdx="3" presStyleCnt="6"/>
      <dgm:spPr>
        <a:ln>
          <a:solidFill>
            <a:schemeClr val="accent6">
              <a:lumMod val="50000"/>
            </a:schemeClr>
          </a:solidFill>
        </a:ln>
      </dgm:spPr>
    </dgm:pt>
    <dgm:pt modelId="{18C6547D-2DD5-498F-B536-D8C138A5F995}" type="pres">
      <dgm:prSet presAssocID="{E33D5054-B8A7-46AD-A404-68FE82DF6D58}" presName="text_5" presStyleLbl="node1" presStyleIdx="4" presStyleCnt="6">
        <dgm:presLayoutVars>
          <dgm:bulletEnabled val="1"/>
        </dgm:presLayoutVars>
      </dgm:prSet>
      <dgm:spPr/>
    </dgm:pt>
    <dgm:pt modelId="{5F3D61E8-536B-404A-8471-5C845699FB3E}" type="pres">
      <dgm:prSet presAssocID="{E33D5054-B8A7-46AD-A404-68FE82DF6D58}" presName="accent_5" presStyleCnt="0"/>
      <dgm:spPr/>
    </dgm:pt>
    <dgm:pt modelId="{37F7066E-D079-4998-9F4F-8DE3098AD93C}" type="pres">
      <dgm:prSet presAssocID="{E33D5054-B8A7-46AD-A404-68FE82DF6D58}" presName="accentRepeatNode" presStyleLbl="solidFgAcc1" presStyleIdx="4" presStyleCnt="6"/>
      <dgm:spPr>
        <a:ln>
          <a:solidFill>
            <a:schemeClr val="accent6">
              <a:lumMod val="50000"/>
            </a:schemeClr>
          </a:solidFill>
        </a:ln>
      </dgm:spPr>
    </dgm:pt>
    <dgm:pt modelId="{4DF72C70-F6DC-498B-8C16-04D9BB5ED2BB}" type="pres">
      <dgm:prSet presAssocID="{B205B15B-B192-4541-AA48-3D8A15BE5A19}" presName="text_6" presStyleLbl="node1" presStyleIdx="5" presStyleCnt="6">
        <dgm:presLayoutVars>
          <dgm:bulletEnabled val="1"/>
        </dgm:presLayoutVars>
      </dgm:prSet>
      <dgm:spPr/>
    </dgm:pt>
    <dgm:pt modelId="{43F3CB36-8CDE-4B08-98D2-3F67E3803CB5}" type="pres">
      <dgm:prSet presAssocID="{B205B15B-B192-4541-AA48-3D8A15BE5A19}" presName="accent_6" presStyleCnt="0"/>
      <dgm:spPr/>
    </dgm:pt>
    <dgm:pt modelId="{55A78BE1-07C0-4A3E-BE4C-E5FEB3427B3C}" type="pres">
      <dgm:prSet presAssocID="{B205B15B-B192-4541-AA48-3D8A15BE5A19}" presName="accentRepeatNode" presStyleLbl="solidFgAcc1" presStyleIdx="5" presStyleCnt="6"/>
      <dgm:spPr>
        <a:ln>
          <a:solidFill>
            <a:schemeClr val="accent6">
              <a:lumMod val="50000"/>
            </a:schemeClr>
          </a:solidFill>
        </a:ln>
      </dgm:spPr>
    </dgm:pt>
  </dgm:ptLst>
  <dgm:cxnLst>
    <dgm:cxn modelId="{B38D4FD2-74D1-4D8A-A962-60AC9D3D52FD}" srcId="{465BF8A8-E6A5-4E9E-AC96-FA7FC2993698}" destId="{B205B15B-B192-4541-AA48-3D8A15BE5A19}" srcOrd="5" destOrd="0" parTransId="{146F8B26-1D32-43F7-B045-FB432C2731B0}" sibTransId="{D26D5B68-8F73-473F-999E-2E3B93A7CC74}"/>
    <dgm:cxn modelId="{5E196074-89AA-48FA-BFB9-0E0F118BEEFB}" srcId="{465BF8A8-E6A5-4E9E-AC96-FA7FC2993698}" destId="{2B8A4740-12BB-4B95-AAE0-2D4C18CD2283}" srcOrd="1" destOrd="0" parTransId="{29C5A8E6-6221-4A9B-96C8-D627B7D281FC}" sibTransId="{56246F00-8CC8-4D8F-A739-81BE1D5F9E9C}"/>
    <dgm:cxn modelId="{6307C52C-F650-4563-9786-B7F8E1678917}" srcId="{465BF8A8-E6A5-4E9E-AC96-FA7FC2993698}" destId="{58990905-8A6A-48E6-8607-EDF785AC9472}" srcOrd="0" destOrd="0" parTransId="{F02FC12F-0A1B-4267-8B6A-DDF3EBBFE21D}" sibTransId="{900B867B-46E9-42DD-B2CD-ADA6EB38D6D0}"/>
    <dgm:cxn modelId="{08FA9ECA-9D0D-4E90-A151-31C83F24CF92}" srcId="{465BF8A8-E6A5-4E9E-AC96-FA7FC2993698}" destId="{E33D5054-B8A7-46AD-A404-68FE82DF6D58}" srcOrd="4" destOrd="0" parTransId="{B34C51A2-BE48-45AB-A792-D5E3B38B65C6}" sibTransId="{0C087A69-DB03-48F2-9E83-F3DC57351E1B}"/>
    <dgm:cxn modelId="{A07ACA83-C5A4-4E04-A0B3-B60A8CEC4ED1}" type="presOf" srcId="{B205B15B-B192-4541-AA48-3D8A15BE5A19}" destId="{4DF72C70-F6DC-498B-8C16-04D9BB5ED2BB}" srcOrd="0" destOrd="0" presId="urn:microsoft.com/office/officeart/2008/layout/VerticalCurvedList"/>
    <dgm:cxn modelId="{5F545990-639B-42E4-B19B-9BD30846FAE4}" type="presOf" srcId="{E33D5054-B8A7-46AD-A404-68FE82DF6D58}" destId="{18C6547D-2DD5-498F-B536-D8C138A5F995}" srcOrd="0" destOrd="0" presId="urn:microsoft.com/office/officeart/2008/layout/VerticalCurvedList"/>
    <dgm:cxn modelId="{91C707B4-407E-41DB-9444-7DF0AFB4C724}" srcId="{465BF8A8-E6A5-4E9E-AC96-FA7FC2993698}" destId="{CD35EEA8-DE30-477D-820D-47F45356F1DA}" srcOrd="2" destOrd="0" parTransId="{94A49AEA-05DD-4A47-8869-9960BB84D1DF}" sibTransId="{3821E7A7-D163-4D22-8056-9650871AB55B}"/>
    <dgm:cxn modelId="{FE533974-7505-4B00-BD6A-5990A91ABBEA}" type="presOf" srcId="{CD35EEA8-DE30-477D-820D-47F45356F1DA}" destId="{1226FE6C-42E4-4EE8-8D93-13E57728926E}" srcOrd="0" destOrd="0" presId="urn:microsoft.com/office/officeart/2008/layout/VerticalCurvedList"/>
    <dgm:cxn modelId="{F9913B32-A25A-4B84-99A5-5DD15977ECBB}" type="presOf" srcId="{58990905-8A6A-48E6-8607-EDF785AC9472}" destId="{E820B490-AD27-4253-894A-025353EC2C2A}" srcOrd="0" destOrd="0" presId="urn:microsoft.com/office/officeart/2008/layout/VerticalCurvedList"/>
    <dgm:cxn modelId="{9AE466D1-B88B-4F02-9003-97CFED8B409E}" type="presOf" srcId="{394706AF-58FE-4BC0-9A37-33C0A2AE506C}" destId="{7969B8C2-28FB-4090-9CC6-BB888C9377D3}" srcOrd="0" destOrd="0" presId="urn:microsoft.com/office/officeart/2008/layout/VerticalCurvedList"/>
    <dgm:cxn modelId="{C49C844F-378F-438B-8407-961775ECC8D9}" type="presOf" srcId="{900B867B-46E9-42DD-B2CD-ADA6EB38D6D0}" destId="{EC9E9927-D8B4-4223-BEA7-76A9421C8E5C}" srcOrd="0" destOrd="0" presId="urn:microsoft.com/office/officeart/2008/layout/VerticalCurvedList"/>
    <dgm:cxn modelId="{D08425D5-DD99-484A-9215-988875E00BEC}" type="presOf" srcId="{465BF8A8-E6A5-4E9E-AC96-FA7FC2993698}" destId="{20098474-1A8A-4237-9F63-DCD24A70CC1B}" srcOrd="0" destOrd="0" presId="urn:microsoft.com/office/officeart/2008/layout/VerticalCurvedList"/>
    <dgm:cxn modelId="{8E9AB89A-035E-4858-BB23-2CB688FEF1BE}" type="presOf" srcId="{2B8A4740-12BB-4B95-AAE0-2D4C18CD2283}" destId="{6B399507-9431-4D0B-BF0C-CBF360143239}" srcOrd="0" destOrd="0" presId="urn:microsoft.com/office/officeart/2008/layout/VerticalCurvedList"/>
    <dgm:cxn modelId="{3AF27F30-7626-495F-B1A2-4099449BA193}" srcId="{465BF8A8-E6A5-4E9E-AC96-FA7FC2993698}" destId="{394706AF-58FE-4BC0-9A37-33C0A2AE506C}" srcOrd="3" destOrd="0" parTransId="{E7B52FC9-6720-4F72-A367-F7A1D0FE1692}" sibTransId="{A4145FEE-41B0-432B-A218-94F41C9964A0}"/>
    <dgm:cxn modelId="{26CC3CFC-EF2F-408C-BA78-618109E1F89D}" type="presParOf" srcId="{20098474-1A8A-4237-9F63-DCD24A70CC1B}" destId="{9B733FF8-E2B1-436E-99EE-BD1531BB9B26}" srcOrd="0" destOrd="0" presId="urn:microsoft.com/office/officeart/2008/layout/VerticalCurvedList"/>
    <dgm:cxn modelId="{6758A8BC-6684-4F6B-8809-C360765B5A41}" type="presParOf" srcId="{9B733FF8-E2B1-436E-99EE-BD1531BB9B26}" destId="{7D4C0008-EBDF-482F-A1FC-2C86C80DFE61}" srcOrd="0" destOrd="0" presId="urn:microsoft.com/office/officeart/2008/layout/VerticalCurvedList"/>
    <dgm:cxn modelId="{91056664-7499-46BC-8227-B8387ACBBA90}" type="presParOf" srcId="{7D4C0008-EBDF-482F-A1FC-2C86C80DFE61}" destId="{3F8E6F85-DA75-4CAE-8FB0-96DE42517D96}" srcOrd="0" destOrd="0" presId="urn:microsoft.com/office/officeart/2008/layout/VerticalCurvedList"/>
    <dgm:cxn modelId="{7F27A79E-4946-4BDA-87F2-4D2932BB3EB3}" type="presParOf" srcId="{7D4C0008-EBDF-482F-A1FC-2C86C80DFE61}" destId="{EC9E9927-D8B4-4223-BEA7-76A9421C8E5C}" srcOrd="1" destOrd="0" presId="urn:microsoft.com/office/officeart/2008/layout/VerticalCurvedList"/>
    <dgm:cxn modelId="{65B1BCA3-86AB-4F5A-83BB-CAAFC9FAC3EC}" type="presParOf" srcId="{7D4C0008-EBDF-482F-A1FC-2C86C80DFE61}" destId="{20AAB245-DEEA-4D32-B4DA-D5F6624EFD70}" srcOrd="2" destOrd="0" presId="urn:microsoft.com/office/officeart/2008/layout/VerticalCurvedList"/>
    <dgm:cxn modelId="{7DA888D1-C66B-495F-AD27-DD05BC59BB9C}" type="presParOf" srcId="{7D4C0008-EBDF-482F-A1FC-2C86C80DFE61}" destId="{5B252F30-8D28-4ED2-90ED-36F1D327ED83}" srcOrd="3" destOrd="0" presId="urn:microsoft.com/office/officeart/2008/layout/VerticalCurvedList"/>
    <dgm:cxn modelId="{82A61CF0-5F1F-4571-BB96-EC71C8A99D49}" type="presParOf" srcId="{9B733FF8-E2B1-436E-99EE-BD1531BB9B26}" destId="{E820B490-AD27-4253-894A-025353EC2C2A}" srcOrd="1" destOrd="0" presId="urn:microsoft.com/office/officeart/2008/layout/VerticalCurvedList"/>
    <dgm:cxn modelId="{C5809D29-53A7-4C8B-A94C-56ABC9058823}" type="presParOf" srcId="{9B733FF8-E2B1-436E-99EE-BD1531BB9B26}" destId="{80C2F0CA-ADB9-4528-843A-8A2752580755}" srcOrd="2" destOrd="0" presId="urn:microsoft.com/office/officeart/2008/layout/VerticalCurvedList"/>
    <dgm:cxn modelId="{A518ED8B-E723-4008-8F18-E1C2B27563B1}" type="presParOf" srcId="{80C2F0CA-ADB9-4528-843A-8A2752580755}" destId="{1A632C1D-E74C-4878-B3E7-647E68CBDBF7}" srcOrd="0" destOrd="0" presId="urn:microsoft.com/office/officeart/2008/layout/VerticalCurvedList"/>
    <dgm:cxn modelId="{E82ED5FF-CDA1-42D5-9754-146DCBBDF46B}" type="presParOf" srcId="{9B733FF8-E2B1-436E-99EE-BD1531BB9B26}" destId="{6B399507-9431-4D0B-BF0C-CBF360143239}" srcOrd="3" destOrd="0" presId="urn:microsoft.com/office/officeart/2008/layout/VerticalCurvedList"/>
    <dgm:cxn modelId="{1BD0B00A-C61C-4C4F-B7B8-E8BBAC3EE385}" type="presParOf" srcId="{9B733FF8-E2B1-436E-99EE-BD1531BB9B26}" destId="{F3F6AFA0-4AED-4395-BE09-7B32D75B8CE4}" srcOrd="4" destOrd="0" presId="urn:microsoft.com/office/officeart/2008/layout/VerticalCurvedList"/>
    <dgm:cxn modelId="{9F03405B-D44C-4DC5-8C42-37B29D2265EC}" type="presParOf" srcId="{F3F6AFA0-4AED-4395-BE09-7B32D75B8CE4}" destId="{FE14807B-71A3-42E9-AB84-A3C2F2BFCDE7}" srcOrd="0" destOrd="0" presId="urn:microsoft.com/office/officeart/2008/layout/VerticalCurvedList"/>
    <dgm:cxn modelId="{5C451A11-2313-4C1B-ACBB-D8870507D106}" type="presParOf" srcId="{9B733FF8-E2B1-436E-99EE-BD1531BB9B26}" destId="{1226FE6C-42E4-4EE8-8D93-13E57728926E}" srcOrd="5" destOrd="0" presId="urn:microsoft.com/office/officeart/2008/layout/VerticalCurvedList"/>
    <dgm:cxn modelId="{7DDA87FD-6791-4D7A-A9EC-FA333198B970}" type="presParOf" srcId="{9B733FF8-E2B1-436E-99EE-BD1531BB9B26}" destId="{A9018642-1FE3-484C-A6ED-5BF29D4F1DE3}" srcOrd="6" destOrd="0" presId="urn:microsoft.com/office/officeart/2008/layout/VerticalCurvedList"/>
    <dgm:cxn modelId="{552A4CF0-682C-48A8-B96E-0CF7072DE257}" type="presParOf" srcId="{A9018642-1FE3-484C-A6ED-5BF29D4F1DE3}" destId="{75CCBB77-1AC5-4811-86D5-D6EE24F99AFC}" srcOrd="0" destOrd="0" presId="urn:microsoft.com/office/officeart/2008/layout/VerticalCurvedList"/>
    <dgm:cxn modelId="{BDFDF546-0436-4DD7-9FE4-ABDE8F5BB6F7}" type="presParOf" srcId="{9B733FF8-E2B1-436E-99EE-BD1531BB9B26}" destId="{7969B8C2-28FB-4090-9CC6-BB888C9377D3}" srcOrd="7" destOrd="0" presId="urn:microsoft.com/office/officeart/2008/layout/VerticalCurvedList"/>
    <dgm:cxn modelId="{61106065-C8F4-47BD-8969-5A5E431F784D}" type="presParOf" srcId="{9B733FF8-E2B1-436E-99EE-BD1531BB9B26}" destId="{DE810D69-0E98-4D86-A7C8-59BFC105D73B}" srcOrd="8" destOrd="0" presId="urn:microsoft.com/office/officeart/2008/layout/VerticalCurvedList"/>
    <dgm:cxn modelId="{D9D9A0AA-38B7-42AC-9789-0230871FF053}" type="presParOf" srcId="{DE810D69-0E98-4D86-A7C8-59BFC105D73B}" destId="{E193AB3D-3B60-4691-8045-4E4BB4B82A56}" srcOrd="0" destOrd="0" presId="urn:microsoft.com/office/officeart/2008/layout/VerticalCurvedList"/>
    <dgm:cxn modelId="{291F8E22-0A74-4E43-BFA0-D0E1495F7CFC}" type="presParOf" srcId="{9B733FF8-E2B1-436E-99EE-BD1531BB9B26}" destId="{18C6547D-2DD5-498F-B536-D8C138A5F995}" srcOrd="9" destOrd="0" presId="urn:microsoft.com/office/officeart/2008/layout/VerticalCurvedList"/>
    <dgm:cxn modelId="{83BEED6A-67BD-4336-AEF8-D652418B98D5}" type="presParOf" srcId="{9B733FF8-E2B1-436E-99EE-BD1531BB9B26}" destId="{5F3D61E8-536B-404A-8471-5C845699FB3E}" srcOrd="10" destOrd="0" presId="urn:microsoft.com/office/officeart/2008/layout/VerticalCurvedList"/>
    <dgm:cxn modelId="{8E0EF77E-D981-4305-987E-5E87600BF9EF}" type="presParOf" srcId="{5F3D61E8-536B-404A-8471-5C845699FB3E}" destId="{37F7066E-D079-4998-9F4F-8DE3098AD93C}" srcOrd="0" destOrd="0" presId="urn:microsoft.com/office/officeart/2008/layout/VerticalCurvedList"/>
    <dgm:cxn modelId="{FFC646F0-2558-4D62-AA2D-67CBD2DD2EE9}" type="presParOf" srcId="{9B733FF8-E2B1-436E-99EE-BD1531BB9B26}" destId="{4DF72C70-F6DC-498B-8C16-04D9BB5ED2BB}" srcOrd="11" destOrd="0" presId="urn:microsoft.com/office/officeart/2008/layout/VerticalCurvedList"/>
    <dgm:cxn modelId="{2A68C69E-E0F8-40D1-B951-EE020A318E6E}" type="presParOf" srcId="{9B733FF8-E2B1-436E-99EE-BD1531BB9B26}" destId="{43F3CB36-8CDE-4B08-98D2-3F67E3803CB5}" srcOrd="12" destOrd="0" presId="urn:microsoft.com/office/officeart/2008/layout/VerticalCurvedList"/>
    <dgm:cxn modelId="{27C9E74E-A9FB-4FA2-B38E-EC41B1B20398}" type="presParOf" srcId="{43F3CB36-8CDE-4B08-98D2-3F67E3803CB5}" destId="{55A78BE1-07C0-4A3E-BE4C-E5FEB3427B3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B84E16-285E-44D8-9344-B5F71EB5DF46}" type="doc">
      <dgm:prSet loTypeId="urn:microsoft.com/office/officeart/2005/8/layout/radial4" loCatId="relationship" qsTypeId="urn:microsoft.com/office/officeart/2005/8/quickstyle/simple5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1D93ADDB-3F65-4B82-9F90-9E12260DEB13}">
      <dgm:prSet phldrT="[Text]" custT="1"/>
      <dgm:spPr>
        <a:solidFill>
          <a:srgbClr val="9C0000"/>
        </a:solidFill>
      </dgm:spPr>
      <dgm:t>
        <a:bodyPr/>
        <a:lstStyle/>
        <a:p>
          <a:r>
            <a:rPr lang="hu-HU" sz="2800" dirty="0">
              <a:solidFill>
                <a:schemeClr val="bg1"/>
              </a:solidFill>
            </a:rPr>
            <a:t>Dinamikusfogyasztás-bővülés</a:t>
          </a:r>
          <a:endParaRPr lang="en-US" sz="3200" dirty="0">
            <a:solidFill>
              <a:schemeClr val="bg1"/>
            </a:solidFill>
          </a:endParaRPr>
        </a:p>
      </dgm:t>
    </dgm:pt>
    <dgm:pt modelId="{E9D9BABC-7623-4278-BA77-01B75A89760A}" type="parTrans" cxnId="{768CA4F3-2BEB-4F1D-A345-17501E2CF94E}">
      <dgm:prSet/>
      <dgm:spPr/>
      <dgm:t>
        <a:bodyPr/>
        <a:lstStyle/>
        <a:p>
          <a:endParaRPr lang="en-US"/>
        </a:p>
      </dgm:t>
    </dgm:pt>
    <dgm:pt modelId="{967D8401-00DE-4FFD-A1C0-83E1D3FED5F9}" type="sibTrans" cxnId="{768CA4F3-2BEB-4F1D-A345-17501E2CF94E}">
      <dgm:prSet/>
      <dgm:spPr/>
      <dgm:t>
        <a:bodyPr/>
        <a:lstStyle/>
        <a:p>
          <a:endParaRPr lang="en-US"/>
        </a:p>
      </dgm:t>
    </dgm:pt>
    <dgm:pt modelId="{3ECA22E1-34CF-48CF-A103-27AAEE0F2B55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hu-HU" sz="2800" dirty="0">
              <a:solidFill>
                <a:schemeClr val="bg1"/>
              </a:solidFill>
            </a:rPr>
            <a:t>Lakossági bizalom javulása</a:t>
          </a:r>
          <a:endParaRPr lang="en-US" sz="2800" dirty="0">
            <a:solidFill>
              <a:schemeClr val="bg1"/>
            </a:solidFill>
          </a:endParaRPr>
        </a:p>
      </dgm:t>
    </dgm:pt>
    <dgm:pt modelId="{F5DE76B5-87CA-4C3D-8EB7-E3EDC2FC79E8}" type="parTrans" cxnId="{F868FC7D-E37F-4600-827B-1D135E47DA88}">
      <dgm:prSet/>
      <dgm:spPr/>
      <dgm:t>
        <a:bodyPr/>
        <a:lstStyle/>
        <a:p>
          <a:endParaRPr lang="en-US"/>
        </a:p>
      </dgm:t>
    </dgm:pt>
    <dgm:pt modelId="{BCE889A5-1A19-4657-BC6C-C89292768107}" type="sibTrans" cxnId="{F868FC7D-E37F-4600-827B-1D135E47DA88}">
      <dgm:prSet/>
      <dgm:spPr/>
      <dgm:t>
        <a:bodyPr/>
        <a:lstStyle/>
        <a:p>
          <a:endParaRPr lang="en-US"/>
        </a:p>
      </dgm:t>
    </dgm:pt>
    <dgm:pt modelId="{60536008-557F-43FE-9728-6FBE7B1FEEBE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hu-HU" sz="2800" dirty="0">
              <a:solidFill>
                <a:schemeClr val="bg1"/>
              </a:solidFill>
            </a:rPr>
            <a:t>Munkaerőpiaci folyamatok</a:t>
          </a:r>
          <a:endParaRPr lang="en-US" sz="2800" dirty="0">
            <a:solidFill>
              <a:schemeClr val="bg1"/>
            </a:solidFill>
          </a:endParaRPr>
        </a:p>
      </dgm:t>
    </dgm:pt>
    <dgm:pt modelId="{53B4602C-D609-4368-9C6A-02300068D550}" type="parTrans" cxnId="{F50FF16D-BB0F-49C2-8CA8-B929894349FA}">
      <dgm:prSet/>
      <dgm:spPr/>
      <dgm:t>
        <a:bodyPr/>
        <a:lstStyle/>
        <a:p>
          <a:endParaRPr lang="en-US"/>
        </a:p>
      </dgm:t>
    </dgm:pt>
    <dgm:pt modelId="{FBFD44D9-4B29-4028-A169-F5D716E86756}" type="sibTrans" cxnId="{F50FF16D-BB0F-49C2-8CA8-B929894349FA}">
      <dgm:prSet/>
      <dgm:spPr/>
      <dgm:t>
        <a:bodyPr/>
        <a:lstStyle/>
        <a:p>
          <a:endParaRPr lang="en-US"/>
        </a:p>
      </dgm:t>
    </dgm:pt>
    <dgm:pt modelId="{138D4F46-CAEB-416E-8B8E-B787D14AE267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hu-HU" sz="2800" dirty="0">
              <a:solidFill>
                <a:schemeClr val="bg1"/>
              </a:solidFill>
            </a:rPr>
            <a:t>Fordulat a lakossági hitelezésben</a:t>
          </a:r>
          <a:endParaRPr lang="en-US" sz="2800" dirty="0">
            <a:solidFill>
              <a:schemeClr val="bg1"/>
            </a:solidFill>
          </a:endParaRPr>
        </a:p>
      </dgm:t>
    </dgm:pt>
    <dgm:pt modelId="{414E4EA5-175B-46BE-9641-F761FC1E61EC}" type="parTrans" cxnId="{24E6FC30-8F20-4A8A-BA4A-53EC3C026BC2}">
      <dgm:prSet/>
      <dgm:spPr/>
      <dgm:t>
        <a:bodyPr/>
        <a:lstStyle/>
        <a:p>
          <a:endParaRPr lang="en-US" dirty="0"/>
        </a:p>
      </dgm:t>
    </dgm:pt>
    <dgm:pt modelId="{3D7BDB59-47D1-4688-998E-FDD04DD283B6}" type="sibTrans" cxnId="{24E6FC30-8F20-4A8A-BA4A-53EC3C026BC2}">
      <dgm:prSet/>
      <dgm:spPr/>
      <dgm:t>
        <a:bodyPr/>
        <a:lstStyle/>
        <a:p>
          <a:endParaRPr lang="en-US"/>
        </a:p>
      </dgm:t>
    </dgm:pt>
    <dgm:pt modelId="{9D9BD726-8E61-4418-8883-1673C29A7662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hu-HU" sz="2800" dirty="0">
              <a:solidFill>
                <a:schemeClr val="bg1"/>
              </a:solidFill>
            </a:rPr>
            <a:t>Lakáspiac másodkörös hatásai</a:t>
          </a:r>
          <a:endParaRPr lang="en-US" sz="2800" dirty="0">
            <a:solidFill>
              <a:schemeClr val="bg1"/>
            </a:solidFill>
          </a:endParaRPr>
        </a:p>
      </dgm:t>
    </dgm:pt>
    <dgm:pt modelId="{1A98E34A-5653-427A-9BBE-902DD36ADAA7}" type="parTrans" cxnId="{1C824C13-14CC-4C75-A012-B26681F4D13D}">
      <dgm:prSet/>
      <dgm:spPr/>
      <dgm:t>
        <a:bodyPr/>
        <a:lstStyle/>
        <a:p>
          <a:endParaRPr lang="en-US"/>
        </a:p>
      </dgm:t>
    </dgm:pt>
    <dgm:pt modelId="{14EF9F84-2458-4B34-91DC-B5D483FBC937}" type="sibTrans" cxnId="{1C824C13-14CC-4C75-A012-B26681F4D13D}">
      <dgm:prSet/>
      <dgm:spPr/>
      <dgm:t>
        <a:bodyPr/>
        <a:lstStyle/>
        <a:p>
          <a:endParaRPr lang="en-US"/>
        </a:p>
      </dgm:t>
    </dgm:pt>
    <dgm:pt modelId="{3D749910-6DF1-4529-BF29-E957C21C544F}">
      <dgm:prSet/>
      <dgm:spPr/>
      <dgm:t>
        <a:bodyPr/>
        <a:lstStyle/>
        <a:p>
          <a:endParaRPr lang="en-US"/>
        </a:p>
      </dgm:t>
    </dgm:pt>
    <dgm:pt modelId="{3D3DEB11-A48C-4F97-8F10-67D82D7A8385}" type="parTrans" cxnId="{47D4B72D-B923-40D9-BCC1-207BA3454DE8}">
      <dgm:prSet/>
      <dgm:spPr/>
      <dgm:t>
        <a:bodyPr/>
        <a:lstStyle/>
        <a:p>
          <a:endParaRPr lang="en-US"/>
        </a:p>
      </dgm:t>
    </dgm:pt>
    <dgm:pt modelId="{212D4AA9-441F-497B-8F42-48586385B436}" type="sibTrans" cxnId="{47D4B72D-B923-40D9-BCC1-207BA3454DE8}">
      <dgm:prSet/>
      <dgm:spPr/>
      <dgm:t>
        <a:bodyPr/>
        <a:lstStyle/>
        <a:p>
          <a:endParaRPr lang="en-US"/>
        </a:p>
      </dgm:t>
    </dgm:pt>
    <dgm:pt modelId="{3035588A-F903-4868-81E8-E473592344B0}" type="pres">
      <dgm:prSet presAssocID="{6BB84E16-285E-44D8-9344-B5F71EB5DF4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7CFB60D-14B8-40C5-8331-51C589D19A60}" type="pres">
      <dgm:prSet presAssocID="{1D93ADDB-3F65-4B82-9F90-9E12260DEB13}" presName="centerShape" presStyleLbl="node0" presStyleIdx="0" presStyleCnt="1"/>
      <dgm:spPr/>
    </dgm:pt>
    <dgm:pt modelId="{EDC85E94-8684-43B1-8AC4-29525ADA730F}" type="pres">
      <dgm:prSet presAssocID="{F5DE76B5-87CA-4C3D-8EB7-E3EDC2FC79E8}" presName="parTrans" presStyleLbl="bgSibTrans2D1" presStyleIdx="0" presStyleCnt="4" custScaleX="115114"/>
      <dgm:spPr/>
    </dgm:pt>
    <dgm:pt modelId="{512643CE-787A-4872-BD69-51432D46091F}" type="pres">
      <dgm:prSet presAssocID="{3ECA22E1-34CF-48CF-A103-27AAEE0F2B55}" presName="node" presStyleLbl="node1" presStyleIdx="0" presStyleCnt="4" custScaleX="122020">
        <dgm:presLayoutVars>
          <dgm:bulletEnabled val="1"/>
        </dgm:presLayoutVars>
      </dgm:prSet>
      <dgm:spPr/>
    </dgm:pt>
    <dgm:pt modelId="{F413C676-32BF-4C50-A9BE-9E3579BC854B}" type="pres">
      <dgm:prSet presAssocID="{53B4602C-D609-4368-9C6A-02300068D550}" presName="parTrans" presStyleLbl="bgSibTrans2D1" presStyleIdx="1" presStyleCnt="4"/>
      <dgm:spPr/>
    </dgm:pt>
    <dgm:pt modelId="{2C8A478A-9CAD-47BC-87D7-E0634A3C9B0F}" type="pres">
      <dgm:prSet presAssocID="{60536008-557F-43FE-9728-6FBE7B1FEEBE}" presName="node" presStyleLbl="node1" presStyleIdx="1" presStyleCnt="4" custScaleX="116288">
        <dgm:presLayoutVars>
          <dgm:bulletEnabled val="1"/>
        </dgm:presLayoutVars>
      </dgm:prSet>
      <dgm:spPr/>
    </dgm:pt>
    <dgm:pt modelId="{AD0C78B5-5568-4825-90EF-E5A35DAF02DC}" type="pres">
      <dgm:prSet presAssocID="{414E4EA5-175B-46BE-9641-F761FC1E61EC}" presName="parTrans" presStyleLbl="bgSibTrans2D1" presStyleIdx="2" presStyleCnt="4"/>
      <dgm:spPr/>
    </dgm:pt>
    <dgm:pt modelId="{26CCFB51-B4A6-46D5-9030-30C956D7C42F}" type="pres">
      <dgm:prSet presAssocID="{138D4F46-CAEB-416E-8B8E-B787D14AE267}" presName="node" presStyleLbl="node1" presStyleIdx="2" presStyleCnt="4">
        <dgm:presLayoutVars>
          <dgm:bulletEnabled val="1"/>
        </dgm:presLayoutVars>
      </dgm:prSet>
      <dgm:spPr/>
    </dgm:pt>
    <dgm:pt modelId="{1A3D4CA8-27B0-4AE7-BEBF-7E2DDC374B0E}" type="pres">
      <dgm:prSet presAssocID="{1A98E34A-5653-427A-9BBE-902DD36ADAA7}" presName="parTrans" presStyleLbl="bgSibTrans2D1" presStyleIdx="3" presStyleCnt="4"/>
      <dgm:spPr/>
    </dgm:pt>
    <dgm:pt modelId="{ABC94D08-0282-44F7-B441-A13CDF6F1A8E}" type="pres">
      <dgm:prSet presAssocID="{9D9BD726-8E61-4418-8883-1673C29A7662}" presName="node" presStyleLbl="node1" presStyleIdx="3" presStyleCnt="4">
        <dgm:presLayoutVars>
          <dgm:bulletEnabled val="1"/>
        </dgm:presLayoutVars>
      </dgm:prSet>
      <dgm:spPr/>
    </dgm:pt>
  </dgm:ptLst>
  <dgm:cxnLst>
    <dgm:cxn modelId="{1C824C13-14CC-4C75-A012-B26681F4D13D}" srcId="{1D93ADDB-3F65-4B82-9F90-9E12260DEB13}" destId="{9D9BD726-8E61-4418-8883-1673C29A7662}" srcOrd="3" destOrd="0" parTransId="{1A98E34A-5653-427A-9BBE-902DD36ADAA7}" sibTransId="{14EF9F84-2458-4B34-91DC-B5D483FBC937}"/>
    <dgm:cxn modelId="{54E6D539-B53E-4313-93F5-5D6AF252DFA0}" type="presOf" srcId="{6BB84E16-285E-44D8-9344-B5F71EB5DF46}" destId="{3035588A-F903-4868-81E8-E473592344B0}" srcOrd="0" destOrd="0" presId="urn:microsoft.com/office/officeart/2005/8/layout/radial4"/>
    <dgm:cxn modelId="{CAFF935C-AA85-4880-9FCE-40DF81E0E2D5}" type="presOf" srcId="{F5DE76B5-87CA-4C3D-8EB7-E3EDC2FC79E8}" destId="{EDC85E94-8684-43B1-8AC4-29525ADA730F}" srcOrd="0" destOrd="0" presId="urn:microsoft.com/office/officeart/2005/8/layout/radial4"/>
    <dgm:cxn modelId="{F50FF16D-BB0F-49C2-8CA8-B929894349FA}" srcId="{1D93ADDB-3F65-4B82-9F90-9E12260DEB13}" destId="{60536008-557F-43FE-9728-6FBE7B1FEEBE}" srcOrd="1" destOrd="0" parTransId="{53B4602C-D609-4368-9C6A-02300068D550}" sibTransId="{FBFD44D9-4B29-4028-A169-F5D716E86756}"/>
    <dgm:cxn modelId="{47D4B72D-B923-40D9-BCC1-207BA3454DE8}" srcId="{6BB84E16-285E-44D8-9344-B5F71EB5DF46}" destId="{3D749910-6DF1-4529-BF29-E957C21C544F}" srcOrd="1" destOrd="0" parTransId="{3D3DEB11-A48C-4F97-8F10-67D82D7A8385}" sibTransId="{212D4AA9-441F-497B-8F42-48586385B436}"/>
    <dgm:cxn modelId="{F868FC7D-E37F-4600-827B-1D135E47DA88}" srcId="{1D93ADDB-3F65-4B82-9F90-9E12260DEB13}" destId="{3ECA22E1-34CF-48CF-A103-27AAEE0F2B55}" srcOrd="0" destOrd="0" parTransId="{F5DE76B5-87CA-4C3D-8EB7-E3EDC2FC79E8}" sibTransId="{BCE889A5-1A19-4657-BC6C-C89292768107}"/>
    <dgm:cxn modelId="{BC033489-9ABD-426A-8562-A51D73B4857C}" type="presOf" srcId="{3ECA22E1-34CF-48CF-A103-27AAEE0F2B55}" destId="{512643CE-787A-4872-BD69-51432D46091F}" srcOrd="0" destOrd="0" presId="urn:microsoft.com/office/officeart/2005/8/layout/radial4"/>
    <dgm:cxn modelId="{24E6FC30-8F20-4A8A-BA4A-53EC3C026BC2}" srcId="{1D93ADDB-3F65-4B82-9F90-9E12260DEB13}" destId="{138D4F46-CAEB-416E-8B8E-B787D14AE267}" srcOrd="2" destOrd="0" parTransId="{414E4EA5-175B-46BE-9641-F761FC1E61EC}" sibTransId="{3D7BDB59-47D1-4688-998E-FDD04DD283B6}"/>
    <dgm:cxn modelId="{AF132C9E-0E29-42D6-B46D-5257CC2733DC}" type="presOf" srcId="{9D9BD726-8E61-4418-8883-1673C29A7662}" destId="{ABC94D08-0282-44F7-B441-A13CDF6F1A8E}" srcOrd="0" destOrd="0" presId="urn:microsoft.com/office/officeart/2005/8/layout/radial4"/>
    <dgm:cxn modelId="{DE9EE867-669C-46C1-BF47-B746F2698ABC}" type="presOf" srcId="{1D93ADDB-3F65-4B82-9F90-9E12260DEB13}" destId="{27CFB60D-14B8-40C5-8331-51C589D19A60}" srcOrd="0" destOrd="0" presId="urn:microsoft.com/office/officeart/2005/8/layout/radial4"/>
    <dgm:cxn modelId="{1827F65E-237D-448E-AC60-4593F1E03BA4}" type="presOf" srcId="{1A98E34A-5653-427A-9BBE-902DD36ADAA7}" destId="{1A3D4CA8-27B0-4AE7-BEBF-7E2DDC374B0E}" srcOrd="0" destOrd="0" presId="urn:microsoft.com/office/officeart/2005/8/layout/radial4"/>
    <dgm:cxn modelId="{9C8B0313-F653-4564-BB65-BD188A23EF46}" type="presOf" srcId="{60536008-557F-43FE-9728-6FBE7B1FEEBE}" destId="{2C8A478A-9CAD-47BC-87D7-E0634A3C9B0F}" srcOrd="0" destOrd="0" presId="urn:microsoft.com/office/officeart/2005/8/layout/radial4"/>
    <dgm:cxn modelId="{768CA4F3-2BEB-4F1D-A345-17501E2CF94E}" srcId="{6BB84E16-285E-44D8-9344-B5F71EB5DF46}" destId="{1D93ADDB-3F65-4B82-9F90-9E12260DEB13}" srcOrd="0" destOrd="0" parTransId="{E9D9BABC-7623-4278-BA77-01B75A89760A}" sibTransId="{967D8401-00DE-4FFD-A1C0-83E1D3FED5F9}"/>
    <dgm:cxn modelId="{6442E5E7-E903-4C93-9C74-94F0FEB43A30}" type="presOf" srcId="{138D4F46-CAEB-416E-8B8E-B787D14AE267}" destId="{26CCFB51-B4A6-46D5-9030-30C956D7C42F}" srcOrd="0" destOrd="0" presId="urn:microsoft.com/office/officeart/2005/8/layout/radial4"/>
    <dgm:cxn modelId="{3AA02CF5-F341-41B2-B0EF-FF249C301A40}" type="presOf" srcId="{414E4EA5-175B-46BE-9641-F761FC1E61EC}" destId="{AD0C78B5-5568-4825-90EF-E5A35DAF02DC}" srcOrd="0" destOrd="0" presId="urn:microsoft.com/office/officeart/2005/8/layout/radial4"/>
    <dgm:cxn modelId="{E37768A1-B36A-4066-AE04-D921866633C5}" type="presOf" srcId="{53B4602C-D609-4368-9C6A-02300068D550}" destId="{F413C676-32BF-4C50-A9BE-9E3579BC854B}" srcOrd="0" destOrd="0" presId="urn:microsoft.com/office/officeart/2005/8/layout/radial4"/>
    <dgm:cxn modelId="{220FF668-28B7-4D4E-818F-E2C92C7CA06C}" type="presParOf" srcId="{3035588A-F903-4868-81E8-E473592344B0}" destId="{27CFB60D-14B8-40C5-8331-51C589D19A60}" srcOrd="0" destOrd="0" presId="urn:microsoft.com/office/officeart/2005/8/layout/radial4"/>
    <dgm:cxn modelId="{73BC9BE2-E811-494E-A928-B82E50033952}" type="presParOf" srcId="{3035588A-F903-4868-81E8-E473592344B0}" destId="{EDC85E94-8684-43B1-8AC4-29525ADA730F}" srcOrd="1" destOrd="0" presId="urn:microsoft.com/office/officeart/2005/8/layout/radial4"/>
    <dgm:cxn modelId="{56734D55-8F43-4020-91C9-6087A746AD4D}" type="presParOf" srcId="{3035588A-F903-4868-81E8-E473592344B0}" destId="{512643CE-787A-4872-BD69-51432D46091F}" srcOrd="2" destOrd="0" presId="urn:microsoft.com/office/officeart/2005/8/layout/radial4"/>
    <dgm:cxn modelId="{8A26A6B6-3968-4D7C-BC70-08B97000279A}" type="presParOf" srcId="{3035588A-F903-4868-81E8-E473592344B0}" destId="{F413C676-32BF-4C50-A9BE-9E3579BC854B}" srcOrd="3" destOrd="0" presId="urn:microsoft.com/office/officeart/2005/8/layout/radial4"/>
    <dgm:cxn modelId="{026D6D27-4FC2-4217-A9D2-D91A15C44820}" type="presParOf" srcId="{3035588A-F903-4868-81E8-E473592344B0}" destId="{2C8A478A-9CAD-47BC-87D7-E0634A3C9B0F}" srcOrd="4" destOrd="0" presId="urn:microsoft.com/office/officeart/2005/8/layout/radial4"/>
    <dgm:cxn modelId="{366BB783-B71F-4840-AC57-21BEA965BC8A}" type="presParOf" srcId="{3035588A-F903-4868-81E8-E473592344B0}" destId="{AD0C78B5-5568-4825-90EF-E5A35DAF02DC}" srcOrd="5" destOrd="0" presId="urn:microsoft.com/office/officeart/2005/8/layout/radial4"/>
    <dgm:cxn modelId="{30F53A2E-A0DE-45C1-9CB7-C55C45E46039}" type="presParOf" srcId="{3035588A-F903-4868-81E8-E473592344B0}" destId="{26CCFB51-B4A6-46D5-9030-30C956D7C42F}" srcOrd="6" destOrd="0" presId="urn:microsoft.com/office/officeart/2005/8/layout/radial4"/>
    <dgm:cxn modelId="{AA439449-C5B7-4695-98D3-C75D0D3C8736}" type="presParOf" srcId="{3035588A-F903-4868-81E8-E473592344B0}" destId="{1A3D4CA8-27B0-4AE7-BEBF-7E2DDC374B0E}" srcOrd="7" destOrd="0" presId="urn:microsoft.com/office/officeart/2005/8/layout/radial4"/>
    <dgm:cxn modelId="{63ADC799-B4C4-4CDA-9916-61387733D1B1}" type="presParOf" srcId="{3035588A-F903-4868-81E8-E473592344B0}" destId="{ABC94D08-0282-44F7-B441-A13CDF6F1A8E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B84E16-285E-44D8-9344-B5F71EB5DF46}" type="doc">
      <dgm:prSet loTypeId="urn:microsoft.com/office/officeart/2005/8/layout/radial4" loCatId="relationship" qsTypeId="urn:microsoft.com/office/officeart/2005/8/quickstyle/simple5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1D93ADDB-3F65-4B82-9F90-9E12260DEB13}">
      <dgm:prSet phldrT="[Text]" custT="1"/>
      <dgm:spPr>
        <a:solidFill>
          <a:srgbClr val="9C0000"/>
        </a:solidFill>
      </dgm:spPr>
      <dgm:t>
        <a:bodyPr/>
        <a:lstStyle/>
        <a:p>
          <a:r>
            <a:rPr lang="hu-HU" sz="2800" dirty="0">
              <a:solidFill>
                <a:schemeClr val="bg1"/>
              </a:solidFill>
            </a:rPr>
            <a:t>Az idei évi visszaesést követően élénkülő beruházások</a:t>
          </a:r>
          <a:endParaRPr lang="en-US" sz="3200" dirty="0">
            <a:solidFill>
              <a:schemeClr val="bg1"/>
            </a:solidFill>
          </a:endParaRPr>
        </a:p>
      </dgm:t>
    </dgm:pt>
    <dgm:pt modelId="{E9D9BABC-7623-4278-BA77-01B75A89760A}" type="parTrans" cxnId="{768CA4F3-2BEB-4F1D-A345-17501E2CF94E}">
      <dgm:prSet/>
      <dgm:spPr/>
      <dgm:t>
        <a:bodyPr/>
        <a:lstStyle/>
        <a:p>
          <a:endParaRPr lang="en-US"/>
        </a:p>
      </dgm:t>
    </dgm:pt>
    <dgm:pt modelId="{967D8401-00DE-4FFD-A1C0-83E1D3FED5F9}" type="sibTrans" cxnId="{768CA4F3-2BEB-4F1D-A345-17501E2CF94E}">
      <dgm:prSet/>
      <dgm:spPr/>
      <dgm:t>
        <a:bodyPr/>
        <a:lstStyle/>
        <a:p>
          <a:endParaRPr lang="en-US"/>
        </a:p>
      </dgm:t>
    </dgm:pt>
    <dgm:pt modelId="{3ECA22E1-34CF-48CF-A103-27AAEE0F2B55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hu-HU" sz="2800" dirty="0">
              <a:solidFill>
                <a:schemeClr val="bg1"/>
              </a:solidFill>
            </a:rPr>
            <a:t>Kkv-szektor hitelezése</a:t>
          </a:r>
          <a:endParaRPr lang="en-US" sz="2800" dirty="0">
            <a:solidFill>
              <a:schemeClr val="bg1"/>
            </a:solidFill>
          </a:endParaRPr>
        </a:p>
      </dgm:t>
    </dgm:pt>
    <dgm:pt modelId="{F5DE76B5-87CA-4C3D-8EB7-E3EDC2FC79E8}" type="parTrans" cxnId="{F868FC7D-E37F-4600-827B-1D135E47DA88}">
      <dgm:prSet/>
      <dgm:spPr/>
      <dgm:t>
        <a:bodyPr/>
        <a:lstStyle/>
        <a:p>
          <a:endParaRPr lang="en-US"/>
        </a:p>
      </dgm:t>
    </dgm:pt>
    <dgm:pt modelId="{BCE889A5-1A19-4657-BC6C-C89292768107}" type="sibTrans" cxnId="{F868FC7D-E37F-4600-827B-1D135E47DA88}">
      <dgm:prSet/>
      <dgm:spPr/>
      <dgm:t>
        <a:bodyPr/>
        <a:lstStyle/>
        <a:p>
          <a:endParaRPr lang="en-US"/>
        </a:p>
      </dgm:t>
    </dgm:pt>
    <dgm:pt modelId="{60536008-557F-43FE-9728-6FBE7B1FEEBE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hu-HU" sz="2800" dirty="0">
              <a:solidFill>
                <a:schemeClr val="bg1"/>
              </a:solidFill>
            </a:rPr>
            <a:t>Autóipari beruházások</a:t>
          </a:r>
          <a:endParaRPr lang="en-US" sz="2800" dirty="0">
            <a:solidFill>
              <a:schemeClr val="bg1"/>
            </a:solidFill>
          </a:endParaRPr>
        </a:p>
      </dgm:t>
    </dgm:pt>
    <dgm:pt modelId="{53B4602C-D609-4368-9C6A-02300068D550}" type="parTrans" cxnId="{F50FF16D-BB0F-49C2-8CA8-B929894349FA}">
      <dgm:prSet/>
      <dgm:spPr/>
      <dgm:t>
        <a:bodyPr/>
        <a:lstStyle/>
        <a:p>
          <a:endParaRPr lang="en-US"/>
        </a:p>
      </dgm:t>
    </dgm:pt>
    <dgm:pt modelId="{FBFD44D9-4B29-4028-A169-F5D716E86756}" type="sibTrans" cxnId="{F50FF16D-BB0F-49C2-8CA8-B929894349FA}">
      <dgm:prSet/>
      <dgm:spPr/>
      <dgm:t>
        <a:bodyPr/>
        <a:lstStyle/>
        <a:p>
          <a:endParaRPr lang="en-US"/>
        </a:p>
      </dgm:t>
    </dgm:pt>
    <dgm:pt modelId="{138D4F46-CAEB-416E-8B8E-B787D14AE267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hu-HU" sz="2800" dirty="0">
              <a:solidFill>
                <a:schemeClr val="bg1"/>
              </a:solidFill>
            </a:rPr>
            <a:t>Lakossági beruházás</a:t>
          </a:r>
          <a:endParaRPr lang="en-US" sz="2800" dirty="0">
            <a:solidFill>
              <a:schemeClr val="bg1"/>
            </a:solidFill>
          </a:endParaRPr>
        </a:p>
      </dgm:t>
    </dgm:pt>
    <dgm:pt modelId="{414E4EA5-175B-46BE-9641-F761FC1E61EC}" type="parTrans" cxnId="{24E6FC30-8F20-4A8A-BA4A-53EC3C026BC2}">
      <dgm:prSet/>
      <dgm:spPr/>
      <dgm:t>
        <a:bodyPr/>
        <a:lstStyle/>
        <a:p>
          <a:endParaRPr lang="en-US" dirty="0"/>
        </a:p>
      </dgm:t>
    </dgm:pt>
    <dgm:pt modelId="{3D7BDB59-47D1-4688-998E-FDD04DD283B6}" type="sibTrans" cxnId="{24E6FC30-8F20-4A8A-BA4A-53EC3C026BC2}">
      <dgm:prSet/>
      <dgm:spPr/>
      <dgm:t>
        <a:bodyPr/>
        <a:lstStyle/>
        <a:p>
          <a:endParaRPr lang="en-US"/>
        </a:p>
      </dgm:t>
    </dgm:pt>
    <dgm:pt modelId="{9D9BD726-8E61-4418-8883-1673C29A7662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hu-HU" sz="2800" dirty="0">
              <a:solidFill>
                <a:schemeClr val="bg1"/>
              </a:solidFill>
            </a:rPr>
            <a:t>EU-források felfutása</a:t>
          </a:r>
          <a:endParaRPr lang="en-US" sz="2800" dirty="0">
            <a:solidFill>
              <a:schemeClr val="bg1"/>
            </a:solidFill>
          </a:endParaRPr>
        </a:p>
      </dgm:t>
    </dgm:pt>
    <dgm:pt modelId="{1A98E34A-5653-427A-9BBE-902DD36ADAA7}" type="parTrans" cxnId="{1C824C13-14CC-4C75-A012-B26681F4D13D}">
      <dgm:prSet/>
      <dgm:spPr/>
      <dgm:t>
        <a:bodyPr/>
        <a:lstStyle/>
        <a:p>
          <a:endParaRPr lang="en-US"/>
        </a:p>
      </dgm:t>
    </dgm:pt>
    <dgm:pt modelId="{14EF9F84-2458-4B34-91DC-B5D483FBC937}" type="sibTrans" cxnId="{1C824C13-14CC-4C75-A012-B26681F4D13D}">
      <dgm:prSet/>
      <dgm:spPr/>
      <dgm:t>
        <a:bodyPr/>
        <a:lstStyle/>
        <a:p>
          <a:endParaRPr lang="en-US"/>
        </a:p>
      </dgm:t>
    </dgm:pt>
    <dgm:pt modelId="{3D749910-6DF1-4529-BF29-E957C21C544F}">
      <dgm:prSet/>
      <dgm:spPr/>
      <dgm:t>
        <a:bodyPr/>
        <a:lstStyle/>
        <a:p>
          <a:endParaRPr lang="en-US"/>
        </a:p>
      </dgm:t>
    </dgm:pt>
    <dgm:pt modelId="{3D3DEB11-A48C-4F97-8F10-67D82D7A8385}" type="parTrans" cxnId="{47D4B72D-B923-40D9-BCC1-207BA3454DE8}">
      <dgm:prSet/>
      <dgm:spPr/>
      <dgm:t>
        <a:bodyPr/>
        <a:lstStyle/>
        <a:p>
          <a:endParaRPr lang="en-US"/>
        </a:p>
      </dgm:t>
    </dgm:pt>
    <dgm:pt modelId="{212D4AA9-441F-497B-8F42-48586385B436}" type="sibTrans" cxnId="{47D4B72D-B923-40D9-BCC1-207BA3454DE8}">
      <dgm:prSet/>
      <dgm:spPr/>
      <dgm:t>
        <a:bodyPr/>
        <a:lstStyle/>
        <a:p>
          <a:endParaRPr lang="en-US"/>
        </a:p>
      </dgm:t>
    </dgm:pt>
    <dgm:pt modelId="{3035588A-F903-4868-81E8-E473592344B0}" type="pres">
      <dgm:prSet presAssocID="{6BB84E16-285E-44D8-9344-B5F71EB5DF4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7CFB60D-14B8-40C5-8331-51C589D19A60}" type="pres">
      <dgm:prSet presAssocID="{1D93ADDB-3F65-4B82-9F90-9E12260DEB13}" presName="centerShape" presStyleLbl="node0" presStyleIdx="0" presStyleCnt="1" custScaleX="126521"/>
      <dgm:spPr/>
    </dgm:pt>
    <dgm:pt modelId="{EDC85E94-8684-43B1-8AC4-29525ADA730F}" type="pres">
      <dgm:prSet presAssocID="{F5DE76B5-87CA-4C3D-8EB7-E3EDC2FC79E8}" presName="parTrans" presStyleLbl="bgSibTrans2D1" presStyleIdx="0" presStyleCnt="4"/>
      <dgm:spPr/>
    </dgm:pt>
    <dgm:pt modelId="{512643CE-787A-4872-BD69-51432D46091F}" type="pres">
      <dgm:prSet presAssocID="{3ECA22E1-34CF-48CF-A103-27AAEE0F2B55}" presName="node" presStyleLbl="node1" presStyleIdx="0" presStyleCnt="4" custScaleX="103811" custRadScaleRad="107448" custRadScaleInc="-2604">
        <dgm:presLayoutVars>
          <dgm:bulletEnabled val="1"/>
        </dgm:presLayoutVars>
      </dgm:prSet>
      <dgm:spPr/>
    </dgm:pt>
    <dgm:pt modelId="{F413C676-32BF-4C50-A9BE-9E3579BC854B}" type="pres">
      <dgm:prSet presAssocID="{53B4602C-D609-4368-9C6A-02300068D550}" presName="parTrans" presStyleLbl="bgSibTrans2D1" presStyleIdx="1" presStyleCnt="4"/>
      <dgm:spPr/>
    </dgm:pt>
    <dgm:pt modelId="{2C8A478A-9CAD-47BC-87D7-E0634A3C9B0F}" type="pres">
      <dgm:prSet presAssocID="{60536008-557F-43FE-9728-6FBE7B1FEEBE}" presName="node" presStyleLbl="node1" presStyleIdx="1" presStyleCnt="4">
        <dgm:presLayoutVars>
          <dgm:bulletEnabled val="1"/>
        </dgm:presLayoutVars>
      </dgm:prSet>
      <dgm:spPr/>
    </dgm:pt>
    <dgm:pt modelId="{AD0C78B5-5568-4825-90EF-E5A35DAF02DC}" type="pres">
      <dgm:prSet presAssocID="{414E4EA5-175B-46BE-9641-F761FC1E61EC}" presName="parTrans" presStyleLbl="bgSibTrans2D1" presStyleIdx="2" presStyleCnt="4"/>
      <dgm:spPr/>
    </dgm:pt>
    <dgm:pt modelId="{26CCFB51-B4A6-46D5-9030-30C956D7C42F}" type="pres">
      <dgm:prSet presAssocID="{138D4F46-CAEB-416E-8B8E-B787D14AE267}" presName="node" presStyleLbl="node1" presStyleIdx="2" presStyleCnt="4">
        <dgm:presLayoutVars>
          <dgm:bulletEnabled val="1"/>
        </dgm:presLayoutVars>
      </dgm:prSet>
      <dgm:spPr/>
    </dgm:pt>
    <dgm:pt modelId="{1A3D4CA8-27B0-4AE7-BEBF-7E2DDC374B0E}" type="pres">
      <dgm:prSet presAssocID="{1A98E34A-5653-427A-9BBE-902DD36ADAA7}" presName="parTrans" presStyleLbl="bgSibTrans2D1" presStyleIdx="3" presStyleCnt="4"/>
      <dgm:spPr/>
    </dgm:pt>
    <dgm:pt modelId="{ABC94D08-0282-44F7-B441-A13CDF6F1A8E}" type="pres">
      <dgm:prSet presAssocID="{9D9BD726-8E61-4418-8883-1673C29A7662}" presName="node" presStyleLbl="node1" presStyleIdx="3" presStyleCnt="4" custRadScaleRad="105685" custRadScaleInc="4857">
        <dgm:presLayoutVars>
          <dgm:bulletEnabled val="1"/>
        </dgm:presLayoutVars>
      </dgm:prSet>
      <dgm:spPr/>
    </dgm:pt>
  </dgm:ptLst>
  <dgm:cxnLst>
    <dgm:cxn modelId="{1C824C13-14CC-4C75-A012-B26681F4D13D}" srcId="{1D93ADDB-3F65-4B82-9F90-9E12260DEB13}" destId="{9D9BD726-8E61-4418-8883-1673C29A7662}" srcOrd="3" destOrd="0" parTransId="{1A98E34A-5653-427A-9BBE-902DD36ADAA7}" sibTransId="{14EF9F84-2458-4B34-91DC-B5D483FBC937}"/>
    <dgm:cxn modelId="{54E6D539-B53E-4313-93F5-5D6AF252DFA0}" type="presOf" srcId="{6BB84E16-285E-44D8-9344-B5F71EB5DF46}" destId="{3035588A-F903-4868-81E8-E473592344B0}" srcOrd="0" destOrd="0" presId="urn:microsoft.com/office/officeart/2005/8/layout/radial4"/>
    <dgm:cxn modelId="{CAFF935C-AA85-4880-9FCE-40DF81E0E2D5}" type="presOf" srcId="{F5DE76B5-87CA-4C3D-8EB7-E3EDC2FC79E8}" destId="{EDC85E94-8684-43B1-8AC4-29525ADA730F}" srcOrd="0" destOrd="0" presId="urn:microsoft.com/office/officeart/2005/8/layout/radial4"/>
    <dgm:cxn modelId="{F50FF16D-BB0F-49C2-8CA8-B929894349FA}" srcId="{1D93ADDB-3F65-4B82-9F90-9E12260DEB13}" destId="{60536008-557F-43FE-9728-6FBE7B1FEEBE}" srcOrd="1" destOrd="0" parTransId="{53B4602C-D609-4368-9C6A-02300068D550}" sibTransId="{FBFD44D9-4B29-4028-A169-F5D716E86756}"/>
    <dgm:cxn modelId="{47D4B72D-B923-40D9-BCC1-207BA3454DE8}" srcId="{6BB84E16-285E-44D8-9344-B5F71EB5DF46}" destId="{3D749910-6DF1-4529-BF29-E957C21C544F}" srcOrd="1" destOrd="0" parTransId="{3D3DEB11-A48C-4F97-8F10-67D82D7A8385}" sibTransId="{212D4AA9-441F-497B-8F42-48586385B436}"/>
    <dgm:cxn modelId="{F868FC7D-E37F-4600-827B-1D135E47DA88}" srcId="{1D93ADDB-3F65-4B82-9F90-9E12260DEB13}" destId="{3ECA22E1-34CF-48CF-A103-27AAEE0F2B55}" srcOrd="0" destOrd="0" parTransId="{F5DE76B5-87CA-4C3D-8EB7-E3EDC2FC79E8}" sibTransId="{BCE889A5-1A19-4657-BC6C-C89292768107}"/>
    <dgm:cxn modelId="{BC033489-9ABD-426A-8562-A51D73B4857C}" type="presOf" srcId="{3ECA22E1-34CF-48CF-A103-27AAEE0F2B55}" destId="{512643CE-787A-4872-BD69-51432D46091F}" srcOrd="0" destOrd="0" presId="urn:microsoft.com/office/officeart/2005/8/layout/radial4"/>
    <dgm:cxn modelId="{24E6FC30-8F20-4A8A-BA4A-53EC3C026BC2}" srcId="{1D93ADDB-3F65-4B82-9F90-9E12260DEB13}" destId="{138D4F46-CAEB-416E-8B8E-B787D14AE267}" srcOrd="2" destOrd="0" parTransId="{414E4EA5-175B-46BE-9641-F761FC1E61EC}" sibTransId="{3D7BDB59-47D1-4688-998E-FDD04DD283B6}"/>
    <dgm:cxn modelId="{AF132C9E-0E29-42D6-B46D-5257CC2733DC}" type="presOf" srcId="{9D9BD726-8E61-4418-8883-1673C29A7662}" destId="{ABC94D08-0282-44F7-B441-A13CDF6F1A8E}" srcOrd="0" destOrd="0" presId="urn:microsoft.com/office/officeart/2005/8/layout/radial4"/>
    <dgm:cxn modelId="{DE9EE867-669C-46C1-BF47-B746F2698ABC}" type="presOf" srcId="{1D93ADDB-3F65-4B82-9F90-9E12260DEB13}" destId="{27CFB60D-14B8-40C5-8331-51C589D19A60}" srcOrd="0" destOrd="0" presId="urn:microsoft.com/office/officeart/2005/8/layout/radial4"/>
    <dgm:cxn modelId="{1827F65E-237D-448E-AC60-4593F1E03BA4}" type="presOf" srcId="{1A98E34A-5653-427A-9BBE-902DD36ADAA7}" destId="{1A3D4CA8-27B0-4AE7-BEBF-7E2DDC374B0E}" srcOrd="0" destOrd="0" presId="urn:microsoft.com/office/officeart/2005/8/layout/radial4"/>
    <dgm:cxn modelId="{9C8B0313-F653-4564-BB65-BD188A23EF46}" type="presOf" srcId="{60536008-557F-43FE-9728-6FBE7B1FEEBE}" destId="{2C8A478A-9CAD-47BC-87D7-E0634A3C9B0F}" srcOrd="0" destOrd="0" presId="urn:microsoft.com/office/officeart/2005/8/layout/radial4"/>
    <dgm:cxn modelId="{768CA4F3-2BEB-4F1D-A345-17501E2CF94E}" srcId="{6BB84E16-285E-44D8-9344-B5F71EB5DF46}" destId="{1D93ADDB-3F65-4B82-9F90-9E12260DEB13}" srcOrd="0" destOrd="0" parTransId="{E9D9BABC-7623-4278-BA77-01B75A89760A}" sibTransId="{967D8401-00DE-4FFD-A1C0-83E1D3FED5F9}"/>
    <dgm:cxn modelId="{6442E5E7-E903-4C93-9C74-94F0FEB43A30}" type="presOf" srcId="{138D4F46-CAEB-416E-8B8E-B787D14AE267}" destId="{26CCFB51-B4A6-46D5-9030-30C956D7C42F}" srcOrd="0" destOrd="0" presId="urn:microsoft.com/office/officeart/2005/8/layout/radial4"/>
    <dgm:cxn modelId="{3AA02CF5-F341-41B2-B0EF-FF249C301A40}" type="presOf" srcId="{414E4EA5-175B-46BE-9641-F761FC1E61EC}" destId="{AD0C78B5-5568-4825-90EF-E5A35DAF02DC}" srcOrd="0" destOrd="0" presId="urn:microsoft.com/office/officeart/2005/8/layout/radial4"/>
    <dgm:cxn modelId="{E37768A1-B36A-4066-AE04-D921866633C5}" type="presOf" srcId="{53B4602C-D609-4368-9C6A-02300068D550}" destId="{F413C676-32BF-4C50-A9BE-9E3579BC854B}" srcOrd="0" destOrd="0" presId="urn:microsoft.com/office/officeart/2005/8/layout/radial4"/>
    <dgm:cxn modelId="{220FF668-28B7-4D4E-818F-E2C92C7CA06C}" type="presParOf" srcId="{3035588A-F903-4868-81E8-E473592344B0}" destId="{27CFB60D-14B8-40C5-8331-51C589D19A60}" srcOrd="0" destOrd="0" presId="urn:microsoft.com/office/officeart/2005/8/layout/radial4"/>
    <dgm:cxn modelId="{73BC9BE2-E811-494E-A928-B82E50033952}" type="presParOf" srcId="{3035588A-F903-4868-81E8-E473592344B0}" destId="{EDC85E94-8684-43B1-8AC4-29525ADA730F}" srcOrd="1" destOrd="0" presId="urn:microsoft.com/office/officeart/2005/8/layout/radial4"/>
    <dgm:cxn modelId="{56734D55-8F43-4020-91C9-6087A746AD4D}" type="presParOf" srcId="{3035588A-F903-4868-81E8-E473592344B0}" destId="{512643CE-787A-4872-BD69-51432D46091F}" srcOrd="2" destOrd="0" presId="urn:microsoft.com/office/officeart/2005/8/layout/radial4"/>
    <dgm:cxn modelId="{8A26A6B6-3968-4D7C-BC70-08B97000279A}" type="presParOf" srcId="{3035588A-F903-4868-81E8-E473592344B0}" destId="{F413C676-32BF-4C50-A9BE-9E3579BC854B}" srcOrd="3" destOrd="0" presId="urn:microsoft.com/office/officeart/2005/8/layout/radial4"/>
    <dgm:cxn modelId="{026D6D27-4FC2-4217-A9D2-D91A15C44820}" type="presParOf" srcId="{3035588A-F903-4868-81E8-E473592344B0}" destId="{2C8A478A-9CAD-47BC-87D7-E0634A3C9B0F}" srcOrd="4" destOrd="0" presId="urn:microsoft.com/office/officeart/2005/8/layout/radial4"/>
    <dgm:cxn modelId="{366BB783-B71F-4840-AC57-21BEA965BC8A}" type="presParOf" srcId="{3035588A-F903-4868-81E8-E473592344B0}" destId="{AD0C78B5-5568-4825-90EF-E5A35DAF02DC}" srcOrd="5" destOrd="0" presId="urn:microsoft.com/office/officeart/2005/8/layout/radial4"/>
    <dgm:cxn modelId="{30F53A2E-A0DE-45C1-9CB7-C55C45E46039}" type="presParOf" srcId="{3035588A-F903-4868-81E8-E473592344B0}" destId="{26CCFB51-B4A6-46D5-9030-30C956D7C42F}" srcOrd="6" destOrd="0" presId="urn:microsoft.com/office/officeart/2005/8/layout/radial4"/>
    <dgm:cxn modelId="{AA439449-C5B7-4695-98D3-C75D0D3C8736}" type="presParOf" srcId="{3035588A-F903-4868-81E8-E473592344B0}" destId="{1A3D4CA8-27B0-4AE7-BEBF-7E2DDC374B0E}" srcOrd="7" destOrd="0" presId="urn:microsoft.com/office/officeart/2005/8/layout/radial4"/>
    <dgm:cxn modelId="{63ADC799-B4C4-4CDA-9916-61387733D1B1}" type="presParOf" srcId="{3035588A-F903-4868-81E8-E473592344B0}" destId="{ABC94D08-0282-44F7-B441-A13CDF6F1A8E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1FA8CF-D870-4283-B3F7-F5A28003D706}" type="doc">
      <dgm:prSet loTypeId="urn:microsoft.com/office/officeart/2009/layout/CircleArrowProcess" loCatId="process" qsTypeId="urn:microsoft.com/office/officeart/2005/8/quickstyle/simple2" qsCatId="simple" csTypeId="urn:microsoft.com/office/officeart/2005/8/colors/accent1_2" csCatId="accent1" phldr="1"/>
      <dgm:spPr/>
    </dgm:pt>
    <dgm:pt modelId="{0ECE7827-CB6E-43B1-B09F-7F043B1459E0}">
      <dgm:prSet phldrT="[Text]" custT="1"/>
      <dgm:spPr/>
      <dgm:t>
        <a:bodyPr/>
        <a:lstStyle/>
        <a:p>
          <a:pPr>
            <a:buClrTx/>
            <a:buSzTx/>
            <a:buFontTx/>
            <a:buNone/>
          </a:pPr>
          <a:r>
            <a:rPr lang="hu-HU" sz="1600" dirty="0"/>
            <a:t>Árak jelentős emelkedése</a:t>
          </a:r>
        </a:p>
      </dgm:t>
    </dgm:pt>
    <dgm:pt modelId="{E05959F7-37B7-4239-AACB-66EB62909D32}" type="parTrans" cxnId="{E48947AB-3049-48D6-AEC7-84EE2B2DCCDD}">
      <dgm:prSet/>
      <dgm:spPr/>
      <dgm:t>
        <a:bodyPr/>
        <a:lstStyle/>
        <a:p>
          <a:endParaRPr lang="en-US" sz="1600"/>
        </a:p>
      </dgm:t>
    </dgm:pt>
    <dgm:pt modelId="{DA461326-0AF7-45DA-8A4C-FC4A66FC5098}" type="sibTrans" cxnId="{E48947AB-3049-48D6-AEC7-84EE2B2DCCDD}">
      <dgm:prSet/>
      <dgm:spPr/>
      <dgm:t>
        <a:bodyPr/>
        <a:lstStyle/>
        <a:p>
          <a:endParaRPr lang="en-US" sz="1600"/>
        </a:p>
      </dgm:t>
    </dgm:pt>
    <dgm:pt modelId="{69AED6A8-D065-47B3-A64E-4F3E2BEC5220}">
      <dgm:prSet phldrT="[Text]" custT="1"/>
      <dgm:spPr/>
      <dgm:t>
        <a:bodyPr/>
        <a:lstStyle/>
        <a:p>
          <a:pPr>
            <a:buClrTx/>
            <a:buSzTx/>
            <a:buFontTx/>
            <a:buNone/>
          </a:pPr>
          <a:r>
            <a:rPr lang="hu-HU" sz="1600" dirty="0"/>
            <a:t>Kínálat lassabb alkalmazkodása</a:t>
          </a:r>
          <a:endParaRPr lang="en-US" sz="1600" dirty="0"/>
        </a:p>
      </dgm:t>
    </dgm:pt>
    <dgm:pt modelId="{0298EF07-4C1E-42E3-9DF8-F07A8C5216FB}" type="parTrans" cxnId="{3EB5F0F0-6DF3-4C7E-826D-14819749D17F}">
      <dgm:prSet/>
      <dgm:spPr/>
      <dgm:t>
        <a:bodyPr/>
        <a:lstStyle/>
        <a:p>
          <a:endParaRPr lang="en-US" sz="1600"/>
        </a:p>
      </dgm:t>
    </dgm:pt>
    <dgm:pt modelId="{13EFC581-6163-4C0F-BD5D-E55E310A7BE4}" type="sibTrans" cxnId="{3EB5F0F0-6DF3-4C7E-826D-14819749D17F}">
      <dgm:prSet/>
      <dgm:spPr/>
      <dgm:t>
        <a:bodyPr/>
        <a:lstStyle/>
        <a:p>
          <a:endParaRPr lang="en-US" sz="1600"/>
        </a:p>
      </dgm:t>
    </dgm:pt>
    <dgm:pt modelId="{F0333ACF-B7F0-485A-80B3-59F8AEC8B5D4}">
      <dgm:prSet phldrT="[Text]" custT="1"/>
      <dgm:spPr/>
      <dgm:t>
        <a:bodyPr/>
        <a:lstStyle/>
        <a:p>
          <a:pPr>
            <a:buClrTx/>
            <a:buSzTx/>
            <a:buFontTx/>
            <a:buNone/>
          </a:pPr>
          <a:r>
            <a:rPr lang="hu-HU" sz="1600" dirty="0"/>
            <a:t>Kereslet érezhető élénkülése</a:t>
          </a:r>
          <a:endParaRPr lang="en-US" sz="1600" dirty="0"/>
        </a:p>
      </dgm:t>
    </dgm:pt>
    <dgm:pt modelId="{F644EF37-2654-4156-845F-463B7828A308}" type="parTrans" cxnId="{10E087A5-E82B-4DC5-AE83-D35CBA0DC9F8}">
      <dgm:prSet/>
      <dgm:spPr/>
      <dgm:t>
        <a:bodyPr/>
        <a:lstStyle/>
        <a:p>
          <a:endParaRPr lang="en-US" sz="1600"/>
        </a:p>
      </dgm:t>
    </dgm:pt>
    <dgm:pt modelId="{645EA593-F827-4725-B109-53866C986FD9}" type="sibTrans" cxnId="{10E087A5-E82B-4DC5-AE83-D35CBA0DC9F8}">
      <dgm:prSet/>
      <dgm:spPr/>
      <dgm:t>
        <a:bodyPr/>
        <a:lstStyle/>
        <a:p>
          <a:endParaRPr lang="en-US" sz="1600"/>
        </a:p>
      </dgm:t>
    </dgm:pt>
    <dgm:pt modelId="{DDB05D3E-61AB-4EA2-89BA-6E4BBBA92F74}" type="pres">
      <dgm:prSet presAssocID="{B81FA8CF-D870-4283-B3F7-F5A28003D706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E9D5E39E-9F2F-46D2-B861-E0CF99159C5C}" type="pres">
      <dgm:prSet presAssocID="{F0333ACF-B7F0-485A-80B3-59F8AEC8B5D4}" presName="Accent1" presStyleCnt="0"/>
      <dgm:spPr/>
    </dgm:pt>
    <dgm:pt modelId="{CD9623C9-EA17-4B9C-A4D1-B812D716C8D0}" type="pres">
      <dgm:prSet presAssocID="{F0333ACF-B7F0-485A-80B3-59F8AEC8B5D4}" presName="Accent" presStyleLbl="node1" presStyleIdx="0" presStyleCnt="3" custScaleX="136302" custScaleY="136281" custLinFactNeighborX="-8319" custLinFactNeighborY="-30439"/>
      <dgm:spPr>
        <a:solidFill>
          <a:schemeClr val="bg1">
            <a:lumMod val="75000"/>
          </a:schemeClr>
        </a:solidFill>
      </dgm:spPr>
    </dgm:pt>
    <dgm:pt modelId="{B7F9D19F-440D-40B3-9B76-B9CACD203E2B}" type="pres">
      <dgm:prSet presAssocID="{F0333ACF-B7F0-485A-80B3-59F8AEC8B5D4}" presName="Parent1" presStyleLbl="revTx" presStyleIdx="0" presStyleCnt="3" custScaleX="132773" custScaleY="161734" custLinFactY="-23340" custLinFactNeighborX="-14768" custLinFactNeighborY="-100000">
        <dgm:presLayoutVars>
          <dgm:chMax val="1"/>
          <dgm:chPref val="1"/>
          <dgm:bulletEnabled val="1"/>
        </dgm:presLayoutVars>
      </dgm:prSet>
      <dgm:spPr/>
    </dgm:pt>
    <dgm:pt modelId="{ABADD8E8-A72C-44B7-93B5-4624419FE407}" type="pres">
      <dgm:prSet presAssocID="{69AED6A8-D065-47B3-A64E-4F3E2BEC5220}" presName="Accent2" presStyleCnt="0"/>
      <dgm:spPr/>
    </dgm:pt>
    <dgm:pt modelId="{3FDC2D74-1643-4892-99D8-F0B2DF24499E}" type="pres">
      <dgm:prSet presAssocID="{69AED6A8-D065-47B3-A64E-4F3E2BEC5220}" presName="Accent" presStyleLbl="node1" presStyleIdx="1" presStyleCnt="3" custScaleX="136302" custScaleY="136281" custLinFactNeighborX="-28697" custLinFactNeighborY="-7968"/>
      <dgm:spPr>
        <a:solidFill>
          <a:schemeClr val="bg1">
            <a:lumMod val="75000"/>
          </a:schemeClr>
        </a:solidFill>
      </dgm:spPr>
    </dgm:pt>
    <dgm:pt modelId="{B57BDEEF-E46E-438B-AE87-C582190E31BE}" type="pres">
      <dgm:prSet presAssocID="{69AED6A8-D065-47B3-A64E-4F3E2BEC5220}" presName="Parent2" presStyleLbl="revTx" presStyleIdx="1" presStyleCnt="3" custScaleX="193316" custScaleY="106824" custLinFactNeighborX="-36145" custLinFactNeighborY="-25872">
        <dgm:presLayoutVars>
          <dgm:chMax val="1"/>
          <dgm:chPref val="1"/>
          <dgm:bulletEnabled val="1"/>
        </dgm:presLayoutVars>
      </dgm:prSet>
      <dgm:spPr/>
    </dgm:pt>
    <dgm:pt modelId="{B347473D-28C9-4193-9056-2684ABE413B2}" type="pres">
      <dgm:prSet presAssocID="{0ECE7827-CB6E-43B1-B09F-7F043B1459E0}" presName="Accent3" presStyleCnt="0"/>
      <dgm:spPr/>
    </dgm:pt>
    <dgm:pt modelId="{0D353893-59A4-45D5-B455-351607B2B9D6}" type="pres">
      <dgm:prSet presAssocID="{0ECE7827-CB6E-43B1-B09F-7F043B1459E0}" presName="Accent" presStyleLbl="node1" presStyleIdx="2" presStyleCnt="3" custScaleX="158647" custScaleY="158583" custLinFactNeighborX="12003" custLinFactNeighborY="27439"/>
      <dgm:spPr>
        <a:solidFill>
          <a:schemeClr val="bg1">
            <a:lumMod val="75000"/>
          </a:schemeClr>
        </a:solidFill>
      </dgm:spPr>
    </dgm:pt>
    <dgm:pt modelId="{96445E89-5CD0-4A35-9D16-A89BE5BC1EAE}" type="pres">
      <dgm:prSet presAssocID="{0ECE7827-CB6E-43B1-B09F-7F043B1459E0}" presName="Parent3" presStyleLbl="revTx" presStyleIdx="2" presStyleCnt="3" custScaleX="165418" custLinFactNeighborX="17834" custLinFactNeighborY="98179">
        <dgm:presLayoutVars>
          <dgm:chMax val="1"/>
          <dgm:chPref val="1"/>
          <dgm:bulletEnabled val="1"/>
        </dgm:presLayoutVars>
      </dgm:prSet>
      <dgm:spPr/>
    </dgm:pt>
  </dgm:ptLst>
  <dgm:cxnLst>
    <dgm:cxn modelId="{E48947AB-3049-48D6-AEC7-84EE2B2DCCDD}" srcId="{B81FA8CF-D870-4283-B3F7-F5A28003D706}" destId="{0ECE7827-CB6E-43B1-B09F-7F043B1459E0}" srcOrd="2" destOrd="0" parTransId="{E05959F7-37B7-4239-AACB-66EB62909D32}" sibTransId="{DA461326-0AF7-45DA-8A4C-FC4A66FC5098}"/>
    <dgm:cxn modelId="{9CCD0620-3DF7-4E25-92FB-5D1DB4D7C82E}" type="presOf" srcId="{F0333ACF-B7F0-485A-80B3-59F8AEC8B5D4}" destId="{B7F9D19F-440D-40B3-9B76-B9CACD203E2B}" srcOrd="0" destOrd="0" presId="urn:microsoft.com/office/officeart/2009/layout/CircleArrowProcess"/>
    <dgm:cxn modelId="{D9DC5C90-1B27-4FFE-BA84-566457CA5BB5}" type="presOf" srcId="{0ECE7827-CB6E-43B1-B09F-7F043B1459E0}" destId="{96445E89-5CD0-4A35-9D16-A89BE5BC1EAE}" srcOrd="0" destOrd="0" presId="urn:microsoft.com/office/officeart/2009/layout/CircleArrowProcess"/>
    <dgm:cxn modelId="{10E087A5-E82B-4DC5-AE83-D35CBA0DC9F8}" srcId="{B81FA8CF-D870-4283-B3F7-F5A28003D706}" destId="{F0333ACF-B7F0-485A-80B3-59F8AEC8B5D4}" srcOrd="0" destOrd="0" parTransId="{F644EF37-2654-4156-845F-463B7828A308}" sibTransId="{645EA593-F827-4725-B109-53866C986FD9}"/>
    <dgm:cxn modelId="{4380511D-C8A7-43AD-A192-5F43609D2F02}" type="presOf" srcId="{69AED6A8-D065-47B3-A64E-4F3E2BEC5220}" destId="{B57BDEEF-E46E-438B-AE87-C582190E31BE}" srcOrd="0" destOrd="0" presId="urn:microsoft.com/office/officeart/2009/layout/CircleArrowProcess"/>
    <dgm:cxn modelId="{3EB5F0F0-6DF3-4C7E-826D-14819749D17F}" srcId="{B81FA8CF-D870-4283-B3F7-F5A28003D706}" destId="{69AED6A8-D065-47B3-A64E-4F3E2BEC5220}" srcOrd="1" destOrd="0" parTransId="{0298EF07-4C1E-42E3-9DF8-F07A8C5216FB}" sibTransId="{13EFC581-6163-4C0F-BD5D-E55E310A7BE4}"/>
    <dgm:cxn modelId="{F0C849F3-C821-45AE-B849-F521DF447CBD}" type="presOf" srcId="{B81FA8CF-D870-4283-B3F7-F5A28003D706}" destId="{DDB05D3E-61AB-4EA2-89BA-6E4BBBA92F74}" srcOrd="0" destOrd="0" presId="urn:microsoft.com/office/officeart/2009/layout/CircleArrowProcess"/>
    <dgm:cxn modelId="{C2419EAF-363B-4951-AF8E-D57A8B300EC0}" type="presParOf" srcId="{DDB05D3E-61AB-4EA2-89BA-6E4BBBA92F74}" destId="{E9D5E39E-9F2F-46D2-B861-E0CF99159C5C}" srcOrd="0" destOrd="0" presId="urn:microsoft.com/office/officeart/2009/layout/CircleArrowProcess"/>
    <dgm:cxn modelId="{6E7258E5-C75B-4DE0-9184-D4743458975F}" type="presParOf" srcId="{E9D5E39E-9F2F-46D2-B861-E0CF99159C5C}" destId="{CD9623C9-EA17-4B9C-A4D1-B812D716C8D0}" srcOrd="0" destOrd="0" presId="urn:microsoft.com/office/officeart/2009/layout/CircleArrowProcess"/>
    <dgm:cxn modelId="{1F3E6C26-CAB8-4079-8C88-A6596BB816BB}" type="presParOf" srcId="{DDB05D3E-61AB-4EA2-89BA-6E4BBBA92F74}" destId="{B7F9D19F-440D-40B3-9B76-B9CACD203E2B}" srcOrd="1" destOrd="0" presId="urn:microsoft.com/office/officeart/2009/layout/CircleArrowProcess"/>
    <dgm:cxn modelId="{D174E983-1849-48C8-B364-3BE820CE0DA2}" type="presParOf" srcId="{DDB05D3E-61AB-4EA2-89BA-6E4BBBA92F74}" destId="{ABADD8E8-A72C-44B7-93B5-4624419FE407}" srcOrd="2" destOrd="0" presId="urn:microsoft.com/office/officeart/2009/layout/CircleArrowProcess"/>
    <dgm:cxn modelId="{645FAFEC-B0E0-4DC8-966B-8E6A1929355F}" type="presParOf" srcId="{ABADD8E8-A72C-44B7-93B5-4624419FE407}" destId="{3FDC2D74-1643-4892-99D8-F0B2DF24499E}" srcOrd="0" destOrd="0" presId="urn:microsoft.com/office/officeart/2009/layout/CircleArrowProcess"/>
    <dgm:cxn modelId="{D17D8F56-1889-4FA4-BEAA-2E55C6FECE5E}" type="presParOf" srcId="{DDB05D3E-61AB-4EA2-89BA-6E4BBBA92F74}" destId="{B57BDEEF-E46E-438B-AE87-C582190E31BE}" srcOrd="3" destOrd="0" presId="urn:microsoft.com/office/officeart/2009/layout/CircleArrowProcess"/>
    <dgm:cxn modelId="{DAF99DEE-C2D9-4E83-8841-9DDACB935C0B}" type="presParOf" srcId="{DDB05D3E-61AB-4EA2-89BA-6E4BBBA92F74}" destId="{B347473D-28C9-4193-9056-2684ABE413B2}" srcOrd="4" destOrd="0" presId="urn:microsoft.com/office/officeart/2009/layout/CircleArrowProcess"/>
    <dgm:cxn modelId="{D15B1AF9-9F1C-4AF7-8F28-6CD15AAE7F6A}" type="presParOf" srcId="{B347473D-28C9-4193-9056-2684ABE413B2}" destId="{0D353893-59A4-45D5-B455-351607B2B9D6}" srcOrd="0" destOrd="0" presId="urn:microsoft.com/office/officeart/2009/layout/CircleArrowProcess"/>
    <dgm:cxn modelId="{E6FD0862-D250-4FAB-8004-4583EC74A079}" type="presParOf" srcId="{DDB05D3E-61AB-4EA2-89BA-6E4BBBA92F74}" destId="{96445E89-5CD0-4A35-9D16-A89BE5BC1EA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B84E16-285E-44D8-9344-B5F71EB5DF46}" type="doc">
      <dgm:prSet loTypeId="urn:microsoft.com/office/officeart/2005/8/layout/radial4" loCatId="relationship" qsTypeId="urn:microsoft.com/office/officeart/2005/8/quickstyle/simple5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1D93ADDB-3F65-4B82-9F90-9E12260DEB13}">
      <dgm:prSet phldrT="[Text]" custT="1"/>
      <dgm:spPr>
        <a:solidFill>
          <a:srgbClr val="9C0000"/>
        </a:solidFill>
      </dgm:spPr>
      <dgm:t>
        <a:bodyPr/>
        <a:lstStyle/>
        <a:p>
          <a:r>
            <a:rPr lang="hu-HU" sz="2800" dirty="0">
              <a:solidFill>
                <a:schemeClr val="bg1"/>
              </a:solidFill>
            </a:rPr>
            <a:t>Kivitelünk átmeneti lassulása</a:t>
          </a:r>
          <a:endParaRPr lang="en-US" sz="3200" dirty="0">
            <a:solidFill>
              <a:schemeClr val="bg1"/>
            </a:solidFill>
          </a:endParaRPr>
        </a:p>
      </dgm:t>
    </dgm:pt>
    <dgm:pt modelId="{E9D9BABC-7623-4278-BA77-01B75A89760A}" type="parTrans" cxnId="{768CA4F3-2BEB-4F1D-A345-17501E2CF94E}">
      <dgm:prSet/>
      <dgm:spPr/>
      <dgm:t>
        <a:bodyPr/>
        <a:lstStyle/>
        <a:p>
          <a:endParaRPr lang="en-US"/>
        </a:p>
      </dgm:t>
    </dgm:pt>
    <dgm:pt modelId="{967D8401-00DE-4FFD-A1C0-83E1D3FED5F9}" type="sibTrans" cxnId="{768CA4F3-2BEB-4F1D-A345-17501E2CF94E}">
      <dgm:prSet/>
      <dgm:spPr/>
      <dgm:t>
        <a:bodyPr/>
        <a:lstStyle/>
        <a:p>
          <a:endParaRPr lang="en-US"/>
        </a:p>
      </dgm:t>
    </dgm:pt>
    <dgm:pt modelId="{3ECA22E1-34CF-48CF-A103-27AAEE0F2B55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hu-HU" sz="2000" dirty="0">
              <a:solidFill>
                <a:schemeClr val="bg1"/>
              </a:solidFill>
            </a:rPr>
            <a:t>Felvevőpiacaink mérsékeltebb növekedése</a:t>
          </a:r>
          <a:endParaRPr lang="en-US" sz="2000" dirty="0">
            <a:solidFill>
              <a:schemeClr val="bg1"/>
            </a:solidFill>
          </a:endParaRPr>
        </a:p>
      </dgm:t>
    </dgm:pt>
    <dgm:pt modelId="{F5DE76B5-87CA-4C3D-8EB7-E3EDC2FC79E8}" type="parTrans" cxnId="{F868FC7D-E37F-4600-827B-1D135E47DA88}">
      <dgm:prSet/>
      <dgm:spPr/>
      <dgm:t>
        <a:bodyPr/>
        <a:lstStyle/>
        <a:p>
          <a:endParaRPr lang="en-US"/>
        </a:p>
      </dgm:t>
    </dgm:pt>
    <dgm:pt modelId="{BCE889A5-1A19-4657-BC6C-C89292768107}" type="sibTrans" cxnId="{F868FC7D-E37F-4600-827B-1D135E47DA88}">
      <dgm:prSet/>
      <dgm:spPr/>
      <dgm:t>
        <a:bodyPr/>
        <a:lstStyle/>
        <a:p>
          <a:endParaRPr lang="en-US"/>
        </a:p>
      </dgm:t>
    </dgm:pt>
    <dgm:pt modelId="{60536008-557F-43FE-9728-6FBE7B1FEEBE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hu-HU" sz="2400" dirty="0">
              <a:solidFill>
                <a:schemeClr val="bg1"/>
              </a:solidFill>
            </a:rPr>
            <a:t>Exportpiaci részesdésünk további emelkedése</a:t>
          </a:r>
          <a:endParaRPr lang="en-US" sz="2400" dirty="0">
            <a:solidFill>
              <a:schemeClr val="bg1"/>
            </a:solidFill>
          </a:endParaRPr>
        </a:p>
      </dgm:t>
    </dgm:pt>
    <dgm:pt modelId="{53B4602C-D609-4368-9C6A-02300068D550}" type="parTrans" cxnId="{F50FF16D-BB0F-49C2-8CA8-B929894349FA}">
      <dgm:prSet/>
      <dgm:spPr/>
      <dgm:t>
        <a:bodyPr/>
        <a:lstStyle/>
        <a:p>
          <a:endParaRPr lang="en-US"/>
        </a:p>
      </dgm:t>
    </dgm:pt>
    <dgm:pt modelId="{FBFD44D9-4B29-4028-A169-F5D716E86756}" type="sibTrans" cxnId="{F50FF16D-BB0F-49C2-8CA8-B929894349FA}">
      <dgm:prSet/>
      <dgm:spPr/>
      <dgm:t>
        <a:bodyPr/>
        <a:lstStyle/>
        <a:p>
          <a:endParaRPr lang="en-US"/>
        </a:p>
      </dgm:t>
    </dgm:pt>
    <dgm:pt modelId="{138D4F46-CAEB-416E-8B8E-B787D14AE267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hu-HU" sz="2400" dirty="0">
              <a:solidFill>
                <a:schemeClr val="bg1"/>
              </a:solidFill>
            </a:rPr>
            <a:t>Új autóipari beruházások 2018-tól való termelése</a:t>
          </a:r>
          <a:endParaRPr lang="en-US" sz="2400" dirty="0">
            <a:solidFill>
              <a:schemeClr val="bg1"/>
            </a:solidFill>
          </a:endParaRPr>
        </a:p>
      </dgm:t>
    </dgm:pt>
    <dgm:pt modelId="{414E4EA5-175B-46BE-9641-F761FC1E61EC}" type="parTrans" cxnId="{24E6FC30-8F20-4A8A-BA4A-53EC3C026BC2}">
      <dgm:prSet/>
      <dgm:spPr/>
      <dgm:t>
        <a:bodyPr/>
        <a:lstStyle/>
        <a:p>
          <a:endParaRPr lang="en-US" dirty="0"/>
        </a:p>
      </dgm:t>
    </dgm:pt>
    <dgm:pt modelId="{3D7BDB59-47D1-4688-998E-FDD04DD283B6}" type="sibTrans" cxnId="{24E6FC30-8F20-4A8A-BA4A-53EC3C026BC2}">
      <dgm:prSet/>
      <dgm:spPr/>
      <dgm:t>
        <a:bodyPr/>
        <a:lstStyle/>
        <a:p>
          <a:endParaRPr lang="en-US"/>
        </a:p>
      </dgm:t>
    </dgm:pt>
    <dgm:pt modelId="{3D749910-6DF1-4529-BF29-E957C21C544F}">
      <dgm:prSet/>
      <dgm:spPr/>
      <dgm:t>
        <a:bodyPr/>
        <a:lstStyle/>
        <a:p>
          <a:endParaRPr lang="en-US"/>
        </a:p>
      </dgm:t>
    </dgm:pt>
    <dgm:pt modelId="{3D3DEB11-A48C-4F97-8F10-67D82D7A8385}" type="parTrans" cxnId="{47D4B72D-B923-40D9-BCC1-207BA3454DE8}">
      <dgm:prSet/>
      <dgm:spPr/>
      <dgm:t>
        <a:bodyPr/>
        <a:lstStyle/>
        <a:p>
          <a:endParaRPr lang="en-US"/>
        </a:p>
      </dgm:t>
    </dgm:pt>
    <dgm:pt modelId="{212D4AA9-441F-497B-8F42-48586385B436}" type="sibTrans" cxnId="{47D4B72D-B923-40D9-BCC1-207BA3454DE8}">
      <dgm:prSet/>
      <dgm:spPr/>
      <dgm:t>
        <a:bodyPr/>
        <a:lstStyle/>
        <a:p>
          <a:endParaRPr lang="en-US"/>
        </a:p>
      </dgm:t>
    </dgm:pt>
    <dgm:pt modelId="{6C5455DF-8120-4951-A5B7-B24E99A1407D}">
      <dgm:prSet phldrT="[Text]" custScaleX="103811" custRadScaleRad="117925" custRadScaleInc="-5285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B9C5920F-7CFA-410A-9F66-AE4E02BE6D37}" type="parTrans" cxnId="{5C81A591-A45F-4B09-93FF-B77240851959}">
      <dgm:prSet/>
      <dgm:spPr/>
      <dgm:t>
        <a:bodyPr/>
        <a:lstStyle/>
        <a:p>
          <a:endParaRPr lang="en-US"/>
        </a:p>
      </dgm:t>
    </dgm:pt>
    <dgm:pt modelId="{C60E4C8C-1DD1-4E18-A34C-6A212FB75453}" type="sibTrans" cxnId="{5C81A591-A45F-4B09-93FF-B77240851959}">
      <dgm:prSet/>
      <dgm:spPr/>
      <dgm:t>
        <a:bodyPr/>
        <a:lstStyle/>
        <a:p>
          <a:endParaRPr lang="en-US"/>
        </a:p>
      </dgm:t>
    </dgm:pt>
    <dgm:pt modelId="{8A057628-001A-45E6-BE74-8661C6E8BBC6}">
      <dgm:prSet phldrT="[Text]" custScaleX="103811" custRadScaleRad="117925" custRadScaleInc="-5285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A9C02508-7941-48DE-BA23-20AC28E705A7}" type="parTrans" cxnId="{4343385E-0DA1-4F37-A2C4-DEC0DBBFDAF9}">
      <dgm:prSet/>
      <dgm:spPr/>
      <dgm:t>
        <a:bodyPr/>
        <a:lstStyle/>
        <a:p>
          <a:endParaRPr lang="en-US"/>
        </a:p>
      </dgm:t>
    </dgm:pt>
    <dgm:pt modelId="{6D9DFE34-8499-481A-A704-495D71F04D7A}" type="sibTrans" cxnId="{4343385E-0DA1-4F37-A2C4-DEC0DBBFDAF9}">
      <dgm:prSet/>
      <dgm:spPr/>
      <dgm:t>
        <a:bodyPr/>
        <a:lstStyle/>
        <a:p>
          <a:endParaRPr lang="en-US"/>
        </a:p>
      </dgm:t>
    </dgm:pt>
    <dgm:pt modelId="{5C4F627C-18B6-47E5-A822-82673D48F882}">
      <dgm:prSet/>
      <dgm:spPr/>
      <dgm:t>
        <a:bodyPr/>
        <a:lstStyle/>
        <a:p>
          <a:endParaRPr lang="en-US"/>
        </a:p>
      </dgm:t>
    </dgm:pt>
    <dgm:pt modelId="{8966F984-E28B-4F47-9ADA-14BC51283E76}" type="parTrans" cxnId="{55FDC053-8F7A-4572-9FAE-8CD88B1E2B6B}">
      <dgm:prSet/>
      <dgm:spPr/>
      <dgm:t>
        <a:bodyPr/>
        <a:lstStyle/>
        <a:p>
          <a:endParaRPr lang="en-US"/>
        </a:p>
      </dgm:t>
    </dgm:pt>
    <dgm:pt modelId="{0F40D0C4-BBF0-4737-8E67-04B7D1CA1A1B}" type="sibTrans" cxnId="{55FDC053-8F7A-4572-9FAE-8CD88B1E2B6B}">
      <dgm:prSet/>
      <dgm:spPr/>
      <dgm:t>
        <a:bodyPr/>
        <a:lstStyle/>
        <a:p>
          <a:endParaRPr lang="en-US"/>
        </a:p>
      </dgm:t>
    </dgm:pt>
    <dgm:pt modelId="{ECBC4A37-95A0-472B-B572-120B6DF20D60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hu-HU" dirty="0">
              <a:solidFill>
                <a:schemeClr val="bg1"/>
              </a:solidFill>
            </a:rPr>
            <a:t>Világgazdasági bővülés alacsonyabb importigénye</a:t>
          </a:r>
          <a:endParaRPr lang="en-US" dirty="0">
            <a:solidFill>
              <a:schemeClr val="bg1"/>
            </a:solidFill>
          </a:endParaRPr>
        </a:p>
      </dgm:t>
    </dgm:pt>
    <dgm:pt modelId="{3A8EC578-B049-41E9-B48A-DF198D870AAF}" type="parTrans" cxnId="{0899B180-56A7-42E4-8910-6A290667CF58}">
      <dgm:prSet/>
      <dgm:spPr/>
      <dgm:t>
        <a:bodyPr/>
        <a:lstStyle/>
        <a:p>
          <a:endParaRPr lang="en-US"/>
        </a:p>
      </dgm:t>
    </dgm:pt>
    <dgm:pt modelId="{81B58588-0161-47BD-A3EA-B367A61DD4F2}" type="sibTrans" cxnId="{0899B180-56A7-42E4-8910-6A290667CF58}">
      <dgm:prSet/>
      <dgm:spPr/>
      <dgm:t>
        <a:bodyPr/>
        <a:lstStyle/>
        <a:p>
          <a:endParaRPr lang="en-US"/>
        </a:p>
      </dgm:t>
    </dgm:pt>
    <dgm:pt modelId="{3035588A-F903-4868-81E8-E473592344B0}" type="pres">
      <dgm:prSet presAssocID="{6BB84E16-285E-44D8-9344-B5F71EB5DF4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7CFB60D-14B8-40C5-8331-51C589D19A60}" type="pres">
      <dgm:prSet presAssocID="{1D93ADDB-3F65-4B82-9F90-9E12260DEB13}" presName="centerShape" presStyleLbl="node0" presStyleIdx="0" presStyleCnt="1" custScaleX="126521"/>
      <dgm:spPr/>
    </dgm:pt>
    <dgm:pt modelId="{EDC85E94-8684-43B1-8AC4-29525ADA730F}" type="pres">
      <dgm:prSet presAssocID="{F5DE76B5-87CA-4C3D-8EB7-E3EDC2FC79E8}" presName="parTrans" presStyleLbl="bgSibTrans2D1" presStyleIdx="0" presStyleCnt="4"/>
      <dgm:spPr/>
    </dgm:pt>
    <dgm:pt modelId="{512643CE-787A-4872-BD69-51432D46091F}" type="pres">
      <dgm:prSet presAssocID="{3ECA22E1-34CF-48CF-A103-27AAEE0F2B55}" presName="node" presStyleLbl="node1" presStyleIdx="0" presStyleCnt="4" custScaleX="103811" custRadScaleRad="117925" custRadScaleInc="-5285">
        <dgm:presLayoutVars>
          <dgm:bulletEnabled val="1"/>
        </dgm:presLayoutVars>
      </dgm:prSet>
      <dgm:spPr/>
    </dgm:pt>
    <dgm:pt modelId="{5622201C-82A8-4B53-B9EE-AFA81363A18D}" type="pres">
      <dgm:prSet presAssocID="{3A8EC578-B049-41E9-B48A-DF198D870AAF}" presName="parTrans" presStyleLbl="bgSibTrans2D1" presStyleIdx="1" presStyleCnt="4"/>
      <dgm:spPr/>
    </dgm:pt>
    <dgm:pt modelId="{6D5B7987-56E2-41E5-933C-0F80B38E891C}" type="pres">
      <dgm:prSet presAssocID="{ECBC4A37-95A0-472B-B572-120B6DF20D60}" presName="node" presStyleLbl="node1" presStyleIdx="1" presStyleCnt="4">
        <dgm:presLayoutVars>
          <dgm:bulletEnabled val="1"/>
        </dgm:presLayoutVars>
      </dgm:prSet>
      <dgm:spPr/>
    </dgm:pt>
    <dgm:pt modelId="{F413C676-32BF-4C50-A9BE-9E3579BC854B}" type="pres">
      <dgm:prSet presAssocID="{53B4602C-D609-4368-9C6A-02300068D550}" presName="parTrans" presStyleLbl="bgSibTrans2D1" presStyleIdx="2" presStyleCnt="4"/>
      <dgm:spPr/>
    </dgm:pt>
    <dgm:pt modelId="{2C8A478A-9CAD-47BC-87D7-E0634A3C9B0F}" type="pres">
      <dgm:prSet presAssocID="{60536008-557F-43FE-9728-6FBE7B1FEEBE}" presName="node" presStyleLbl="node1" presStyleIdx="2" presStyleCnt="4">
        <dgm:presLayoutVars>
          <dgm:bulletEnabled val="1"/>
        </dgm:presLayoutVars>
      </dgm:prSet>
      <dgm:spPr/>
    </dgm:pt>
    <dgm:pt modelId="{AD0C78B5-5568-4825-90EF-E5A35DAF02DC}" type="pres">
      <dgm:prSet presAssocID="{414E4EA5-175B-46BE-9641-F761FC1E61EC}" presName="parTrans" presStyleLbl="bgSibTrans2D1" presStyleIdx="3" presStyleCnt="4"/>
      <dgm:spPr/>
    </dgm:pt>
    <dgm:pt modelId="{26CCFB51-B4A6-46D5-9030-30C956D7C42F}" type="pres">
      <dgm:prSet presAssocID="{138D4F46-CAEB-416E-8B8E-B787D14AE267}" presName="node" presStyleLbl="node1" presStyleIdx="3" presStyleCnt="4" custRadScaleRad="114282" custRadScaleInc="1008">
        <dgm:presLayoutVars>
          <dgm:bulletEnabled val="1"/>
        </dgm:presLayoutVars>
      </dgm:prSet>
      <dgm:spPr/>
    </dgm:pt>
  </dgm:ptLst>
  <dgm:cxnLst>
    <dgm:cxn modelId="{DE9EE867-669C-46C1-BF47-B746F2698ABC}" type="presOf" srcId="{1D93ADDB-3F65-4B82-9F90-9E12260DEB13}" destId="{27CFB60D-14B8-40C5-8331-51C589D19A60}" srcOrd="0" destOrd="0" presId="urn:microsoft.com/office/officeart/2005/8/layout/radial4"/>
    <dgm:cxn modelId="{47D4B72D-B923-40D9-BCC1-207BA3454DE8}" srcId="{6BB84E16-285E-44D8-9344-B5F71EB5DF46}" destId="{3D749910-6DF1-4529-BF29-E957C21C544F}" srcOrd="1" destOrd="0" parTransId="{3D3DEB11-A48C-4F97-8F10-67D82D7A8385}" sibTransId="{212D4AA9-441F-497B-8F42-48586385B436}"/>
    <dgm:cxn modelId="{BC033489-9ABD-426A-8562-A51D73B4857C}" type="presOf" srcId="{3ECA22E1-34CF-48CF-A103-27AAEE0F2B55}" destId="{512643CE-787A-4872-BD69-51432D46091F}" srcOrd="0" destOrd="0" presId="urn:microsoft.com/office/officeart/2005/8/layout/radial4"/>
    <dgm:cxn modelId="{768CA4F3-2BEB-4F1D-A345-17501E2CF94E}" srcId="{6BB84E16-285E-44D8-9344-B5F71EB5DF46}" destId="{1D93ADDB-3F65-4B82-9F90-9E12260DEB13}" srcOrd="0" destOrd="0" parTransId="{E9D9BABC-7623-4278-BA77-01B75A89760A}" sibTransId="{967D8401-00DE-4FFD-A1C0-83E1D3FED5F9}"/>
    <dgm:cxn modelId="{24E6FC30-8F20-4A8A-BA4A-53EC3C026BC2}" srcId="{1D93ADDB-3F65-4B82-9F90-9E12260DEB13}" destId="{138D4F46-CAEB-416E-8B8E-B787D14AE267}" srcOrd="3" destOrd="0" parTransId="{414E4EA5-175B-46BE-9641-F761FC1E61EC}" sibTransId="{3D7BDB59-47D1-4688-998E-FDD04DD283B6}"/>
    <dgm:cxn modelId="{F50FF16D-BB0F-49C2-8CA8-B929894349FA}" srcId="{1D93ADDB-3F65-4B82-9F90-9E12260DEB13}" destId="{60536008-557F-43FE-9728-6FBE7B1FEEBE}" srcOrd="2" destOrd="0" parTransId="{53B4602C-D609-4368-9C6A-02300068D550}" sibTransId="{FBFD44D9-4B29-4028-A169-F5D716E86756}"/>
    <dgm:cxn modelId="{54E6D539-B53E-4313-93F5-5D6AF252DFA0}" type="presOf" srcId="{6BB84E16-285E-44D8-9344-B5F71EB5DF46}" destId="{3035588A-F903-4868-81E8-E473592344B0}" srcOrd="0" destOrd="0" presId="urn:microsoft.com/office/officeart/2005/8/layout/radial4"/>
    <dgm:cxn modelId="{9C8B0313-F653-4564-BB65-BD188A23EF46}" type="presOf" srcId="{60536008-557F-43FE-9728-6FBE7B1FEEBE}" destId="{2C8A478A-9CAD-47BC-87D7-E0634A3C9B0F}" srcOrd="0" destOrd="0" presId="urn:microsoft.com/office/officeart/2005/8/layout/radial4"/>
    <dgm:cxn modelId="{6442E5E7-E903-4C93-9C74-94F0FEB43A30}" type="presOf" srcId="{138D4F46-CAEB-416E-8B8E-B787D14AE267}" destId="{26CCFB51-B4A6-46D5-9030-30C956D7C42F}" srcOrd="0" destOrd="0" presId="urn:microsoft.com/office/officeart/2005/8/layout/radial4"/>
    <dgm:cxn modelId="{4343385E-0DA1-4F37-A2C4-DEC0DBBFDAF9}" srcId="{6BB84E16-285E-44D8-9344-B5F71EB5DF46}" destId="{8A057628-001A-45E6-BE74-8661C6E8BBC6}" srcOrd="3" destOrd="0" parTransId="{A9C02508-7941-48DE-BA23-20AC28E705A7}" sibTransId="{6D9DFE34-8499-481A-A704-495D71F04D7A}"/>
    <dgm:cxn modelId="{984D2287-A7BB-46CC-BA21-450A562245CB}" type="presOf" srcId="{ECBC4A37-95A0-472B-B572-120B6DF20D60}" destId="{6D5B7987-56E2-41E5-933C-0F80B38E891C}" srcOrd="0" destOrd="0" presId="urn:microsoft.com/office/officeart/2005/8/layout/radial4"/>
    <dgm:cxn modelId="{CAFF935C-AA85-4880-9FCE-40DF81E0E2D5}" type="presOf" srcId="{F5DE76B5-87CA-4C3D-8EB7-E3EDC2FC79E8}" destId="{EDC85E94-8684-43B1-8AC4-29525ADA730F}" srcOrd="0" destOrd="0" presId="urn:microsoft.com/office/officeart/2005/8/layout/radial4"/>
    <dgm:cxn modelId="{0899B180-56A7-42E4-8910-6A290667CF58}" srcId="{1D93ADDB-3F65-4B82-9F90-9E12260DEB13}" destId="{ECBC4A37-95A0-472B-B572-120B6DF20D60}" srcOrd="1" destOrd="0" parTransId="{3A8EC578-B049-41E9-B48A-DF198D870AAF}" sibTransId="{81B58588-0161-47BD-A3EA-B367A61DD4F2}"/>
    <dgm:cxn modelId="{5C81A591-A45F-4B09-93FF-B77240851959}" srcId="{6BB84E16-285E-44D8-9344-B5F71EB5DF46}" destId="{6C5455DF-8120-4951-A5B7-B24E99A1407D}" srcOrd="2" destOrd="0" parTransId="{B9C5920F-7CFA-410A-9F66-AE4E02BE6D37}" sibTransId="{C60E4C8C-1DD1-4E18-A34C-6A212FB75453}"/>
    <dgm:cxn modelId="{F868FC7D-E37F-4600-827B-1D135E47DA88}" srcId="{1D93ADDB-3F65-4B82-9F90-9E12260DEB13}" destId="{3ECA22E1-34CF-48CF-A103-27AAEE0F2B55}" srcOrd="0" destOrd="0" parTransId="{F5DE76B5-87CA-4C3D-8EB7-E3EDC2FC79E8}" sibTransId="{BCE889A5-1A19-4657-BC6C-C89292768107}"/>
    <dgm:cxn modelId="{55FDC053-8F7A-4572-9FAE-8CD88B1E2B6B}" srcId="{6BB84E16-285E-44D8-9344-B5F71EB5DF46}" destId="{5C4F627C-18B6-47E5-A822-82673D48F882}" srcOrd="4" destOrd="0" parTransId="{8966F984-E28B-4F47-9ADA-14BC51283E76}" sibTransId="{0F40D0C4-BBF0-4737-8E67-04B7D1CA1A1B}"/>
    <dgm:cxn modelId="{3AA02CF5-F341-41B2-B0EF-FF249C301A40}" type="presOf" srcId="{414E4EA5-175B-46BE-9641-F761FC1E61EC}" destId="{AD0C78B5-5568-4825-90EF-E5A35DAF02DC}" srcOrd="0" destOrd="0" presId="urn:microsoft.com/office/officeart/2005/8/layout/radial4"/>
    <dgm:cxn modelId="{E37768A1-B36A-4066-AE04-D921866633C5}" type="presOf" srcId="{53B4602C-D609-4368-9C6A-02300068D550}" destId="{F413C676-32BF-4C50-A9BE-9E3579BC854B}" srcOrd="0" destOrd="0" presId="urn:microsoft.com/office/officeart/2005/8/layout/radial4"/>
    <dgm:cxn modelId="{E4FCD92D-217E-4848-B82E-0CB633802D87}" type="presOf" srcId="{3A8EC578-B049-41E9-B48A-DF198D870AAF}" destId="{5622201C-82A8-4B53-B9EE-AFA81363A18D}" srcOrd="0" destOrd="0" presId="urn:microsoft.com/office/officeart/2005/8/layout/radial4"/>
    <dgm:cxn modelId="{220FF668-28B7-4D4E-818F-E2C92C7CA06C}" type="presParOf" srcId="{3035588A-F903-4868-81E8-E473592344B0}" destId="{27CFB60D-14B8-40C5-8331-51C589D19A60}" srcOrd="0" destOrd="0" presId="urn:microsoft.com/office/officeart/2005/8/layout/radial4"/>
    <dgm:cxn modelId="{73BC9BE2-E811-494E-A928-B82E50033952}" type="presParOf" srcId="{3035588A-F903-4868-81E8-E473592344B0}" destId="{EDC85E94-8684-43B1-8AC4-29525ADA730F}" srcOrd="1" destOrd="0" presId="urn:microsoft.com/office/officeart/2005/8/layout/radial4"/>
    <dgm:cxn modelId="{56734D55-8F43-4020-91C9-6087A746AD4D}" type="presParOf" srcId="{3035588A-F903-4868-81E8-E473592344B0}" destId="{512643CE-787A-4872-BD69-51432D46091F}" srcOrd="2" destOrd="0" presId="urn:microsoft.com/office/officeart/2005/8/layout/radial4"/>
    <dgm:cxn modelId="{406D94F4-6A89-4097-BE3E-7ED8CFC64EF4}" type="presParOf" srcId="{3035588A-F903-4868-81E8-E473592344B0}" destId="{5622201C-82A8-4B53-B9EE-AFA81363A18D}" srcOrd="3" destOrd="0" presId="urn:microsoft.com/office/officeart/2005/8/layout/radial4"/>
    <dgm:cxn modelId="{E51514F3-7C69-4110-BA73-8790D708978D}" type="presParOf" srcId="{3035588A-F903-4868-81E8-E473592344B0}" destId="{6D5B7987-56E2-41E5-933C-0F80B38E891C}" srcOrd="4" destOrd="0" presId="urn:microsoft.com/office/officeart/2005/8/layout/radial4"/>
    <dgm:cxn modelId="{8A26A6B6-3968-4D7C-BC70-08B97000279A}" type="presParOf" srcId="{3035588A-F903-4868-81E8-E473592344B0}" destId="{F413C676-32BF-4C50-A9BE-9E3579BC854B}" srcOrd="5" destOrd="0" presId="urn:microsoft.com/office/officeart/2005/8/layout/radial4"/>
    <dgm:cxn modelId="{026D6D27-4FC2-4217-A9D2-D91A15C44820}" type="presParOf" srcId="{3035588A-F903-4868-81E8-E473592344B0}" destId="{2C8A478A-9CAD-47BC-87D7-E0634A3C9B0F}" srcOrd="6" destOrd="0" presId="urn:microsoft.com/office/officeart/2005/8/layout/radial4"/>
    <dgm:cxn modelId="{366BB783-B71F-4840-AC57-21BEA965BC8A}" type="presParOf" srcId="{3035588A-F903-4868-81E8-E473592344B0}" destId="{AD0C78B5-5568-4825-90EF-E5A35DAF02DC}" srcOrd="7" destOrd="0" presId="urn:microsoft.com/office/officeart/2005/8/layout/radial4"/>
    <dgm:cxn modelId="{30F53A2E-A0DE-45C1-9CB7-C55C45E46039}" type="presParOf" srcId="{3035588A-F903-4868-81E8-E473592344B0}" destId="{26CCFB51-B4A6-46D5-9030-30C956D7C42F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B84E16-285E-44D8-9344-B5F71EB5DF46}" type="doc">
      <dgm:prSet loTypeId="urn:microsoft.com/office/officeart/2005/8/layout/radial4" loCatId="relationship" qsTypeId="urn:microsoft.com/office/officeart/2005/8/quickstyle/simple5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1D93ADDB-3F65-4B82-9F90-9E12260DEB13}">
      <dgm:prSet phldrT="[Text]" custT="1"/>
      <dgm:spPr>
        <a:solidFill>
          <a:srgbClr val="9C0000"/>
        </a:solidFill>
      </dgm:spPr>
      <dgm:t>
        <a:bodyPr/>
        <a:lstStyle/>
        <a:p>
          <a:r>
            <a:rPr lang="hu-HU" sz="2400" dirty="0">
              <a:solidFill>
                <a:schemeClr val="bg1"/>
              </a:solidFill>
            </a:rPr>
            <a:t>Erősödő bérdinamika</a:t>
          </a:r>
          <a:endParaRPr lang="en-US" sz="2800" dirty="0">
            <a:solidFill>
              <a:schemeClr val="bg1"/>
            </a:solidFill>
          </a:endParaRPr>
        </a:p>
      </dgm:t>
    </dgm:pt>
    <dgm:pt modelId="{E9D9BABC-7623-4278-BA77-01B75A89760A}" type="parTrans" cxnId="{768CA4F3-2BEB-4F1D-A345-17501E2CF94E}">
      <dgm:prSet/>
      <dgm:spPr/>
      <dgm:t>
        <a:bodyPr/>
        <a:lstStyle/>
        <a:p>
          <a:endParaRPr lang="en-US"/>
        </a:p>
      </dgm:t>
    </dgm:pt>
    <dgm:pt modelId="{967D8401-00DE-4FFD-A1C0-83E1D3FED5F9}" type="sibTrans" cxnId="{768CA4F3-2BEB-4F1D-A345-17501E2CF94E}">
      <dgm:prSet/>
      <dgm:spPr/>
      <dgm:t>
        <a:bodyPr/>
        <a:lstStyle/>
        <a:p>
          <a:endParaRPr lang="en-US"/>
        </a:p>
      </dgm:t>
    </dgm:pt>
    <dgm:pt modelId="{3ECA22E1-34CF-48CF-A103-27AAEE0F2B55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hu-HU" sz="2800" dirty="0">
              <a:solidFill>
                <a:schemeClr val="bg1"/>
              </a:solidFill>
            </a:rPr>
            <a:t>Növekvő munkaerő iránti kereslet</a:t>
          </a:r>
          <a:endParaRPr lang="en-US" sz="2800" dirty="0">
            <a:solidFill>
              <a:schemeClr val="bg1"/>
            </a:solidFill>
          </a:endParaRPr>
        </a:p>
      </dgm:t>
    </dgm:pt>
    <dgm:pt modelId="{F5DE76B5-87CA-4C3D-8EB7-E3EDC2FC79E8}" type="parTrans" cxnId="{F868FC7D-E37F-4600-827B-1D135E47DA88}">
      <dgm:prSet/>
      <dgm:spPr/>
      <dgm:t>
        <a:bodyPr/>
        <a:lstStyle/>
        <a:p>
          <a:endParaRPr lang="en-US"/>
        </a:p>
      </dgm:t>
    </dgm:pt>
    <dgm:pt modelId="{BCE889A5-1A19-4657-BC6C-C89292768107}" type="sibTrans" cxnId="{F868FC7D-E37F-4600-827B-1D135E47DA88}">
      <dgm:prSet/>
      <dgm:spPr/>
      <dgm:t>
        <a:bodyPr/>
        <a:lstStyle/>
        <a:p>
          <a:endParaRPr lang="en-US"/>
        </a:p>
      </dgm:t>
    </dgm:pt>
    <dgm:pt modelId="{60536008-557F-43FE-9728-6FBE7B1FEEBE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hu-HU" sz="2800" dirty="0">
              <a:solidFill>
                <a:schemeClr val="bg1"/>
              </a:solidFill>
            </a:rPr>
            <a:t>Lassuló aktivitás-bővülés</a:t>
          </a:r>
          <a:endParaRPr lang="en-US" sz="2800" dirty="0">
            <a:solidFill>
              <a:schemeClr val="bg1"/>
            </a:solidFill>
          </a:endParaRPr>
        </a:p>
      </dgm:t>
    </dgm:pt>
    <dgm:pt modelId="{53B4602C-D609-4368-9C6A-02300068D550}" type="parTrans" cxnId="{F50FF16D-BB0F-49C2-8CA8-B929894349FA}">
      <dgm:prSet/>
      <dgm:spPr/>
      <dgm:t>
        <a:bodyPr/>
        <a:lstStyle/>
        <a:p>
          <a:endParaRPr lang="en-US"/>
        </a:p>
      </dgm:t>
    </dgm:pt>
    <dgm:pt modelId="{FBFD44D9-4B29-4028-A169-F5D716E86756}" type="sibTrans" cxnId="{F50FF16D-BB0F-49C2-8CA8-B929894349FA}">
      <dgm:prSet/>
      <dgm:spPr/>
      <dgm:t>
        <a:bodyPr/>
        <a:lstStyle/>
        <a:p>
          <a:endParaRPr lang="en-US"/>
        </a:p>
      </dgm:t>
    </dgm:pt>
    <dgm:pt modelId="{138D4F46-CAEB-416E-8B8E-B787D14AE267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hu-HU" sz="2800" dirty="0" err="1">
              <a:solidFill>
                <a:schemeClr val="bg1"/>
              </a:solidFill>
            </a:rPr>
            <a:t>Feszesedő</a:t>
          </a:r>
          <a:r>
            <a:rPr lang="hu-HU" sz="2800" dirty="0">
              <a:solidFill>
                <a:schemeClr val="bg1"/>
              </a:solidFill>
            </a:rPr>
            <a:t> munkaerőpiac</a:t>
          </a:r>
          <a:endParaRPr lang="en-US" sz="2800" dirty="0">
            <a:solidFill>
              <a:schemeClr val="bg1"/>
            </a:solidFill>
          </a:endParaRPr>
        </a:p>
      </dgm:t>
    </dgm:pt>
    <dgm:pt modelId="{414E4EA5-175B-46BE-9641-F761FC1E61EC}" type="parTrans" cxnId="{24E6FC30-8F20-4A8A-BA4A-53EC3C026BC2}">
      <dgm:prSet/>
      <dgm:spPr/>
      <dgm:t>
        <a:bodyPr/>
        <a:lstStyle/>
        <a:p>
          <a:endParaRPr lang="en-US" dirty="0"/>
        </a:p>
      </dgm:t>
    </dgm:pt>
    <dgm:pt modelId="{3D7BDB59-47D1-4688-998E-FDD04DD283B6}" type="sibTrans" cxnId="{24E6FC30-8F20-4A8A-BA4A-53EC3C026BC2}">
      <dgm:prSet/>
      <dgm:spPr/>
      <dgm:t>
        <a:bodyPr/>
        <a:lstStyle/>
        <a:p>
          <a:endParaRPr lang="en-US"/>
        </a:p>
      </dgm:t>
    </dgm:pt>
    <dgm:pt modelId="{3D749910-6DF1-4529-BF29-E957C21C544F}">
      <dgm:prSet/>
      <dgm:spPr/>
      <dgm:t>
        <a:bodyPr/>
        <a:lstStyle/>
        <a:p>
          <a:endParaRPr lang="en-US"/>
        </a:p>
      </dgm:t>
    </dgm:pt>
    <dgm:pt modelId="{3D3DEB11-A48C-4F97-8F10-67D82D7A8385}" type="parTrans" cxnId="{47D4B72D-B923-40D9-BCC1-207BA3454DE8}">
      <dgm:prSet/>
      <dgm:spPr/>
      <dgm:t>
        <a:bodyPr/>
        <a:lstStyle/>
        <a:p>
          <a:endParaRPr lang="en-US"/>
        </a:p>
      </dgm:t>
    </dgm:pt>
    <dgm:pt modelId="{212D4AA9-441F-497B-8F42-48586385B436}" type="sibTrans" cxnId="{47D4B72D-B923-40D9-BCC1-207BA3454DE8}">
      <dgm:prSet/>
      <dgm:spPr/>
      <dgm:t>
        <a:bodyPr/>
        <a:lstStyle/>
        <a:p>
          <a:endParaRPr lang="en-US"/>
        </a:p>
      </dgm:t>
    </dgm:pt>
    <dgm:pt modelId="{3035588A-F903-4868-81E8-E473592344B0}" type="pres">
      <dgm:prSet presAssocID="{6BB84E16-285E-44D8-9344-B5F71EB5DF4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7CFB60D-14B8-40C5-8331-51C589D19A60}" type="pres">
      <dgm:prSet presAssocID="{1D93ADDB-3F65-4B82-9F90-9E12260DEB13}" presName="centerShape" presStyleLbl="node0" presStyleIdx="0" presStyleCnt="1" custScaleX="111181"/>
      <dgm:spPr/>
    </dgm:pt>
    <dgm:pt modelId="{EDC85E94-8684-43B1-8AC4-29525ADA730F}" type="pres">
      <dgm:prSet presAssocID="{F5DE76B5-87CA-4C3D-8EB7-E3EDC2FC79E8}" presName="parTrans" presStyleLbl="bgSibTrans2D1" presStyleIdx="0" presStyleCnt="3"/>
      <dgm:spPr/>
    </dgm:pt>
    <dgm:pt modelId="{512643CE-787A-4872-BD69-51432D46091F}" type="pres">
      <dgm:prSet presAssocID="{3ECA22E1-34CF-48CF-A103-27AAEE0F2B55}" presName="node" presStyleLbl="node1" presStyleIdx="0" presStyleCnt="3" custScaleX="103811" custRadScaleRad="106430" custRadScaleInc="-1329">
        <dgm:presLayoutVars>
          <dgm:bulletEnabled val="1"/>
        </dgm:presLayoutVars>
      </dgm:prSet>
      <dgm:spPr/>
    </dgm:pt>
    <dgm:pt modelId="{F413C676-32BF-4C50-A9BE-9E3579BC854B}" type="pres">
      <dgm:prSet presAssocID="{53B4602C-D609-4368-9C6A-02300068D550}" presName="parTrans" presStyleLbl="bgSibTrans2D1" presStyleIdx="1" presStyleCnt="3"/>
      <dgm:spPr/>
    </dgm:pt>
    <dgm:pt modelId="{2C8A478A-9CAD-47BC-87D7-E0634A3C9B0F}" type="pres">
      <dgm:prSet presAssocID="{60536008-557F-43FE-9728-6FBE7B1FEEBE}" presName="node" presStyleLbl="node1" presStyleIdx="1" presStyleCnt="3">
        <dgm:presLayoutVars>
          <dgm:bulletEnabled val="1"/>
        </dgm:presLayoutVars>
      </dgm:prSet>
      <dgm:spPr/>
    </dgm:pt>
    <dgm:pt modelId="{AD0C78B5-5568-4825-90EF-E5A35DAF02DC}" type="pres">
      <dgm:prSet presAssocID="{414E4EA5-175B-46BE-9641-F761FC1E61EC}" presName="parTrans" presStyleLbl="bgSibTrans2D1" presStyleIdx="2" presStyleCnt="3"/>
      <dgm:spPr/>
    </dgm:pt>
    <dgm:pt modelId="{26CCFB51-B4A6-46D5-9030-30C956D7C42F}" type="pres">
      <dgm:prSet presAssocID="{138D4F46-CAEB-416E-8B8E-B787D14AE267}" presName="node" presStyleLbl="node1" presStyleIdx="2" presStyleCnt="3" custScaleX="115653" custRadScaleRad="110274" custRadScaleInc="1115">
        <dgm:presLayoutVars>
          <dgm:bulletEnabled val="1"/>
        </dgm:presLayoutVars>
      </dgm:prSet>
      <dgm:spPr/>
    </dgm:pt>
  </dgm:ptLst>
  <dgm:cxnLst>
    <dgm:cxn modelId="{DE9EE867-669C-46C1-BF47-B746F2698ABC}" type="presOf" srcId="{1D93ADDB-3F65-4B82-9F90-9E12260DEB13}" destId="{27CFB60D-14B8-40C5-8331-51C589D19A60}" srcOrd="0" destOrd="0" presId="urn:microsoft.com/office/officeart/2005/8/layout/radial4"/>
    <dgm:cxn modelId="{47D4B72D-B923-40D9-BCC1-207BA3454DE8}" srcId="{6BB84E16-285E-44D8-9344-B5F71EB5DF46}" destId="{3D749910-6DF1-4529-BF29-E957C21C544F}" srcOrd="1" destOrd="0" parTransId="{3D3DEB11-A48C-4F97-8F10-67D82D7A8385}" sibTransId="{212D4AA9-441F-497B-8F42-48586385B436}"/>
    <dgm:cxn modelId="{BC033489-9ABD-426A-8562-A51D73B4857C}" type="presOf" srcId="{3ECA22E1-34CF-48CF-A103-27AAEE0F2B55}" destId="{512643CE-787A-4872-BD69-51432D46091F}" srcOrd="0" destOrd="0" presId="urn:microsoft.com/office/officeart/2005/8/layout/radial4"/>
    <dgm:cxn modelId="{768CA4F3-2BEB-4F1D-A345-17501E2CF94E}" srcId="{6BB84E16-285E-44D8-9344-B5F71EB5DF46}" destId="{1D93ADDB-3F65-4B82-9F90-9E12260DEB13}" srcOrd="0" destOrd="0" parTransId="{E9D9BABC-7623-4278-BA77-01B75A89760A}" sibTransId="{967D8401-00DE-4FFD-A1C0-83E1D3FED5F9}"/>
    <dgm:cxn modelId="{24E6FC30-8F20-4A8A-BA4A-53EC3C026BC2}" srcId="{1D93ADDB-3F65-4B82-9F90-9E12260DEB13}" destId="{138D4F46-CAEB-416E-8B8E-B787D14AE267}" srcOrd="2" destOrd="0" parTransId="{414E4EA5-175B-46BE-9641-F761FC1E61EC}" sibTransId="{3D7BDB59-47D1-4688-998E-FDD04DD283B6}"/>
    <dgm:cxn modelId="{F50FF16D-BB0F-49C2-8CA8-B929894349FA}" srcId="{1D93ADDB-3F65-4B82-9F90-9E12260DEB13}" destId="{60536008-557F-43FE-9728-6FBE7B1FEEBE}" srcOrd="1" destOrd="0" parTransId="{53B4602C-D609-4368-9C6A-02300068D550}" sibTransId="{FBFD44D9-4B29-4028-A169-F5D716E86756}"/>
    <dgm:cxn modelId="{54E6D539-B53E-4313-93F5-5D6AF252DFA0}" type="presOf" srcId="{6BB84E16-285E-44D8-9344-B5F71EB5DF46}" destId="{3035588A-F903-4868-81E8-E473592344B0}" srcOrd="0" destOrd="0" presId="urn:microsoft.com/office/officeart/2005/8/layout/radial4"/>
    <dgm:cxn modelId="{9C8B0313-F653-4564-BB65-BD188A23EF46}" type="presOf" srcId="{60536008-557F-43FE-9728-6FBE7B1FEEBE}" destId="{2C8A478A-9CAD-47BC-87D7-E0634A3C9B0F}" srcOrd="0" destOrd="0" presId="urn:microsoft.com/office/officeart/2005/8/layout/radial4"/>
    <dgm:cxn modelId="{6442E5E7-E903-4C93-9C74-94F0FEB43A30}" type="presOf" srcId="{138D4F46-CAEB-416E-8B8E-B787D14AE267}" destId="{26CCFB51-B4A6-46D5-9030-30C956D7C42F}" srcOrd="0" destOrd="0" presId="urn:microsoft.com/office/officeart/2005/8/layout/radial4"/>
    <dgm:cxn modelId="{CAFF935C-AA85-4880-9FCE-40DF81E0E2D5}" type="presOf" srcId="{F5DE76B5-87CA-4C3D-8EB7-E3EDC2FC79E8}" destId="{EDC85E94-8684-43B1-8AC4-29525ADA730F}" srcOrd="0" destOrd="0" presId="urn:microsoft.com/office/officeart/2005/8/layout/radial4"/>
    <dgm:cxn modelId="{F868FC7D-E37F-4600-827B-1D135E47DA88}" srcId="{1D93ADDB-3F65-4B82-9F90-9E12260DEB13}" destId="{3ECA22E1-34CF-48CF-A103-27AAEE0F2B55}" srcOrd="0" destOrd="0" parTransId="{F5DE76B5-87CA-4C3D-8EB7-E3EDC2FC79E8}" sibTransId="{BCE889A5-1A19-4657-BC6C-C89292768107}"/>
    <dgm:cxn modelId="{E37768A1-B36A-4066-AE04-D921866633C5}" type="presOf" srcId="{53B4602C-D609-4368-9C6A-02300068D550}" destId="{F413C676-32BF-4C50-A9BE-9E3579BC854B}" srcOrd="0" destOrd="0" presId="urn:microsoft.com/office/officeart/2005/8/layout/radial4"/>
    <dgm:cxn modelId="{3AA02CF5-F341-41B2-B0EF-FF249C301A40}" type="presOf" srcId="{414E4EA5-175B-46BE-9641-F761FC1E61EC}" destId="{AD0C78B5-5568-4825-90EF-E5A35DAF02DC}" srcOrd="0" destOrd="0" presId="urn:microsoft.com/office/officeart/2005/8/layout/radial4"/>
    <dgm:cxn modelId="{220FF668-28B7-4D4E-818F-E2C92C7CA06C}" type="presParOf" srcId="{3035588A-F903-4868-81E8-E473592344B0}" destId="{27CFB60D-14B8-40C5-8331-51C589D19A60}" srcOrd="0" destOrd="0" presId="urn:microsoft.com/office/officeart/2005/8/layout/radial4"/>
    <dgm:cxn modelId="{73BC9BE2-E811-494E-A928-B82E50033952}" type="presParOf" srcId="{3035588A-F903-4868-81E8-E473592344B0}" destId="{EDC85E94-8684-43B1-8AC4-29525ADA730F}" srcOrd="1" destOrd="0" presId="urn:microsoft.com/office/officeart/2005/8/layout/radial4"/>
    <dgm:cxn modelId="{56734D55-8F43-4020-91C9-6087A746AD4D}" type="presParOf" srcId="{3035588A-F903-4868-81E8-E473592344B0}" destId="{512643CE-787A-4872-BD69-51432D46091F}" srcOrd="2" destOrd="0" presId="urn:microsoft.com/office/officeart/2005/8/layout/radial4"/>
    <dgm:cxn modelId="{8A26A6B6-3968-4D7C-BC70-08B97000279A}" type="presParOf" srcId="{3035588A-F903-4868-81E8-E473592344B0}" destId="{F413C676-32BF-4C50-A9BE-9E3579BC854B}" srcOrd="3" destOrd="0" presId="urn:microsoft.com/office/officeart/2005/8/layout/radial4"/>
    <dgm:cxn modelId="{026D6D27-4FC2-4217-A9D2-D91A15C44820}" type="presParOf" srcId="{3035588A-F903-4868-81E8-E473592344B0}" destId="{2C8A478A-9CAD-47BC-87D7-E0634A3C9B0F}" srcOrd="4" destOrd="0" presId="urn:microsoft.com/office/officeart/2005/8/layout/radial4"/>
    <dgm:cxn modelId="{366BB783-B71F-4840-AC57-21BEA965BC8A}" type="presParOf" srcId="{3035588A-F903-4868-81E8-E473592344B0}" destId="{AD0C78B5-5568-4825-90EF-E5A35DAF02DC}" srcOrd="5" destOrd="0" presId="urn:microsoft.com/office/officeart/2005/8/layout/radial4"/>
    <dgm:cxn modelId="{30F53A2E-A0DE-45C1-9CB7-C55C45E46039}" type="presParOf" srcId="{3035588A-F903-4868-81E8-E473592344B0}" destId="{26CCFB51-B4A6-46D5-9030-30C956D7C42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B84E16-285E-44D8-9344-B5F71EB5DF46}" type="doc">
      <dgm:prSet loTypeId="urn:microsoft.com/office/officeart/2005/8/layout/radial4" loCatId="relationship" qsTypeId="urn:microsoft.com/office/officeart/2005/8/quickstyle/simple5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1D93ADDB-3F65-4B82-9F90-9E12260DEB13}">
      <dgm:prSet phldrT="[Text]" custT="1"/>
      <dgm:spPr>
        <a:solidFill>
          <a:srgbClr val="9C0000"/>
        </a:solidFill>
      </dgm:spPr>
      <dgm:t>
        <a:bodyPr/>
        <a:lstStyle/>
        <a:p>
          <a:r>
            <a:rPr lang="hu-HU" sz="2400" dirty="0">
              <a:solidFill>
                <a:schemeClr val="bg1"/>
              </a:solidFill>
            </a:rPr>
            <a:t>Emelkedő árindex</a:t>
          </a:r>
          <a:endParaRPr lang="en-US" sz="2800" dirty="0">
            <a:solidFill>
              <a:schemeClr val="bg1"/>
            </a:solidFill>
          </a:endParaRPr>
        </a:p>
      </dgm:t>
    </dgm:pt>
    <dgm:pt modelId="{E9D9BABC-7623-4278-BA77-01B75A89760A}" type="parTrans" cxnId="{768CA4F3-2BEB-4F1D-A345-17501E2CF94E}">
      <dgm:prSet/>
      <dgm:spPr/>
      <dgm:t>
        <a:bodyPr/>
        <a:lstStyle/>
        <a:p>
          <a:endParaRPr lang="en-US"/>
        </a:p>
      </dgm:t>
    </dgm:pt>
    <dgm:pt modelId="{967D8401-00DE-4FFD-A1C0-83E1D3FED5F9}" type="sibTrans" cxnId="{768CA4F3-2BEB-4F1D-A345-17501E2CF94E}">
      <dgm:prSet/>
      <dgm:spPr/>
      <dgm:t>
        <a:bodyPr/>
        <a:lstStyle/>
        <a:p>
          <a:endParaRPr lang="en-US"/>
        </a:p>
      </dgm:t>
    </dgm:pt>
    <dgm:pt modelId="{3ECA22E1-34CF-48CF-A103-27AAEE0F2B55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hu-HU" sz="2800" dirty="0">
              <a:solidFill>
                <a:schemeClr val="bg1"/>
              </a:solidFill>
            </a:rPr>
            <a:t>Dinamikus belső kereslet</a:t>
          </a:r>
          <a:endParaRPr lang="en-US" sz="2800" dirty="0">
            <a:solidFill>
              <a:schemeClr val="bg1"/>
            </a:solidFill>
          </a:endParaRPr>
        </a:p>
      </dgm:t>
    </dgm:pt>
    <dgm:pt modelId="{F5DE76B5-87CA-4C3D-8EB7-E3EDC2FC79E8}" type="parTrans" cxnId="{F868FC7D-E37F-4600-827B-1D135E47DA88}">
      <dgm:prSet/>
      <dgm:spPr/>
      <dgm:t>
        <a:bodyPr/>
        <a:lstStyle/>
        <a:p>
          <a:endParaRPr lang="en-US"/>
        </a:p>
      </dgm:t>
    </dgm:pt>
    <dgm:pt modelId="{BCE889A5-1A19-4657-BC6C-C89292768107}" type="sibTrans" cxnId="{F868FC7D-E37F-4600-827B-1D135E47DA88}">
      <dgm:prSet/>
      <dgm:spPr/>
      <dgm:t>
        <a:bodyPr/>
        <a:lstStyle/>
        <a:p>
          <a:endParaRPr lang="en-US"/>
        </a:p>
      </dgm:t>
    </dgm:pt>
    <dgm:pt modelId="{60536008-557F-43FE-9728-6FBE7B1FEEBE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hu-HU" sz="2800" dirty="0">
              <a:solidFill>
                <a:schemeClr val="bg1"/>
              </a:solidFill>
            </a:rPr>
            <a:t>Emelkedő bérek</a:t>
          </a:r>
          <a:endParaRPr lang="en-US" sz="2800" dirty="0">
            <a:solidFill>
              <a:schemeClr val="bg1"/>
            </a:solidFill>
          </a:endParaRPr>
        </a:p>
      </dgm:t>
    </dgm:pt>
    <dgm:pt modelId="{53B4602C-D609-4368-9C6A-02300068D550}" type="parTrans" cxnId="{F50FF16D-BB0F-49C2-8CA8-B929894349FA}">
      <dgm:prSet/>
      <dgm:spPr/>
      <dgm:t>
        <a:bodyPr/>
        <a:lstStyle/>
        <a:p>
          <a:endParaRPr lang="en-US"/>
        </a:p>
      </dgm:t>
    </dgm:pt>
    <dgm:pt modelId="{FBFD44D9-4B29-4028-A169-F5D716E86756}" type="sibTrans" cxnId="{F50FF16D-BB0F-49C2-8CA8-B929894349FA}">
      <dgm:prSet/>
      <dgm:spPr/>
      <dgm:t>
        <a:bodyPr/>
        <a:lstStyle/>
        <a:p>
          <a:endParaRPr lang="en-US"/>
        </a:p>
      </dgm:t>
    </dgm:pt>
    <dgm:pt modelId="{138D4F46-CAEB-416E-8B8E-B787D14AE267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hu-HU" sz="2800" dirty="0">
              <a:solidFill>
                <a:schemeClr val="bg1"/>
              </a:solidFill>
            </a:rPr>
            <a:t>Technikai hatások, kormányzati intézkedések</a:t>
          </a:r>
          <a:endParaRPr lang="en-US" sz="2800" dirty="0">
            <a:solidFill>
              <a:schemeClr val="bg1"/>
            </a:solidFill>
          </a:endParaRPr>
        </a:p>
      </dgm:t>
    </dgm:pt>
    <dgm:pt modelId="{414E4EA5-175B-46BE-9641-F761FC1E61EC}" type="parTrans" cxnId="{24E6FC30-8F20-4A8A-BA4A-53EC3C026BC2}">
      <dgm:prSet/>
      <dgm:spPr/>
      <dgm:t>
        <a:bodyPr/>
        <a:lstStyle/>
        <a:p>
          <a:endParaRPr lang="en-US" dirty="0"/>
        </a:p>
      </dgm:t>
    </dgm:pt>
    <dgm:pt modelId="{3D7BDB59-47D1-4688-998E-FDD04DD283B6}" type="sibTrans" cxnId="{24E6FC30-8F20-4A8A-BA4A-53EC3C026BC2}">
      <dgm:prSet/>
      <dgm:spPr/>
      <dgm:t>
        <a:bodyPr/>
        <a:lstStyle/>
        <a:p>
          <a:endParaRPr lang="en-US"/>
        </a:p>
      </dgm:t>
    </dgm:pt>
    <dgm:pt modelId="{3D749910-6DF1-4529-BF29-E957C21C544F}">
      <dgm:prSet/>
      <dgm:spPr/>
      <dgm:t>
        <a:bodyPr/>
        <a:lstStyle/>
        <a:p>
          <a:endParaRPr lang="en-US"/>
        </a:p>
      </dgm:t>
    </dgm:pt>
    <dgm:pt modelId="{3D3DEB11-A48C-4F97-8F10-67D82D7A8385}" type="parTrans" cxnId="{47D4B72D-B923-40D9-BCC1-207BA3454DE8}">
      <dgm:prSet/>
      <dgm:spPr/>
      <dgm:t>
        <a:bodyPr/>
        <a:lstStyle/>
        <a:p>
          <a:endParaRPr lang="en-US"/>
        </a:p>
      </dgm:t>
    </dgm:pt>
    <dgm:pt modelId="{212D4AA9-441F-497B-8F42-48586385B436}" type="sibTrans" cxnId="{47D4B72D-B923-40D9-BCC1-207BA3454DE8}">
      <dgm:prSet/>
      <dgm:spPr/>
      <dgm:t>
        <a:bodyPr/>
        <a:lstStyle/>
        <a:p>
          <a:endParaRPr lang="en-US"/>
        </a:p>
      </dgm:t>
    </dgm:pt>
    <dgm:pt modelId="{F91C7C58-66FF-4BD5-9CB4-CA703B3FD770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hu-HU" dirty="0">
              <a:solidFill>
                <a:schemeClr val="bg1"/>
              </a:solidFill>
            </a:rPr>
            <a:t>Mérsékelt importált infláció</a:t>
          </a:r>
          <a:endParaRPr lang="en-US" dirty="0">
            <a:solidFill>
              <a:schemeClr val="bg1"/>
            </a:solidFill>
          </a:endParaRPr>
        </a:p>
      </dgm:t>
    </dgm:pt>
    <dgm:pt modelId="{64E55305-234E-4C5F-9CEA-821886985802}" type="parTrans" cxnId="{CBBDEB70-017B-40DC-AC52-BA6318D3DCA8}">
      <dgm:prSet/>
      <dgm:spPr/>
      <dgm:t>
        <a:bodyPr/>
        <a:lstStyle/>
        <a:p>
          <a:endParaRPr lang="en-US"/>
        </a:p>
      </dgm:t>
    </dgm:pt>
    <dgm:pt modelId="{B99CC3FD-6DE9-4912-BD46-20562BFEC931}" type="sibTrans" cxnId="{CBBDEB70-017B-40DC-AC52-BA6318D3DCA8}">
      <dgm:prSet/>
      <dgm:spPr/>
      <dgm:t>
        <a:bodyPr/>
        <a:lstStyle/>
        <a:p>
          <a:endParaRPr lang="en-US"/>
        </a:p>
      </dgm:t>
    </dgm:pt>
    <dgm:pt modelId="{E3BD2EF4-B9C8-4069-B365-3ED16A9592E2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hu-HU" dirty="0">
              <a:solidFill>
                <a:schemeClr val="bg1"/>
              </a:solidFill>
            </a:rPr>
            <a:t>Visszafogott várakozások</a:t>
          </a:r>
          <a:endParaRPr lang="en-US" dirty="0">
            <a:solidFill>
              <a:schemeClr val="bg1"/>
            </a:solidFill>
          </a:endParaRPr>
        </a:p>
      </dgm:t>
    </dgm:pt>
    <dgm:pt modelId="{F5738AC3-2643-4D46-95D4-5DBE5FD2409E}" type="parTrans" cxnId="{6DF19E29-93FD-4D96-A3ED-29A6F556490D}">
      <dgm:prSet/>
      <dgm:spPr/>
      <dgm:t>
        <a:bodyPr/>
        <a:lstStyle/>
        <a:p>
          <a:endParaRPr lang="en-US"/>
        </a:p>
      </dgm:t>
    </dgm:pt>
    <dgm:pt modelId="{DFE6CC04-EC81-402A-825E-FBE91B6CF874}" type="sibTrans" cxnId="{6DF19E29-93FD-4D96-A3ED-29A6F556490D}">
      <dgm:prSet/>
      <dgm:spPr/>
      <dgm:t>
        <a:bodyPr/>
        <a:lstStyle/>
        <a:p>
          <a:endParaRPr lang="en-US"/>
        </a:p>
      </dgm:t>
    </dgm:pt>
    <dgm:pt modelId="{3035588A-F903-4868-81E8-E473592344B0}" type="pres">
      <dgm:prSet presAssocID="{6BB84E16-285E-44D8-9344-B5F71EB5DF4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7CFB60D-14B8-40C5-8331-51C589D19A60}" type="pres">
      <dgm:prSet presAssocID="{1D93ADDB-3F65-4B82-9F90-9E12260DEB13}" presName="centerShape" presStyleLbl="node0" presStyleIdx="0" presStyleCnt="1" custScaleX="111181"/>
      <dgm:spPr/>
    </dgm:pt>
    <dgm:pt modelId="{EDC85E94-8684-43B1-8AC4-29525ADA730F}" type="pres">
      <dgm:prSet presAssocID="{F5DE76B5-87CA-4C3D-8EB7-E3EDC2FC79E8}" presName="parTrans" presStyleLbl="bgSibTrans2D1" presStyleIdx="0" presStyleCnt="5"/>
      <dgm:spPr/>
    </dgm:pt>
    <dgm:pt modelId="{512643CE-787A-4872-BD69-51432D46091F}" type="pres">
      <dgm:prSet presAssocID="{3ECA22E1-34CF-48CF-A103-27AAEE0F2B55}" presName="node" presStyleLbl="node1" presStyleIdx="0" presStyleCnt="5" custScaleX="103811" custRadScaleRad="106430" custRadScaleInc="-1329">
        <dgm:presLayoutVars>
          <dgm:bulletEnabled val="1"/>
        </dgm:presLayoutVars>
      </dgm:prSet>
      <dgm:spPr/>
    </dgm:pt>
    <dgm:pt modelId="{F413C676-32BF-4C50-A9BE-9E3579BC854B}" type="pres">
      <dgm:prSet presAssocID="{53B4602C-D609-4368-9C6A-02300068D550}" presName="parTrans" presStyleLbl="bgSibTrans2D1" presStyleIdx="1" presStyleCnt="5"/>
      <dgm:spPr/>
    </dgm:pt>
    <dgm:pt modelId="{2C8A478A-9CAD-47BC-87D7-E0634A3C9B0F}" type="pres">
      <dgm:prSet presAssocID="{60536008-557F-43FE-9728-6FBE7B1FEEBE}" presName="node" presStyleLbl="node1" presStyleIdx="1" presStyleCnt="5" custRadScaleRad="108153" custRadScaleInc="-7365">
        <dgm:presLayoutVars>
          <dgm:bulletEnabled val="1"/>
        </dgm:presLayoutVars>
      </dgm:prSet>
      <dgm:spPr/>
    </dgm:pt>
    <dgm:pt modelId="{AD0C78B5-5568-4825-90EF-E5A35DAF02DC}" type="pres">
      <dgm:prSet presAssocID="{414E4EA5-175B-46BE-9641-F761FC1E61EC}" presName="parTrans" presStyleLbl="bgSibTrans2D1" presStyleIdx="2" presStyleCnt="5"/>
      <dgm:spPr/>
    </dgm:pt>
    <dgm:pt modelId="{26CCFB51-B4A6-46D5-9030-30C956D7C42F}" type="pres">
      <dgm:prSet presAssocID="{138D4F46-CAEB-416E-8B8E-B787D14AE267}" presName="node" presStyleLbl="node1" presStyleIdx="2" presStyleCnt="5" custScaleX="115653" custRadScaleRad="110274" custRadScaleInc="1115">
        <dgm:presLayoutVars>
          <dgm:bulletEnabled val="1"/>
        </dgm:presLayoutVars>
      </dgm:prSet>
      <dgm:spPr/>
    </dgm:pt>
    <dgm:pt modelId="{2FAAA888-098B-4B1C-8B07-95D7CAE59CEC}" type="pres">
      <dgm:prSet presAssocID="{64E55305-234E-4C5F-9CEA-821886985802}" presName="parTrans" presStyleLbl="bgSibTrans2D1" presStyleIdx="3" presStyleCnt="5"/>
      <dgm:spPr/>
    </dgm:pt>
    <dgm:pt modelId="{463E536D-EB86-41A2-83A5-A4EF54DAD49D}" type="pres">
      <dgm:prSet presAssocID="{F91C7C58-66FF-4BD5-9CB4-CA703B3FD770}" presName="node" presStyleLbl="node1" presStyleIdx="3" presStyleCnt="5" custRadScaleRad="107834" custRadScaleInc="11409">
        <dgm:presLayoutVars>
          <dgm:bulletEnabled val="1"/>
        </dgm:presLayoutVars>
      </dgm:prSet>
      <dgm:spPr/>
    </dgm:pt>
    <dgm:pt modelId="{52DA0956-6AD9-4AB0-9CF1-69CEEBEC9BE0}" type="pres">
      <dgm:prSet presAssocID="{F5738AC3-2643-4D46-95D4-5DBE5FD2409E}" presName="parTrans" presStyleLbl="bgSibTrans2D1" presStyleIdx="4" presStyleCnt="5"/>
      <dgm:spPr/>
    </dgm:pt>
    <dgm:pt modelId="{743029C2-8AB8-4119-B458-7FC68DFDCB06}" type="pres">
      <dgm:prSet presAssocID="{E3BD2EF4-B9C8-4069-B365-3ED16A9592E2}" presName="node" presStyleLbl="node1" presStyleIdx="4" presStyleCnt="5">
        <dgm:presLayoutVars>
          <dgm:bulletEnabled val="1"/>
        </dgm:presLayoutVars>
      </dgm:prSet>
      <dgm:spPr/>
    </dgm:pt>
  </dgm:ptLst>
  <dgm:cxnLst>
    <dgm:cxn modelId="{DE9EE867-669C-46C1-BF47-B746F2698ABC}" type="presOf" srcId="{1D93ADDB-3F65-4B82-9F90-9E12260DEB13}" destId="{27CFB60D-14B8-40C5-8331-51C589D19A60}" srcOrd="0" destOrd="0" presId="urn:microsoft.com/office/officeart/2005/8/layout/radial4"/>
    <dgm:cxn modelId="{47D4B72D-B923-40D9-BCC1-207BA3454DE8}" srcId="{6BB84E16-285E-44D8-9344-B5F71EB5DF46}" destId="{3D749910-6DF1-4529-BF29-E957C21C544F}" srcOrd="1" destOrd="0" parTransId="{3D3DEB11-A48C-4F97-8F10-67D82D7A8385}" sibTransId="{212D4AA9-441F-497B-8F42-48586385B436}"/>
    <dgm:cxn modelId="{BC033489-9ABD-426A-8562-A51D73B4857C}" type="presOf" srcId="{3ECA22E1-34CF-48CF-A103-27AAEE0F2B55}" destId="{512643CE-787A-4872-BD69-51432D46091F}" srcOrd="0" destOrd="0" presId="urn:microsoft.com/office/officeart/2005/8/layout/radial4"/>
    <dgm:cxn modelId="{768CA4F3-2BEB-4F1D-A345-17501E2CF94E}" srcId="{6BB84E16-285E-44D8-9344-B5F71EB5DF46}" destId="{1D93ADDB-3F65-4B82-9F90-9E12260DEB13}" srcOrd="0" destOrd="0" parTransId="{E9D9BABC-7623-4278-BA77-01B75A89760A}" sibTransId="{967D8401-00DE-4FFD-A1C0-83E1D3FED5F9}"/>
    <dgm:cxn modelId="{24E6FC30-8F20-4A8A-BA4A-53EC3C026BC2}" srcId="{1D93ADDB-3F65-4B82-9F90-9E12260DEB13}" destId="{138D4F46-CAEB-416E-8B8E-B787D14AE267}" srcOrd="2" destOrd="0" parTransId="{414E4EA5-175B-46BE-9641-F761FC1E61EC}" sibTransId="{3D7BDB59-47D1-4688-998E-FDD04DD283B6}"/>
    <dgm:cxn modelId="{F50FF16D-BB0F-49C2-8CA8-B929894349FA}" srcId="{1D93ADDB-3F65-4B82-9F90-9E12260DEB13}" destId="{60536008-557F-43FE-9728-6FBE7B1FEEBE}" srcOrd="1" destOrd="0" parTransId="{53B4602C-D609-4368-9C6A-02300068D550}" sibTransId="{FBFD44D9-4B29-4028-A169-F5D716E86756}"/>
    <dgm:cxn modelId="{54E6D539-B53E-4313-93F5-5D6AF252DFA0}" type="presOf" srcId="{6BB84E16-285E-44D8-9344-B5F71EB5DF46}" destId="{3035588A-F903-4868-81E8-E473592344B0}" srcOrd="0" destOrd="0" presId="urn:microsoft.com/office/officeart/2005/8/layout/radial4"/>
    <dgm:cxn modelId="{9C8B0313-F653-4564-BB65-BD188A23EF46}" type="presOf" srcId="{60536008-557F-43FE-9728-6FBE7B1FEEBE}" destId="{2C8A478A-9CAD-47BC-87D7-E0634A3C9B0F}" srcOrd="0" destOrd="0" presId="urn:microsoft.com/office/officeart/2005/8/layout/radial4"/>
    <dgm:cxn modelId="{6442E5E7-E903-4C93-9C74-94F0FEB43A30}" type="presOf" srcId="{138D4F46-CAEB-416E-8B8E-B787D14AE267}" destId="{26CCFB51-B4A6-46D5-9030-30C956D7C42F}" srcOrd="0" destOrd="0" presId="urn:microsoft.com/office/officeart/2005/8/layout/radial4"/>
    <dgm:cxn modelId="{D4291E3A-7F55-4254-B217-9B28C2E55120}" type="presOf" srcId="{E3BD2EF4-B9C8-4069-B365-3ED16A9592E2}" destId="{743029C2-8AB8-4119-B458-7FC68DFDCB06}" srcOrd="0" destOrd="0" presId="urn:microsoft.com/office/officeart/2005/8/layout/radial4"/>
    <dgm:cxn modelId="{23611855-B770-446D-BC38-87F32E3D2F69}" type="presOf" srcId="{64E55305-234E-4C5F-9CEA-821886985802}" destId="{2FAAA888-098B-4B1C-8B07-95D7CAE59CEC}" srcOrd="0" destOrd="0" presId="urn:microsoft.com/office/officeart/2005/8/layout/radial4"/>
    <dgm:cxn modelId="{CAFF935C-AA85-4880-9FCE-40DF81E0E2D5}" type="presOf" srcId="{F5DE76B5-87CA-4C3D-8EB7-E3EDC2FC79E8}" destId="{EDC85E94-8684-43B1-8AC4-29525ADA730F}" srcOrd="0" destOrd="0" presId="urn:microsoft.com/office/officeart/2005/8/layout/radial4"/>
    <dgm:cxn modelId="{CBBDEB70-017B-40DC-AC52-BA6318D3DCA8}" srcId="{1D93ADDB-3F65-4B82-9F90-9E12260DEB13}" destId="{F91C7C58-66FF-4BD5-9CB4-CA703B3FD770}" srcOrd="3" destOrd="0" parTransId="{64E55305-234E-4C5F-9CEA-821886985802}" sibTransId="{B99CC3FD-6DE9-4912-BD46-20562BFEC931}"/>
    <dgm:cxn modelId="{24B4AEC4-8FFF-4C8A-8B45-0326A06A3C21}" type="presOf" srcId="{F91C7C58-66FF-4BD5-9CB4-CA703B3FD770}" destId="{463E536D-EB86-41A2-83A5-A4EF54DAD49D}" srcOrd="0" destOrd="0" presId="urn:microsoft.com/office/officeart/2005/8/layout/radial4"/>
    <dgm:cxn modelId="{8991FD39-58A5-4248-B3CC-B29A297D293B}" type="presOf" srcId="{F5738AC3-2643-4D46-95D4-5DBE5FD2409E}" destId="{52DA0956-6AD9-4AB0-9CF1-69CEEBEC9BE0}" srcOrd="0" destOrd="0" presId="urn:microsoft.com/office/officeart/2005/8/layout/radial4"/>
    <dgm:cxn modelId="{F868FC7D-E37F-4600-827B-1D135E47DA88}" srcId="{1D93ADDB-3F65-4B82-9F90-9E12260DEB13}" destId="{3ECA22E1-34CF-48CF-A103-27AAEE0F2B55}" srcOrd="0" destOrd="0" parTransId="{F5DE76B5-87CA-4C3D-8EB7-E3EDC2FC79E8}" sibTransId="{BCE889A5-1A19-4657-BC6C-C89292768107}"/>
    <dgm:cxn modelId="{6DF19E29-93FD-4D96-A3ED-29A6F556490D}" srcId="{1D93ADDB-3F65-4B82-9F90-9E12260DEB13}" destId="{E3BD2EF4-B9C8-4069-B365-3ED16A9592E2}" srcOrd="4" destOrd="0" parTransId="{F5738AC3-2643-4D46-95D4-5DBE5FD2409E}" sibTransId="{DFE6CC04-EC81-402A-825E-FBE91B6CF874}"/>
    <dgm:cxn modelId="{E37768A1-B36A-4066-AE04-D921866633C5}" type="presOf" srcId="{53B4602C-D609-4368-9C6A-02300068D550}" destId="{F413C676-32BF-4C50-A9BE-9E3579BC854B}" srcOrd="0" destOrd="0" presId="urn:microsoft.com/office/officeart/2005/8/layout/radial4"/>
    <dgm:cxn modelId="{3AA02CF5-F341-41B2-B0EF-FF249C301A40}" type="presOf" srcId="{414E4EA5-175B-46BE-9641-F761FC1E61EC}" destId="{AD0C78B5-5568-4825-90EF-E5A35DAF02DC}" srcOrd="0" destOrd="0" presId="urn:microsoft.com/office/officeart/2005/8/layout/radial4"/>
    <dgm:cxn modelId="{220FF668-28B7-4D4E-818F-E2C92C7CA06C}" type="presParOf" srcId="{3035588A-F903-4868-81E8-E473592344B0}" destId="{27CFB60D-14B8-40C5-8331-51C589D19A60}" srcOrd="0" destOrd="0" presId="urn:microsoft.com/office/officeart/2005/8/layout/radial4"/>
    <dgm:cxn modelId="{73BC9BE2-E811-494E-A928-B82E50033952}" type="presParOf" srcId="{3035588A-F903-4868-81E8-E473592344B0}" destId="{EDC85E94-8684-43B1-8AC4-29525ADA730F}" srcOrd="1" destOrd="0" presId="urn:microsoft.com/office/officeart/2005/8/layout/radial4"/>
    <dgm:cxn modelId="{56734D55-8F43-4020-91C9-6087A746AD4D}" type="presParOf" srcId="{3035588A-F903-4868-81E8-E473592344B0}" destId="{512643CE-787A-4872-BD69-51432D46091F}" srcOrd="2" destOrd="0" presId="urn:microsoft.com/office/officeart/2005/8/layout/radial4"/>
    <dgm:cxn modelId="{8A26A6B6-3968-4D7C-BC70-08B97000279A}" type="presParOf" srcId="{3035588A-F903-4868-81E8-E473592344B0}" destId="{F413C676-32BF-4C50-A9BE-9E3579BC854B}" srcOrd="3" destOrd="0" presId="urn:microsoft.com/office/officeart/2005/8/layout/radial4"/>
    <dgm:cxn modelId="{026D6D27-4FC2-4217-A9D2-D91A15C44820}" type="presParOf" srcId="{3035588A-F903-4868-81E8-E473592344B0}" destId="{2C8A478A-9CAD-47BC-87D7-E0634A3C9B0F}" srcOrd="4" destOrd="0" presId="urn:microsoft.com/office/officeart/2005/8/layout/radial4"/>
    <dgm:cxn modelId="{366BB783-B71F-4840-AC57-21BEA965BC8A}" type="presParOf" srcId="{3035588A-F903-4868-81E8-E473592344B0}" destId="{AD0C78B5-5568-4825-90EF-E5A35DAF02DC}" srcOrd="5" destOrd="0" presId="urn:microsoft.com/office/officeart/2005/8/layout/radial4"/>
    <dgm:cxn modelId="{30F53A2E-A0DE-45C1-9CB7-C55C45E46039}" type="presParOf" srcId="{3035588A-F903-4868-81E8-E473592344B0}" destId="{26CCFB51-B4A6-46D5-9030-30C956D7C42F}" srcOrd="6" destOrd="0" presId="urn:microsoft.com/office/officeart/2005/8/layout/radial4"/>
    <dgm:cxn modelId="{57424C3C-1CCE-46A9-9BE2-B3ECDF33C7A6}" type="presParOf" srcId="{3035588A-F903-4868-81E8-E473592344B0}" destId="{2FAAA888-098B-4B1C-8B07-95D7CAE59CEC}" srcOrd="7" destOrd="0" presId="urn:microsoft.com/office/officeart/2005/8/layout/radial4"/>
    <dgm:cxn modelId="{EB3D659B-FA40-4FA3-878A-BB5C9FF3B4CC}" type="presParOf" srcId="{3035588A-F903-4868-81E8-E473592344B0}" destId="{463E536D-EB86-41A2-83A5-A4EF54DAD49D}" srcOrd="8" destOrd="0" presId="urn:microsoft.com/office/officeart/2005/8/layout/radial4"/>
    <dgm:cxn modelId="{742DD73F-1A60-438B-9D29-B3E9B50997CF}" type="presParOf" srcId="{3035588A-F903-4868-81E8-E473592344B0}" destId="{52DA0956-6AD9-4AB0-9CF1-69CEEBEC9BE0}" srcOrd="9" destOrd="0" presId="urn:microsoft.com/office/officeart/2005/8/layout/radial4"/>
    <dgm:cxn modelId="{2ED1890F-297A-42EF-87FA-B9FB93F59329}" type="presParOf" srcId="{3035588A-F903-4868-81E8-E473592344B0}" destId="{743029C2-8AB8-4119-B458-7FC68DFDCB06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E9927-D8B4-4223-BEA7-76A9421C8E5C}">
      <dsp:nvSpPr>
        <dsp:cNvPr id="0" name=""/>
        <dsp:cNvSpPr/>
      </dsp:nvSpPr>
      <dsp:spPr>
        <a:xfrm>
          <a:off x="-5210386" y="-798064"/>
          <a:ext cx="6204640" cy="6204640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0B490-AD27-4253-894A-025353EC2C2A}">
      <dsp:nvSpPr>
        <dsp:cNvPr id="0" name=""/>
        <dsp:cNvSpPr/>
      </dsp:nvSpPr>
      <dsp:spPr>
        <a:xfrm>
          <a:off x="370796" y="242684"/>
          <a:ext cx="6801833" cy="485184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15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hu-HU" sz="1500" b="0" i="0" u="none" kern="1200" baseline="0" dirty="0">
              <a:uLnTx/>
              <a:uFillTx/>
            </a:rPr>
            <a:t>A lakossági fogyasztás és a belső kereslethez leginkább kötődő piaci szolgáltatások dinamikus élénkülése</a:t>
          </a:r>
          <a:endParaRPr lang="en-US" sz="1500" kern="1200" dirty="0"/>
        </a:p>
      </dsp:txBody>
      <dsp:txXfrm>
        <a:off x="370796" y="242684"/>
        <a:ext cx="6801833" cy="485184"/>
      </dsp:txXfrm>
    </dsp:sp>
    <dsp:sp modelId="{1A632C1D-E74C-4878-B3E7-647E68CBDBF7}">
      <dsp:nvSpPr>
        <dsp:cNvPr id="0" name=""/>
        <dsp:cNvSpPr/>
      </dsp:nvSpPr>
      <dsp:spPr>
        <a:xfrm>
          <a:off x="67556" y="182036"/>
          <a:ext cx="606480" cy="6064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399507-9431-4D0B-BF0C-CBF360143239}">
      <dsp:nvSpPr>
        <dsp:cNvPr id="0" name=""/>
        <dsp:cNvSpPr/>
      </dsp:nvSpPr>
      <dsp:spPr>
        <a:xfrm>
          <a:off x="769893" y="970368"/>
          <a:ext cx="6402736" cy="485184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15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Kkv szektor hitelezésének 5-10 százalékos sávban alakulása, új autóipari nagyberuházások – vállalati beruházás jelentősen bővül</a:t>
          </a:r>
        </a:p>
      </dsp:txBody>
      <dsp:txXfrm>
        <a:off x="769893" y="970368"/>
        <a:ext cx="6402736" cy="485184"/>
      </dsp:txXfrm>
    </dsp:sp>
    <dsp:sp modelId="{FE14807B-71A3-42E9-AB84-A3C2F2BFCDE7}">
      <dsp:nvSpPr>
        <dsp:cNvPr id="0" name=""/>
        <dsp:cNvSpPr/>
      </dsp:nvSpPr>
      <dsp:spPr>
        <a:xfrm>
          <a:off x="466653" y="909720"/>
          <a:ext cx="606480" cy="6064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6FE6C-42E4-4EE8-8D93-13E57728926E}">
      <dsp:nvSpPr>
        <dsp:cNvPr id="0" name=""/>
        <dsp:cNvSpPr/>
      </dsp:nvSpPr>
      <dsp:spPr>
        <a:xfrm>
          <a:off x="952390" y="1698052"/>
          <a:ext cx="6220239" cy="485184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15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hu-HU" sz="1500" b="0" i="0" u="none" kern="1200" baseline="0" dirty="0">
              <a:uLnTx/>
              <a:uFillTx/>
            </a:rPr>
            <a:t>Kedvező mezőgazdasági teljesítmény</a:t>
          </a:r>
          <a:endParaRPr lang="en-US" sz="1500" kern="1200" dirty="0"/>
        </a:p>
      </dsp:txBody>
      <dsp:txXfrm>
        <a:off x="952390" y="1698052"/>
        <a:ext cx="6220239" cy="485184"/>
      </dsp:txXfrm>
    </dsp:sp>
    <dsp:sp modelId="{75CCBB77-1AC5-4811-86D5-D6EE24F99AFC}">
      <dsp:nvSpPr>
        <dsp:cNvPr id="0" name=""/>
        <dsp:cNvSpPr/>
      </dsp:nvSpPr>
      <dsp:spPr>
        <a:xfrm>
          <a:off x="649150" y="1637404"/>
          <a:ext cx="606480" cy="6064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69B8C2-28FB-4090-9CC6-BB888C9377D3}">
      <dsp:nvSpPr>
        <dsp:cNvPr id="0" name=""/>
        <dsp:cNvSpPr/>
      </dsp:nvSpPr>
      <dsp:spPr>
        <a:xfrm>
          <a:off x="952390" y="2425275"/>
          <a:ext cx="6220239" cy="485184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15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EU-források lehívása</a:t>
          </a:r>
          <a:endParaRPr lang="en-US" sz="1500" kern="1200" dirty="0"/>
        </a:p>
      </dsp:txBody>
      <dsp:txXfrm>
        <a:off x="952390" y="2425275"/>
        <a:ext cx="6220239" cy="485184"/>
      </dsp:txXfrm>
    </dsp:sp>
    <dsp:sp modelId="{E193AB3D-3B60-4691-8045-4E4BB4B82A56}">
      <dsp:nvSpPr>
        <dsp:cNvPr id="0" name=""/>
        <dsp:cNvSpPr/>
      </dsp:nvSpPr>
      <dsp:spPr>
        <a:xfrm>
          <a:off x="649150" y="2364627"/>
          <a:ext cx="606480" cy="6064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C6547D-2DD5-498F-B536-D8C138A5F995}">
      <dsp:nvSpPr>
        <dsp:cNvPr id="0" name=""/>
        <dsp:cNvSpPr/>
      </dsp:nvSpPr>
      <dsp:spPr>
        <a:xfrm>
          <a:off x="769893" y="3152959"/>
          <a:ext cx="6402736" cy="485184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15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Lakáspiaci konjunktúra időbeli felfutása</a:t>
          </a:r>
          <a:endParaRPr kumimoji="0" lang="hu-HU" sz="1500" b="0" i="0" u="none" kern="1200" baseline="0" dirty="0">
            <a:uLnTx/>
            <a:uFillTx/>
          </a:endParaRPr>
        </a:p>
      </dsp:txBody>
      <dsp:txXfrm>
        <a:off x="769893" y="3152959"/>
        <a:ext cx="6402736" cy="485184"/>
      </dsp:txXfrm>
    </dsp:sp>
    <dsp:sp modelId="{37F7066E-D079-4998-9F4F-8DE3098AD93C}">
      <dsp:nvSpPr>
        <dsp:cNvPr id="0" name=""/>
        <dsp:cNvSpPr/>
      </dsp:nvSpPr>
      <dsp:spPr>
        <a:xfrm>
          <a:off x="466653" y="3092311"/>
          <a:ext cx="606480" cy="6064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F72C70-F6DC-498B-8C16-04D9BB5ED2BB}">
      <dsp:nvSpPr>
        <dsp:cNvPr id="0" name=""/>
        <dsp:cNvSpPr/>
      </dsp:nvSpPr>
      <dsp:spPr>
        <a:xfrm>
          <a:off x="370796" y="3880643"/>
          <a:ext cx="6801833" cy="485184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15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hu-HU" sz="1500" b="0" i="0" u="none" kern="1200" baseline="0" dirty="0">
              <a:uLnTx/>
              <a:uFillTx/>
            </a:rPr>
            <a:t>Gyárleállások az ipari termelésben</a:t>
          </a:r>
        </a:p>
      </dsp:txBody>
      <dsp:txXfrm>
        <a:off x="370796" y="3880643"/>
        <a:ext cx="6801833" cy="485184"/>
      </dsp:txXfrm>
    </dsp:sp>
    <dsp:sp modelId="{55A78BE1-07C0-4A3E-BE4C-E5FEB3427B3C}">
      <dsp:nvSpPr>
        <dsp:cNvPr id="0" name=""/>
        <dsp:cNvSpPr/>
      </dsp:nvSpPr>
      <dsp:spPr>
        <a:xfrm>
          <a:off x="67556" y="3819995"/>
          <a:ext cx="606480" cy="6064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FB60D-14B8-40C5-8331-51C589D19A60}">
      <dsp:nvSpPr>
        <dsp:cNvPr id="0" name=""/>
        <dsp:cNvSpPr/>
      </dsp:nvSpPr>
      <dsp:spPr>
        <a:xfrm>
          <a:off x="3466676" y="2616993"/>
          <a:ext cx="2468880" cy="2468880"/>
        </a:xfrm>
        <a:prstGeom prst="ellipse">
          <a:avLst/>
        </a:prstGeom>
        <a:solidFill>
          <a:srgbClr val="9C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solidFill>
                <a:schemeClr val="bg1"/>
              </a:solidFill>
            </a:rPr>
            <a:t>Dinamikusfogyasztás-bővülés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3828235" y="2978552"/>
        <a:ext cx="1745762" cy="1745762"/>
      </dsp:txXfrm>
    </dsp:sp>
    <dsp:sp modelId="{EDC85E94-8684-43B1-8AC4-29525ADA730F}">
      <dsp:nvSpPr>
        <dsp:cNvPr id="0" name=""/>
        <dsp:cNvSpPr/>
      </dsp:nvSpPr>
      <dsp:spPr>
        <a:xfrm rot="11700000">
          <a:off x="1424939" y="2910058"/>
          <a:ext cx="2151821" cy="70363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2643CE-787A-4872-BD69-51432D46091F}">
      <dsp:nvSpPr>
        <dsp:cNvPr id="0" name=""/>
        <dsp:cNvSpPr/>
      </dsp:nvSpPr>
      <dsp:spPr>
        <a:xfrm>
          <a:off x="167099" y="2081794"/>
          <a:ext cx="2861901" cy="1876348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solidFill>
                <a:schemeClr val="bg1"/>
              </a:solidFill>
            </a:rPr>
            <a:t>Lakossági bizalom javulása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222055" y="2136750"/>
        <a:ext cx="2751989" cy="1766436"/>
      </dsp:txXfrm>
    </dsp:sp>
    <dsp:sp modelId="{F413C676-32BF-4C50-A9BE-9E3579BC854B}">
      <dsp:nvSpPr>
        <dsp:cNvPr id="0" name=""/>
        <dsp:cNvSpPr/>
      </dsp:nvSpPr>
      <dsp:spPr>
        <a:xfrm rot="14700000">
          <a:off x="2803793" y="1435155"/>
          <a:ext cx="1869295" cy="70363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C8A478A-9CAD-47BC-87D7-E0634A3C9B0F}">
      <dsp:nvSpPr>
        <dsp:cNvPr id="0" name=""/>
        <dsp:cNvSpPr/>
      </dsp:nvSpPr>
      <dsp:spPr>
        <a:xfrm>
          <a:off x="1979711" y="1717"/>
          <a:ext cx="2727460" cy="1876348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solidFill>
                <a:schemeClr val="bg1"/>
              </a:solidFill>
            </a:rPr>
            <a:t>Munkaerőpiaci folyamatok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2034667" y="56673"/>
        <a:ext cx="2617548" cy="1766436"/>
      </dsp:txXfrm>
    </dsp:sp>
    <dsp:sp modelId="{AD0C78B5-5568-4825-90EF-E5A35DAF02DC}">
      <dsp:nvSpPr>
        <dsp:cNvPr id="0" name=""/>
        <dsp:cNvSpPr/>
      </dsp:nvSpPr>
      <dsp:spPr>
        <a:xfrm rot="17700000">
          <a:off x="4729143" y="1435155"/>
          <a:ext cx="1869295" cy="70363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CCFB51-B4A6-46D5-9030-30C956D7C42F}">
      <dsp:nvSpPr>
        <dsp:cNvPr id="0" name=""/>
        <dsp:cNvSpPr/>
      </dsp:nvSpPr>
      <dsp:spPr>
        <a:xfrm>
          <a:off x="4886072" y="1717"/>
          <a:ext cx="2345436" cy="1876348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solidFill>
                <a:schemeClr val="bg1"/>
              </a:solidFill>
            </a:rPr>
            <a:t>Fordulat a lakossági hitelezésben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4941028" y="56673"/>
        <a:ext cx="2235524" cy="1766436"/>
      </dsp:txXfrm>
    </dsp:sp>
    <dsp:sp modelId="{1A3D4CA8-27B0-4AE7-BEBF-7E2DDC374B0E}">
      <dsp:nvSpPr>
        <dsp:cNvPr id="0" name=""/>
        <dsp:cNvSpPr/>
      </dsp:nvSpPr>
      <dsp:spPr>
        <a:xfrm rot="20700000">
          <a:off x="5966734" y="2910058"/>
          <a:ext cx="1869295" cy="70363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BC94D08-0282-44F7-B441-A13CDF6F1A8E}">
      <dsp:nvSpPr>
        <dsp:cNvPr id="0" name=""/>
        <dsp:cNvSpPr/>
      </dsp:nvSpPr>
      <dsp:spPr>
        <a:xfrm>
          <a:off x="6631464" y="2081794"/>
          <a:ext cx="2345436" cy="1876348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solidFill>
                <a:schemeClr val="bg1"/>
              </a:solidFill>
            </a:rPr>
            <a:t>Lakáspiac másodkörös hatásai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6686420" y="2136750"/>
        <a:ext cx="2235524" cy="17664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FB60D-14B8-40C5-8331-51C589D19A60}">
      <dsp:nvSpPr>
        <dsp:cNvPr id="0" name=""/>
        <dsp:cNvSpPr/>
      </dsp:nvSpPr>
      <dsp:spPr>
        <a:xfrm>
          <a:off x="3032520" y="2616993"/>
          <a:ext cx="3123651" cy="2468880"/>
        </a:xfrm>
        <a:prstGeom prst="ellipse">
          <a:avLst/>
        </a:prstGeom>
        <a:solidFill>
          <a:srgbClr val="9C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solidFill>
                <a:schemeClr val="bg1"/>
              </a:solidFill>
            </a:rPr>
            <a:t>Az idei évi visszaesést követően élénkülő beruházások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3489968" y="2978552"/>
        <a:ext cx="2208755" cy="1745762"/>
      </dsp:txXfrm>
    </dsp:sp>
    <dsp:sp modelId="{EDC85E94-8684-43B1-8AC4-29525ADA730F}">
      <dsp:nvSpPr>
        <dsp:cNvPr id="0" name=""/>
        <dsp:cNvSpPr/>
      </dsp:nvSpPr>
      <dsp:spPr>
        <a:xfrm rot="11629692">
          <a:off x="1216350" y="2890989"/>
          <a:ext cx="1810718" cy="70363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2643CE-787A-4872-BD69-51432D46091F}">
      <dsp:nvSpPr>
        <dsp:cNvPr id="0" name=""/>
        <dsp:cNvSpPr/>
      </dsp:nvSpPr>
      <dsp:spPr>
        <a:xfrm>
          <a:off x="25180" y="2088239"/>
          <a:ext cx="2434820" cy="1876348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solidFill>
                <a:schemeClr val="bg1"/>
              </a:solidFill>
            </a:rPr>
            <a:t>Kkv-szektor hitelezése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80136" y="2143195"/>
        <a:ext cx="2324908" cy="1766436"/>
      </dsp:txXfrm>
    </dsp:sp>
    <dsp:sp modelId="{F413C676-32BF-4C50-A9BE-9E3579BC854B}">
      <dsp:nvSpPr>
        <dsp:cNvPr id="0" name=""/>
        <dsp:cNvSpPr/>
      </dsp:nvSpPr>
      <dsp:spPr>
        <a:xfrm rot="14700000">
          <a:off x="2708911" y="1416494"/>
          <a:ext cx="1828116" cy="70363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C8A478A-9CAD-47BC-87D7-E0634A3C9B0F}">
      <dsp:nvSpPr>
        <dsp:cNvPr id="0" name=""/>
        <dsp:cNvSpPr/>
      </dsp:nvSpPr>
      <dsp:spPr>
        <a:xfrm>
          <a:off x="2063953" y="1717"/>
          <a:ext cx="2345436" cy="1876348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solidFill>
                <a:schemeClr val="bg1"/>
              </a:solidFill>
            </a:rPr>
            <a:t>Autóipari beruházások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2118909" y="56673"/>
        <a:ext cx="2235524" cy="1766436"/>
      </dsp:txXfrm>
    </dsp:sp>
    <dsp:sp modelId="{AD0C78B5-5568-4825-90EF-E5A35DAF02DC}">
      <dsp:nvSpPr>
        <dsp:cNvPr id="0" name=""/>
        <dsp:cNvSpPr/>
      </dsp:nvSpPr>
      <dsp:spPr>
        <a:xfrm rot="17700000">
          <a:off x="4651664" y="1416494"/>
          <a:ext cx="1828116" cy="70363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CCFB51-B4A6-46D5-9030-30C956D7C42F}">
      <dsp:nvSpPr>
        <dsp:cNvPr id="0" name=""/>
        <dsp:cNvSpPr/>
      </dsp:nvSpPr>
      <dsp:spPr>
        <a:xfrm>
          <a:off x="4779302" y="1717"/>
          <a:ext cx="2345436" cy="1876348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solidFill>
                <a:schemeClr val="bg1"/>
              </a:solidFill>
            </a:rPr>
            <a:t>Lakossági beruházás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4834258" y="56673"/>
        <a:ext cx="2235524" cy="1766436"/>
      </dsp:txXfrm>
    </dsp:sp>
    <dsp:sp modelId="{1A3D4CA8-27B0-4AE7-BEBF-7E2DDC374B0E}">
      <dsp:nvSpPr>
        <dsp:cNvPr id="0" name=""/>
        <dsp:cNvSpPr/>
      </dsp:nvSpPr>
      <dsp:spPr>
        <a:xfrm rot="20831139">
          <a:off x="6172948" y="2941090"/>
          <a:ext cx="1753840" cy="70363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BC94D08-0282-44F7-B441-A13CDF6F1A8E}">
      <dsp:nvSpPr>
        <dsp:cNvPr id="0" name=""/>
        <dsp:cNvSpPr/>
      </dsp:nvSpPr>
      <dsp:spPr>
        <a:xfrm>
          <a:off x="6732230" y="2160236"/>
          <a:ext cx="2345436" cy="1876348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solidFill>
                <a:schemeClr val="bg1"/>
              </a:solidFill>
            </a:rPr>
            <a:t>EU-források felfutása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6787186" y="2215192"/>
        <a:ext cx="2235524" cy="17664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623C9-EA17-4B9C-A4D1-B812D716C8D0}">
      <dsp:nvSpPr>
        <dsp:cNvPr id="0" name=""/>
        <dsp:cNvSpPr/>
      </dsp:nvSpPr>
      <dsp:spPr>
        <a:xfrm>
          <a:off x="495641" y="-215098"/>
          <a:ext cx="2159999" cy="215999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bg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7F9D19F-440D-40B3-9B76-B9CACD203E2B}">
      <dsp:nvSpPr>
        <dsp:cNvPr id="0" name=""/>
        <dsp:cNvSpPr/>
      </dsp:nvSpPr>
      <dsp:spPr>
        <a:xfrm>
          <a:off x="991045" y="448275"/>
          <a:ext cx="1169193" cy="711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hu-HU" sz="1600" kern="1200" dirty="0"/>
            <a:t>Kereslet érezhető élénkülése</a:t>
          </a:r>
          <a:endParaRPr lang="en-US" sz="1600" kern="1200" dirty="0"/>
        </a:p>
      </dsp:txBody>
      <dsp:txXfrm>
        <a:off x="991045" y="448275"/>
        <a:ext cx="1169193" cy="711941"/>
      </dsp:txXfrm>
    </dsp:sp>
    <dsp:sp modelId="{3FDC2D74-1643-4892-99D8-F0B2DF24499E}">
      <dsp:nvSpPr>
        <dsp:cNvPr id="0" name=""/>
        <dsp:cNvSpPr/>
      </dsp:nvSpPr>
      <dsp:spPr>
        <a:xfrm>
          <a:off x="-267440" y="1051732"/>
          <a:ext cx="2159999" cy="215999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bg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7BDEEF-E46E-438B-AE87-C582190E31BE}">
      <dsp:nvSpPr>
        <dsp:cNvPr id="0" name=""/>
        <dsp:cNvSpPr/>
      </dsp:nvSpPr>
      <dsp:spPr>
        <a:xfrm>
          <a:off x="97866" y="1914120"/>
          <a:ext cx="1702333" cy="470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hu-HU" sz="1600" kern="1200" dirty="0"/>
            <a:t>Kínálat lassabb alkalmazkodása</a:t>
          </a:r>
          <a:endParaRPr lang="en-US" sz="1600" kern="1200" dirty="0"/>
        </a:p>
      </dsp:txBody>
      <dsp:txXfrm>
        <a:off x="97866" y="1914120"/>
        <a:ext cx="1702333" cy="470231"/>
      </dsp:txXfrm>
    </dsp:sp>
    <dsp:sp modelId="{0D353893-59A4-45D5-B455-351607B2B9D6}">
      <dsp:nvSpPr>
        <dsp:cNvPr id="0" name=""/>
        <dsp:cNvSpPr/>
      </dsp:nvSpPr>
      <dsp:spPr>
        <a:xfrm>
          <a:off x="792084" y="2459962"/>
          <a:ext cx="2160004" cy="215999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bg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6445E89-5CD0-4A35-9D16-A89BE5BC1EAE}">
      <dsp:nvSpPr>
        <dsp:cNvPr id="0" name=""/>
        <dsp:cNvSpPr/>
      </dsp:nvSpPr>
      <dsp:spPr>
        <a:xfrm>
          <a:off x="1136484" y="3392463"/>
          <a:ext cx="1456664" cy="440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hu-HU" sz="1600" kern="1200" dirty="0"/>
            <a:t>Árak jelentős emelkedése</a:t>
          </a:r>
        </a:p>
      </dsp:txBody>
      <dsp:txXfrm>
        <a:off x="1136484" y="3392463"/>
        <a:ext cx="1456664" cy="4401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FB60D-14B8-40C5-8331-51C589D19A60}">
      <dsp:nvSpPr>
        <dsp:cNvPr id="0" name=""/>
        <dsp:cNvSpPr/>
      </dsp:nvSpPr>
      <dsp:spPr>
        <a:xfrm>
          <a:off x="3032520" y="2616993"/>
          <a:ext cx="3123651" cy="2468880"/>
        </a:xfrm>
        <a:prstGeom prst="ellipse">
          <a:avLst/>
        </a:prstGeom>
        <a:solidFill>
          <a:srgbClr val="9C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solidFill>
                <a:schemeClr val="bg1"/>
              </a:solidFill>
            </a:rPr>
            <a:t>Kivitelünk átmeneti lassulása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3489968" y="2978552"/>
        <a:ext cx="2208755" cy="1745762"/>
      </dsp:txXfrm>
    </dsp:sp>
    <dsp:sp modelId="{EDC85E94-8684-43B1-8AC4-29525ADA730F}">
      <dsp:nvSpPr>
        <dsp:cNvPr id="0" name=""/>
        <dsp:cNvSpPr/>
      </dsp:nvSpPr>
      <dsp:spPr>
        <a:xfrm rot="11626423">
          <a:off x="1191036" y="2890164"/>
          <a:ext cx="1834270" cy="70363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2643CE-787A-4872-BD69-51432D46091F}">
      <dsp:nvSpPr>
        <dsp:cNvPr id="0" name=""/>
        <dsp:cNvSpPr/>
      </dsp:nvSpPr>
      <dsp:spPr>
        <a:xfrm>
          <a:off x="0" y="2085446"/>
          <a:ext cx="2434820" cy="1876348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solidFill>
                <a:schemeClr val="bg1"/>
              </a:solidFill>
            </a:rPr>
            <a:t>Felvevőpiacaink mérsékeltebb növekedése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54956" y="2140402"/>
        <a:ext cx="2324908" cy="1766436"/>
      </dsp:txXfrm>
    </dsp:sp>
    <dsp:sp modelId="{5622201C-82A8-4B53-B9EE-AFA81363A18D}">
      <dsp:nvSpPr>
        <dsp:cNvPr id="0" name=""/>
        <dsp:cNvSpPr/>
      </dsp:nvSpPr>
      <dsp:spPr>
        <a:xfrm rot="14700000">
          <a:off x="2708911" y="1416494"/>
          <a:ext cx="1828116" cy="70363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5B7987-56E2-41E5-933C-0F80B38E891C}">
      <dsp:nvSpPr>
        <dsp:cNvPr id="0" name=""/>
        <dsp:cNvSpPr/>
      </dsp:nvSpPr>
      <dsp:spPr>
        <a:xfrm>
          <a:off x="2063953" y="1717"/>
          <a:ext cx="2345436" cy="1876348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 dirty="0">
              <a:solidFill>
                <a:schemeClr val="bg1"/>
              </a:solidFill>
            </a:rPr>
            <a:t>Világgazdasági bővülés alacsonyabb importigénye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2118909" y="56673"/>
        <a:ext cx="2235524" cy="1766436"/>
      </dsp:txXfrm>
    </dsp:sp>
    <dsp:sp modelId="{F413C676-32BF-4C50-A9BE-9E3579BC854B}">
      <dsp:nvSpPr>
        <dsp:cNvPr id="0" name=""/>
        <dsp:cNvSpPr/>
      </dsp:nvSpPr>
      <dsp:spPr>
        <a:xfrm rot="17700000">
          <a:off x="4651664" y="1416494"/>
          <a:ext cx="1828116" cy="70363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C8A478A-9CAD-47BC-87D7-E0634A3C9B0F}">
      <dsp:nvSpPr>
        <dsp:cNvPr id="0" name=""/>
        <dsp:cNvSpPr/>
      </dsp:nvSpPr>
      <dsp:spPr>
        <a:xfrm>
          <a:off x="4779302" y="1717"/>
          <a:ext cx="2345436" cy="1876348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solidFill>
                <a:schemeClr val="bg1"/>
              </a:solidFill>
            </a:rPr>
            <a:t>Exportpiaci részesdésünk további emelkedése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4834258" y="56673"/>
        <a:ext cx="2235524" cy="1766436"/>
      </dsp:txXfrm>
    </dsp:sp>
    <dsp:sp modelId="{AD0C78B5-5568-4825-90EF-E5A35DAF02DC}">
      <dsp:nvSpPr>
        <dsp:cNvPr id="0" name=""/>
        <dsp:cNvSpPr/>
      </dsp:nvSpPr>
      <dsp:spPr>
        <a:xfrm rot="20683625">
          <a:off x="6142217" y="2822742"/>
          <a:ext cx="1861944" cy="70363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CCFB51-B4A6-46D5-9030-30C956D7C42F}">
      <dsp:nvSpPr>
        <dsp:cNvPr id="0" name=""/>
        <dsp:cNvSpPr/>
      </dsp:nvSpPr>
      <dsp:spPr>
        <a:xfrm>
          <a:off x="6798564" y="1991149"/>
          <a:ext cx="2345436" cy="1876348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solidFill>
                <a:schemeClr val="bg1"/>
              </a:solidFill>
            </a:rPr>
            <a:t>Új autóipari beruházások 2018-tól való termelése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6853520" y="2046105"/>
        <a:ext cx="2235524" cy="17664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FB60D-14B8-40C5-8331-51C589D19A60}">
      <dsp:nvSpPr>
        <dsp:cNvPr id="0" name=""/>
        <dsp:cNvSpPr/>
      </dsp:nvSpPr>
      <dsp:spPr>
        <a:xfrm>
          <a:off x="3217403" y="2766975"/>
          <a:ext cx="2578728" cy="2319397"/>
        </a:xfrm>
        <a:prstGeom prst="ellipse">
          <a:avLst/>
        </a:prstGeom>
        <a:solidFill>
          <a:srgbClr val="9C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solidFill>
                <a:schemeClr val="bg1"/>
              </a:solidFill>
            </a:rPr>
            <a:t>Erősödő bérdinamika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3595049" y="3106643"/>
        <a:ext cx="1823436" cy="1640061"/>
      </dsp:txXfrm>
    </dsp:sp>
    <dsp:sp modelId="{EDC85E94-8684-43B1-8AC4-29525ADA730F}">
      <dsp:nvSpPr>
        <dsp:cNvPr id="0" name=""/>
        <dsp:cNvSpPr/>
      </dsp:nvSpPr>
      <dsp:spPr>
        <a:xfrm rot="12852156">
          <a:off x="1664150" y="2305137"/>
          <a:ext cx="1886239" cy="66102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2643CE-787A-4872-BD69-51432D46091F}">
      <dsp:nvSpPr>
        <dsp:cNvPr id="0" name=""/>
        <dsp:cNvSpPr/>
      </dsp:nvSpPr>
      <dsp:spPr>
        <a:xfrm>
          <a:off x="683557" y="1224132"/>
          <a:ext cx="2287399" cy="1762741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solidFill>
                <a:schemeClr val="bg1"/>
              </a:solidFill>
            </a:rPr>
            <a:t>Növekvő munkaerő iránti kereslet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735186" y="1275761"/>
        <a:ext cx="2184141" cy="1659483"/>
      </dsp:txXfrm>
    </dsp:sp>
    <dsp:sp modelId="{F413C676-32BF-4C50-A9BE-9E3579BC854B}">
      <dsp:nvSpPr>
        <dsp:cNvPr id="0" name=""/>
        <dsp:cNvSpPr/>
      </dsp:nvSpPr>
      <dsp:spPr>
        <a:xfrm rot="16200000">
          <a:off x="3616394" y="1442447"/>
          <a:ext cx="1780745" cy="66102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C8A478A-9CAD-47BC-87D7-E0634A3C9B0F}">
      <dsp:nvSpPr>
        <dsp:cNvPr id="0" name=""/>
        <dsp:cNvSpPr/>
      </dsp:nvSpPr>
      <dsp:spPr>
        <a:xfrm>
          <a:off x="3405053" y="1218"/>
          <a:ext cx="2203427" cy="1762741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solidFill>
                <a:schemeClr val="bg1"/>
              </a:solidFill>
            </a:rPr>
            <a:t>Lassuló aktivitás-bővülés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3456682" y="52847"/>
        <a:ext cx="2100169" cy="1659483"/>
      </dsp:txXfrm>
    </dsp:sp>
    <dsp:sp modelId="{AD0C78B5-5568-4825-90EF-E5A35DAF02DC}">
      <dsp:nvSpPr>
        <dsp:cNvPr id="0" name=""/>
        <dsp:cNvSpPr/>
      </dsp:nvSpPr>
      <dsp:spPr>
        <a:xfrm rot="19540140">
          <a:off x="5455684" y="2266148"/>
          <a:ext cx="1997087" cy="66102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CCFB51-B4A6-46D5-9030-30C956D7C42F}">
      <dsp:nvSpPr>
        <dsp:cNvPr id="0" name=""/>
        <dsp:cNvSpPr/>
      </dsp:nvSpPr>
      <dsp:spPr>
        <a:xfrm>
          <a:off x="6004654" y="1152139"/>
          <a:ext cx="2548329" cy="1762741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 err="1">
              <a:solidFill>
                <a:schemeClr val="bg1"/>
              </a:solidFill>
            </a:rPr>
            <a:t>Feszesedő</a:t>
          </a:r>
          <a:r>
            <a:rPr lang="hu-HU" sz="2800" kern="1200" dirty="0">
              <a:solidFill>
                <a:schemeClr val="bg1"/>
              </a:solidFill>
            </a:rPr>
            <a:t> munkaerőpiac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6056283" y="1203768"/>
        <a:ext cx="2445071" cy="16594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FB60D-14B8-40C5-8331-51C589D19A60}">
      <dsp:nvSpPr>
        <dsp:cNvPr id="0" name=""/>
        <dsp:cNvSpPr/>
      </dsp:nvSpPr>
      <dsp:spPr>
        <a:xfrm>
          <a:off x="3388011" y="2921831"/>
          <a:ext cx="2407170" cy="2165092"/>
        </a:xfrm>
        <a:prstGeom prst="ellipse">
          <a:avLst/>
        </a:prstGeom>
        <a:solidFill>
          <a:srgbClr val="9C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solidFill>
                <a:schemeClr val="bg1"/>
              </a:solidFill>
            </a:rPr>
            <a:t>Emelkedő árindex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3740533" y="3238901"/>
        <a:ext cx="1702126" cy="1530952"/>
      </dsp:txXfrm>
    </dsp:sp>
    <dsp:sp modelId="{EDC85E94-8684-43B1-8AC4-29525ADA730F}">
      <dsp:nvSpPr>
        <dsp:cNvPr id="0" name=""/>
        <dsp:cNvSpPr/>
      </dsp:nvSpPr>
      <dsp:spPr>
        <a:xfrm rot="10771294">
          <a:off x="1206166" y="3715513"/>
          <a:ext cx="2061930" cy="6170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2643CE-787A-4872-BD69-51432D46091F}">
      <dsp:nvSpPr>
        <dsp:cNvPr id="0" name=""/>
        <dsp:cNvSpPr/>
      </dsp:nvSpPr>
      <dsp:spPr>
        <a:xfrm>
          <a:off x="138590" y="3209912"/>
          <a:ext cx="2135223" cy="1645469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solidFill>
                <a:schemeClr val="bg1"/>
              </a:solidFill>
            </a:rPr>
            <a:t>Dinamikus belső kereslet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186784" y="3258106"/>
        <a:ext cx="2038835" cy="1549081"/>
      </dsp:txXfrm>
    </dsp:sp>
    <dsp:sp modelId="{F413C676-32BF-4C50-A9BE-9E3579BC854B}">
      <dsp:nvSpPr>
        <dsp:cNvPr id="0" name=""/>
        <dsp:cNvSpPr/>
      </dsp:nvSpPr>
      <dsp:spPr>
        <a:xfrm rot="13340916">
          <a:off x="1765853" y="2109266"/>
          <a:ext cx="2170152" cy="6170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C8A478A-9CAD-47BC-87D7-E0634A3C9B0F}">
      <dsp:nvSpPr>
        <dsp:cNvPr id="0" name=""/>
        <dsp:cNvSpPr/>
      </dsp:nvSpPr>
      <dsp:spPr>
        <a:xfrm>
          <a:off x="1020574" y="864106"/>
          <a:ext cx="2056837" cy="1645469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solidFill>
                <a:schemeClr val="bg1"/>
              </a:solidFill>
            </a:rPr>
            <a:t>Emelkedő bérek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1068768" y="912300"/>
        <a:ext cx="1960449" cy="1549081"/>
      </dsp:txXfrm>
    </dsp:sp>
    <dsp:sp modelId="{AD0C78B5-5568-4825-90EF-E5A35DAF02DC}">
      <dsp:nvSpPr>
        <dsp:cNvPr id="0" name=""/>
        <dsp:cNvSpPr/>
      </dsp:nvSpPr>
      <dsp:spPr>
        <a:xfrm rot="16226552">
          <a:off x="3616645" y="1506044"/>
          <a:ext cx="1983730" cy="6170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CCFB51-B4A6-46D5-9030-30C956D7C42F}">
      <dsp:nvSpPr>
        <dsp:cNvPr id="0" name=""/>
        <dsp:cNvSpPr/>
      </dsp:nvSpPr>
      <dsp:spPr>
        <a:xfrm>
          <a:off x="3426773" y="0"/>
          <a:ext cx="2378794" cy="1645469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solidFill>
                <a:schemeClr val="bg1"/>
              </a:solidFill>
            </a:rPr>
            <a:t>Technikai hatások, kormányzati intézkedések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3474967" y="48194"/>
        <a:ext cx="2282406" cy="1549081"/>
      </dsp:txXfrm>
    </dsp:sp>
    <dsp:sp modelId="{2FAAA888-098B-4B1C-8B07-95D7CAE59CEC}">
      <dsp:nvSpPr>
        <dsp:cNvPr id="0" name=""/>
        <dsp:cNvSpPr/>
      </dsp:nvSpPr>
      <dsp:spPr>
        <a:xfrm rot="19146434">
          <a:off x="5290246" y="2156551"/>
          <a:ext cx="2157643" cy="6170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3E536D-EB86-41A2-83A5-A4EF54DAD49D}">
      <dsp:nvSpPr>
        <dsp:cNvPr id="0" name=""/>
        <dsp:cNvSpPr/>
      </dsp:nvSpPr>
      <dsp:spPr>
        <a:xfrm>
          <a:off x="6156169" y="936096"/>
          <a:ext cx="2056837" cy="1645469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 dirty="0">
              <a:solidFill>
                <a:schemeClr val="bg1"/>
              </a:solidFill>
            </a:rPr>
            <a:t>Mérsékelt importált infláció</a:t>
          </a:r>
          <a:endParaRPr lang="en-US" sz="2700" kern="1200" dirty="0">
            <a:solidFill>
              <a:schemeClr val="bg1"/>
            </a:solidFill>
          </a:endParaRPr>
        </a:p>
      </dsp:txBody>
      <dsp:txXfrm>
        <a:off x="6204363" y="984290"/>
        <a:ext cx="1960449" cy="1549081"/>
      </dsp:txXfrm>
    </dsp:sp>
    <dsp:sp modelId="{52DA0956-6AD9-4AB0-9CF1-69CEEBEC9BE0}">
      <dsp:nvSpPr>
        <dsp:cNvPr id="0" name=""/>
        <dsp:cNvSpPr/>
      </dsp:nvSpPr>
      <dsp:spPr>
        <a:xfrm>
          <a:off x="5903938" y="3695852"/>
          <a:ext cx="1868633" cy="6170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43029C2-8AB8-4119-B458-7FC68DFDCB06}">
      <dsp:nvSpPr>
        <dsp:cNvPr id="0" name=""/>
        <dsp:cNvSpPr/>
      </dsp:nvSpPr>
      <dsp:spPr>
        <a:xfrm>
          <a:off x="6744153" y="3181642"/>
          <a:ext cx="2056837" cy="1645469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 dirty="0">
              <a:solidFill>
                <a:schemeClr val="bg1"/>
              </a:solidFill>
            </a:rPr>
            <a:t>Visszafogott várakozások</a:t>
          </a:r>
          <a:endParaRPr lang="en-US" sz="2700" kern="1200" dirty="0">
            <a:solidFill>
              <a:schemeClr val="bg1"/>
            </a:solidFill>
          </a:endParaRPr>
        </a:p>
      </dsp:txBody>
      <dsp:txXfrm>
        <a:off x="6792347" y="3229836"/>
        <a:ext cx="1960449" cy="1549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0.10865</cdr:x>
      <cdr:y>0.29995</cdr:y>
    </cdr:from>
    <cdr:to>
      <cdr:x>0.75757</cdr:x>
      <cdr:y>0.30309</cdr:y>
    </cdr:to>
    <cdr:cxnSp macro="">
      <cdr:nvCxnSpPr>
        <cdr:cNvPr id="7" name="Egyenes összekötő 6"/>
        <cdr:cNvCxnSpPr/>
      </cdr:nvCxnSpPr>
      <cdr:spPr>
        <a:xfrm xmlns:a="http://schemas.openxmlformats.org/drawingml/2006/main" flipV="1">
          <a:off x="899640" y="1349791"/>
          <a:ext cx="5373058" cy="14130"/>
        </a:xfrm>
        <a:prstGeom xmlns:a="http://schemas.openxmlformats.org/drawingml/2006/main" prst="line">
          <a:avLst/>
        </a:prstGeom>
        <a:ln xmlns:a="http://schemas.openxmlformats.org/drawingml/2006/main" w="34925">
          <a:solidFill>
            <a:srgbClr val="C0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0.7696</cdr:x>
      <cdr:y>0.12393</cdr:y>
    </cdr:from>
    <cdr:to>
      <cdr:x>0.90881</cdr:x>
      <cdr:y>0.29111</cdr:y>
    </cdr:to>
    <cdr:sp macro="" textlink="">
      <cdr:nvSpPr>
        <cdr:cNvPr id="10" name="Szövegdoboz 1"/>
        <cdr:cNvSpPr txBox="1"/>
      </cdr:nvSpPr>
      <cdr:spPr>
        <a:xfrm xmlns:a="http://schemas.openxmlformats.org/drawingml/2006/main">
          <a:off x="6372248" y="557703"/>
          <a:ext cx="1152659" cy="7523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600" b="1" dirty="0" err="1">
              <a:solidFill>
                <a:schemeClr val="accent5"/>
              </a:solidFill>
              <a:latin typeface="Trebuchet MS" panose="020B0603020202020204" pitchFamily="34" charset="0"/>
            </a:rPr>
            <a:t>+16.000 </a:t>
          </a:r>
        </a:p>
        <a:p xmlns:a="http://schemas.openxmlformats.org/drawingml/2006/main">
          <a:pPr algn="ctr"/>
          <a:r>
            <a:rPr lang="hu-HU" sz="1600" b="1" dirty="0" err="1">
              <a:solidFill>
                <a:schemeClr val="accent5"/>
              </a:solidFill>
              <a:latin typeface="Trebuchet MS" panose="020B0603020202020204" pitchFamily="34" charset="0"/>
            </a:rPr>
            <a:t>Mrd Ft</a:t>
          </a:r>
        </a:p>
      </cdr:txBody>
    </cdr:sp>
  </cdr:relSizeAnchor>
  <cdr:relSizeAnchor xmlns:cdr="http://schemas.openxmlformats.org/drawingml/2006/chartDrawing">
    <cdr:from>
      <cdr:x>0.76124</cdr:x>
      <cdr:y>0.09193</cdr:y>
    </cdr:from>
    <cdr:to>
      <cdr:x>0.76124</cdr:x>
      <cdr:y>0.29995</cdr:y>
    </cdr:to>
    <cdr:cxnSp macro="">
      <cdr:nvCxnSpPr>
        <cdr:cNvPr id="11" name="Egyenes összekötő nyíllal 10"/>
        <cdr:cNvCxnSpPr/>
      </cdr:nvCxnSpPr>
      <cdr:spPr>
        <a:xfrm xmlns:a="http://schemas.openxmlformats.org/drawingml/2006/main" flipH="1">
          <a:off x="6303055" y="413687"/>
          <a:ext cx="1" cy="936104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C00000"/>
          </a:solidFill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0.14552</cdr:x>
      <cdr:y>0.00772</cdr:y>
    </cdr:from>
    <cdr:to>
      <cdr:x>0.36013</cdr:x>
      <cdr:y>0.06945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942975" y="33339"/>
          <a:ext cx="139065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600" dirty="0">
              <a:latin typeface="Trebuchet MS" panose="020B0603020202020204" pitchFamily="34" charset="0"/>
            </a:rPr>
            <a:t>ezer tonna</a:t>
          </a:r>
        </a:p>
      </cdr:txBody>
    </cdr:sp>
  </cdr:relSizeAnchor>
  <cdr:relSizeAnchor xmlns:cdr="http://schemas.openxmlformats.org/drawingml/2006/chartDrawing">
    <cdr:from>
      <cdr:x>0.18398</cdr:x>
      <cdr:y>0.07488</cdr:y>
    </cdr:from>
    <cdr:to>
      <cdr:x>0.27601</cdr:x>
      <cdr:y>0.15119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48171" y="332203"/>
          <a:ext cx="67434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hu-HU" sz="1600" dirty="0"/>
            <a:t>+22%</a:t>
          </a:r>
        </a:p>
      </cdr:txBody>
    </cdr:sp>
  </cdr:relSizeAnchor>
  <cdr:relSizeAnchor xmlns:cdr="http://schemas.openxmlformats.org/drawingml/2006/chartDrawing">
    <cdr:from>
      <cdr:x>0.35941</cdr:x>
      <cdr:y>0.25341</cdr:y>
    </cdr:from>
    <cdr:to>
      <cdr:x>0.45143</cdr:x>
      <cdr:y>0.32972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633624" y="1124291"/>
          <a:ext cx="67434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600" dirty="0"/>
            <a:t>-4%</a:t>
          </a:r>
        </a:p>
      </cdr:txBody>
    </cdr:sp>
  </cdr:relSizeAnchor>
  <cdr:relSizeAnchor xmlns:cdr="http://schemas.openxmlformats.org/drawingml/2006/chartDrawing">
    <cdr:from>
      <cdr:x>0.52397</cdr:x>
      <cdr:y>0.56178</cdr:y>
    </cdr:from>
    <cdr:to>
      <cdr:x>0.616</cdr:x>
      <cdr:y>0.63809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839529" y="2492443"/>
          <a:ext cx="67434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600" dirty="0"/>
            <a:t>+16%</a:t>
          </a:r>
        </a:p>
      </cdr:txBody>
    </cdr:sp>
  </cdr:relSizeAnchor>
  <cdr:relSizeAnchor xmlns:cdr="http://schemas.openxmlformats.org/drawingml/2006/chartDrawing">
    <cdr:from>
      <cdr:x>0.69352</cdr:x>
      <cdr:y>0.56178</cdr:y>
    </cdr:from>
    <cdr:to>
      <cdr:x>0.78554</cdr:x>
      <cdr:y>0.63809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5081896" y="2492443"/>
          <a:ext cx="67434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600" dirty="0"/>
            <a:t>+21%</a:t>
          </a:r>
        </a:p>
      </cdr:txBody>
    </cdr:sp>
  </cdr:relSizeAnchor>
  <cdr:relSizeAnchor xmlns:cdr="http://schemas.openxmlformats.org/drawingml/2006/chartDrawing">
    <cdr:from>
      <cdr:x>0.86923</cdr:x>
      <cdr:y>0.64293</cdr:y>
    </cdr:from>
    <cdr:to>
      <cdr:x>0.96126</cdr:x>
      <cdr:y>0.71924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6369508" y="2852483"/>
          <a:ext cx="67434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600" dirty="0"/>
            <a:t>+37%</a:t>
          </a:r>
        </a:p>
      </cdr:txBody>
    </cdr:sp>
  </cdr:relSizeAnchor>
  <cdr:relSizeAnchor xmlns:cdr="http://schemas.openxmlformats.org/drawingml/2006/chartDrawing">
    <cdr:from>
      <cdr:x>0.54348</cdr:x>
      <cdr:y>0.30508</cdr:y>
    </cdr:from>
    <cdr:to>
      <cdr:x>0.94539</cdr:x>
      <cdr:y>0.43503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4500040" y="1372838"/>
          <a:ext cx="3327784" cy="5847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60000"/>
            <a:lumOff val="40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600" dirty="0"/>
            <a:t>Ágazat növekedési hozzájárulása 0,8-1,0 százalékpont lehet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0.05637</cdr:x>
      <cdr:y>0</cdr:y>
    </cdr:from>
    <cdr:to>
      <cdr:x>0.42185</cdr:x>
      <cdr:y>0.06562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3372" y="0"/>
          <a:ext cx="1513076" cy="2952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600" dirty="0">
              <a:latin typeface="Trebuchet MS" panose="020B0603020202020204" pitchFamily="34" charset="0"/>
            </a:rPr>
            <a:t>Százalékpont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0.07998</cdr:x>
      <cdr:y>0</cdr:y>
    </cdr:from>
    <cdr:to>
      <cdr:x>0.43253</cdr:x>
      <cdr:y>0.06562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1109" y="0"/>
          <a:ext cx="1459555" cy="2952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600" dirty="0">
              <a:latin typeface="Trebuchet MS" panose="020B0603020202020204" pitchFamily="34" charset="0"/>
            </a:rPr>
            <a:t>Százalékpont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0.77749</cdr:x>
      <cdr:y>0.08009</cdr:y>
    </cdr:from>
    <cdr:to>
      <cdr:x>0.77749</cdr:x>
      <cdr:y>0.69292</cdr:y>
    </cdr:to>
    <cdr:sp macro="" textlink="">
      <cdr:nvSpPr>
        <cdr:cNvPr id="2" name="Straight Connector 1"/>
        <cdr:cNvSpPr/>
      </cdr:nvSpPr>
      <cdr:spPr>
        <a:xfrm xmlns:a="http://schemas.openxmlformats.org/drawingml/2006/main" flipH="1" flipV="1">
          <a:off x="6153373" y="360386"/>
          <a:ext cx="0" cy="27575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898D8D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hu-HU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" name="Straight Connector 1"/>
        <cdr:cNvSpPr/>
      </cdr:nvSpPr>
      <cdr:spPr>
        <a:xfrm xmlns:a="http://schemas.openxmlformats.org/drawingml/2006/main" flipH="1" flipV="1">
          <a:off x="0" y="0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898D8D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u-HU" dirty="0"/>
        </a:p>
      </cdr:txBody>
    </cdr:sp>
  </cdr:relSizeAnchor>
  <cdr:relSizeAnchor xmlns:cdr="http://schemas.openxmlformats.org/drawingml/2006/chartDrawing">
    <cdr:from>
      <cdr:x>0.73481</cdr:x>
      <cdr:y>0.03799</cdr:y>
    </cdr:from>
    <cdr:to>
      <cdr:x>0.73481</cdr:x>
      <cdr:y>0.66199</cdr:y>
    </cdr:to>
    <cdr:sp macro="" textlink="">
      <cdr:nvSpPr>
        <cdr:cNvPr id="3" name="Straight Connector 2"/>
        <cdr:cNvSpPr/>
      </cdr:nvSpPr>
      <cdr:spPr>
        <a:xfrm xmlns:a="http://schemas.openxmlformats.org/drawingml/2006/main" flipH="1" flipV="1">
          <a:off x="6084227" y="170955"/>
          <a:ext cx="0" cy="280800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898D8D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u-HU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0.06631</cdr:x>
      <cdr:y>0.00256</cdr:y>
    </cdr:from>
    <cdr:to>
      <cdr:x>0.11764</cdr:x>
      <cdr:y>0.07273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522967" y="12351"/>
          <a:ext cx="404824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hu-HU" sz="1600" b="0" dirty="0" err="1">
              <a:latin typeface="Trebuchet MS" panose="020B0603020202020204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0.08735</cdr:x>
      <cdr:y>0.09719</cdr:y>
    </cdr:from>
    <cdr:to>
      <cdr:x>0.97014</cdr:x>
      <cdr:y>0.09719</cdr:y>
    </cdr:to>
    <cdr:cxnSp macro="">
      <cdr:nvCxnSpPr>
        <cdr:cNvPr id="7" name="Straight Connector 6"/>
        <cdr:cNvCxnSpPr/>
      </cdr:nvCxnSpPr>
      <cdr:spPr>
        <a:xfrm xmlns:a="http://schemas.openxmlformats.org/drawingml/2006/main">
          <a:off x="264146" y="223926"/>
          <a:ext cx="2669555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accent6">
              <a:lumMod val="50000"/>
            </a:schemeClr>
          </a:solidFill>
          <a:prstDash val="sys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0.52917</cdr:x>
      <cdr:y>0.09509</cdr:y>
    </cdr:from>
    <cdr:to>
      <cdr:x>0.52917</cdr:x>
      <cdr:y>0.78962</cdr:y>
    </cdr:to>
    <cdr:cxnSp macro="">
      <cdr:nvCxnSpPr>
        <cdr:cNvPr id="9" name="Straight Connector 8"/>
        <cdr:cNvCxnSpPr/>
      </cdr:nvCxnSpPr>
      <cdr:spPr>
        <a:xfrm xmlns:a="http://schemas.openxmlformats.org/drawingml/2006/main" flipV="1">
          <a:off x="1600207" y="219087"/>
          <a:ext cx="0" cy="1600197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bg1">
              <a:lumMod val="65000"/>
            </a:schemeClr>
          </a:solidFill>
          <a:prstDash val="solid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0.15936</cdr:x>
      <cdr:y>0.17397</cdr:y>
    </cdr:from>
    <cdr:to>
      <cdr:x>0.52474</cdr:x>
      <cdr:y>0.29386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256829" y="864443"/>
          <a:ext cx="2881642" cy="5957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600" dirty="0" err="1">
              <a:latin typeface="Trebuchet MS" panose="020B0603020202020204" pitchFamily="34" charset="0"/>
            </a:rPr>
            <a:t>EKB</a:t>
          </a:r>
          <a:r>
            <a:rPr lang="hu-HU" sz="1600" dirty="0">
              <a:latin typeface="Trebuchet MS" panose="020B0603020202020204" pitchFamily="34" charset="0"/>
            </a:rPr>
            <a:t> inflációs célja</a:t>
          </a:r>
        </a:p>
      </cdr:txBody>
    </cdr:sp>
  </cdr:relSizeAnchor>
  <cdr:relSizeAnchor xmlns:cdr="http://schemas.openxmlformats.org/drawingml/2006/chartDrawing">
    <cdr:from>
      <cdr:x>0.40317</cdr:x>
      <cdr:y>0.12402</cdr:y>
    </cdr:from>
    <cdr:to>
      <cdr:x>0.48192</cdr:x>
      <cdr:y>0.1943</cdr:y>
    </cdr:to>
    <cdr:cxnSp macro="">
      <cdr:nvCxnSpPr>
        <cdr:cNvPr id="5" name="Straight Arrow Connector 4"/>
        <cdr:cNvCxnSpPr/>
      </cdr:nvCxnSpPr>
      <cdr:spPr>
        <a:xfrm xmlns:a="http://schemas.openxmlformats.org/drawingml/2006/main" flipV="1">
          <a:off x="1219201" y="285751"/>
          <a:ext cx="238125" cy="161925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>
              <a:lumMod val="50000"/>
              <a:lumOff val="50000"/>
            </a:schemeClr>
          </a:solidFill>
          <a:prstDash val="solid"/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0.53479</cdr:x>
      <cdr:y>0.12427</cdr:y>
    </cdr:from>
    <cdr:to>
      <cdr:x>0.97148</cdr:x>
      <cdr:y>0.25422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428032" y="559196"/>
          <a:ext cx="3615816" cy="58477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40000"/>
            <a:lumOff val="60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600" b="1" dirty="0"/>
            <a:t>Olajár feltevésünk</a:t>
          </a:r>
        </a:p>
        <a:p xmlns:a="http://schemas.openxmlformats.org/drawingml/2006/main">
          <a:pPr algn="ctr"/>
          <a:r>
            <a:rPr lang="hu-HU" sz="1600" b="1" dirty="0"/>
            <a:t>2016: 43,5$/hordó; 2017: 50,6 $/hordó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0.47391</cdr:x>
      <cdr:y>0.57194</cdr:y>
    </cdr:from>
    <cdr:to>
      <cdr:x>0.53027</cdr:x>
      <cdr:y>0.63594</cdr:y>
    </cdr:to>
    <cdr:sp macro="" textlink="">
      <cdr:nvSpPr>
        <cdr:cNvPr id="3" name="Straight Arrow Connector 2"/>
        <cdr:cNvSpPr/>
      </cdr:nvSpPr>
      <cdr:spPr>
        <a:xfrm xmlns:a="http://schemas.openxmlformats.org/drawingml/2006/main" flipV="1">
          <a:off x="3923976" y="2573711"/>
          <a:ext cx="466689" cy="288032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0.35216</cdr:x>
      <cdr:y>0.63594</cdr:y>
    </cdr:from>
    <cdr:to>
      <cdr:x>0.51811</cdr:x>
      <cdr:y>0.7412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915864" y="2861743"/>
          <a:ext cx="1374068" cy="473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600" i="1" baseline="0" dirty="0">
              <a:latin typeface="Trebuchet MS" panose="020B0603020202020204" pitchFamily="34" charset="0"/>
            </a:rPr>
            <a:t>inflációs cél</a:t>
          </a:r>
          <a:endParaRPr lang="hu-HU" sz="1600" i="1" dirty="0">
            <a:latin typeface="Trebuchet MS" panose="020B0603020202020204" pitchFamily="34" charset="0"/>
          </a:endParaRPr>
        </a:p>
      </cdr:txBody>
    </cdr:sp>
  </cdr:relSizeAnchor>
  <cdr:relSizeAnchor xmlns:cdr="http://schemas.openxmlformats.org/drawingml/2006/chartDrawing">
    <cdr:from>
      <cdr:x>0.71742</cdr:x>
      <cdr:y>0.2839</cdr:y>
    </cdr:from>
    <cdr:to>
      <cdr:x>0.92668</cdr:x>
      <cdr:y>0.38916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940200" y="1277567"/>
          <a:ext cx="1732710" cy="473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600" i="1" baseline="0" dirty="0">
              <a:latin typeface="Trebuchet MS" panose="020B0603020202020204" pitchFamily="34" charset="0"/>
            </a:rPr>
            <a:t>tolerancia sáv</a:t>
          </a:r>
          <a:endParaRPr lang="hu-HU" sz="1600" i="1" dirty="0">
            <a:latin typeface="Trebuchet MS" panose="020B0603020202020204" pitchFamily="34" charset="0"/>
          </a:endParaRPr>
        </a:p>
      </cdr:txBody>
    </cdr:sp>
  </cdr:relSizeAnchor>
  <cdr:relSizeAnchor xmlns:cdr="http://schemas.openxmlformats.org/drawingml/2006/chartDrawing">
    <cdr:from>
      <cdr:x>0.83047</cdr:x>
      <cdr:y>0.37991</cdr:y>
    </cdr:from>
    <cdr:to>
      <cdr:x>0.84907</cdr:x>
      <cdr:y>0.46633</cdr:y>
    </cdr:to>
    <cdr:sp macro="" textlink="">
      <cdr:nvSpPr>
        <cdr:cNvPr id="6" name="Straight Arrow Connector 5"/>
        <cdr:cNvSpPr/>
      </cdr:nvSpPr>
      <cdr:spPr>
        <a:xfrm xmlns:a="http://schemas.openxmlformats.org/drawingml/2006/main">
          <a:off x="6876304" y="1709615"/>
          <a:ext cx="153996" cy="38887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u-HU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0.0618</cdr:x>
      <cdr:y>0</cdr:y>
    </cdr:from>
    <cdr:to>
      <cdr:x>0.24302</cdr:x>
      <cdr:y>0.09095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1785" y="-1268760"/>
          <a:ext cx="1383330" cy="3828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600" b="0" dirty="0">
              <a:latin typeface="Trebuchet MS" panose="020B0603020202020204" pitchFamily="34" charset="0"/>
            </a:rPr>
            <a:t>százalékpont</a:t>
          </a:r>
        </a:p>
      </cdr:txBody>
    </cdr:sp>
  </cdr:relSizeAnchor>
  <cdr:relSizeAnchor xmlns:cdr="http://schemas.openxmlformats.org/drawingml/2006/chartDrawing">
    <cdr:from>
      <cdr:x>0.75043</cdr:x>
      <cdr:y>0</cdr:y>
    </cdr:from>
    <cdr:to>
      <cdr:x>0.93053</cdr:x>
      <cdr:y>0.09095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728369" y="-1268760"/>
          <a:ext cx="1374785" cy="3828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hu-HU" sz="1600" b="0" dirty="0">
              <a:latin typeface="Trebuchet MS" panose="020B0603020202020204" pitchFamily="34" charset="0"/>
            </a:rPr>
            <a:t>százalékpont</a:t>
          </a:r>
        </a:p>
      </cdr:txBody>
    </cdr:sp>
  </cdr:relSizeAnchor>
  <cdr:relSizeAnchor xmlns:cdr="http://schemas.openxmlformats.org/drawingml/2006/chartDrawing">
    <cdr:from>
      <cdr:x>0.67747</cdr:x>
      <cdr:y>0.08279</cdr:y>
    </cdr:from>
    <cdr:to>
      <cdr:x>0.67747</cdr:x>
      <cdr:y>0.62966</cdr:y>
    </cdr:to>
    <cdr:sp macro="" textlink="">
      <cdr:nvSpPr>
        <cdr:cNvPr id="5" name="Straight Connector 4"/>
        <cdr:cNvSpPr/>
      </cdr:nvSpPr>
      <cdr:spPr>
        <a:xfrm xmlns:a="http://schemas.openxmlformats.org/drawingml/2006/main">
          <a:off x="2040058" y="189697"/>
          <a:ext cx="0" cy="1253043"/>
        </a:xfrm>
        <a:prstGeom xmlns:a="http://schemas.openxmlformats.org/drawingml/2006/main" prst="line">
          <a:avLst/>
        </a:prstGeom>
        <a:ln xmlns:a="http://schemas.openxmlformats.org/drawingml/2006/main" w="6350">
          <a:solidFill>
            <a:schemeClr val="tx2"/>
          </a:solidFill>
          <a:prstDash val="solid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0.6844</cdr:x>
      <cdr:y>0.11974</cdr:y>
    </cdr:from>
    <cdr:to>
      <cdr:x>0.8829</cdr:x>
      <cdr:y>0.19276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224313" y="504056"/>
          <a:ext cx="1515293" cy="3073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600" b="0" i="1" dirty="0">
              <a:latin typeface="Trebuchet MS" panose="020B0603020202020204" pitchFamily="34" charset="0"/>
            </a:rPr>
            <a:t>toleranciasáv</a:t>
          </a:r>
        </a:p>
      </cdr:txBody>
    </cdr:sp>
  </cdr:relSizeAnchor>
  <cdr:relSizeAnchor xmlns:cdr="http://schemas.openxmlformats.org/drawingml/2006/chartDrawing">
    <cdr:from>
      <cdr:x>0.75595</cdr:x>
      <cdr:y>0.1943</cdr:y>
    </cdr:from>
    <cdr:to>
      <cdr:x>0.77875</cdr:x>
      <cdr:y>0.25794</cdr:y>
    </cdr:to>
    <cdr:sp macro="" textlink="">
      <cdr:nvSpPr>
        <cdr:cNvPr id="8" name="Straight Arrow Connector 7"/>
        <cdr:cNvSpPr/>
      </cdr:nvSpPr>
      <cdr:spPr>
        <a:xfrm xmlns:a="http://schemas.openxmlformats.org/drawingml/2006/main">
          <a:off x="2285999" y="447674"/>
          <a:ext cx="68940" cy="146619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bg1">
              <a:lumMod val="50000"/>
            </a:schemeClr>
          </a:solidFill>
          <a:prstDash val="solid"/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0.74351</cdr:x>
      <cdr:y>0.11516</cdr:y>
    </cdr:from>
    <cdr:to>
      <cdr:x>0.95536</cdr:x>
      <cdr:y>0.24511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56224" y="518223"/>
          <a:ext cx="1754130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hu-HU" sz="1600" dirty="0" err="1">
              <a:latin typeface="Trebuchet MS" panose="020B0603020202020204" pitchFamily="34" charset="0"/>
            </a:rPr>
            <a:t>júniusi Inflációs</a:t>
          </a:r>
          <a:r>
            <a:rPr lang="hu-HU" sz="1600" baseline="0" dirty="0" err="1">
              <a:latin typeface="Trebuchet MS" panose="020B0603020202020204" pitchFamily="34" charset="0"/>
            </a:rPr>
            <a:t> jelentés</a:t>
          </a:r>
          <a:endParaRPr lang="hu-HU" sz="1600" dirty="0" err="1">
            <a:latin typeface="Trebuchet MS" panose="020B0603020202020204" pitchFamily="34" charset="0"/>
          </a:endParaRPr>
        </a:p>
      </cdr:txBody>
    </cdr:sp>
  </cdr:relSizeAnchor>
  <cdr:relSizeAnchor xmlns:cdr="http://schemas.openxmlformats.org/drawingml/2006/chartDrawing">
    <cdr:from>
      <cdr:x>0.84786</cdr:x>
      <cdr:y>0.24317</cdr:y>
    </cdr:from>
    <cdr:to>
      <cdr:x>0.87395</cdr:x>
      <cdr:y>0.38719</cdr:y>
    </cdr:to>
    <cdr:cxnSp macro="">
      <cdr:nvCxnSpPr>
        <cdr:cNvPr id="4" name="Straight Arrow Connector 3"/>
        <cdr:cNvCxnSpPr/>
      </cdr:nvCxnSpPr>
      <cdr:spPr>
        <a:xfrm xmlns:a="http://schemas.openxmlformats.org/drawingml/2006/main">
          <a:off x="7020320" y="1094287"/>
          <a:ext cx="216024" cy="648072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0.84943</cdr:x>
      <cdr:y>0.24511</cdr:y>
    </cdr:from>
    <cdr:to>
      <cdr:x>0.91744</cdr:x>
      <cdr:y>0.32318</cdr:y>
    </cdr:to>
    <cdr:cxnSp macro="">
      <cdr:nvCxnSpPr>
        <cdr:cNvPr id="5" name="Straight Arrow Connector 4"/>
        <cdr:cNvCxnSpPr>
          <a:stCxn xmlns:a="http://schemas.openxmlformats.org/drawingml/2006/main" id="2" idx="2"/>
        </cdr:cNvCxnSpPr>
      </cdr:nvCxnSpPr>
      <cdr:spPr>
        <a:xfrm xmlns:a="http://schemas.openxmlformats.org/drawingml/2006/main">
          <a:off x="7033289" y="1102998"/>
          <a:ext cx="563095" cy="351329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0.83917</cdr:x>
      <cdr:y>0.24317</cdr:y>
    </cdr:from>
    <cdr:to>
      <cdr:x>0.96256</cdr:x>
      <cdr:y>0.51521</cdr:y>
    </cdr:to>
    <cdr:sp macro="" textlink="">
      <cdr:nvSpPr>
        <cdr:cNvPr id="6" name="Oval 5"/>
        <cdr:cNvSpPr/>
      </cdr:nvSpPr>
      <cdr:spPr>
        <a:xfrm xmlns:a="http://schemas.openxmlformats.org/drawingml/2006/main">
          <a:off x="6948312" y="1094287"/>
          <a:ext cx="1021724" cy="1224136"/>
        </a:xfrm>
        <a:prstGeom xmlns:a="http://schemas.openxmlformats.org/drawingml/2006/main" prst="ellipse">
          <a:avLst/>
        </a:prstGeom>
        <a:solidFill xmlns:a="http://schemas.openxmlformats.org/drawingml/2006/main">
          <a:srgbClr val="C00000">
            <a:alpha val="5000"/>
          </a:srgbClr>
        </a:solidFill>
        <a:ln xmlns:a="http://schemas.openxmlformats.org/drawingml/2006/main" w="38100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u-HU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0.59292</cdr:x>
      <cdr:y>0</cdr:y>
    </cdr:from>
    <cdr:to>
      <cdr:x>0.95864</cdr:x>
      <cdr:y>0.09455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24536" y="0"/>
          <a:ext cx="2975826" cy="38770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r>
            <a:rPr lang="hu-HU" sz="1600" b="0" dirty="0" err="1">
              <a:latin typeface="Trebuchet MS" panose="020B0603020202020204" pitchFamily="34" charset="0"/>
            </a:rPr>
            <a:t>az államadósság százalékában</a:t>
          </a:r>
        </a:p>
      </cdr:txBody>
    </cdr:sp>
  </cdr:relSizeAnchor>
  <cdr:relSizeAnchor xmlns:cdr="http://schemas.openxmlformats.org/drawingml/2006/chartDrawing">
    <cdr:from>
      <cdr:x>0.81598</cdr:x>
      <cdr:y>0.09552</cdr:y>
    </cdr:from>
    <cdr:to>
      <cdr:x>0.81598</cdr:x>
      <cdr:y>0.72013</cdr:y>
    </cdr:to>
    <cdr:sp macro="" textlink="">
      <cdr:nvSpPr>
        <cdr:cNvPr id="4" name="Straight Connector 3"/>
        <cdr:cNvSpPr/>
      </cdr:nvSpPr>
      <cdr:spPr>
        <a:xfrm xmlns:a="http://schemas.openxmlformats.org/drawingml/2006/main" flipV="1">
          <a:off x="2551042" y="215332"/>
          <a:ext cx="0" cy="1408061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0.04778</cdr:x>
      <cdr:y>0.00011</cdr:y>
    </cdr:from>
    <cdr:to>
      <cdr:x>0.47554</cdr:x>
      <cdr:y>0.08523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95584" y="485"/>
          <a:ext cx="3541852" cy="38304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600" b="0" dirty="0" err="1">
              <a:latin typeface="Trebuchet MS" panose="020B0603020202020204" pitchFamily="34" charset="0"/>
            </a:rPr>
            <a:t>a GDP százalékában</a:t>
          </a:r>
        </a:p>
      </cdr:txBody>
    </cdr:sp>
  </cdr:relSizeAnchor>
  <cdr:relSizeAnchor xmlns:cdr="http://schemas.openxmlformats.org/drawingml/2006/chartDrawing">
    <cdr:from>
      <cdr:x>0.75221</cdr:x>
      <cdr:y>0.10536</cdr:y>
    </cdr:from>
    <cdr:to>
      <cdr:x>0.83186</cdr:x>
      <cdr:y>0.18042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228299" y="474120"/>
          <a:ext cx="659502" cy="3377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hu-HU" sz="1400" dirty="0">
              <a:solidFill>
                <a:srgbClr val="FF0000"/>
              </a:solidFill>
            </a:rPr>
            <a:t>75,3</a:t>
          </a:r>
        </a:p>
      </cdr:txBody>
    </cdr:sp>
  </cdr:relSizeAnchor>
  <cdr:relSizeAnchor xmlns:cdr="http://schemas.openxmlformats.org/drawingml/2006/chartDrawing">
    <cdr:from>
      <cdr:x>0.82301</cdr:x>
      <cdr:y>0.17561</cdr:y>
    </cdr:from>
    <cdr:to>
      <cdr:x>0.90265</cdr:x>
      <cdr:y>0.25066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6696744" y="720081"/>
          <a:ext cx="64807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400" dirty="0">
              <a:solidFill>
                <a:srgbClr val="FF0000"/>
              </a:solidFill>
            </a:rPr>
            <a:t>74,5</a:t>
          </a:r>
        </a:p>
      </cdr:txBody>
    </cdr:sp>
  </cdr:relSizeAnchor>
  <cdr:relSizeAnchor xmlns:cdr="http://schemas.openxmlformats.org/drawingml/2006/chartDrawing">
    <cdr:from>
      <cdr:x>0.8616</cdr:x>
      <cdr:y>0.22829</cdr:y>
    </cdr:from>
    <cdr:to>
      <cdr:x>0.94124</cdr:x>
      <cdr:y>0.30334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7010736" y="936105"/>
          <a:ext cx="64807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400" dirty="0">
              <a:solidFill>
                <a:srgbClr val="FF0000"/>
              </a:solidFill>
            </a:rPr>
            <a:t>73,5</a:t>
          </a:r>
        </a:p>
      </cdr:txBody>
    </cdr:sp>
  </cdr:relSizeAnchor>
  <cdr:relSizeAnchor xmlns:cdr="http://schemas.openxmlformats.org/drawingml/2006/chartDrawing">
    <cdr:from>
      <cdr:x>0.79646</cdr:x>
      <cdr:y>0.17561</cdr:y>
    </cdr:from>
    <cdr:to>
      <cdr:x>0.80531</cdr:x>
      <cdr:y>0.26341</cdr:y>
    </cdr:to>
    <cdr:cxnSp macro="">
      <cdr:nvCxnSpPr>
        <cdr:cNvPr id="9" name="Straight Arrow Connector 8"/>
        <cdr:cNvCxnSpPr/>
      </cdr:nvCxnSpPr>
      <cdr:spPr>
        <a:xfrm xmlns:a="http://schemas.openxmlformats.org/drawingml/2006/main">
          <a:off x="6480720" y="720081"/>
          <a:ext cx="72008" cy="36004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0.85841</cdr:x>
      <cdr:y>0.24585</cdr:y>
    </cdr:from>
    <cdr:to>
      <cdr:x>0.85841</cdr:x>
      <cdr:y>0.28097</cdr:y>
    </cdr:to>
    <cdr:cxnSp macro="">
      <cdr:nvCxnSpPr>
        <cdr:cNvPr id="10" name="Straight Arrow Connector 9"/>
        <cdr:cNvCxnSpPr/>
      </cdr:nvCxnSpPr>
      <cdr:spPr>
        <a:xfrm xmlns:a="http://schemas.openxmlformats.org/drawingml/2006/main">
          <a:off x="6984776" y="1008113"/>
          <a:ext cx="0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0.71742</cdr:x>
      <cdr:y>0.04801</cdr:y>
    </cdr:from>
    <cdr:to>
      <cdr:x>0.71742</cdr:x>
      <cdr:y>0.69601</cdr:y>
    </cdr:to>
    <cdr:sp macro="" textlink="">
      <cdr:nvSpPr>
        <cdr:cNvPr id="2" name="Straight Connector 1"/>
        <cdr:cNvSpPr/>
      </cdr:nvSpPr>
      <cdr:spPr>
        <a:xfrm xmlns:a="http://schemas.openxmlformats.org/drawingml/2006/main" flipH="1" flipV="1">
          <a:off x="5940200" y="216023"/>
          <a:ext cx="0" cy="291600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2225" cap="flat" cmpd="sng" algn="ctr">
          <a:solidFill>
            <a:srgbClr val="898D8D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u-HU" dirty="0"/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0.74705</cdr:x>
      <cdr:y>0.06835</cdr:y>
    </cdr:from>
    <cdr:to>
      <cdr:x>0.74705</cdr:x>
      <cdr:y>0.60728</cdr:y>
    </cdr:to>
    <cdr:sp macro="" textlink="">
      <cdr:nvSpPr>
        <cdr:cNvPr id="4" name="Egyenes összekötő 2"/>
        <cdr:cNvSpPr/>
      </cdr:nvSpPr>
      <cdr:spPr>
        <a:xfrm xmlns:a="http://schemas.openxmlformats.org/drawingml/2006/main" flipH="1" flipV="1">
          <a:off x="2259092" y="157478"/>
          <a:ext cx="0" cy="1241695"/>
        </a:xfrm>
        <a:prstGeom xmlns:a="http://schemas.openxmlformats.org/drawingml/2006/main" prst="line">
          <a:avLst/>
        </a:prstGeom>
        <a:ln xmlns:a="http://schemas.openxmlformats.org/drawingml/2006/main" w="6350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0.61593</cdr:x>
      <cdr:y>0.12814</cdr:y>
    </cdr:from>
    <cdr:to>
      <cdr:x>0.65849</cdr:x>
      <cdr:y>0.20094</cdr:y>
    </cdr:to>
    <cdr:cxnSp macro="">
      <cdr:nvCxnSpPr>
        <cdr:cNvPr id="10" name="Egyenes összekötő nyíllal 5"/>
        <cdr:cNvCxnSpPr/>
      </cdr:nvCxnSpPr>
      <cdr:spPr>
        <a:xfrm xmlns:a="http://schemas.openxmlformats.org/drawingml/2006/main">
          <a:off x="1859634" y="288139"/>
          <a:ext cx="128504" cy="163683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0.36987</cdr:x>
      <cdr:y>0.1981</cdr:y>
    </cdr:from>
    <cdr:to>
      <cdr:x>0.46989</cdr:x>
      <cdr:y>0.31245</cdr:y>
    </cdr:to>
    <cdr:cxnSp macro="">
      <cdr:nvCxnSpPr>
        <cdr:cNvPr id="17" name="Egyenes összekötő nyíllal 5"/>
        <cdr:cNvCxnSpPr/>
      </cdr:nvCxnSpPr>
      <cdr:spPr>
        <a:xfrm xmlns:a="http://schemas.openxmlformats.org/drawingml/2006/main">
          <a:off x="1117219" y="449342"/>
          <a:ext cx="302114" cy="259379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0.14965</cdr:x>
      <cdr:y>0.04801</cdr:y>
    </cdr:from>
    <cdr:to>
      <cdr:x>0.61565</cdr:x>
      <cdr:y>0.17311</cdr:y>
    </cdr:to>
    <cdr:sp macro="" textlink="">
      <cdr:nvSpPr>
        <cdr:cNvPr id="6" name="Szövegdoboz 1"/>
        <cdr:cNvSpPr txBox="1"/>
      </cdr:nvSpPr>
      <cdr:spPr>
        <a:xfrm xmlns:a="http://schemas.openxmlformats.org/drawingml/2006/main">
          <a:off x="1239092" y="216024"/>
          <a:ext cx="3858452" cy="56295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002060"/>
          </a:solidFill>
        </a:ln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600" dirty="0">
              <a:solidFill>
                <a:srgbClr val="002060"/>
              </a:solidFill>
              <a:latin typeface="Trebuchet MS" panose="020B0603020202020204" pitchFamily="34" charset="0"/>
            </a:rPr>
            <a:t>Monetáris Tanács által kiemelten</a:t>
          </a:r>
          <a:r>
            <a:rPr lang="hu-HU" sz="1600" baseline="0" dirty="0">
              <a:solidFill>
                <a:srgbClr val="002060"/>
              </a:solidFill>
              <a:latin typeface="Trebuchet MS" panose="020B0603020202020204" pitchFamily="34" charset="0"/>
            </a:rPr>
            <a:t> fontosnak </a:t>
          </a:r>
          <a:r>
            <a:rPr lang="hu-HU" sz="1600" dirty="0">
              <a:solidFill>
                <a:srgbClr val="002060"/>
              </a:solidFill>
              <a:latin typeface="Trebuchet MS" panose="020B0603020202020204" pitchFamily="34" charset="0"/>
            </a:rPr>
            <a:t>tartott pályák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0.09996</cdr:x>
      <cdr:y>0.02382</cdr:y>
    </cdr:from>
    <cdr:to>
      <cdr:x>0.34346</cdr:x>
      <cdr:y>0.56406</cdr:y>
    </cdr:to>
    <cdr:sp macro="" textlink="">
      <cdr:nvSpPr>
        <cdr:cNvPr id="2" name="Oval 1"/>
        <cdr:cNvSpPr/>
      </cdr:nvSpPr>
      <cdr:spPr>
        <a:xfrm xmlns:a="http://schemas.openxmlformats.org/drawingml/2006/main">
          <a:off x="827632" y="107168"/>
          <a:ext cx="2016224" cy="2431120"/>
        </a:xfrm>
        <a:prstGeom xmlns:a="http://schemas.openxmlformats.org/drawingml/2006/main" prst="ellipse">
          <a:avLst/>
        </a:prstGeom>
        <a:solidFill xmlns:a="http://schemas.openxmlformats.org/drawingml/2006/main">
          <a:srgbClr val="C00000">
            <a:alpha val="5000"/>
          </a:srgbClr>
        </a:solidFill>
        <a:ln xmlns:a="http://schemas.openxmlformats.org/drawingml/2006/main" w="38100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0.88265</cdr:x>
      <cdr:y>0.24784</cdr:y>
    </cdr:from>
    <cdr:to>
      <cdr:x>0.99657</cdr:x>
      <cdr:y>0.47186</cdr:y>
    </cdr:to>
    <cdr:sp macro="" textlink="">
      <cdr:nvSpPr>
        <cdr:cNvPr id="3" name="Oval 2"/>
        <cdr:cNvSpPr/>
      </cdr:nvSpPr>
      <cdr:spPr>
        <a:xfrm xmlns:a="http://schemas.openxmlformats.org/drawingml/2006/main">
          <a:off x="7308352" y="1115280"/>
          <a:ext cx="943287" cy="1008112"/>
        </a:xfrm>
        <a:prstGeom xmlns:a="http://schemas.openxmlformats.org/drawingml/2006/main" prst="ellipse">
          <a:avLst/>
        </a:prstGeom>
        <a:solidFill xmlns:a="http://schemas.openxmlformats.org/drawingml/2006/main">
          <a:srgbClr val="C00000">
            <a:alpha val="5000"/>
          </a:srgbClr>
        </a:solidFill>
        <a:ln xmlns:a="http://schemas.openxmlformats.org/drawingml/2006/main" w="38100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0.32236</cdr:x>
      <cdr:y>0.12209</cdr:y>
    </cdr:from>
    <cdr:to>
      <cdr:x>0.89823</cdr:x>
      <cdr:y>0.24558</cdr:y>
    </cdr:to>
    <cdr:sp macro="" textlink="">
      <cdr:nvSpPr>
        <cdr:cNvPr id="5" name="Arrow: Right 4"/>
        <cdr:cNvSpPr/>
      </cdr:nvSpPr>
      <cdr:spPr>
        <a:xfrm xmlns:a="http://schemas.openxmlformats.org/drawingml/2006/main" rot="502010">
          <a:off x="2669157" y="549390"/>
          <a:ext cx="4768154" cy="555715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9C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0.53524</cdr:x>
      <cdr:y>0.22879</cdr:y>
    </cdr:from>
    <cdr:to>
      <cdr:x>0.82076</cdr:x>
      <cdr:y>0.3192</cdr:y>
    </cdr:to>
    <cdr:sp macro="" textlink="">
      <cdr:nvSpPr>
        <cdr:cNvPr id="2" name="Right Arrow 1"/>
        <cdr:cNvSpPr/>
      </cdr:nvSpPr>
      <cdr:spPr>
        <a:xfrm xmlns:a="http://schemas.openxmlformats.org/drawingml/2006/main" rot="19707402">
          <a:off x="4431805" y="1029573"/>
          <a:ext cx="2364105" cy="406845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6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hu-H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0.10466</cdr:x>
      <cdr:y>0</cdr:y>
    </cdr:from>
    <cdr:to>
      <cdr:x>0.5</cdr:x>
      <cdr:y>0.06108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0326" y="0"/>
          <a:ext cx="2003174" cy="28257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36000" rtlCol="0">
          <a:spAutoFit/>
        </a:bodyPr>
        <a:lstStyle xmlns:a="http://schemas.openxmlformats.org/drawingml/2006/main"/>
        <a:p xmlns:a="http://schemas.openxmlformats.org/drawingml/2006/main">
          <a:r>
            <a:rPr lang="hu-HU" sz="1600" b="0" dirty="0">
              <a:latin typeface="Trebuchet MS" panose="020B0603020202020204" pitchFamily="34" charset="0"/>
            </a:rPr>
            <a:t>éves változás (%)</a:t>
          </a:r>
          <a:endParaRPr lang="en-GB" sz="1600" b="0" dirty="0" err="1">
            <a:latin typeface="Trebuchet MS" panose="020B0603020202020204" pitchFamily="34" charset="0"/>
          </a:endParaRPr>
        </a:p>
      </cdr:txBody>
    </cdr:sp>
  </cdr:relSizeAnchor>
  <cdr:relSizeAnchor xmlns:cdr="http://schemas.openxmlformats.org/drawingml/2006/chartDrawing">
    <cdr:from>
      <cdr:x>0.67046</cdr:x>
      <cdr:y>0.12835</cdr:y>
    </cdr:from>
    <cdr:to>
      <cdr:x>1</cdr:x>
      <cdr:y>0.48571</cdr:y>
    </cdr:to>
    <cdr:sp macro="" textlink="">
      <cdr:nvSpPr>
        <cdr:cNvPr id="3" name="Oval 2"/>
        <cdr:cNvSpPr/>
      </cdr:nvSpPr>
      <cdr:spPr>
        <a:xfrm xmlns:a="http://schemas.openxmlformats.org/drawingml/2006/main">
          <a:off x="3397206" y="593817"/>
          <a:ext cx="1669796" cy="1653324"/>
        </a:xfrm>
        <a:prstGeom xmlns:a="http://schemas.openxmlformats.org/drawingml/2006/main" prst="ellipse">
          <a:avLst/>
        </a:prstGeom>
        <a:solidFill xmlns:a="http://schemas.openxmlformats.org/drawingml/2006/main">
          <a:srgbClr val="C00000">
            <a:alpha val="5000"/>
          </a:srgbClr>
        </a:solidFill>
        <a:ln xmlns:a="http://schemas.openxmlformats.org/drawingml/2006/main" w="38100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u-H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0.2375</cdr:x>
      <cdr:y>0.00571</cdr:y>
    </cdr:from>
    <cdr:to>
      <cdr:x>0.83995</cdr:x>
      <cdr:y>0.13869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68152" y="25857"/>
          <a:ext cx="3470471" cy="602693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40000"/>
            <a:lumOff val="6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600" dirty="0">
              <a:latin typeface="Trebuchet MS" panose="020B0603020202020204" pitchFamily="34" charset="0"/>
            </a:rPr>
            <a:t>Korábbi epizód:</a:t>
          </a:r>
          <a:r>
            <a:rPr lang="hu-HU" sz="1600" baseline="0" dirty="0">
              <a:latin typeface="Trebuchet MS" panose="020B0603020202020204" pitchFamily="34" charset="0"/>
            </a:rPr>
            <a:t> 1998 Q4 - 2002 Q4</a:t>
          </a:r>
        </a:p>
        <a:p xmlns:a="http://schemas.openxmlformats.org/drawingml/2006/main">
          <a:r>
            <a:rPr lang="hu-HU" sz="1600" baseline="0" dirty="0">
              <a:latin typeface="Trebuchet MS" panose="020B0603020202020204" pitchFamily="34" charset="0"/>
            </a:rPr>
            <a:t>Aktuális epizód: 2015 Q3 - 2016 Q2</a:t>
          </a:r>
          <a:endParaRPr lang="hu-HU" sz="1600" dirty="0">
            <a:latin typeface="Trebuchet MS" panose="020B060302020202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0.64513</cdr:x>
      <cdr:y>0.06675</cdr:y>
    </cdr:from>
    <cdr:to>
      <cdr:x>0.64513</cdr:x>
      <cdr:y>0.63475</cdr:y>
    </cdr:to>
    <cdr:cxnSp macro="">
      <cdr:nvCxnSpPr>
        <cdr:cNvPr id="3" name="Egyenes összekötő 2"/>
        <cdr:cNvCxnSpPr/>
      </cdr:nvCxnSpPr>
      <cdr:spPr>
        <a:xfrm xmlns:a="http://schemas.openxmlformats.org/drawingml/2006/main">
          <a:off x="5341676" y="300375"/>
          <a:ext cx="0" cy="255600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0.0646</cdr:x>
      <cdr:y>0</cdr:y>
    </cdr:from>
    <cdr:to>
      <cdr:x>0.32054</cdr:x>
      <cdr:y>0.06712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34888" y="0"/>
          <a:ext cx="2119212" cy="3020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600" dirty="0">
              <a:latin typeface="Trebuchet MS" panose="020B0603020202020204" pitchFamily="34" charset="0"/>
            </a:rPr>
            <a:t>milliárd forint</a:t>
          </a:r>
        </a:p>
      </cdr:txBody>
    </cdr:sp>
  </cdr:relSizeAnchor>
  <cdr:relSizeAnchor xmlns:cdr="http://schemas.openxmlformats.org/drawingml/2006/chartDrawing">
    <cdr:from>
      <cdr:x>0.7609</cdr:x>
      <cdr:y>0</cdr:y>
    </cdr:from>
    <cdr:to>
      <cdr:x>0.9719</cdr:x>
      <cdr:y>0.06428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300240" y="0"/>
          <a:ext cx="1747092" cy="2892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600" dirty="0">
              <a:latin typeface="Trebuchet MS" panose="020B0603020202020204" pitchFamily="34" charset="0"/>
            </a:rPr>
            <a:t>milliárd forint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0.7522</cdr:x>
      <cdr:y>0.0559</cdr:y>
    </cdr:from>
    <cdr:to>
      <cdr:x>0.7522</cdr:x>
      <cdr:y>0.7999</cdr:y>
    </cdr:to>
    <cdr:sp macro="" textlink="">
      <cdr:nvSpPr>
        <cdr:cNvPr id="2" name="Straight Connector 1"/>
        <cdr:cNvSpPr/>
      </cdr:nvSpPr>
      <cdr:spPr>
        <a:xfrm xmlns:a="http://schemas.openxmlformats.org/drawingml/2006/main" flipH="1" flipV="1">
          <a:off x="6228232" y="251528"/>
          <a:ext cx="0" cy="334800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898D8D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u-HU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0.87395</cdr:x>
      <cdr:y>0.03778</cdr:y>
    </cdr:from>
    <cdr:to>
      <cdr:x>0.87395</cdr:x>
      <cdr:y>0.81378</cdr:y>
    </cdr:to>
    <cdr:sp macro="" textlink="">
      <cdr:nvSpPr>
        <cdr:cNvPr id="2" name="Straight Connector 1"/>
        <cdr:cNvSpPr/>
      </cdr:nvSpPr>
      <cdr:spPr>
        <a:xfrm xmlns:a="http://schemas.openxmlformats.org/drawingml/2006/main" flipH="1" flipV="1">
          <a:off x="7236344" y="170026"/>
          <a:ext cx="0" cy="349200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898D8D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u-H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175A8-35AC-46BC-970E-BB361A66CB6D}" type="datetimeFigureOut">
              <a:rPr lang="hu-HU" smtClean="0"/>
              <a:pPr/>
              <a:t>2016.09.22.</a:t>
            </a:fld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FDB01-46C1-4BF1-9E72-84EA817E09E0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3322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9DC4DF4E-9F45-4956-AF27-4169F777B831}" type="datetimeFigureOut">
              <a:rPr lang="hu-HU" smtClean="0"/>
              <a:pPr>
                <a:defRPr/>
              </a:pPr>
              <a:t>2016.09.22.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dirty="0"/>
              <a:t>Mintaszöveg szerkesztése</a:t>
            </a:r>
          </a:p>
          <a:p>
            <a:pPr lvl="1"/>
            <a:r>
              <a:rPr lang="hu-HU" noProof="0" dirty="0"/>
              <a:t>Második szint</a:t>
            </a:r>
          </a:p>
          <a:p>
            <a:pPr lvl="2"/>
            <a:r>
              <a:rPr lang="hu-HU" noProof="0" dirty="0"/>
              <a:t>Harmadik szint</a:t>
            </a:r>
          </a:p>
          <a:p>
            <a:pPr lvl="3"/>
            <a:r>
              <a:rPr lang="hu-HU" noProof="0" dirty="0"/>
              <a:t>Negyedik szint</a:t>
            </a:r>
          </a:p>
          <a:p>
            <a:pPr lvl="4"/>
            <a:r>
              <a:rPr lang="hu-HU" noProof="0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1097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7017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3916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20775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59133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48797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75677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18326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731137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3578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386329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47015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68844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42487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833426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40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877996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1732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30989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6745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15623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76051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8392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7775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89316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8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/>
              <a:t>Alcím mintájának szerkesztése</a:t>
            </a:r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Magyar Nemzeti Bank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/>
              <a:t>Forrás:</a:t>
            </a:r>
          </a:p>
        </p:txBody>
      </p:sp>
    </p:spTree>
    <p:extLst>
      <p:ext uri="{BB962C8B-B14F-4D97-AF65-F5344CB8AC3E}">
        <p14:creationId xmlns:p14="http://schemas.microsoft.com/office/powerpoint/2010/main" val="322221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itólap logóv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3" y="365127"/>
            <a:ext cx="6630363" cy="615602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/>
              <a:t>Előadás címe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7702" y="2131959"/>
            <a:ext cx="6630364" cy="368904"/>
          </a:xfrm>
        </p:spPr>
        <p:txBody>
          <a:bodyPr>
            <a:noAutofit/>
          </a:bodyPr>
          <a:lstStyle>
            <a:lvl1pPr marL="0" indent="0">
              <a:buNone/>
              <a:defRPr sz="2100" baseline="0"/>
            </a:lvl1pPr>
          </a:lstStyle>
          <a:p>
            <a:pPr lvl="0"/>
            <a:r>
              <a:rPr lang="hu-HU" dirty="0"/>
              <a:t>Helyszín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907702" y="980729"/>
            <a:ext cx="6630364" cy="720080"/>
          </a:xfrm>
        </p:spPr>
        <p:txBody>
          <a:bodyPr>
            <a:noAutofit/>
          </a:bodyPr>
          <a:lstStyle>
            <a:lvl1pPr marL="0" indent="0">
              <a:buNone/>
              <a:defRPr sz="21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 dirty="0"/>
              <a:t>Előadó neve</a:t>
            </a:r>
          </a:p>
          <a:p>
            <a:pPr lvl="0"/>
            <a:r>
              <a:rPr lang="hu-HU" dirty="0"/>
              <a:t>Titulusa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907404" y="2539464"/>
            <a:ext cx="6630364" cy="400734"/>
          </a:xfrm>
        </p:spPr>
        <p:txBody>
          <a:bodyPr>
            <a:normAutofit/>
          </a:bodyPr>
          <a:lstStyle>
            <a:lvl1pPr marL="0" indent="0">
              <a:buNone/>
              <a:defRPr sz="2100" baseline="0"/>
            </a:lvl1pPr>
          </a:lstStyle>
          <a:p>
            <a:pPr lvl="0"/>
            <a:r>
              <a:rPr lang="hu-HU" dirty="0"/>
              <a:t>Dátum</a:t>
            </a:r>
          </a:p>
        </p:txBody>
      </p:sp>
    </p:spTree>
    <p:extLst>
      <p:ext uri="{BB962C8B-B14F-4D97-AF65-F5344CB8AC3E}">
        <p14:creationId xmlns:p14="http://schemas.microsoft.com/office/powerpoint/2010/main" val="220883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53689" cy="759189"/>
          </a:xfrm>
        </p:spPr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9"/>
            <a:ext cx="7886700" cy="417646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87624" y="1124316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/>
              <a:t>Forrás: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2054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58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yitólap logóv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3" y="365127"/>
            <a:ext cx="6630363" cy="615602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/>
              <a:t>Előadás címe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8000" y="2196000"/>
            <a:ext cx="6630364" cy="742711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hu-HU" dirty="0"/>
              <a:t>Helyszín</a:t>
            </a:r>
          </a:p>
          <a:p>
            <a:pPr lvl="0"/>
            <a:r>
              <a:rPr lang="hu-HU" dirty="0"/>
              <a:t>Dátum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907702" y="980729"/>
            <a:ext cx="6630364" cy="720080"/>
          </a:xfrm>
        </p:spPr>
        <p:txBody>
          <a:bodyPr/>
          <a:lstStyle>
            <a:lvl1pPr marL="0" indent="0">
              <a:buNone/>
              <a:defRPr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 dirty="0"/>
              <a:t>Előadó neve</a:t>
            </a:r>
          </a:p>
          <a:p>
            <a:pPr lvl="0"/>
            <a:r>
              <a:rPr lang="hu-HU" dirty="0"/>
              <a:t>Titulusa</a:t>
            </a:r>
          </a:p>
        </p:txBody>
      </p:sp>
    </p:spTree>
    <p:extLst>
      <p:ext uri="{BB962C8B-B14F-4D97-AF65-F5344CB8AC3E}">
        <p14:creationId xmlns:p14="http://schemas.microsoft.com/office/powerpoint/2010/main" val="233728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hu-HU" dirty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200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04" r:id="rId2"/>
    <p:sldLayoutId id="2147483806" r:id="rId3"/>
    <p:sldLayoutId id="2147483807" r:id="rId4"/>
    <p:sldLayoutId id="2147483808" r:id="rId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5"/>
          </a:solidFill>
          <a:latin typeface="Trebuchet MS" panose="020B060302020202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Trebuchet MS" panose="020B060302020202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Trebuchet MS" panose="020B060302020202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Trebuchet MS" panose="020B060302020202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Trebuchet MS" panose="020B060302020202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Trebuchet MS" panose="020B060302020202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chart" Target="../charts/chart7.xml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3" y="332657"/>
            <a:ext cx="7236297" cy="970408"/>
          </a:xfrm>
        </p:spPr>
        <p:txBody>
          <a:bodyPr>
            <a:noAutofit/>
          </a:bodyPr>
          <a:lstStyle/>
          <a:p>
            <a:r>
              <a:rPr lang="hu-HU" sz="3200" dirty="0">
                <a:solidFill>
                  <a:srgbClr val="002060"/>
                </a:solidFill>
              </a:rPr>
              <a:t>Makrogazdasági kilátások</a:t>
            </a:r>
            <a:br>
              <a:rPr lang="hu-HU" sz="3200" dirty="0">
                <a:solidFill>
                  <a:srgbClr val="002060"/>
                </a:solidFill>
              </a:rPr>
            </a:br>
            <a:r>
              <a:rPr lang="hu-HU" sz="3200" dirty="0">
                <a:solidFill>
                  <a:srgbClr val="002060"/>
                </a:solidFill>
              </a:rPr>
              <a:t>Inflációs jelentés – 2016. szeptember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2060848"/>
            <a:ext cx="6630364" cy="368904"/>
          </a:xfrm>
        </p:spPr>
        <p:txBody>
          <a:bodyPr>
            <a:noAutofit/>
          </a:bodyPr>
          <a:lstStyle/>
          <a:p>
            <a:r>
              <a:rPr lang="hu-HU" sz="2400" dirty="0"/>
              <a:t>Magyar Nemzeti Bank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2016. szeptember 22.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0"/>
          </p:nvPr>
        </p:nvSpPr>
        <p:spPr>
          <a:xfrm>
            <a:off x="1907404" y="1412549"/>
            <a:ext cx="6630364" cy="481980"/>
          </a:xfrm>
        </p:spPr>
        <p:txBody>
          <a:bodyPr/>
          <a:lstStyle/>
          <a:p>
            <a:r>
              <a:rPr lang="hu-HU" sz="2400" dirty="0"/>
              <a:t>Balatoni András, igazgató</a:t>
            </a:r>
          </a:p>
        </p:txBody>
      </p:sp>
    </p:spTree>
    <p:extLst>
      <p:ext uri="{BB962C8B-B14F-4D97-AF65-F5344CB8AC3E}">
        <p14:creationId xmlns:p14="http://schemas.microsoft.com/office/powerpoint/2010/main" val="1602886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>
                <a:latin typeface="+mj-lt"/>
              </a:rPr>
              <a:t>A beruházások bővülését meghatározó tényezők</a:t>
            </a:r>
            <a:endParaRPr lang="en-US" sz="30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>
                <a:latin typeface="+mj-lt"/>
              </a:rPr>
              <a:t>Magyar Nemzeti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z="1200" smtClean="0"/>
              <a:pPr>
                <a:defRPr/>
              </a:pPr>
              <a:t>10</a:t>
            </a:fld>
            <a:endParaRPr lang="hu-HU" sz="1200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559403020"/>
              </p:ext>
            </p:extLst>
          </p:nvPr>
        </p:nvGraphicFramePr>
        <p:xfrm>
          <a:off x="0" y="1268760"/>
          <a:ext cx="9144000" cy="5087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8429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47956" y="-1"/>
            <a:ext cx="8088540" cy="1132515"/>
          </a:xfrm>
        </p:spPr>
        <p:txBody>
          <a:bodyPr>
            <a:noAutofit/>
          </a:bodyPr>
          <a:lstStyle/>
          <a:p>
            <a:r>
              <a:rPr lang="hu-HU" sz="3600" dirty="0"/>
              <a:t>Tovább erősödik a kkv szektor hitelnövekedése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Magyar Nemzeti Bank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11</a:t>
            </a:fld>
            <a:endParaRPr lang="hu-HU" dirty="0"/>
          </a:p>
        </p:txBody>
      </p:sp>
      <p:sp>
        <p:nvSpPr>
          <p:cNvPr id="7" name="Élőláb helye 3"/>
          <p:cNvSpPr txBox="1">
            <a:spLocks/>
          </p:cNvSpPr>
          <p:nvPr/>
        </p:nvSpPr>
        <p:spPr>
          <a:xfrm>
            <a:off x="7919864" y="6356350"/>
            <a:ext cx="12241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hu-HU" sz="1200" b="0" dirty="0">
                <a:latin typeface="Trebuchet MS" panose="020B0603020202020204" pitchFamily="34" charset="0"/>
              </a:rPr>
              <a:t>Forrás: MNB</a:t>
            </a:r>
          </a:p>
        </p:txBody>
      </p:sp>
      <p:sp>
        <p:nvSpPr>
          <p:cNvPr id="8" name="Téglalap 8"/>
          <p:cNvSpPr>
            <a:spLocks noChangeArrowheads="1"/>
          </p:cNvSpPr>
          <p:nvPr/>
        </p:nvSpPr>
        <p:spPr bwMode="auto">
          <a:xfrm>
            <a:off x="1042988" y="5805488"/>
            <a:ext cx="8101012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hu-HU" dirty="0">
                <a:solidFill>
                  <a:schemeClr val="accent5"/>
                </a:solidFill>
                <a:latin typeface="+mj-lt"/>
              </a:rPr>
              <a:t>A kkv-hitelállomány dinamikájának alakulása</a:t>
            </a:r>
          </a:p>
          <a:p>
            <a:pPr algn="r">
              <a:defRPr/>
            </a:pPr>
            <a:r>
              <a:rPr lang="hu-HU" sz="1400" dirty="0">
                <a:solidFill>
                  <a:schemeClr val="accent5"/>
                </a:solidFill>
                <a:latin typeface="+mj-lt"/>
              </a:rPr>
              <a:t>Megjegyzés: éves változás</a:t>
            </a:r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465727"/>
              </p:ext>
            </p:extLst>
          </p:nvPr>
        </p:nvGraphicFramePr>
        <p:xfrm>
          <a:off x="432000" y="1219001"/>
          <a:ext cx="828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0610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Érdemi bővülés a vállalati beruházásokban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Magyar Nemzeti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12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Forrás: MNB</a:t>
            </a:r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1042988" y="5805488"/>
            <a:ext cx="8101012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hu-HU" dirty="0">
                <a:solidFill>
                  <a:schemeClr val="accent5"/>
                </a:solidFill>
                <a:latin typeface="+mj-lt"/>
              </a:rPr>
              <a:t>A vállalati beruházások alakulása</a:t>
            </a:r>
          </a:p>
          <a:p>
            <a:pPr algn="r">
              <a:defRPr/>
            </a:pPr>
            <a:r>
              <a:rPr lang="hu-HU" sz="1400" dirty="0">
                <a:solidFill>
                  <a:schemeClr val="accent5"/>
                </a:solidFill>
                <a:latin typeface="+mj-lt"/>
              </a:rPr>
              <a:t>Megjegyzés: éves változás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4757922"/>
              </p:ext>
            </p:extLst>
          </p:nvPr>
        </p:nvGraphicFramePr>
        <p:xfrm>
          <a:off x="4067945" y="1179000"/>
          <a:ext cx="5067002" cy="462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Arrow: Right 12"/>
          <p:cNvSpPr/>
          <p:nvPr/>
        </p:nvSpPr>
        <p:spPr>
          <a:xfrm>
            <a:off x="3328952" y="3046874"/>
            <a:ext cx="940451" cy="864096"/>
          </a:xfrm>
          <a:prstGeom prst="rightArrow">
            <a:avLst/>
          </a:prstGeom>
          <a:solidFill>
            <a:srgbClr val="9C0000"/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851" y="1645185"/>
            <a:ext cx="316835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eaLnBrk="0" hangingPunct="0">
              <a:spcBef>
                <a:spcPct val="30000"/>
              </a:spcBef>
              <a:defRPr/>
            </a:pPr>
            <a:r>
              <a:rPr lang="hu-HU" dirty="0">
                <a:solidFill>
                  <a:schemeClr val="tx1"/>
                </a:solidFill>
              </a:rPr>
              <a:t>Szűk keresztmetszetek a munkaerőpiacon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7064" y="2862208"/>
            <a:ext cx="316835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 eaLnBrk="0" hangingPunct="0">
              <a:spcBef>
                <a:spcPct val="30000"/>
              </a:spcBef>
              <a:defRPr/>
            </a:pPr>
            <a:r>
              <a:rPr lang="hu-HU" dirty="0">
                <a:solidFill>
                  <a:schemeClr val="tx1"/>
                </a:solidFill>
              </a:rPr>
              <a:t>Javuló keresleti kilátások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851" y="3802232"/>
            <a:ext cx="316835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eaLnBrk="0" hangingPunct="0">
              <a:spcBef>
                <a:spcPct val="30000"/>
              </a:spcBef>
              <a:defRPr/>
            </a:pPr>
            <a:r>
              <a:rPr lang="hu-HU" dirty="0">
                <a:solidFill>
                  <a:schemeClr val="tx1"/>
                </a:solidFill>
              </a:rPr>
              <a:t>Alacsony finanszírozási környezet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851" y="4879921"/>
            <a:ext cx="316835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eaLnBrk="0" hangingPunct="0">
              <a:spcBef>
                <a:spcPct val="30000"/>
              </a:spcBef>
              <a:defRPr/>
            </a:pPr>
            <a:r>
              <a:rPr lang="hu-HU" dirty="0">
                <a:solidFill>
                  <a:schemeClr val="tx1"/>
                </a:solidFill>
              </a:rPr>
              <a:t>Járműipari nagyberuházások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030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914807" cy="759189"/>
          </a:xfrm>
        </p:spPr>
        <p:txBody>
          <a:bodyPr>
            <a:noAutofit/>
          </a:bodyPr>
          <a:lstStyle/>
          <a:p>
            <a:r>
              <a:rPr lang="hu-HU" sz="2500" dirty="0"/>
              <a:t>Korábbi lakáspiaci felfutáshoz képest dinamikusabban bővülő engedélyek, de még elmaradó építések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13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Forrás: KSH</a:t>
            </a:r>
          </a:p>
        </p:txBody>
      </p:sp>
      <p:sp>
        <p:nvSpPr>
          <p:cNvPr id="9" name="Téglalap 6"/>
          <p:cNvSpPr/>
          <p:nvPr/>
        </p:nvSpPr>
        <p:spPr>
          <a:xfrm>
            <a:off x="276837" y="5880632"/>
            <a:ext cx="8717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dirty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2000-es évek ingatlanpiaci felfutása és az aktuális folyamatok összehasonlítása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5077624"/>
              </p:ext>
            </p:extLst>
          </p:nvPr>
        </p:nvGraphicFramePr>
        <p:xfrm>
          <a:off x="107504" y="1242131"/>
          <a:ext cx="5760640" cy="4532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48040403"/>
              </p:ext>
            </p:extLst>
          </p:nvPr>
        </p:nvGraphicFramePr>
        <p:xfrm>
          <a:off x="5955792" y="1260673"/>
          <a:ext cx="2975992" cy="4513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14249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848872" cy="720080"/>
          </a:xfrm>
        </p:spPr>
        <p:txBody>
          <a:bodyPr>
            <a:noAutofit/>
          </a:bodyPr>
          <a:lstStyle/>
          <a:p>
            <a:r>
              <a:rPr lang="hu-HU" sz="3200" dirty="0"/>
              <a:t>Az EU-forráskifizetések növekedésére számítunk az év második felében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14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505903" y="6381328"/>
            <a:ext cx="2638097" cy="365125"/>
          </a:xfrm>
        </p:spPr>
        <p:txBody>
          <a:bodyPr/>
          <a:lstStyle/>
          <a:p>
            <a:r>
              <a:rPr lang="hu-HU" sz="1200" dirty="0"/>
              <a:t>Forrás: Magyar Államkincstár, MNB</a:t>
            </a:r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1042988" y="5877272"/>
            <a:ext cx="8101012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hu-HU" dirty="0">
                <a:solidFill>
                  <a:schemeClr val="accent5"/>
                </a:solidFill>
                <a:latin typeface="+mj-lt"/>
              </a:rPr>
              <a:t> A tény és a prognosztizált EU-források havi alakulása</a:t>
            </a:r>
          </a:p>
        </p:txBody>
      </p:sp>
      <p:graphicFrame>
        <p:nvGraphicFramePr>
          <p:cNvPr id="8" name="Diagram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090583"/>
              </p:ext>
            </p:extLst>
          </p:nvPr>
        </p:nvGraphicFramePr>
        <p:xfrm>
          <a:off x="432000" y="1267525"/>
          <a:ext cx="828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992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856508" cy="759189"/>
          </a:xfrm>
        </p:spPr>
        <p:txBody>
          <a:bodyPr>
            <a:noAutofit/>
          </a:bodyPr>
          <a:lstStyle/>
          <a:p>
            <a:r>
              <a:rPr lang="hu-HU" sz="3200" dirty="0"/>
              <a:t>A nemzetgazdasági beruházásokon belül a magánszektor arányának emelkedése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15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>
          <a:xfrm>
            <a:off x="7236296" y="6309320"/>
            <a:ext cx="1700212" cy="412155"/>
          </a:xfrm>
        </p:spPr>
        <p:txBody>
          <a:bodyPr/>
          <a:lstStyle/>
          <a:p>
            <a:r>
              <a:rPr lang="hu-HU" dirty="0"/>
              <a:t>Forrás: KSH,MNB</a:t>
            </a:r>
          </a:p>
          <a:p>
            <a:endParaRPr lang="hu-HU" dirty="0"/>
          </a:p>
        </p:txBody>
      </p:sp>
      <p:sp>
        <p:nvSpPr>
          <p:cNvPr id="13" name="TextBox 6"/>
          <p:cNvSpPr txBox="1"/>
          <p:nvPr/>
        </p:nvSpPr>
        <p:spPr>
          <a:xfrm>
            <a:off x="3543300" y="5661248"/>
            <a:ext cx="54504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dirty="0">
                <a:solidFill>
                  <a:schemeClr val="accent5"/>
                </a:solidFill>
                <a:latin typeface="+mj-lt"/>
              </a:rPr>
              <a:t>Nemzetgazdasági beruházási ráta alakulása</a:t>
            </a:r>
          </a:p>
          <a:p>
            <a:pPr algn="r"/>
            <a:r>
              <a:rPr lang="hu-HU" sz="1400" dirty="0">
                <a:solidFill>
                  <a:schemeClr val="accent5"/>
                </a:solidFill>
                <a:latin typeface="+mj-lt"/>
              </a:rPr>
              <a:t>(a GDP százalékában)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128874"/>
              </p:ext>
            </p:extLst>
          </p:nvPr>
        </p:nvGraphicFramePr>
        <p:xfrm>
          <a:off x="432000" y="1161248"/>
          <a:ext cx="828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6080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>
                <a:latin typeface="+mj-lt"/>
              </a:rPr>
              <a:t>A külkereskedelmi forgalmunkat meghatározó tényezők</a:t>
            </a:r>
            <a:endParaRPr lang="en-US" sz="30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>
                <a:latin typeface="+mj-lt"/>
              </a:rPr>
              <a:t>Magyar Nemzeti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z="1200" smtClean="0"/>
              <a:pPr>
                <a:defRPr/>
              </a:pPr>
              <a:t>16</a:t>
            </a:fld>
            <a:endParaRPr lang="hu-HU" sz="1200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411896454"/>
              </p:ext>
            </p:extLst>
          </p:nvPr>
        </p:nvGraphicFramePr>
        <p:xfrm>
          <a:off x="0" y="1268760"/>
          <a:ext cx="9144000" cy="5087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2188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Magyar Nemzeti Bank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17</a:t>
            </a:fld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>
          <a:xfrm>
            <a:off x="6676451" y="6330186"/>
            <a:ext cx="2267744" cy="365125"/>
          </a:xfrm>
        </p:spPr>
        <p:txBody>
          <a:bodyPr/>
          <a:lstStyle/>
          <a:p>
            <a:r>
              <a:rPr lang="hu-HU" sz="1200" dirty="0"/>
              <a:t>Forrás: </a:t>
            </a:r>
            <a:r>
              <a:rPr lang="hu-HU" sz="1200" dirty="0" err="1"/>
              <a:t>Consensus</a:t>
            </a:r>
            <a:r>
              <a:rPr lang="hu-HU" sz="1200" dirty="0"/>
              <a:t> </a:t>
            </a:r>
            <a:r>
              <a:rPr lang="hu-HU" sz="1200" dirty="0" err="1"/>
              <a:t>Economics</a:t>
            </a:r>
            <a:endParaRPr lang="hu-HU" sz="12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990781" y="0"/>
            <a:ext cx="8259097" cy="1093363"/>
          </a:xfrm>
        </p:spPr>
        <p:txBody>
          <a:bodyPr>
            <a:noAutofit/>
          </a:bodyPr>
          <a:lstStyle/>
          <a:p>
            <a:r>
              <a:rPr lang="hu-HU" altLang="hu-HU" sz="3200" dirty="0"/>
              <a:t>Felvevőpiacaink növekedésre vonatkozó várakozások romlottak</a:t>
            </a:r>
            <a:endParaRPr lang="hu-HU" sz="3200" dirty="0"/>
          </a:p>
        </p:txBody>
      </p:sp>
      <p:sp>
        <p:nvSpPr>
          <p:cNvPr id="10" name="Téglalap 8"/>
          <p:cNvSpPr>
            <a:spLocks noChangeArrowheads="1"/>
          </p:cNvSpPr>
          <p:nvPr/>
        </p:nvSpPr>
        <p:spPr bwMode="auto">
          <a:xfrm>
            <a:off x="107504" y="5676348"/>
            <a:ext cx="8836691" cy="6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>
                <a:solidFill>
                  <a:srgbClr val="202653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>
                <a:solidFill>
                  <a:srgbClr val="202653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>
                <a:solidFill>
                  <a:srgbClr val="202653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>
                <a:solidFill>
                  <a:srgbClr val="202653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>
                <a:solidFill>
                  <a:srgbClr val="202653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rgbClr val="202653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rgbClr val="202653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rgbClr val="202653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rgbClr val="202653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Legfontosabb külkereskedelmi partnereink növekedésére vonatkozó előrejelzések</a:t>
            </a:r>
          </a:p>
          <a:p>
            <a:pPr algn="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hu-HU" altLang="hu-HU" sz="1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Megjegyzés: </a:t>
            </a:r>
            <a:r>
              <a:rPr lang="hu-HU" sz="1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Zárójelben az árukivitelből vett részesedés szerepel 2015-ös adatok alapján</a:t>
            </a:r>
            <a:r>
              <a:rPr lang="hu-HU" altLang="hu-HU" sz="1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909754"/>
              </p:ext>
            </p:extLst>
          </p:nvPr>
        </p:nvGraphicFramePr>
        <p:xfrm>
          <a:off x="432000" y="1196752"/>
          <a:ext cx="828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0179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44624"/>
            <a:ext cx="8064000" cy="1080120"/>
          </a:xfrm>
        </p:spPr>
        <p:txBody>
          <a:bodyPr>
            <a:noAutofit/>
          </a:bodyPr>
          <a:lstStyle/>
          <a:p>
            <a:r>
              <a:rPr lang="hu-HU" sz="2600" dirty="0"/>
              <a:t>A visszafogottabb külső kereslet bővülés mellett piaci részesedésünk tovább nő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18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Forrás: KSH,MNB</a:t>
            </a:r>
          </a:p>
        </p:txBody>
      </p:sp>
      <p:sp>
        <p:nvSpPr>
          <p:cNvPr id="3" name="Téglalap 2"/>
          <p:cNvSpPr/>
          <p:nvPr/>
        </p:nvSpPr>
        <p:spPr>
          <a:xfrm>
            <a:off x="4355976" y="576876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u-HU" sz="2000" dirty="0">
                <a:solidFill>
                  <a:schemeClr val="accent5"/>
                </a:solidFill>
                <a:latin typeface="+mn-lt"/>
              </a:rPr>
              <a:t>Az </a:t>
            </a:r>
            <a:r>
              <a:rPr lang="hu-HU" dirty="0">
                <a:solidFill>
                  <a:schemeClr val="accent5"/>
                </a:solidFill>
                <a:latin typeface="+mn-lt"/>
              </a:rPr>
              <a:t>export</a:t>
            </a:r>
            <a:r>
              <a:rPr lang="hu-HU" sz="2000" dirty="0">
                <a:solidFill>
                  <a:schemeClr val="accent5"/>
                </a:solidFill>
                <a:latin typeface="+mn-lt"/>
              </a:rPr>
              <a:t> alakulása</a:t>
            </a:r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049285"/>
              </p:ext>
            </p:extLst>
          </p:nvPr>
        </p:nvGraphicFramePr>
        <p:xfrm>
          <a:off x="432000" y="1314758"/>
          <a:ext cx="828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2412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913770" cy="759189"/>
          </a:xfrm>
        </p:spPr>
        <p:txBody>
          <a:bodyPr>
            <a:noAutofit/>
          </a:bodyPr>
          <a:lstStyle/>
          <a:p>
            <a:r>
              <a:rPr lang="hu-HU" sz="3200" dirty="0"/>
              <a:t>Az idei évre vonatkozóan kiugróan magas mezőgazdasági terméssel számolunk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19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057900" y="6356350"/>
            <a:ext cx="3086100" cy="365125"/>
          </a:xfrm>
        </p:spPr>
        <p:txBody>
          <a:bodyPr/>
          <a:lstStyle/>
          <a:p>
            <a:r>
              <a:rPr lang="hu-HU" dirty="0" err="1"/>
              <a:t>Rorrás</a:t>
            </a:r>
            <a:r>
              <a:rPr lang="hu-HU" dirty="0"/>
              <a:t>: KSH, AKI, Európai </a:t>
            </a:r>
            <a:r>
              <a:rPr lang="hu-HU" dirty="0" err="1"/>
              <a:t>Bizpttság</a:t>
            </a:r>
            <a:endParaRPr lang="hu-HU" dirty="0"/>
          </a:p>
        </p:txBody>
      </p:sp>
      <p:sp>
        <p:nvSpPr>
          <p:cNvPr id="11" name="TextBox 6"/>
          <p:cNvSpPr txBox="1"/>
          <p:nvPr/>
        </p:nvSpPr>
        <p:spPr>
          <a:xfrm>
            <a:off x="2987824" y="5661248"/>
            <a:ext cx="6005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>
                <a:solidFill>
                  <a:srgbClr val="002060"/>
                </a:solidFill>
              </a:rPr>
              <a:t>Mezőgazdasági termésátlagokra vonatkozó várakozások</a:t>
            </a:r>
            <a:endParaRPr lang="hu-HU" sz="1400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12" name="Diagram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0597436"/>
              </p:ext>
            </p:extLst>
          </p:nvPr>
        </p:nvGraphicFramePr>
        <p:xfrm>
          <a:off x="432000" y="1161248"/>
          <a:ext cx="828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1682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Autofit/>
          </a:bodyPr>
          <a:lstStyle/>
          <a:p>
            <a:r>
              <a:rPr lang="hu-HU" sz="3600" dirty="0">
                <a:latin typeface="+mj-lt"/>
              </a:rPr>
              <a:t>A szeptemberi előrejelzés fő üzenetei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496944" cy="471378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hu-HU" sz="2000" dirty="0"/>
              <a:t>A növekedés kiegyensúlyozott, érett szakaszba lépett, idén és jövőre is elérhetővé válik a </a:t>
            </a:r>
            <a:r>
              <a:rPr lang="hu-HU" sz="2000" b="1" dirty="0"/>
              <a:t>3 százalék körüli éves növekedés fennmaradása</a:t>
            </a:r>
            <a:r>
              <a:rPr lang="hu-HU" sz="2000" dirty="0"/>
              <a:t>.</a:t>
            </a:r>
            <a:endParaRPr lang="hu-HU" sz="2000" b="1" dirty="0"/>
          </a:p>
          <a:p>
            <a:pPr>
              <a:spcAft>
                <a:spcPts val="600"/>
              </a:spcAft>
            </a:pPr>
            <a:r>
              <a:rPr lang="hu-HU" sz="2000" dirty="0"/>
              <a:t>A növekedésben egyre meghatározóbb szerephez jut </a:t>
            </a:r>
            <a:r>
              <a:rPr lang="hu-HU" sz="2000" b="1" dirty="0"/>
              <a:t>a belső kereslet organikus növekedése</a:t>
            </a:r>
            <a:r>
              <a:rPr lang="hu-HU" sz="2000" dirty="0"/>
              <a:t>.</a:t>
            </a:r>
          </a:p>
          <a:p>
            <a:r>
              <a:rPr lang="hu-HU" sz="2000" dirty="0">
                <a:latin typeface="+mj-lt"/>
              </a:rPr>
              <a:t>A költségek fokozatos emelkedésével és az élénkülő kereslettel párhuzamosan </a:t>
            </a:r>
            <a:r>
              <a:rPr lang="hu-HU" sz="2000" b="1" dirty="0">
                <a:latin typeface="+mj-lt"/>
              </a:rPr>
              <a:t>az infláció stabilan pozitív tartományba emelkedik és 2018 közepén kerül a cél közelébe.</a:t>
            </a:r>
          </a:p>
          <a:p>
            <a:r>
              <a:rPr lang="hu-HU" sz="2000" dirty="0"/>
              <a:t>A költségvetési hiány idén a GDP 1,4-1,5 százaléka között alakul, míg  2017-ben 2,1-2,3 százalékos lehet.</a:t>
            </a:r>
            <a:endParaRPr lang="hu-HU" sz="2000" b="1" dirty="0">
              <a:latin typeface="+mj-lt"/>
            </a:endParaRPr>
          </a:p>
          <a:p>
            <a:r>
              <a:rPr lang="hu-HU" sz="2000" dirty="0"/>
              <a:t>A jegybanki előrejelzések feltételeinek teljesülése mellett az </a:t>
            </a:r>
            <a:r>
              <a:rPr lang="hu-HU" sz="2000" b="1" dirty="0"/>
              <a:t>alapkamat aktuális szintjének tartós fenntartása</a:t>
            </a:r>
            <a:r>
              <a:rPr lang="hu-HU" sz="2000" dirty="0"/>
              <a:t> </a:t>
            </a:r>
            <a:r>
              <a:rPr lang="hu-HU" sz="2000" b="1" dirty="0"/>
              <a:t>és a monetáris kondícióknak a betéti eszköz korlátozásával történő lazítása</a:t>
            </a:r>
            <a:r>
              <a:rPr lang="hu-HU" sz="2000" dirty="0"/>
              <a:t> összhangban van az inflációs cél középtávú elérésével és a reálgazdaság ennek megfelelő mértékű ösztönzésével.</a:t>
            </a:r>
          </a:p>
          <a:p>
            <a:endParaRPr lang="hu-HU" sz="20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z="1200" dirty="0">
                <a:latin typeface="+mj-lt"/>
              </a:rPr>
              <a:t>Magyar Nemzeti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z="1400" smtClean="0">
                <a:latin typeface="+mj-lt"/>
              </a:rPr>
              <a:pPr>
                <a:defRPr/>
              </a:pPr>
              <a:t>2</a:t>
            </a:fld>
            <a:endParaRPr lang="hu-HU" sz="1400" dirty="0"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1011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 err="1"/>
              <a:t>Előretekintve</a:t>
            </a:r>
            <a:r>
              <a:rPr lang="hu-HU" sz="2800" dirty="0"/>
              <a:t> folytatódik a hazai gazdaság 3 százalék körüli bővülése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20</a:t>
            </a:fld>
            <a:endParaRPr lang="hu-HU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5652831"/>
            <a:ext cx="7812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>
                <a:solidFill>
                  <a:schemeClr val="accent5"/>
                </a:solidFill>
                <a:latin typeface="+mj-lt"/>
              </a:rPr>
              <a:t>Felhasználási és termelési oldali tételek növekedéshez való hozzájárulása</a:t>
            </a:r>
          </a:p>
          <a:p>
            <a:pPr algn="r"/>
            <a:r>
              <a:rPr lang="hu-HU" dirty="0">
                <a:solidFill>
                  <a:schemeClr val="accent5"/>
                </a:solidFill>
                <a:latin typeface="+mj-lt"/>
              </a:rPr>
              <a:t>(éves változáshoz való hozzájárulás, százalékpont)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Forrás: KSH, MNB</a:t>
            </a:r>
            <a:endParaRPr lang="en-US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723703"/>
              </p:ext>
            </p:extLst>
          </p:nvPr>
        </p:nvGraphicFramePr>
        <p:xfrm>
          <a:off x="4625752" y="1095644"/>
          <a:ext cx="414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5038861"/>
              </p:ext>
            </p:extLst>
          </p:nvPr>
        </p:nvGraphicFramePr>
        <p:xfrm>
          <a:off x="251520" y="1124744"/>
          <a:ext cx="414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670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/>
              <a:t>Nem változtattunk a gazdasági növekedésre vonatkozó várakozásunkon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21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Forrás: MNB</a:t>
            </a:r>
          </a:p>
        </p:txBody>
      </p:sp>
      <p:sp>
        <p:nvSpPr>
          <p:cNvPr id="7" name="Téglalap 8"/>
          <p:cNvSpPr>
            <a:spLocks noChangeArrowheads="1"/>
          </p:cNvSpPr>
          <p:nvPr/>
        </p:nvSpPr>
        <p:spPr bwMode="auto">
          <a:xfrm>
            <a:off x="1042988" y="5805488"/>
            <a:ext cx="8101012" cy="38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107000"/>
              </a:lnSpc>
            </a:pPr>
            <a:r>
              <a:rPr lang="hu-HU" altLang="hu-HU" dirty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GDP előrejelzésünk változásának </a:t>
            </a:r>
            <a:r>
              <a:rPr lang="hu-HU" altLang="hu-HU" dirty="0" err="1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dekompozíciója</a:t>
            </a:r>
            <a:endParaRPr lang="hu-HU" altLang="hu-HU" dirty="0">
              <a:solidFill>
                <a:srgbClr val="002060"/>
              </a:solidFill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219255"/>
              </p:ext>
            </p:extLst>
          </p:nvPr>
        </p:nvGraphicFramePr>
        <p:xfrm>
          <a:off x="432000" y="1143321"/>
          <a:ext cx="828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5523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>
                <a:latin typeface="+mj-lt"/>
              </a:rPr>
              <a:t>A hazai bérdinamikát meghatározó tényezők</a:t>
            </a:r>
            <a:endParaRPr lang="en-US" sz="30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>
                <a:latin typeface="+mj-lt"/>
              </a:rPr>
              <a:t>Magyar Nemzeti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z="1200" smtClean="0"/>
              <a:pPr>
                <a:defRPr/>
              </a:pPr>
              <a:t>22</a:t>
            </a:fld>
            <a:endParaRPr lang="hu-HU" sz="1200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323755580"/>
              </p:ext>
            </p:extLst>
          </p:nvPr>
        </p:nvGraphicFramePr>
        <p:xfrm>
          <a:off x="0" y="1268760"/>
          <a:ext cx="9144000" cy="5087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8657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884488" cy="759189"/>
          </a:xfrm>
        </p:spPr>
        <p:txBody>
          <a:bodyPr>
            <a:normAutofit fontScale="90000"/>
          </a:bodyPr>
          <a:lstStyle/>
          <a:p>
            <a:r>
              <a:rPr lang="hu-HU" dirty="0" err="1">
                <a:solidFill>
                  <a:srgbClr val="002060"/>
                </a:solidFill>
              </a:rPr>
              <a:t>Előretekintve</a:t>
            </a:r>
            <a:r>
              <a:rPr lang="hu-HU" dirty="0">
                <a:solidFill>
                  <a:srgbClr val="002060"/>
                </a:solidFill>
              </a:rPr>
              <a:t> további létszámbővülésre számítunk a nemzetgazdaságban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23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057900" y="6356350"/>
            <a:ext cx="3086100" cy="365125"/>
          </a:xfrm>
        </p:spPr>
        <p:txBody>
          <a:bodyPr/>
          <a:lstStyle/>
          <a:p>
            <a:r>
              <a:rPr lang="hu-HU" dirty="0"/>
              <a:t>Forrás: KSH-adatok alapján MNB-számítás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576" y="5862180"/>
            <a:ext cx="836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dirty="0">
                <a:solidFill>
                  <a:schemeClr val="accent5"/>
                </a:solidFill>
                <a:latin typeface="+mj-lt"/>
              </a:rPr>
              <a:t>Foglalkoztatás, aktivitás és munkanélküliség a nemzetgazdaságban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378524"/>
              </p:ext>
            </p:extLst>
          </p:nvPr>
        </p:nvGraphicFramePr>
        <p:xfrm>
          <a:off x="432000" y="1268413"/>
          <a:ext cx="8280000" cy="4499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8905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Erősödő verseny a munkaerő iránt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24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>
          <a:xfrm>
            <a:off x="7236296" y="6356350"/>
            <a:ext cx="1907704" cy="365125"/>
          </a:xfrm>
        </p:spPr>
        <p:txBody>
          <a:bodyPr/>
          <a:lstStyle/>
          <a:p>
            <a:r>
              <a:rPr lang="hu-HU" dirty="0"/>
              <a:t>Forrás: Európai Bizottság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3693530" y="5841881"/>
            <a:ext cx="5450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dirty="0">
                <a:solidFill>
                  <a:schemeClr val="accent5"/>
                </a:solidFill>
                <a:latin typeface="+mj-lt"/>
              </a:rPr>
              <a:t>Munka mint termelést korlátozó tényező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2043900"/>
              </p:ext>
            </p:extLst>
          </p:nvPr>
        </p:nvGraphicFramePr>
        <p:xfrm>
          <a:off x="432000" y="1227521"/>
          <a:ext cx="828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8892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956496" cy="759189"/>
          </a:xfrm>
        </p:spPr>
        <p:txBody>
          <a:bodyPr>
            <a:noAutofit/>
          </a:bodyPr>
          <a:lstStyle/>
          <a:p>
            <a:r>
              <a:rPr lang="hu-HU" sz="3400" dirty="0"/>
              <a:t>Jelentősen bővülnek a reáljövedelmek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25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>
          <a:xfrm>
            <a:off x="7336284" y="6302309"/>
            <a:ext cx="1700212" cy="365125"/>
          </a:xfrm>
        </p:spPr>
        <p:txBody>
          <a:bodyPr/>
          <a:lstStyle/>
          <a:p>
            <a:r>
              <a:rPr lang="hu-HU" dirty="0"/>
              <a:t>Forrás: KSH,MNB</a:t>
            </a:r>
          </a:p>
          <a:p>
            <a:endParaRPr lang="hu-HU" dirty="0"/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935943"/>
              </p:ext>
            </p:extLst>
          </p:nvPr>
        </p:nvGraphicFramePr>
        <p:xfrm>
          <a:off x="432000" y="1241814"/>
          <a:ext cx="828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98168" y="5862180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dirty="0">
                <a:solidFill>
                  <a:schemeClr val="accent5"/>
                </a:solidFill>
                <a:latin typeface="+mj-lt"/>
              </a:rPr>
              <a:t>Rendelkezésre álló reáljövedelem </a:t>
            </a:r>
            <a:r>
              <a:rPr lang="hu-HU" dirty="0">
                <a:solidFill>
                  <a:schemeClr val="accent5"/>
                </a:solidFill>
                <a:latin typeface="+mj-lt"/>
              </a:rPr>
              <a:t>alakulása</a:t>
            </a:r>
            <a:endParaRPr lang="hu-HU" sz="2000" dirty="0">
              <a:solidFill>
                <a:schemeClr val="accent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4917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>
                <a:latin typeface="+mj-lt"/>
              </a:rPr>
              <a:t>A hazai inflációs folyamatokat meghatározó tényezők</a:t>
            </a:r>
            <a:endParaRPr lang="en-US" sz="30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>
                <a:latin typeface="+mj-lt"/>
              </a:rPr>
              <a:t>Magyar Nemzeti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z="1200" smtClean="0"/>
              <a:pPr>
                <a:defRPr/>
              </a:pPr>
              <a:t>26</a:t>
            </a:fld>
            <a:endParaRPr lang="hu-HU" sz="1200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240646521"/>
              </p:ext>
            </p:extLst>
          </p:nvPr>
        </p:nvGraphicFramePr>
        <p:xfrm>
          <a:off x="0" y="1268760"/>
          <a:ext cx="9144000" cy="5087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20637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956496" cy="759189"/>
          </a:xfrm>
        </p:spPr>
        <p:txBody>
          <a:bodyPr>
            <a:noAutofit/>
          </a:bodyPr>
          <a:lstStyle/>
          <a:p>
            <a:r>
              <a:rPr lang="hu-HU" sz="3200" dirty="0">
                <a:solidFill>
                  <a:srgbClr val="002060"/>
                </a:solidFill>
              </a:rPr>
              <a:t>Következő hónapokban stabilan pozitív tartományba kerülhet az infláció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z="1400" smtClean="0"/>
              <a:pPr>
                <a:defRPr/>
              </a:pPr>
              <a:t>27</a:t>
            </a:fld>
            <a:endParaRPr lang="hu-HU" sz="14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>
          <a:xfrm>
            <a:off x="6300192" y="6309320"/>
            <a:ext cx="2843808" cy="412155"/>
          </a:xfrm>
        </p:spPr>
        <p:txBody>
          <a:bodyPr/>
          <a:lstStyle/>
          <a:p>
            <a:r>
              <a:rPr lang="hu-HU" dirty="0"/>
              <a:t>Forrás: KSH, MNB-előrejelzés</a:t>
            </a:r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1083085" y="5723799"/>
            <a:ext cx="8101012" cy="65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107000"/>
              </a:lnSpc>
            </a:pPr>
            <a:r>
              <a:rPr lang="hu-HU" altLang="hu-HU" sz="2000" dirty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Rövid távú inflációs </a:t>
            </a:r>
            <a:r>
              <a:rPr lang="hu-HU" altLang="hu-HU" sz="2000" dirty="0" err="1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előrejelzésünk</a:t>
            </a:r>
            <a:endParaRPr lang="hu-HU" altLang="hu-HU" sz="2000" dirty="0">
              <a:solidFill>
                <a:srgbClr val="002060"/>
              </a:solidFill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  <a:p>
            <a:pPr algn="r" eaLnBrk="1" hangingPunct="1">
              <a:lnSpc>
                <a:spcPct val="107000"/>
              </a:lnSpc>
            </a:pPr>
            <a:r>
              <a:rPr lang="hu-HU" altLang="hu-HU" sz="1400" dirty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(megjegyzés: havi lefutás, kumulált bázishatások)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9497200"/>
              </p:ext>
            </p:extLst>
          </p:nvPr>
        </p:nvGraphicFramePr>
        <p:xfrm>
          <a:off x="432000" y="1223799"/>
          <a:ext cx="828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0286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28504" cy="759189"/>
          </a:xfrm>
        </p:spPr>
        <p:txBody>
          <a:bodyPr>
            <a:noAutofit/>
          </a:bodyPr>
          <a:lstStyle/>
          <a:p>
            <a:r>
              <a:rPr lang="hu-HU" sz="3000" dirty="0"/>
              <a:t>A magyar gazdaságot várhatóan középtávon is mérsékelt külső inflációs környezet </a:t>
            </a:r>
            <a:r>
              <a:rPr lang="hu-HU" sz="3000" dirty="0" err="1"/>
              <a:t>jellemzi</a:t>
            </a:r>
            <a:endParaRPr lang="hu-HU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28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600700" y="6356350"/>
            <a:ext cx="3543300" cy="365125"/>
          </a:xfrm>
        </p:spPr>
        <p:txBody>
          <a:bodyPr/>
          <a:lstStyle/>
          <a:p>
            <a:r>
              <a:rPr lang="hu-HU" sz="1200" dirty="0"/>
              <a:t>Forrás: </a:t>
            </a:r>
            <a:r>
              <a:rPr lang="hu-HU" sz="1200" dirty="0" err="1"/>
              <a:t>EKB</a:t>
            </a:r>
            <a:r>
              <a:rPr lang="hu-HU" sz="1200" dirty="0"/>
              <a:t>, IMF, OECD, </a:t>
            </a:r>
            <a:r>
              <a:rPr lang="hu-HU" sz="1200" dirty="0" err="1"/>
              <a:t>Consensus</a:t>
            </a:r>
            <a:r>
              <a:rPr lang="hu-HU" sz="1200" dirty="0"/>
              <a:t> </a:t>
            </a:r>
            <a:r>
              <a:rPr lang="hu-HU" sz="1200" dirty="0" err="1"/>
              <a:t>Economics</a:t>
            </a:r>
            <a:endParaRPr lang="hu-HU" sz="1200" dirty="0"/>
          </a:p>
          <a:p>
            <a:endParaRPr lang="hu-HU" dirty="0"/>
          </a:p>
        </p:txBody>
      </p:sp>
      <p:graphicFrame>
        <p:nvGraphicFramePr>
          <p:cNvPr id="8" name="Diagram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387608"/>
              </p:ext>
            </p:extLst>
          </p:nvPr>
        </p:nvGraphicFramePr>
        <p:xfrm>
          <a:off x="432000" y="1213620"/>
          <a:ext cx="828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1028836" y="5988051"/>
            <a:ext cx="8101012" cy="36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>
                <a:solidFill>
                  <a:srgbClr val="202653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>
                <a:solidFill>
                  <a:srgbClr val="202653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>
                <a:solidFill>
                  <a:srgbClr val="202653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>
                <a:solidFill>
                  <a:srgbClr val="202653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>
                <a:solidFill>
                  <a:srgbClr val="202653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rgbClr val="202653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rgbClr val="202653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rgbClr val="202653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rgbClr val="202653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hu-HU" sz="1800" dirty="0"/>
              <a:t>Az eurózóna inflációjára vonatkozó előrejelzések</a:t>
            </a:r>
            <a:endParaRPr lang="hu-HU" altLang="hu-HU" sz="11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189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>
                <a:solidFill>
                  <a:srgbClr val="002060"/>
                </a:solidFill>
              </a:rPr>
              <a:t>Az inflációs várakozások historikusan alacsony szinten tartózkodnak</a:t>
            </a:r>
            <a:endParaRPr lang="hu-HU" sz="3200" dirty="0">
              <a:solidFill>
                <a:srgbClr val="FF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z="1400" smtClean="0"/>
              <a:pPr>
                <a:defRPr/>
              </a:pPr>
              <a:t>29</a:t>
            </a:fld>
            <a:endParaRPr lang="hu-HU" sz="14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>
          <a:xfrm>
            <a:off x="6588224" y="6309320"/>
            <a:ext cx="2555776" cy="412155"/>
          </a:xfrm>
        </p:spPr>
        <p:txBody>
          <a:bodyPr/>
          <a:lstStyle/>
          <a:p>
            <a:r>
              <a:rPr lang="hu-HU" dirty="0"/>
              <a:t>Forrás: KSH, Európai Bizottság adatai alapján MNB-számítás</a:t>
            </a:r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1042988" y="5805488"/>
            <a:ext cx="8101012" cy="38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107000"/>
              </a:lnSpc>
            </a:pPr>
            <a:r>
              <a:rPr lang="hu-HU" altLang="hu-HU" dirty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A hazai lakossági inflációs várakozások alakulása</a:t>
            </a:r>
          </a:p>
        </p:txBody>
      </p:sp>
      <p:graphicFrame>
        <p:nvGraphicFramePr>
          <p:cNvPr id="10" name="Diagra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2085484"/>
              </p:ext>
            </p:extLst>
          </p:nvPr>
        </p:nvGraphicFramePr>
        <p:xfrm>
          <a:off x="432000" y="1143321"/>
          <a:ext cx="828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4056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>
                <a:solidFill>
                  <a:srgbClr val="002060"/>
                </a:solidFill>
                <a:latin typeface="+mj-lt"/>
              </a:rPr>
              <a:t>A júniusi előrejelzés óta beérkezett adatok értékelése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624124"/>
              </p:ext>
            </p:extLst>
          </p:nvPr>
        </p:nvGraphicFramePr>
        <p:xfrm>
          <a:off x="467544" y="1207096"/>
          <a:ext cx="8208912" cy="5245744"/>
        </p:xfrm>
        <a:graphic>
          <a:graphicData uri="http://schemas.openxmlformats.org/drawingml/2006/table">
            <a:tbl>
              <a:tblPr/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</a:rPr>
                        <a:t>Júniusi előrejelzés</a:t>
                      </a:r>
                      <a:endParaRPr lang="hu-HU" sz="1050" dirty="0">
                        <a:solidFill>
                          <a:schemeClr val="tx1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53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</a:rPr>
                        <a:t>Beérkezett adatok hatása</a:t>
                      </a:r>
                      <a:endParaRPr lang="hu-HU" sz="1050" dirty="0">
                        <a:solidFill>
                          <a:schemeClr val="tx1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53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 grid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</a:rPr>
                        <a:t>Infláció</a:t>
                      </a:r>
                      <a:endParaRPr lang="hu-HU" sz="1050" dirty="0">
                        <a:solidFill>
                          <a:schemeClr val="bg1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53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hu-HU" sz="140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</a:rPr>
                        <a:t>Az infláció idén</a:t>
                      </a:r>
                      <a:r>
                        <a:rPr lang="hu-HU" sz="1400" baseline="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</a:rPr>
                        <a:t> és jövőre</a:t>
                      </a:r>
                      <a:r>
                        <a:rPr lang="hu-HU" sz="140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</a:rPr>
                        <a:t> is cél alatt maradhat</a:t>
                      </a:r>
                      <a:endParaRPr lang="hu-HU" sz="1050" dirty="0">
                        <a:solidFill>
                          <a:srgbClr val="00206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53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i="1" kern="120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A vártnál</a:t>
                      </a:r>
                      <a:r>
                        <a:rPr lang="hu-HU" sz="1400" i="1" kern="1200" baseline="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 enyhén alacsonyabb </a:t>
                      </a:r>
                      <a:r>
                        <a:rPr lang="hu-HU" sz="1400" i="1" kern="120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infláció</a:t>
                      </a:r>
                    </a:p>
                  </a:txBody>
                  <a:tcPr marL="68580" marR="68580" marT="53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hu-HU" sz="1400" i="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</a:rPr>
                        <a:t>Gyenge költségoldali inflációs nyomás</a:t>
                      </a:r>
                      <a:endParaRPr lang="hu-HU" sz="1050" i="0" dirty="0">
                        <a:solidFill>
                          <a:srgbClr val="00206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53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400" i="1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hu-HU" sz="1400" i="1" baseline="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 v</a:t>
                      </a:r>
                      <a:r>
                        <a:rPr lang="hu-HU" sz="1400" i="1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ilágpiaci olajárak 5 százalékkal</a:t>
                      </a:r>
                      <a:r>
                        <a:rPr lang="hu-HU" sz="1400" i="1" baseline="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 mérséklődtek</a:t>
                      </a:r>
                      <a:r>
                        <a:rPr lang="hu-HU" sz="1400" i="1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1400" i="1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Alacsonyabb importált infláció.</a:t>
                      </a:r>
                      <a:endParaRPr lang="hu-HU" sz="1050" i="1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535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hu-HU" sz="140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</a:rPr>
                        <a:t>Visszafogott kereslet oldali inflációs nyomás</a:t>
                      </a:r>
                      <a:endParaRPr lang="hu-HU" sz="1050" dirty="0">
                        <a:solidFill>
                          <a:srgbClr val="00206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53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hu-HU" sz="1400" i="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Vártnak megfelelő inflációs alapfolyamatok</a:t>
                      </a:r>
                      <a:endParaRPr lang="hu-HU" sz="1050" i="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406">
                <a:tc gridSpan="2">
                  <a:txBody>
                    <a:bodyPr/>
                    <a:lstStyle/>
                    <a:p>
                      <a:pPr marL="0" algn="ctr" defTabSz="685800" rtl="0" eaLnBrk="1" latinLnBrk="0" hangingPunct="1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hu-HU" sz="1400" b="1" kern="120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+mn-cs"/>
                        </a:rPr>
                        <a:t>Reálgazdaság</a:t>
                      </a:r>
                    </a:p>
                  </a:txBody>
                  <a:tcPr marL="68580" marR="68580" marT="53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195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hu-HU" sz="1400" kern="120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+mn-cs"/>
                        </a:rPr>
                        <a:t>Az első negyedévi lassulás csak átmenetinek tekinthető</a:t>
                      </a:r>
                    </a:p>
                  </a:txBody>
                  <a:tcPr marL="68580" marR="68580" marT="53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i="0" kern="120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Vártnak megfelelően</a:t>
                      </a:r>
                      <a:r>
                        <a:rPr lang="hu-HU" sz="1400" i="0" kern="1200" baseline="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 korrekció a 2. negyedévben</a:t>
                      </a:r>
                      <a:endParaRPr lang="hu-HU" sz="135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53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0446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hu-HU" sz="1400" kern="120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+mn-cs"/>
                        </a:rPr>
                        <a:t>Belső és külső kereslet egyaránt támogatja a növekedést</a:t>
                      </a:r>
                    </a:p>
                  </a:txBody>
                  <a:tcPr marL="68580" marR="68580" marT="53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hu-HU" sz="1400" i="1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Felvevőpiacainkon</a:t>
                      </a:r>
                      <a:r>
                        <a:rPr lang="hu-HU" sz="1400" i="1" baseline="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 a vártnál enyhén lassabb növekedés</a:t>
                      </a:r>
                      <a:endParaRPr lang="hu-HU" sz="1050" i="1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044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kern="1200" dirty="0">
                          <a:solidFill>
                            <a:srgbClr val="002060"/>
                          </a:solidFill>
                          <a:latin typeface="+mj-lt"/>
                          <a:cs typeface="+mn-cs"/>
                        </a:rPr>
                        <a:t>A beruházások a tavaly évi magas bázis miatt érdemben mérséklődnek</a:t>
                      </a:r>
                      <a:endParaRPr lang="hu-HU" sz="1400" kern="12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+mn-cs"/>
                      </a:endParaRPr>
                    </a:p>
                  </a:txBody>
                  <a:tcPr marL="68580" marR="68580" marT="53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hu-HU" sz="1400" i="1" kern="120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Érdemi csökkenés a beruházásokban a 2. negyedévben</a:t>
                      </a:r>
                    </a:p>
                  </a:txBody>
                  <a:tcPr marL="68580" marR="68580" marT="53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633742"/>
                  </a:ext>
                </a:extLst>
              </a:tr>
              <a:tr h="351586">
                <a:tc gridSpan="2">
                  <a:txBody>
                    <a:bodyPr/>
                    <a:lstStyle/>
                    <a:p>
                      <a:pPr marL="0" algn="l" defTabSz="685800" rtl="0" eaLnBrk="1" latinLnBrk="0" hangingPunct="1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hu-HU" sz="1400" kern="120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+mn-cs"/>
                        </a:rPr>
                        <a:t>Munkapiac</a:t>
                      </a:r>
                    </a:p>
                  </a:txBody>
                  <a:tcPr marL="68580" marR="68580" marT="53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847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hu-HU" sz="140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</a:rPr>
                        <a:t>Folytatódik a foglalkoztatás bővülése</a:t>
                      </a:r>
                      <a:endParaRPr lang="hu-HU" sz="1050" dirty="0">
                        <a:solidFill>
                          <a:srgbClr val="00206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53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hu-HU" sz="1400" i="1" kern="120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Nagymértékű létszám</a:t>
                      </a:r>
                      <a:r>
                        <a:rPr lang="hu-HU" sz="1400" i="1" kern="1200" baseline="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 bővülés</a:t>
                      </a:r>
                      <a:endParaRPr lang="hu-HU" sz="1400" i="1" kern="12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3246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hu-HU" sz="140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</a:rPr>
                        <a:t>Magas bérdinamika a versenyszférában</a:t>
                      </a:r>
                      <a:endParaRPr lang="hu-HU" sz="1050" dirty="0">
                        <a:solidFill>
                          <a:srgbClr val="00206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53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hu-HU" sz="1400" i="0" baseline="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A vártnak megfelelő béremelkedés</a:t>
                      </a:r>
                      <a:endParaRPr lang="hu-HU" sz="1050" i="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605905" y="2745229"/>
            <a:ext cx="432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dirty="0">
                <a:solidFill>
                  <a:srgbClr val="002060"/>
                </a:solidFill>
                <a:latin typeface="+mj-lt"/>
                <a:sym typeface="Wingdings"/>
              </a:rPr>
              <a:t></a:t>
            </a:r>
            <a:endParaRPr lang="hu-H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z="1200" smtClean="0"/>
              <a:pPr>
                <a:defRPr/>
              </a:pPr>
              <a:t>3</a:t>
            </a:fld>
            <a:endParaRPr lang="hu-HU" sz="1200" dirty="0"/>
          </a:p>
        </p:txBody>
      </p:sp>
      <p:sp>
        <p:nvSpPr>
          <p:cNvPr id="11" name="Élőláb helye 3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hu-HU" dirty="0">
                <a:latin typeface="+mj-lt"/>
              </a:rPr>
              <a:t>Magyar Nemzeti Bank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648161" y="5848655"/>
            <a:ext cx="432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dirty="0">
                <a:solidFill>
                  <a:srgbClr val="002060"/>
                </a:solidFill>
                <a:latin typeface="+mj-lt"/>
                <a:sym typeface="Wingdings"/>
              </a:rPr>
              <a:t></a:t>
            </a:r>
            <a:endParaRPr lang="hu-H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641181" y="5254422"/>
            <a:ext cx="4320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400" dirty="0">
                <a:solidFill>
                  <a:srgbClr val="00A84C"/>
                </a:solidFill>
                <a:latin typeface="+mj-lt"/>
              </a:rPr>
              <a:t>+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648161" y="3840879"/>
            <a:ext cx="5513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6000" dirty="0">
                <a:solidFill>
                  <a:srgbClr val="FF0000"/>
                </a:solidFill>
                <a:latin typeface="+mj-lt"/>
              </a:rPr>
              <a:t>–</a:t>
            </a:r>
          </a:p>
        </p:txBody>
      </p:sp>
      <p:sp>
        <p:nvSpPr>
          <p:cNvPr id="5" name="Rectangle 4"/>
          <p:cNvSpPr/>
          <p:nvPr/>
        </p:nvSpPr>
        <p:spPr>
          <a:xfrm>
            <a:off x="8648161" y="2042615"/>
            <a:ext cx="4667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6000" dirty="0">
                <a:solidFill>
                  <a:srgbClr val="FF0000"/>
                </a:solidFill>
                <a:latin typeface="+mj-lt"/>
              </a:rPr>
              <a:t>–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605905" y="3517714"/>
            <a:ext cx="432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dirty="0">
                <a:solidFill>
                  <a:srgbClr val="002060"/>
                </a:solidFill>
                <a:latin typeface="+mj-lt"/>
                <a:sym typeface="Wingdings"/>
              </a:rPr>
              <a:t></a:t>
            </a:r>
            <a:endParaRPr lang="hu-H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48161" y="1555859"/>
            <a:ext cx="4667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6000" dirty="0">
                <a:solidFill>
                  <a:srgbClr val="FF0000"/>
                </a:solidFill>
                <a:latin typeface="+mj-lt"/>
              </a:rPr>
              <a:t>–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48161" y="4348710"/>
            <a:ext cx="5513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6000" dirty="0">
                <a:solidFill>
                  <a:srgbClr val="FF0000"/>
                </a:solidFill>
                <a:latin typeface="+mj-lt"/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40148693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>
                <a:solidFill>
                  <a:srgbClr val="002060"/>
                </a:solidFill>
              </a:rPr>
              <a:t>Az infláció 2018 közepén kerül a cél közelébe</a:t>
            </a:r>
            <a:endParaRPr lang="hu-HU" sz="3200" dirty="0">
              <a:solidFill>
                <a:srgbClr val="FF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z="1400" smtClean="0"/>
              <a:pPr>
                <a:defRPr/>
              </a:pPr>
              <a:t>30</a:t>
            </a:fld>
            <a:endParaRPr lang="hu-HU" sz="14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>
          <a:xfrm>
            <a:off x="7092280" y="6309320"/>
            <a:ext cx="2051720" cy="412155"/>
          </a:xfrm>
        </p:spPr>
        <p:txBody>
          <a:bodyPr/>
          <a:lstStyle/>
          <a:p>
            <a:r>
              <a:rPr lang="hu-HU" dirty="0"/>
              <a:t>Forrás: KSH, MNB</a:t>
            </a:r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1042988" y="5805488"/>
            <a:ext cx="8101012" cy="36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107000"/>
              </a:lnSpc>
            </a:pPr>
            <a:r>
              <a:rPr lang="hu-HU" altLang="hu-HU" dirty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Inflációs előrejelzésünk</a:t>
            </a:r>
          </a:p>
        </p:txBody>
      </p:sp>
      <p:graphicFrame>
        <p:nvGraphicFramePr>
          <p:cNvPr id="10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6487006"/>
              </p:ext>
            </p:extLst>
          </p:nvPr>
        </p:nvGraphicFramePr>
        <p:xfrm>
          <a:off x="432000" y="1169321"/>
          <a:ext cx="828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0262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956496" cy="759189"/>
          </a:xfrm>
        </p:spPr>
        <p:txBody>
          <a:bodyPr>
            <a:noAutofit/>
          </a:bodyPr>
          <a:lstStyle/>
          <a:p>
            <a:r>
              <a:rPr lang="hu-HU" sz="2800" dirty="0"/>
              <a:t>Döntően adóváltozások miatt </a:t>
            </a:r>
            <a:r>
              <a:rPr lang="hu-HU" sz="2800" dirty="0" err="1"/>
              <a:t>előretekintve</a:t>
            </a:r>
            <a:r>
              <a:rPr lang="hu-HU" sz="2800" dirty="0"/>
              <a:t> alacsonyabb inflációra számítunk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31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804248" y="6356350"/>
            <a:ext cx="2339752" cy="365125"/>
          </a:xfrm>
        </p:spPr>
        <p:txBody>
          <a:bodyPr/>
          <a:lstStyle/>
          <a:p>
            <a:r>
              <a:rPr lang="hu-HU" dirty="0"/>
              <a:t>Forrás: KSH, MNB</a:t>
            </a:r>
          </a:p>
          <a:p>
            <a:endParaRPr lang="hu-HU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3411240"/>
              </p:ext>
            </p:extLst>
          </p:nvPr>
        </p:nvGraphicFramePr>
        <p:xfrm>
          <a:off x="432000" y="1122338"/>
          <a:ext cx="828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1042988" y="5805488"/>
            <a:ext cx="8101012" cy="38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107000"/>
              </a:lnSpc>
            </a:pPr>
            <a:r>
              <a:rPr lang="hu-HU" altLang="hu-HU" dirty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Inflációs </a:t>
            </a:r>
            <a:r>
              <a:rPr lang="hu-HU" altLang="hu-HU" dirty="0" err="1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előrejelzésünk</a:t>
            </a:r>
            <a:r>
              <a:rPr lang="hu-HU" altLang="hu-HU" dirty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 változásának </a:t>
            </a:r>
            <a:r>
              <a:rPr lang="hu-HU" altLang="hu-HU" dirty="0" err="1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dekompozíciója</a:t>
            </a:r>
            <a:endParaRPr lang="hu-HU" altLang="hu-HU" dirty="0">
              <a:solidFill>
                <a:srgbClr val="002060"/>
              </a:solidFill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1231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>
                <a:latin typeface="+mj-lt"/>
              </a:rPr>
              <a:t>Magyar Nemzeti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z="1400" smtClean="0"/>
              <a:pPr>
                <a:defRPr/>
              </a:pPr>
              <a:t>32</a:t>
            </a:fld>
            <a:endParaRPr lang="hu-HU" sz="1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0" name="Title 6"/>
          <p:cNvSpPr txBox="1">
            <a:spLocks noGrp="1"/>
          </p:cNvSpPr>
          <p:nvPr>
            <p:ph type="ctrTitle"/>
          </p:nvPr>
        </p:nvSpPr>
        <p:spPr>
          <a:xfrm>
            <a:off x="1143000" y="3501008"/>
            <a:ext cx="6858000" cy="65702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5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Költségvetés és egyensúlyi pozíció</a:t>
            </a:r>
            <a:br>
              <a:rPr lang="hu-H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75519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180000"/>
            <a:ext cx="8172400" cy="759189"/>
          </a:xfrm>
        </p:spPr>
        <p:txBody>
          <a:bodyPr>
            <a:noAutofit/>
          </a:bodyPr>
          <a:lstStyle/>
          <a:p>
            <a:r>
              <a:rPr lang="hu-HU" sz="2800" dirty="0">
                <a:latin typeface="+mj-lt"/>
              </a:rPr>
              <a:t>A költségvetési politika idei keresletösztönző hatása kisebb lehet a korábban vártnál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z="1400" smtClean="0"/>
              <a:pPr>
                <a:defRPr/>
              </a:pPr>
              <a:t>33</a:t>
            </a:fld>
            <a:endParaRPr lang="hu-HU" sz="14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>
          <a:xfrm>
            <a:off x="7092280" y="6309320"/>
            <a:ext cx="2051720" cy="412155"/>
          </a:xfrm>
        </p:spPr>
        <p:txBody>
          <a:bodyPr/>
          <a:lstStyle/>
          <a:p>
            <a:r>
              <a:rPr lang="hu-HU" dirty="0"/>
              <a:t>Forrás: MNB</a:t>
            </a:r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3552057" y="5925982"/>
            <a:ext cx="5508104" cy="36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107000"/>
              </a:lnSpc>
            </a:pPr>
            <a:r>
              <a:rPr lang="hu-HU" dirty="0">
                <a:solidFill>
                  <a:srgbClr val="002060"/>
                </a:solidFill>
                <a:latin typeface="+mj-lt"/>
              </a:rPr>
              <a:t>A fiskális impulzus (a GDP százalékában)</a:t>
            </a:r>
          </a:p>
        </p:txBody>
      </p:sp>
      <p:graphicFrame>
        <p:nvGraphicFramePr>
          <p:cNvPr id="8" name="Diagram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553856"/>
              </p:ext>
            </p:extLst>
          </p:nvPr>
        </p:nvGraphicFramePr>
        <p:xfrm>
          <a:off x="432000" y="1182585"/>
          <a:ext cx="828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37924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9632" y="180000"/>
            <a:ext cx="7632848" cy="759189"/>
          </a:xfrm>
        </p:spPr>
        <p:txBody>
          <a:bodyPr>
            <a:noAutofit/>
          </a:bodyPr>
          <a:lstStyle/>
          <a:p>
            <a:r>
              <a:rPr lang="hu-HU" sz="3600" dirty="0">
                <a:latin typeface="+mj-lt"/>
              </a:rPr>
              <a:t>A GDP-arányos államadósság előretekintve tovább csökken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z="1400" smtClean="0"/>
              <a:pPr>
                <a:defRPr/>
              </a:pPr>
              <a:t>34</a:t>
            </a:fld>
            <a:endParaRPr lang="hu-HU" sz="14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>
          <a:xfrm>
            <a:off x="7092280" y="6309320"/>
            <a:ext cx="2051720" cy="412155"/>
          </a:xfrm>
        </p:spPr>
        <p:txBody>
          <a:bodyPr/>
          <a:lstStyle/>
          <a:p>
            <a:r>
              <a:rPr lang="hu-HU" dirty="0"/>
              <a:t>Forrás: MNB</a:t>
            </a:r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2920912" y="5693432"/>
            <a:ext cx="6228184" cy="6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107000"/>
              </a:lnSpc>
            </a:pPr>
            <a:r>
              <a:rPr lang="hu-HU" dirty="0">
                <a:solidFill>
                  <a:srgbClr val="002060"/>
                </a:solidFill>
                <a:latin typeface="+mj-lt"/>
              </a:rPr>
              <a:t>Az adósságpálya várható alakulása</a:t>
            </a:r>
          </a:p>
          <a:p>
            <a:pPr algn="r" eaLnBrk="1" hangingPunct="1">
              <a:lnSpc>
                <a:spcPct val="107000"/>
              </a:lnSpc>
            </a:pPr>
            <a:r>
              <a:rPr lang="hu-HU" altLang="hu-HU" sz="1400" dirty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Megjegyzés: </a:t>
            </a:r>
            <a:r>
              <a:rPr lang="hu-HU" sz="1400" dirty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előretekintve változatlan, 2015. év végi árfolyamon számolva</a:t>
            </a:r>
            <a:endParaRPr lang="hu-HU" altLang="hu-HU" sz="1400" dirty="0">
              <a:solidFill>
                <a:srgbClr val="002060"/>
              </a:solidFill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1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4690718"/>
              </p:ext>
            </p:extLst>
          </p:nvPr>
        </p:nvGraphicFramePr>
        <p:xfrm>
          <a:off x="432000" y="1196752"/>
          <a:ext cx="828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82535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956496" cy="759189"/>
          </a:xfrm>
        </p:spPr>
        <p:txBody>
          <a:bodyPr>
            <a:noAutofit/>
          </a:bodyPr>
          <a:lstStyle/>
          <a:p>
            <a:r>
              <a:rPr lang="hu-HU" sz="2800" dirty="0">
                <a:latin typeface="+mj-lt"/>
              </a:rPr>
              <a:t>A külső finanszírozási képesség magas szinten </a:t>
            </a:r>
            <a:r>
              <a:rPr lang="hu-HU" sz="2800" dirty="0" err="1">
                <a:latin typeface="+mj-lt"/>
              </a:rPr>
              <a:t>stabilizálódik</a:t>
            </a:r>
            <a:r>
              <a:rPr lang="hu-HU" sz="2800" dirty="0">
                <a:latin typeface="+mj-lt"/>
              </a:rPr>
              <a:t>, a külső adósság pedig tovább mérséklődik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z="1400" smtClean="0"/>
              <a:pPr>
                <a:defRPr/>
              </a:pPr>
              <a:t>35</a:t>
            </a:fld>
            <a:endParaRPr lang="hu-HU" sz="14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>
          <a:xfrm>
            <a:off x="7092280" y="6309320"/>
            <a:ext cx="2051720" cy="412155"/>
          </a:xfrm>
        </p:spPr>
        <p:txBody>
          <a:bodyPr/>
          <a:lstStyle/>
          <a:p>
            <a:r>
              <a:rPr lang="hu-HU" dirty="0"/>
              <a:t>Forrás: MNB</a:t>
            </a:r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1042988" y="5805488"/>
            <a:ext cx="8101012" cy="5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107000"/>
              </a:lnSpc>
            </a:pPr>
            <a:r>
              <a:rPr lang="hu-HU" altLang="hu-HU" dirty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A külső finanszírozási képesség alakulása a</a:t>
            </a:r>
            <a:r>
              <a:rPr lang="hu-HU" altLang="hu-HU" sz="1400" dirty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u-HU" altLang="hu-HU" dirty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GDP százalékában</a:t>
            </a:r>
          </a:p>
          <a:p>
            <a:pPr algn="r" eaLnBrk="1" hangingPunct="1">
              <a:lnSpc>
                <a:spcPct val="107000"/>
              </a:lnSpc>
            </a:pPr>
            <a:r>
              <a:rPr lang="hu-HU" altLang="hu-HU" sz="1200" dirty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Megjegyzés: *A viszonzatlan folyó átutalások és a tőkemérleg egyenlegének összege</a:t>
            </a:r>
          </a:p>
        </p:txBody>
      </p:sp>
      <p:graphicFrame>
        <p:nvGraphicFramePr>
          <p:cNvPr id="11" name="Diagra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7041212"/>
              </p:ext>
            </p:extLst>
          </p:nvPr>
        </p:nvGraphicFramePr>
        <p:xfrm>
          <a:off x="611559" y="1340768"/>
          <a:ext cx="7953771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08239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>
                <a:latin typeface="+mj-lt"/>
              </a:rPr>
              <a:t>Magyar Nemzeti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z="1400" smtClean="0"/>
              <a:pPr>
                <a:defRPr/>
              </a:pPr>
              <a:t>36</a:t>
            </a:fld>
            <a:endParaRPr lang="hu-HU" sz="1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0" name="Title 6"/>
          <p:cNvSpPr txBox="1">
            <a:spLocks noGrp="1"/>
          </p:cNvSpPr>
          <p:nvPr>
            <p:ph type="ctrTitle"/>
          </p:nvPr>
        </p:nvSpPr>
        <p:spPr>
          <a:xfrm>
            <a:off x="1143000" y="2852936"/>
            <a:ext cx="6858000" cy="65702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5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Alternatív forgatókönyvek</a:t>
            </a:r>
            <a:endParaRPr lang="hu-H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84376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Autofit/>
          </a:bodyPr>
          <a:lstStyle/>
          <a:p>
            <a:r>
              <a:rPr lang="hu-HU" sz="3600" dirty="0">
                <a:solidFill>
                  <a:srgbClr val="002060"/>
                </a:solidFill>
                <a:latin typeface="+mj-lt"/>
              </a:rPr>
              <a:t>Alternatív forgatókönyvek hatása az inflációra és a GDP-növekedésre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z="1200" dirty="0">
                <a:latin typeface="+mj-lt"/>
              </a:rPr>
              <a:t>Magyar Nemzeti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91880" y="6493693"/>
            <a:ext cx="2057400" cy="365125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j-lt"/>
              </a:rPr>
              <a:pPr>
                <a:defRPr/>
              </a:pPr>
              <a:t>37</a:t>
            </a:fld>
            <a:endParaRPr lang="hu-HU" dirty="0"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83968" y="5883242"/>
            <a:ext cx="4860032" cy="946217"/>
          </a:xfrm>
        </p:spPr>
        <p:txBody>
          <a:bodyPr/>
          <a:lstStyle/>
          <a:p>
            <a:r>
              <a:rPr lang="hu-HU" dirty="0">
                <a:latin typeface="+mj-lt"/>
              </a:rPr>
              <a:t>Megjegyzés: Az egyes értékek az alternatív forgatókönyv- és az alappálya közötti különbség az </a:t>
            </a:r>
            <a:r>
              <a:rPr lang="hu-HU" dirty="0" err="1">
                <a:latin typeface="+mj-lt"/>
              </a:rPr>
              <a:t>előrejelzési</a:t>
            </a:r>
            <a:r>
              <a:rPr lang="hu-HU" dirty="0">
                <a:latin typeface="+mj-lt"/>
              </a:rPr>
              <a:t> horizont átlagában; A piros színnel jelzett pálya az alappályánál szigorúbb, a zöld színnel jelzett pályák lazább monetáris politikai kondíciókkal konzisztensek</a:t>
            </a:r>
          </a:p>
          <a:p>
            <a:r>
              <a:rPr lang="hu-HU" dirty="0">
                <a:latin typeface="+mj-lt"/>
              </a:rPr>
              <a:t>Forrás: MNB</a:t>
            </a:r>
          </a:p>
        </p:txBody>
      </p:sp>
      <p:graphicFrame>
        <p:nvGraphicFramePr>
          <p:cNvPr id="7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2449375"/>
              </p:ext>
            </p:extLst>
          </p:nvPr>
        </p:nvGraphicFramePr>
        <p:xfrm>
          <a:off x="380580" y="1268760"/>
          <a:ext cx="828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33017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>
                <a:latin typeface="+mj-lt"/>
              </a:rPr>
              <a:t>Magyar Nemzeti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z="1400" smtClean="0"/>
              <a:pPr>
                <a:defRPr/>
              </a:pPr>
              <a:t>38</a:t>
            </a:fld>
            <a:endParaRPr lang="hu-HU" sz="1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0" name="Title 6"/>
          <p:cNvSpPr txBox="1">
            <a:spLocks noGrp="1"/>
          </p:cNvSpPr>
          <p:nvPr>
            <p:ph type="ctrTitle"/>
          </p:nvPr>
        </p:nvSpPr>
        <p:spPr>
          <a:xfrm>
            <a:off x="1143000" y="2852936"/>
            <a:ext cx="6858000" cy="65702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5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Előrejelzésünk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fő üzenetei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22342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Autofit/>
          </a:bodyPr>
          <a:lstStyle/>
          <a:p>
            <a:r>
              <a:rPr lang="hu-HU" sz="3600" dirty="0">
                <a:latin typeface="+mj-lt"/>
              </a:rPr>
              <a:t>A szeptemberi előrejelzés fő üzenetei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496944" cy="471378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hu-HU" sz="2000" dirty="0"/>
              <a:t>A növekedés kiegyensúlyozott, érett szakaszba lépett, idén és jövőre is elérhetővé válik a </a:t>
            </a:r>
            <a:r>
              <a:rPr lang="hu-HU" sz="2000" b="1" dirty="0"/>
              <a:t>3 százalék körüli éves növekedés fennmaradása</a:t>
            </a:r>
            <a:r>
              <a:rPr lang="hu-HU" sz="2000" dirty="0"/>
              <a:t>.</a:t>
            </a:r>
            <a:endParaRPr lang="hu-HU" sz="2000" b="1" dirty="0"/>
          </a:p>
          <a:p>
            <a:pPr>
              <a:spcAft>
                <a:spcPts val="600"/>
              </a:spcAft>
            </a:pPr>
            <a:r>
              <a:rPr lang="hu-HU" sz="2000" dirty="0"/>
              <a:t>A növekedésben egyre meghatározóbb szerephez jut </a:t>
            </a:r>
            <a:r>
              <a:rPr lang="hu-HU" sz="2000" b="1" dirty="0"/>
              <a:t>a belső kereslet organikus növekedése</a:t>
            </a:r>
            <a:r>
              <a:rPr lang="hu-HU" sz="2000" dirty="0"/>
              <a:t>.</a:t>
            </a:r>
          </a:p>
          <a:p>
            <a:r>
              <a:rPr lang="hu-HU" sz="2000" dirty="0">
                <a:latin typeface="+mj-lt"/>
              </a:rPr>
              <a:t>A költségek fokozatos emelkedésével és az élénkülő kereslettel párhuzamosan </a:t>
            </a:r>
            <a:r>
              <a:rPr lang="hu-HU" sz="2000" b="1" dirty="0">
                <a:latin typeface="+mj-lt"/>
              </a:rPr>
              <a:t>az infláció stabilan pozitív tartományba emelkedik és 2018 közepén kerül a cél közelébe.</a:t>
            </a:r>
          </a:p>
          <a:p>
            <a:r>
              <a:rPr lang="hu-HU" sz="2000" dirty="0"/>
              <a:t>A költségvetési hiány idén a GDP 1,4-1,5 százaléka között alakul, míg  2017-ben 2,1-2,3 százalékos lehet.</a:t>
            </a:r>
            <a:endParaRPr lang="hu-HU" sz="2000" b="1" dirty="0">
              <a:latin typeface="+mj-lt"/>
            </a:endParaRPr>
          </a:p>
          <a:p>
            <a:r>
              <a:rPr lang="hu-HU" sz="2000" dirty="0"/>
              <a:t>A jegybanki előrejelzések feltételeinek teljesülése mellett az </a:t>
            </a:r>
            <a:r>
              <a:rPr lang="hu-HU" sz="2000" b="1" dirty="0"/>
              <a:t>alapkamat aktuális szintjének tartós fenntartása</a:t>
            </a:r>
            <a:r>
              <a:rPr lang="hu-HU" sz="2000" dirty="0"/>
              <a:t> </a:t>
            </a:r>
            <a:r>
              <a:rPr lang="hu-HU" sz="2000" b="1" dirty="0"/>
              <a:t>és a monetáris kondícióknak a betéti eszköz korlátozásával történő lazítása</a:t>
            </a:r>
            <a:r>
              <a:rPr lang="hu-HU" sz="2000" dirty="0"/>
              <a:t> összhangban van az inflációs cél középtávú elérésével és a reálgazdaság ennek megfelelő mértékű ösztönzésével.</a:t>
            </a:r>
          </a:p>
          <a:p>
            <a:endParaRPr lang="hu-HU" sz="20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z="1200" dirty="0">
                <a:latin typeface="+mj-lt"/>
              </a:rPr>
              <a:t>Magyar Nemzeti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z="1400" smtClean="0">
                <a:latin typeface="+mj-lt"/>
              </a:rPr>
              <a:pPr>
                <a:defRPr/>
              </a:pPr>
              <a:t>39</a:t>
            </a:fld>
            <a:endParaRPr lang="hu-HU" sz="1400" dirty="0"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5832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>
                <a:latin typeface="+mj-lt"/>
              </a:rPr>
              <a:t>A hazai növekedés főbb </a:t>
            </a:r>
            <a:r>
              <a:rPr lang="hu-HU" sz="3200" dirty="0" err="1">
                <a:latin typeface="+mj-lt"/>
              </a:rPr>
              <a:t>pillérei</a:t>
            </a:r>
            <a:endParaRPr lang="en-US" sz="30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>
                <a:latin typeface="+mj-lt"/>
              </a:rPr>
              <a:t>Magyar Nemzeti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z="1200" smtClean="0"/>
              <a:pPr>
                <a:defRPr/>
              </a:pPr>
              <a:t>4</a:t>
            </a:fld>
            <a:endParaRPr lang="hu-HU" sz="1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18074030"/>
              </p:ext>
            </p:extLst>
          </p:nvPr>
        </p:nvGraphicFramePr>
        <p:xfrm>
          <a:off x="251520" y="1343514"/>
          <a:ext cx="723641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7854438" y="5150184"/>
            <a:ext cx="432048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  <a:latin typeface="+mj-lt"/>
              </a:rPr>
              <a:t>?</a:t>
            </a:r>
            <a:endParaRPr lang="hu-HU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880" y="1556792"/>
            <a:ext cx="567862" cy="5103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880" y="2268196"/>
            <a:ext cx="567862" cy="5103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439" y="3743822"/>
            <a:ext cx="601799" cy="4672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438" y="4451662"/>
            <a:ext cx="601799" cy="4672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477" y="1556791"/>
            <a:ext cx="567862" cy="5103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477" y="2268195"/>
            <a:ext cx="567862" cy="5103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477" y="3081828"/>
            <a:ext cx="567862" cy="4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920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dirty="0">
                <a:solidFill>
                  <a:srgbClr val="002060"/>
                </a:solidFill>
                <a:latin typeface="+mj-lt"/>
              </a:rPr>
              <a:t>Aktuális és korábbi </a:t>
            </a:r>
            <a:r>
              <a:rPr lang="hu-HU" sz="3600" dirty="0" err="1">
                <a:solidFill>
                  <a:srgbClr val="002060"/>
                </a:solidFill>
                <a:latin typeface="+mj-lt"/>
              </a:rPr>
              <a:t>előrejelzéseink</a:t>
            </a:r>
            <a:r>
              <a:rPr lang="hu-HU" sz="3600" dirty="0">
                <a:solidFill>
                  <a:srgbClr val="002060"/>
                </a:solidFill>
                <a:latin typeface="+mj-lt"/>
              </a:rPr>
              <a:t> éves számai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z="1200" dirty="0">
                <a:latin typeface="+mj-lt"/>
              </a:rPr>
              <a:t>Magyar Nemzeti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z="1200" smtClean="0">
                <a:latin typeface="+mj-lt"/>
              </a:rPr>
              <a:pPr>
                <a:defRPr/>
              </a:pPr>
              <a:t>40</a:t>
            </a:fld>
            <a:endParaRPr lang="hu-HU" sz="1200" dirty="0"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>
                <a:latin typeface="+mj-lt"/>
              </a:rPr>
              <a:t>Forrás: MNB</a:t>
            </a:r>
          </a:p>
        </p:txBody>
      </p:sp>
      <p:graphicFrame>
        <p:nvGraphicFramePr>
          <p:cNvPr id="14" name="Tartalom helye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519353"/>
              </p:ext>
            </p:extLst>
          </p:nvPr>
        </p:nvGraphicFramePr>
        <p:xfrm>
          <a:off x="924917" y="1419361"/>
          <a:ext cx="7640414" cy="4398492"/>
        </p:xfrm>
        <a:graphic>
          <a:graphicData uri="http://schemas.openxmlformats.org/drawingml/2006/table">
            <a:tbl>
              <a:tblPr/>
              <a:tblGrid>
                <a:gridCol w="3258814">
                  <a:extLst>
                    <a:ext uri="{9D8B030D-6E8A-4147-A177-3AD203B41FA5}">
                      <a16:colId xmlns:a16="http://schemas.microsoft.com/office/drawing/2014/main" val="2677983995"/>
                    </a:ext>
                  </a:extLst>
                </a:gridCol>
                <a:gridCol w="876320">
                  <a:extLst>
                    <a:ext uri="{9D8B030D-6E8A-4147-A177-3AD203B41FA5}">
                      <a16:colId xmlns:a16="http://schemas.microsoft.com/office/drawing/2014/main" val="4054479831"/>
                    </a:ext>
                  </a:extLst>
                </a:gridCol>
                <a:gridCol w="876320">
                  <a:extLst>
                    <a:ext uri="{9D8B030D-6E8A-4147-A177-3AD203B41FA5}">
                      <a16:colId xmlns:a16="http://schemas.microsoft.com/office/drawing/2014/main" val="2818931969"/>
                    </a:ext>
                  </a:extLst>
                </a:gridCol>
                <a:gridCol w="876320">
                  <a:extLst>
                    <a:ext uri="{9D8B030D-6E8A-4147-A177-3AD203B41FA5}">
                      <a16:colId xmlns:a16="http://schemas.microsoft.com/office/drawing/2014/main" val="807928543"/>
                    </a:ext>
                  </a:extLst>
                </a:gridCol>
                <a:gridCol w="876320">
                  <a:extLst>
                    <a:ext uri="{9D8B030D-6E8A-4147-A177-3AD203B41FA5}">
                      <a16:colId xmlns:a16="http://schemas.microsoft.com/office/drawing/2014/main" val="31436949"/>
                    </a:ext>
                  </a:extLst>
                </a:gridCol>
                <a:gridCol w="876320">
                  <a:extLst>
                    <a:ext uri="{9D8B030D-6E8A-4147-A177-3AD203B41FA5}">
                      <a16:colId xmlns:a16="http://schemas.microsoft.com/office/drawing/2014/main" val="3655791117"/>
                    </a:ext>
                  </a:extLst>
                </a:gridCol>
              </a:tblGrid>
              <a:tr h="303034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7" marR="7267" marT="72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7267" marR="7267" marT="72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7267" marR="7267" marT="72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7267" marR="7267" marT="72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675109"/>
                  </a:ext>
                </a:extLst>
              </a:tr>
              <a:tr h="677846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7" marR="7267" marT="72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Tény</a:t>
                      </a:r>
                    </a:p>
                  </a:txBody>
                  <a:tcPr marL="7267" marR="7267" marT="7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Június</a:t>
                      </a:r>
                    </a:p>
                  </a:txBody>
                  <a:tcPr marL="7267" marR="7267" marT="7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Aktuális</a:t>
                      </a:r>
                    </a:p>
                  </a:txBody>
                  <a:tcPr marL="7267" marR="7267" marT="726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Június</a:t>
                      </a:r>
                    </a:p>
                  </a:txBody>
                  <a:tcPr marL="7267" marR="7267" marT="72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Aktuális</a:t>
                      </a:r>
                    </a:p>
                  </a:txBody>
                  <a:tcPr marL="7267" marR="7267" marT="726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897556"/>
                  </a:ext>
                </a:extLst>
              </a:tr>
              <a:tr h="387272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Indirekt adóktól szűrt maginfláció</a:t>
                      </a:r>
                    </a:p>
                  </a:txBody>
                  <a:tcPr marL="7267" marR="7267" marT="72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7267" marR="7267" marT="72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7267" marR="7267" marT="72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7267" marR="7267" marT="72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7267" marR="7267" marT="72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7267" marR="7267" marT="72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6625939"/>
                  </a:ext>
                </a:extLst>
              </a:tr>
              <a:tr h="303034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Infláció</a:t>
                      </a:r>
                    </a:p>
                  </a:txBody>
                  <a:tcPr marL="7267" marR="7267" marT="72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</a:t>
                      </a:r>
                    </a:p>
                  </a:txBody>
                  <a:tcPr marL="7267" marR="7267" marT="72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7267" marR="7267" marT="72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7267" marR="7267" marT="72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7267" marR="7267" marT="72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7267" marR="7267" marT="72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513870"/>
                  </a:ext>
                </a:extLst>
              </a:tr>
              <a:tr h="303034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7" marR="7267" marT="72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7" marR="7267" marT="7267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74773"/>
                  </a:ext>
                </a:extLst>
              </a:tr>
              <a:tr h="303034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Lakossági fogyasztás</a:t>
                      </a:r>
                    </a:p>
                  </a:txBody>
                  <a:tcPr marL="7267" marR="7267" marT="72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7267" marR="7267" marT="72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267" marR="7267" marT="72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7267" marR="7267" marT="72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267" marR="7267" marT="72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267" marR="7267" marT="72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7887152"/>
                  </a:ext>
                </a:extLst>
              </a:tr>
              <a:tr h="303034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Teljes beruházás</a:t>
                      </a:r>
                    </a:p>
                  </a:txBody>
                  <a:tcPr marL="7267" marR="7267" marT="72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7267" marR="7267" marT="72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-2,0</a:t>
                      </a:r>
                    </a:p>
                  </a:txBody>
                  <a:tcPr marL="7267" marR="7267" marT="72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-4,2</a:t>
                      </a:r>
                    </a:p>
                  </a:txBody>
                  <a:tcPr marL="7267" marR="7267" marT="72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267" marR="7267" marT="72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marL="7267" marR="7267" marT="72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3764847"/>
                  </a:ext>
                </a:extLst>
              </a:tr>
              <a:tr h="303034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Export</a:t>
                      </a:r>
                    </a:p>
                  </a:txBody>
                  <a:tcPr marL="7267" marR="7267" marT="72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marL="7267" marR="7267" marT="72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7267" marR="7267" marT="72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7267" marR="7267" marT="72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7267" marR="7267" marT="72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7267" marR="7267" marT="72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2317234"/>
                  </a:ext>
                </a:extLst>
              </a:tr>
              <a:tr h="303034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</a:t>
                      </a:r>
                    </a:p>
                  </a:txBody>
                  <a:tcPr marL="7267" marR="7267" marT="72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</a:t>
                      </a:r>
                    </a:p>
                  </a:txBody>
                  <a:tcPr marL="7267" marR="7267" marT="72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7267" marR="7267" marT="72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7267" marR="7267" marT="72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7267" marR="7267" marT="72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7267" marR="7267" marT="72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036060"/>
                  </a:ext>
                </a:extLst>
              </a:tr>
              <a:tr h="303034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GDP</a:t>
                      </a:r>
                    </a:p>
                  </a:txBody>
                  <a:tcPr marL="7267" marR="7267" marT="72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7267" marR="7267" marT="72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7267" marR="7267" marT="72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7267" marR="7267" marT="72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7267" marR="7267" marT="72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7267" marR="7267" marT="72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5411139"/>
                  </a:ext>
                </a:extLst>
              </a:tr>
              <a:tr h="303034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7" marR="7267" marT="72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7" marR="7267" marT="7267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7374717"/>
                  </a:ext>
                </a:extLst>
              </a:tr>
              <a:tr h="303034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Versenyszféra foglalkoztatás</a:t>
                      </a:r>
                    </a:p>
                  </a:txBody>
                  <a:tcPr marL="7267" marR="7267" marT="72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7267" marR="7267" marT="72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7267" marR="7267" marT="72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7267" marR="7267" marT="72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7267" marR="7267" marT="72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7267" marR="7267" marT="72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1585509"/>
                  </a:ext>
                </a:extLst>
              </a:tr>
              <a:tr h="303034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Versenyszféra nominálbér</a:t>
                      </a:r>
                    </a:p>
                  </a:txBody>
                  <a:tcPr marL="7267" marR="7267" marT="72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267" marR="7267" marT="72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7267" marR="7267" marT="72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7267" marR="7267" marT="72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7267" marR="7267" marT="72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7267" marR="7267" marT="72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2724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235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99592" y="1484784"/>
            <a:ext cx="6630364" cy="7427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4000" dirty="0">
                <a:latin typeface="+mj-lt"/>
                <a:ea typeface="+mn-ea"/>
                <a:cs typeface="+mn-cs"/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4188718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>
                <a:latin typeface="+mj-lt"/>
              </a:rPr>
              <a:t>A fogyasztás bővülését meghatározó tényezők</a:t>
            </a:r>
            <a:endParaRPr lang="en-US" sz="30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>
                <a:latin typeface="+mj-lt"/>
              </a:rPr>
              <a:t>Magyar Nemzeti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z="1200" smtClean="0"/>
              <a:pPr>
                <a:defRPr/>
              </a:pPr>
              <a:t>5</a:t>
            </a:fld>
            <a:endParaRPr lang="hu-HU" sz="1200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25024145"/>
              </p:ext>
            </p:extLst>
          </p:nvPr>
        </p:nvGraphicFramePr>
        <p:xfrm>
          <a:off x="0" y="1268760"/>
          <a:ext cx="9144000" cy="5087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939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44624"/>
            <a:ext cx="7848872" cy="1047221"/>
          </a:xfrm>
        </p:spPr>
        <p:txBody>
          <a:bodyPr>
            <a:noAutofit/>
          </a:bodyPr>
          <a:lstStyle/>
          <a:p>
            <a:r>
              <a:rPr lang="hu-HU" dirty="0"/>
              <a:t>Számottevően nőtt a lakosság nettó pénzügyi vagyona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Magyar Nemzeti Bank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002060"/>
                </a:solidFill>
              </a:rPr>
              <a:pPr>
                <a:defRPr/>
              </a:pPr>
              <a:t>6</a:t>
            </a:fld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8" name="Szöveg helye 6"/>
          <p:cNvSpPr>
            <a:spLocks noGrp="1"/>
          </p:cNvSpPr>
          <p:nvPr>
            <p:ph type="body" sz="quarter" idx="4294967295"/>
          </p:nvPr>
        </p:nvSpPr>
        <p:spPr>
          <a:xfrm>
            <a:off x="7443788" y="6453336"/>
            <a:ext cx="1700212" cy="288032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</a:pPr>
            <a:r>
              <a:rPr lang="hu-HU" sz="1100" dirty="0">
                <a:solidFill>
                  <a:srgbClr val="002060"/>
                </a:solidFill>
              </a:rPr>
              <a:t>Forrás: MNB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6093296"/>
            <a:ext cx="740007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700" dirty="0">
                <a:solidFill>
                  <a:schemeClr val="accent5"/>
                </a:solidFill>
                <a:latin typeface="+mj-lt"/>
              </a:rPr>
              <a:t>A háztartási szektor GDP-arányos és nominális nettó pénzügyi vagyona</a:t>
            </a:r>
            <a:endParaRPr lang="hu-HU" sz="1200" dirty="0">
              <a:solidFill>
                <a:schemeClr val="accent5"/>
              </a:solidFill>
              <a:latin typeface="+mj-lt"/>
            </a:endParaRPr>
          </a:p>
        </p:txBody>
      </p:sp>
      <p:graphicFrame>
        <p:nvGraphicFramePr>
          <p:cNvPr id="9" name="Diagram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126800"/>
              </p:ext>
            </p:extLst>
          </p:nvPr>
        </p:nvGraphicFramePr>
        <p:xfrm>
          <a:off x="432000" y="1319059"/>
          <a:ext cx="828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2230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lakossági fogyasztás dinamikus emelkedésére számítunk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7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Forrás: KSH, MNB, ESI</a:t>
            </a:r>
          </a:p>
          <a:p>
            <a:endParaRPr lang="hu-HU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5862720"/>
              </p:ext>
            </p:extLst>
          </p:nvPr>
        </p:nvGraphicFramePr>
        <p:xfrm>
          <a:off x="432000" y="1268760"/>
          <a:ext cx="828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1106046" y="5799470"/>
            <a:ext cx="7939150" cy="36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7000"/>
              </a:lnSpc>
            </a:pPr>
            <a:r>
              <a:rPr lang="hu-HU" dirty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 lakossági fogyasztás és jövedelmek alakulása</a:t>
            </a:r>
            <a:endParaRPr lang="hu-HU" altLang="hu-HU" dirty="0">
              <a:solidFill>
                <a:srgbClr val="00206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874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Fordulat a lakossági hitelezésben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8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Forrás: MNB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9632" y="5862180"/>
            <a:ext cx="7859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 pénzügyi közvetítőrendszer háztartási hiteltranzakciói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647310"/>
              </p:ext>
            </p:extLst>
          </p:nvPr>
        </p:nvGraphicFramePr>
        <p:xfrm>
          <a:off x="432000" y="1150684"/>
          <a:ext cx="828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4558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956496" cy="759189"/>
          </a:xfrm>
        </p:spPr>
        <p:txBody>
          <a:bodyPr>
            <a:normAutofit fontScale="90000"/>
          </a:bodyPr>
          <a:lstStyle/>
          <a:p>
            <a:r>
              <a:rPr lang="hu-HU" dirty="0"/>
              <a:t>A lakossági beruházások az elmúlt negyedévekben érdemben emelkedtek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9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Forrás: KSH, MNB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9632" y="5862180"/>
            <a:ext cx="7859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dirty="0">
                <a:solidFill>
                  <a:schemeClr val="accent5"/>
                </a:solidFill>
                <a:latin typeface="+mj-lt"/>
              </a:rPr>
              <a:t>Lakossági beruházás és a tartós termékek fogyasztásának alakulása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333023"/>
              </p:ext>
            </p:extLst>
          </p:nvPr>
        </p:nvGraphicFramePr>
        <p:xfrm>
          <a:off x="432000" y="1233600"/>
          <a:ext cx="828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532836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MNB_Theme_2">
      <a:dk1>
        <a:sysClr val="windowText" lastClr="000000"/>
      </a:dk1>
      <a:lt1>
        <a:sysClr val="window" lastClr="FFFFFF"/>
      </a:lt1>
      <a:dk2>
        <a:srgbClr val="898D8D"/>
      </a:dk2>
      <a:lt2>
        <a:srgbClr val="AC9F70"/>
      </a:lt2>
      <a:accent1>
        <a:srgbClr val="7E5C1D"/>
      </a:accent1>
      <a:accent2>
        <a:srgbClr val="E57200"/>
      </a:accent2>
      <a:accent3>
        <a:srgbClr val="CE0F69"/>
      </a:accent3>
      <a:accent4>
        <a:srgbClr val="8C4799"/>
      </a:accent4>
      <a:accent5>
        <a:srgbClr val="202653"/>
      </a:accent5>
      <a:accent6>
        <a:srgbClr val="7BAFD4"/>
      </a:accent6>
      <a:hlink>
        <a:srgbClr val="202653"/>
      </a:hlink>
      <a:folHlink>
        <a:srgbClr val="7BAFD4"/>
      </a:folHlink>
    </a:clrScheme>
    <a:fontScheme name="Fényűző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NB_MUAR_PPT_sablon_3" id="{0E99E441-BA91-481E-9FDC-17C2A4F83B22}" vid="{1A0FA107-B5C5-463B-9D6B-4746756CF09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NB_Theme_2">
    <a:dk1>
      <a:sysClr val="windowText" lastClr="000000"/>
    </a:dk1>
    <a:lt1>
      <a:sysClr val="window" lastClr="FFFFFF"/>
    </a:lt1>
    <a:dk2>
      <a:srgbClr val="898D8D"/>
    </a:dk2>
    <a:lt2>
      <a:srgbClr val="AC9F70"/>
    </a:lt2>
    <a:accent1>
      <a:srgbClr val="9C0000"/>
    </a:accent1>
    <a:accent2>
      <a:srgbClr val="E57200"/>
    </a:accent2>
    <a:accent3>
      <a:srgbClr val="CE0F69"/>
    </a:accent3>
    <a:accent4>
      <a:srgbClr val="8C4799"/>
    </a:accent4>
    <a:accent5>
      <a:srgbClr val="202653"/>
    </a:accent5>
    <a:accent6>
      <a:srgbClr val="7BAFD4"/>
    </a:accent6>
    <a:hlink>
      <a:srgbClr val="202653"/>
    </a:hlink>
    <a:folHlink>
      <a:srgbClr val="7BAFD4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MNB_Theme_2">
    <a:dk1>
      <a:sysClr val="windowText" lastClr="000000"/>
    </a:dk1>
    <a:lt1>
      <a:sysClr val="window" lastClr="FFFFFF"/>
    </a:lt1>
    <a:dk2>
      <a:srgbClr val="898D8D"/>
    </a:dk2>
    <a:lt2>
      <a:srgbClr val="AC9F70"/>
    </a:lt2>
    <a:accent1>
      <a:srgbClr val="9C0000"/>
    </a:accent1>
    <a:accent2>
      <a:srgbClr val="E57200"/>
    </a:accent2>
    <a:accent3>
      <a:srgbClr val="CE0F69"/>
    </a:accent3>
    <a:accent4>
      <a:srgbClr val="8C4799"/>
    </a:accent4>
    <a:accent5>
      <a:srgbClr val="202653"/>
    </a:accent5>
    <a:accent6>
      <a:srgbClr val="7BAFD4"/>
    </a:accent6>
    <a:hlink>
      <a:srgbClr val="202653"/>
    </a:hlink>
    <a:folHlink>
      <a:srgbClr val="7BAFD4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MNB_Theme_2">
    <a:dk1>
      <a:sysClr val="windowText" lastClr="000000"/>
    </a:dk1>
    <a:lt1>
      <a:sysClr val="window" lastClr="FFFFFF"/>
    </a:lt1>
    <a:dk2>
      <a:srgbClr val="898D8D"/>
    </a:dk2>
    <a:lt2>
      <a:srgbClr val="AC9F70"/>
    </a:lt2>
    <a:accent1>
      <a:srgbClr val="9C0000"/>
    </a:accent1>
    <a:accent2>
      <a:srgbClr val="E57200"/>
    </a:accent2>
    <a:accent3>
      <a:srgbClr val="CE0F69"/>
    </a:accent3>
    <a:accent4>
      <a:srgbClr val="8C4799"/>
    </a:accent4>
    <a:accent5>
      <a:srgbClr val="202653"/>
    </a:accent5>
    <a:accent6>
      <a:srgbClr val="7BAFD4"/>
    </a:accent6>
    <a:hlink>
      <a:srgbClr val="202653"/>
    </a:hlink>
    <a:folHlink>
      <a:srgbClr val="7BAFD4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MNB_Theme_2">
    <a:dk1>
      <a:sysClr val="windowText" lastClr="000000"/>
    </a:dk1>
    <a:lt1>
      <a:sysClr val="window" lastClr="FFFFFF"/>
    </a:lt1>
    <a:dk2>
      <a:srgbClr val="898D8D"/>
    </a:dk2>
    <a:lt2>
      <a:srgbClr val="AC9F70"/>
    </a:lt2>
    <a:accent1>
      <a:srgbClr val="9C0000"/>
    </a:accent1>
    <a:accent2>
      <a:srgbClr val="E57200"/>
    </a:accent2>
    <a:accent3>
      <a:srgbClr val="CE0F69"/>
    </a:accent3>
    <a:accent4>
      <a:srgbClr val="8C4799"/>
    </a:accent4>
    <a:accent5>
      <a:srgbClr val="202653"/>
    </a:accent5>
    <a:accent6>
      <a:srgbClr val="7BAFD4"/>
    </a:accent6>
    <a:hlink>
      <a:srgbClr val="202653"/>
    </a:hlink>
    <a:folHlink>
      <a:srgbClr val="7BAFD4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MNB_Theme_2">
    <a:dk1>
      <a:sysClr val="windowText" lastClr="000000"/>
    </a:dk1>
    <a:lt1>
      <a:sysClr val="window" lastClr="FFFFFF"/>
    </a:lt1>
    <a:dk2>
      <a:srgbClr val="898D8D"/>
    </a:dk2>
    <a:lt2>
      <a:srgbClr val="AC9F70"/>
    </a:lt2>
    <a:accent1>
      <a:srgbClr val="9C0000"/>
    </a:accent1>
    <a:accent2>
      <a:srgbClr val="E57200"/>
    </a:accent2>
    <a:accent3>
      <a:srgbClr val="CE0F69"/>
    </a:accent3>
    <a:accent4>
      <a:srgbClr val="8C4799"/>
    </a:accent4>
    <a:accent5>
      <a:srgbClr val="202653"/>
    </a:accent5>
    <a:accent6>
      <a:srgbClr val="7BAFD4"/>
    </a:accent6>
    <a:hlink>
      <a:srgbClr val="202653"/>
    </a:hlink>
    <a:folHlink>
      <a:srgbClr val="7BAFD4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MNB_Theme_2">
    <a:dk1>
      <a:sysClr val="windowText" lastClr="000000"/>
    </a:dk1>
    <a:lt1>
      <a:sysClr val="window" lastClr="FFFFFF"/>
    </a:lt1>
    <a:dk2>
      <a:srgbClr val="898D8D"/>
    </a:dk2>
    <a:lt2>
      <a:srgbClr val="AC9F70"/>
    </a:lt2>
    <a:accent1>
      <a:srgbClr val="9C0000"/>
    </a:accent1>
    <a:accent2>
      <a:srgbClr val="E57200"/>
    </a:accent2>
    <a:accent3>
      <a:srgbClr val="CE0F69"/>
    </a:accent3>
    <a:accent4>
      <a:srgbClr val="8C4799"/>
    </a:accent4>
    <a:accent5>
      <a:srgbClr val="202653"/>
    </a:accent5>
    <a:accent6>
      <a:srgbClr val="7BAFD4"/>
    </a:accent6>
    <a:hlink>
      <a:srgbClr val="202653"/>
    </a:hlink>
    <a:folHlink>
      <a:srgbClr val="7BAFD4"/>
    </a:folHlink>
  </a:clrScheme>
  <a:fontScheme name="Fényűző">
    <a:majorFont>
      <a:latin typeface="Trebuchet MS"/>
      <a:ea typeface=""/>
      <a:cs typeface=""/>
      <a:font script="Jpan" typeface="HG丸ｺﾞｼｯｸM-PRO"/>
      <a:font script="Hang" typeface="HY그래픽M"/>
      <a:font script="Hans" typeface="黑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rebuchet MS"/>
      <a:ea typeface=""/>
      <a:cs typeface=""/>
      <a:font script="Jpan" typeface="HG丸ｺﾞｼｯｸM-PRO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MNB_Theme_2">
    <a:dk1>
      <a:sysClr val="windowText" lastClr="000000"/>
    </a:dk1>
    <a:lt1>
      <a:sysClr val="window" lastClr="FFFFFF"/>
    </a:lt1>
    <a:dk2>
      <a:srgbClr val="898D8D"/>
    </a:dk2>
    <a:lt2>
      <a:srgbClr val="AC9F70"/>
    </a:lt2>
    <a:accent1>
      <a:srgbClr val="9C0000"/>
    </a:accent1>
    <a:accent2>
      <a:srgbClr val="E57200"/>
    </a:accent2>
    <a:accent3>
      <a:srgbClr val="CE0F69"/>
    </a:accent3>
    <a:accent4>
      <a:srgbClr val="8C4799"/>
    </a:accent4>
    <a:accent5>
      <a:srgbClr val="202653"/>
    </a:accent5>
    <a:accent6>
      <a:srgbClr val="7BAFD4"/>
    </a:accent6>
    <a:hlink>
      <a:srgbClr val="202653"/>
    </a:hlink>
    <a:folHlink>
      <a:srgbClr val="7BAFD4"/>
    </a:folHlink>
  </a:clrScheme>
  <a:fontScheme name="Fényűző">
    <a:majorFont>
      <a:latin typeface="Trebuchet MS"/>
      <a:ea typeface=""/>
      <a:cs typeface=""/>
      <a:font script="Jpan" typeface="HG丸ｺﾞｼｯｸM-PRO"/>
      <a:font script="Hang" typeface="HY그래픽M"/>
      <a:font script="Hans" typeface="黑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rebuchet MS"/>
      <a:ea typeface=""/>
      <a:cs typeface=""/>
      <a:font script="Jpan" typeface="HG丸ｺﾞｼｯｸM-PRO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NB_Theme_2">
    <a:dk1>
      <a:sysClr val="windowText" lastClr="000000"/>
    </a:dk1>
    <a:lt1>
      <a:sysClr val="window" lastClr="FFFFFF"/>
    </a:lt1>
    <a:dk2>
      <a:srgbClr val="898D8D"/>
    </a:dk2>
    <a:lt2>
      <a:srgbClr val="AC9F70"/>
    </a:lt2>
    <a:accent1>
      <a:srgbClr val="9C0000"/>
    </a:accent1>
    <a:accent2>
      <a:srgbClr val="E57200"/>
    </a:accent2>
    <a:accent3>
      <a:srgbClr val="CE0F69"/>
    </a:accent3>
    <a:accent4>
      <a:srgbClr val="8C4799"/>
    </a:accent4>
    <a:accent5>
      <a:srgbClr val="202653"/>
    </a:accent5>
    <a:accent6>
      <a:srgbClr val="7BAFD4"/>
    </a:accent6>
    <a:hlink>
      <a:srgbClr val="202653"/>
    </a:hlink>
    <a:folHlink>
      <a:srgbClr val="7BAFD4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NB_Theme_2">
    <a:dk1>
      <a:sysClr val="windowText" lastClr="000000"/>
    </a:dk1>
    <a:lt1>
      <a:sysClr val="window" lastClr="FFFFFF"/>
    </a:lt1>
    <a:dk2>
      <a:srgbClr val="898D8D"/>
    </a:dk2>
    <a:lt2>
      <a:srgbClr val="AC9F70"/>
    </a:lt2>
    <a:accent1>
      <a:srgbClr val="9C0000"/>
    </a:accent1>
    <a:accent2>
      <a:srgbClr val="E57200"/>
    </a:accent2>
    <a:accent3>
      <a:srgbClr val="CE0F69"/>
    </a:accent3>
    <a:accent4>
      <a:srgbClr val="8C4799"/>
    </a:accent4>
    <a:accent5>
      <a:srgbClr val="202653"/>
    </a:accent5>
    <a:accent6>
      <a:srgbClr val="7BAFD4"/>
    </a:accent6>
    <a:hlink>
      <a:srgbClr val="202653"/>
    </a:hlink>
    <a:folHlink>
      <a:srgbClr val="7BAFD4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MNB_Theme_2">
    <a:dk1>
      <a:sysClr val="windowText" lastClr="000000"/>
    </a:dk1>
    <a:lt1>
      <a:sysClr val="window" lastClr="FFFFFF"/>
    </a:lt1>
    <a:dk2>
      <a:srgbClr val="898D8D"/>
    </a:dk2>
    <a:lt2>
      <a:srgbClr val="AC9F70"/>
    </a:lt2>
    <a:accent1>
      <a:srgbClr val="9C0000"/>
    </a:accent1>
    <a:accent2>
      <a:srgbClr val="E57200"/>
    </a:accent2>
    <a:accent3>
      <a:srgbClr val="CE0F69"/>
    </a:accent3>
    <a:accent4>
      <a:srgbClr val="8C4799"/>
    </a:accent4>
    <a:accent5>
      <a:srgbClr val="202653"/>
    </a:accent5>
    <a:accent6>
      <a:srgbClr val="7BAFD4"/>
    </a:accent6>
    <a:hlink>
      <a:srgbClr val="202653"/>
    </a:hlink>
    <a:folHlink>
      <a:srgbClr val="7BAFD4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MNB_Theme_2">
    <a:dk1>
      <a:sysClr val="windowText" lastClr="000000"/>
    </a:dk1>
    <a:lt1>
      <a:sysClr val="window" lastClr="FFFFFF"/>
    </a:lt1>
    <a:dk2>
      <a:srgbClr val="898D8D"/>
    </a:dk2>
    <a:lt2>
      <a:srgbClr val="AC9F70"/>
    </a:lt2>
    <a:accent1>
      <a:srgbClr val="7E5C1D"/>
    </a:accent1>
    <a:accent2>
      <a:srgbClr val="E57200"/>
    </a:accent2>
    <a:accent3>
      <a:srgbClr val="CE0F69"/>
    </a:accent3>
    <a:accent4>
      <a:srgbClr val="8C4799"/>
    </a:accent4>
    <a:accent5>
      <a:srgbClr val="202653"/>
    </a:accent5>
    <a:accent6>
      <a:srgbClr val="7BAFD4"/>
    </a:accent6>
    <a:hlink>
      <a:srgbClr val="202653"/>
    </a:hlink>
    <a:folHlink>
      <a:srgbClr val="7BAFD4"/>
    </a:folHlink>
  </a:clrScheme>
  <a:fontScheme name="Calibri">
    <a:majorFont>
      <a:latin typeface="Calibri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MNB_Theme_2">
    <a:dk1>
      <a:sysClr val="windowText" lastClr="000000"/>
    </a:dk1>
    <a:lt1>
      <a:sysClr val="window" lastClr="FFFFFF"/>
    </a:lt1>
    <a:dk2>
      <a:srgbClr val="898D8D"/>
    </a:dk2>
    <a:lt2>
      <a:srgbClr val="AC9F70"/>
    </a:lt2>
    <a:accent1>
      <a:srgbClr val="9C0000"/>
    </a:accent1>
    <a:accent2>
      <a:srgbClr val="E57200"/>
    </a:accent2>
    <a:accent3>
      <a:srgbClr val="CE0F69"/>
    </a:accent3>
    <a:accent4>
      <a:srgbClr val="8C4799"/>
    </a:accent4>
    <a:accent5>
      <a:srgbClr val="202653"/>
    </a:accent5>
    <a:accent6>
      <a:srgbClr val="7BAFD4"/>
    </a:accent6>
    <a:hlink>
      <a:srgbClr val="202653"/>
    </a:hlink>
    <a:folHlink>
      <a:srgbClr val="7BAFD4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MNB_Theme_2">
    <a:dk1>
      <a:sysClr val="windowText" lastClr="000000"/>
    </a:dk1>
    <a:lt1>
      <a:sysClr val="window" lastClr="FFFFFF"/>
    </a:lt1>
    <a:dk2>
      <a:srgbClr val="898D8D"/>
    </a:dk2>
    <a:lt2>
      <a:srgbClr val="AC9F70"/>
    </a:lt2>
    <a:accent1>
      <a:srgbClr val="9C0000"/>
    </a:accent1>
    <a:accent2>
      <a:srgbClr val="E57200"/>
    </a:accent2>
    <a:accent3>
      <a:srgbClr val="CE0F69"/>
    </a:accent3>
    <a:accent4>
      <a:srgbClr val="8C4799"/>
    </a:accent4>
    <a:accent5>
      <a:srgbClr val="202653"/>
    </a:accent5>
    <a:accent6>
      <a:srgbClr val="7BAFD4"/>
    </a:accent6>
    <a:hlink>
      <a:srgbClr val="202653"/>
    </a:hlink>
    <a:folHlink>
      <a:srgbClr val="7BAFD4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MNB_Theme_2">
    <a:dk1>
      <a:sysClr val="windowText" lastClr="000000"/>
    </a:dk1>
    <a:lt1>
      <a:sysClr val="window" lastClr="FFFFFF"/>
    </a:lt1>
    <a:dk2>
      <a:srgbClr val="898D8D"/>
    </a:dk2>
    <a:lt2>
      <a:srgbClr val="AC9F70"/>
    </a:lt2>
    <a:accent1>
      <a:srgbClr val="9C0000"/>
    </a:accent1>
    <a:accent2>
      <a:srgbClr val="E57200"/>
    </a:accent2>
    <a:accent3>
      <a:srgbClr val="CE0F69"/>
    </a:accent3>
    <a:accent4>
      <a:srgbClr val="8C4799"/>
    </a:accent4>
    <a:accent5>
      <a:srgbClr val="202653"/>
    </a:accent5>
    <a:accent6>
      <a:srgbClr val="7BAFD4"/>
    </a:accent6>
    <a:hlink>
      <a:srgbClr val="202653"/>
    </a:hlink>
    <a:folHlink>
      <a:srgbClr val="7BAFD4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MNB_Theme_2">
    <a:dk1>
      <a:sysClr val="windowText" lastClr="000000"/>
    </a:dk1>
    <a:lt1>
      <a:sysClr val="window" lastClr="FFFFFF"/>
    </a:lt1>
    <a:dk2>
      <a:srgbClr val="898D8D"/>
    </a:dk2>
    <a:lt2>
      <a:srgbClr val="AC9F70"/>
    </a:lt2>
    <a:accent1>
      <a:srgbClr val="9C0000"/>
    </a:accent1>
    <a:accent2>
      <a:srgbClr val="E57200"/>
    </a:accent2>
    <a:accent3>
      <a:srgbClr val="CE0F69"/>
    </a:accent3>
    <a:accent4>
      <a:srgbClr val="8C4799"/>
    </a:accent4>
    <a:accent5>
      <a:srgbClr val="202653"/>
    </a:accent5>
    <a:accent6>
      <a:srgbClr val="7BAFD4"/>
    </a:accent6>
    <a:hlink>
      <a:srgbClr val="202653"/>
    </a:hlink>
    <a:folHlink>
      <a:srgbClr val="7BAFD4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1087</TotalTime>
  <Words>1538</Words>
  <Application>Microsoft Office PowerPoint</Application>
  <PresentationFormat>On-screen Show (4:3)</PresentationFormat>
  <Paragraphs>420</Paragraphs>
  <Slides>41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Times New Roman</vt:lpstr>
      <vt:lpstr>Trebuchet MS</vt:lpstr>
      <vt:lpstr>Verdana</vt:lpstr>
      <vt:lpstr>Wingdings</vt:lpstr>
      <vt:lpstr>blank</vt:lpstr>
      <vt:lpstr>Makrogazdasági kilátások Inflációs jelentés – 2016. szeptember</vt:lpstr>
      <vt:lpstr>A szeptemberi előrejelzés fő üzenetei</vt:lpstr>
      <vt:lpstr>A júniusi előrejelzés óta beérkezett adatok értékelése</vt:lpstr>
      <vt:lpstr>A hazai növekedés főbb pillérei</vt:lpstr>
      <vt:lpstr>A fogyasztás bővülését meghatározó tényezők</vt:lpstr>
      <vt:lpstr>Számottevően nőtt a lakosság nettó pénzügyi vagyona</vt:lpstr>
      <vt:lpstr>A lakossági fogyasztás dinamikus emelkedésére számítunk</vt:lpstr>
      <vt:lpstr>Fordulat a lakossági hitelezésben</vt:lpstr>
      <vt:lpstr>A lakossági beruházások az elmúlt negyedévekben érdemben emelkedtek</vt:lpstr>
      <vt:lpstr>A beruházások bővülését meghatározó tényezők</vt:lpstr>
      <vt:lpstr>Tovább erősödik a kkv szektor hitelnövekedése</vt:lpstr>
      <vt:lpstr>Érdemi bővülés a vállalati beruházásokban</vt:lpstr>
      <vt:lpstr>Korábbi lakáspiaci felfutáshoz képest dinamikusabban bővülő engedélyek, de még elmaradó építések</vt:lpstr>
      <vt:lpstr>Az EU-forráskifizetések növekedésére számítunk az év második felében</vt:lpstr>
      <vt:lpstr>A nemzetgazdasági beruházásokon belül a magánszektor arányának emelkedése</vt:lpstr>
      <vt:lpstr>A külkereskedelmi forgalmunkat meghatározó tényezők</vt:lpstr>
      <vt:lpstr>Felvevőpiacaink növekedésre vonatkozó várakozások romlottak</vt:lpstr>
      <vt:lpstr>A visszafogottabb külső kereslet bővülés mellett piaci részesedésünk tovább nő</vt:lpstr>
      <vt:lpstr>Az idei évre vonatkozóan kiugróan magas mezőgazdasági terméssel számolunk</vt:lpstr>
      <vt:lpstr>Előretekintve folytatódik a hazai gazdaság 3 százalék körüli bővülése</vt:lpstr>
      <vt:lpstr>Nem változtattunk a gazdasági növekedésre vonatkozó várakozásunkon</vt:lpstr>
      <vt:lpstr>A hazai bérdinamikát meghatározó tényezők</vt:lpstr>
      <vt:lpstr>Előretekintve további létszámbővülésre számítunk a nemzetgazdaságban</vt:lpstr>
      <vt:lpstr>Erősödő verseny a munkaerő iránt</vt:lpstr>
      <vt:lpstr>Jelentősen bővülnek a reáljövedelmek</vt:lpstr>
      <vt:lpstr>A hazai inflációs folyamatokat meghatározó tényezők</vt:lpstr>
      <vt:lpstr>Következő hónapokban stabilan pozitív tartományba kerülhet az infláció</vt:lpstr>
      <vt:lpstr>A magyar gazdaságot várhatóan középtávon is mérsékelt külső inflációs környezet jellemzi</vt:lpstr>
      <vt:lpstr>Az inflációs várakozások historikusan alacsony szinten tartózkodnak</vt:lpstr>
      <vt:lpstr>Az infláció 2018 közepén kerül a cél közelébe</vt:lpstr>
      <vt:lpstr>Döntően adóváltozások miatt előretekintve alacsonyabb inflációra számítunk</vt:lpstr>
      <vt:lpstr>Költségvetés és egyensúlyi pozíció </vt:lpstr>
      <vt:lpstr>A költségvetési politika idei keresletösztönző hatása kisebb lehet a korábban vártnál</vt:lpstr>
      <vt:lpstr>A GDP-arányos államadósság előretekintve tovább csökken</vt:lpstr>
      <vt:lpstr>A külső finanszírozási képesség magas szinten stabilizálódik, a külső adósság pedig tovább mérséklődik</vt:lpstr>
      <vt:lpstr>Alternatív forgatókönyvek</vt:lpstr>
      <vt:lpstr>Alternatív forgatókönyvek hatása az inflációra és a GDP-növekedésre</vt:lpstr>
      <vt:lpstr>Előrejelzésünk fő üzenetei</vt:lpstr>
      <vt:lpstr>A szeptemberi előrejelzés fő üzenetei</vt:lpstr>
      <vt:lpstr>Aktuális és korábbi előrejelzéseink éves számai</vt:lpstr>
      <vt:lpstr>PowerPoint Presentation</vt:lpstr>
    </vt:vector>
  </TitlesOfParts>
  <Company>Magyar Nemzeti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Szentmihályi Szabolcs</dc:creator>
  <cp:lastModifiedBy>Hajnal Mihály</cp:lastModifiedBy>
  <cp:revision>1730</cp:revision>
  <cp:lastPrinted>2016-06-22T16:34:06Z</cp:lastPrinted>
  <dcterms:created xsi:type="dcterms:W3CDTF">2015-08-28T08:02:27Z</dcterms:created>
  <dcterms:modified xsi:type="dcterms:W3CDTF">2016-09-22T06:56:24Z</dcterms:modified>
</cp:coreProperties>
</file>