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5.xml" ContentType="application/vnd.openxmlformats-officedocument.drawingml.chartshape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drawings/drawing7.xml" ContentType="application/vnd.openxmlformats-officedocument.drawingml.chartshape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8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drawings/drawing9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drawings/drawing10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9.xml" ContentType="application/vnd.openxmlformats-officedocument.themeOverride+xml"/>
  <Override PartName="/ppt/drawings/drawing1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drawings/drawing12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drawings/drawing13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notesSlides/notesSlide19.xml" ContentType="application/vnd.openxmlformats-officedocument.presentationml.notesSl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drawings/drawing14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6.xml" ContentType="application/vnd.openxmlformats-officedocument.drawingml.chart+xml"/>
  <Override PartName="/ppt/theme/themeOverride14.xml" ContentType="application/vnd.openxmlformats-officedocument.themeOverride+xml"/>
  <Override PartName="/ppt/notesSlides/notesSlide21.xml" ContentType="application/vnd.openxmlformats-officedocument.presentationml.notesSlide+xml"/>
  <Override PartName="/ppt/charts/chart17.xml" ContentType="application/vnd.openxmlformats-officedocument.drawingml.chart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8.xml" ContentType="application/vnd.openxmlformats-officedocument.drawingml.chart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charts/chart1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7.xml" ContentType="application/vnd.openxmlformats-officedocument.drawingml.chartshapes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drawings/drawing18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5.xml" ContentType="application/vnd.openxmlformats-officedocument.presentationml.notesSlide+xml"/>
  <Override PartName="/ppt/charts/chart2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8.xml" ContentType="application/vnd.openxmlformats-officedocument.themeOverride+xml"/>
  <Override PartName="/ppt/drawings/drawing19.xml" ContentType="application/vnd.openxmlformats-officedocument.drawingml.chartshapes+xml"/>
  <Override PartName="/ppt/notesSlides/notesSlide26.xml" ContentType="application/vnd.openxmlformats-officedocument.presentationml.notesSlide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drawings/drawing20.xml" ContentType="application/vnd.openxmlformats-officedocument.drawingml.chartshapes+xml"/>
  <Override PartName="/ppt/charts/chart2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1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24.xml" ContentType="application/vnd.openxmlformats-officedocument.drawingml.chart+xml"/>
  <Override PartName="/ppt/theme/themeOverride20.xml" ContentType="application/vnd.openxmlformats-officedocument.themeOverride+xml"/>
  <Override PartName="/ppt/drawings/drawing22.xml" ContentType="application/vnd.openxmlformats-officedocument.drawingml.chartshape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25.xml" ContentType="application/vnd.openxmlformats-officedocument.drawingml.chart+xml"/>
  <Override PartName="/ppt/theme/themeOverride21.xml" ContentType="application/vnd.openxmlformats-officedocument.themeOverride+xml"/>
  <Override PartName="/ppt/drawings/drawing23.xml" ContentType="application/vnd.openxmlformats-officedocument.drawingml.chartshapes+xml"/>
  <Override PartName="/ppt/notesSlides/notesSlide30.xml" ContentType="application/vnd.openxmlformats-officedocument.presentationml.notesSlide+xml"/>
  <Override PartName="/ppt/charts/chart26.xml" ContentType="application/vnd.openxmlformats-officedocument.drawingml.chart+xml"/>
  <Override PartName="/ppt/theme/themeOverride22.xml" ContentType="application/vnd.openxmlformats-officedocument.themeOverride+xml"/>
  <Override PartName="/ppt/drawings/drawing24.xml" ContentType="application/vnd.openxmlformats-officedocument.drawingml.chartshapes+xml"/>
  <Override PartName="/ppt/notesSlides/notesSlide3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7.xml" ContentType="application/vnd.openxmlformats-officedocument.drawingml.chart+xml"/>
  <Override PartName="/ppt/theme/themeOverride23.xml" ContentType="application/vnd.openxmlformats-officedocument.themeOverride+xml"/>
  <Override PartName="/ppt/drawings/drawing25.xml" ContentType="application/vnd.openxmlformats-officedocument.drawingml.chartshape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50"/>
  </p:notesMasterIdLst>
  <p:handoutMasterIdLst>
    <p:handoutMasterId r:id="rId51"/>
  </p:handoutMasterIdLst>
  <p:sldIdLst>
    <p:sldId id="404" r:id="rId2"/>
    <p:sldId id="526" r:id="rId3"/>
    <p:sldId id="514" r:id="rId4"/>
    <p:sldId id="477" r:id="rId5"/>
    <p:sldId id="478" r:id="rId6"/>
    <p:sldId id="528" r:id="rId7"/>
    <p:sldId id="529" r:id="rId8"/>
    <p:sldId id="549" r:id="rId9"/>
    <p:sldId id="538" r:id="rId10"/>
    <p:sldId id="523" r:id="rId11"/>
    <p:sldId id="560" r:id="rId12"/>
    <p:sldId id="550" r:id="rId13"/>
    <p:sldId id="540" r:id="rId14"/>
    <p:sldId id="551" r:id="rId15"/>
    <p:sldId id="541" r:id="rId16"/>
    <p:sldId id="552" r:id="rId17"/>
    <p:sldId id="521" r:id="rId18"/>
    <p:sldId id="547" r:id="rId19"/>
    <p:sldId id="520" r:id="rId20"/>
    <p:sldId id="533" r:id="rId21"/>
    <p:sldId id="457" r:id="rId22"/>
    <p:sldId id="486" r:id="rId23"/>
    <p:sldId id="466" r:id="rId24"/>
    <p:sldId id="559" r:id="rId25"/>
    <p:sldId id="525" r:id="rId26"/>
    <p:sldId id="515" r:id="rId27"/>
    <p:sldId id="553" r:id="rId28"/>
    <p:sldId id="494" r:id="rId29"/>
    <p:sldId id="495" r:id="rId30"/>
    <p:sldId id="496" r:id="rId31"/>
    <p:sldId id="442" r:id="rId32"/>
    <p:sldId id="513" r:id="rId33"/>
    <p:sldId id="487" r:id="rId34"/>
    <p:sldId id="418" r:id="rId35"/>
    <p:sldId id="535" r:id="rId36"/>
    <p:sldId id="485" r:id="rId37"/>
    <p:sldId id="497" r:id="rId38"/>
    <p:sldId id="498" r:id="rId39"/>
    <p:sldId id="467" r:id="rId40"/>
    <p:sldId id="449" r:id="rId41"/>
    <p:sldId id="557" r:id="rId42"/>
    <p:sldId id="558" r:id="rId43"/>
    <p:sldId id="524" r:id="rId44"/>
    <p:sldId id="505" r:id="rId45"/>
    <p:sldId id="556" r:id="rId46"/>
    <p:sldId id="450" r:id="rId47"/>
    <p:sldId id="502" r:id="rId48"/>
    <p:sldId id="406" r:id="rId4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70" autoAdjust="0"/>
  </p:normalViewPr>
  <p:slideViewPr>
    <p:cSldViewPr snapToGrid="0">
      <p:cViewPr varScale="1">
        <p:scale>
          <a:sx n="110" d="100"/>
          <a:sy n="110" d="100"/>
        </p:scale>
        <p:origin x="954" y="10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notesViewPr>
    <p:cSldViewPr snapToGrid="0"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_workflow\KKF\_IR%20&#246;sszes\2017_03\2ford\nemzetk&#246;zi%20horizontok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SRV2\MNB\_workflow\KKF\_IR%20&#246;sszes\2017_03\1ford\Hitelez&#233;s_teljes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11.xml"/><Relationship Id="rId4" Type="http://schemas.openxmlformats.org/officeDocument/2006/relationships/oleObject" Target="file:///\\SRV2\MNB\_workflow\KKF\_IR%20&#246;sszes\2017_03\2ford\beruh&#225;z&#225;so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SRV2\MNB\_workflow\KKF\_IR%20&#246;sszes\2017_03\&#225;br&#225;k\M_3.%20fejezet%20-%203rd%20chapter.xlsx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RV2\MNB\_workflow\KKF\_IR%20&#246;sszes\2017_03\&#225;br&#225;k\M_1.%20fejezet%20-%201st%20chapter.xlsx" TargetMode="External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7_03\2ford\konjunktura_17_marc.xlsx" TargetMode="External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SRV2\MNB\_workflow\KKF\_IR%20&#246;sszes\2017_03\IC\&#193;br&#225;k\IC%20-%20K&#252;ls&#337;%20kereslet,%20infl&#225;ci&#243;,%20kamatk&#246;rnyezet.xlsx" TargetMode="External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7_03\2ford\konjunktura_17_marc.xlsx" TargetMode="External"/><Relationship Id="rId1" Type="http://schemas.openxmlformats.org/officeDocument/2006/relationships/themeOverride" Target="../theme/themeOverrid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\\SRV2\MNB\_workflow\KKF\_IR%20&#246;sszes\2017_03\2ford\konjunktura_17_marc.xlsx" TargetMode="External"/><Relationship Id="rId1" Type="http://schemas.openxmlformats.org/officeDocument/2006/relationships/themeOverride" Target="../theme/themeOverrid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SRV2\MNB\_workflow\KKF\_IR%20&#246;sszes\2017_03\2ford\Fizm&#233;rleg_&#225;bra_fore_m&#225;rc2kor.xlsx" TargetMode="External"/><Relationship Id="rId1" Type="http://schemas.openxmlformats.org/officeDocument/2006/relationships/themeOverride" Target="../theme/themeOverrid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_workflow\KKF\_IR%20&#246;sszes\2017_03\Issues\&#225;br&#225;k\Issue_MG_sz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SRV2\MNB\_workflow\KKF\_IR%20&#246;sszes\2017_03\2ford\munkapiac_elemz&#337;ihez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srv2\mnb\_workflow\KKF\_IR%20&#246;sszes\2017_03\1ford\GDP_&#225;bra_riport.xlsx" TargetMode="External"/><Relationship Id="rId1" Type="http://schemas.openxmlformats.org/officeDocument/2006/relationships/themeOverride" Target="../theme/themeOverride17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19.xml"/><Relationship Id="rId4" Type="http://schemas.openxmlformats.org/officeDocument/2006/relationships/oleObject" Target="file:///\\SRV2\MNBExt\Kgf\QuittnerP\IR\2017_03\Olajfeltev&#233;s%20&#233;s%20Consensus%202017.03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\\SRV2\MNBExt\Kgf\QuittnerP\IR\2017_03\Euroz&#243;na%20CPI%20forecastok.xlsx" TargetMode="External"/><Relationship Id="rId1" Type="http://schemas.openxmlformats.org/officeDocument/2006/relationships/themeOverride" Target="../theme/themeOverride19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KKF\Konjunktura%20elemzo%20osztaly\_Common\Infl&#225;ci&#243;s%20csoport\IR\2017_m&#225;rc\k&#252;ld&#233;s\&#225;br&#225;k%20short%20magyar&#225;zathoz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\\SRV2\MNB\_workflow\KKF\_IR%20&#246;sszes\2017_03\&#225;br&#225;k\M_1.%20fejezet%20-%201st%20chapter.xlsx" TargetMode="External"/><Relationship Id="rId1" Type="http://schemas.openxmlformats.org/officeDocument/2006/relationships/themeOverride" Target="../theme/themeOverride20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\\SRV2\MNB\_workflow\KKF\_IR%20&#246;sszes\2017_03\&#225;br&#225;k\M_5.%20fejezet%20-%205th%20chapter.xlsx" TargetMode="External"/><Relationship Id="rId1" Type="http://schemas.openxmlformats.org/officeDocument/2006/relationships/themeOverride" Target="../theme/themeOverride21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\\SRV2\MNB\_workflow\KKF\_IR%20&#246;sszes\2017_03\&#225;br&#225;k\M_5.%20fejezet%20-%205th%20chapter.xlsx" TargetMode="External"/><Relationship Id="rId1" Type="http://schemas.openxmlformats.org/officeDocument/2006/relationships/themeOverride" Target="../theme/themeOverride22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oleObject" Target="file:///\\SRV2\MNB\_workflow\KKF\_IR%20&#246;sszes\2017_03\&#225;br&#225;k\M_2.%20fejezet%20-%202nd%20chapter.xlsx" TargetMode="External"/><Relationship Id="rId1" Type="http://schemas.openxmlformats.org/officeDocument/2006/relationships/themeOverride" Target="../theme/themeOverrid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_workflow\KKF\_IR%20&#246;sszes\2017_03\2ford\&#193;br&#225;k_ce_kker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\\SRV2\MNB\_workflow\KKF\_IR%20&#246;sszes\2017_03\1ford\&#193;br&#225;k_fogyigap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6.xml"/><Relationship Id="rId4" Type="http://schemas.openxmlformats.org/officeDocument/2006/relationships/oleObject" Target="file:///\\SRV2\MNB\_workflow\KKF\_IR%20&#246;sszes\2017_03\2ford\Phillips-g&#246;rbe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RV2\MNB\_workflow\KKF\_IR%20&#246;sszes\2017_03\2ford\core-munkaer&#337;k&#246;lts&#233;g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8.xml"/><Relationship Id="rId4" Type="http://schemas.openxmlformats.org/officeDocument/2006/relationships/oleObject" Target="file:///\\SRV2\MNB\_workflow\KKF\_IR%20&#246;sszes\2017_03\IC\&#193;br&#225;k\IC%20-%20Fisk&#225;li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SRV2\MNB\_workflow\KKF\_IR%20&#246;sszes\2017_03\&#225;br&#225;k\M_5.%20fejezet%20-%205th%20chapter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232157"/>
            </a:solidFill>
          </c:spPr>
          <c:explosion val="4"/>
          <c:dPt>
            <c:idx val="0"/>
            <c:bubble3D val="0"/>
            <c:spPr>
              <a:solidFill>
                <a:srgbClr val="9C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43-442E-A603-96B68A7AEF54}"/>
              </c:ext>
            </c:extLst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43-442E-A603-96B68A7AEF54}"/>
              </c:ext>
            </c:extLst>
          </c:dPt>
          <c:dPt>
            <c:idx val="2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43-442E-A603-96B68A7AEF54}"/>
              </c:ext>
            </c:extLst>
          </c:dPt>
          <c:cat>
            <c:strRef>
              <c:f>Horizont!$C$42:$C$44</c:f>
              <c:strCache>
                <c:ptCount val="3"/>
                <c:pt idx="0">
                  <c:v>3 év</c:v>
                </c:pt>
                <c:pt idx="1">
                  <c:v>2 év</c:v>
                </c:pt>
                <c:pt idx="2">
                  <c:v>1,5 év</c:v>
                </c:pt>
              </c:strCache>
            </c:strRef>
          </c:cat>
          <c:val>
            <c:numRef>
              <c:f>Horizont!$D$42:$D$44</c:f>
              <c:numCache>
                <c:formatCode>General</c:formatCode>
                <c:ptCount val="3"/>
                <c:pt idx="0">
                  <c:v>9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43-442E-A603-96B68A7AE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973790035971489E-2"/>
          <c:y val="6.8393703703703707E-2"/>
          <c:w val="0.88584094538981062"/>
          <c:h val="0.71302951388888891"/>
        </c:manualLayout>
      </c:layout>
      <c:areaChart>
        <c:grouping val="stacked"/>
        <c:varyColors val="0"/>
        <c:ser>
          <c:idx val="3"/>
          <c:order val="2"/>
          <c:spPr>
            <a:noFill/>
            <a:ln>
              <a:noFill/>
            </a:ln>
          </c:spPr>
          <c:cat>
            <c:numRef>
              <c:f>'Kkv sexy (2020)'!$H$13:$H$53</c:f>
              <c:numCache>
                <c:formatCode>General</c:formatCode>
                <c:ptCount val="41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  <c:pt idx="36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'Kkv sexy (2020)'!$M$13:$M$53</c:f>
              <c:numCache>
                <c:formatCode>#,##0.0</c:formatCode>
                <c:ptCount val="41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5</c:v>
                </c:pt>
                <c:pt idx="4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A-4F63-8CDC-D3AD7BFAB366}"/>
            </c:ext>
          </c:extLst>
        </c:ser>
        <c:ser>
          <c:idx val="5"/>
          <c:order val="3"/>
          <c:spPr>
            <a:solidFill>
              <a:srgbClr val="9C0000">
                <a:alpha val="25000"/>
              </a:srgbClr>
            </a:solidFill>
          </c:spPr>
          <c:cat>
            <c:numRef>
              <c:f>'Kkv sexy (2020)'!$H$13:$H$53</c:f>
              <c:numCache>
                <c:formatCode>General</c:formatCode>
                <c:ptCount val="41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  <c:pt idx="36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'Kkv sexy (2020)'!$N$13:$N$53</c:f>
              <c:numCache>
                <c:formatCode>#,##0.0</c:formatCode>
                <c:ptCount val="41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5</c:v>
                </c:pt>
                <c:pt idx="4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A-4F63-8CDC-D3AD7BFAB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9390592"/>
        <c:axId val="289392128"/>
      </c:areaChart>
      <c:lineChart>
        <c:grouping val="standard"/>
        <c:varyColors val="0"/>
        <c:ser>
          <c:idx val="1"/>
          <c:order val="0"/>
          <c:tx>
            <c:strRef>
              <c:f>'Kkv sexy (2020)'!$J$8</c:f>
              <c:strCache>
                <c:ptCount val="1"/>
                <c:pt idx="0">
                  <c:v>Tény - kkv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olid"/>
            </a:ln>
          </c:spPr>
          <c:marker>
            <c:symbol val="none"/>
          </c:marker>
          <c:cat>
            <c:numRef>
              <c:f>'Kkv sexy (2020)'!$H$13:$H$49</c:f>
              <c:numCache>
                <c:formatCode>General</c:formatCode>
                <c:ptCount val="37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  <c:pt idx="36">
                  <c:v>2019</c:v>
                </c:pt>
              </c:numCache>
            </c:numRef>
          </c:cat>
          <c:val>
            <c:numRef>
              <c:f>'Kkv sexy (2020)'!$J$13:$J$49</c:f>
              <c:numCache>
                <c:formatCode>0.0</c:formatCode>
                <c:ptCount val="37"/>
                <c:pt idx="0">
                  <c:v>-6.0215550335950923</c:v>
                </c:pt>
                <c:pt idx="1">
                  <c:v>-7.2151162427270634</c:v>
                </c:pt>
                <c:pt idx="2">
                  <c:v>-7.3101156849853339</c:v>
                </c:pt>
                <c:pt idx="3">
                  <c:v>-6.9484270985573566</c:v>
                </c:pt>
                <c:pt idx="4" formatCode="#,##0.0">
                  <c:v>-5.8633613392734247</c:v>
                </c:pt>
                <c:pt idx="5" formatCode="#,##0.0">
                  <c:v>-4.8926251045693405</c:v>
                </c:pt>
                <c:pt idx="6" formatCode="#,##0.0">
                  <c:v>-4.5690463596679791</c:v>
                </c:pt>
                <c:pt idx="7" formatCode="#,##0.0">
                  <c:v>-4.8455759146690198</c:v>
                </c:pt>
                <c:pt idx="8" formatCode="#,##0.0">
                  <c:v>-4.9377524330027001</c:v>
                </c:pt>
                <c:pt idx="9" formatCode="#,##0.0">
                  <c:v>-4.8455759146690198</c:v>
                </c:pt>
                <c:pt idx="10" formatCode="#,##0.0">
                  <c:v>-4.3687517634245552</c:v>
                </c:pt>
                <c:pt idx="11" formatCode="#,##0.0">
                  <c:v>-4.2263414738551717</c:v>
                </c:pt>
                <c:pt idx="12" formatCode="#,##0.0">
                  <c:v>-5.0990248013575723</c:v>
                </c:pt>
                <c:pt idx="13" formatCode="#,##0.0">
                  <c:v>-6.4142185564771523</c:v>
                </c:pt>
                <c:pt idx="14" formatCode="#,##0.0">
                  <c:v>0.67</c:v>
                </c:pt>
                <c:pt idx="15" formatCode="#,##0.0">
                  <c:v>2.2604379304E-2</c:v>
                </c:pt>
                <c:pt idx="16" formatCode="#,##0.0">
                  <c:v>0.49910182496025191</c:v>
                </c:pt>
                <c:pt idx="17" formatCode="#,##0.0">
                  <c:v>1.2058073718786109</c:v>
                </c:pt>
                <c:pt idx="18" formatCode="#,##0.0">
                  <c:v>-3.2405238247377253</c:v>
                </c:pt>
                <c:pt idx="19" formatCode="#,##0.0">
                  <c:v>-1.5380132542280385</c:v>
                </c:pt>
                <c:pt idx="20" formatCode="#,##0.0">
                  <c:v>0.62731605195289319</c:v>
                </c:pt>
                <c:pt idx="21" formatCode="#,##0.0">
                  <c:v>1.9198772145865901</c:v>
                </c:pt>
                <c:pt idx="22" formatCode="#,##0.0">
                  <c:v>3.5142322718295684</c:v>
                </c:pt>
                <c:pt idx="23" formatCode="#,##0.0">
                  <c:v>5.8373143329076402</c:v>
                </c:pt>
                <c:pt idx="24" formatCode="#,##0.0">
                  <c:v>6.482896445269672</c:v>
                </c:pt>
                <c:pt idx="25" formatCode="#,##0.0">
                  <c:v>6.4867165430984794</c:v>
                </c:pt>
                <c:pt idx="26" formatCode="#,##0.0">
                  <c:v>8.1718569462303581</c:v>
                </c:pt>
                <c:pt idx="27" formatCode="#,##0.0">
                  <c:v>11.738083298761092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5A-4F63-8CDC-D3AD7BFAB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390592"/>
        <c:axId val="289392128"/>
      </c:lineChart>
      <c:lineChart>
        <c:grouping val="standard"/>
        <c:varyColors val="0"/>
        <c:ser>
          <c:idx val="2"/>
          <c:order val="1"/>
          <c:tx>
            <c:strRef>
              <c:f>'Kkv sexy (2020)'!$L$8</c:f>
              <c:strCache>
                <c:ptCount val="1"/>
                <c:pt idx="0">
                  <c:v>Előrejelzés - kkv</c:v>
                </c:pt>
              </c:strCache>
            </c:strRef>
          </c:tx>
          <c:spPr>
            <a:ln w="3175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'Kkv sexy (2020)'!$H$13:$H$53</c:f>
              <c:numCache>
                <c:formatCode>General</c:formatCode>
                <c:ptCount val="41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  <c:pt idx="36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'Kkv sexy (2020)'!$L$13:$L$53</c:f>
              <c:numCache>
                <c:formatCode>General</c:formatCode>
                <c:ptCount val="41"/>
                <c:pt idx="27" formatCode="#,##0.0">
                  <c:v>11.738083298761092</c:v>
                </c:pt>
                <c:pt idx="28" formatCode="#,##0.0">
                  <c:v>13.156507552987076</c:v>
                </c:pt>
                <c:pt idx="29" formatCode="#,##0.0">
                  <c:v>13.456680490034412</c:v>
                </c:pt>
                <c:pt idx="30" formatCode="#,##0.0">
                  <c:v>10.914276141659247</c:v>
                </c:pt>
                <c:pt idx="31" formatCode="#,##0.0">
                  <c:v>8.5450320224780754</c:v>
                </c:pt>
                <c:pt idx="32" formatCode="#,##0.0">
                  <c:v>7.9596568088227375</c:v>
                </c:pt>
                <c:pt idx="33" formatCode="#,##0.0">
                  <c:v>7.4519569533758769</c:v>
                </c:pt>
                <c:pt idx="34" formatCode="#,##0.0">
                  <c:v>7.2071629837790168</c:v>
                </c:pt>
                <c:pt idx="35" formatCode="#,##0.0">
                  <c:v>6.9820922816659383</c:v>
                </c:pt>
                <c:pt idx="36" formatCode="#,##0.0">
                  <c:v>6.8388601741106392</c:v>
                </c:pt>
                <c:pt idx="37" formatCode="#,##0.0">
                  <c:v>6.4534582870938957</c:v>
                </c:pt>
                <c:pt idx="38" formatCode="#,##0.0">
                  <c:v>6.0177502042032618</c:v>
                </c:pt>
                <c:pt idx="39" formatCode="#,##0.0">
                  <c:v>5.363744302252738</c:v>
                </c:pt>
                <c:pt idx="40" formatCode="#,##0.0">
                  <c:v>5.2927716182267659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5A-4F63-8CDC-D3AD7BFAB366}"/>
            </c:ext>
          </c:extLst>
        </c:ser>
        <c:ser>
          <c:idx val="4"/>
          <c:order val="4"/>
          <c:tx>
            <c:strRef>
              <c:f>'Kkv sexy (2020)'!$I$8</c:f>
              <c:strCache>
                <c:ptCount val="1"/>
                <c:pt idx="0">
                  <c:v>Tény - vállalati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'Kkv sexy (2020)'!$H$13:$H$53</c:f>
              <c:numCache>
                <c:formatCode>General</c:formatCode>
                <c:ptCount val="41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  <c:pt idx="36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'Kkv sexy (2020)'!$I$13:$I$49</c:f>
              <c:numCache>
                <c:formatCode>0.0</c:formatCode>
                <c:ptCount val="37"/>
                <c:pt idx="0">
                  <c:v>-6.0060527532258288</c:v>
                </c:pt>
                <c:pt idx="1">
                  <c:v>-7.8196778946047765</c:v>
                </c:pt>
                <c:pt idx="2">
                  <c:v>-5.4580861657869457</c:v>
                </c:pt>
                <c:pt idx="3">
                  <c:v>-4.3709926216945227</c:v>
                </c:pt>
                <c:pt idx="4" formatCode="#,##0.0">
                  <c:v>-5.2449354612478878</c:v>
                </c:pt>
                <c:pt idx="5" formatCode="#,##0.0">
                  <c:v>-3.9446542428414304</c:v>
                </c:pt>
                <c:pt idx="6" formatCode="#,##0.0">
                  <c:v>-4.827324623405155</c:v>
                </c:pt>
                <c:pt idx="7" formatCode="#,##0.0">
                  <c:v>-5.0581607370174853</c:v>
                </c:pt>
                <c:pt idx="8" formatCode="#,##0.0">
                  <c:v>-4.8160604093267319</c:v>
                </c:pt>
                <c:pt idx="9" formatCode="#,##0.0">
                  <c:v>-4.6532500511660757</c:v>
                </c:pt>
                <c:pt idx="10" formatCode="#,##0.0">
                  <c:v>-4.574428724274382</c:v>
                </c:pt>
                <c:pt idx="11" formatCode="#,##0.0">
                  <c:v>-4.3549533676698884</c:v>
                </c:pt>
                <c:pt idx="12" formatCode="#,##0.0">
                  <c:v>-4.6229884011890388</c:v>
                </c:pt>
                <c:pt idx="13" formatCode="#,##0.0">
                  <c:v>-4.3182357128789421</c:v>
                </c:pt>
                <c:pt idx="14" formatCode="#,##0.0">
                  <c:v>-0.89946623081683796</c:v>
                </c:pt>
                <c:pt idx="15" formatCode="#,##0.0">
                  <c:v>-1.5745389446733604</c:v>
                </c:pt>
                <c:pt idx="16" formatCode="#,##0.0">
                  <c:v>-1.521126177641448</c:v>
                </c:pt>
                <c:pt idx="17" formatCode="#,##0.0">
                  <c:v>0.11958916664358844</c:v>
                </c:pt>
                <c:pt idx="18" formatCode="#,##0.0">
                  <c:v>-1.3860431254642602</c:v>
                </c:pt>
                <c:pt idx="19" formatCode="#,##0.0">
                  <c:v>2.2491732995151033</c:v>
                </c:pt>
                <c:pt idx="20" formatCode="#,##0.0">
                  <c:v>1.2663721190004766</c:v>
                </c:pt>
                <c:pt idx="21" formatCode="#,##0.0">
                  <c:v>-2.7111499871794917</c:v>
                </c:pt>
                <c:pt idx="22" formatCode="#,##0.0">
                  <c:v>-3.6827420114306717</c:v>
                </c:pt>
                <c:pt idx="23" formatCode="#,##0.0">
                  <c:v>-4.5716918975902949</c:v>
                </c:pt>
                <c:pt idx="24" formatCode="#,##0.0">
                  <c:v>-0.9936032509819902</c:v>
                </c:pt>
                <c:pt idx="25" formatCode="#,##0.0">
                  <c:v>2.0060760345134696</c:v>
                </c:pt>
                <c:pt idx="26" formatCode="#,##0.0">
                  <c:v>2.9778574013409829</c:v>
                </c:pt>
                <c:pt idx="27" formatCode="#,##0.0">
                  <c:v>4.1503225093822076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5A-4F63-8CDC-D3AD7BFAB366}"/>
            </c:ext>
          </c:extLst>
        </c:ser>
        <c:ser>
          <c:idx val="0"/>
          <c:order val="5"/>
          <c:tx>
            <c:strRef>
              <c:f>'Kkv sexy (2020)'!$K$8</c:f>
              <c:strCache>
                <c:ptCount val="1"/>
                <c:pt idx="0">
                  <c:v>Előrejelzés - vállalati</c:v>
                </c:pt>
              </c:strCache>
            </c:strRef>
          </c:tx>
          <c:spPr>
            <a:ln w="31750">
              <a:solidFill>
                <a:schemeClr val="accent6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'Kkv sexy (2020)'!$H$13:$H$53</c:f>
              <c:numCache>
                <c:formatCode>General</c:formatCode>
                <c:ptCount val="41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  <c:pt idx="36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'Kkv sexy (2020)'!$K$13:$K$53</c:f>
              <c:numCache>
                <c:formatCode>General</c:formatCode>
                <c:ptCount val="41"/>
                <c:pt idx="27" formatCode="#,##0.0">
                  <c:v>4.1503225093822076</c:v>
                </c:pt>
                <c:pt idx="28" formatCode="#,##0.0">
                  <c:v>3.7291373938666896</c:v>
                </c:pt>
                <c:pt idx="29" formatCode="#,##0.0">
                  <c:v>5.1547456267276806</c:v>
                </c:pt>
                <c:pt idx="30" formatCode="#,##0.0">
                  <c:v>4.775314101195745</c:v>
                </c:pt>
                <c:pt idx="31" formatCode="#,##0.0">
                  <c:v>4.0667989921524867</c:v>
                </c:pt>
                <c:pt idx="32" formatCode="#,##0.0">
                  <c:v>3.8052819563072595</c:v>
                </c:pt>
                <c:pt idx="33" formatCode="#,##0.0">
                  <c:v>3.3601771058618981</c:v>
                </c:pt>
                <c:pt idx="34" formatCode="#,##0.0">
                  <c:v>3.2060899936426601</c:v>
                </c:pt>
                <c:pt idx="35" formatCode="#,##0.0">
                  <c:v>3.0828800964748337</c:v>
                </c:pt>
                <c:pt idx="36" formatCode="#,##0.0">
                  <c:v>3.4482953334995501</c:v>
                </c:pt>
                <c:pt idx="37" formatCode="#,##0.0">
                  <c:v>3.7677995615198605</c:v>
                </c:pt>
                <c:pt idx="38" formatCode="#,##0.0">
                  <c:v>3.9648620507459236</c:v>
                </c:pt>
                <c:pt idx="39" formatCode="#,##0.0">
                  <c:v>4.0417035097251581</c:v>
                </c:pt>
                <c:pt idx="40" formatCode="#,##0.0">
                  <c:v>4.0012736057854745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C5A-4F63-8CDC-D3AD7BFAB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400320"/>
        <c:axId val="289394048"/>
      </c:lineChart>
      <c:catAx>
        <c:axId val="28939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28939212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89392128"/>
        <c:scaling>
          <c:orientation val="minMax"/>
          <c:max val="14"/>
          <c:min val="-1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/>
                  <a:t>százalék</a:t>
                </a:r>
              </a:p>
            </c:rich>
          </c:tx>
          <c:layout>
            <c:manualLayout>
              <c:xMode val="edge"/>
              <c:yMode val="edge"/>
              <c:x val="7.6705324074074072E-2"/>
              <c:y val="4.2361111111111106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289390592"/>
        <c:crosses val="autoZero"/>
        <c:crossBetween val="between"/>
        <c:majorUnit val="2"/>
      </c:valAx>
      <c:valAx>
        <c:axId val="289394048"/>
        <c:scaling>
          <c:orientation val="minMax"/>
          <c:max val="14"/>
          <c:min val="-1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1217523148148152"/>
              <c:y val="5.655555555555556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289400320"/>
        <c:crosses val="max"/>
        <c:crossBetween val="between"/>
        <c:majorUnit val="2"/>
      </c:valAx>
      <c:catAx>
        <c:axId val="289400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39404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"/>
          <c:y val="0.87456493055555551"/>
          <c:w val="1"/>
          <c:h val="0.12543506944444444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>
          <a:latin typeface="+mn-lt"/>
        </a:defRPr>
      </a:pPr>
      <a:endParaRPr lang="hu-H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214855072463766E-2"/>
          <c:y val="6.9003333333333333E-2"/>
          <c:w val="0.8949131642512077"/>
          <c:h val="0.707031999999999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Összegzés!$B$16</c:f>
              <c:strCache>
                <c:ptCount val="1"/>
                <c:pt idx="0">
                  <c:v>Járműipari nagyberuházások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Összegzés!$A$17:$A$20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Összegzés!$B$17:$B$20</c:f>
              <c:numCache>
                <c:formatCode>0.00</c:formatCode>
                <c:ptCount val="4"/>
                <c:pt idx="0">
                  <c:v>5.4345087004606149E-2</c:v>
                </c:pt>
                <c:pt idx="1">
                  <c:v>0.17160103447982514</c:v>
                </c:pt>
                <c:pt idx="2">
                  <c:v>0.19384257612163308</c:v>
                </c:pt>
                <c:pt idx="3">
                  <c:v>4.0787291936308714E-2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D-4369-9334-9244E1CFBD3F}"/>
            </c:ext>
          </c:extLst>
        </c:ser>
        <c:ser>
          <c:idx val="2"/>
          <c:order val="1"/>
          <c:tx>
            <c:strRef>
              <c:f>Összegzés!$G$16</c:f>
              <c:strCache>
                <c:ptCount val="1"/>
                <c:pt idx="0">
                  <c:v>Járműipari termelés felfutása és másodkörös hatások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Összegzés!$G$17:$G$20</c:f>
              <c:numCache>
                <c:formatCode>0.00</c:formatCode>
                <c:ptCount val="4"/>
                <c:pt idx="1">
                  <c:v>0</c:v>
                </c:pt>
                <c:pt idx="2">
                  <c:v>0.17181583123058466</c:v>
                </c:pt>
                <c:pt idx="3">
                  <c:v>0.17623051150231284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BD-4369-9334-9244E1CFB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712715952"/>
        <c:axId val="712717264"/>
      </c:barChart>
      <c:catAx>
        <c:axId val="71271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12717264"/>
        <c:crosses val="autoZero"/>
        <c:auto val="1"/>
        <c:lblAlgn val="ctr"/>
        <c:lblOffset val="100"/>
        <c:noMultiLvlLbl val="0"/>
      </c:catAx>
      <c:valAx>
        <c:axId val="71271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1271595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504830917874452E-4"/>
          <c:y val="0.87138333333333329"/>
          <c:w val="0.9982099033816425"/>
          <c:h val="0.128616666666666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429103970699319E-2"/>
          <c:y val="8.9325086805555551E-2"/>
          <c:w val="0.82914179205860139"/>
          <c:h val="0.68564626736111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'c3-17'!$B$12</c:f>
              <c:strCache>
                <c:ptCount val="1"/>
                <c:pt idx="0">
                  <c:v>Újlakás építések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  <a:ln w="15875">
              <a:noFill/>
            </a:ln>
          </c:spPr>
          <c:invertIfNegative val="0"/>
          <c:cat>
            <c:numRef>
              <c:f>'c3-17'!$A$14:$A$77</c:f>
              <c:numCache>
                <c:formatCode>General</c:formatCode>
                <c:ptCount val="60"/>
                <c:pt idx="0">
                  <c:v>2002</c:v>
                </c:pt>
                <c:pt idx="4">
                  <c:v>2003</c:v>
                </c:pt>
                <c:pt idx="8">
                  <c:v>2004</c:v>
                </c:pt>
                <c:pt idx="12">
                  <c:v>2005</c:v>
                </c:pt>
                <c:pt idx="16">
                  <c:v>2006</c:v>
                </c:pt>
                <c:pt idx="20">
                  <c:v>2007</c:v>
                </c:pt>
                <c:pt idx="24">
                  <c:v>2008</c:v>
                </c:pt>
                <c:pt idx="28">
                  <c:v>2009</c:v>
                </c:pt>
                <c:pt idx="32">
                  <c:v>2010</c:v>
                </c:pt>
                <c:pt idx="36">
                  <c:v>2011</c:v>
                </c:pt>
                <c:pt idx="40">
                  <c:v>2012</c:v>
                </c:pt>
                <c:pt idx="44">
                  <c:v>2013</c:v>
                </c:pt>
                <c:pt idx="48">
                  <c:v>2014</c:v>
                </c:pt>
                <c:pt idx="52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'c3-17'!$B$14:$B$77</c:f>
              <c:numCache>
                <c:formatCode>0</c:formatCode>
                <c:ptCount val="60"/>
                <c:pt idx="0">
                  <c:v>7775.6172892569957</c:v>
                </c:pt>
                <c:pt idx="1">
                  <c:v>8008.2520058778846</c:v>
                </c:pt>
                <c:pt idx="2">
                  <c:v>7793.177362332096</c:v>
                </c:pt>
                <c:pt idx="3">
                  <c:v>7933.2021145839044</c:v>
                </c:pt>
                <c:pt idx="4">
                  <c:v>7929.2007163049384</c:v>
                </c:pt>
                <c:pt idx="5">
                  <c:v>8486.5144507041623</c:v>
                </c:pt>
                <c:pt idx="6">
                  <c:v>9086.4523481823726</c:v>
                </c:pt>
                <c:pt idx="7">
                  <c:v>10050.019610652918</c:v>
                </c:pt>
                <c:pt idx="8">
                  <c:v>10715.601582002048</c:v>
                </c:pt>
                <c:pt idx="9">
                  <c:v>10739.667781315691</c:v>
                </c:pt>
                <c:pt idx="10">
                  <c:v>11328.149414014279</c:v>
                </c:pt>
                <c:pt idx="11">
                  <c:v>11135.120987504162</c:v>
                </c:pt>
                <c:pt idx="12">
                  <c:v>10419.497302809621</c:v>
                </c:pt>
                <c:pt idx="13">
                  <c:v>10890.998985902463</c:v>
                </c:pt>
                <c:pt idx="14">
                  <c:v>10351.320915829125</c:v>
                </c:pt>
                <c:pt idx="15">
                  <c:v>9420.7909231782323</c:v>
                </c:pt>
                <c:pt idx="16">
                  <c:v>9481.910599498884</c:v>
                </c:pt>
                <c:pt idx="17">
                  <c:v>8551.2764519455468</c:v>
                </c:pt>
                <c:pt idx="18">
                  <c:v>7688.2870597193823</c:v>
                </c:pt>
                <c:pt idx="19">
                  <c:v>8133.7904171270693</c:v>
                </c:pt>
                <c:pt idx="20">
                  <c:v>7952.7804531263346</c:v>
                </c:pt>
                <c:pt idx="21">
                  <c:v>8285.9693110945555</c:v>
                </c:pt>
                <c:pt idx="22">
                  <c:v>8619.1581690627754</c:v>
                </c:pt>
                <c:pt idx="23">
                  <c:v>8758.7363829691894</c:v>
                </c:pt>
                <c:pt idx="24">
                  <c:v>8771.9624826424661</c:v>
                </c:pt>
                <c:pt idx="25">
                  <c:v>8565.2322592469827</c:v>
                </c:pt>
                <c:pt idx="26">
                  <c:v>9682.1646196207439</c:v>
                </c:pt>
                <c:pt idx="27">
                  <c:v>9065.088750288438</c:v>
                </c:pt>
                <c:pt idx="28">
                  <c:v>8749.59176691012</c:v>
                </c:pt>
                <c:pt idx="29">
                  <c:v>8931.4790450711134</c:v>
                </c:pt>
                <c:pt idx="30">
                  <c:v>7462.1492092815879</c:v>
                </c:pt>
                <c:pt idx="31">
                  <c:v>6854.3680741552089</c:v>
                </c:pt>
                <c:pt idx="32">
                  <c:v>6196.7869891462951</c:v>
                </c:pt>
                <c:pt idx="33">
                  <c:v>5273.3424057136299</c:v>
                </c:pt>
                <c:pt idx="34">
                  <c:v>4973.5498438580389</c:v>
                </c:pt>
                <c:pt idx="35">
                  <c:v>4382.2384645281145</c:v>
                </c:pt>
                <c:pt idx="36">
                  <c:v>3695.6804422792875</c:v>
                </c:pt>
                <c:pt idx="37">
                  <c:v>3296.3371412701581</c:v>
                </c:pt>
                <c:pt idx="38">
                  <c:v>2940.753956499505</c:v>
                </c:pt>
                <c:pt idx="39">
                  <c:v>2716.2833070777169</c:v>
                </c:pt>
                <c:pt idx="40">
                  <c:v>2827.136933135901</c:v>
                </c:pt>
                <c:pt idx="41">
                  <c:v>2707.3044155058265</c:v>
                </c:pt>
                <c:pt idx="42">
                  <c:v>2589.6299696356332</c:v>
                </c:pt>
                <c:pt idx="43">
                  <c:v>2432.7733316989088</c:v>
                </c:pt>
                <c:pt idx="44">
                  <c:v>1322.6705126393608</c:v>
                </c:pt>
                <c:pt idx="45">
                  <c:v>2028.8514511870342</c:v>
                </c:pt>
                <c:pt idx="46">
                  <c:v>1840.4432630364204</c:v>
                </c:pt>
                <c:pt idx="47">
                  <c:v>1974.6076906449207</c:v>
                </c:pt>
                <c:pt idx="48">
                  <c:v>2017.2610219527928</c:v>
                </c:pt>
                <c:pt idx="49">
                  <c:v>2078.6127836186361</c:v>
                </c:pt>
                <c:pt idx="50">
                  <c:v>2220.195025338815</c:v>
                </c:pt>
                <c:pt idx="51">
                  <c:v>2042.3246543949829</c:v>
                </c:pt>
                <c:pt idx="52">
                  <c:v>2038.62868938666</c:v>
                </c:pt>
                <c:pt idx="53">
                  <c:v>1832.8807317410085</c:v>
                </c:pt>
                <c:pt idx="54">
                  <c:v>1858.0456331982657</c:v>
                </c:pt>
                <c:pt idx="55">
                  <c:v>1883.298485255646</c:v>
                </c:pt>
                <c:pt idx="56">
                  <c:v>2088.1057289077044</c:v>
                </c:pt>
                <c:pt idx="57">
                  <c:v>2396.5585836812688</c:v>
                </c:pt>
                <c:pt idx="58">
                  <c:v>2543.0930250167253</c:v>
                </c:pt>
                <c:pt idx="59">
                  <c:v>2960.8237227662839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8-476C-8AF1-A8BE98268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19514064"/>
        <c:axId val="719514456"/>
      </c:barChart>
      <c:lineChart>
        <c:grouping val="standard"/>
        <c:varyColors val="0"/>
        <c:ser>
          <c:idx val="1"/>
          <c:order val="1"/>
          <c:tx>
            <c:strRef>
              <c:f>'c3-17'!$C$12</c:f>
              <c:strCache>
                <c:ptCount val="1"/>
                <c:pt idx="0">
                  <c:v>Kiadott lakásépítési engedélyek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001-2B38-476C-8AF1-A8BE98268CE6}"/>
              </c:ext>
            </c:extLst>
          </c:dPt>
          <c:cat>
            <c:numRef>
              <c:f>'c3-17'!$A$14:$A$77</c:f>
              <c:numCache>
                <c:formatCode>General</c:formatCode>
                <c:ptCount val="60"/>
                <c:pt idx="0">
                  <c:v>2002</c:v>
                </c:pt>
                <c:pt idx="4">
                  <c:v>2003</c:v>
                </c:pt>
                <c:pt idx="8">
                  <c:v>2004</c:v>
                </c:pt>
                <c:pt idx="12">
                  <c:v>2005</c:v>
                </c:pt>
                <c:pt idx="16">
                  <c:v>2006</c:v>
                </c:pt>
                <c:pt idx="20">
                  <c:v>2007</c:v>
                </c:pt>
                <c:pt idx="24">
                  <c:v>2008</c:v>
                </c:pt>
                <c:pt idx="28">
                  <c:v>2009</c:v>
                </c:pt>
                <c:pt idx="32">
                  <c:v>2010</c:v>
                </c:pt>
                <c:pt idx="36">
                  <c:v>2011</c:v>
                </c:pt>
                <c:pt idx="40">
                  <c:v>2012</c:v>
                </c:pt>
                <c:pt idx="44">
                  <c:v>2013</c:v>
                </c:pt>
                <c:pt idx="48">
                  <c:v>2014</c:v>
                </c:pt>
                <c:pt idx="52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'c3-17'!$C$14:$C$77</c:f>
              <c:numCache>
                <c:formatCode>0</c:formatCode>
                <c:ptCount val="60"/>
                <c:pt idx="0">
                  <c:v>11806.838582075357</c:v>
                </c:pt>
                <c:pt idx="1">
                  <c:v>12105.965361772909</c:v>
                </c:pt>
                <c:pt idx="2">
                  <c:v>12333.12953233078</c:v>
                </c:pt>
                <c:pt idx="3">
                  <c:v>11654.035448981083</c:v>
                </c:pt>
                <c:pt idx="4">
                  <c:v>13699.216717432408</c:v>
                </c:pt>
                <c:pt idx="5">
                  <c:v>14269.515874552857</c:v>
                </c:pt>
                <c:pt idx="6">
                  <c:v>14754.076774549087</c:v>
                </c:pt>
                <c:pt idx="7">
                  <c:v>16007.643537599079</c:v>
                </c:pt>
                <c:pt idx="8">
                  <c:v>15189.154473720959</c:v>
                </c:pt>
                <c:pt idx="9">
                  <c:v>15225.189360748916</c:v>
                </c:pt>
                <c:pt idx="10">
                  <c:v>14119.673268480832</c:v>
                </c:pt>
                <c:pt idx="11">
                  <c:v>14090.103762688319</c:v>
                </c:pt>
                <c:pt idx="12">
                  <c:v>13057.878885619148</c:v>
                </c:pt>
                <c:pt idx="13">
                  <c:v>13889.545346740097</c:v>
                </c:pt>
                <c:pt idx="14">
                  <c:v>13152.111753031371</c:v>
                </c:pt>
                <c:pt idx="15">
                  <c:v>11692.176924235013</c:v>
                </c:pt>
                <c:pt idx="16">
                  <c:v>11590.114612549021</c:v>
                </c:pt>
                <c:pt idx="17">
                  <c:v>10127.976527944793</c:v>
                </c:pt>
                <c:pt idx="18">
                  <c:v>10915.779043472799</c:v>
                </c:pt>
                <c:pt idx="19">
                  <c:v>11475.18239020349</c:v>
                </c:pt>
                <c:pt idx="20">
                  <c:v>11557.063779356655</c:v>
                </c:pt>
                <c:pt idx="21">
                  <c:v>10641.275981671686</c:v>
                </c:pt>
                <c:pt idx="22">
                  <c:v>10900.686771898061</c:v>
                </c:pt>
                <c:pt idx="23">
                  <c:v>10323.164728151251</c:v>
                </c:pt>
                <c:pt idx="24">
                  <c:v>10819.262759911895</c:v>
                </c:pt>
                <c:pt idx="25">
                  <c:v>11646.714348858399</c:v>
                </c:pt>
                <c:pt idx="26">
                  <c:v>10776.974556194038</c:v>
                </c:pt>
                <c:pt idx="27">
                  <c:v>10964.658149265171</c:v>
                </c:pt>
                <c:pt idx="28">
                  <c:v>8985.1545889501267</c:v>
                </c:pt>
                <c:pt idx="29">
                  <c:v>7877.72116241405</c:v>
                </c:pt>
                <c:pt idx="30">
                  <c:v>6062.1127065732298</c:v>
                </c:pt>
                <c:pt idx="31">
                  <c:v>5340.1480836444907</c:v>
                </c:pt>
                <c:pt idx="32">
                  <c:v>5427.7130290911973</c:v>
                </c:pt>
                <c:pt idx="33">
                  <c:v>4205.5222646871252</c:v>
                </c:pt>
                <c:pt idx="34">
                  <c:v>4243.127563123523</c:v>
                </c:pt>
                <c:pt idx="35">
                  <c:v>3510.1187370544103</c:v>
                </c:pt>
                <c:pt idx="36">
                  <c:v>3025.8653768241306</c:v>
                </c:pt>
                <c:pt idx="37">
                  <c:v>3332.9129892575106</c:v>
                </c:pt>
                <c:pt idx="38">
                  <c:v>3006.8605357767397</c:v>
                </c:pt>
                <c:pt idx="39">
                  <c:v>3153.6689698898531</c:v>
                </c:pt>
                <c:pt idx="40">
                  <c:v>2876.4397585760771</c:v>
                </c:pt>
                <c:pt idx="41">
                  <c:v>2585.3144153141079</c:v>
                </c:pt>
                <c:pt idx="42">
                  <c:v>2654.057090968985</c:v>
                </c:pt>
                <c:pt idx="43">
                  <c:v>2446.5555103594811</c:v>
                </c:pt>
                <c:pt idx="44">
                  <c:v>1675.1630449636552</c:v>
                </c:pt>
                <c:pt idx="45">
                  <c:v>1856.7641334859657</c:v>
                </c:pt>
                <c:pt idx="46">
                  <c:v>1818.3282431356054</c:v>
                </c:pt>
                <c:pt idx="47">
                  <c:v>1976.6615773239898</c:v>
                </c:pt>
                <c:pt idx="48">
                  <c:v>2085.0943957143427</c:v>
                </c:pt>
                <c:pt idx="49">
                  <c:v>2228.3928412679197</c:v>
                </c:pt>
                <c:pt idx="50">
                  <c:v>2714.1798542864894</c:v>
                </c:pt>
                <c:pt idx="51">
                  <c:v>2523.8877860716248</c:v>
                </c:pt>
                <c:pt idx="52">
                  <c:v>3009.8066544653002</c:v>
                </c:pt>
                <c:pt idx="53">
                  <c:v>2938.9255803129736</c:v>
                </c:pt>
                <c:pt idx="54">
                  <c:v>3076.88381477032</c:v>
                </c:pt>
                <c:pt idx="55">
                  <c:v>3456.363654249466</c:v>
                </c:pt>
                <c:pt idx="56">
                  <c:v>7218.9830552659814</c:v>
                </c:pt>
                <c:pt idx="57">
                  <c:v>8208.9726873980471</c:v>
                </c:pt>
                <c:pt idx="58">
                  <c:v>8049.8345419487487</c:v>
                </c:pt>
                <c:pt idx="59">
                  <c:v>8712.5725420254767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38-476C-8AF1-A8BE98268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6676784"/>
        <c:axId val="676677176"/>
      </c:lineChart>
      <c:dateAx>
        <c:axId val="719514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719514456"/>
        <c:crosses val="autoZero"/>
        <c:auto val="1"/>
        <c:lblOffset val="100"/>
        <c:baseTimeUnit val="days"/>
        <c:majorUnit val="8"/>
        <c:majorTimeUnit val="years"/>
        <c:minorUnit val="1"/>
        <c:minorTimeUnit val="months"/>
      </c:dateAx>
      <c:valAx>
        <c:axId val="719514456"/>
        <c:scaling>
          <c:orientation val="minMax"/>
          <c:max val="18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/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719514064"/>
        <c:crosses val="autoZero"/>
        <c:crossBetween val="between"/>
      </c:valAx>
      <c:catAx>
        <c:axId val="676676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76677176"/>
        <c:crosses val="autoZero"/>
        <c:auto val="1"/>
        <c:lblAlgn val="ctr"/>
        <c:lblOffset val="100"/>
        <c:noMultiLvlLbl val="1"/>
      </c:catAx>
      <c:valAx>
        <c:axId val="676677176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ln/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67667678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5.4596560846560845E-2"/>
          <c:y val="0.87735329861111122"/>
          <c:w val="0.89381084656084653"/>
          <c:h val="0.1226467013888888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>
          <a:solidFill>
            <a:sysClr val="windowText" lastClr="000000"/>
          </a:solidFill>
          <a:latin typeface="+mn-lt"/>
        </a:defRPr>
      </a:pPr>
      <a:endParaRPr lang="hu-H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5908937198067631E-2"/>
          <c:y val="0.10076768646619824"/>
          <c:w val="0.94409106280193233"/>
          <c:h val="0.662140269715881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'c1-9'!$C$13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rgbClr val="9C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[0]!_c17_datum</c:f>
              <c:numCache>
                <c:formatCode>m/d/yyyy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[0]!_c17_Ih</c:f>
              <c:numCache>
                <c:formatCode>0.0</c:formatCode>
                <c:ptCount val="20"/>
                <c:pt idx="0">
                  <c:v>5.3027613717972821</c:v>
                </c:pt>
                <c:pt idx="1">
                  <c:v>5.9113493586155803</c:v>
                </c:pt>
                <c:pt idx="2">
                  <c:v>6.0623505014701342</c:v>
                </c:pt>
                <c:pt idx="3">
                  <c:v>6.238356610153569</c:v>
                </c:pt>
                <c:pt idx="4">
                  <c:v>6.4015824098883014</c:v>
                </c:pt>
                <c:pt idx="5">
                  <c:v>5.4566902176740397</c:v>
                </c:pt>
                <c:pt idx="6">
                  <c:v>4.6203868244887438</c:v>
                </c:pt>
                <c:pt idx="7">
                  <c:v>5.032855536576526</c:v>
                </c:pt>
                <c:pt idx="8">
                  <c:v>5.1955151377067894</c:v>
                </c:pt>
                <c:pt idx="9">
                  <c:v>5.1454000547810557</c:v>
                </c:pt>
                <c:pt idx="10">
                  <c:v>4.0133648872660705</c:v>
                </c:pt>
                <c:pt idx="11">
                  <c:v>3.0933729023909429</c:v>
                </c:pt>
                <c:pt idx="12">
                  <c:v>3.0400112433414077</c:v>
                </c:pt>
                <c:pt idx="13">
                  <c:v>2.7653876881102288</c:v>
                </c:pt>
                <c:pt idx="14">
                  <c:v>2.9396100289418419</c:v>
                </c:pt>
                <c:pt idx="15">
                  <c:v>2.8086580042779481</c:v>
                </c:pt>
                <c:pt idx="16">
                  <c:v>2.9560738628498315</c:v>
                </c:pt>
                <c:pt idx="17">
                  <c:v>3.3169645955115206</c:v>
                </c:pt>
                <c:pt idx="18">
                  <c:v>3.4169337495479226</c:v>
                </c:pt>
                <c:pt idx="19">
                  <c:v>3.4255162613811776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BA-4A21-A430-4ED4494FF08A}"/>
            </c:ext>
          </c:extLst>
        </c:ser>
        <c:ser>
          <c:idx val="2"/>
          <c:order val="1"/>
          <c:tx>
            <c:strRef>
              <c:f>'c1-9'!$D$13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[0]!_c17_datum</c:f>
              <c:numCache>
                <c:formatCode>m/d/yyyy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[0]!_c17_Ic</c:f>
              <c:numCache>
                <c:formatCode>0.0</c:formatCode>
                <c:ptCount val="20"/>
                <c:pt idx="0">
                  <c:v>16.58699733700464</c:v>
                </c:pt>
                <c:pt idx="1">
                  <c:v>14.981290776520332</c:v>
                </c:pt>
                <c:pt idx="2">
                  <c:v>13.499716121755705</c:v>
                </c:pt>
                <c:pt idx="3">
                  <c:v>13.659799978644624</c:v>
                </c:pt>
                <c:pt idx="4">
                  <c:v>13.852864655689325</c:v>
                </c:pt>
                <c:pt idx="5">
                  <c:v>14.240305743237998</c:v>
                </c:pt>
                <c:pt idx="6">
                  <c:v>13.805659032542616</c:v>
                </c:pt>
                <c:pt idx="7">
                  <c:v>14.375002695409918</c:v>
                </c:pt>
                <c:pt idx="8">
                  <c:v>14.852521653752282</c:v>
                </c:pt>
                <c:pt idx="9">
                  <c:v>14.22670228124216</c:v>
                </c:pt>
                <c:pt idx="10">
                  <c:v>12.657719622045379</c:v>
                </c:pt>
                <c:pt idx="11">
                  <c:v>13.31933699130499</c:v>
                </c:pt>
                <c:pt idx="12">
                  <c:v>12.577493488607228</c:v>
                </c:pt>
                <c:pt idx="13">
                  <c:v>13.790267645081517</c:v>
                </c:pt>
                <c:pt idx="14">
                  <c:v>13.48261805246101</c:v>
                </c:pt>
                <c:pt idx="15">
                  <c:v>12.259626955432349</c:v>
                </c:pt>
                <c:pt idx="16">
                  <c:v>12.454641698235369</c:v>
                </c:pt>
                <c:pt idx="17">
                  <c:v>12.818088613397387</c:v>
                </c:pt>
                <c:pt idx="18">
                  <c:v>13.295106004608062</c:v>
                </c:pt>
                <c:pt idx="19">
                  <c:v>13.305926424058386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BA-4A21-A430-4ED4494FF08A}"/>
            </c:ext>
          </c:extLst>
        </c:ser>
        <c:ser>
          <c:idx val="0"/>
          <c:order val="2"/>
          <c:tx>
            <c:strRef>
              <c:f>'c1-9'!$B$13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[0]!_c17_datum</c:f>
              <c:numCache>
                <c:formatCode>m/d/yyyy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[0]!_c17_Ig</c:f>
              <c:numCache>
                <c:formatCode>0.0</c:formatCode>
                <c:ptCount val="20"/>
                <c:pt idx="0">
                  <c:v>3.562533465560378</c:v>
                </c:pt>
                <c:pt idx="1">
                  <c:v>3.9238227699626678</c:v>
                </c:pt>
                <c:pt idx="2">
                  <c:v>5.1340188740674213</c:v>
                </c:pt>
                <c:pt idx="3">
                  <c:v>3.7831621040828107</c:v>
                </c:pt>
                <c:pt idx="4">
                  <c:v>3.8054988600921895</c:v>
                </c:pt>
                <c:pt idx="5">
                  <c:v>4.1746219905556563</c:v>
                </c:pt>
                <c:pt idx="6">
                  <c:v>5.1511196052866417</c:v>
                </c:pt>
                <c:pt idx="7">
                  <c:v>4.2560282750099958</c:v>
                </c:pt>
                <c:pt idx="8">
                  <c:v>3.2097748112542512</c:v>
                </c:pt>
                <c:pt idx="9">
                  <c:v>3.4423806967157322</c:v>
                </c:pt>
                <c:pt idx="10">
                  <c:v>3.6759236355446929</c:v>
                </c:pt>
                <c:pt idx="11">
                  <c:v>3.358148493033259</c:v>
                </c:pt>
                <c:pt idx="12">
                  <c:v>3.7389727659851548</c:v>
                </c:pt>
                <c:pt idx="13">
                  <c:v>4.3828051382815012</c:v>
                </c:pt>
                <c:pt idx="14">
                  <c:v>5.388978470098345</c:v>
                </c:pt>
                <c:pt idx="15">
                  <c:v>6.610291892885245</c:v>
                </c:pt>
                <c:pt idx="16">
                  <c:v>2.9100789125786521</c:v>
                </c:pt>
                <c:pt idx="17">
                  <c:v>3.852172771766353</c:v>
                </c:pt>
                <c:pt idx="18">
                  <c:v>4.1644043609386765</c:v>
                </c:pt>
                <c:pt idx="19">
                  <c:v>4.2263781159929383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BA-4A21-A430-4ED4494FF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44247248"/>
        <c:axId val="444246856"/>
      </c:barChart>
      <c:lineChart>
        <c:grouping val="standard"/>
        <c:varyColors val="0"/>
        <c:ser>
          <c:idx val="3"/>
          <c:order val="3"/>
          <c:spPr>
            <a:ln w="38100">
              <a:noFill/>
            </a:ln>
          </c:spPr>
          <c:marker>
            <c:symbol val="circle"/>
            <c:size val="10"/>
            <c:spPr>
              <a:solidFill>
                <a:schemeClr val="bg1"/>
              </a:solidFill>
              <a:ln w="22225">
                <a:solidFill>
                  <a:sysClr val="windowText" lastClr="000000"/>
                </a:solidFill>
              </a:ln>
            </c:spPr>
          </c:marker>
          <c:val>
            <c:numRef>
              <c:f>'c1-9'!$E$15:$E$34</c:f>
              <c:numCache>
                <c:formatCode>0.0</c:formatCode>
                <c:ptCount val="20"/>
                <c:pt idx="0">
                  <c:v>25.452292174362299</c:v>
                </c:pt>
                <c:pt idx="1">
                  <c:v>24.816462905098582</c:v>
                </c:pt>
                <c:pt idx="2">
                  <c:v>24.696085497293261</c:v>
                </c:pt>
                <c:pt idx="3">
                  <c:v>23.681318692881003</c:v>
                </c:pt>
                <c:pt idx="4">
                  <c:v>24.059945925669815</c:v>
                </c:pt>
                <c:pt idx="5">
                  <c:v>23.871617951467694</c:v>
                </c:pt>
                <c:pt idx="6">
                  <c:v>23.577165462318</c:v>
                </c:pt>
                <c:pt idx="7">
                  <c:v>23.663886506996441</c:v>
                </c:pt>
                <c:pt idx="8">
                  <c:v>23.257811602713325</c:v>
                </c:pt>
                <c:pt idx="9">
                  <c:v>22.814483032738949</c:v>
                </c:pt>
                <c:pt idx="10">
                  <c:v>20.34700814485614</c:v>
                </c:pt>
                <c:pt idx="11">
                  <c:v>19.770858386729191</c:v>
                </c:pt>
                <c:pt idx="12">
                  <c:v>19.356477497933788</c:v>
                </c:pt>
                <c:pt idx="13">
                  <c:v>20.938460471473249</c:v>
                </c:pt>
                <c:pt idx="14">
                  <c:v>21.811206551501197</c:v>
                </c:pt>
                <c:pt idx="15">
                  <c:v>21.67857685259554</c:v>
                </c:pt>
                <c:pt idx="16">
                  <c:v>18.320794473663852</c:v>
                </c:pt>
                <c:pt idx="17">
                  <c:v>19.987225980675262</c:v>
                </c:pt>
                <c:pt idx="18">
                  <c:v>20.87644411509466</c:v>
                </c:pt>
                <c:pt idx="19">
                  <c:v>20.957820801432504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BA-4A21-A430-4ED4494FF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247248"/>
        <c:axId val="444246856"/>
      </c:lineChart>
      <c:dateAx>
        <c:axId val="444247248"/>
        <c:scaling>
          <c:orientation val="minMax"/>
          <c:min val="39448"/>
        </c:scaling>
        <c:delete val="0"/>
        <c:axPos val="b"/>
        <c:numFmt formatCode="yyyy" sourceLinked="0"/>
        <c:majorTickMark val="none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44246856"/>
        <c:crosses val="autoZero"/>
        <c:auto val="1"/>
        <c:lblOffset val="100"/>
        <c:baseTimeUnit val="years"/>
      </c:dateAx>
      <c:valAx>
        <c:axId val="444246856"/>
        <c:scaling>
          <c:orientation val="minMax"/>
          <c:max val="2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4442472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"/>
          <c:y val="0.89223819541841987"/>
          <c:w val="1"/>
          <c:h val="0.1077617187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047569803516923E-2"/>
          <c:y val="0.10319583333333335"/>
          <c:w val="0.85294120370370374"/>
          <c:h val="0.686217129629629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külső_kereslet_adat!$D$4</c:f>
              <c:strCache>
                <c:ptCount val="1"/>
                <c:pt idx="0">
                  <c:v>Felvevőpiacaink GDP növekedése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25400">
              <a:noFill/>
            </a:ln>
          </c:spPr>
          <c:invertIfNegative val="0"/>
          <c:cat>
            <c:numRef>
              <c:f>külső_kereslet_adat!$B$21:$B$28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külső_kereslet_adat!$D$21:$D$28</c:f>
              <c:numCache>
                <c:formatCode>0.0</c:formatCode>
                <c:ptCount val="8"/>
                <c:pt idx="0">
                  <c:v>0.77045052790015234</c:v>
                </c:pt>
                <c:pt idx="1">
                  <c:v>1.1111611950051667</c:v>
                </c:pt>
                <c:pt idx="2">
                  <c:v>1.8298497219155365</c:v>
                </c:pt>
                <c:pt idx="3">
                  <c:v>2.0563193599557366</c:v>
                </c:pt>
                <c:pt idx="4">
                  <c:v>2.4348963544786955</c:v>
                </c:pt>
                <c:pt idx="5">
                  <c:v>1.62591635786996</c:v>
                </c:pt>
                <c:pt idx="6">
                  <c:v>1.7853488651823499</c:v>
                </c:pt>
                <c:pt idx="7">
                  <c:v>1.9885342102147945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83-44C6-BF84-0E07A60C4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64436912"/>
        <c:axId val="464437304"/>
      </c:barChart>
      <c:lineChart>
        <c:grouping val="standard"/>
        <c:varyColors val="0"/>
        <c:ser>
          <c:idx val="1"/>
          <c:order val="1"/>
          <c:tx>
            <c:strRef>
              <c:f>külső_kereslet_adat!$F$4</c:f>
              <c:strCache>
                <c:ptCount val="1"/>
                <c:pt idx="0">
                  <c:v>GDP (előző)</c:v>
                </c:pt>
              </c:strCache>
            </c:strRef>
          </c:tx>
          <c:spPr>
            <a:ln w="50800">
              <a:noFill/>
              <a:prstDash val="sysDash"/>
            </a:ln>
          </c:spPr>
          <c:marker>
            <c:symbol val="dash"/>
            <c:size val="49"/>
            <c:spPr>
              <a:solidFill>
                <a:srgbClr val="00B0F0"/>
              </a:solidFill>
              <a:ln w="25400">
                <a:noFill/>
              </a:ln>
            </c:spPr>
          </c:marker>
          <c:dPt>
            <c:idx val="0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483-44C6-BF84-0E07A60C40D5}"/>
              </c:ext>
            </c:extLst>
          </c:dPt>
          <c:dPt>
            <c:idx val="1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483-44C6-BF84-0E07A60C40D5}"/>
              </c:ext>
            </c:extLst>
          </c:dPt>
          <c:dPt>
            <c:idx val="2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483-44C6-BF84-0E07A60C40D5}"/>
              </c:ext>
            </c:extLst>
          </c:dPt>
          <c:dPt>
            <c:idx val="3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483-44C6-BF84-0E07A60C40D5}"/>
              </c:ext>
            </c:extLst>
          </c:dPt>
          <c:dPt>
            <c:idx val="4"/>
            <c:marker>
              <c:spPr>
                <a:solidFill>
                  <a:schemeClr val="accent6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483-44C6-BF84-0E07A60C40D5}"/>
              </c:ext>
            </c:extLst>
          </c:dPt>
          <c:dPt>
            <c:idx val="5"/>
            <c:marker>
              <c:spPr>
                <a:solidFill>
                  <a:schemeClr val="accent6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483-44C6-BF84-0E07A60C40D5}"/>
              </c:ext>
            </c:extLst>
          </c:dPt>
          <c:dPt>
            <c:idx val="6"/>
            <c:marker>
              <c:spPr>
                <a:solidFill>
                  <a:schemeClr val="accent6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6483-44C6-BF84-0E07A60C40D5}"/>
              </c:ext>
            </c:extLst>
          </c:dPt>
          <c:cat>
            <c:numRef>
              <c:f>külső_kereslet_adat!$B$21:$B$28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külső_kereslet_adat!$F$21:$F$28</c:f>
              <c:numCache>
                <c:formatCode>0.0</c:formatCode>
                <c:ptCount val="8"/>
                <c:pt idx="0">
                  <c:v>0.74449668259705959</c:v>
                </c:pt>
                <c:pt idx="1">
                  <c:v>1.2829288654771602</c:v>
                </c:pt>
                <c:pt idx="2">
                  <c:v>1.8015827437243104</c:v>
                </c:pt>
                <c:pt idx="3">
                  <c:v>2.1018895297249856</c:v>
                </c:pt>
                <c:pt idx="4">
                  <c:v>2.2511705705997969</c:v>
                </c:pt>
                <c:pt idx="5">
                  <c:v>1.480362919334226</c:v>
                </c:pt>
                <c:pt idx="6">
                  <c:v>1.6851318161495499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83-44C6-BF84-0E07A60C4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36912"/>
        <c:axId val="464437304"/>
      </c:lineChart>
      <c:catAx>
        <c:axId val="46443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64437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4437304"/>
        <c:scaling>
          <c:orientation val="minMax"/>
          <c:max val="2.5"/>
          <c:min val="0"/>
        </c:scaling>
        <c:delete val="0"/>
        <c:axPos val="l"/>
        <c:majorGridlines>
          <c:spPr>
            <a:ln>
              <a:solidFill>
                <a:schemeClr val="tx2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n-US"/>
                  <a:t>százalék</a:t>
                </a:r>
              </a:p>
            </c:rich>
          </c:tx>
          <c:layout>
            <c:manualLayout>
              <c:xMode val="edge"/>
              <c:yMode val="edge"/>
              <c:x val="6.3206763285024156E-2"/>
              <c:y val="1.8496222222222223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464436912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+mn-lt"/>
          <a:ea typeface="Trebuchet MS"/>
          <a:cs typeface="Trebuchet MS"/>
        </a:defRPr>
      </a:pPr>
      <a:endParaRPr lang="hu-H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251851851851868E-2"/>
          <c:y val="9.0275347222222219E-2"/>
          <c:w val="0.89849236061255233"/>
          <c:h val="0.68302951388889044"/>
        </c:manualLayout>
      </c:layout>
      <c:lineChart>
        <c:grouping val="standard"/>
        <c:varyColors val="0"/>
        <c:ser>
          <c:idx val="0"/>
          <c:order val="0"/>
          <c:tx>
            <c:strRef>
              <c:f>'c5-2'!$B$13</c:f>
              <c:strCache>
                <c:ptCount val="1"/>
                <c:pt idx="0">
                  <c:v>Világimport a GDP arányában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'c5-2'!$A$15:$A$72</c:f>
              <c:numCache>
                <c:formatCode>General</c:formatCode>
                <c:ptCount val="58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  <c:pt idx="51">
                  <c:v>2013</c:v>
                </c:pt>
                <c:pt idx="52">
                  <c:v>2014</c:v>
                </c:pt>
                <c:pt idx="53">
                  <c:v>2015</c:v>
                </c:pt>
                <c:pt idx="54">
                  <c:v>2016</c:v>
                </c:pt>
                <c:pt idx="55">
                  <c:v>2017</c:v>
                </c:pt>
                <c:pt idx="56">
                  <c:v>2018</c:v>
                </c:pt>
                <c:pt idx="57">
                  <c:v>2019</c:v>
                </c:pt>
              </c:numCache>
            </c:numRef>
          </c:cat>
          <c:val>
            <c:numRef>
              <c:f>'c5-2'!$B$15:$B$72</c:f>
              <c:numCache>
                <c:formatCode>0.00</c:formatCode>
                <c:ptCount val="58"/>
                <c:pt idx="0">
                  <c:v>7.350158534339843</c:v>
                </c:pt>
                <c:pt idx="1">
                  <c:v>7.6048085437938298</c:v>
                </c:pt>
                <c:pt idx="2">
                  <c:v>7.8292557252271493</c:v>
                </c:pt>
                <c:pt idx="3">
                  <c:v>7.9719114894350502</c:v>
                </c:pt>
                <c:pt idx="4">
                  <c:v>8.2153605749417196</c:v>
                </c:pt>
                <c:pt idx="5">
                  <c:v>8.5288970755794136</c:v>
                </c:pt>
                <c:pt idx="6">
                  <c:v>8.854465466410975</c:v>
                </c:pt>
                <c:pt idx="7">
                  <c:v>9.4048839030166587</c:v>
                </c:pt>
                <c:pt idx="8">
                  <c:v>10.071220313240921</c:v>
                </c:pt>
                <c:pt idx="9">
                  <c:v>10.231407157754173</c:v>
                </c:pt>
                <c:pt idx="10">
                  <c:v>10.563940308542417</c:v>
                </c:pt>
                <c:pt idx="11">
                  <c:v>11.104835384023044</c:v>
                </c:pt>
                <c:pt idx="12">
                  <c:v>11.332605563850654</c:v>
                </c:pt>
                <c:pt idx="13">
                  <c:v>10.52352426028898</c:v>
                </c:pt>
                <c:pt idx="14">
                  <c:v>11.146939352541619</c:v>
                </c:pt>
                <c:pt idx="15">
                  <c:v>11.16026496282768</c:v>
                </c:pt>
                <c:pt idx="16">
                  <c:v>11.218772016645422</c:v>
                </c:pt>
                <c:pt idx="17">
                  <c:v>11.680804047827186</c:v>
                </c:pt>
                <c:pt idx="18">
                  <c:v>11.596839339710288</c:v>
                </c:pt>
                <c:pt idx="19">
                  <c:v>11.4571583806291</c:v>
                </c:pt>
                <c:pt idx="20">
                  <c:v>11.305521548409459</c:v>
                </c:pt>
                <c:pt idx="21">
                  <c:v>11.240073675937987</c:v>
                </c:pt>
                <c:pt idx="22">
                  <c:v>11.761274236742596</c:v>
                </c:pt>
                <c:pt idx="23">
                  <c:v>11.710227658057452</c:v>
                </c:pt>
                <c:pt idx="24">
                  <c:v>11.940924776938676</c:v>
                </c:pt>
                <c:pt idx="25">
                  <c:v>12.24890768626997</c:v>
                </c:pt>
                <c:pt idx="26">
                  <c:v>12.765235396307927</c:v>
                </c:pt>
                <c:pt idx="27">
                  <c:v>13.357716021320169</c:v>
                </c:pt>
                <c:pt idx="28">
                  <c:v>13.552358470324569</c:v>
                </c:pt>
                <c:pt idx="29">
                  <c:v>13.518713571416818</c:v>
                </c:pt>
                <c:pt idx="30">
                  <c:v>13.835096819138856</c:v>
                </c:pt>
                <c:pt idx="31">
                  <c:v>13.827811605395649</c:v>
                </c:pt>
                <c:pt idx="32">
                  <c:v>14.428333956344961</c:v>
                </c:pt>
                <c:pt idx="33">
                  <c:v>15.291116299555895</c:v>
                </c:pt>
                <c:pt idx="34">
                  <c:v>15.828889171971735</c:v>
                </c:pt>
                <c:pt idx="35">
                  <c:v>16.654266130206068</c:v>
                </c:pt>
                <c:pt idx="36">
                  <c:v>17.058782537627739</c:v>
                </c:pt>
                <c:pt idx="37">
                  <c:v>17.411872035611999</c:v>
                </c:pt>
                <c:pt idx="38">
                  <c:v>18.71298806736085</c:v>
                </c:pt>
                <c:pt idx="39">
                  <c:v>18.400960876577031</c:v>
                </c:pt>
                <c:pt idx="40">
                  <c:v>18.535579856124855</c:v>
                </c:pt>
                <c:pt idx="41">
                  <c:v>18.95836731753878</c:v>
                </c:pt>
                <c:pt idx="42">
                  <c:v>20.048616551273966</c:v>
                </c:pt>
                <c:pt idx="43">
                  <c:v>20.713489888242005</c:v>
                </c:pt>
                <c:pt idx="44">
                  <c:v>21.493076584075769</c:v>
                </c:pt>
                <c:pt idx="45">
                  <c:v>21.990246865335823</c:v>
                </c:pt>
                <c:pt idx="46">
                  <c:v>22.072340029579138</c:v>
                </c:pt>
                <c:pt idx="47">
                  <c:v>19.811547943427467</c:v>
                </c:pt>
                <c:pt idx="48">
                  <c:v>21.195711686353381</c:v>
                </c:pt>
                <c:pt idx="49">
                  <c:v>21.772909588463811</c:v>
                </c:pt>
                <c:pt idx="50">
                  <c:v>21.727969284654474</c:v>
                </c:pt>
                <c:pt idx="51">
                  <c:v>21.680948207645859</c:v>
                </c:pt>
                <c:pt idx="52">
                  <c:v>21.638780043640164</c:v>
                </c:pt>
                <c:pt idx="53">
                  <c:v>21.726693894223398</c:v>
                </c:pt>
                <c:pt idx="54">
                  <c:v>21.8546895998821</c:v>
                </c:pt>
                <c:pt idx="55">
                  <c:v>21.712767001412999</c:v>
                </c:pt>
                <c:pt idx="56">
                  <c:v>21.670925939922299</c:v>
                </c:pt>
                <c:pt idx="57">
                  <c:v>21.529166256825601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5A-4A51-8999-6C134337A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208488"/>
        <c:axId val="233921224"/>
      </c:lineChart>
      <c:catAx>
        <c:axId val="234208488"/>
        <c:scaling>
          <c:orientation val="minMax"/>
          <c:min val="1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233921224"/>
        <c:crosses val="autoZero"/>
        <c:auto val="0"/>
        <c:lblAlgn val="ctr"/>
        <c:lblOffset val="100"/>
        <c:tickLblSkip val="4"/>
        <c:noMultiLvlLbl val="0"/>
      </c:catAx>
      <c:valAx>
        <c:axId val="233921224"/>
        <c:scaling>
          <c:orientation val="minMax"/>
          <c:max val="25"/>
          <c:min val="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234208488"/>
        <c:crosses val="autoZero"/>
        <c:crossBetween val="between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208796296296298E-2"/>
          <c:y val="0.10817777777777778"/>
          <c:w val="0.80614391043444222"/>
          <c:h val="0.69107870370370372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külső_kereslet_adat!$C$4</c:f>
              <c:strCache>
                <c:ptCount val="1"/>
                <c:pt idx="0">
                  <c:v>Külső kereslet (import alapon)</c:v>
                </c:pt>
              </c:strCache>
            </c:strRef>
          </c:tx>
          <c:spPr>
            <a:solidFill>
              <a:schemeClr val="accent6"/>
            </a:solidFill>
            <a:ln w="25400">
              <a:noFill/>
              <a:prstDash val="solid"/>
            </a:ln>
          </c:spPr>
          <c:invertIfNegative val="0"/>
          <c:cat>
            <c:numRef>
              <c:f>külső_kereslet_adat!$B$21:$B$28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külső_kereslet_adat!$C$21:$C$28</c:f>
              <c:numCache>
                <c:formatCode>0.0</c:formatCode>
                <c:ptCount val="8"/>
                <c:pt idx="0">
                  <c:v>0.97609540444739196</c:v>
                </c:pt>
                <c:pt idx="1">
                  <c:v>3.5680354283198028</c:v>
                </c:pt>
                <c:pt idx="2">
                  <c:v>3.5385282588473075</c:v>
                </c:pt>
                <c:pt idx="3">
                  <c:v>4.0118947032144376</c:v>
                </c:pt>
                <c:pt idx="4">
                  <c:v>3.7514973504214453</c:v>
                </c:pt>
                <c:pt idx="5">
                  <c:v>2.998243619999073</c:v>
                </c:pt>
                <c:pt idx="6">
                  <c:v>3.2237205495482044</c:v>
                </c:pt>
                <c:pt idx="7">
                  <c:v>2.7658201439747074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4-4985-B7A4-6667A9E2C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64435736"/>
        <c:axId val="464436128"/>
      </c:barChart>
      <c:lineChart>
        <c:grouping val="standard"/>
        <c:varyColors val="0"/>
        <c:ser>
          <c:idx val="2"/>
          <c:order val="1"/>
          <c:tx>
            <c:strRef>
              <c:f>külső_kereslet_adat!$E$4</c:f>
              <c:strCache>
                <c:ptCount val="1"/>
                <c:pt idx="0">
                  <c:v>Külső kereslet(előző)</c:v>
                </c:pt>
              </c:strCache>
            </c:strRef>
          </c:tx>
          <c:spPr>
            <a:ln w="38100">
              <a:noFill/>
              <a:prstDash val="sysDash"/>
            </a:ln>
          </c:spPr>
          <c:marker>
            <c:symbol val="dash"/>
            <c:size val="4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Pt>
            <c:idx val="0"/>
            <c:marker>
              <c:spPr>
                <a:noFill/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7A4-4985-B7A4-6667A9E2CC74}"/>
              </c:ext>
            </c:extLst>
          </c:dPt>
          <c:dPt>
            <c:idx val="1"/>
            <c:marker>
              <c:spPr>
                <a:noFill/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7A4-4985-B7A4-6667A9E2CC74}"/>
              </c:ext>
            </c:extLst>
          </c:dPt>
          <c:dPt>
            <c:idx val="2"/>
            <c:marker>
              <c:spPr>
                <a:noFill/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7A4-4985-B7A4-6667A9E2CC74}"/>
              </c:ext>
            </c:extLst>
          </c:dPt>
          <c:dPt>
            <c:idx val="3"/>
            <c:marker>
              <c:spPr>
                <a:noFill/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7A4-4985-B7A4-6667A9E2CC74}"/>
              </c:ext>
            </c:extLst>
          </c:dPt>
          <c:dPt>
            <c:idx val="4"/>
            <c:marker>
              <c:spPr>
                <a:solidFill>
                  <a:schemeClr val="accent6">
                    <a:lumMod val="50000"/>
                  </a:schemeClr>
                </a:solidFill>
                <a:ln>
                  <a:solidFill>
                    <a:srgbClr val="00206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7A4-4985-B7A4-6667A9E2CC74}"/>
              </c:ext>
            </c:extLst>
          </c:dPt>
          <c:dPt>
            <c:idx val="5"/>
            <c:marker>
              <c:spPr>
                <a:solidFill>
                  <a:schemeClr val="accent6">
                    <a:lumMod val="50000"/>
                  </a:schemeClr>
                </a:solidFill>
                <a:ln>
                  <a:solidFill>
                    <a:srgbClr val="00206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7A4-4985-B7A4-6667A9E2CC74}"/>
              </c:ext>
            </c:extLst>
          </c:dPt>
          <c:dPt>
            <c:idx val="6"/>
            <c:marker>
              <c:spPr>
                <a:solidFill>
                  <a:schemeClr val="accent6">
                    <a:lumMod val="50000"/>
                  </a:schemeClr>
                </a:solidFill>
                <a:ln>
                  <a:solidFill>
                    <a:srgbClr val="00206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7A4-4985-B7A4-6667A9E2CC74}"/>
              </c:ext>
            </c:extLst>
          </c:dPt>
          <c:cat>
            <c:numRef>
              <c:f>külső_kereslet_adat!$B$21:$B$28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külső_kereslet_adat!$E$21:$E$28</c:f>
              <c:numCache>
                <c:formatCode>0.0</c:formatCode>
                <c:ptCount val="8"/>
                <c:pt idx="0">
                  <c:v>0.88772562130341726</c:v>
                </c:pt>
                <c:pt idx="1">
                  <c:v>3.5670524822503324</c:v>
                </c:pt>
                <c:pt idx="2">
                  <c:v>3.6254692544374052</c:v>
                </c:pt>
                <c:pt idx="3">
                  <c:v>3.7059822955384476</c:v>
                </c:pt>
                <c:pt idx="4">
                  <c:v>3.0705717621231514</c:v>
                </c:pt>
                <c:pt idx="5">
                  <c:v>2.7655447877383637</c:v>
                </c:pt>
                <c:pt idx="6">
                  <c:v>3.0070218773138606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7A4-4985-B7A4-6667A9E2C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35736"/>
        <c:axId val="464436128"/>
      </c:lineChart>
      <c:catAx>
        <c:axId val="464435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6443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4436128"/>
        <c:scaling>
          <c:orientation val="minMax"/>
          <c:max val="4"/>
          <c:min val="0"/>
        </c:scaling>
        <c:delete val="0"/>
        <c:axPos val="r"/>
        <c:majorGridlines>
          <c:spPr>
            <a:ln>
              <a:solidFill>
                <a:schemeClr val="tx2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hu-HU"/>
                  <a:t>százalék</a:t>
                </a:r>
              </a:p>
            </c:rich>
          </c:tx>
          <c:layout>
            <c:manualLayout>
              <c:xMode val="edge"/>
              <c:yMode val="edge"/>
              <c:x val="0.7625249999999999"/>
              <c:y val="1.8305999999999999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464435736"/>
        <c:crosses val="max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+mn-lt"/>
          <a:ea typeface="Trebuchet MS"/>
          <a:cs typeface="Trebuchet MS"/>
        </a:defRPr>
      </a:pPr>
      <a:endParaRPr lang="hu-H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101851851851852E-2"/>
          <c:y val="9.1347569444444443E-2"/>
          <c:w val="0.92289814814814819"/>
          <c:h val="0.6393104166666666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Market_share_data!$I$64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rgbClr val="AC9F70">
                <a:lumMod val="40000"/>
                <a:lumOff val="60000"/>
              </a:srgbClr>
            </a:solidFill>
            <a:ln>
              <a:noFill/>
            </a:ln>
          </c:spPr>
          <c:invertIfNegative val="0"/>
          <c:dPt>
            <c:idx val="16"/>
            <c:invertIfNegative val="0"/>
            <c:bubble3D val="0"/>
            <c:spPr>
              <a:solidFill>
                <a:srgbClr val="AC9F7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9BEC-4E7F-B17B-061F99F9E3CC}"/>
              </c:ext>
            </c:extLst>
          </c:dPt>
          <c:dPt>
            <c:idx val="17"/>
            <c:invertIfNegative val="0"/>
            <c:bubble3D val="0"/>
            <c:spPr>
              <a:solidFill>
                <a:srgbClr val="AC9F7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9BEC-4E7F-B17B-061F99F9E3CC}"/>
              </c:ext>
            </c:extLst>
          </c:dPt>
          <c:cat>
            <c:numRef>
              <c:f>Market_share_data!$H$67:$H$84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Market_share_data!$I$67:$I$84</c:f>
              <c:numCache>
                <c:formatCode>0.0</c:formatCode>
                <c:ptCount val="18"/>
                <c:pt idx="0">
                  <c:v>4.4677589759679712</c:v>
                </c:pt>
                <c:pt idx="1">
                  <c:v>0.52662022170196465</c:v>
                </c:pt>
                <c:pt idx="2">
                  <c:v>7.6479348059043524</c:v>
                </c:pt>
                <c:pt idx="3">
                  <c:v>5.109393608554214</c:v>
                </c:pt>
                <c:pt idx="4">
                  <c:v>6.6815497652498834</c:v>
                </c:pt>
                <c:pt idx="5">
                  <c:v>4.9486159198550972</c:v>
                </c:pt>
                <c:pt idx="6">
                  <c:v>3.6643735058978351</c:v>
                </c:pt>
                <c:pt idx="7">
                  <c:v>4.7633738063945259</c:v>
                </c:pt>
                <c:pt idx="8">
                  <c:v>-1.3532606800802363</c:v>
                </c:pt>
                <c:pt idx="9">
                  <c:v>-1.0281359438321402</c:v>
                </c:pt>
                <c:pt idx="10">
                  <c:v>-2.7344824825471115</c:v>
                </c:pt>
                <c:pt idx="11">
                  <c:v>0.59881114113575151</c:v>
                </c:pt>
                <c:pt idx="12">
                  <c:v>6.0527495708277996</c:v>
                </c:pt>
                <c:pt idx="13">
                  <c:v>3.5131308127937118</c:v>
                </c:pt>
                <c:pt idx="14">
                  <c:v>1.9778771395841268</c:v>
                </c:pt>
                <c:pt idx="15">
                  <c:v>2.0703574208356557</c:v>
                </c:pt>
                <c:pt idx="16">
                  <c:v>2.8582405143568295</c:v>
                </c:pt>
                <c:pt idx="17">
                  <c:v>3.3341735273672342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97-4D13-8AEB-DEED3E4FD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386735256"/>
        <c:axId val="386789216"/>
      </c:barChart>
      <c:lineChart>
        <c:grouping val="standard"/>
        <c:varyColors val="0"/>
        <c:ser>
          <c:idx val="0"/>
          <c:order val="0"/>
          <c:tx>
            <c:strRef>
              <c:f>Market_share_data!$J$64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Market_share_data!$H$67:$H$84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Market_share_data!$J$67:$J$84</c:f>
              <c:numCache>
                <c:formatCode>0.0</c:formatCode>
                <c:ptCount val="18"/>
                <c:pt idx="0">
                  <c:v>5.7270085376352746</c:v>
                </c:pt>
                <c:pt idx="1">
                  <c:v>6.3154745483040351</c:v>
                </c:pt>
                <c:pt idx="2">
                  <c:v>18.030274453021125</c:v>
                </c:pt>
                <c:pt idx="3">
                  <c:v>12.843469098676248</c:v>
                </c:pt>
                <c:pt idx="4">
                  <c:v>19.503141313933636</c:v>
                </c:pt>
                <c:pt idx="5">
                  <c:v>16.248781212968694</c:v>
                </c:pt>
                <c:pt idx="6">
                  <c:v>7.1210083663738928</c:v>
                </c:pt>
                <c:pt idx="7">
                  <c:v>-11.126356896307914</c:v>
                </c:pt>
                <c:pt idx="8">
                  <c:v>11.316800218098411</c:v>
                </c:pt>
                <c:pt idx="9">
                  <c:v>6.653125125363875</c:v>
                </c:pt>
                <c:pt idx="10">
                  <c:v>-1.7810904852967013</c:v>
                </c:pt>
                <c:pt idx="11">
                  <c:v>4.2192905578403455</c:v>
                </c:pt>
                <c:pt idx="12">
                  <c:v>9.822509086055458</c:v>
                </c:pt>
                <c:pt idx="13">
                  <c:v>7.6626073629660247</c:v>
                </c:pt>
                <c:pt idx="14">
                  <c:v>5.8118582687412967</c:v>
                </c:pt>
                <c:pt idx="15">
                  <c:v>5.1289849634260634</c:v>
                </c:pt>
                <c:pt idx="16">
                  <c:v>6.1747890750877339</c:v>
                </c:pt>
                <c:pt idx="17">
                  <c:v>6.191993174128072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97-4D13-8AEB-DEED3E4FD515}"/>
            </c:ext>
          </c:extLst>
        </c:ser>
        <c:ser>
          <c:idx val="2"/>
          <c:order val="2"/>
          <c:tx>
            <c:strRef>
              <c:f>Market_share_data!$K$64</c:f>
              <c:strCache>
                <c:ptCount val="1"/>
                <c:pt idx="0">
                  <c:v>Külső kereslet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Market_share_data!$H$67:$H$84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Market_share_data!$K$67:$K$84</c:f>
              <c:numCache>
                <c:formatCode>0.0</c:formatCode>
                <c:ptCount val="18"/>
                <c:pt idx="0">
                  <c:v>1.2949612046093897</c:v>
                </c:pt>
                <c:pt idx="1">
                  <c:v>5.7467317862281924</c:v>
                </c:pt>
                <c:pt idx="2">
                  <c:v>9.6712439974314854</c:v>
                </c:pt>
                <c:pt idx="3">
                  <c:v>7.3619048030702885</c:v>
                </c:pt>
                <c:pt idx="4">
                  <c:v>12.035662957260016</c:v>
                </c:pt>
                <c:pt idx="5">
                  <c:v>10.758738232723648</c:v>
                </c:pt>
                <c:pt idx="6">
                  <c:v>3.2951371256964528</c:v>
                </c:pt>
                <c:pt idx="7">
                  <c:v>-15.215817984326552</c:v>
                </c:pt>
                <c:pt idx="8">
                  <c:v>12.91404360405069</c:v>
                </c:pt>
                <c:pt idx="9">
                  <c:v>7.7702230105566308</c:v>
                </c:pt>
                <c:pt idx="10">
                  <c:v>0.9763947051194215</c:v>
                </c:pt>
                <c:pt idx="11">
                  <c:v>3.5664900922377463</c:v>
                </c:pt>
                <c:pt idx="12">
                  <c:v>3.5579469908437034</c:v>
                </c:pt>
                <c:pt idx="13">
                  <c:v>4.0099902640489198</c:v>
                </c:pt>
                <c:pt idx="14">
                  <c:v>3.7603168051765863</c:v>
                </c:pt>
                <c:pt idx="15">
                  <c:v>2.9977329634883887</c:v>
                </c:pt>
                <c:pt idx="16">
                  <c:v>3.2259107536999849</c:v>
                </c:pt>
                <c:pt idx="17">
                  <c:v>2.765703055549956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97-4D13-8AEB-DEED3E4FD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735256"/>
        <c:axId val="386789216"/>
      </c:lineChart>
      <c:catAx>
        <c:axId val="386735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386789216"/>
        <c:crosses val="autoZero"/>
        <c:auto val="1"/>
        <c:lblAlgn val="ctr"/>
        <c:lblOffset val="100"/>
        <c:noMultiLvlLbl val="0"/>
      </c:catAx>
      <c:valAx>
        <c:axId val="386789216"/>
        <c:scaling>
          <c:orientation val="minMax"/>
          <c:max val="20"/>
          <c:min val="-15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/>
                  <a:t>%</a:t>
                </a:r>
              </a:p>
            </c:rich>
          </c:tx>
          <c:layout>
            <c:manualLayout>
              <c:xMode val="edge"/>
              <c:yMode val="edge"/>
              <c:x val="7.6435185185185189E-2"/>
              <c:y val="1.5384375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86735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0473533333333334"/>
          <c:w val="1"/>
          <c:h val="9.5264666666666664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hu-HU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827810412826882E-2"/>
          <c:y val="6.309202371219283E-2"/>
          <c:w val="0.86067606482960968"/>
          <c:h val="0.518163999999999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'c5-6 (március 2.kör)'!$B$12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'c5-6 (március 2.kör)'!$A$17:$A$28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'c5-6 (március 2.kör)'!$B$17:$B$28</c:f>
              <c:numCache>
                <c:formatCode>0.0</c:formatCode>
                <c:ptCount val="12"/>
                <c:pt idx="0">
                  <c:v>0.35822900176630007</c:v>
                </c:pt>
                <c:pt idx="1">
                  <c:v>4.0504177527632992</c:v>
                </c:pt>
                <c:pt idx="2">
                  <c:v>5.3467830094402551</c:v>
                </c:pt>
                <c:pt idx="3">
                  <c:v>6.160197996735687</c:v>
                </c:pt>
                <c:pt idx="4">
                  <c:v>6.7939569248303382</c:v>
                </c:pt>
                <c:pt idx="5">
                  <c:v>6.9911809486883092</c:v>
                </c:pt>
                <c:pt idx="6">
                  <c:v>6.9343735476458166</c:v>
                </c:pt>
                <c:pt idx="7">
                  <c:v>8.9381516722832348</c:v>
                </c:pt>
                <c:pt idx="8">
                  <c:v>10.324121318906322</c:v>
                </c:pt>
                <c:pt idx="9">
                  <c:v>8.711245352438354</c:v>
                </c:pt>
                <c:pt idx="10">
                  <c:v>7.978779622758486</c:v>
                </c:pt>
                <c:pt idx="11">
                  <c:v>8.3111529771641823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31-4B0B-9F42-1C7885D6FD42}"/>
            </c:ext>
          </c:extLst>
        </c:ser>
        <c:ser>
          <c:idx val="1"/>
          <c:order val="1"/>
          <c:tx>
            <c:strRef>
              <c:f>'c5-6 (március 2.kör)'!$C$12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'c5-6 (március 2.kör)'!$A$17:$A$28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'c5-6 (március 2.kör)'!$C$17:$C$28</c:f>
              <c:numCache>
                <c:formatCode>0.0</c:formatCode>
                <c:ptCount val="12"/>
                <c:pt idx="0">
                  <c:v>-6.9140800691602458</c:v>
                </c:pt>
                <c:pt idx="1">
                  <c:v>-5.6949283568529872</c:v>
                </c:pt>
                <c:pt idx="2">
                  <c:v>-5.721881399384614</c:v>
                </c:pt>
                <c:pt idx="3">
                  <c:v>-6.1365321846577139</c:v>
                </c:pt>
                <c:pt idx="4">
                  <c:v>-5.5662036413704987</c:v>
                </c:pt>
                <c:pt idx="5">
                  <c:v>-4.0366614881195799</c:v>
                </c:pt>
                <c:pt idx="6">
                  <c:v>-5.461905760438877</c:v>
                </c:pt>
                <c:pt idx="7">
                  <c:v>-5.8659707481019119</c:v>
                </c:pt>
                <c:pt idx="8">
                  <c:v>-5.0835657217912873</c:v>
                </c:pt>
                <c:pt idx="9">
                  <c:v>-5.701844995589413</c:v>
                </c:pt>
                <c:pt idx="10">
                  <c:v>-5.9726888729733414</c:v>
                </c:pt>
                <c:pt idx="11">
                  <c:v>-5.8644289634152758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31-4B0B-9F42-1C7885D6FD42}"/>
            </c:ext>
          </c:extLst>
        </c:ser>
        <c:ser>
          <c:idx val="2"/>
          <c:order val="2"/>
          <c:tx>
            <c:strRef>
              <c:f>'c5-6 (március 2.kör)'!$D$12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'c5-6 (március 2.kör)'!$A$17:$A$28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'c5-6 (március 2.kör)'!$D$17:$D$28</c:f>
              <c:numCache>
                <c:formatCode>0.0</c:formatCode>
                <c:ptCount val="12"/>
                <c:pt idx="0">
                  <c:v>0.43654807932745743</c:v>
                </c:pt>
                <c:pt idx="1">
                  <c:v>2.6046456504786906</c:v>
                </c:pt>
                <c:pt idx="2">
                  <c:v>2.479347962814678</c:v>
                </c:pt>
                <c:pt idx="3">
                  <c:v>3.0570971030903555</c:v>
                </c:pt>
                <c:pt idx="4">
                  <c:v>3.0878676427954628</c:v>
                </c:pt>
                <c:pt idx="5">
                  <c:v>4.456164508319219</c:v>
                </c:pt>
                <c:pt idx="6">
                  <c:v>4.3655340017258597</c:v>
                </c:pt>
                <c:pt idx="7">
                  <c:v>4.9830514463673294</c:v>
                </c:pt>
                <c:pt idx="8">
                  <c:v>0.18066168367863378</c:v>
                </c:pt>
                <c:pt idx="9">
                  <c:v>2.3830656564341339</c:v>
                </c:pt>
                <c:pt idx="10">
                  <c:v>2.8707667171576756</c:v>
                </c:pt>
                <c:pt idx="11">
                  <c:v>3.1613149981922577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31-4B0B-9F42-1C7885D6F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0947072"/>
        <c:axId val="120948992"/>
      </c:barChart>
      <c:lineChart>
        <c:grouping val="standard"/>
        <c:varyColors val="0"/>
        <c:ser>
          <c:idx val="3"/>
          <c:order val="3"/>
          <c:tx>
            <c:strRef>
              <c:f>'c5-6 (március 2.kör)'!$E$12</c:f>
              <c:strCache>
                <c:ptCount val="1"/>
                <c:pt idx="0">
                  <c:v>Külső finanszírozási képesség (folyó fizetési mérleg és tőkemérleg)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'c5-6 (március 2.kör)'!$A$17:$A$28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'c5-6 (március 2.kör)'!$E$17:$E$28</c:f>
              <c:numCache>
                <c:formatCode>0.0</c:formatCode>
                <c:ptCount val="12"/>
                <c:pt idx="0">
                  <c:v>-6.1193029880664884</c:v>
                </c:pt>
                <c:pt idx="1">
                  <c:v>0.9601350463890026</c:v>
                </c:pt>
                <c:pt idx="2">
                  <c:v>2.104249572870319</c:v>
                </c:pt>
                <c:pt idx="3">
                  <c:v>3.0807629151683287</c:v>
                </c:pt>
                <c:pt idx="4">
                  <c:v>4.3156209262553027</c:v>
                </c:pt>
                <c:pt idx="5">
                  <c:v>7.4106839688879482</c:v>
                </c:pt>
                <c:pt idx="6">
                  <c:v>5.8380017889327993</c:v>
                </c:pt>
                <c:pt idx="7">
                  <c:v>8.0552323705486515</c:v>
                </c:pt>
                <c:pt idx="8">
                  <c:v>5.4212172807936678</c:v>
                </c:pt>
                <c:pt idx="9">
                  <c:v>5.3924660132830748</c:v>
                </c:pt>
                <c:pt idx="10">
                  <c:v>4.8768574669428197</c:v>
                </c:pt>
                <c:pt idx="11">
                  <c:v>5.6080390119411643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31-4B0B-9F42-1C7885D6F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947072"/>
        <c:axId val="120948992"/>
      </c:lineChart>
      <c:lineChart>
        <c:grouping val="standard"/>
        <c:varyColors val="0"/>
        <c:ser>
          <c:idx val="4"/>
          <c:order val="4"/>
          <c:tx>
            <c:strRef>
              <c:f>'c5-6 (március 2.kör)'!$F$12</c:f>
              <c:strCache>
                <c:ptCount val="1"/>
                <c:pt idx="0">
                  <c:v>Folyó fizetési mérleg</c:v>
                </c:pt>
              </c:strCache>
            </c:strRef>
          </c:tx>
          <c:spPr>
            <a:ln w="38100">
              <a:solidFill>
                <a:srgbClr val="9C0000"/>
              </a:solidFill>
              <a:prstDash val="dash"/>
            </a:ln>
          </c:spPr>
          <c:marker>
            <c:symbol val="none"/>
          </c:marker>
          <c:cat>
            <c:numRef>
              <c:f>'c5-6 (március 2.kör)'!$A$17:$A$28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'c5-6 (március 2.kör)'!$F$17:$F$28</c:f>
              <c:numCache>
                <c:formatCode>0.0</c:formatCode>
                <c:ptCount val="12"/>
                <c:pt idx="0">
                  <c:v>-7.0781361676635592</c:v>
                </c:pt>
                <c:pt idx="1">
                  <c:v>-0.804833804002274</c:v>
                </c:pt>
                <c:pt idx="2">
                  <c:v>0.27831125979787219</c:v>
                </c:pt>
                <c:pt idx="3">
                  <c:v>0.74748197393145333</c:v>
                </c:pt>
                <c:pt idx="4">
                  <c:v>1.7684923014207681</c:v>
                </c:pt>
                <c:pt idx="5">
                  <c:v>3.837183032121755</c:v>
                </c:pt>
                <c:pt idx="6">
                  <c:v>2.0722640852192811</c:v>
                </c:pt>
                <c:pt idx="7">
                  <c:v>3.3664695339764839</c:v>
                </c:pt>
                <c:pt idx="8">
                  <c:v>4.9149138901018956</c:v>
                </c:pt>
                <c:pt idx="9">
                  <c:v>3.2878345746345401</c:v>
                </c:pt>
                <c:pt idx="10">
                  <c:v>2.3848892426046002</c:v>
                </c:pt>
                <c:pt idx="11">
                  <c:v>2.866461853359751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131-4B0B-9F42-1C7885D6F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952320"/>
        <c:axId val="120950784"/>
      </c:lineChart>
      <c:catAx>
        <c:axId val="120947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8290658519468176E-2"/>
              <c:y val="1.1969569370034138E-3"/>
            </c:manualLayout>
          </c:layout>
          <c:overlay val="0"/>
        </c:title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20948992"/>
        <c:crosses val="autoZero"/>
        <c:auto val="1"/>
        <c:lblAlgn val="ctr"/>
        <c:lblOffset val="100"/>
        <c:noMultiLvlLbl val="0"/>
      </c:catAx>
      <c:valAx>
        <c:axId val="120948992"/>
        <c:scaling>
          <c:orientation val="minMax"/>
          <c:max val="14"/>
          <c:min val="-8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crossAx val="120947072"/>
        <c:crosses val="autoZero"/>
        <c:crossBetween val="between"/>
        <c:majorUnit val="2"/>
      </c:valAx>
      <c:valAx>
        <c:axId val="120950784"/>
        <c:scaling>
          <c:orientation val="minMax"/>
          <c:max val="14"/>
          <c:min val="-8"/>
        </c:scaling>
        <c:delete val="0"/>
        <c:axPos val="r"/>
        <c:numFmt formatCode="0" sourceLinked="0"/>
        <c:majorTickMark val="out"/>
        <c:minorTickMark val="none"/>
        <c:tickLblPos val="nextTo"/>
        <c:crossAx val="120952320"/>
        <c:crosses val="max"/>
        <c:crossBetween val="between"/>
        <c:majorUnit val="2"/>
      </c:valAx>
      <c:catAx>
        <c:axId val="1209523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1574927536231887"/>
              <c:y val="1.8631111111111112E-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20950784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2831666666666661"/>
          <c:w val="1"/>
          <c:h val="0.27168333333333333"/>
        </c:manualLayout>
      </c:layout>
      <c:overlay val="0"/>
    </c:legend>
    <c:plotVisOnly val="1"/>
    <c:dispBlanksAs val="gap"/>
    <c:showDLblsOverMax val="0"/>
  </c:chart>
  <c:spPr>
    <a:ln w="3175">
      <a:noFill/>
      <a:prstDash val="solid"/>
    </a:ln>
  </c:spPr>
  <c:txPr>
    <a:bodyPr/>
    <a:lstStyle/>
    <a:p>
      <a:pPr>
        <a:defRPr sz="1800" b="0">
          <a:latin typeface="+mn-lt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750120772946859E-2"/>
          <c:y val="7.4965277777777783E-2"/>
          <c:w val="0.92591642512077299"/>
          <c:h val="0.68987152777777783"/>
        </c:manualLayout>
      </c:layout>
      <c:lineChart>
        <c:grouping val="standard"/>
        <c:varyColors val="0"/>
        <c:ser>
          <c:idx val="0"/>
          <c:order val="0"/>
          <c:tx>
            <c:strRef>
              <c:f>'4._kieg_2'!$B$9</c:f>
              <c:strCache>
                <c:ptCount val="1"/>
                <c:pt idx="0">
                  <c:v>Mezőgazdasági hozzáadott érték</c:v>
                </c:pt>
              </c:strCache>
            </c:strRef>
          </c:tx>
          <c:spPr>
            <a:ln w="3810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spPr>
              <a:ln w="38100" cap="rnd">
                <a:solidFill>
                  <a:schemeClr val="accent6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2A-4C4A-B465-6C4B8166A92A}"/>
              </c:ext>
            </c:extLst>
          </c:dPt>
          <c:cat>
            <c:numRef>
              <c:f>'4._kieg_2'!$A$11:$A$33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'4._kieg_2'!$B$11:$B$33</c:f>
              <c:numCache>
                <c:formatCode>#,##0</c:formatCode>
                <c:ptCount val="14"/>
                <c:pt idx="0">
                  <c:v>879.495</c:v>
                </c:pt>
                <c:pt idx="1">
                  <c:v>828.91099999999994</c:v>
                </c:pt>
                <c:pt idx="2">
                  <c:v>774.43600000000004</c:v>
                </c:pt>
                <c:pt idx="3">
                  <c:v>608.072</c:v>
                </c:pt>
                <c:pt idx="4">
                  <c:v>946.26099999999997</c:v>
                </c:pt>
                <c:pt idx="5">
                  <c:v>838.553</c:v>
                </c:pt>
                <c:pt idx="6">
                  <c:v>652.91499999999996</c:v>
                </c:pt>
                <c:pt idx="7">
                  <c:v>753.51400000000001</c:v>
                </c:pt>
                <c:pt idx="8">
                  <c:v>595.67200000000003</c:v>
                </c:pt>
                <c:pt idx="9">
                  <c:v>683.25599999999997</c:v>
                </c:pt>
                <c:pt idx="10">
                  <c:v>799.28499999999997</c:v>
                </c:pt>
                <c:pt idx="11">
                  <c:v>758.79</c:v>
                </c:pt>
                <c:pt idx="12">
                  <c:v>886.44399999999996</c:v>
                </c:pt>
                <c:pt idx="13" formatCode="0">
                  <c:v>826.41960609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51-4598-BD48-63B5879EFDED}"/>
            </c:ext>
          </c:extLst>
        </c:ser>
        <c:ser>
          <c:idx val="1"/>
          <c:order val="1"/>
          <c:tx>
            <c:strRef>
              <c:f>'4._kieg_2'!$C$9</c:f>
              <c:strCache>
                <c:ptCount val="1"/>
                <c:pt idx="0">
                  <c:v>Historikus átlag</c:v>
                </c:pt>
              </c:strCache>
            </c:strRef>
          </c:tx>
          <c:spPr>
            <a:ln w="38100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'4._kieg_2'!$A$11:$A$33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'4._kieg_2'!$C$11:$C$33</c:f>
              <c:numCache>
                <c:formatCode>#,##0</c:formatCode>
                <c:ptCount val="14"/>
                <c:pt idx="0">
                  <c:v>769.66184615384611</c:v>
                </c:pt>
                <c:pt idx="1">
                  <c:v>769.66184615384611</c:v>
                </c:pt>
                <c:pt idx="2">
                  <c:v>769.66184615384611</c:v>
                </c:pt>
                <c:pt idx="3">
                  <c:v>769.66184615384611</c:v>
                </c:pt>
                <c:pt idx="4">
                  <c:v>769.66184615384611</c:v>
                </c:pt>
                <c:pt idx="5">
                  <c:v>769.66184615384611</c:v>
                </c:pt>
                <c:pt idx="6">
                  <c:v>769.66184615384611</c:v>
                </c:pt>
                <c:pt idx="7">
                  <c:v>769.66184615384611</c:v>
                </c:pt>
                <c:pt idx="8">
                  <c:v>769.66184615384611</c:v>
                </c:pt>
                <c:pt idx="9">
                  <c:v>769.66184615384611</c:v>
                </c:pt>
                <c:pt idx="10">
                  <c:v>769.66184615384611</c:v>
                </c:pt>
                <c:pt idx="11">
                  <c:v>769.66184615384611</c:v>
                </c:pt>
                <c:pt idx="12">
                  <c:v>769.66184615384611</c:v>
                </c:pt>
                <c:pt idx="13">
                  <c:v>769.66184615384611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51-4598-BD48-63B5879EF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387360"/>
        <c:axId val="235387752"/>
      </c:lineChart>
      <c:catAx>
        <c:axId val="23538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5387752"/>
        <c:crosses val="autoZero"/>
        <c:auto val="1"/>
        <c:lblAlgn val="ctr"/>
        <c:lblOffset val="100"/>
        <c:noMultiLvlLbl val="0"/>
      </c:catAx>
      <c:valAx>
        <c:axId val="235387752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538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1620555555555561"/>
          <c:w val="1"/>
          <c:h val="8.37944444444444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256400966183578E-2"/>
          <c:y val="9.1581111111111127E-2"/>
          <c:w val="0.92387161835748788"/>
          <c:h val="0.62940599999999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Rendszeres_mom!$J$1</c:f>
              <c:strCache>
                <c:ptCount val="1"/>
                <c:pt idx="0">
                  <c:v>2010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  <c:extLst xmlns:c15="http://schemas.microsoft.com/office/drawing/2012/chart"/>
            </c:strRef>
          </c:cat>
          <c:val>
            <c:numRef>
              <c:f>Rendszeres_mom!$J$2:$J$13</c:f>
              <c:numCache>
                <c:formatCode>0.00</c:formatCode>
                <c:ptCount val="12"/>
                <c:pt idx="0">
                  <c:v>-1.6391570389696</c:v>
                </c:pt>
                <c:pt idx="1">
                  <c:v>-0.62299278525354396</c:v>
                </c:pt>
                <c:pt idx="2">
                  <c:v>4.2716212362901018</c:v>
                </c:pt>
                <c:pt idx="3">
                  <c:v>-0.85538532866135597</c:v>
                </c:pt>
                <c:pt idx="4">
                  <c:v>-0.69151423850586013</c:v>
                </c:pt>
                <c:pt idx="5">
                  <c:v>0.24904272159203344</c:v>
                </c:pt>
                <c:pt idx="6">
                  <c:v>0.31607296518525629</c:v>
                </c:pt>
                <c:pt idx="7">
                  <c:v>-0.32596616112675747</c:v>
                </c:pt>
                <c:pt idx="8">
                  <c:v>0.28585571792849862</c:v>
                </c:pt>
                <c:pt idx="9">
                  <c:v>-0.24323100623138316</c:v>
                </c:pt>
                <c:pt idx="10">
                  <c:v>0.38483174920311569</c:v>
                </c:pt>
                <c:pt idx="11">
                  <c:v>2.1146342511299281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37EA-478F-BCC2-8AC9C0D5C704}"/>
            </c:ext>
          </c:extLst>
        </c:ser>
        <c:ser>
          <c:idx val="1"/>
          <c:order val="1"/>
          <c:tx>
            <c:strRef>
              <c:f>Rendszeres_mom!$K$1</c:f>
              <c:strCache>
                <c:ptCount val="1"/>
                <c:pt idx="0">
                  <c:v>2011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D9D9D9"/>
              </a:solidFill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  <c:extLst xmlns:c15="http://schemas.microsoft.com/office/drawing/2012/chart"/>
            </c:strRef>
          </c:cat>
          <c:val>
            <c:numRef>
              <c:f>Rendszeres_mom!$K$2:$K$13</c:f>
              <c:numCache>
                <c:formatCode>0.00</c:formatCode>
                <c:ptCount val="12"/>
                <c:pt idx="0">
                  <c:v>-0.77675826795882585</c:v>
                </c:pt>
                <c:pt idx="1">
                  <c:v>-1.6381425040862325</c:v>
                </c:pt>
                <c:pt idx="2">
                  <c:v>5.6080965680359611</c:v>
                </c:pt>
                <c:pt idx="3">
                  <c:v>-1.3282799766246711</c:v>
                </c:pt>
                <c:pt idx="4">
                  <c:v>-6.696154843238844E-2</c:v>
                </c:pt>
                <c:pt idx="5">
                  <c:v>0.78089542515431276</c:v>
                </c:pt>
                <c:pt idx="6">
                  <c:v>-0.42218731192168946</c:v>
                </c:pt>
                <c:pt idx="7">
                  <c:v>0.24669160518496369</c:v>
                </c:pt>
                <c:pt idx="8">
                  <c:v>-0.12002187048568658</c:v>
                </c:pt>
                <c:pt idx="9">
                  <c:v>1.5451510376777833E-2</c:v>
                </c:pt>
                <c:pt idx="10">
                  <c:v>1.0696720366521077</c:v>
                </c:pt>
                <c:pt idx="11">
                  <c:v>1.8695193126315672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7EA-478F-BCC2-8AC9C0D5C704}"/>
            </c:ext>
          </c:extLst>
        </c:ser>
        <c:ser>
          <c:idx val="2"/>
          <c:order val="2"/>
          <c:tx>
            <c:strRef>
              <c:f>Rendszeres_mom!$L$1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Rendszeres_mom!$L$2:$L$13</c:f>
              <c:numCache>
                <c:formatCode>0.00</c:formatCode>
                <c:ptCount val="12"/>
                <c:pt idx="0">
                  <c:v>2.9642648950340913</c:v>
                </c:pt>
                <c:pt idx="1">
                  <c:v>-0.81527974021172156</c:v>
                </c:pt>
                <c:pt idx="2">
                  <c:v>2.2743428704533102</c:v>
                </c:pt>
                <c:pt idx="3">
                  <c:v>-0.33432229383674894</c:v>
                </c:pt>
                <c:pt idx="4">
                  <c:v>1.572595492720879</c:v>
                </c:pt>
                <c:pt idx="5">
                  <c:v>-1.2054539859452831</c:v>
                </c:pt>
                <c:pt idx="6">
                  <c:v>0.23915051215197991</c:v>
                </c:pt>
                <c:pt idx="7">
                  <c:v>0.27454203476145267</c:v>
                </c:pt>
                <c:pt idx="8">
                  <c:v>-1.1929691565435263</c:v>
                </c:pt>
                <c:pt idx="9">
                  <c:v>1.8659115783031126</c:v>
                </c:pt>
                <c:pt idx="10">
                  <c:v>-0.45398834221140305</c:v>
                </c:pt>
                <c:pt idx="11">
                  <c:v>2.1727725312412218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EA-478F-BCC2-8AC9C0D5C704}"/>
            </c:ext>
          </c:extLst>
        </c:ser>
        <c:ser>
          <c:idx val="3"/>
          <c:order val="3"/>
          <c:tx>
            <c:strRef>
              <c:f>Rendszeres_mom!$M$1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D9D9D9"/>
              </a:solidFill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Rendszeres_mom!$M$2:$M$13</c:f>
              <c:numCache>
                <c:formatCode>0.00</c:formatCode>
                <c:ptCount val="12"/>
                <c:pt idx="0">
                  <c:v>-0.49576994853882184</c:v>
                </c:pt>
                <c:pt idx="1">
                  <c:v>-2.1234480556434789</c:v>
                </c:pt>
                <c:pt idx="2">
                  <c:v>3.0429456148957996</c:v>
                </c:pt>
                <c:pt idx="3">
                  <c:v>0.30093717035981626</c:v>
                </c:pt>
                <c:pt idx="4">
                  <c:v>1.1556161614729774</c:v>
                </c:pt>
                <c:pt idx="5">
                  <c:v>-1.7793317882652531</c:v>
                </c:pt>
                <c:pt idx="6">
                  <c:v>2.1601765393276935</c:v>
                </c:pt>
                <c:pt idx="7">
                  <c:v>-0.75105265553864342</c:v>
                </c:pt>
                <c:pt idx="8">
                  <c:v>-1.0048838512249887</c:v>
                </c:pt>
                <c:pt idx="9">
                  <c:v>2.8488759997652409</c:v>
                </c:pt>
                <c:pt idx="10">
                  <c:v>-0.76770373076367093</c:v>
                </c:pt>
                <c:pt idx="11">
                  <c:v>1.1103276043456418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EA-478F-BCC2-8AC9C0D5C704}"/>
            </c:ext>
          </c:extLst>
        </c:ser>
        <c:ser>
          <c:idx val="4"/>
          <c:order val="4"/>
          <c:tx>
            <c:strRef>
              <c:f>Rendszeres_mom!$N$1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Rendszeres_mom!$N$2:$N$13</c:f>
              <c:numCache>
                <c:formatCode>0.00</c:formatCode>
                <c:ptCount val="12"/>
                <c:pt idx="0">
                  <c:v>-0.28648778014353127</c:v>
                </c:pt>
                <c:pt idx="1">
                  <c:v>-1.8729726465482486</c:v>
                </c:pt>
                <c:pt idx="2">
                  <c:v>2.7537459217049616</c:v>
                </c:pt>
                <c:pt idx="3">
                  <c:v>0.64468244152926957</c:v>
                </c:pt>
                <c:pt idx="4">
                  <c:v>0.35588468113157035</c:v>
                </c:pt>
                <c:pt idx="5">
                  <c:v>-0.12309581327471619</c:v>
                </c:pt>
                <c:pt idx="6">
                  <c:v>0.27838406109677294</c:v>
                </c:pt>
                <c:pt idx="7">
                  <c:v>-0.55016080189385264</c:v>
                </c:pt>
                <c:pt idx="8">
                  <c:v>0.18717373876175714</c:v>
                </c:pt>
                <c:pt idx="9">
                  <c:v>1.4090745664121016</c:v>
                </c:pt>
                <c:pt idx="10">
                  <c:v>-1.2844719242796003</c:v>
                </c:pt>
                <c:pt idx="11">
                  <c:v>3.1201748765457467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EA-478F-BCC2-8AC9C0D5C704}"/>
            </c:ext>
          </c:extLst>
        </c:ser>
        <c:ser>
          <c:idx val="5"/>
          <c:order val="5"/>
          <c:tx>
            <c:strRef>
              <c:f>Rendszeres_mom!$O$1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Rendszeres_mom!$O$2:$O$13</c:f>
              <c:numCache>
                <c:formatCode>0.00</c:formatCode>
                <c:ptCount val="12"/>
                <c:pt idx="0">
                  <c:v>-1.8366862510483628</c:v>
                </c:pt>
                <c:pt idx="1">
                  <c:v>-1.6985313000891011</c:v>
                </c:pt>
                <c:pt idx="2">
                  <c:v>3.2116260081754575</c:v>
                </c:pt>
                <c:pt idx="3">
                  <c:v>0.78886228628284982</c:v>
                </c:pt>
                <c:pt idx="4">
                  <c:v>0.16317933246429561</c:v>
                </c:pt>
                <c:pt idx="5">
                  <c:v>0.4706306130124176</c:v>
                </c:pt>
                <c:pt idx="6">
                  <c:v>-0.19971541393343273</c:v>
                </c:pt>
                <c:pt idx="7">
                  <c:v>-0.40832577515580226</c:v>
                </c:pt>
                <c:pt idx="8">
                  <c:v>0.40465744580309604</c:v>
                </c:pt>
                <c:pt idx="9">
                  <c:v>1.0268378050565019</c:v>
                </c:pt>
                <c:pt idx="10">
                  <c:v>-0.48980398981102269</c:v>
                </c:pt>
                <c:pt idx="11">
                  <c:v>2.513431974882181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EA-478F-BCC2-8AC9C0D5C704}"/>
            </c:ext>
          </c:extLst>
        </c:ser>
        <c:ser>
          <c:idx val="6"/>
          <c:order val="6"/>
          <c:tx>
            <c:strRef>
              <c:f>Rendszeres_mom!$P$1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Rendszeres_mom!$P$2:$P$13</c:f>
              <c:numCache>
                <c:formatCode>0.00</c:formatCode>
                <c:ptCount val="12"/>
                <c:pt idx="0">
                  <c:v>-1.3102549653552558</c:v>
                </c:pt>
                <c:pt idx="1">
                  <c:v>-0.83059871130744511</c:v>
                </c:pt>
                <c:pt idx="2">
                  <c:v>3.3103118483013247</c:v>
                </c:pt>
                <c:pt idx="3">
                  <c:v>0.11167216140717073</c:v>
                </c:pt>
                <c:pt idx="4">
                  <c:v>0.8604444633671875</c:v>
                </c:pt>
                <c:pt idx="5">
                  <c:v>1.5472277693788783E-3</c:v>
                </c:pt>
                <c:pt idx="6">
                  <c:v>-0.47108264916442977</c:v>
                </c:pt>
                <c:pt idx="7">
                  <c:v>1.249074271807757</c:v>
                </c:pt>
                <c:pt idx="8">
                  <c:v>-0.65324181594642994</c:v>
                </c:pt>
                <c:pt idx="9">
                  <c:v>0.55333001167178963</c:v>
                </c:pt>
                <c:pt idx="10">
                  <c:v>1.3335156052868058</c:v>
                </c:pt>
                <c:pt idx="11">
                  <c:v>0.9019550260141358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EA-478F-BCC2-8AC9C0D5C704}"/>
            </c:ext>
          </c:extLst>
        </c:ser>
        <c:ser>
          <c:idx val="7"/>
          <c:order val="7"/>
          <c:tx>
            <c:strRef>
              <c:f>Rendszeres_mom!$Q$1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Rendszeres_mom!$A$2:$A$13</c:f>
              <c:strCache>
                <c:ptCount val="12"/>
                <c:pt idx="0">
                  <c:v>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Rendszeres_mom!$Q$2:$Q$13</c:f>
              <c:numCache>
                <c:formatCode>General</c:formatCode>
                <c:ptCount val="12"/>
                <c:pt idx="0" formatCode="0.00">
                  <c:v>2.7618284967138322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EA-478F-BCC2-8AC9C0D5C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454601664"/>
        <c:axId val="454602056"/>
        <c:extLst/>
      </c:barChart>
      <c:catAx>
        <c:axId val="45460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454602056"/>
        <c:crossesAt val="0"/>
        <c:auto val="1"/>
        <c:lblAlgn val="ctr"/>
        <c:lblOffset val="100"/>
        <c:noMultiLvlLbl val="0"/>
      </c:catAx>
      <c:valAx>
        <c:axId val="45460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9525">
            <a:solidFill>
              <a:schemeClr val="tx2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4546016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ysClr val="windowText" lastClr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778381642512085E-2"/>
          <c:y val="8.0000444444444443E-2"/>
          <c:w val="0.88649178743961354"/>
          <c:h val="0.598507555555555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'GDP-dekomp'!$B$12</c:f>
              <c:strCache>
                <c:ptCount val="1"/>
                <c:pt idx="0">
                  <c:v>Háztartások végső fogyasztása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</c:spPr>
          <c:invertIfNegative val="0"/>
          <c:cat>
            <c:numRef>
              <c:f>'GDP-dekomp'!$A$61:$A$80</c:f>
              <c:numCache>
                <c:formatCode>General</c:formatCode>
                <c:ptCount val="20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  <c:pt idx="19" formatCode="yyyy">
                  <c:v>43466</c:v>
                </c:pt>
              </c:numCache>
            </c:numRef>
          </c:cat>
          <c:val>
            <c:numRef>
              <c:f>'GDP-dekomp'!$B$61:$B$80</c:f>
              <c:numCache>
                <c:formatCode>General</c:formatCode>
                <c:ptCount val="20"/>
                <c:pt idx="0">
                  <c:v>-0.2</c:v>
                </c:pt>
                <c:pt idx="1">
                  <c:v>0.89999999999999991</c:v>
                </c:pt>
                <c:pt idx="2">
                  <c:v>0</c:v>
                </c:pt>
                <c:pt idx="3">
                  <c:v>0.6</c:v>
                </c:pt>
                <c:pt idx="4">
                  <c:v>0.7</c:v>
                </c:pt>
                <c:pt idx="5">
                  <c:v>1.5999999999999999</c:v>
                </c:pt>
                <c:pt idx="6">
                  <c:v>0.9</c:v>
                </c:pt>
                <c:pt idx="7">
                  <c:v>1.9000000000000001</c:v>
                </c:pt>
                <c:pt idx="8">
                  <c:v>2.1</c:v>
                </c:pt>
                <c:pt idx="9">
                  <c:v>1.6</c:v>
                </c:pt>
                <c:pt idx="10">
                  <c:v>1.7</c:v>
                </c:pt>
                <c:pt idx="11">
                  <c:v>2.1</c:v>
                </c:pt>
                <c:pt idx="12">
                  <c:v>2.6</c:v>
                </c:pt>
                <c:pt idx="13">
                  <c:v>2.9</c:v>
                </c:pt>
                <c:pt idx="14">
                  <c:v>2.1</c:v>
                </c:pt>
                <c:pt idx="15">
                  <c:v>2.2000000000000002</c:v>
                </c:pt>
                <c:pt idx="17">
                  <c:v>2.5205038451826036</c:v>
                </c:pt>
                <c:pt idx="18">
                  <c:v>1.9952013929708796</c:v>
                </c:pt>
                <c:pt idx="19">
                  <c:v>1.559467090070247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E6-4386-87A0-2010CDFEDF5A}"/>
            </c:ext>
          </c:extLst>
        </c:ser>
        <c:ser>
          <c:idx val="1"/>
          <c:order val="1"/>
          <c:tx>
            <c:strRef>
              <c:f>'GDP-dekomp'!$C$12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'GDP-dekomp'!$A$61:$A$80</c:f>
              <c:numCache>
                <c:formatCode>General</c:formatCode>
                <c:ptCount val="20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  <c:pt idx="19" formatCode="yyyy">
                  <c:v>43466</c:v>
                </c:pt>
              </c:numCache>
            </c:numRef>
          </c:cat>
          <c:val>
            <c:numRef>
              <c:f>'GDP-dekomp'!$C$61:$C$80</c:f>
              <c:numCache>
                <c:formatCode>General</c:formatCode>
                <c:ptCount val="20"/>
                <c:pt idx="0">
                  <c:v>0.8</c:v>
                </c:pt>
                <c:pt idx="1">
                  <c:v>0.8</c:v>
                </c:pt>
                <c:pt idx="2">
                  <c:v>0.4</c:v>
                </c:pt>
                <c:pt idx="3">
                  <c:v>0.5</c:v>
                </c:pt>
                <c:pt idx="4">
                  <c:v>1</c:v>
                </c:pt>
                <c:pt idx="5">
                  <c:v>0.7</c:v>
                </c:pt>
                <c:pt idx="6">
                  <c:v>0.8</c:v>
                </c:pt>
                <c:pt idx="7">
                  <c:v>1.1000000000000001</c:v>
                </c:pt>
                <c:pt idx="8">
                  <c:v>-0.1</c:v>
                </c:pt>
                <c:pt idx="9">
                  <c:v>-0.5</c:v>
                </c:pt>
                <c:pt idx="10">
                  <c:v>0.3</c:v>
                </c:pt>
                <c:pt idx="11">
                  <c:v>0.5</c:v>
                </c:pt>
                <c:pt idx="12">
                  <c:v>0.2</c:v>
                </c:pt>
                <c:pt idx="13">
                  <c:v>0.6</c:v>
                </c:pt>
                <c:pt idx="14">
                  <c:v>-0.2</c:v>
                </c:pt>
                <c:pt idx="15">
                  <c:v>-0.5</c:v>
                </c:pt>
                <c:pt idx="17">
                  <c:v>0.16056863872509405</c:v>
                </c:pt>
                <c:pt idx="18">
                  <c:v>0.14109694569088629</c:v>
                </c:pt>
                <c:pt idx="19">
                  <c:v>7.1782019635080532E-2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E6-4386-87A0-2010CDFEDF5A}"/>
            </c:ext>
          </c:extLst>
        </c:ser>
        <c:ser>
          <c:idx val="2"/>
          <c:order val="2"/>
          <c:tx>
            <c:strRef>
              <c:f>'GDP-dekomp'!$D$12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'GDP-dekomp'!$A$61:$A$80</c:f>
              <c:numCache>
                <c:formatCode>General</c:formatCode>
                <c:ptCount val="20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  <c:pt idx="19" formatCode="yyyy">
                  <c:v>43466</c:v>
                </c:pt>
              </c:numCache>
            </c:numRef>
          </c:cat>
          <c:val>
            <c:numRef>
              <c:f>'GDP-dekomp'!$D$61:$D$80</c:f>
              <c:numCache>
                <c:formatCode>General</c:formatCode>
                <c:ptCount val="20"/>
                <c:pt idx="0">
                  <c:v>-0.8</c:v>
                </c:pt>
                <c:pt idx="1">
                  <c:v>1.7</c:v>
                </c:pt>
                <c:pt idx="2">
                  <c:v>2.6</c:v>
                </c:pt>
                <c:pt idx="3">
                  <c:v>3.8</c:v>
                </c:pt>
                <c:pt idx="4">
                  <c:v>2.6</c:v>
                </c:pt>
                <c:pt idx="5">
                  <c:v>3.4</c:v>
                </c:pt>
                <c:pt idx="6">
                  <c:v>2.5</c:v>
                </c:pt>
                <c:pt idx="7">
                  <c:v>0</c:v>
                </c:pt>
                <c:pt idx="8">
                  <c:v>-0.9</c:v>
                </c:pt>
                <c:pt idx="9">
                  <c:v>1.1000000000000001</c:v>
                </c:pt>
                <c:pt idx="10">
                  <c:v>-0.4</c:v>
                </c:pt>
                <c:pt idx="11">
                  <c:v>1.6</c:v>
                </c:pt>
                <c:pt idx="12">
                  <c:v>-1.4</c:v>
                </c:pt>
                <c:pt idx="13">
                  <c:v>-4.2</c:v>
                </c:pt>
                <c:pt idx="14">
                  <c:v>-2</c:v>
                </c:pt>
                <c:pt idx="15">
                  <c:v>-4.5</c:v>
                </c:pt>
                <c:pt idx="17">
                  <c:v>2.4257804805301695</c:v>
                </c:pt>
                <c:pt idx="18">
                  <c:v>1.7210432656204655</c:v>
                </c:pt>
                <c:pt idx="19">
                  <c:v>0.90293432023066167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E6-4386-87A0-2010CDFEDF5A}"/>
            </c:ext>
          </c:extLst>
        </c:ser>
        <c:ser>
          <c:idx val="3"/>
          <c:order val="4"/>
          <c:tx>
            <c:strRef>
              <c:f>'GDP-dekomp'!$E$12</c:f>
              <c:strCache>
                <c:ptCount val="1"/>
                <c:pt idx="0">
                  <c:v>Készletváltozás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invertIfNegative val="0"/>
          <c:cat>
            <c:numRef>
              <c:f>'GDP-dekomp'!$A$61:$A$80</c:f>
              <c:numCache>
                <c:formatCode>General</c:formatCode>
                <c:ptCount val="20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  <c:pt idx="19" formatCode="yyyy">
                  <c:v>43466</c:v>
                </c:pt>
              </c:numCache>
            </c:numRef>
          </c:cat>
          <c:val>
            <c:numRef>
              <c:f>'GDP-dekomp'!$E$61:$E$80</c:f>
              <c:numCache>
                <c:formatCode>General</c:formatCode>
                <c:ptCount val="20"/>
                <c:pt idx="0">
                  <c:v>-0.9</c:v>
                </c:pt>
                <c:pt idx="1">
                  <c:v>0.4</c:v>
                </c:pt>
                <c:pt idx="2">
                  <c:v>-1.4</c:v>
                </c:pt>
                <c:pt idx="3">
                  <c:v>-1.1000000000000001</c:v>
                </c:pt>
                <c:pt idx="4">
                  <c:v>-1.2</c:v>
                </c:pt>
                <c:pt idx="5">
                  <c:v>-0.1</c:v>
                </c:pt>
                <c:pt idx="6">
                  <c:v>0.8</c:v>
                </c:pt>
                <c:pt idx="7">
                  <c:v>0.4</c:v>
                </c:pt>
                <c:pt idx="8">
                  <c:v>0.2</c:v>
                </c:pt>
                <c:pt idx="9">
                  <c:v>-1.6</c:v>
                </c:pt>
                <c:pt idx="10">
                  <c:v>0.2</c:v>
                </c:pt>
                <c:pt idx="11">
                  <c:v>-2.4</c:v>
                </c:pt>
                <c:pt idx="12">
                  <c:v>1.7</c:v>
                </c:pt>
                <c:pt idx="13">
                  <c:v>0.8</c:v>
                </c:pt>
                <c:pt idx="14">
                  <c:v>1.9</c:v>
                </c:pt>
                <c:pt idx="15">
                  <c:v>4.3</c:v>
                </c:pt>
                <c:pt idx="17">
                  <c:v>-0.36270987327276183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E6-4386-87A0-2010CDFEDF5A}"/>
            </c:ext>
          </c:extLst>
        </c:ser>
        <c:ser>
          <c:idx val="4"/>
          <c:order val="5"/>
          <c:tx>
            <c:strRef>
              <c:f>'GDP-dekomp'!$F$12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'GDP-dekomp'!$A$61:$A$80</c:f>
              <c:numCache>
                <c:formatCode>General</c:formatCode>
                <c:ptCount val="20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  <c:pt idx="19" formatCode="yyyy">
                  <c:v>43466</c:v>
                </c:pt>
              </c:numCache>
            </c:numRef>
          </c:cat>
          <c:val>
            <c:numRef>
              <c:f>'GDP-dekomp'!$F$61:$F$80</c:f>
              <c:numCache>
                <c:formatCode>General</c:formatCode>
                <c:ptCount val="20"/>
                <c:pt idx="0">
                  <c:v>0.9</c:v>
                </c:pt>
                <c:pt idx="1">
                  <c:v>-2.1</c:v>
                </c:pt>
                <c:pt idx="2">
                  <c:v>1.1000000000000001</c:v>
                </c:pt>
                <c:pt idx="3">
                  <c:v>0.1</c:v>
                </c:pt>
                <c:pt idx="4">
                  <c:v>1.2</c:v>
                </c:pt>
                <c:pt idx="5">
                  <c:v>-1</c:v>
                </c:pt>
                <c:pt idx="6">
                  <c:v>-1.1000000000000001</c:v>
                </c:pt>
                <c:pt idx="7">
                  <c:v>0.3</c:v>
                </c:pt>
                <c:pt idx="8">
                  <c:v>2.5</c:v>
                </c:pt>
                <c:pt idx="9">
                  <c:v>2.4</c:v>
                </c:pt>
                <c:pt idx="10">
                  <c:v>0.8</c:v>
                </c:pt>
                <c:pt idx="11">
                  <c:v>1.7</c:v>
                </c:pt>
                <c:pt idx="12">
                  <c:v>-1.9</c:v>
                </c:pt>
                <c:pt idx="13">
                  <c:v>2.8</c:v>
                </c:pt>
                <c:pt idx="14">
                  <c:v>0.6</c:v>
                </c:pt>
                <c:pt idx="15">
                  <c:v>0.6</c:v>
                </c:pt>
                <c:pt idx="17">
                  <c:v>-1.1203663217883872</c:v>
                </c:pt>
                <c:pt idx="18">
                  <c:v>-0.16239041923984324</c:v>
                </c:pt>
                <c:pt idx="19">
                  <c:v>0.62569120892047025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E6-4386-87A0-2010CDFED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929920"/>
        <c:axId val="206931456"/>
      </c:barChart>
      <c:lineChart>
        <c:grouping val="standard"/>
        <c:varyColors val="0"/>
        <c:ser>
          <c:idx val="6"/>
          <c:order val="3"/>
          <c:tx>
            <c:strRef>
              <c:f>'GDP-dekomp'!$G$12</c:f>
              <c:strCache>
                <c:ptCount val="1"/>
                <c:pt idx="0">
                  <c:v>GDP (%)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dPt>
            <c:idx val="16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c:spPr>
            </c:marker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6-0BE6-4386-87A0-2010CDFEDF5A}"/>
              </c:ext>
            </c:extLst>
          </c:dPt>
          <c:dPt>
            <c:idx val="17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c:spPr>
            </c:marker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8-0BE6-4386-87A0-2010CDFEDF5A}"/>
              </c:ext>
            </c:extLst>
          </c:dPt>
          <c:dPt>
            <c:idx val="18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c:spPr>
            </c:marker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A-0BE6-4386-87A0-2010CDFEDF5A}"/>
              </c:ext>
            </c:extLst>
          </c:dPt>
          <c:dPt>
            <c:idx val="19"/>
            <c:marker>
              <c:symbol val="circle"/>
              <c:size val="13"/>
              <c:spPr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c:spPr>
            </c:marker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C-0BE6-4386-87A0-2010CDFEDF5A}"/>
              </c:ext>
            </c:extLst>
          </c:dPt>
          <c:cat>
            <c:numRef>
              <c:f>'GDP-dekomp'!$A$61:$A$80</c:f>
              <c:numCache>
                <c:formatCode>General</c:formatCode>
                <c:ptCount val="20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  <c:pt idx="19" formatCode="yyyy">
                  <c:v>43466</c:v>
                </c:pt>
              </c:numCache>
            </c:numRef>
          </c:cat>
          <c:val>
            <c:numRef>
              <c:f>'GDP-dekomp'!$G$61:$G$80</c:f>
              <c:numCache>
                <c:formatCode>General</c:formatCode>
                <c:ptCount val="20"/>
                <c:pt idx="0">
                  <c:v>-0.2</c:v>
                </c:pt>
                <c:pt idx="1">
                  <c:v>1.7</c:v>
                </c:pt>
                <c:pt idx="2">
                  <c:v>2.8</c:v>
                </c:pt>
                <c:pt idx="3">
                  <c:v>3.9</c:v>
                </c:pt>
                <c:pt idx="4">
                  <c:v>4.2</c:v>
                </c:pt>
                <c:pt idx="5">
                  <c:v>4.5</c:v>
                </c:pt>
                <c:pt idx="6">
                  <c:v>3.8</c:v>
                </c:pt>
                <c:pt idx="7">
                  <c:v>3.7</c:v>
                </c:pt>
                <c:pt idx="8">
                  <c:v>3.7</c:v>
                </c:pt>
                <c:pt idx="9">
                  <c:v>2.9</c:v>
                </c:pt>
                <c:pt idx="10">
                  <c:v>2.6</c:v>
                </c:pt>
                <c:pt idx="11">
                  <c:v>3.4</c:v>
                </c:pt>
                <c:pt idx="12">
                  <c:v>1.1000000000000001</c:v>
                </c:pt>
                <c:pt idx="13">
                  <c:v>2.8</c:v>
                </c:pt>
                <c:pt idx="14">
                  <c:v>2.2000000000000002</c:v>
                </c:pt>
                <c:pt idx="15">
                  <c:v>1.6</c:v>
                </c:pt>
                <c:pt idx="17">
                  <c:v>3.6475864422513786</c:v>
                </c:pt>
                <c:pt idx="18">
                  <c:v>3.749223384787391</c:v>
                </c:pt>
                <c:pt idx="19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BE6-4386-87A0-2010CDFED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951168"/>
        <c:axId val="206932992"/>
      </c:lineChart>
      <c:catAx>
        <c:axId val="206929920"/>
        <c:scaling>
          <c:orientation val="minMax"/>
          <c:min val="1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206931456"/>
        <c:crosses val="autoZero"/>
        <c:auto val="0"/>
        <c:lblAlgn val="ctr"/>
        <c:lblOffset val="10"/>
        <c:tickLblSkip val="1"/>
        <c:tickMarkSkip val="4"/>
        <c:noMultiLvlLbl val="0"/>
      </c:catAx>
      <c:valAx>
        <c:axId val="206931456"/>
        <c:scaling>
          <c:orientation val="minMax"/>
          <c:max val="8"/>
          <c:min val="-6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206929920"/>
        <c:crosses val="autoZero"/>
        <c:crossBetween val="between"/>
        <c:majorUnit val="2"/>
      </c:valAx>
      <c:valAx>
        <c:axId val="206932992"/>
        <c:scaling>
          <c:orientation val="minMax"/>
          <c:max val="8"/>
          <c:min val="-6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</a:ln>
        </c:spPr>
        <c:crossAx val="206951168"/>
        <c:crosses val="max"/>
        <c:crossBetween val="between"/>
        <c:majorUnit val="2"/>
      </c:valAx>
      <c:dateAx>
        <c:axId val="206951168"/>
        <c:scaling>
          <c:orientation val="minMax"/>
        </c:scaling>
        <c:delete val="1"/>
        <c:axPos val="b"/>
        <c:numFmt formatCode="yyyy" sourceLinked="1"/>
        <c:majorTickMark val="out"/>
        <c:minorTickMark val="none"/>
        <c:tickLblPos val="nextTo"/>
        <c:crossAx val="206932992"/>
        <c:crosses val="autoZero"/>
        <c:auto val="1"/>
        <c:lblOffset val="100"/>
        <c:baseTimeUnit val="years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2266377777777777"/>
          <c:w val="1"/>
          <c:h val="0.1764046666666666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076328502415457E-2"/>
          <c:y val="8.3114444444444449E-2"/>
          <c:w val="0.85832657004830915"/>
          <c:h val="0.71549866666666673"/>
        </c:manualLayout>
      </c:layou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Olaj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Sheet1!$A$2:$A$337</c:f>
              <c:numCache>
                <c:formatCode>mmm\-yy</c:formatCode>
                <c:ptCount val="336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  <c:pt idx="312">
                  <c:v>43101</c:v>
                </c:pt>
                <c:pt idx="313">
                  <c:v>43132</c:v>
                </c:pt>
                <c:pt idx="314">
                  <c:v>43160</c:v>
                </c:pt>
                <c:pt idx="315">
                  <c:v>43191</c:v>
                </c:pt>
                <c:pt idx="316">
                  <c:v>43221</c:v>
                </c:pt>
                <c:pt idx="317">
                  <c:v>43252</c:v>
                </c:pt>
                <c:pt idx="318">
                  <c:v>43282</c:v>
                </c:pt>
                <c:pt idx="319">
                  <c:v>43313</c:v>
                </c:pt>
                <c:pt idx="320">
                  <c:v>43344</c:v>
                </c:pt>
                <c:pt idx="321">
                  <c:v>43374</c:v>
                </c:pt>
                <c:pt idx="322">
                  <c:v>43405</c:v>
                </c:pt>
                <c:pt idx="323">
                  <c:v>43435</c:v>
                </c:pt>
                <c:pt idx="324">
                  <c:v>43466</c:v>
                </c:pt>
                <c:pt idx="325">
                  <c:v>43497</c:v>
                </c:pt>
                <c:pt idx="326">
                  <c:v>43525</c:v>
                </c:pt>
                <c:pt idx="327">
                  <c:v>43556</c:v>
                </c:pt>
                <c:pt idx="328">
                  <c:v>43586</c:v>
                </c:pt>
                <c:pt idx="329">
                  <c:v>43617</c:v>
                </c:pt>
                <c:pt idx="330">
                  <c:v>43647</c:v>
                </c:pt>
                <c:pt idx="331">
                  <c:v>43678</c:v>
                </c:pt>
                <c:pt idx="332">
                  <c:v>43709</c:v>
                </c:pt>
                <c:pt idx="333">
                  <c:v>43739</c:v>
                </c:pt>
                <c:pt idx="334">
                  <c:v>43770</c:v>
                </c:pt>
                <c:pt idx="335">
                  <c:v>43800</c:v>
                </c:pt>
              </c:numCache>
            </c:numRef>
          </c:cat>
          <c:val>
            <c:numRef>
              <c:f>Sheet1!$D$2:$D$337</c:f>
              <c:numCache>
                <c:formatCode>0.0</c:formatCode>
                <c:ptCount val="336"/>
                <c:pt idx="0">
                  <c:v>18.553636363636361</c:v>
                </c:pt>
                <c:pt idx="1">
                  <c:v>18.482000000000003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20.028499999999998</c:v>
                </c:pt>
                <c:pt idx="5">
                  <c:v>21.277727272727272</c:v>
                </c:pt>
                <c:pt idx="6">
                  <c:v>20.336521739130433</c:v>
                </c:pt>
                <c:pt idx="7">
                  <c:v>19.774761904761903</c:v>
                </c:pt>
                <c:pt idx="8">
                  <c:v>20.312272727272727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18.481999999999999</c:v>
                </c:pt>
                <c:pt idx="14">
                  <c:v>18.74608695652174</c:v>
                </c:pt>
                <c:pt idx="15">
                  <c:v>18.627619047619049</c:v>
                </c:pt>
                <c:pt idx="16">
                  <c:v>18.511000000000003</c:v>
                </c:pt>
                <c:pt idx="17">
                  <c:v>17.59363636363636</c:v>
                </c:pt>
                <c:pt idx="18">
                  <c:v>16.765000000000001</c:v>
                </c:pt>
                <c:pt idx="19">
                  <c:v>16.706190476190471</c:v>
                </c:pt>
                <c:pt idx="20">
                  <c:v>15.992272727272729</c:v>
                </c:pt>
                <c:pt idx="21">
                  <c:v>16.558571428571426</c:v>
                </c:pt>
                <c:pt idx="22">
                  <c:v>15.084545454545456</c:v>
                </c:pt>
                <c:pt idx="23">
                  <c:v>13.557391304347826</c:v>
                </c:pt>
                <c:pt idx="24">
                  <c:v>14.131904761904758</c:v>
                </c:pt>
                <c:pt idx="25">
                  <c:v>13.751999999999999</c:v>
                </c:pt>
                <c:pt idx="26">
                  <c:v>13.877391304347825</c:v>
                </c:pt>
                <c:pt idx="27">
                  <c:v>15.151499999999999</c:v>
                </c:pt>
                <c:pt idx="28">
                  <c:v>16.258571428571429</c:v>
                </c:pt>
                <c:pt idx="29">
                  <c:v>16.744090909090911</c:v>
                </c:pt>
                <c:pt idx="30">
                  <c:v>17.627142857142857</c:v>
                </c:pt>
                <c:pt idx="31">
                  <c:v>16.81636363636364</c:v>
                </c:pt>
                <c:pt idx="32">
                  <c:v>15.854999999999995</c:v>
                </c:pt>
                <c:pt idx="33">
                  <c:v>16.427142857142858</c:v>
                </c:pt>
                <c:pt idx="34">
                  <c:v>17.304090909090906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18.742222222222221</c:v>
                </c:pt>
                <c:pt idx="40">
                  <c:v>18.317619047619047</c:v>
                </c:pt>
                <c:pt idx="41">
                  <c:v>17.345909090909085</c:v>
                </c:pt>
                <c:pt idx="42">
                  <c:v>15.859523809523807</c:v>
                </c:pt>
                <c:pt idx="43">
                  <c:v>16.071304347826082</c:v>
                </c:pt>
                <c:pt idx="44">
                  <c:v>16.658095238095239</c:v>
                </c:pt>
                <c:pt idx="45">
                  <c:v>16.116363636363634</c:v>
                </c:pt>
                <c:pt idx="46">
                  <c:v>16.877272727272725</c:v>
                </c:pt>
                <c:pt idx="47">
                  <c:v>17.959999999999997</c:v>
                </c:pt>
                <c:pt idx="48">
                  <c:v>17.943181818181817</c:v>
                </c:pt>
                <c:pt idx="49">
                  <c:v>17.974285714285713</c:v>
                </c:pt>
                <c:pt idx="50">
                  <c:v>19.988571428571433</c:v>
                </c:pt>
                <c:pt idx="51">
                  <c:v>21.014285714285712</c:v>
                </c:pt>
                <c:pt idx="52">
                  <c:v>19.145454545454548</c:v>
                </c:pt>
                <c:pt idx="53">
                  <c:v>18.266999999999996</c:v>
                </c:pt>
                <c:pt idx="54">
                  <c:v>19.610434782608696</c:v>
                </c:pt>
                <c:pt idx="55">
                  <c:v>19.956190476190475</c:v>
                </c:pt>
                <c:pt idx="56">
                  <c:v>22.055714285714288</c:v>
                </c:pt>
                <c:pt idx="57">
                  <c:v>23.683478260869567</c:v>
                </c:pt>
                <c:pt idx="58">
                  <c:v>22.275714285714287</c:v>
                </c:pt>
                <c:pt idx="59">
                  <c:v>23.521428571428579</c:v>
                </c:pt>
                <c:pt idx="60">
                  <c:v>23.468181818181822</c:v>
                </c:pt>
                <c:pt idx="61">
                  <c:v>20.830499999999994</c:v>
                </c:pt>
                <c:pt idx="62">
                  <c:v>19.212631578947367</c:v>
                </c:pt>
                <c:pt idx="63">
                  <c:v>17.469090909090909</c:v>
                </c:pt>
                <c:pt idx="64">
                  <c:v>19.142499999999998</c:v>
                </c:pt>
                <c:pt idx="65">
                  <c:v>17.553809523809523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19.002499999999998</c:v>
                </c:pt>
                <c:pt idx="71">
                  <c:v>17.102380952380955</c:v>
                </c:pt>
                <c:pt idx="72">
                  <c:v>15.092380952380953</c:v>
                </c:pt>
                <c:pt idx="73">
                  <c:v>14.0595</c:v>
                </c:pt>
                <c:pt idx="74">
                  <c:v>13.078636363636361</c:v>
                </c:pt>
                <c:pt idx="75">
                  <c:v>13.379</c:v>
                </c:pt>
                <c:pt idx="76">
                  <c:v>14.389499999999998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13.359090909090908</c:v>
                </c:pt>
                <c:pt idx="81">
                  <c:v>12.562272727272726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11.063999999999998</c:v>
                </c:pt>
                <c:pt idx="85">
                  <c:v>10.199999999999999</c:v>
                </c:pt>
                <c:pt idx="86">
                  <c:v>12.465217391304348</c:v>
                </c:pt>
                <c:pt idx="87">
                  <c:v>15.246190476190474</c:v>
                </c:pt>
                <c:pt idx="88">
                  <c:v>15.217500000000001</c:v>
                </c:pt>
                <c:pt idx="89">
                  <c:v>15.77090909090909</c:v>
                </c:pt>
                <c:pt idx="90">
                  <c:v>19.013636363636362</c:v>
                </c:pt>
                <c:pt idx="91">
                  <c:v>20.227727272727272</c:v>
                </c:pt>
                <c:pt idx="92">
                  <c:v>22.39772727272727</c:v>
                </c:pt>
                <c:pt idx="93">
                  <c:v>21.949523809523811</c:v>
                </c:pt>
                <c:pt idx="94">
                  <c:v>24.589090909090906</c:v>
                </c:pt>
                <c:pt idx="95">
                  <c:v>25.591999999999995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27.35521739130435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29.677272727272726</c:v>
                </c:pt>
                <c:pt idx="102">
                  <c:v>28.510952380952382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25.125499999999999</c:v>
                </c:pt>
                <c:pt idx="108">
                  <c:v>25.636363636363637</c:v>
                </c:pt>
                <c:pt idx="109">
                  <c:v>27.405999999999995</c:v>
                </c:pt>
                <c:pt idx="110">
                  <c:v>24.395454545454548</c:v>
                </c:pt>
                <c:pt idx="111">
                  <c:v>25.641000000000009</c:v>
                </c:pt>
                <c:pt idx="112">
                  <c:v>28.450476190476191</c:v>
                </c:pt>
                <c:pt idx="113">
                  <c:v>27.724285714285717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25.532499999999999</c:v>
                </c:pt>
                <c:pt idx="117">
                  <c:v>20.478260869565219</c:v>
                </c:pt>
                <c:pt idx="118">
                  <c:v>18.942272727272734</c:v>
                </c:pt>
                <c:pt idx="119">
                  <c:v>18.604736842105261</c:v>
                </c:pt>
                <c:pt idx="120">
                  <c:v>19.485000000000003</c:v>
                </c:pt>
                <c:pt idx="121">
                  <c:v>20.291499999999996</c:v>
                </c:pt>
                <c:pt idx="122">
                  <c:v>23.6905</c:v>
                </c:pt>
                <c:pt idx="123">
                  <c:v>25.654090909090908</c:v>
                </c:pt>
                <c:pt idx="124">
                  <c:v>25.433913043478263</c:v>
                </c:pt>
                <c:pt idx="125">
                  <c:v>24.127894736842105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28.342380952380957</c:v>
                </c:pt>
                <c:pt idx="129">
                  <c:v>27.548695652173912</c:v>
                </c:pt>
                <c:pt idx="130">
                  <c:v>24.184761904761899</c:v>
                </c:pt>
                <c:pt idx="131">
                  <c:v>28.520952380952384</c:v>
                </c:pt>
                <c:pt idx="132">
                  <c:v>31.287272727272729</c:v>
                </c:pt>
                <c:pt idx="133">
                  <c:v>32.648499999999999</c:v>
                </c:pt>
                <c:pt idx="134">
                  <c:v>30.339047619047626</c:v>
                </c:pt>
                <c:pt idx="135">
                  <c:v>25.015999999999998</c:v>
                </c:pt>
                <c:pt idx="136">
                  <c:v>25.809500000000003</c:v>
                </c:pt>
                <c:pt idx="137">
                  <c:v>27.545714285714283</c:v>
                </c:pt>
                <c:pt idx="138">
                  <c:v>28.39826086956522</c:v>
                </c:pt>
                <c:pt idx="139">
                  <c:v>29.82571428571428</c:v>
                </c:pt>
                <c:pt idx="140">
                  <c:v>27.098181818181818</c:v>
                </c:pt>
                <c:pt idx="141">
                  <c:v>29.590434782608693</c:v>
                </c:pt>
                <c:pt idx="142">
                  <c:v>28.771999999999998</c:v>
                </c:pt>
                <c:pt idx="143">
                  <c:v>29.879047619047622</c:v>
                </c:pt>
                <c:pt idx="144">
                  <c:v>31.175238095238093</c:v>
                </c:pt>
                <c:pt idx="145">
                  <c:v>30.865999999999996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38.37045454545455</c:v>
                </c:pt>
                <c:pt idx="151">
                  <c:v>43.029999999999994</c:v>
                </c:pt>
                <c:pt idx="152">
                  <c:v>43.381363636363638</c:v>
                </c:pt>
                <c:pt idx="153">
                  <c:v>49.770476190476195</c:v>
                </c:pt>
                <c:pt idx="154">
                  <c:v>43.053636363636365</c:v>
                </c:pt>
                <c:pt idx="155">
                  <c:v>39.644285714285715</c:v>
                </c:pt>
                <c:pt idx="156">
                  <c:v>44.283333333333324</c:v>
                </c:pt>
                <c:pt idx="157">
                  <c:v>45.556999999999995</c:v>
                </c:pt>
                <c:pt idx="158">
                  <c:v>53.084090909090918</c:v>
                </c:pt>
                <c:pt idx="159">
                  <c:v>51.857142857142854</c:v>
                </c:pt>
                <c:pt idx="160">
                  <c:v>48.665909090909082</c:v>
                </c:pt>
                <c:pt idx="161">
                  <c:v>54.30681818181818</c:v>
                </c:pt>
                <c:pt idx="162">
                  <c:v>57.579047619047635</c:v>
                </c:pt>
                <c:pt idx="163">
                  <c:v>64.09</c:v>
                </c:pt>
                <c:pt idx="164">
                  <c:v>62.981818181818191</c:v>
                </c:pt>
                <c:pt idx="165">
                  <c:v>58.52190476190475</c:v>
                </c:pt>
                <c:pt idx="166">
                  <c:v>55.534999999999997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59.922999999999988</c:v>
                </c:pt>
                <c:pt idx="170">
                  <c:v>62.253043478260864</c:v>
                </c:pt>
                <c:pt idx="171">
                  <c:v>70.44210526315787</c:v>
                </c:pt>
                <c:pt idx="172">
                  <c:v>70.187272727272727</c:v>
                </c:pt>
                <c:pt idx="173">
                  <c:v>68.857727272727274</c:v>
                </c:pt>
                <c:pt idx="174">
                  <c:v>73.897142857142867</c:v>
                </c:pt>
                <c:pt idx="175">
                  <c:v>73.612173913043492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58.483181818181826</c:v>
                </c:pt>
                <c:pt idx="179">
                  <c:v>62.314736842105262</c:v>
                </c:pt>
                <c:pt idx="180">
                  <c:v>54.299090909090907</c:v>
                </c:pt>
                <c:pt idx="181">
                  <c:v>57.756999999999991</c:v>
                </c:pt>
                <c:pt idx="182">
                  <c:v>62.143636363636368</c:v>
                </c:pt>
                <c:pt idx="183">
                  <c:v>67.398421052631576</c:v>
                </c:pt>
                <c:pt idx="184">
                  <c:v>67.47608695652174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70.796521739130441</c:v>
                </c:pt>
                <c:pt idx="188">
                  <c:v>77.126999999999995</c:v>
                </c:pt>
                <c:pt idx="189">
                  <c:v>82.830869565217384</c:v>
                </c:pt>
                <c:pt idx="190">
                  <c:v>92.528181818181835</c:v>
                </c:pt>
                <c:pt idx="191">
                  <c:v>91.45</c:v>
                </c:pt>
                <c:pt idx="192">
                  <c:v>91.920454545454547</c:v>
                </c:pt>
                <c:pt idx="193">
                  <c:v>94.816666666666677</c:v>
                </c:pt>
                <c:pt idx="194">
                  <c:v>103.23999999999998</c:v>
                </c:pt>
                <c:pt idx="195">
                  <c:v>110.18772727272727</c:v>
                </c:pt>
                <c:pt idx="196">
                  <c:v>123.93619047619048</c:v>
                </c:pt>
                <c:pt idx="197">
                  <c:v>133.04857142857148</c:v>
                </c:pt>
                <c:pt idx="198">
                  <c:v>133.89913043478259</c:v>
                </c:pt>
                <c:pt idx="199">
                  <c:v>113.84904761904761</c:v>
                </c:pt>
                <c:pt idx="200">
                  <c:v>99.064090909090908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43.242499999999993</c:v>
                </c:pt>
                <c:pt idx="206">
                  <c:v>46.839090909090913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</c:v>
                </c:pt>
                <c:pt idx="211">
                  <c:v>72.504761904761907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76.373000000000005</c:v>
                </c:pt>
                <c:pt idx="217">
                  <c:v>74.312000000000012</c:v>
                </c:pt>
                <c:pt idx="218">
                  <c:v>79.274782608695631</c:v>
                </c:pt>
                <c:pt idx="219">
                  <c:v>84.978571428571428</c:v>
                </c:pt>
                <c:pt idx="220">
                  <c:v>76.250952380952384</c:v>
                </c:pt>
                <c:pt idx="221">
                  <c:v>74.838181818181823</c:v>
                </c:pt>
                <c:pt idx="222">
                  <c:v>74.735454545454544</c:v>
                </c:pt>
                <c:pt idx="223">
                  <c:v>76.693181818181813</c:v>
                </c:pt>
                <c:pt idx="224">
                  <c:v>77.786818181818177</c:v>
                </c:pt>
                <c:pt idx="225">
                  <c:v>82.918095238095219</c:v>
                </c:pt>
                <c:pt idx="226">
                  <c:v>85.67</c:v>
                </c:pt>
                <c:pt idx="227">
                  <c:v>91.796521739130441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123.03894736842106</c:v>
                </c:pt>
                <c:pt idx="232">
                  <c:v>114.45818181818181</c:v>
                </c:pt>
                <c:pt idx="233">
                  <c:v>113.75772727272728</c:v>
                </c:pt>
                <c:pt idx="234">
                  <c:v>116.46000000000001</c:v>
                </c:pt>
                <c:pt idx="235">
                  <c:v>110.08130434782608</c:v>
                </c:pt>
                <c:pt idx="236">
                  <c:v>112.4468181818182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</c:v>
                </c:pt>
                <c:pt idx="240">
                  <c:v>111.15619047619045</c:v>
                </c:pt>
                <c:pt idx="241">
                  <c:v>119.70238095238095</c:v>
                </c:pt>
                <c:pt idx="242">
                  <c:v>124.92863636363636</c:v>
                </c:pt>
                <c:pt idx="243">
                  <c:v>120.46350000000002</c:v>
                </c:pt>
                <c:pt idx="244">
                  <c:v>110.52173913043478</c:v>
                </c:pt>
                <c:pt idx="245">
                  <c:v>95.589047619047619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113.38250000000002</c:v>
                </c:pt>
                <c:pt idx="249">
                  <c:v>111.97347826086956</c:v>
                </c:pt>
                <c:pt idx="250">
                  <c:v>109.7118181818182</c:v>
                </c:pt>
                <c:pt idx="251">
                  <c:v>109.63100000000001</c:v>
                </c:pt>
                <c:pt idx="252">
                  <c:v>112.97363636363637</c:v>
                </c:pt>
                <c:pt idx="253">
                  <c:v>116.455</c:v>
                </c:pt>
                <c:pt idx="254">
                  <c:v>109.24</c:v>
                </c:pt>
                <c:pt idx="255">
                  <c:v>102.87545454545452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107.71608695652174</c:v>
                </c:pt>
                <c:pt idx="259">
                  <c:v>110.96454545454547</c:v>
                </c:pt>
                <c:pt idx="260">
                  <c:v>111.62142857142855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107.42272727272726</c:v>
                </c:pt>
                <c:pt idx="265">
                  <c:v>108.81200000000001</c:v>
                </c:pt>
                <c:pt idx="266">
                  <c:v>107.40571428571427</c:v>
                </c:pt>
                <c:pt idx="267">
                  <c:v>107.78809523809527</c:v>
                </c:pt>
                <c:pt idx="268">
                  <c:v>109.6759090909091</c:v>
                </c:pt>
                <c:pt idx="269">
                  <c:v>111.86809523809524</c:v>
                </c:pt>
                <c:pt idx="270">
                  <c:v>106.98260869565215</c:v>
                </c:pt>
                <c:pt idx="271">
                  <c:v>101.92238095238096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62.330454545454543</c:v>
                </c:pt>
                <c:pt idx="276">
                  <c:v>48.067142857142855</c:v>
                </c:pt>
                <c:pt idx="277">
                  <c:v>57.930500000000009</c:v>
                </c:pt>
                <c:pt idx="278">
                  <c:v>55.791363636363627</c:v>
                </c:pt>
                <c:pt idx="279">
                  <c:v>59.389545454545448</c:v>
                </c:pt>
                <c:pt idx="280">
                  <c:v>64.561428571428564</c:v>
                </c:pt>
                <c:pt idx="281">
                  <c:v>62.345909090909089</c:v>
                </c:pt>
                <c:pt idx="282">
                  <c:v>55.865652173913055</c:v>
                </c:pt>
                <c:pt idx="283">
                  <c:v>46.994285714285709</c:v>
                </c:pt>
                <c:pt idx="284">
                  <c:v>47.234545454545461</c:v>
                </c:pt>
                <c:pt idx="285">
                  <c:v>48.12409090909091</c:v>
                </c:pt>
                <c:pt idx="286">
                  <c:v>44.417142857142863</c:v>
                </c:pt>
                <c:pt idx="287">
                  <c:v>37.721739130434777</c:v>
                </c:pt>
                <c:pt idx="288">
                  <c:v>30.803333333333338</c:v>
                </c:pt>
                <c:pt idx="289">
                  <c:v>33.198095238095235</c:v>
                </c:pt>
                <c:pt idx="290">
                  <c:v>39.070869565217386</c:v>
                </c:pt>
                <c:pt idx="291">
                  <c:v>42.247142857142855</c:v>
                </c:pt>
                <c:pt idx="292">
                  <c:v>47.132727272727273</c:v>
                </c:pt>
                <c:pt idx="293">
                  <c:v>48.478181818181817</c:v>
                </c:pt>
                <c:pt idx="294">
                  <c:v>45.07095238095237</c:v>
                </c:pt>
                <c:pt idx="295">
                  <c:v>46.144347826086943</c:v>
                </c:pt>
                <c:pt idx="296">
                  <c:v>46.18863636363637</c:v>
                </c:pt>
                <c:pt idx="297">
                  <c:v>49.732380952380957</c:v>
                </c:pt>
                <c:pt idx="298">
                  <c:v>46.435909090909092</c:v>
                </c:pt>
                <c:pt idx="299">
                  <c:v>54.06545454545455</c:v>
                </c:pt>
                <c:pt idx="300">
                  <c:v>54.892727272727278</c:v>
                </c:pt>
                <c:pt idx="301">
                  <c:v>55.493500000000004</c:v>
                </c:pt>
                <c:pt idx="302">
                  <c:v>52.621428571428581</c:v>
                </c:pt>
                <c:pt idx="303">
                  <c:v>52.619714285714295</c:v>
                </c:pt>
                <c:pt idx="304">
                  <c:v>52.618000000000009</c:v>
                </c:pt>
                <c:pt idx="305">
                  <c:v>52.83700000000001</c:v>
                </c:pt>
                <c:pt idx="306">
                  <c:v>53.028999999999996</c:v>
                </c:pt>
                <c:pt idx="307">
                  <c:v>53.181999999999995</c:v>
                </c:pt>
                <c:pt idx="308">
                  <c:v>53.282000000000004</c:v>
                </c:pt>
                <c:pt idx="309">
                  <c:v>53.327999999999996</c:v>
                </c:pt>
                <c:pt idx="310">
                  <c:v>53.343000000000004</c:v>
                </c:pt>
                <c:pt idx="311">
                  <c:v>53.363</c:v>
                </c:pt>
                <c:pt idx="312">
                  <c:v>53.383999999999993</c:v>
                </c:pt>
                <c:pt idx="313">
                  <c:v>53.378</c:v>
                </c:pt>
                <c:pt idx="314">
                  <c:v>53.363999999999997</c:v>
                </c:pt>
                <c:pt idx="315">
                  <c:v>53.343000000000004</c:v>
                </c:pt>
                <c:pt idx="316">
                  <c:v>53.293000000000006</c:v>
                </c:pt>
                <c:pt idx="317">
                  <c:v>53.219000000000008</c:v>
                </c:pt>
                <c:pt idx="318">
                  <c:v>53.161000000000001</c:v>
                </c:pt>
                <c:pt idx="319">
                  <c:v>53.097000000000001</c:v>
                </c:pt>
                <c:pt idx="320">
                  <c:v>53.033000000000001</c:v>
                </c:pt>
                <c:pt idx="321">
                  <c:v>52.95</c:v>
                </c:pt>
                <c:pt idx="322">
                  <c:v>52.875</c:v>
                </c:pt>
                <c:pt idx="323">
                  <c:v>52.827000000000012</c:v>
                </c:pt>
                <c:pt idx="324">
                  <c:v>52.804999999999993</c:v>
                </c:pt>
                <c:pt idx="325">
                  <c:v>52.789999999999985</c:v>
                </c:pt>
                <c:pt idx="326">
                  <c:v>52.779999999999994</c:v>
                </c:pt>
                <c:pt idx="327">
                  <c:v>52.766000000000005</c:v>
                </c:pt>
                <c:pt idx="328">
                  <c:v>52.747</c:v>
                </c:pt>
                <c:pt idx="329">
                  <c:v>52.718999999999994</c:v>
                </c:pt>
                <c:pt idx="330">
                  <c:v>52.707999999999991</c:v>
                </c:pt>
                <c:pt idx="331">
                  <c:v>52.698</c:v>
                </c:pt>
                <c:pt idx="332">
                  <c:v>52.689</c:v>
                </c:pt>
                <c:pt idx="333">
                  <c:v>52.680999999999997</c:v>
                </c:pt>
                <c:pt idx="334">
                  <c:v>52.674999999999997</c:v>
                </c:pt>
                <c:pt idx="335">
                  <c:v>52.673000000000002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77-461D-9384-12AF364B6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0825560"/>
        <c:axId val="790825888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Búza (jobb tengely)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Sheet1!$A$2:$A$337</c:f>
              <c:numCache>
                <c:formatCode>mmm\-yy</c:formatCode>
                <c:ptCount val="336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  <c:pt idx="312">
                  <c:v>43101</c:v>
                </c:pt>
                <c:pt idx="313">
                  <c:v>43132</c:v>
                </c:pt>
                <c:pt idx="314">
                  <c:v>43160</c:v>
                </c:pt>
                <c:pt idx="315">
                  <c:v>43191</c:v>
                </c:pt>
                <c:pt idx="316">
                  <c:v>43221</c:v>
                </c:pt>
                <c:pt idx="317">
                  <c:v>43252</c:v>
                </c:pt>
                <c:pt idx="318">
                  <c:v>43282</c:v>
                </c:pt>
                <c:pt idx="319">
                  <c:v>43313</c:v>
                </c:pt>
                <c:pt idx="320">
                  <c:v>43344</c:v>
                </c:pt>
                <c:pt idx="321">
                  <c:v>43374</c:v>
                </c:pt>
                <c:pt idx="322">
                  <c:v>43405</c:v>
                </c:pt>
                <c:pt idx="323">
                  <c:v>43435</c:v>
                </c:pt>
                <c:pt idx="324">
                  <c:v>43466</c:v>
                </c:pt>
                <c:pt idx="325">
                  <c:v>43497</c:v>
                </c:pt>
                <c:pt idx="326">
                  <c:v>43525</c:v>
                </c:pt>
                <c:pt idx="327">
                  <c:v>43556</c:v>
                </c:pt>
                <c:pt idx="328">
                  <c:v>43586</c:v>
                </c:pt>
                <c:pt idx="329">
                  <c:v>43617</c:v>
                </c:pt>
                <c:pt idx="330">
                  <c:v>43647</c:v>
                </c:pt>
                <c:pt idx="331">
                  <c:v>43678</c:v>
                </c:pt>
                <c:pt idx="332">
                  <c:v>43709</c:v>
                </c:pt>
                <c:pt idx="333">
                  <c:v>43739</c:v>
                </c:pt>
                <c:pt idx="334">
                  <c:v>43770</c:v>
                </c:pt>
                <c:pt idx="335">
                  <c:v>43800</c:v>
                </c:pt>
              </c:numCache>
            </c:numRef>
          </c:cat>
          <c:val>
            <c:numRef>
              <c:f>Sheet1!$B$2:$B$337</c:f>
              <c:numCache>
                <c:formatCode>#,##0.00</c:formatCode>
                <c:ptCount val="336"/>
                <c:pt idx="0">
                  <c:v>4.1848913043478264</c:v>
                </c:pt>
                <c:pt idx="1">
                  <c:v>4.27325</c:v>
                </c:pt>
                <c:pt idx="2">
                  <c:v>3.9489772727272725</c:v>
                </c:pt>
                <c:pt idx="3">
                  <c:v>3.6901136363636362</c:v>
                </c:pt>
                <c:pt idx="4">
                  <c:v>3.6857142857142855</c:v>
                </c:pt>
                <c:pt idx="5">
                  <c:v>3.5803409090909093</c:v>
                </c:pt>
                <c:pt idx="6">
                  <c:v>3.3727173913043482</c:v>
                </c:pt>
                <c:pt idx="7">
                  <c:v>3.1203571428571428</c:v>
                </c:pt>
                <c:pt idx="8">
                  <c:v>3.3309090909090906</c:v>
                </c:pt>
                <c:pt idx="9">
                  <c:v>3.4955681818181819</c:v>
                </c:pt>
                <c:pt idx="10">
                  <c:v>3.6935714285714285</c:v>
                </c:pt>
                <c:pt idx="11">
                  <c:v>3.6530434782608694</c:v>
                </c:pt>
                <c:pt idx="12">
                  <c:v>3.757738095238095</c:v>
                </c:pt>
                <c:pt idx="13">
                  <c:v>3.6856249999999999</c:v>
                </c:pt>
                <c:pt idx="14">
                  <c:v>3.6881521739130436</c:v>
                </c:pt>
                <c:pt idx="15">
                  <c:v>3.5207954545454543</c:v>
                </c:pt>
                <c:pt idx="16">
                  <c:v>3.2966666666666669</c:v>
                </c:pt>
                <c:pt idx="17">
                  <c:v>2.8321590909090908</c:v>
                </c:pt>
                <c:pt idx="18">
                  <c:v>3.0251136363636362</c:v>
                </c:pt>
                <c:pt idx="19">
                  <c:v>3.0867045454545456</c:v>
                </c:pt>
                <c:pt idx="20">
                  <c:v>3.0515909090909092</c:v>
                </c:pt>
                <c:pt idx="21">
                  <c:v>3.2639285714285715</c:v>
                </c:pt>
                <c:pt idx="22">
                  <c:v>3.4623863636363637</c:v>
                </c:pt>
                <c:pt idx="23">
                  <c:v>3.6867391304347823</c:v>
                </c:pt>
                <c:pt idx="24">
                  <c:v>3.8004464285714281</c:v>
                </c:pt>
                <c:pt idx="25">
                  <c:v>3.6626249999999998</c:v>
                </c:pt>
                <c:pt idx="26">
                  <c:v>3.3442934782608695</c:v>
                </c:pt>
                <c:pt idx="27">
                  <c:v>3.2809523809523808</c:v>
                </c:pt>
                <c:pt idx="28">
                  <c:v>3.239431818181818</c:v>
                </c:pt>
                <c:pt idx="29">
                  <c:v>3.2817897727272727</c:v>
                </c:pt>
                <c:pt idx="30">
                  <c:v>3.1877678571428572</c:v>
                </c:pt>
                <c:pt idx="31">
                  <c:v>3.4489130434782607</c:v>
                </c:pt>
                <c:pt idx="32">
                  <c:v>3.8112499999999998</c:v>
                </c:pt>
                <c:pt idx="33">
                  <c:v>4.03</c:v>
                </c:pt>
                <c:pt idx="34">
                  <c:v>3.7705113636363636</c:v>
                </c:pt>
                <c:pt idx="35">
                  <c:v>3.8646590909090905</c:v>
                </c:pt>
                <c:pt idx="36">
                  <c:v>3.8111363636363635</c:v>
                </c:pt>
                <c:pt idx="37">
                  <c:v>3.6681249999999999</c:v>
                </c:pt>
                <c:pt idx="38">
                  <c:v>3.512826086956522</c:v>
                </c:pt>
                <c:pt idx="39">
                  <c:v>3.5135000000000001</c:v>
                </c:pt>
                <c:pt idx="40">
                  <c:v>3.676195652173913</c:v>
                </c:pt>
                <c:pt idx="41">
                  <c:v>3.9789772727272723</c:v>
                </c:pt>
                <c:pt idx="42">
                  <c:v>4.4598809523809528</c:v>
                </c:pt>
                <c:pt idx="43">
                  <c:v>4.3631521739130434</c:v>
                </c:pt>
                <c:pt idx="44">
                  <c:v>4.6929761904761902</c:v>
                </c:pt>
                <c:pt idx="45">
                  <c:v>4.92</c:v>
                </c:pt>
                <c:pt idx="46">
                  <c:v>4.9344318181818183</c:v>
                </c:pt>
                <c:pt idx="47">
                  <c:v>5.076428571428572</c:v>
                </c:pt>
                <c:pt idx="48">
                  <c:v>4.9738043478260865</c:v>
                </c:pt>
                <c:pt idx="49">
                  <c:v>5.1454761904761908</c:v>
                </c:pt>
                <c:pt idx="50">
                  <c:v>5.1036904761904758</c:v>
                </c:pt>
                <c:pt idx="51">
                  <c:v>5.8814772727272722</c:v>
                </c:pt>
                <c:pt idx="52">
                  <c:v>6.12695652173913</c:v>
                </c:pt>
                <c:pt idx="53">
                  <c:v>4.9744999999999999</c:v>
                </c:pt>
                <c:pt idx="54">
                  <c:v>4.6947826086956521</c:v>
                </c:pt>
                <c:pt idx="55">
                  <c:v>4.5465909090909093</c:v>
                </c:pt>
                <c:pt idx="56">
                  <c:v>4.3685714285714283</c:v>
                </c:pt>
                <c:pt idx="57">
                  <c:v>4.0866304347826086</c:v>
                </c:pt>
                <c:pt idx="58">
                  <c:v>3.9359523809523806</c:v>
                </c:pt>
                <c:pt idx="59">
                  <c:v>3.9372727272727275</c:v>
                </c:pt>
                <c:pt idx="60">
                  <c:v>3.8166304347826085</c:v>
                </c:pt>
                <c:pt idx="61">
                  <c:v>3.6345000000000001</c:v>
                </c:pt>
                <c:pt idx="62">
                  <c:v>3.8290476190476195</c:v>
                </c:pt>
                <c:pt idx="63">
                  <c:v>4.0842045454545453</c:v>
                </c:pt>
                <c:pt idx="64">
                  <c:v>3.8570454545454544</c:v>
                </c:pt>
                <c:pt idx="65">
                  <c:v>3.46</c:v>
                </c:pt>
                <c:pt idx="66">
                  <c:v>3.3511956521739132</c:v>
                </c:pt>
                <c:pt idx="67">
                  <c:v>3.6342857142857143</c:v>
                </c:pt>
                <c:pt idx="68">
                  <c:v>3.6415909090909095</c:v>
                </c:pt>
                <c:pt idx="69">
                  <c:v>3.6411956521739133</c:v>
                </c:pt>
                <c:pt idx="70">
                  <c:v>3.4648750000000001</c:v>
                </c:pt>
                <c:pt idx="71">
                  <c:v>3.3543478260869564</c:v>
                </c:pt>
                <c:pt idx="72">
                  <c:v>3.3170454545454544</c:v>
                </c:pt>
                <c:pt idx="73">
                  <c:v>3.303375</c:v>
                </c:pt>
                <c:pt idx="74">
                  <c:v>3.2827272727272727</c:v>
                </c:pt>
                <c:pt idx="75">
                  <c:v>3.01125</c:v>
                </c:pt>
                <c:pt idx="76">
                  <c:v>2.9536904761904759</c:v>
                </c:pt>
                <c:pt idx="77">
                  <c:v>2.8178409090909096</c:v>
                </c:pt>
                <c:pt idx="78">
                  <c:v>2.6446739130434782</c:v>
                </c:pt>
                <c:pt idx="79">
                  <c:v>2.5170238095238098</c:v>
                </c:pt>
                <c:pt idx="80">
                  <c:v>2.5642045454545457</c:v>
                </c:pt>
                <c:pt idx="81">
                  <c:v>2.9115909090909096</c:v>
                </c:pt>
                <c:pt idx="82">
                  <c:v>2.8579761904761902</c:v>
                </c:pt>
                <c:pt idx="83">
                  <c:v>2.7101086956521736</c:v>
                </c:pt>
                <c:pt idx="84">
                  <c:v>2.7684523809523807</c:v>
                </c:pt>
                <c:pt idx="85">
                  <c:v>2.5812499999999998</c:v>
                </c:pt>
                <c:pt idx="86">
                  <c:v>2.6809782608695651</c:v>
                </c:pt>
                <c:pt idx="87">
                  <c:v>2.6186363636363637</c:v>
                </c:pt>
                <c:pt idx="88">
                  <c:v>2.5392857142857141</c:v>
                </c:pt>
                <c:pt idx="89">
                  <c:v>2.5487500000000001</c:v>
                </c:pt>
                <c:pt idx="90">
                  <c:v>2.4356818181818181</c:v>
                </c:pt>
                <c:pt idx="91">
                  <c:v>2.7104545454545454</c:v>
                </c:pt>
                <c:pt idx="92">
                  <c:v>2.7144318181818181</c:v>
                </c:pt>
                <c:pt idx="93">
                  <c:v>2.5908333333333333</c:v>
                </c:pt>
                <c:pt idx="94">
                  <c:v>2.4673863636363635</c:v>
                </c:pt>
                <c:pt idx="95">
                  <c:v>2.3701086956521742</c:v>
                </c:pt>
                <c:pt idx="96">
                  <c:v>2.5877380952380951</c:v>
                </c:pt>
                <c:pt idx="97">
                  <c:v>2.5971428571428574</c:v>
                </c:pt>
                <c:pt idx="98">
                  <c:v>2.5606521739130437</c:v>
                </c:pt>
                <c:pt idx="99">
                  <c:v>2.5258750000000001</c:v>
                </c:pt>
                <c:pt idx="100">
                  <c:v>2.7115217391304349</c:v>
                </c:pt>
                <c:pt idx="101">
                  <c:v>2.6875</c:v>
                </c:pt>
                <c:pt idx="102">
                  <c:v>2.4538095238095239</c:v>
                </c:pt>
                <c:pt idx="103">
                  <c:v>2.4022826086956521</c:v>
                </c:pt>
                <c:pt idx="104">
                  <c:v>2.512261904761905</c:v>
                </c:pt>
                <c:pt idx="105">
                  <c:v>2.6439772727272723</c:v>
                </c:pt>
                <c:pt idx="106">
                  <c:v>2.5767045454545454</c:v>
                </c:pt>
                <c:pt idx="107">
                  <c:v>2.6530952380952382</c:v>
                </c:pt>
                <c:pt idx="108">
                  <c:v>2.8231521739130438</c:v>
                </c:pt>
                <c:pt idx="109">
                  <c:v>2.6468750000000001</c:v>
                </c:pt>
                <c:pt idx="110">
                  <c:v>2.6882954545454543</c:v>
                </c:pt>
                <c:pt idx="111">
                  <c:v>2.6508333333333329</c:v>
                </c:pt>
                <c:pt idx="112">
                  <c:v>2.6491304347826086</c:v>
                </c:pt>
                <c:pt idx="113">
                  <c:v>2.5733333333333333</c:v>
                </c:pt>
                <c:pt idx="114">
                  <c:v>2.7352272727272724</c:v>
                </c:pt>
                <c:pt idx="115">
                  <c:v>2.7021739130434783</c:v>
                </c:pt>
                <c:pt idx="116">
                  <c:v>2.7091250000000002</c:v>
                </c:pt>
                <c:pt idx="117">
                  <c:v>2.8030434782608693</c:v>
                </c:pt>
                <c:pt idx="118">
                  <c:v>2.8348863636363637</c:v>
                </c:pt>
                <c:pt idx="119">
                  <c:v>2.824642857142857</c:v>
                </c:pt>
                <c:pt idx="120">
                  <c:v>2.9839130434782608</c:v>
                </c:pt>
                <c:pt idx="121">
                  <c:v>2.78925</c:v>
                </c:pt>
                <c:pt idx="122">
                  <c:v>2.7752380952380951</c:v>
                </c:pt>
                <c:pt idx="123">
                  <c:v>2.7073863636363638</c:v>
                </c:pt>
                <c:pt idx="124">
                  <c:v>2.7072826086956518</c:v>
                </c:pt>
                <c:pt idx="125">
                  <c:v>2.8881250000000001</c:v>
                </c:pt>
                <c:pt idx="126">
                  <c:v>3.2573913043478262</c:v>
                </c:pt>
                <c:pt idx="127">
                  <c:v>3.4715909090909092</c:v>
                </c:pt>
                <c:pt idx="128">
                  <c:v>3.9747619047619049</c:v>
                </c:pt>
                <c:pt idx="129">
                  <c:v>3.9361956521739132</c:v>
                </c:pt>
                <c:pt idx="130">
                  <c:v>3.8557142857142854</c:v>
                </c:pt>
                <c:pt idx="131">
                  <c:v>3.4702272727272727</c:v>
                </c:pt>
                <c:pt idx="132">
                  <c:v>3.1960869565217394</c:v>
                </c:pt>
                <c:pt idx="133">
                  <c:v>3.260875</c:v>
                </c:pt>
                <c:pt idx="134">
                  <c:v>3.0047619047619047</c:v>
                </c:pt>
                <c:pt idx="135">
                  <c:v>2.8594318181818181</c:v>
                </c:pt>
                <c:pt idx="136">
                  <c:v>3.1552272727272723</c:v>
                </c:pt>
                <c:pt idx="137">
                  <c:v>3.1530952380952382</c:v>
                </c:pt>
                <c:pt idx="138">
                  <c:v>3.2394565217391307</c:v>
                </c:pt>
                <c:pt idx="139">
                  <c:v>3.624166666666667</c:v>
                </c:pt>
                <c:pt idx="140">
                  <c:v>3.5151136363636364</c:v>
                </c:pt>
                <c:pt idx="141">
                  <c:v>3.4849999999999999</c:v>
                </c:pt>
                <c:pt idx="142">
                  <c:v>3.8450000000000002</c:v>
                </c:pt>
                <c:pt idx="143">
                  <c:v>3.8366304347826086</c:v>
                </c:pt>
                <c:pt idx="144">
                  <c:v>3.9003409090909091</c:v>
                </c:pt>
                <c:pt idx="145">
                  <c:v>3.81325</c:v>
                </c:pt>
                <c:pt idx="146">
                  <c:v>3.8553260869565218</c:v>
                </c:pt>
                <c:pt idx="147">
                  <c:v>3.949431818181818</c:v>
                </c:pt>
                <c:pt idx="148">
                  <c:v>3.756904761904762</c:v>
                </c:pt>
                <c:pt idx="149">
                  <c:v>3.5410227272727273</c:v>
                </c:pt>
                <c:pt idx="150">
                  <c:v>3.2938636363636364</c:v>
                </c:pt>
                <c:pt idx="151">
                  <c:v>3.0977272727272727</c:v>
                </c:pt>
                <c:pt idx="152">
                  <c:v>3.2080681818181818</c:v>
                </c:pt>
                <c:pt idx="153">
                  <c:v>3.112857142857143</c:v>
                </c:pt>
                <c:pt idx="154">
                  <c:v>3.0322727272727277</c:v>
                </c:pt>
                <c:pt idx="155">
                  <c:v>2.9755434782608692</c:v>
                </c:pt>
                <c:pt idx="156">
                  <c:v>2.9923809523809526</c:v>
                </c:pt>
                <c:pt idx="157">
                  <c:v>3.0028750000000004</c:v>
                </c:pt>
                <c:pt idx="158">
                  <c:v>3.4060869565217393</c:v>
                </c:pt>
                <c:pt idx="159">
                  <c:v>3.131904761904762</c:v>
                </c:pt>
                <c:pt idx="160">
                  <c:v>3.1621590909090909</c:v>
                </c:pt>
                <c:pt idx="161">
                  <c:v>3.2521590909090907</c:v>
                </c:pt>
                <c:pt idx="162">
                  <c:v>3.3223809523809522</c:v>
                </c:pt>
                <c:pt idx="163">
                  <c:v>3.1886956521739132</c:v>
                </c:pt>
                <c:pt idx="164">
                  <c:v>3.1968181818181818</c:v>
                </c:pt>
                <c:pt idx="165">
                  <c:v>3.3444047619047619</c:v>
                </c:pt>
                <c:pt idx="166">
                  <c:v>3.0611363636363635</c:v>
                </c:pt>
                <c:pt idx="167">
                  <c:v>3.1777272727272727</c:v>
                </c:pt>
                <c:pt idx="168">
                  <c:v>3.3510227272727273</c:v>
                </c:pt>
                <c:pt idx="169">
                  <c:v>3.5916250000000001</c:v>
                </c:pt>
                <c:pt idx="170">
                  <c:v>3.5672826086956517</c:v>
                </c:pt>
                <c:pt idx="171">
                  <c:v>3.5212500000000002</c:v>
                </c:pt>
                <c:pt idx="172">
                  <c:v>3.9276086956521739</c:v>
                </c:pt>
                <c:pt idx="173">
                  <c:v>3.7448863636363638</c:v>
                </c:pt>
                <c:pt idx="174">
                  <c:v>3.8982142857142854</c:v>
                </c:pt>
                <c:pt idx="175">
                  <c:v>3.8143478260869563</c:v>
                </c:pt>
                <c:pt idx="176">
                  <c:v>4.0709523809523809</c:v>
                </c:pt>
                <c:pt idx="177">
                  <c:v>5.0026136363636367</c:v>
                </c:pt>
                <c:pt idx="178">
                  <c:v>4.8745454545454541</c:v>
                </c:pt>
                <c:pt idx="179">
                  <c:v>4.92202380952381</c:v>
                </c:pt>
                <c:pt idx="180">
                  <c:v>4.6974999999999998</c:v>
                </c:pt>
                <c:pt idx="181">
                  <c:v>4.648625</c:v>
                </c:pt>
                <c:pt idx="182">
                  <c:v>4.5947727272727272</c:v>
                </c:pt>
                <c:pt idx="183">
                  <c:v>4.6991666666666667</c:v>
                </c:pt>
                <c:pt idx="184">
                  <c:v>4.8661956521739134</c:v>
                </c:pt>
                <c:pt idx="185">
                  <c:v>5.7351190476190483</c:v>
                </c:pt>
                <c:pt idx="186">
                  <c:v>6.1144318181818189</c:v>
                </c:pt>
                <c:pt idx="187">
                  <c:v>6.9179347826086959</c:v>
                </c:pt>
                <c:pt idx="188">
                  <c:v>8.5816250000000007</c:v>
                </c:pt>
                <c:pt idx="189">
                  <c:v>8.5373913043478264</c:v>
                </c:pt>
                <c:pt idx="190">
                  <c:v>7.921931818181819</c:v>
                </c:pt>
                <c:pt idx="191">
                  <c:v>9.1759523809523813</c:v>
                </c:pt>
                <c:pt idx="192">
                  <c:v>9.2388043478260879</c:v>
                </c:pt>
                <c:pt idx="193">
                  <c:v>10.574999999999999</c:v>
                </c:pt>
                <c:pt idx="194">
                  <c:v>10.911428571428571</c:v>
                </c:pt>
                <c:pt idx="195">
                  <c:v>8.8104545454545455</c:v>
                </c:pt>
                <c:pt idx="196">
                  <c:v>7.7634090909090911</c:v>
                </c:pt>
                <c:pt idx="197">
                  <c:v>8.4805952380952387</c:v>
                </c:pt>
                <c:pt idx="198">
                  <c:v>8.1498913043478254</c:v>
                </c:pt>
                <c:pt idx="199">
                  <c:v>8.187261904761904</c:v>
                </c:pt>
                <c:pt idx="200">
                  <c:v>7.2204545454545448</c:v>
                </c:pt>
                <c:pt idx="201">
                  <c:v>5.6991304347826084</c:v>
                </c:pt>
                <c:pt idx="202">
                  <c:v>5.3351250000000006</c:v>
                </c:pt>
                <c:pt idx="203">
                  <c:v>5.3709782608695651</c:v>
                </c:pt>
                <c:pt idx="204">
                  <c:v>5.8940909090909086</c:v>
                </c:pt>
                <c:pt idx="205">
                  <c:v>5.3456250000000001</c:v>
                </c:pt>
                <c:pt idx="206">
                  <c:v>5.2112499999999997</c:v>
                </c:pt>
                <c:pt idx="207">
                  <c:v>5.2620454545454551</c:v>
                </c:pt>
                <c:pt idx="208">
                  <c:v>5.8696428571428569</c:v>
                </c:pt>
                <c:pt idx="209">
                  <c:v>5.8040909090909087</c:v>
                </c:pt>
                <c:pt idx="210">
                  <c:v>5.1402173913043478</c:v>
                </c:pt>
                <c:pt idx="211">
                  <c:v>4.8642857142857148</c:v>
                </c:pt>
                <c:pt idx="212">
                  <c:v>4.5152272727272722</c:v>
                </c:pt>
                <c:pt idx="213">
                  <c:v>4.9657954545454546</c:v>
                </c:pt>
                <c:pt idx="214">
                  <c:v>5.4004761904761907</c:v>
                </c:pt>
                <c:pt idx="215">
                  <c:v>5.3240217391304352</c:v>
                </c:pt>
                <c:pt idx="216">
                  <c:v>5.2246428571428565</c:v>
                </c:pt>
                <c:pt idx="217">
                  <c:v>4.8867500000000001</c:v>
                </c:pt>
                <c:pt idx="218">
                  <c:v>4.7949999999999999</c:v>
                </c:pt>
                <c:pt idx="219">
                  <c:v>4.7570454545454544</c:v>
                </c:pt>
                <c:pt idx="220">
                  <c:v>4.7583333333333329</c:v>
                </c:pt>
                <c:pt idx="221">
                  <c:v>4.4939772727272729</c:v>
                </c:pt>
                <c:pt idx="222">
                  <c:v>5.6106818181818188</c:v>
                </c:pt>
                <c:pt idx="223">
                  <c:v>6.8711363636363636</c:v>
                </c:pt>
                <c:pt idx="224">
                  <c:v>7.0475000000000003</c:v>
                </c:pt>
                <c:pt idx="225">
                  <c:v>6.8657142857142857</c:v>
                </c:pt>
                <c:pt idx="226">
                  <c:v>6.7378409090909086</c:v>
                </c:pt>
                <c:pt idx="227">
                  <c:v>7.580869565217391</c:v>
                </c:pt>
                <c:pt idx="228">
                  <c:v>8.0259523809523809</c:v>
                </c:pt>
                <c:pt idx="229">
                  <c:v>8.3181250000000002</c:v>
                </c:pt>
                <c:pt idx="230">
                  <c:v>7.3268478260869561</c:v>
                </c:pt>
                <c:pt idx="231">
                  <c:v>7.788214285714286</c:v>
                </c:pt>
                <c:pt idx="232">
                  <c:v>7.6875</c:v>
                </c:pt>
                <c:pt idx="233">
                  <c:v>6.9574999999999996</c:v>
                </c:pt>
                <c:pt idx="234">
                  <c:v>6.6467857142857145</c:v>
                </c:pt>
                <c:pt idx="235">
                  <c:v>7.1740217391304348</c:v>
                </c:pt>
                <c:pt idx="236">
                  <c:v>6.8131818181818184</c:v>
                </c:pt>
                <c:pt idx="237">
                  <c:v>6.2660714285714292</c:v>
                </c:pt>
                <c:pt idx="238">
                  <c:v>6.1096590909090915</c:v>
                </c:pt>
                <c:pt idx="239">
                  <c:v>6.0670454545454549</c:v>
                </c:pt>
                <c:pt idx="240">
                  <c:v>6.3022727272727277</c:v>
                </c:pt>
                <c:pt idx="241">
                  <c:v>6.484166666666666</c:v>
                </c:pt>
                <c:pt idx="242">
                  <c:v>6.4915909090909087</c:v>
                </c:pt>
                <c:pt idx="243">
                  <c:v>6.3122619047619049</c:v>
                </c:pt>
                <c:pt idx="244">
                  <c:v>6.3813043478260871</c:v>
                </c:pt>
                <c:pt idx="245">
                  <c:v>6.559047619047619</c:v>
                </c:pt>
                <c:pt idx="246">
                  <c:v>8.5732954545454554</c:v>
                </c:pt>
                <c:pt idx="247">
                  <c:v>8.7692391304347819</c:v>
                </c:pt>
                <c:pt idx="248">
                  <c:v>8.7578750000000003</c:v>
                </c:pt>
                <c:pt idx="249">
                  <c:v>8.6666304347826095</c:v>
                </c:pt>
                <c:pt idx="250">
                  <c:v>8.6077272727272724</c:v>
                </c:pt>
                <c:pt idx="251">
                  <c:v>8.0657142857142858</c:v>
                </c:pt>
                <c:pt idx="252">
                  <c:v>7.6968478260869562</c:v>
                </c:pt>
                <c:pt idx="253">
                  <c:v>7.3543750000000001</c:v>
                </c:pt>
                <c:pt idx="254">
                  <c:v>7.0941666666666663</c:v>
                </c:pt>
                <c:pt idx="255">
                  <c:v>6.9911363636363637</c:v>
                </c:pt>
                <c:pt idx="256">
                  <c:v>6.9842391304347826</c:v>
                </c:pt>
                <c:pt idx="257">
                  <c:v>6.8781249999999998</c:v>
                </c:pt>
                <c:pt idx="258">
                  <c:v>6.606630434782609</c:v>
                </c:pt>
                <c:pt idx="259">
                  <c:v>6.4139772727272728</c:v>
                </c:pt>
                <c:pt idx="260">
                  <c:v>6.475833333333334</c:v>
                </c:pt>
                <c:pt idx="261">
                  <c:v>6.8894565217391301</c:v>
                </c:pt>
                <c:pt idx="262">
                  <c:v>6.5063095238095237</c:v>
                </c:pt>
                <c:pt idx="263">
                  <c:v>6.2212500000000004</c:v>
                </c:pt>
                <c:pt idx="264">
                  <c:v>5.7510869565217391</c:v>
                </c:pt>
                <c:pt idx="265">
                  <c:v>5.960375</c:v>
                </c:pt>
                <c:pt idx="266">
                  <c:v>6.7902380952380952</c:v>
                </c:pt>
                <c:pt idx="267">
                  <c:v>6.8310227272727273</c:v>
                </c:pt>
                <c:pt idx="268">
                  <c:v>6.81</c:v>
                </c:pt>
                <c:pt idx="269">
                  <c:v>5.9204761904761902</c:v>
                </c:pt>
                <c:pt idx="270">
                  <c:v>5.3963043478260877</c:v>
                </c:pt>
                <c:pt idx="271">
                  <c:v>5.4641666666666664</c:v>
                </c:pt>
                <c:pt idx="272">
                  <c:v>5.0247727272727278</c:v>
                </c:pt>
                <c:pt idx="273">
                  <c:v>5.1121739130434785</c:v>
                </c:pt>
                <c:pt idx="274">
                  <c:v>5.4278750000000002</c:v>
                </c:pt>
                <c:pt idx="275">
                  <c:v>6.1477173913043472</c:v>
                </c:pt>
                <c:pt idx="276">
                  <c:v>5.4519318181818184</c:v>
                </c:pt>
                <c:pt idx="277">
                  <c:v>5.1826250000000007</c:v>
                </c:pt>
                <c:pt idx="278">
                  <c:v>5.0857954545454547</c:v>
                </c:pt>
                <c:pt idx="279">
                  <c:v>5.0332954545454545</c:v>
                </c:pt>
                <c:pt idx="280">
                  <c:v>4.9119047619047622</c:v>
                </c:pt>
                <c:pt idx="281">
                  <c:v>5.188863636363636</c:v>
                </c:pt>
                <c:pt idx="282">
                  <c:v>5.4865217391304348</c:v>
                </c:pt>
                <c:pt idx="283">
                  <c:v>4.9882142857142853</c:v>
                </c:pt>
                <c:pt idx="284">
                  <c:v>4.8470454545454542</c:v>
                </c:pt>
                <c:pt idx="285">
                  <c:v>5.069886363636364</c:v>
                </c:pt>
                <c:pt idx="286">
                  <c:v>4.9470238095238095</c:v>
                </c:pt>
                <c:pt idx="287">
                  <c:v>4.7410869565217393</c:v>
                </c:pt>
                <c:pt idx="288">
                  <c:v>4.7307142857142859</c:v>
                </c:pt>
                <c:pt idx="289">
                  <c:v>4.5999999999999996</c:v>
                </c:pt>
                <c:pt idx="290">
                  <c:v>4.637282608695652</c:v>
                </c:pt>
                <c:pt idx="291">
                  <c:v>4.7096428571428568</c:v>
                </c:pt>
                <c:pt idx="292">
                  <c:v>4.6585227272727279</c:v>
                </c:pt>
                <c:pt idx="293">
                  <c:v>4.7526136363636367</c:v>
                </c:pt>
                <c:pt idx="294">
                  <c:v>4.1875</c:v>
                </c:pt>
                <c:pt idx="295">
                  <c:v>4.0709782608695653</c:v>
                </c:pt>
                <c:pt idx="296">
                  <c:v>3.9017045454545456</c:v>
                </c:pt>
                <c:pt idx="297">
                  <c:v>4.0877380952380955</c:v>
                </c:pt>
                <c:pt idx="298">
                  <c:v>4.0314772727272725</c:v>
                </c:pt>
                <c:pt idx="299">
                  <c:v>3.9726136363636364</c:v>
                </c:pt>
                <c:pt idx="300">
                  <c:v>4.2347727272727278</c:v>
                </c:pt>
                <c:pt idx="301">
                  <c:v>4.3765000000000001</c:v>
                </c:pt>
                <c:pt idx="302">
                  <c:v>4.3574999999999999</c:v>
                </c:pt>
                <c:pt idx="303">
                  <c:v>4.4369078947368426</c:v>
                </c:pt>
                <c:pt idx="304">
                  <c:v>4.5163157894736843</c:v>
                </c:pt>
                <c:pt idx="305">
                  <c:v>4.5817763157894742</c:v>
                </c:pt>
                <c:pt idx="306">
                  <c:v>4.6472368421052632</c:v>
                </c:pt>
                <c:pt idx="307">
                  <c:v>4.717828947368421</c:v>
                </c:pt>
                <c:pt idx="308">
                  <c:v>4.7884210526315796</c:v>
                </c:pt>
                <c:pt idx="309">
                  <c:v>4.8465350877192988</c:v>
                </c:pt>
                <c:pt idx="310">
                  <c:v>4.9046491228070179</c:v>
                </c:pt>
                <c:pt idx="311">
                  <c:v>4.9627631578947371</c:v>
                </c:pt>
                <c:pt idx="312">
                  <c:v>5.0024561403508772</c:v>
                </c:pt>
                <c:pt idx="313">
                  <c:v>5.0421491228070172</c:v>
                </c:pt>
                <c:pt idx="314">
                  <c:v>5.0818421052631582</c:v>
                </c:pt>
                <c:pt idx="315">
                  <c:v>5.1147368421052635</c:v>
                </c:pt>
                <c:pt idx="316">
                  <c:v>5.1476315789473688</c:v>
                </c:pt>
                <c:pt idx="317">
                  <c:v>5.1487499999999997</c:v>
                </c:pt>
                <c:pt idx="318">
                  <c:v>5.1498684210526315</c:v>
                </c:pt>
                <c:pt idx="319">
                  <c:v>5.1966447368421056</c:v>
                </c:pt>
                <c:pt idx="320">
                  <c:v>5.2434210526315788</c:v>
                </c:pt>
                <c:pt idx="321">
                  <c:v>5.288333333333334</c:v>
                </c:pt>
                <c:pt idx="322">
                  <c:v>5.3332456140350883</c:v>
                </c:pt>
                <c:pt idx="323">
                  <c:v>5.3781578947368418</c:v>
                </c:pt>
                <c:pt idx="324">
                  <c:v>5.4090789473684211</c:v>
                </c:pt>
                <c:pt idx="325">
                  <c:v>5.44</c:v>
                </c:pt>
                <c:pt idx="326">
                  <c:v>5.4709210526315788</c:v>
                </c:pt>
                <c:pt idx="327">
                  <c:v>5.4988157894736842</c:v>
                </c:pt>
                <c:pt idx="328">
                  <c:v>5.5267105263157896</c:v>
                </c:pt>
                <c:pt idx="329">
                  <c:v>5.5038157894736841</c:v>
                </c:pt>
                <c:pt idx="330">
                  <c:v>5.4809210526315795</c:v>
                </c:pt>
                <c:pt idx="331">
                  <c:v>5.5172196008850669</c:v>
                </c:pt>
                <c:pt idx="332">
                  <c:v>5.5537585438810915</c:v>
                </c:pt>
                <c:pt idx="333">
                  <c:v>5.5905394736842124</c:v>
                </c:pt>
                <c:pt idx="334">
                  <c:v>5.6275639929027701</c:v>
                </c:pt>
                <c:pt idx="335">
                  <c:v>5.6648337147587151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77-461D-9384-12AF364B61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Kukorica (jobb tengely)</c:v>
                </c:pt>
              </c:strCache>
            </c:strRef>
          </c:tx>
          <c:spPr>
            <a:ln w="38100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Sheet1!$A$2:$A$337</c:f>
              <c:numCache>
                <c:formatCode>mmm\-yy</c:formatCode>
                <c:ptCount val="336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  <c:pt idx="312">
                  <c:v>43101</c:v>
                </c:pt>
                <c:pt idx="313">
                  <c:v>43132</c:v>
                </c:pt>
                <c:pt idx="314">
                  <c:v>43160</c:v>
                </c:pt>
                <c:pt idx="315">
                  <c:v>43191</c:v>
                </c:pt>
                <c:pt idx="316">
                  <c:v>43221</c:v>
                </c:pt>
                <c:pt idx="317">
                  <c:v>43252</c:v>
                </c:pt>
                <c:pt idx="318">
                  <c:v>43282</c:v>
                </c:pt>
                <c:pt idx="319">
                  <c:v>43313</c:v>
                </c:pt>
                <c:pt idx="320">
                  <c:v>43344</c:v>
                </c:pt>
                <c:pt idx="321">
                  <c:v>43374</c:v>
                </c:pt>
                <c:pt idx="322">
                  <c:v>43405</c:v>
                </c:pt>
                <c:pt idx="323">
                  <c:v>43435</c:v>
                </c:pt>
                <c:pt idx="324">
                  <c:v>43466</c:v>
                </c:pt>
                <c:pt idx="325">
                  <c:v>43497</c:v>
                </c:pt>
                <c:pt idx="326">
                  <c:v>43525</c:v>
                </c:pt>
                <c:pt idx="327">
                  <c:v>43556</c:v>
                </c:pt>
                <c:pt idx="328">
                  <c:v>43586</c:v>
                </c:pt>
                <c:pt idx="329">
                  <c:v>43617</c:v>
                </c:pt>
                <c:pt idx="330">
                  <c:v>43647</c:v>
                </c:pt>
                <c:pt idx="331">
                  <c:v>43678</c:v>
                </c:pt>
                <c:pt idx="332">
                  <c:v>43709</c:v>
                </c:pt>
                <c:pt idx="333">
                  <c:v>43739</c:v>
                </c:pt>
                <c:pt idx="334">
                  <c:v>43770</c:v>
                </c:pt>
                <c:pt idx="335">
                  <c:v>43800</c:v>
                </c:pt>
              </c:numCache>
            </c:numRef>
          </c:cat>
          <c:val>
            <c:numRef>
              <c:f>Sheet1!$C$2:$C$337</c:f>
              <c:numCache>
                <c:formatCode>#,##0.00</c:formatCode>
                <c:ptCount val="336"/>
                <c:pt idx="0">
                  <c:v>2.5775000000000001</c:v>
                </c:pt>
                <c:pt idx="1">
                  <c:v>2.6439999999999997</c:v>
                </c:pt>
                <c:pt idx="2">
                  <c:v>2.6742045454545456</c:v>
                </c:pt>
                <c:pt idx="3">
                  <c:v>2.5327272727272727</c:v>
                </c:pt>
                <c:pt idx="4">
                  <c:v>2.547738095238095</c:v>
                </c:pt>
                <c:pt idx="5">
                  <c:v>2.5560227272727274</c:v>
                </c:pt>
                <c:pt idx="6">
                  <c:v>2.3311956521739132</c:v>
                </c:pt>
                <c:pt idx="7">
                  <c:v>2.1920238095238096</c:v>
                </c:pt>
                <c:pt idx="8">
                  <c:v>2.2123863636363637</c:v>
                </c:pt>
                <c:pt idx="9">
                  <c:v>2.0889772727272726</c:v>
                </c:pt>
                <c:pt idx="10">
                  <c:v>2.1198809523809525</c:v>
                </c:pt>
                <c:pt idx="11">
                  <c:v>2.1373913043478261</c:v>
                </c:pt>
                <c:pt idx="12">
                  <c:v>2.1760714285714284</c:v>
                </c:pt>
                <c:pt idx="13">
                  <c:v>2.1231249999999999</c:v>
                </c:pt>
                <c:pt idx="14">
                  <c:v>2.197173913043478</c:v>
                </c:pt>
                <c:pt idx="15">
                  <c:v>2.2884090909090911</c:v>
                </c:pt>
                <c:pt idx="16">
                  <c:v>2.2588095238095236</c:v>
                </c:pt>
                <c:pt idx="17">
                  <c:v>2.1807954545454549</c:v>
                </c:pt>
                <c:pt idx="18">
                  <c:v>2.3632954545454545</c:v>
                </c:pt>
                <c:pt idx="19">
                  <c:v>2.373409090909091</c:v>
                </c:pt>
                <c:pt idx="20">
                  <c:v>2.3560227272727272</c:v>
                </c:pt>
                <c:pt idx="21">
                  <c:v>2.4859523809523809</c:v>
                </c:pt>
                <c:pt idx="22">
                  <c:v>2.740568181818182</c:v>
                </c:pt>
                <c:pt idx="23">
                  <c:v>2.9256793478260867</c:v>
                </c:pt>
                <c:pt idx="24">
                  <c:v>3.0216964285714285</c:v>
                </c:pt>
                <c:pt idx="25">
                  <c:v>2.9091562499999997</c:v>
                </c:pt>
                <c:pt idx="26">
                  <c:v>2.8032880434782608</c:v>
                </c:pt>
                <c:pt idx="27">
                  <c:v>2.6685714285714282</c:v>
                </c:pt>
                <c:pt idx="28">
                  <c:v>2.6446022727272727</c:v>
                </c:pt>
                <c:pt idx="29">
                  <c:v>2.6774715909090907</c:v>
                </c:pt>
                <c:pt idx="30">
                  <c:v>2.3098511904761905</c:v>
                </c:pt>
                <c:pt idx="31">
                  <c:v>2.1924184782608696</c:v>
                </c:pt>
                <c:pt idx="32">
                  <c:v>2.195085227272727</c:v>
                </c:pt>
                <c:pt idx="33">
                  <c:v>2.1601190476190477</c:v>
                </c:pt>
                <c:pt idx="34">
                  <c:v>2.1555113636363639</c:v>
                </c:pt>
                <c:pt idx="35">
                  <c:v>2.2223011363636362</c:v>
                </c:pt>
                <c:pt idx="36">
                  <c:v>2.3239772727272729</c:v>
                </c:pt>
                <c:pt idx="37">
                  <c:v>2.3337500000000002</c:v>
                </c:pt>
                <c:pt idx="38">
                  <c:v>2.4170652173913045</c:v>
                </c:pt>
                <c:pt idx="39">
                  <c:v>2.4856250000000002</c:v>
                </c:pt>
                <c:pt idx="40">
                  <c:v>2.573804347826087</c:v>
                </c:pt>
                <c:pt idx="41">
                  <c:v>2.7276136363636363</c:v>
                </c:pt>
                <c:pt idx="42">
                  <c:v>2.863690476190476</c:v>
                </c:pt>
                <c:pt idx="43">
                  <c:v>2.8305434782608696</c:v>
                </c:pt>
                <c:pt idx="44">
                  <c:v>2.9902380952380954</c:v>
                </c:pt>
                <c:pt idx="45">
                  <c:v>3.2286363636363635</c:v>
                </c:pt>
                <c:pt idx="46">
                  <c:v>3.2787500000000001</c:v>
                </c:pt>
                <c:pt idx="47">
                  <c:v>3.4560714285714282</c:v>
                </c:pt>
                <c:pt idx="48">
                  <c:v>3.6257608695652177</c:v>
                </c:pt>
                <c:pt idx="49">
                  <c:v>3.7461904761904758</c:v>
                </c:pt>
                <c:pt idx="50">
                  <c:v>3.9352380952380952</c:v>
                </c:pt>
                <c:pt idx="51">
                  <c:v>4.5290909090909093</c:v>
                </c:pt>
                <c:pt idx="52">
                  <c:v>4.9480434782608693</c:v>
                </c:pt>
                <c:pt idx="53">
                  <c:v>4.6873750000000003</c:v>
                </c:pt>
                <c:pt idx="54">
                  <c:v>4.6965217391304348</c:v>
                </c:pt>
                <c:pt idx="55">
                  <c:v>3.6436363636363636</c:v>
                </c:pt>
                <c:pt idx="56">
                  <c:v>3.4339285714285719</c:v>
                </c:pt>
                <c:pt idx="57">
                  <c:v>2.8379347826086958</c:v>
                </c:pt>
                <c:pt idx="58">
                  <c:v>2.6823809523809525</c:v>
                </c:pt>
                <c:pt idx="59">
                  <c:v>2.6660227272727273</c:v>
                </c:pt>
                <c:pt idx="60">
                  <c:v>2.6760869565217393</c:v>
                </c:pt>
                <c:pt idx="61">
                  <c:v>2.8028750000000002</c:v>
                </c:pt>
                <c:pt idx="62">
                  <c:v>3.0492857142857144</c:v>
                </c:pt>
                <c:pt idx="63">
                  <c:v>2.9929545454545456</c:v>
                </c:pt>
                <c:pt idx="64">
                  <c:v>2.8294318181818183</c:v>
                </c:pt>
                <c:pt idx="65">
                  <c:v>2.6616666666666671</c:v>
                </c:pt>
                <c:pt idx="66">
                  <c:v>2.5441304347826086</c:v>
                </c:pt>
                <c:pt idx="67">
                  <c:v>2.6254761904761903</c:v>
                </c:pt>
                <c:pt idx="68">
                  <c:v>2.6442045454545458</c:v>
                </c:pt>
                <c:pt idx="69">
                  <c:v>2.8133695652173913</c:v>
                </c:pt>
                <c:pt idx="70">
                  <c:v>2.7593749999999999</c:v>
                </c:pt>
                <c:pt idx="71">
                  <c:v>2.660326086956522</c:v>
                </c:pt>
                <c:pt idx="72">
                  <c:v>2.7082954545454543</c:v>
                </c:pt>
                <c:pt idx="73">
                  <c:v>2.688625</c:v>
                </c:pt>
                <c:pt idx="74">
                  <c:v>2.6612499999999999</c:v>
                </c:pt>
                <c:pt idx="75">
                  <c:v>2.48875</c:v>
                </c:pt>
                <c:pt idx="76">
                  <c:v>2.4325000000000001</c:v>
                </c:pt>
                <c:pt idx="77">
                  <c:v>2.4215909090909089</c:v>
                </c:pt>
                <c:pt idx="78">
                  <c:v>2.3066304347826088</c:v>
                </c:pt>
                <c:pt idx="79">
                  <c:v>2.0627380952380951</c:v>
                </c:pt>
                <c:pt idx="80">
                  <c:v>2.000909090909091</c:v>
                </c:pt>
                <c:pt idx="81">
                  <c:v>2.1867045454545453</c:v>
                </c:pt>
                <c:pt idx="82">
                  <c:v>2.1885714285714286</c:v>
                </c:pt>
                <c:pt idx="83">
                  <c:v>2.1577173913043479</c:v>
                </c:pt>
                <c:pt idx="84">
                  <c:v>2.1655952380952379</c:v>
                </c:pt>
                <c:pt idx="85">
                  <c:v>2.1461250000000001</c:v>
                </c:pt>
                <c:pt idx="86">
                  <c:v>2.1984782608695652</c:v>
                </c:pt>
                <c:pt idx="87">
                  <c:v>2.1813636363636362</c:v>
                </c:pt>
                <c:pt idx="88">
                  <c:v>2.1796428571428574</c:v>
                </c:pt>
                <c:pt idx="89">
                  <c:v>2.1740909090909089</c:v>
                </c:pt>
                <c:pt idx="90">
                  <c:v>1.9219318181818181</c:v>
                </c:pt>
                <c:pt idx="91">
                  <c:v>2.1357954545454545</c:v>
                </c:pt>
                <c:pt idx="92">
                  <c:v>2.0660227272727272</c:v>
                </c:pt>
                <c:pt idx="93">
                  <c:v>2.0125000000000002</c:v>
                </c:pt>
                <c:pt idx="94">
                  <c:v>1.9551136363636363</c:v>
                </c:pt>
                <c:pt idx="95">
                  <c:v>1.9414130434782608</c:v>
                </c:pt>
                <c:pt idx="96">
                  <c:v>2.1613095238095239</c:v>
                </c:pt>
                <c:pt idx="97">
                  <c:v>2.1970238095238095</c:v>
                </c:pt>
                <c:pt idx="98">
                  <c:v>2.2744565217391304</c:v>
                </c:pt>
                <c:pt idx="99">
                  <c:v>2.274375</c:v>
                </c:pt>
                <c:pt idx="100">
                  <c:v>2.3568478260869568</c:v>
                </c:pt>
                <c:pt idx="101">
                  <c:v>2.0792045454545454</c:v>
                </c:pt>
                <c:pt idx="102">
                  <c:v>1.8165476190476191</c:v>
                </c:pt>
                <c:pt idx="103">
                  <c:v>1.7829347826086956</c:v>
                </c:pt>
                <c:pt idx="104">
                  <c:v>1.8757142857142859</c:v>
                </c:pt>
                <c:pt idx="105">
                  <c:v>2.0417045454545453</c:v>
                </c:pt>
                <c:pt idx="106">
                  <c:v>2.1064772727272727</c:v>
                </c:pt>
                <c:pt idx="107">
                  <c:v>2.1776190476190478</c:v>
                </c:pt>
                <c:pt idx="108">
                  <c:v>2.1955434782608698</c:v>
                </c:pt>
                <c:pt idx="109">
                  <c:v>2.113375</c:v>
                </c:pt>
                <c:pt idx="110">
                  <c:v>2.1117045454545451</c:v>
                </c:pt>
                <c:pt idx="111">
                  <c:v>2.0589285714285714</c:v>
                </c:pt>
                <c:pt idx="112">
                  <c:v>1.9592391304347825</c:v>
                </c:pt>
                <c:pt idx="113">
                  <c:v>1.9271428571428573</c:v>
                </c:pt>
                <c:pt idx="114">
                  <c:v>2.1163636363636362</c:v>
                </c:pt>
                <c:pt idx="115">
                  <c:v>2.1696739130434781</c:v>
                </c:pt>
                <c:pt idx="116">
                  <c:v>2.1641249999999999</c:v>
                </c:pt>
                <c:pt idx="117">
                  <c:v>2.0843478260869563</c:v>
                </c:pt>
                <c:pt idx="118">
                  <c:v>2.0507954545454545</c:v>
                </c:pt>
                <c:pt idx="119">
                  <c:v>2.1013095238095238</c:v>
                </c:pt>
                <c:pt idx="120">
                  <c:v>2.1004347826086955</c:v>
                </c:pt>
                <c:pt idx="121">
                  <c:v>2.046125</c:v>
                </c:pt>
                <c:pt idx="122">
                  <c:v>2.035595238095238</c:v>
                </c:pt>
                <c:pt idx="123">
                  <c:v>1.9877272727272728</c:v>
                </c:pt>
                <c:pt idx="124">
                  <c:v>2.0560869565217392</c:v>
                </c:pt>
                <c:pt idx="125">
                  <c:v>2.1196250000000001</c:v>
                </c:pt>
                <c:pt idx="126">
                  <c:v>2.3217391304347825</c:v>
                </c:pt>
                <c:pt idx="127">
                  <c:v>2.5938636363636363</c:v>
                </c:pt>
                <c:pt idx="128">
                  <c:v>2.6733333333333333</c:v>
                </c:pt>
                <c:pt idx="129">
                  <c:v>2.5242391304347827</c:v>
                </c:pt>
                <c:pt idx="130">
                  <c:v>2.4260714285714284</c:v>
                </c:pt>
                <c:pt idx="131">
                  <c:v>2.3809090909090909</c:v>
                </c:pt>
                <c:pt idx="132">
                  <c:v>2.3569565217391304</c:v>
                </c:pt>
                <c:pt idx="133">
                  <c:v>2.3648750000000001</c:v>
                </c:pt>
                <c:pt idx="134">
                  <c:v>2.331547619047619</c:v>
                </c:pt>
                <c:pt idx="135">
                  <c:v>2.38625</c:v>
                </c:pt>
                <c:pt idx="136">
                  <c:v>2.458181818181818</c:v>
                </c:pt>
                <c:pt idx="137">
                  <c:v>2.3944047619047621</c:v>
                </c:pt>
                <c:pt idx="138">
                  <c:v>2.1602173913043479</c:v>
                </c:pt>
                <c:pt idx="139">
                  <c:v>2.2041666666666666</c:v>
                </c:pt>
                <c:pt idx="140">
                  <c:v>2.2907954545454547</c:v>
                </c:pt>
                <c:pt idx="141">
                  <c:v>2.2555434782608699</c:v>
                </c:pt>
                <c:pt idx="142">
                  <c:v>2.3730000000000002</c:v>
                </c:pt>
                <c:pt idx="143">
                  <c:v>2.4678260869565221</c:v>
                </c:pt>
                <c:pt idx="144">
                  <c:v>2.6604545454545456</c:v>
                </c:pt>
                <c:pt idx="145">
                  <c:v>2.8293750000000002</c:v>
                </c:pt>
                <c:pt idx="146">
                  <c:v>3.0248913043478263</c:v>
                </c:pt>
                <c:pt idx="147">
                  <c:v>3.1623863636363638</c:v>
                </c:pt>
                <c:pt idx="148">
                  <c:v>3.0001190476190476</c:v>
                </c:pt>
                <c:pt idx="149">
                  <c:v>2.8619318181818181</c:v>
                </c:pt>
                <c:pt idx="150">
                  <c:v>2.3652272727272727</c:v>
                </c:pt>
                <c:pt idx="151">
                  <c:v>2.2479545454545455</c:v>
                </c:pt>
                <c:pt idx="152">
                  <c:v>2.1442045454545453</c:v>
                </c:pt>
                <c:pt idx="153">
                  <c:v>2.0497619047619047</c:v>
                </c:pt>
                <c:pt idx="154">
                  <c:v>1.9888636363636363</c:v>
                </c:pt>
                <c:pt idx="155">
                  <c:v>2.0085869565217389</c:v>
                </c:pt>
                <c:pt idx="156">
                  <c:v>1.9998809523809524</c:v>
                </c:pt>
                <c:pt idx="157">
                  <c:v>2.00325</c:v>
                </c:pt>
                <c:pt idx="158">
                  <c:v>2.1367391304347825</c:v>
                </c:pt>
                <c:pt idx="159">
                  <c:v>2.0788095238095239</c:v>
                </c:pt>
                <c:pt idx="160">
                  <c:v>2.0870454545454549</c:v>
                </c:pt>
                <c:pt idx="161">
                  <c:v>2.2184090909090908</c:v>
                </c:pt>
                <c:pt idx="162">
                  <c:v>2.3547619047619048</c:v>
                </c:pt>
                <c:pt idx="163">
                  <c:v>2.151630434782609</c:v>
                </c:pt>
                <c:pt idx="164">
                  <c:v>2.041818181818182</c:v>
                </c:pt>
                <c:pt idx="165">
                  <c:v>2.0205952380952379</c:v>
                </c:pt>
                <c:pt idx="166">
                  <c:v>1.9288636363636362</c:v>
                </c:pt>
                <c:pt idx="167">
                  <c:v>2.0237500000000002</c:v>
                </c:pt>
                <c:pt idx="168">
                  <c:v>2.1349999999999998</c:v>
                </c:pt>
                <c:pt idx="169">
                  <c:v>2.2313749999999999</c:v>
                </c:pt>
                <c:pt idx="170">
                  <c:v>2.2358695652173912</c:v>
                </c:pt>
                <c:pt idx="171">
                  <c:v>2.3678749999999997</c:v>
                </c:pt>
                <c:pt idx="172">
                  <c:v>2.4584782608695654</c:v>
                </c:pt>
                <c:pt idx="173">
                  <c:v>2.3812500000000001</c:v>
                </c:pt>
                <c:pt idx="174">
                  <c:v>2.4429761904761902</c:v>
                </c:pt>
                <c:pt idx="175">
                  <c:v>2.2978260869565217</c:v>
                </c:pt>
                <c:pt idx="176">
                  <c:v>2.4135714285714287</c:v>
                </c:pt>
                <c:pt idx="177">
                  <c:v>3.0326136363636365</c:v>
                </c:pt>
                <c:pt idx="178">
                  <c:v>3.5612499999999998</c:v>
                </c:pt>
                <c:pt idx="179">
                  <c:v>3.7029761904761904</c:v>
                </c:pt>
                <c:pt idx="180">
                  <c:v>3.9106521739130438</c:v>
                </c:pt>
                <c:pt idx="181">
                  <c:v>4.1151249999999999</c:v>
                </c:pt>
                <c:pt idx="182">
                  <c:v>4.0201136363636358</c:v>
                </c:pt>
                <c:pt idx="183">
                  <c:v>3.6176190476190477</c:v>
                </c:pt>
                <c:pt idx="184">
                  <c:v>3.7053260869565219</c:v>
                </c:pt>
                <c:pt idx="185">
                  <c:v>3.8097619047619049</c:v>
                </c:pt>
                <c:pt idx="186">
                  <c:v>3.2570454545454544</c:v>
                </c:pt>
                <c:pt idx="187">
                  <c:v>3.3088043478260869</c:v>
                </c:pt>
                <c:pt idx="188">
                  <c:v>3.4968750000000002</c:v>
                </c:pt>
                <c:pt idx="189">
                  <c:v>3.5785869565217392</c:v>
                </c:pt>
                <c:pt idx="190">
                  <c:v>3.815681818181818</c:v>
                </c:pt>
                <c:pt idx="191">
                  <c:v>4.2474999999999996</c:v>
                </c:pt>
                <c:pt idx="192">
                  <c:v>4.8755434782608695</c:v>
                </c:pt>
                <c:pt idx="193">
                  <c:v>5.1601190476190482</c:v>
                </c:pt>
                <c:pt idx="194">
                  <c:v>5.4577380952380956</c:v>
                </c:pt>
                <c:pt idx="195">
                  <c:v>5.9336363636363636</c:v>
                </c:pt>
                <c:pt idx="196">
                  <c:v>5.9794318181818191</c:v>
                </c:pt>
                <c:pt idx="197">
                  <c:v>6.9889285714285707</c:v>
                </c:pt>
                <c:pt idx="198">
                  <c:v>6.4616304347826086</c:v>
                </c:pt>
                <c:pt idx="199">
                  <c:v>5.4932142857142852</c:v>
                </c:pt>
                <c:pt idx="200">
                  <c:v>5.4111363636363636</c:v>
                </c:pt>
                <c:pt idx="201">
                  <c:v>4.1263043478260872</c:v>
                </c:pt>
                <c:pt idx="202">
                  <c:v>3.7282500000000001</c:v>
                </c:pt>
                <c:pt idx="203">
                  <c:v>3.6392391304347824</c:v>
                </c:pt>
                <c:pt idx="204">
                  <c:v>3.9169318181818182</c:v>
                </c:pt>
                <c:pt idx="205">
                  <c:v>3.6194999999999999</c:v>
                </c:pt>
                <c:pt idx="206">
                  <c:v>3.7650000000000001</c:v>
                </c:pt>
                <c:pt idx="207">
                  <c:v>3.8736363636363635</c:v>
                </c:pt>
                <c:pt idx="208">
                  <c:v>4.1855952380952379</c:v>
                </c:pt>
                <c:pt idx="209">
                  <c:v>4.1245454545454541</c:v>
                </c:pt>
                <c:pt idx="210">
                  <c:v>3.3256521739130438</c:v>
                </c:pt>
                <c:pt idx="211">
                  <c:v>3.2714285714285718</c:v>
                </c:pt>
                <c:pt idx="212">
                  <c:v>3.2139772727272726</c:v>
                </c:pt>
                <c:pt idx="213">
                  <c:v>3.7201136363636365</c:v>
                </c:pt>
                <c:pt idx="214">
                  <c:v>3.9003571428571426</c:v>
                </c:pt>
                <c:pt idx="215">
                  <c:v>3.9606521739130436</c:v>
                </c:pt>
                <c:pt idx="216">
                  <c:v>3.8654761904761905</c:v>
                </c:pt>
                <c:pt idx="217">
                  <c:v>3.6271249999999999</c:v>
                </c:pt>
                <c:pt idx="218">
                  <c:v>3.6359782608695652</c:v>
                </c:pt>
                <c:pt idx="219">
                  <c:v>3.5359090909090907</c:v>
                </c:pt>
                <c:pt idx="220">
                  <c:v>3.6419047619047622</c:v>
                </c:pt>
                <c:pt idx="221">
                  <c:v>3.4678409090909095</c:v>
                </c:pt>
                <c:pt idx="222">
                  <c:v>3.7434090909090907</c:v>
                </c:pt>
                <c:pt idx="223">
                  <c:v>4.0861363636363635</c:v>
                </c:pt>
                <c:pt idx="224">
                  <c:v>4.8130681818181822</c:v>
                </c:pt>
                <c:pt idx="225">
                  <c:v>5.4554761904761904</c:v>
                </c:pt>
                <c:pt idx="226">
                  <c:v>5.5163636363636366</c:v>
                </c:pt>
                <c:pt idx="227">
                  <c:v>5.8681521739130433</c:v>
                </c:pt>
                <c:pt idx="228">
                  <c:v>6.3588095238095237</c:v>
                </c:pt>
                <c:pt idx="229">
                  <c:v>6.9141250000000003</c:v>
                </c:pt>
                <c:pt idx="230">
                  <c:v>6.8366304347826086</c:v>
                </c:pt>
                <c:pt idx="231">
                  <c:v>7.5234523809523806</c:v>
                </c:pt>
                <c:pt idx="232">
                  <c:v>7.2355681818181816</c:v>
                </c:pt>
                <c:pt idx="233">
                  <c:v>7.2073863636363633</c:v>
                </c:pt>
                <c:pt idx="234">
                  <c:v>6.8167857142857144</c:v>
                </c:pt>
                <c:pt idx="235">
                  <c:v>7.1340217391304348</c:v>
                </c:pt>
                <c:pt idx="236">
                  <c:v>6.92</c:v>
                </c:pt>
                <c:pt idx="237">
                  <c:v>6.321190476190476</c:v>
                </c:pt>
                <c:pt idx="238">
                  <c:v>6.2529545454545454</c:v>
                </c:pt>
                <c:pt idx="239">
                  <c:v>6.0280681818181812</c:v>
                </c:pt>
                <c:pt idx="240">
                  <c:v>6.3014772727272721</c:v>
                </c:pt>
                <c:pt idx="241">
                  <c:v>6.40452380952381</c:v>
                </c:pt>
                <c:pt idx="242">
                  <c:v>6.5079545454545453</c:v>
                </c:pt>
                <c:pt idx="243">
                  <c:v>6.3510714285714291</c:v>
                </c:pt>
                <c:pt idx="244">
                  <c:v>6.1533695652173916</c:v>
                </c:pt>
                <c:pt idx="245">
                  <c:v>6.0319047619047614</c:v>
                </c:pt>
                <c:pt idx="246">
                  <c:v>7.7470454545454546</c:v>
                </c:pt>
                <c:pt idx="247">
                  <c:v>8.0354347826086965</c:v>
                </c:pt>
                <c:pt idx="248">
                  <c:v>7.6523749999999993</c:v>
                </c:pt>
                <c:pt idx="249">
                  <c:v>7.5011956521739123</c:v>
                </c:pt>
                <c:pt idx="250">
                  <c:v>7.4014772727272726</c:v>
                </c:pt>
                <c:pt idx="251">
                  <c:v>7.1729761904761906</c:v>
                </c:pt>
                <c:pt idx="252">
                  <c:v>7.1449999999999996</c:v>
                </c:pt>
                <c:pt idx="253">
                  <c:v>7.0659999999999998</c:v>
                </c:pt>
                <c:pt idx="254">
                  <c:v>7.2476190476190485</c:v>
                </c:pt>
                <c:pt idx="255">
                  <c:v>6.4850000000000003</c:v>
                </c:pt>
                <c:pt idx="256">
                  <c:v>6.710108695652174</c:v>
                </c:pt>
                <c:pt idx="257">
                  <c:v>6.6226250000000002</c:v>
                </c:pt>
                <c:pt idx="258">
                  <c:v>5.9310869565217388</c:v>
                </c:pt>
                <c:pt idx="259">
                  <c:v>4.8317045454545458</c:v>
                </c:pt>
                <c:pt idx="260">
                  <c:v>4.6738095238095241</c:v>
                </c:pt>
                <c:pt idx="261">
                  <c:v>4.3916304347826092</c:v>
                </c:pt>
                <c:pt idx="262">
                  <c:v>4.2272619047619049</c:v>
                </c:pt>
                <c:pt idx="263">
                  <c:v>4.2672727272727276</c:v>
                </c:pt>
                <c:pt idx="264">
                  <c:v>4.2685869565217391</c:v>
                </c:pt>
                <c:pt idx="265">
                  <c:v>4.4718749999999998</c:v>
                </c:pt>
                <c:pt idx="266">
                  <c:v>4.8242857142857147</c:v>
                </c:pt>
                <c:pt idx="267">
                  <c:v>5.0186363636363636</c:v>
                </c:pt>
                <c:pt idx="268">
                  <c:v>4.8821590909090906</c:v>
                </c:pt>
                <c:pt idx="269">
                  <c:v>4.4666666666666668</c:v>
                </c:pt>
                <c:pt idx="270">
                  <c:v>3.8476086956521738</c:v>
                </c:pt>
                <c:pt idx="271">
                  <c:v>3.5934523809523808</c:v>
                </c:pt>
                <c:pt idx="272">
                  <c:v>3.3646590909090905</c:v>
                </c:pt>
                <c:pt idx="273">
                  <c:v>3.4941304347826088</c:v>
                </c:pt>
                <c:pt idx="274">
                  <c:v>3.7342500000000003</c:v>
                </c:pt>
                <c:pt idx="275">
                  <c:v>3.9631521739130435</c:v>
                </c:pt>
                <c:pt idx="276">
                  <c:v>3.8845454545454543</c:v>
                </c:pt>
                <c:pt idx="277">
                  <c:v>3.838625</c:v>
                </c:pt>
                <c:pt idx="278">
                  <c:v>3.8294318181818183</c:v>
                </c:pt>
                <c:pt idx="279">
                  <c:v>3.7453409090909093</c:v>
                </c:pt>
                <c:pt idx="280">
                  <c:v>3.5927380952380954</c:v>
                </c:pt>
                <c:pt idx="281">
                  <c:v>3.6439772727272723</c:v>
                </c:pt>
                <c:pt idx="282">
                  <c:v>4.0693478260869567</c:v>
                </c:pt>
                <c:pt idx="283">
                  <c:v>3.677142857142857</c:v>
                </c:pt>
                <c:pt idx="284">
                  <c:v>3.7269318181818183</c:v>
                </c:pt>
                <c:pt idx="285">
                  <c:v>3.8305681818181818</c:v>
                </c:pt>
                <c:pt idx="286">
                  <c:v>3.6629761904761904</c:v>
                </c:pt>
                <c:pt idx="287">
                  <c:v>3.6910869565217395</c:v>
                </c:pt>
                <c:pt idx="288">
                  <c:v>3.6176190476190477</c:v>
                </c:pt>
                <c:pt idx="289">
                  <c:v>3.6305952380952378</c:v>
                </c:pt>
                <c:pt idx="290">
                  <c:v>3.6377173913043479</c:v>
                </c:pt>
                <c:pt idx="291">
                  <c:v>3.7267857142857146</c:v>
                </c:pt>
                <c:pt idx="292">
                  <c:v>3.9047727272727273</c:v>
                </c:pt>
                <c:pt idx="293">
                  <c:v>4.1026136363636363</c:v>
                </c:pt>
                <c:pt idx="294">
                  <c:v>3.4376190476190476</c:v>
                </c:pt>
                <c:pt idx="295">
                  <c:v>3.2304347826086954</c:v>
                </c:pt>
                <c:pt idx="296">
                  <c:v>3.2834090909090907</c:v>
                </c:pt>
                <c:pt idx="297">
                  <c:v>3.4948809523809525</c:v>
                </c:pt>
                <c:pt idx="298">
                  <c:v>3.4523863636363639</c:v>
                </c:pt>
                <c:pt idx="299">
                  <c:v>3.4950000000000001</c:v>
                </c:pt>
                <c:pt idx="300">
                  <c:v>3.6121590909090906</c:v>
                </c:pt>
                <c:pt idx="301">
                  <c:v>3.6916250000000002</c:v>
                </c:pt>
                <c:pt idx="302">
                  <c:v>3.74125</c:v>
                </c:pt>
                <c:pt idx="303">
                  <c:v>3.7536513157894742</c:v>
                </c:pt>
                <c:pt idx="304">
                  <c:v>3.7660526315789475</c:v>
                </c:pt>
                <c:pt idx="305">
                  <c:v>3.8011184210526312</c:v>
                </c:pt>
                <c:pt idx="306">
                  <c:v>3.8361842105263158</c:v>
                </c:pt>
                <c:pt idx="307">
                  <c:v>3.8655921052631577</c:v>
                </c:pt>
                <c:pt idx="308">
                  <c:v>3.895</c:v>
                </c:pt>
                <c:pt idx="309">
                  <c:v>3.9155263157894735</c:v>
                </c:pt>
                <c:pt idx="310">
                  <c:v>3.936052631578947</c:v>
                </c:pt>
                <c:pt idx="311">
                  <c:v>3.956578947368421</c:v>
                </c:pt>
                <c:pt idx="312">
                  <c:v>3.9834649122807013</c:v>
                </c:pt>
                <c:pt idx="313">
                  <c:v>4.0103508771929821</c:v>
                </c:pt>
                <c:pt idx="314">
                  <c:v>4.0372368421052629</c:v>
                </c:pt>
                <c:pt idx="315">
                  <c:v>4.0542105263157895</c:v>
                </c:pt>
                <c:pt idx="316">
                  <c:v>4.0711842105263152</c:v>
                </c:pt>
                <c:pt idx="317">
                  <c:v>4.0875000000000004</c:v>
                </c:pt>
                <c:pt idx="318">
                  <c:v>4.1038157894736846</c:v>
                </c:pt>
                <c:pt idx="319">
                  <c:v>4.0686842105263157</c:v>
                </c:pt>
                <c:pt idx="320">
                  <c:v>4.0335526315789476</c:v>
                </c:pt>
                <c:pt idx="321">
                  <c:v>4.036491228070175</c:v>
                </c:pt>
                <c:pt idx="322">
                  <c:v>4.0394298245614033</c:v>
                </c:pt>
                <c:pt idx="323">
                  <c:v>4.0423684210526316</c:v>
                </c:pt>
                <c:pt idx="324">
                  <c:v>4.0629824561403511</c:v>
                </c:pt>
                <c:pt idx="325">
                  <c:v>4.0835964912280707</c:v>
                </c:pt>
                <c:pt idx="326">
                  <c:v>4.1042105263157893</c:v>
                </c:pt>
                <c:pt idx="327">
                  <c:v>4.1279605263157899</c:v>
                </c:pt>
                <c:pt idx="328">
                  <c:v>4.1517105263157896</c:v>
                </c:pt>
                <c:pt idx="329">
                  <c:v>4.1658552631578951</c:v>
                </c:pt>
                <c:pt idx="330">
                  <c:v>4.18</c:v>
                </c:pt>
                <c:pt idx="331">
                  <c:v>4.1656578947368423</c:v>
                </c:pt>
                <c:pt idx="332">
                  <c:v>4.1513157894736841</c:v>
                </c:pt>
                <c:pt idx="333">
                  <c:v>4.1281578947368418</c:v>
                </c:pt>
                <c:pt idx="334">
                  <c:v>4.1050000000000004</c:v>
                </c:pt>
                <c:pt idx="335">
                  <c:v>4.0818421052631582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77-461D-9384-12AF364B6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799080"/>
        <c:axId val="847783664"/>
      </c:lineChart>
      <c:dateAx>
        <c:axId val="790825560"/>
        <c:scaling>
          <c:orientation val="minMax"/>
          <c:min val="40179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90825888"/>
        <c:crosses val="autoZero"/>
        <c:auto val="1"/>
        <c:lblOffset val="100"/>
        <c:baseTimeUnit val="months"/>
        <c:majorUnit val="1"/>
        <c:majorTimeUnit val="years"/>
      </c:dateAx>
      <c:valAx>
        <c:axId val="790825888"/>
        <c:scaling>
          <c:orientation val="minMax"/>
          <c:max val="140"/>
          <c:min val="2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r>
                  <a:rPr lang="en-US"/>
                  <a:t>USD/hordó</a:t>
                </a:r>
              </a:p>
            </c:rich>
          </c:tx>
          <c:layout>
            <c:manualLayout>
              <c:xMode val="edge"/>
              <c:yMode val="edge"/>
              <c:x val="7.822463768115942E-2"/>
              <c:y val="1.434844444444445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rebuchet MS" panose="020B060302020202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90825560"/>
        <c:crosses val="autoZero"/>
        <c:crossBetween val="between"/>
      </c:valAx>
      <c:valAx>
        <c:axId val="847783664"/>
        <c:scaling>
          <c:orientation val="minMax"/>
          <c:max val="14"/>
          <c:min val="2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r>
                  <a:rPr lang="en-US"/>
                  <a:t>USD/véka</a:t>
                </a:r>
              </a:p>
            </c:rich>
          </c:tx>
          <c:layout>
            <c:manualLayout>
              <c:xMode val="edge"/>
              <c:yMode val="edge"/>
              <c:x val="0.81401702898550721"/>
              <c:y val="1.767155555555557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rebuchet MS" panose="020B060302020202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847799080"/>
        <c:crosses val="max"/>
        <c:crossBetween val="between"/>
        <c:majorUnit val="2"/>
      </c:valAx>
      <c:dateAx>
        <c:axId val="84779908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847783664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773888888888887"/>
          <c:w val="1"/>
          <c:h val="7.532777777777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798910072647915E-2"/>
          <c:y val="9.0519899846278812E-2"/>
          <c:w val="0.8801997354497354"/>
          <c:h val="0.61743532986111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'x_c1-3'!$B$10</c:f>
              <c:strCache>
                <c:ptCount val="1"/>
                <c:pt idx="0">
                  <c:v>EKB</c:v>
                </c:pt>
              </c:strCache>
            </c:strRef>
          </c:tx>
          <c:spPr>
            <a:solidFill>
              <a:srgbClr val="202653"/>
            </a:solidFill>
          </c:spPr>
          <c:invertIfNegative val="0"/>
          <c:cat>
            <c:numRef>
              <c:f>'x_c1-3'!$A$12:$A$14</c:f>
              <c:numCache>
                <c:formatCode>0</c:formatCode>
                <c:ptCount val="3"/>
                <c:pt idx="0">
                  <c:v>2017</c:v>
                </c:pt>
                <c:pt idx="1">
                  <c:v>2018</c:v>
                </c:pt>
                <c:pt idx="2" formatCode="General">
                  <c:v>2019</c:v>
                </c:pt>
              </c:numCache>
            </c:numRef>
          </c:cat>
          <c:val>
            <c:numRef>
              <c:f>'x_c1-3'!$B$12:$B$14</c:f>
              <c:numCache>
                <c:formatCode>0.0</c:formatCode>
                <c:ptCount val="3"/>
                <c:pt idx="0">
                  <c:v>1.7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E3-492F-AF78-1B2247FB6F8E}"/>
            </c:ext>
          </c:extLst>
        </c:ser>
        <c:ser>
          <c:idx val="1"/>
          <c:order val="1"/>
          <c:tx>
            <c:strRef>
              <c:f>'x_c1-3'!$C$10</c:f>
              <c:strCache>
                <c:ptCount val="1"/>
                <c:pt idx="0">
                  <c:v>IMF</c:v>
                </c:pt>
              </c:strCache>
            </c:strRef>
          </c:tx>
          <c:spPr>
            <a:solidFill>
              <a:srgbClr val="7BAFD4">
                <a:lumMod val="75000"/>
              </a:srgbClr>
            </a:solidFill>
          </c:spPr>
          <c:invertIfNegative val="0"/>
          <c:cat>
            <c:numRef>
              <c:f>'x_c1-3'!$A$12:$A$14</c:f>
              <c:numCache>
                <c:formatCode>0</c:formatCode>
                <c:ptCount val="3"/>
                <c:pt idx="0">
                  <c:v>2017</c:v>
                </c:pt>
                <c:pt idx="1">
                  <c:v>2018</c:v>
                </c:pt>
                <c:pt idx="2" formatCode="General">
                  <c:v>2019</c:v>
                </c:pt>
              </c:numCache>
            </c:numRef>
          </c:cat>
          <c:val>
            <c:numRef>
              <c:f>'x_c1-3'!$C$12:$C$14</c:f>
              <c:numCache>
                <c:formatCode>0.0</c:formatCode>
                <c:ptCount val="3"/>
                <c:pt idx="0">
                  <c:v>1.095</c:v>
                </c:pt>
                <c:pt idx="1">
                  <c:v>1.282</c:v>
                </c:pt>
                <c:pt idx="2">
                  <c:v>1.46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E3-492F-AF78-1B2247FB6F8E}"/>
            </c:ext>
          </c:extLst>
        </c:ser>
        <c:ser>
          <c:idx val="2"/>
          <c:order val="2"/>
          <c:tx>
            <c:strRef>
              <c:f>'x_c1-3'!$D$10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</c:spPr>
          <c:invertIfNegative val="0"/>
          <c:cat>
            <c:numRef>
              <c:f>'x_c1-3'!$A$12:$A$14</c:f>
              <c:numCache>
                <c:formatCode>0</c:formatCode>
                <c:ptCount val="3"/>
                <c:pt idx="0">
                  <c:v>2017</c:v>
                </c:pt>
                <c:pt idx="1">
                  <c:v>2018</c:v>
                </c:pt>
                <c:pt idx="2" formatCode="General">
                  <c:v>2019</c:v>
                </c:pt>
              </c:numCache>
            </c:numRef>
          </c:cat>
          <c:val>
            <c:numRef>
              <c:f>'x_c1-3'!$D$12:$D$14</c:f>
              <c:numCache>
                <c:formatCode>0.0</c:formatCode>
                <c:ptCount val="3"/>
                <c:pt idx="0">
                  <c:v>1.2</c:v>
                </c:pt>
                <c:pt idx="1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E3-492F-AF78-1B2247FB6F8E}"/>
            </c:ext>
          </c:extLst>
        </c:ser>
        <c:ser>
          <c:idx val="4"/>
          <c:order val="3"/>
          <c:tx>
            <c:strRef>
              <c:f>'x_c1-3'!$E$10</c:f>
              <c:strCache>
                <c:ptCount val="1"/>
                <c:pt idx="0">
                  <c:v>Európai Bizottság</c:v>
                </c:pt>
              </c:strCache>
            </c:strRef>
          </c:tx>
          <c:spPr>
            <a:solidFill>
              <a:srgbClr val="7BAFD4">
                <a:lumMod val="60000"/>
                <a:lumOff val="40000"/>
              </a:srgbClr>
            </a:solidFill>
          </c:spPr>
          <c:invertIfNegative val="0"/>
          <c:cat>
            <c:numRef>
              <c:f>'x_c1-3'!$A$12:$A$14</c:f>
              <c:numCache>
                <c:formatCode>0</c:formatCode>
                <c:ptCount val="3"/>
                <c:pt idx="0">
                  <c:v>2017</c:v>
                </c:pt>
                <c:pt idx="1">
                  <c:v>2018</c:v>
                </c:pt>
                <c:pt idx="2" formatCode="General">
                  <c:v>2019</c:v>
                </c:pt>
              </c:numCache>
            </c:numRef>
          </c:cat>
          <c:val>
            <c:numRef>
              <c:f>'x_c1-3'!$E$12:$E$14</c:f>
              <c:numCache>
                <c:formatCode>0.0</c:formatCode>
                <c:ptCount val="3"/>
                <c:pt idx="0">
                  <c:v>1.7</c:v>
                </c:pt>
                <c:pt idx="1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E3-492F-AF78-1B2247FB6F8E}"/>
            </c:ext>
          </c:extLst>
        </c:ser>
        <c:ser>
          <c:idx val="3"/>
          <c:order val="4"/>
          <c:tx>
            <c:strRef>
              <c:f>'x_c1-3'!$F$10</c:f>
              <c:strCache>
                <c:ptCount val="1"/>
                <c:pt idx="0">
                  <c:v>Consensus Economics</c:v>
                </c:pt>
              </c:strCache>
            </c:strRef>
          </c:tx>
          <c:spPr>
            <a:solidFill>
              <a:srgbClr val="AC9F70">
                <a:lumMod val="60000"/>
                <a:lumOff val="40000"/>
              </a:srgbClr>
            </a:solidFill>
          </c:spPr>
          <c:invertIfNegative val="0"/>
          <c:cat>
            <c:numRef>
              <c:f>'x_c1-3'!$A$12:$A$14</c:f>
              <c:numCache>
                <c:formatCode>0</c:formatCode>
                <c:ptCount val="3"/>
                <c:pt idx="0">
                  <c:v>2017</c:v>
                </c:pt>
                <c:pt idx="1">
                  <c:v>2018</c:v>
                </c:pt>
                <c:pt idx="2" formatCode="General">
                  <c:v>2019</c:v>
                </c:pt>
              </c:numCache>
            </c:numRef>
          </c:cat>
          <c:val>
            <c:numRef>
              <c:f>'x_c1-3'!$F$12:$F$14</c:f>
              <c:numCache>
                <c:formatCode>0.0</c:formatCode>
                <c:ptCount val="3"/>
                <c:pt idx="0">
                  <c:v>1.7</c:v>
                </c:pt>
                <c:pt idx="1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E3-492F-AF78-1B2247FB6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9438720"/>
        <c:axId val="519439112"/>
      </c:barChart>
      <c:catAx>
        <c:axId val="51943872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519439112"/>
        <c:crosses val="autoZero"/>
        <c:auto val="1"/>
        <c:lblAlgn val="ctr"/>
        <c:lblOffset val="100"/>
        <c:noMultiLvlLbl val="0"/>
      </c:catAx>
      <c:valAx>
        <c:axId val="519439112"/>
        <c:scaling>
          <c:orientation val="minMax"/>
          <c:max val="2.5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0.0" sourceLinked="1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519438720"/>
        <c:crosses val="autoZero"/>
        <c:crossBetween val="between"/>
        <c:majorUnit val="0.5"/>
      </c:val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0767795138888898"/>
          <c:w val="0.99687495994360054"/>
          <c:h val="0.18672482638888888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00" b="0" i="0"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7003499562555E-2"/>
          <c:y val="8.7962962962962965E-2"/>
          <c:w val="0.88897440944881889"/>
          <c:h val="0.58433111111111113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Bázishatás_null!$G$1</c:f>
              <c:strCache>
                <c:ptCount val="1"/>
                <c:pt idx="0">
                  <c:v>Bázishatás maginfláción kívüli tételekből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Bázishatás_null!$A$2:$A$139</c:f>
              <c:numCache>
                <c:formatCode>m/d/yyyy</c:formatCode>
                <c:ptCount val="18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</c:numCache>
            </c:numRef>
          </c:cat>
          <c:val>
            <c:numRef>
              <c:f>Bázishatás_null!$G$2:$G$139</c:f>
              <c:numCache>
                <c:formatCode>General</c:formatCode>
                <c:ptCount val="18"/>
                <c:pt idx="8" formatCode="0.0">
                  <c:v>0.44864639243541254</c:v>
                </c:pt>
                <c:pt idx="9" formatCode="0.0">
                  <c:v>5.9475560546325745E-2</c:v>
                </c:pt>
                <c:pt idx="10" formatCode="0.0">
                  <c:v>-5.4475440454061427E-4</c:v>
                </c:pt>
                <c:pt idx="11" formatCode="0.0">
                  <c:v>0.2320095210707972</c:v>
                </c:pt>
                <c:pt idx="12" formatCode="0.0">
                  <c:v>0.35005930983562167</c:v>
                </c:pt>
                <c:pt idx="13" formatCode="0.0">
                  <c:v>0.19538386671349584</c:v>
                </c:pt>
                <c:pt idx="14" formatCode="0.0">
                  <c:v>-0.1077114876147053</c:v>
                </c:pt>
                <c:pt idx="15" formatCode="0.0">
                  <c:v>-0.46603174247573187</c:v>
                </c:pt>
                <c:pt idx="16" formatCode="0.0">
                  <c:v>-0.31498036595716866</c:v>
                </c:pt>
                <c:pt idx="17" formatCode="0.0">
                  <c:v>-0.20282837436838977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4A-4B69-9DB7-BAC29438B75C}"/>
            </c:ext>
          </c:extLst>
        </c:ser>
        <c:ser>
          <c:idx val="3"/>
          <c:order val="3"/>
          <c:tx>
            <c:strRef>
              <c:f>Bázishatás_null!$H$1</c:f>
              <c:strCache>
                <c:ptCount val="1"/>
                <c:pt idx="0">
                  <c:v>Bázishatás maginflációs tételekből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Bázishatás_null!$A$2:$A$139</c:f>
              <c:numCache>
                <c:formatCode>m/d/yyyy</c:formatCode>
                <c:ptCount val="18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</c:numCache>
            </c:numRef>
          </c:cat>
          <c:val>
            <c:numRef>
              <c:f>Bázishatás_null!$H$2:$H$139</c:f>
              <c:numCache>
                <c:formatCode>General</c:formatCode>
                <c:ptCount val="18"/>
                <c:pt idx="8" formatCode="0.0">
                  <c:v>0.15555365015342787</c:v>
                </c:pt>
                <c:pt idx="9" formatCode="0.0">
                  <c:v>-0.28767661778946219</c:v>
                </c:pt>
                <c:pt idx="10" formatCode="0.0">
                  <c:v>-1.8042971932432136E-2</c:v>
                </c:pt>
                <c:pt idx="11" formatCode="0.0">
                  <c:v>9.8809044525910272E-2</c:v>
                </c:pt>
                <c:pt idx="12" formatCode="0.0">
                  <c:v>-0.21554167635369809</c:v>
                </c:pt>
                <c:pt idx="13" formatCode="0.0">
                  <c:v>-3.4257711860568835E-2</c:v>
                </c:pt>
                <c:pt idx="14" formatCode="0.0">
                  <c:v>-2.1410469221023895E-2</c:v>
                </c:pt>
                <c:pt idx="15" formatCode="0.0">
                  <c:v>-0.36327960206167265</c:v>
                </c:pt>
                <c:pt idx="16" formatCode="0.0">
                  <c:v>1.0050959994666431E-2</c:v>
                </c:pt>
                <c:pt idx="17" formatCode="0.0">
                  <c:v>-6.6547935444645767E-3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4A-4B69-9DB7-BAC29438B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7031784"/>
        <c:axId val="54703112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Bázishatás_null!$J$1</c15:sqref>
                        </c15:formulaRef>
                      </c:ext>
                    </c:extLst>
                    <c:strCache>
                      <c:ptCount val="1"/>
                      <c:pt idx="0">
                        <c:v>Bázishatás élelmiszerből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Bázishatás_null!$A$2:$A$139</c15:sqref>
                        </c15:formulaRef>
                      </c:ext>
                    </c:extLst>
                    <c:numCache>
                      <c:formatCode>m/d/yyyy</c:formatCode>
                      <c:ptCount val="18"/>
                      <c:pt idx="0">
                        <c:v>42370</c:v>
                      </c:pt>
                      <c:pt idx="1">
                        <c:v>42401</c:v>
                      </c:pt>
                      <c:pt idx="2">
                        <c:v>42430</c:v>
                      </c:pt>
                      <c:pt idx="3">
                        <c:v>42461</c:v>
                      </c:pt>
                      <c:pt idx="4">
                        <c:v>42491</c:v>
                      </c:pt>
                      <c:pt idx="5">
                        <c:v>42522</c:v>
                      </c:pt>
                      <c:pt idx="6">
                        <c:v>42552</c:v>
                      </c:pt>
                      <c:pt idx="7">
                        <c:v>42583</c:v>
                      </c:pt>
                      <c:pt idx="8">
                        <c:v>42614</c:v>
                      </c:pt>
                      <c:pt idx="9">
                        <c:v>42644</c:v>
                      </c:pt>
                      <c:pt idx="10">
                        <c:v>42675</c:v>
                      </c:pt>
                      <c:pt idx="11">
                        <c:v>42705</c:v>
                      </c:pt>
                      <c:pt idx="12">
                        <c:v>42736</c:v>
                      </c:pt>
                      <c:pt idx="13">
                        <c:v>42767</c:v>
                      </c:pt>
                      <c:pt idx="14">
                        <c:v>42795</c:v>
                      </c:pt>
                      <c:pt idx="15">
                        <c:v>42826</c:v>
                      </c:pt>
                      <c:pt idx="16">
                        <c:v>42856</c:v>
                      </c:pt>
                      <c:pt idx="17">
                        <c:v>42887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Bázishatás_null!$J$2:$J$139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2" formatCode="0.0">
                        <c:v>-4.8441000000003322E-2</c:v>
                      </c:pt>
                      <c:pt idx="13" formatCode="0.0">
                        <c:v>-0.18011687368821752</c:v>
                      </c:pt>
                      <c:pt idx="14" formatCode="0.0">
                        <c:v>-0.11900227188650644</c:v>
                      </c:pt>
                      <c:pt idx="15" formatCode="0.0">
                        <c:v>-0.29880854210338559</c:v>
                      </c:pt>
                      <c:pt idx="16" formatCode="0.0">
                        <c:v>-0.36877726669361599</c:v>
                      </c:pt>
                      <c:pt idx="17" formatCode="0.0">
                        <c:v>-0.25249899803008624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E-664A-4B69-9DB7-BAC29438B75C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0"/>
          <c:order val="0"/>
          <c:tx>
            <c:strRef>
              <c:f>Bázishatás_null!$B$1</c:f>
              <c:strCache>
                <c:ptCount val="1"/>
                <c:pt idx="0">
                  <c:v>Infláció</c:v>
                </c:pt>
              </c:strCache>
            </c:strRef>
          </c:tx>
          <c:spPr>
            <a:ln w="3810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664A-4B69-9DB7-BAC29438B75C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64A-4B69-9DB7-BAC29438B75C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64A-4B69-9DB7-BAC29438B75C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64A-4B69-9DB7-BAC29438B75C}"/>
              </c:ext>
            </c:extLst>
          </c:dPt>
          <c:dPt>
            <c:idx val="17"/>
            <c:marker>
              <c:symbol val="circle"/>
              <c:size val="7"/>
              <c:spPr>
                <a:solidFill>
                  <a:schemeClr val="bg1"/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64A-4B69-9DB7-BAC29438B75C}"/>
              </c:ext>
            </c:extLst>
          </c:dPt>
          <c:cat>
            <c:numRef>
              <c:f>Bázishatás_null!$A$2:$A$139</c:f>
              <c:numCache>
                <c:formatCode>m/d/yyyy</c:formatCode>
                <c:ptCount val="18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</c:numCache>
            </c:numRef>
          </c:cat>
          <c:val>
            <c:numRef>
              <c:f>Bázishatás_null!$B$2:$B$139</c:f>
              <c:numCache>
                <c:formatCode>0.0</c:formatCode>
                <c:ptCount val="18"/>
                <c:pt idx="0">
                  <c:v>0.91801181167458878</c:v>
                </c:pt>
                <c:pt idx="1">
                  <c:v>0.27879615938887525</c:v>
                </c:pt>
                <c:pt idx="2">
                  <c:v>-0.22974665061408928</c:v>
                </c:pt>
                <c:pt idx="3">
                  <c:v>0.2218546626368294</c:v>
                </c:pt>
                <c:pt idx="4">
                  <c:v>-0.21084181761416687</c:v>
                </c:pt>
                <c:pt idx="5">
                  <c:v>-0.16736437844814134</c:v>
                </c:pt>
                <c:pt idx="6">
                  <c:v>-0.32791045093171078</c:v>
                </c:pt>
                <c:pt idx="7">
                  <c:v>-0.13734051526452618</c:v>
                </c:pt>
                <c:pt idx="8">
                  <c:v>0.62136488858122618</c:v>
                </c:pt>
                <c:pt idx="9">
                  <c:v>1.0039734108808744</c:v>
                </c:pt>
                <c:pt idx="10">
                  <c:v>1.1000000000000001</c:v>
                </c:pt>
                <c:pt idx="11">
                  <c:v>1.7733655388626062</c:v>
                </c:pt>
                <c:pt idx="12">
                  <c:v>2.329818726836848</c:v>
                </c:pt>
                <c:pt idx="13">
                  <c:v>2.9</c:v>
                </c:pt>
                <c:pt idx="14">
                  <c:v>3.0486414325223876</c:v>
                </c:pt>
                <c:pt idx="15">
                  <c:v>2.5858347261477235</c:v>
                </c:pt>
                <c:pt idx="16">
                  <c:v>2.5681744172481302</c:v>
                </c:pt>
                <c:pt idx="17">
                  <c:v>2.4328127535935664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64A-4B69-9DB7-BAC29438B75C}"/>
            </c:ext>
          </c:extLst>
        </c:ser>
        <c:ser>
          <c:idx val="4"/>
          <c:order val="4"/>
          <c:tx>
            <c:strRef>
              <c:f>Bázishatás_null!$C$1</c:f>
              <c:strCache>
                <c:ptCount val="1"/>
                <c:pt idx="0">
                  <c:v>Maginfáció</c:v>
                </c:pt>
              </c:strCache>
            </c:strRef>
          </c:tx>
          <c:spPr>
            <a:ln w="38100" cap="rnd">
              <a:solidFill>
                <a:srgbClr val="9C0000"/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664A-4B69-9DB7-BAC29438B75C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rgbClr val="9C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64A-4B69-9DB7-BAC29438B75C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rgbClr val="9C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64A-4B69-9DB7-BAC29438B75C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rgbClr val="9C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664A-4B69-9DB7-BAC29438B75C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chemeClr val="bg1"/>
                </a:solidFill>
                <a:ln w="19050">
                  <a:solidFill>
                    <a:srgbClr val="9C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664A-4B69-9DB7-BAC29438B75C}"/>
              </c:ext>
            </c:extLst>
          </c:dPt>
          <c:val>
            <c:numRef>
              <c:f>Bázishatás_null!$C$122:$C$139</c:f>
              <c:numCache>
                <c:formatCode>0.0</c:formatCode>
                <c:ptCount val="18"/>
                <c:pt idx="0">
                  <c:v>1.4937920774879387</c:v>
                </c:pt>
                <c:pt idx="1">
                  <c:v>1.3527851042268253</c:v>
                </c:pt>
                <c:pt idx="2">
                  <c:v>1.2168756996307195</c:v>
                </c:pt>
                <c:pt idx="3">
                  <c:v>1.471661697114456</c:v>
                </c:pt>
                <c:pt idx="4">
                  <c:v>1.2546726348470258</c:v>
                </c:pt>
                <c:pt idx="5">
                  <c:v>1.2150466007461347</c:v>
                </c:pt>
                <c:pt idx="6">
                  <c:v>1.2505216187330461</c:v>
                </c:pt>
                <c:pt idx="7">
                  <c:v>1.2299438050065561</c:v>
                </c:pt>
                <c:pt idx="8">
                  <c:v>1.4219615041264575</c:v>
                </c:pt>
                <c:pt idx="9">
                  <c:v>1.4573128604092034</c:v>
                </c:pt>
                <c:pt idx="10">
                  <c:v>1.5572612224884068</c:v>
                </c:pt>
                <c:pt idx="11">
                  <c:v>1.7369737604094411</c:v>
                </c:pt>
                <c:pt idx="12">
                  <c:v>1.5551661920647462</c:v>
                </c:pt>
                <c:pt idx="13">
                  <c:v>1.7500454072111609</c:v>
                </c:pt>
                <c:pt idx="14">
                  <c:v>2.0262092366970137</c:v>
                </c:pt>
                <c:pt idx="15">
                  <c:v>2.0918342024773438</c:v>
                </c:pt>
                <c:pt idx="16">
                  <c:v>2.2721204006023186</c:v>
                </c:pt>
                <c:pt idx="17">
                  <c:v>2.4022807713829337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64A-4B69-9DB7-BAC29438B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031784"/>
        <c:axId val="547031128"/>
      </c:lineChart>
      <c:dateAx>
        <c:axId val="547031784"/>
        <c:scaling>
          <c:orientation val="minMax"/>
        </c:scaling>
        <c:delete val="0"/>
        <c:axPos val="b"/>
        <c:numFmt formatCode="yyyy/mmm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7031128"/>
        <c:crosses val="autoZero"/>
        <c:auto val="1"/>
        <c:lblOffset val="100"/>
        <c:baseTimeUnit val="months"/>
        <c:majorUnit val="3"/>
        <c:majorTimeUnit val="months"/>
      </c:dateAx>
      <c:valAx>
        <c:axId val="547031128"/>
        <c:scaling>
          <c:orientation val="minMax"/>
          <c:min val="-1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százalék</a:t>
                </a:r>
              </a:p>
            </c:rich>
          </c:tx>
          <c:layout>
            <c:manualLayout>
              <c:xMode val="edge"/>
              <c:yMode val="edge"/>
              <c:x val="7.4999999999999997E-2"/>
              <c:y val="1.46908719743365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703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687866666666672"/>
          <c:w val="1"/>
          <c:h val="0.22312133333333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hu-H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848830409356722E-2"/>
          <c:y val="8.1736111111111079E-2"/>
          <c:w val="0.84369239766085835"/>
          <c:h val="0.545716145833311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'c1-4'!$B$15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 w="12700">
              <a:noFill/>
            </a:ln>
          </c:spPr>
          <c:invertIfNegative val="0"/>
          <c:cat>
            <c:numRef>
              <c:f>[0]!_c13_datum</c:f>
              <c:numCache>
                <c:formatCode>m/d/yyyy</c:formatCode>
                <c:ptCount val="37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</c:numCache>
            </c:numRef>
          </c:cat>
          <c:val>
            <c:numRef>
              <c:f>[0]!_c13_core</c:f>
              <c:numCache>
                <c:formatCode>0.0</c:formatCode>
                <c:ptCount val="37"/>
                <c:pt idx="0">
                  <c:v>1.1597845745344475</c:v>
                </c:pt>
                <c:pt idx="1">
                  <c:v>1.7965641354497719</c:v>
                </c:pt>
                <c:pt idx="2">
                  <c:v>2.0272561754625595</c:v>
                </c:pt>
                <c:pt idx="3">
                  <c:v>1.8535144791522717</c:v>
                </c:pt>
                <c:pt idx="4">
                  <c:v>1.978880879277602</c:v>
                </c:pt>
                <c:pt idx="5">
                  <c:v>1.6664168324823294</c:v>
                </c:pt>
                <c:pt idx="6">
                  <c:v>1.634595860155301</c:v>
                </c:pt>
                <c:pt idx="7">
                  <c:v>1.5953393898126738</c:v>
                </c:pt>
                <c:pt idx="8">
                  <c:v>1.2092768678946049</c:v>
                </c:pt>
                <c:pt idx="9">
                  <c:v>1.0821252018332936</c:v>
                </c:pt>
                <c:pt idx="10">
                  <c:v>1.0155868980077489</c:v>
                </c:pt>
                <c:pt idx="11">
                  <c:v>0.82686724514698162</c:v>
                </c:pt>
                <c:pt idx="12">
                  <c:v>1.0485686204598672</c:v>
                </c:pt>
                <c:pt idx="13">
                  <c:v>0.90745319568289107</c:v>
                </c:pt>
                <c:pt idx="14">
                  <c:v>0.91390225646579692</c:v>
                </c:pt>
                <c:pt idx="15">
                  <c:v>0.84206837159120995</c:v>
                </c:pt>
                <c:pt idx="16">
                  <c:v>0.70719526236959218</c:v>
                </c:pt>
                <c:pt idx="17">
                  <c:v>0.79961470049672534</c:v>
                </c:pt>
                <c:pt idx="18">
                  <c:v>0.72627607026136265</c:v>
                </c:pt>
                <c:pt idx="19">
                  <c:v>0.85546843991273558</c:v>
                </c:pt>
                <c:pt idx="20">
                  <c:v>0.79927822882947697</c:v>
                </c:pt>
                <c:pt idx="21">
                  <c:v>0.80195510751924959</c:v>
                </c:pt>
                <c:pt idx="22">
                  <c:v>0.85312315513711767</c:v>
                </c:pt>
                <c:pt idx="23">
                  <c:v>0.99991110339883837</c:v>
                </c:pt>
                <c:pt idx="24">
                  <c:v>1.2391761395919192</c:v>
                </c:pt>
                <c:pt idx="25">
                  <c:v>1.4737779406860176</c:v>
                </c:pt>
                <c:pt idx="26">
                  <c:v>1.7130585904137199</c:v>
                </c:pt>
                <c:pt idx="27">
                  <c:v>1.8740031918261566</c:v>
                </c:pt>
                <c:pt idx="28">
                  <c:v>1.9775710089079486</c:v>
                </c:pt>
                <c:pt idx="29">
                  <c:v>1.9821387747686918</c:v>
                </c:pt>
                <c:pt idx="30">
                  <c:v>1.9821837835935341</c:v>
                </c:pt>
                <c:pt idx="31">
                  <c:v>1.9892657069337842</c:v>
                </c:pt>
                <c:pt idx="32">
                  <c:v>1.9903539025261119</c:v>
                </c:pt>
                <c:pt idx="33">
                  <c:v>1.9667583571455671</c:v>
                </c:pt>
                <c:pt idx="34">
                  <c:v>1.9299576104223573</c:v>
                </c:pt>
                <c:pt idx="35">
                  <c:v>1.9114078907292829</c:v>
                </c:pt>
                <c:pt idx="36">
                  <c:v>1.9084196343797086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0-49E5-B7BC-256B4AB352A8}"/>
            </c:ext>
          </c:extLst>
        </c:ser>
        <c:ser>
          <c:idx val="1"/>
          <c:order val="1"/>
          <c:tx>
            <c:strRef>
              <c:f>'c1-4'!$C$15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noFill/>
              <a:prstDash val="solid"/>
            </a:ln>
          </c:spPr>
          <c:invertIfNegative val="0"/>
          <c:cat>
            <c:numRef>
              <c:f>[0]!_c13_datum</c:f>
              <c:numCache>
                <c:formatCode>m/d/yyyy</c:formatCode>
                <c:ptCount val="37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</c:numCache>
            </c:numRef>
          </c:cat>
          <c:val>
            <c:numRef>
              <c:f>[0]!_c13_noncore</c:f>
              <c:numCache>
                <c:formatCode>0.0</c:formatCode>
                <c:ptCount val="37"/>
                <c:pt idx="0">
                  <c:v>3.0045743102305926</c:v>
                </c:pt>
                <c:pt idx="1">
                  <c:v>2.1945588012369734</c:v>
                </c:pt>
                <c:pt idx="2">
                  <c:v>1.3277516079674685</c:v>
                </c:pt>
                <c:pt idx="3">
                  <c:v>1.7861085896858258</c:v>
                </c:pt>
                <c:pt idx="4">
                  <c:v>1.5390842402803</c:v>
                </c:pt>
                <c:pt idx="5">
                  <c:v>1.5085072204383738</c:v>
                </c:pt>
                <c:pt idx="6">
                  <c:v>1.978037116842368</c:v>
                </c:pt>
                <c:pt idx="7">
                  <c:v>1.5510330224281865</c:v>
                </c:pt>
                <c:pt idx="8">
                  <c:v>0.43189130095910627</c:v>
                </c:pt>
                <c:pt idx="9">
                  <c:v>-0.38446199588357016</c:v>
                </c:pt>
                <c:pt idx="10">
                  <c:v>-0.64343353237314327</c:v>
                </c:pt>
                <c:pt idx="11">
                  <c:v>-1.6405315894788857</c:v>
                </c:pt>
                <c:pt idx="12">
                  <c:v>-1.9875083996468359</c:v>
                </c:pt>
                <c:pt idx="13">
                  <c:v>-1.8418380349346501</c:v>
                </c:pt>
                <c:pt idx="14">
                  <c:v>-1.5204873983653657</c:v>
                </c:pt>
                <c:pt idx="15">
                  <c:v>-1.506147261920159</c:v>
                </c:pt>
                <c:pt idx="16">
                  <c:v>-1.6931024734349336</c:v>
                </c:pt>
                <c:pt idx="17">
                  <c:v>-0.62463635902846015</c:v>
                </c:pt>
                <c:pt idx="18">
                  <c:v>-0.8640705312071113</c:v>
                </c:pt>
                <c:pt idx="19">
                  <c:v>-0.50501627767313562</c:v>
                </c:pt>
                <c:pt idx="20">
                  <c:v>-0.41314651820643478</c:v>
                </c:pt>
                <c:pt idx="21">
                  <c:v>-0.7667515604271099</c:v>
                </c:pt>
                <c:pt idx="22">
                  <c:v>-0.65357110480867897</c:v>
                </c:pt>
                <c:pt idx="23">
                  <c:v>0.22815856923759908</c:v>
                </c:pt>
                <c:pt idx="24">
                  <c:v>1.4990235332683346</c:v>
                </c:pt>
                <c:pt idx="25">
                  <c:v>1.0036721696704116</c:v>
                </c:pt>
                <c:pt idx="26">
                  <c:v>0.88487941282296934</c:v>
                </c:pt>
                <c:pt idx="27">
                  <c:v>0.74276847217140207</c:v>
                </c:pt>
                <c:pt idx="28">
                  <c:v>0.82166134113991485</c:v>
                </c:pt>
                <c:pt idx="29">
                  <c:v>0.78405340203367246</c:v>
                </c:pt>
                <c:pt idx="30">
                  <c:v>0.8815659685159889</c:v>
                </c:pt>
                <c:pt idx="31">
                  <c:v>1.1125149960192131</c:v>
                </c:pt>
                <c:pt idx="32">
                  <c:v>1.0559281356333863</c:v>
                </c:pt>
                <c:pt idx="33">
                  <c:v>1.0559866190462519</c:v>
                </c:pt>
                <c:pt idx="34">
                  <c:v>1.0947232949769494</c:v>
                </c:pt>
                <c:pt idx="35">
                  <c:v>1.1239524798198639</c:v>
                </c:pt>
                <c:pt idx="36">
                  <c:v>1.1003104326864146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40-49E5-B7BC-256B4AB352A8}"/>
            </c:ext>
          </c:extLst>
        </c:ser>
        <c:ser>
          <c:idx val="2"/>
          <c:order val="2"/>
          <c:tx>
            <c:strRef>
              <c:f>'c1-4'!$D$15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12700">
              <a:noFill/>
            </a:ln>
          </c:spPr>
          <c:invertIfNegative val="0"/>
          <c:cat>
            <c:numRef>
              <c:f>[0]!_c13_datum</c:f>
              <c:numCache>
                <c:formatCode>m/d/yyyy</c:formatCode>
                <c:ptCount val="37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</c:numCache>
            </c:numRef>
          </c:cat>
          <c:val>
            <c:numRef>
              <c:f>[0]!_c13_indirecttax</c:f>
              <c:numCache>
                <c:formatCode>0.0</c:formatCode>
                <c:ptCount val="37"/>
                <c:pt idx="0">
                  <c:v>2.7404264842100456E-2</c:v>
                </c:pt>
                <c:pt idx="1">
                  <c:v>3.5981137908284833E-2</c:v>
                </c:pt>
                <c:pt idx="2">
                  <c:v>5.897676178410638E-2</c:v>
                </c:pt>
                <c:pt idx="3">
                  <c:v>0.42694420984299408</c:v>
                </c:pt>
                <c:pt idx="4">
                  <c:v>2.1051527567513637</c:v>
                </c:pt>
                <c:pt idx="5">
                  <c:v>2.3456667029796829</c:v>
                </c:pt>
                <c:pt idx="6">
                  <c:v>2.5244823857596304</c:v>
                </c:pt>
                <c:pt idx="7">
                  <c:v>2.2561251559431428</c:v>
                </c:pt>
                <c:pt idx="8">
                  <c:v>1.2624730355782947</c:v>
                </c:pt>
                <c:pt idx="9">
                  <c:v>1.09133621848666</c:v>
                </c:pt>
                <c:pt idx="10">
                  <c:v>1.117183321418477</c:v>
                </c:pt>
                <c:pt idx="11">
                  <c:v>1.5644476343332125</c:v>
                </c:pt>
                <c:pt idx="12">
                  <c:v>0.98217918720475161</c:v>
                </c:pt>
                <c:pt idx="13">
                  <c:v>0.76360294698457287</c:v>
                </c:pt>
                <c:pt idx="14">
                  <c:v>0.54464926780699974</c:v>
                </c:pt>
                <c:pt idx="15">
                  <c:v>-2.2250527098893302E-2</c:v>
                </c:pt>
                <c:pt idx="16">
                  <c:v>-6.0569299248524722E-2</c:v>
                </c:pt>
                <c:pt idx="17">
                  <c:v>7.6408167462357013E-2</c:v>
                </c:pt>
                <c:pt idx="18">
                  <c:v>0.14133635572618886</c:v>
                </c:pt>
                <c:pt idx="19">
                  <c:v>0.13904613951226552</c:v>
                </c:pt>
                <c:pt idx="20">
                  <c:v>-6.5904684592547946E-2</c:v>
                </c:pt>
                <c:pt idx="21">
                  <c:v>-8.804920892225887E-2</c:v>
                </c:pt>
                <c:pt idx="22">
                  <c:v>-0.14942426797286479</c:v>
                </c:pt>
                <c:pt idx="23">
                  <c:v>4.4011626809037196E-2</c:v>
                </c:pt>
                <c:pt idx="24">
                  <c:v>-1.8280977746378158E-2</c:v>
                </c:pt>
                <c:pt idx="25">
                  <c:v>1.3061435264176913E-2</c:v>
                </c:pt>
                <c:pt idx="26">
                  <c:v>0.11685245421316193</c:v>
                </c:pt>
                <c:pt idx="27">
                  <c:v>4.0791733462251845E-2</c:v>
                </c:pt>
                <c:pt idx="28">
                  <c:v>0.16068637936683239</c:v>
                </c:pt>
                <c:pt idx="29">
                  <c:v>0.1553554358822129</c:v>
                </c:pt>
                <c:pt idx="30">
                  <c:v>5.379534542624187E-2</c:v>
                </c:pt>
                <c:pt idx="31">
                  <c:v>-8.4528754976421983E-2</c:v>
                </c:pt>
                <c:pt idx="32">
                  <c:v>-3.8094089957299015E-3</c:v>
                </c:pt>
                <c:pt idx="33">
                  <c:v>-4.1961136459345294E-3</c:v>
                </c:pt>
                <c:pt idx="34">
                  <c:v>-6.16945863049434E-3</c:v>
                </c:pt>
                <c:pt idx="35">
                  <c:v>-7.5411216395240288E-3</c:v>
                </c:pt>
                <c:pt idx="36">
                  <c:v>-6.7353207009670513E-3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40-49E5-B7BC-256B4AB35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519441072"/>
        <c:axId val="519441464"/>
      </c:barChart>
      <c:barChart>
        <c:barDir val="col"/>
        <c:grouping val="clustered"/>
        <c:varyColors val="0"/>
        <c:ser>
          <c:idx val="5"/>
          <c:order val="4"/>
          <c:tx>
            <c:strRef>
              <c:f>'c1-4'!$K$16</c:f>
              <c:strCache>
                <c:ptCount val="1"/>
                <c:pt idx="0">
                  <c:v>dummyfcast+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/>
          </c:spPr>
          <c:invertIfNegative val="0"/>
          <c:dPt>
            <c:idx val="27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19050"/>
            </c:spPr>
            <c:extLst>
              <c:ext xmlns:c16="http://schemas.microsoft.com/office/drawing/2014/chart" uri="{C3380CC4-5D6E-409C-BE32-E72D297353CC}">
                <c16:uniqueId val="{00000004-3E40-49E5-B7BC-256B4AB352A8}"/>
              </c:ext>
            </c:extLst>
          </c:dPt>
          <c:cat>
            <c:numRef>
              <c:f>'c1-4'!$A$29:$A$56</c:f>
              <c:numCache>
                <c:formatCode>m/d/yyyy</c:formatCode>
                <c:ptCount val="2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</c:numCache>
            </c:numRef>
          </c:cat>
          <c:val>
            <c:numRef>
              <c:f>'c1-4'!$K$29:$K$56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40-49E5-B7BC-256B4AB352A8}"/>
            </c:ext>
          </c:extLst>
        </c:ser>
        <c:ser>
          <c:idx val="6"/>
          <c:order val="5"/>
          <c:tx>
            <c:strRef>
              <c:f>'c1-4'!$L$16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chemeClr val="tx1">
                <a:alpha val="50000"/>
              </a:schemeClr>
            </a:solidFill>
          </c:spPr>
          <c:invertIfNegative val="0"/>
          <c:cat>
            <c:numRef>
              <c:f>'c1-4'!$A$29:$A$56</c:f>
              <c:numCache>
                <c:formatCode>m/d/yyyy</c:formatCode>
                <c:ptCount val="2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</c:numCache>
            </c:numRef>
          </c:cat>
          <c:val>
            <c:numRef>
              <c:f>'c1-4'!$L$29:$L$56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40-49E5-B7BC-256B4AB35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519442248"/>
        <c:axId val="519441856"/>
      </c:barChart>
      <c:lineChart>
        <c:grouping val="standard"/>
        <c:varyColors val="0"/>
        <c:ser>
          <c:idx val="3"/>
          <c:order val="3"/>
          <c:tx>
            <c:strRef>
              <c:f>'c1-4'!$E$15</c:f>
              <c:strCache>
                <c:ptCount val="1"/>
                <c:pt idx="0">
                  <c:v>Infláció (%)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'c1-4'!$A$17:$A$53</c:f>
              <c:numCache>
                <c:formatCode>m/d/yyyy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[0]!_c13_CPI</c:f>
              <c:numCache>
                <c:formatCode>0.0</c:formatCode>
                <c:ptCount val="37"/>
                <c:pt idx="0">
                  <c:v>4.1917631496071408</c:v>
                </c:pt>
                <c:pt idx="1">
                  <c:v>4.0271040745950302</c:v>
                </c:pt>
                <c:pt idx="2">
                  <c:v>3.4139845452141344</c:v>
                </c:pt>
                <c:pt idx="3">
                  <c:v>4.0665672786810916</c:v>
                </c:pt>
                <c:pt idx="4">
                  <c:v>5.6231178763092657</c:v>
                </c:pt>
                <c:pt idx="5">
                  <c:v>5.5205907559003862</c:v>
                </c:pt>
                <c:pt idx="6">
                  <c:v>6.1371153627572994</c:v>
                </c:pt>
                <c:pt idx="7">
                  <c:v>5.4024975681840033</c:v>
                </c:pt>
                <c:pt idx="8">
                  <c:v>2.9036412044320059</c:v>
                </c:pt>
                <c:pt idx="9">
                  <c:v>1.7889994244363834</c:v>
                </c:pt>
                <c:pt idx="10">
                  <c:v>1.4893366870530826</c:v>
                </c:pt>
                <c:pt idx="11">
                  <c:v>0.7507832900013085</c:v>
                </c:pt>
                <c:pt idx="12">
                  <c:v>4.3239408017782921E-2</c:v>
                </c:pt>
                <c:pt idx="13">
                  <c:v>-0.17078189226718621</c:v>
                </c:pt>
                <c:pt idx="14">
                  <c:v>-6.1935874092569065E-2</c:v>
                </c:pt>
                <c:pt idx="15">
                  <c:v>-0.68632941742784226</c:v>
                </c:pt>
                <c:pt idx="16">
                  <c:v>-1.046476510313866</c:v>
                </c:pt>
                <c:pt idx="17">
                  <c:v>0.2513865089306222</c:v>
                </c:pt>
                <c:pt idx="18">
                  <c:v>3.5418947804402023E-3</c:v>
                </c:pt>
                <c:pt idx="19">
                  <c:v>0.48949830175186548</c:v>
                </c:pt>
                <c:pt idx="20">
                  <c:v>0.32022702603049424</c:v>
                </c:pt>
                <c:pt idx="21">
                  <c:v>-5.2845661830119184E-2</c:v>
                </c:pt>
                <c:pt idx="22">
                  <c:v>5.0127782355573913E-2</c:v>
                </c:pt>
                <c:pt idx="23">
                  <c:v>1.2720812994454747</c:v>
                </c:pt>
                <c:pt idx="24">
                  <c:v>2.7199186951138756</c:v>
                </c:pt>
                <c:pt idx="25">
                  <c:v>2.4905115456206062</c:v>
                </c:pt>
                <c:pt idx="26">
                  <c:v>2.7147904574498511</c:v>
                </c:pt>
                <c:pt idx="27">
                  <c:v>2.6575633974598105</c:v>
                </c:pt>
                <c:pt idx="28">
                  <c:v>2.9599187294146958</c:v>
                </c:pt>
                <c:pt idx="29">
                  <c:v>2.9215476126845772</c:v>
                </c:pt>
                <c:pt idx="30">
                  <c:v>2.9175450975357649</c:v>
                </c:pt>
                <c:pt idx="31">
                  <c:v>3.0172519479765754</c:v>
                </c:pt>
                <c:pt idx="32">
                  <c:v>3.0424726291637683</c:v>
                </c:pt>
                <c:pt idx="33">
                  <c:v>3.0185488625458845</c:v>
                </c:pt>
                <c:pt idx="34">
                  <c:v>3.0185114467688123</c:v>
                </c:pt>
                <c:pt idx="35">
                  <c:v>3.0278192489096227</c:v>
                </c:pt>
                <c:pt idx="36">
                  <c:v>3.0019947463651562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E40-49E5-B7BC-256B4AB352A8}"/>
            </c:ext>
          </c:extLst>
        </c:ser>
        <c:ser>
          <c:idx val="4"/>
          <c:order val="6"/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'c1-4'!$F$29:$F$65</c:f>
              <c:numCache>
                <c:formatCode>General</c:formatCode>
                <c:ptCount val="37"/>
                <c:pt idx="16" formatCode="0.0">
                  <c:v>2</c:v>
                </c:pt>
                <c:pt idx="17" formatCode="0.0">
                  <c:v>2</c:v>
                </c:pt>
                <c:pt idx="18" formatCode="0.0">
                  <c:v>2</c:v>
                </c:pt>
                <c:pt idx="19" formatCode="0.0">
                  <c:v>2</c:v>
                </c:pt>
                <c:pt idx="20" formatCode="0.0">
                  <c:v>2</c:v>
                </c:pt>
                <c:pt idx="21" formatCode="0.0">
                  <c:v>2</c:v>
                </c:pt>
                <c:pt idx="22" formatCode="0.0">
                  <c:v>2</c:v>
                </c:pt>
                <c:pt idx="23" formatCode="0.0">
                  <c:v>2</c:v>
                </c:pt>
                <c:pt idx="24" formatCode="0.0">
                  <c:v>2</c:v>
                </c:pt>
                <c:pt idx="25" formatCode="0.0">
                  <c:v>2</c:v>
                </c:pt>
                <c:pt idx="26" formatCode="0.0">
                  <c:v>2</c:v>
                </c:pt>
                <c:pt idx="27" formatCode="0.0">
                  <c:v>2</c:v>
                </c:pt>
                <c:pt idx="28" formatCode="0.0">
                  <c:v>2</c:v>
                </c:pt>
                <c:pt idx="29" formatCode="0.0">
                  <c:v>2</c:v>
                </c:pt>
                <c:pt idx="30" formatCode="0.0">
                  <c:v>2</c:v>
                </c:pt>
                <c:pt idx="31" formatCode="0.0">
                  <c:v>2</c:v>
                </c:pt>
                <c:pt idx="32" formatCode="0.0">
                  <c:v>2</c:v>
                </c:pt>
                <c:pt idx="33" formatCode="0.0">
                  <c:v>2</c:v>
                </c:pt>
                <c:pt idx="34" formatCode="0.0">
                  <c:v>2</c:v>
                </c:pt>
                <c:pt idx="35" formatCode="0.0">
                  <c:v>2</c:v>
                </c:pt>
                <c:pt idx="36" formatCode="0.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E40-49E5-B7BC-256B4AB352A8}"/>
            </c:ext>
          </c:extLst>
        </c:ser>
        <c:ser>
          <c:idx val="7"/>
          <c:order val="7"/>
          <c:tx>
            <c:strRef>
              <c:f>'c1-4'!$G$15</c:f>
              <c:strCache>
                <c:ptCount val="1"/>
                <c:pt idx="0">
                  <c:v>Inflációs cél</c:v>
                </c:pt>
              </c:strCache>
            </c:strRef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val>
            <c:numRef>
              <c:f>'c1-4'!$G$29:$G$65</c:f>
              <c:numCache>
                <c:formatCode>0.0</c:formatCode>
                <c:ptCount val="3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E40-49E5-B7BC-256B4AB352A8}"/>
            </c:ext>
          </c:extLst>
        </c:ser>
        <c:ser>
          <c:idx val="8"/>
          <c:order val="8"/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'c1-4'!$H$29:$H$65</c:f>
              <c:numCache>
                <c:formatCode>General</c:formatCode>
                <c:ptCount val="37"/>
                <c:pt idx="16" formatCode="0.0">
                  <c:v>4</c:v>
                </c:pt>
                <c:pt idx="17" formatCode="0.0">
                  <c:v>4</c:v>
                </c:pt>
                <c:pt idx="18" formatCode="0.0">
                  <c:v>4</c:v>
                </c:pt>
                <c:pt idx="19" formatCode="0.0">
                  <c:v>4</c:v>
                </c:pt>
                <c:pt idx="20" formatCode="0.0">
                  <c:v>4</c:v>
                </c:pt>
                <c:pt idx="21" formatCode="0.0">
                  <c:v>4</c:v>
                </c:pt>
                <c:pt idx="22" formatCode="0.0">
                  <c:v>4</c:v>
                </c:pt>
                <c:pt idx="23" formatCode="0.0">
                  <c:v>4</c:v>
                </c:pt>
                <c:pt idx="24" formatCode="0.0">
                  <c:v>4</c:v>
                </c:pt>
                <c:pt idx="25" formatCode="0.0">
                  <c:v>4</c:v>
                </c:pt>
                <c:pt idx="26" formatCode="0.0">
                  <c:v>4</c:v>
                </c:pt>
                <c:pt idx="27" formatCode="0.0">
                  <c:v>4</c:v>
                </c:pt>
                <c:pt idx="28" formatCode="0.0">
                  <c:v>4</c:v>
                </c:pt>
                <c:pt idx="29" formatCode="0.0">
                  <c:v>4</c:v>
                </c:pt>
                <c:pt idx="30" formatCode="0.0">
                  <c:v>4</c:v>
                </c:pt>
                <c:pt idx="31" formatCode="0.0">
                  <c:v>4</c:v>
                </c:pt>
                <c:pt idx="32" formatCode="0.0">
                  <c:v>4</c:v>
                </c:pt>
                <c:pt idx="33" formatCode="0.0">
                  <c:v>4</c:v>
                </c:pt>
                <c:pt idx="34" formatCode="0.0">
                  <c:v>4</c:v>
                </c:pt>
                <c:pt idx="35" formatCode="0.0">
                  <c:v>4</c:v>
                </c:pt>
                <c:pt idx="36" formatCode="0.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E40-49E5-B7BC-256B4AB35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442248"/>
        <c:axId val="519441856"/>
      </c:lineChart>
      <c:catAx>
        <c:axId val="51944107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19441464"/>
        <c:crosses val="autoZero"/>
        <c:auto val="0"/>
        <c:lblAlgn val="ctr"/>
        <c:lblOffset val="100"/>
        <c:tickLblSkip val="4"/>
        <c:tickMarkSkip val="12"/>
        <c:noMultiLvlLbl val="1"/>
      </c:catAx>
      <c:valAx>
        <c:axId val="519441464"/>
        <c:scaling>
          <c:orientation val="minMax"/>
          <c:max val="7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519441072"/>
        <c:crosses val="autoZero"/>
        <c:crossBetween val="between"/>
        <c:majorUnit val="1"/>
      </c:valAx>
      <c:valAx>
        <c:axId val="519441856"/>
        <c:scaling>
          <c:orientation val="minMax"/>
          <c:max val="7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519442248"/>
        <c:crosses val="max"/>
        <c:crossBetween val="between"/>
        <c:majorUnit val="1"/>
      </c:valAx>
      <c:dateAx>
        <c:axId val="51944224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519441856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"/>
          <c:y val="0.73055999999999988"/>
          <c:w val="1"/>
          <c:h val="0.2694400000000000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0389883040936372"/>
          <c:h val="0.69931684027777774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'c5-10'!$D$13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26F-498D-AB8B-104C2002D61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26F-498D-AB8B-104C2002D614}"/>
              </c:ext>
            </c:extLst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'c5-10'!$A$14:$A$21</c15:sqref>
                  </c15:fullRef>
                </c:ext>
              </c:extLst>
              <c:f>'c5-10'!$A$15:$A$21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'c5-10'!$D$14:$D$21</c15:sqref>
                  </c15:fullRef>
                </c:ext>
              </c:extLst>
              <c:f>'c5-10'!$D$15:$D$21</c:f>
              <c:numCache>
                <c:formatCode>0.0</c:formatCode>
                <c:ptCount val="7"/>
                <c:pt idx="0">
                  <c:v>1.5804104385360489</c:v>
                </c:pt>
                <c:pt idx="1">
                  <c:v>1.0010503919383713</c:v>
                </c:pt>
                <c:pt idx="2">
                  <c:v>1.6</c:v>
                </c:pt>
                <c:pt idx="3">
                  <c:v>1.4902825095324121</c:v>
                </c:pt>
                <c:pt idx="4">
                  <c:v>0.7196266426160538</c:v>
                </c:pt>
                <c:pt idx="5">
                  <c:v>0.29171793321380424</c:v>
                </c:pt>
                <c:pt idx="6">
                  <c:v>0.40019847922224616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6F-498D-AB8B-104C2002D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271552"/>
        <c:axId val="135273472"/>
      </c:barChart>
      <c:barChart>
        <c:barDir val="col"/>
        <c:grouping val="clustered"/>
        <c:varyColors val="0"/>
        <c:ser>
          <c:idx val="0"/>
          <c:order val="0"/>
          <c:tx>
            <c:strRef>
              <c:f>'c5-10'!$C$13</c:f>
              <c:strCache>
                <c:ptCount val="1"/>
                <c:pt idx="0">
                  <c:v>Nettó kamatkiadások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9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726F-498D-AB8B-104C2002D614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8-726F-498D-AB8B-104C2002D614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A-726F-498D-AB8B-104C2002D614}"/>
              </c:ext>
            </c:extLst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'c5-10'!$A$14:$A$21</c15:sqref>
                  </c15:fullRef>
                </c:ext>
              </c:extLst>
              <c:f>'c5-10'!$A$15:$A$21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'c5-10'!$C$14:$C$21</c15:sqref>
                  </c15:fullRef>
                </c:ext>
              </c:extLst>
              <c:f>'c5-10'!$C$15:$C$21</c:f>
              <c:numCache>
                <c:formatCode>0.0</c:formatCode>
                <c:ptCount val="7"/>
                <c:pt idx="0">
                  <c:v>-3.9975460834605783</c:v>
                </c:pt>
                <c:pt idx="1">
                  <c:v>-3.545341163239307</c:v>
                </c:pt>
                <c:pt idx="2">
                  <c:v>-3.1699393284563144</c:v>
                </c:pt>
                <c:pt idx="3">
                  <c:v>-2.7902825095324122</c:v>
                </c:pt>
                <c:pt idx="4">
                  <c:v>-2.5196266426160538</c:v>
                </c:pt>
                <c:pt idx="5">
                  <c:v>-2.3917179332138043</c:v>
                </c:pt>
                <c:pt idx="6">
                  <c:v>-2.3501984792222461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26F-498D-AB8B-104C2002D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276800"/>
        <c:axId val="135275264"/>
      </c:barChart>
      <c:lineChart>
        <c:grouping val="standard"/>
        <c:varyColors val="0"/>
        <c:ser>
          <c:idx val="2"/>
          <c:order val="1"/>
          <c:tx>
            <c:strRef>
              <c:f>'c5-10'!$B$13</c:f>
              <c:strCache>
                <c:ptCount val="1"/>
                <c:pt idx="0">
                  <c:v>ESA-egyenleg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5"/>
            <c:spPr>
              <a:solidFill>
                <a:srgbClr val="9C0000"/>
              </a:solidFill>
              <a:ln>
                <a:noFill/>
              </a:ln>
            </c:spPr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'c5-10'!$A$14:$A$21</c15:sqref>
                  </c15:fullRef>
                </c:ext>
              </c:extLst>
              <c:f>'c5-10'!$A$15:$A$21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'c5-10'!$B$14:$B$21</c15:sqref>
                  </c15:fullRef>
                </c:ext>
              </c:extLst>
              <c:f>'c5-10'!$B$15:$B$21</c:f>
              <c:numCache>
                <c:formatCode>0.0</c:formatCode>
                <c:ptCount val="7"/>
                <c:pt idx="0">
                  <c:v>-2.440132639259498</c:v>
                </c:pt>
                <c:pt idx="1">
                  <c:v>-2.5763737895135335</c:v>
                </c:pt>
                <c:pt idx="2">
                  <c:v>-1.57034687820929</c:v>
                </c:pt>
                <c:pt idx="3">
                  <c:v>-1.3</c:v>
                </c:pt>
                <c:pt idx="4">
                  <c:v>-1.8</c:v>
                </c:pt>
                <c:pt idx="5">
                  <c:v>-2.1</c:v>
                </c:pt>
                <c:pt idx="6">
                  <c:v>-1.95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26F-498D-AB8B-104C2002D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276800"/>
        <c:axId val="135275264"/>
      </c:lineChart>
      <c:catAx>
        <c:axId val="1352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35273472"/>
        <c:crosses val="autoZero"/>
        <c:auto val="1"/>
        <c:lblAlgn val="ctr"/>
        <c:lblOffset val="100"/>
        <c:noMultiLvlLbl val="0"/>
      </c:catAx>
      <c:valAx>
        <c:axId val="135273472"/>
        <c:scaling>
          <c:orientation val="minMax"/>
          <c:max val="2"/>
          <c:min val="-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35271552"/>
        <c:crosses val="autoZero"/>
        <c:crossBetween val="between"/>
        <c:majorUnit val="1"/>
      </c:valAx>
      <c:valAx>
        <c:axId val="135275264"/>
        <c:scaling>
          <c:orientation val="minMax"/>
          <c:max val="2"/>
          <c:min val="-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35276800"/>
        <c:crosses val="max"/>
        <c:crossBetween val="between"/>
        <c:majorUnit val="1"/>
      </c:valAx>
      <c:catAx>
        <c:axId val="135276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527526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9008092963504459"/>
          <c:w val="0.99359760590289936"/>
          <c:h val="0.1099190703649552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0389883040936394"/>
          <c:h val="0.627294443298500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'c5-13'!$B$14</c:f>
              <c:strCache>
                <c:ptCount val="1"/>
                <c:pt idx="0">
                  <c:v>Államadósság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DA3-4A74-9386-7CD16D5E5A30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DA3-4A74-9386-7CD16D5E5A30}"/>
              </c:ext>
            </c:extLst>
          </c:dPt>
          <c:cat>
            <c:numRef>
              <c:f>'c5-13'!$A$15:$A$34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'c5-13'!$B$15:$B$34</c:f>
              <c:numCache>
                <c:formatCode>0.0</c:formatCode>
                <c:ptCount val="20"/>
                <c:pt idx="0">
                  <c:v>55.141661489620454</c:v>
                </c:pt>
                <c:pt idx="1">
                  <c:v>51.742556449437807</c:v>
                </c:pt>
                <c:pt idx="2">
                  <c:v>54.994122642487511</c:v>
                </c:pt>
                <c:pt idx="3">
                  <c:v>57.602054156317593</c:v>
                </c:pt>
                <c:pt idx="4">
                  <c:v>58.518707644864087</c:v>
                </c:pt>
                <c:pt idx="5">
                  <c:v>60.486290696017662</c:v>
                </c:pt>
                <c:pt idx="6">
                  <c:v>64.673921644089631</c:v>
                </c:pt>
                <c:pt idx="7">
                  <c:v>65.615688007830954</c:v>
                </c:pt>
                <c:pt idx="8">
                  <c:v>71.647420687425878</c:v>
                </c:pt>
                <c:pt idx="9">
                  <c:v>77.958486139831734</c:v>
                </c:pt>
                <c:pt idx="10">
                  <c:v>80.581830454616622</c:v>
                </c:pt>
                <c:pt idx="11">
                  <c:v>80.759531248966994</c:v>
                </c:pt>
                <c:pt idx="12">
                  <c:v>78.294459643880828</c:v>
                </c:pt>
                <c:pt idx="13">
                  <c:v>76.595670598166464</c:v>
                </c:pt>
                <c:pt idx="14">
                  <c:v>75.660700685688226</c:v>
                </c:pt>
                <c:pt idx="15">
                  <c:v>74.71371301278657</c:v>
                </c:pt>
                <c:pt idx="16">
                  <c:v>74.051593162983309</c:v>
                </c:pt>
                <c:pt idx="17">
                  <c:v>72.77027020277815</c:v>
                </c:pt>
                <c:pt idx="18">
                  <c:v>71.519444917464014</c:v>
                </c:pt>
                <c:pt idx="19">
                  <c:v>70.017557881067532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A3-4A74-9386-7CD16D5E5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8314112"/>
        <c:axId val="138315648"/>
      </c:barChart>
      <c:lineChart>
        <c:grouping val="standard"/>
        <c:varyColors val="0"/>
        <c:ser>
          <c:idx val="0"/>
          <c:order val="1"/>
          <c:tx>
            <c:strRef>
              <c:f>'c5-13'!$C$14</c:f>
              <c:strCache>
                <c:ptCount val="1"/>
                <c:pt idx="0">
                  <c:v>Központi adósság devizaaránya (jobb tengely)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EDA3-4A74-9386-7CD16D5E5A30}"/>
              </c:ext>
            </c:extLst>
          </c:dPt>
          <c:dPt>
            <c:idx val="11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EDA3-4A74-9386-7CD16D5E5A30}"/>
              </c:ext>
            </c:extLst>
          </c:dPt>
          <c:dPt>
            <c:idx val="12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EDA3-4A74-9386-7CD16D5E5A30}"/>
              </c:ext>
            </c:extLst>
          </c:dPt>
          <c:dPt>
            <c:idx val="15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EDA3-4A74-9386-7CD16D5E5A30}"/>
              </c:ext>
            </c:extLst>
          </c:dPt>
          <c:dPt>
            <c:idx val="16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EDA3-4A74-9386-7CD16D5E5A30}"/>
              </c:ext>
            </c:extLst>
          </c:dPt>
          <c:cat>
            <c:numRef>
              <c:f>'c5-13'!$A$15:$A$34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'c5-13'!$C$15:$C$34</c:f>
              <c:numCache>
                <c:formatCode>0.0</c:formatCode>
                <c:ptCount val="20"/>
                <c:pt idx="0">
                  <c:v>34.797361360712578</c:v>
                </c:pt>
                <c:pt idx="1">
                  <c:v>29.657634673320505</c:v>
                </c:pt>
                <c:pt idx="2">
                  <c:v>23.937095815617305</c:v>
                </c:pt>
                <c:pt idx="3">
                  <c:v>23.637326374584312</c:v>
                </c:pt>
                <c:pt idx="4">
                  <c:v>25.667483155055827</c:v>
                </c:pt>
                <c:pt idx="5">
                  <c:v>28.175079271541414</c:v>
                </c:pt>
                <c:pt idx="6">
                  <c:v>28.101733971714371</c:v>
                </c:pt>
                <c:pt idx="7">
                  <c:v>28.714144474974962</c:v>
                </c:pt>
                <c:pt idx="8">
                  <c:v>37.58492881430027</c:v>
                </c:pt>
                <c:pt idx="9">
                  <c:v>44.701178453717425</c:v>
                </c:pt>
                <c:pt idx="10">
                  <c:v>44.613188032894406</c:v>
                </c:pt>
                <c:pt idx="11">
                  <c:v>49.533029892745127</c:v>
                </c:pt>
                <c:pt idx="12">
                  <c:v>40.878786391084496</c:v>
                </c:pt>
                <c:pt idx="13">
                  <c:v>40.696509158110807</c:v>
                </c:pt>
                <c:pt idx="14">
                  <c:v>38.005603983759855</c:v>
                </c:pt>
                <c:pt idx="15">
                  <c:v>32.308237174742167</c:v>
                </c:pt>
                <c:pt idx="16">
                  <c:v>25.342940928196338</c:v>
                </c:pt>
                <c:pt idx="17">
                  <c:v>22.862755252144222</c:v>
                </c:pt>
                <c:pt idx="18">
                  <c:v>19.391842544481737</c:v>
                </c:pt>
                <c:pt idx="19">
                  <c:v>16.305331736394983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DA3-4A74-9386-7CD16D5E5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323072"/>
        <c:axId val="138317184"/>
      </c:lineChart>
      <c:catAx>
        <c:axId val="13831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38315648"/>
        <c:crosses val="autoZero"/>
        <c:auto val="1"/>
        <c:lblAlgn val="ctr"/>
        <c:lblOffset val="100"/>
        <c:tickLblSkip val="1"/>
        <c:noMultiLvlLbl val="0"/>
      </c:catAx>
      <c:valAx>
        <c:axId val="138315648"/>
        <c:scaling>
          <c:orientation val="minMax"/>
          <c:max val="85"/>
          <c:min val="5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38314112"/>
        <c:crosses val="autoZero"/>
        <c:crossBetween val="between"/>
      </c:valAx>
      <c:valAx>
        <c:axId val="138317184"/>
        <c:scaling>
          <c:orientation val="minMax"/>
          <c:max val="50"/>
          <c:min val="1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38323072"/>
        <c:crosses val="max"/>
        <c:crossBetween val="between"/>
      </c:valAx>
      <c:catAx>
        <c:axId val="138323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831718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7881364766524561"/>
          <c:w val="1"/>
          <c:h val="0.1211863523347550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278306878306891"/>
          <c:y val="4.1230902777777655E-2"/>
          <c:w val="0.78893551587301591"/>
          <c:h val="0.48666413023783217"/>
        </c:manualLayout>
      </c:layout>
      <c:scatterChart>
        <c:scatterStyle val="lineMarker"/>
        <c:varyColors val="0"/>
        <c:ser>
          <c:idx val="3"/>
          <c:order val="0"/>
          <c:tx>
            <c:strRef>
              <c:f>'c2-3'!$C$20</c:f>
              <c:strCache>
                <c:ptCount val="1"/>
                <c:pt idx="0">
                  <c:v>Gyorsabb bérnövekedés és dinamikusabb fogyasztásbővülés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5"/>
            <c:spPr>
              <a:solidFill>
                <a:srgbClr val="9C0000"/>
              </a:solidFill>
              <a:ln w="19050">
                <a:noFill/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CD4-424D-823D-AF81A5BE84F4}"/>
              </c:ext>
            </c:extLst>
          </c:dPt>
          <c:dLbls>
            <c:delete val="1"/>
          </c:dLbls>
          <c:xVal>
            <c:numRef>
              <c:f>'c2-3'!$E$20</c:f>
              <c:numCache>
                <c:formatCode>0.00</c:formatCode>
                <c:ptCount val="1"/>
                <c:pt idx="0">
                  <c:v>0.35495551915659185</c:v>
                </c:pt>
              </c:numCache>
            </c:numRef>
          </c:xVal>
          <c:yVal>
            <c:numRef>
              <c:f>'c2-3'!$F$20</c:f>
              <c:numCache>
                <c:formatCode>0.00</c:formatCode>
                <c:ptCount val="1"/>
                <c:pt idx="0">
                  <c:v>0.53460686363675869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CD4-424D-823D-AF81A5BE84F4}"/>
            </c:ext>
          </c:extLst>
        </c:ser>
        <c:ser>
          <c:idx val="0"/>
          <c:order val="1"/>
          <c:tx>
            <c:strRef>
              <c:f>'c2-3'!$C$18</c:f>
              <c:strCache>
                <c:ptCount val="1"/>
                <c:pt idx="0">
                  <c:v>Lassabb beruházási pálya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5"/>
            <c:spPr>
              <a:noFill/>
              <a:ln w="15875">
                <a:solidFill>
                  <a:srgbClr val="669933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'c2-3'!$E$18</c:f>
              <c:numCache>
                <c:formatCode>0.00</c:formatCode>
                <c:ptCount val="1"/>
                <c:pt idx="0">
                  <c:v>-6.7811975230933186E-2</c:v>
                </c:pt>
              </c:numCache>
            </c:numRef>
          </c:xVal>
          <c:yVal>
            <c:numRef>
              <c:f>'c2-3'!$F$18</c:f>
              <c:numCache>
                <c:formatCode>0.00</c:formatCode>
                <c:ptCount val="1"/>
                <c:pt idx="0">
                  <c:v>-0.43306763364902423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CD4-424D-823D-AF81A5BE84F4}"/>
            </c:ext>
          </c:extLst>
        </c:ser>
        <c:ser>
          <c:idx val="2"/>
          <c:order val="2"/>
          <c:tx>
            <c:strRef>
              <c:f>'c2-3'!$C$19</c:f>
              <c:strCache>
                <c:ptCount val="1"/>
                <c:pt idx="0">
                  <c:v>Pénzpiaci turbulenciák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5"/>
            <c:spPr>
              <a:noFill/>
              <a:ln w="15875">
                <a:solidFill>
                  <a:srgbClr val="9C0000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'c2-3'!$E$19</c:f>
              <c:numCache>
                <c:formatCode>0.00</c:formatCode>
                <c:ptCount val="1"/>
                <c:pt idx="0">
                  <c:v>0.41872124805789213</c:v>
                </c:pt>
              </c:numCache>
            </c:numRef>
          </c:xVal>
          <c:yVal>
            <c:numRef>
              <c:f>'c2-3'!$F$19</c:f>
              <c:numCache>
                <c:formatCode>0.00</c:formatCode>
                <c:ptCount val="1"/>
                <c:pt idx="0">
                  <c:v>-0.40962979199473892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CD4-424D-823D-AF81A5BE84F4}"/>
            </c:ext>
          </c:extLst>
        </c:ser>
        <c:ser>
          <c:idx val="1"/>
          <c:order val="3"/>
          <c:tx>
            <c:strRef>
              <c:f>'c2-3'!$C$17</c:f>
              <c:strCache>
                <c:ptCount val="1"/>
                <c:pt idx="0">
                  <c:v>Globális infláció gyorsabb emelkedése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5"/>
            <c:spPr>
              <a:noFill/>
              <a:ln w="15875">
                <a:solidFill>
                  <a:srgbClr val="9C0000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'c2-3'!$E$17</c:f>
              <c:numCache>
                <c:formatCode>0.00</c:formatCode>
                <c:ptCount val="1"/>
                <c:pt idx="0">
                  <c:v>0.5890508123592948</c:v>
                </c:pt>
              </c:numCache>
            </c:numRef>
          </c:xVal>
          <c:yVal>
            <c:numRef>
              <c:f>'c2-3'!$F$17</c:f>
              <c:numCache>
                <c:formatCode>0.00</c:formatCode>
                <c:ptCount val="1"/>
                <c:pt idx="0">
                  <c:v>-0.21455510649393972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CD4-424D-823D-AF81A5BE84F4}"/>
            </c:ext>
          </c:extLst>
        </c:ser>
        <c:ser>
          <c:idx val="5"/>
          <c:order val="4"/>
          <c:tx>
            <c:strRef>
              <c:f>'c2-3'!$C$21</c:f>
              <c:strCache>
                <c:ptCount val="1"/>
                <c:pt idx="0">
                  <c:v>Mérsékeltebb külpiaci kereslet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5"/>
            <c:spPr>
              <a:solidFill>
                <a:srgbClr val="669933"/>
              </a:solidFill>
              <a:ln w="15875"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'c2-3'!$E$21</c:f>
              <c:numCache>
                <c:formatCode>0.00</c:formatCode>
                <c:ptCount val="1"/>
                <c:pt idx="0">
                  <c:v>-0.16757518443496267</c:v>
                </c:pt>
              </c:numCache>
            </c:numRef>
          </c:xVal>
          <c:yVal>
            <c:numRef>
              <c:f>'c2-3'!$F$21</c:f>
              <c:numCache>
                <c:formatCode>0.00</c:formatCode>
                <c:ptCount val="1"/>
                <c:pt idx="0">
                  <c:v>-0.31329168481482661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CD4-424D-823D-AF81A5BE84F4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120945664"/>
        <c:axId val="120952320"/>
      </c:scatterChart>
      <c:valAx>
        <c:axId val="120945664"/>
        <c:scaling>
          <c:orientation val="minMax"/>
          <c:max val="0.8"/>
          <c:min val="-0.8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</a:t>
                </a:r>
              </a:p>
            </c:rich>
          </c:tx>
          <c:layout>
            <c:manualLayout>
              <c:xMode val="edge"/>
              <c:yMode val="edge"/>
              <c:x val="0.86208143190480102"/>
              <c:y val="0.60309282668240838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chemeClr val="bg1">
                <a:lumMod val="75000"/>
              </a:schemeClr>
            </a:solidFill>
          </a:ln>
        </c:spPr>
        <c:crossAx val="120952320"/>
        <c:crosses val="autoZero"/>
        <c:crossBetween val="midCat"/>
        <c:majorUnit val="0.2"/>
      </c:valAx>
      <c:valAx>
        <c:axId val="120952320"/>
        <c:scaling>
          <c:orientation val="minMax"/>
          <c:max val="0.60000000000000009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GDP-növekedés</a:t>
                </a:r>
              </a:p>
            </c:rich>
          </c:tx>
          <c:layout>
            <c:manualLayout>
              <c:xMode val="edge"/>
              <c:yMode val="edge"/>
              <c:x val="8.4091035498335392E-3"/>
              <c:y val="0.13720213677229584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chemeClr val="bg1">
                <a:lumMod val="75000"/>
              </a:schemeClr>
            </a:solidFill>
          </a:ln>
        </c:spPr>
        <c:crossAx val="120945664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67234041990388316"/>
          <c:w val="1"/>
          <c:h val="0.32765958009611684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 b="0" baseline="0"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15785024154588"/>
          <c:y val="5.0925925925925923E-2"/>
          <c:w val="0.77331062801932382"/>
          <c:h val="0.6528388888888888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CE!$C$12</c:f>
              <c:strCache>
                <c:ptCount val="1"/>
                <c:pt idx="0">
                  <c:v>Rendelkezésre álló jövedelem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CE!$A$42:$A$89</c:f>
              <c:numCache>
                <c:formatCode>m/d/yyyy</c:formatCode>
                <c:ptCount val="4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  <c:pt idx="38">
                  <c:v>43008</c:v>
                </c:pt>
                <c:pt idx="39">
                  <c:v>43100</c:v>
                </c:pt>
                <c:pt idx="40">
                  <c:v>43190</c:v>
                </c:pt>
                <c:pt idx="41">
                  <c:v>43281</c:v>
                </c:pt>
                <c:pt idx="42">
                  <c:v>43373</c:v>
                </c:pt>
                <c:pt idx="43">
                  <c:v>43465</c:v>
                </c:pt>
                <c:pt idx="44">
                  <c:v>43555</c:v>
                </c:pt>
                <c:pt idx="45">
                  <c:v>43646</c:v>
                </c:pt>
                <c:pt idx="46">
                  <c:v>43738</c:v>
                </c:pt>
                <c:pt idx="47">
                  <c:v>43830</c:v>
                </c:pt>
              </c:numCache>
            </c:numRef>
          </c:cat>
          <c:val>
            <c:numRef>
              <c:f>CE!$C$42:$C$89</c:f>
              <c:numCache>
                <c:formatCode>0.0</c:formatCode>
                <c:ptCount val="48"/>
                <c:pt idx="0">
                  <c:v>0.90494676149603492</c:v>
                </c:pt>
                <c:pt idx="1">
                  <c:v>1.595908901633166</c:v>
                </c:pt>
                <c:pt idx="2">
                  <c:v>0.24640734861733904</c:v>
                </c:pt>
                <c:pt idx="3">
                  <c:v>2.4645158622577554</c:v>
                </c:pt>
                <c:pt idx="4">
                  <c:v>-0.8770425703473137</c:v>
                </c:pt>
                <c:pt idx="5">
                  <c:v>-2.411848249160812</c:v>
                </c:pt>
                <c:pt idx="6">
                  <c:v>-3.127020176397437</c:v>
                </c:pt>
                <c:pt idx="7">
                  <c:v>-6.823720102982378</c:v>
                </c:pt>
                <c:pt idx="8">
                  <c:v>-2.9315230281455058</c:v>
                </c:pt>
                <c:pt idx="9">
                  <c:v>-3.3520437076541612</c:v>
                </c:pt>
                <c:pt idx="10">
                  <c:v>-0.92503427958567386</c:v>
                </c:pt>
                <c:pt idx="11">
                  <c:v>-0.79730998173481282</c:v>
                </c:pt>
                <c:pt idx="12">
                  <c:v>1.2079561493271456</c:v>
                </c:pt>
                <c:pt idx="13">
                  <c:v>2.7406111469703944</c:v>
                </c:pt>
                <c:pt idx="14">
                  <c:v>1.2205562021193828</c:v>
                </c:pt>
                <c:pt idx="15">
                  <c:v>-0.46010691724389119</c:v>
                </c:pt>
                <c:pt idx="16">
                  <c:v>-5.2658415845003361</c:v>
                </c:pt>
                <c:pt idx="17">
                  <c:v>-5.409074502227142</c:v>
                </c:pt>
                <c:pt idx="18">
                  <c:v>-4.5761840087466652</c:v>
                </c:pt>
                <c:pt idx="19">
                  <c:v>-2.2331689777707453</c:v>
                </c:pt>
                <c:pt idx="20">
                  <c:v>0.24478595864624708</c:v>
                </c:pt>
                <c:pt idx="21">
                  <c:v>1.9733381872627689</c:v>
                </c:pt>
                <c:pt idx="22">
                  <c:v>3.2401158508664594</c:v>
                </c:pt>
                <c:pt idx="23">
                  <c:v>2.9394867389584931</c:v>
                </c:pt>
                <c:pt idx="24">
                  <c:v>3.7614959733308382</c:v>
                </c:pt>
                <c:pt idx="25">
                  <c:v>2.9103388578140255</c:v>
                </c:pt>
                <c:pt idx="26">
                  <c:v>2.7365416511634635</c:v>
                </c:pt>
                <c:pt idx="27">
                  <c:v>3.356901077963002</c:v>
                </c:pt>
                <c:pt idx="28">
                  <c:v>2.7740141529116329</c:v>
                </c:pt>
                <c:pt idx="29">
                  <c:v>4.2899902230185631</c:v>
                </c:pt>
                <c:pt idx="30">
                  <c:v>4.7077597968613816</c:v>
                </c:pt>
                <c:pt idx="31">
                  <c:v>4.4999766045656742</c:v>
                </c:pt>
                <c:pt idx="32">
                  <c:v>4.1459826192796925</c:v>
                </c:pt>
                <c:pt idx="33">
                  <c:v>4.0185934115446287</c:v>
                </c:pt>
                <c:pt idx="34">
                  <c:v>3.9216769950940744</c:v>
                </c:pt>
                <c:pt idx="35">
                  <c:v>4.560036608876004</c:v>
                </c:pt>
                <c:pt idx="36">
                  <c:v>5.8335716529257127</c:v>
                </c:pt>
                <c:pt idx="37">
                  <c:v>4.9607194289497585</c:v>
                </c:pt>
                <c:pt idx="38">
                  <c:v>3.9406223271275138</c:v>
                </c:pt>
                <c:pt idx="39">
                  <c:v>3.3391375028317043</c:v>
                </c:pt>
                <c:pt idx="40">
                  <c:v>4.0431811629935197</c:v>
                </c:pt>
                <c:pt idx="41">
                  <c:v>4.0035876311123531</c:v>
                </c:pt>
                <c:pt idx="42">
                  <c:v>3.8393083132671251</c:v>
                </c:pt>
                <c:pt idx="43">
                  <c:v>3.3395001830949269</c:v>
                </c:pt>
                <c:pt idx="44">
                  <c:v>2.6182759680531902</c:v>
                </c:pt>
                <c:pt idx="45">
                  <c:v>2.5170893137649601</c:v>
                </c:pt>
                <c:pt idx="46">
                  <c:v>2.5021520222224609</c:v>
                </c:pt>
                <c:pt idx="47">
                  <c:v>2.5531466824700502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3B-4D5F-951D-F76AB2E46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63345920"/>
        <c:axId val="363346312"/>
      </c:barChart>
      <c:lineChart>
        <c:grouping val="standard"/>
        <c:varyColors val="0"/>
        <c:ser>
          <c:idx val="0"/>
          <c:order val="0"/>
          <c:tx>
            <c:strRef>
              <c:f>CE!$B$12</c:f>
              <c:strCache>
                <c:ptCount val="1"/>
                <c:pt idx="0">
                  <c:v>Fogyasztás</c:v>
                </c:pt>
              </c:strCache>
            </c:strRef>
          </c:tx>
          <c:spPr>
            <a:ln w="3810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CE!$A$42:$A$89</c:f>
              <c:numCache>
                <c:formatCode>m/d/yyyy</c:formatCode>
                <c:ptCount val="4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  <c:pt idx="38">
                  <c:v>43008</c:v>
                </c:pt>
                <c:pt idx="39">
                  <c:v>43100</c:v>
                </c:pt>
                <c:pt idx="40">
                  <c:v>43190</c:v>
                </c:pt>
                <c:pt idx="41">
                  <c:v>43281</c:v>
                </c:pt>
                <c:pt idx="42">
                  <c:v>43373</c:v>
                </c:pt>
                <c:pt idx="43">
                  <c:v>43465</c:v>
                </c:pt>
                <c:pt idx="44">
                  <c:v>43555</c:v>
                </c:pt>
                <c:pt idx="45">
                  <c:v>43646</c:v>
                </c:pt>
                <c:pt idx="46">
                  <c:v>43738</c:v>
                </c:pt>
                <c:pt idx="47">
                  <c:v>43830</c:v>
                </c:pt>
              </c:numCache>
            </c:numRef>
          </c:cat>
          <c:val>
            <c:numRef>
              <c:f>CE!$B$42:$B$89</c:f>
              <c:numCache>
                <c:formatCode>0.0</c:formatCode>
                <c:ptCount val="48"/>
                <c:pt idx="0">
                  <c:v>0.91877459290697061</c:v>
                </c:pt>
                <c:pt idx="1">
                  <c:v>0.39805559677226654</c:v>
                </c:pt>
                <c:pt idx="2">
                  <c:v>-1.2306918077279079</c:v>
                </c:pt>
                <c:pt idx="3">
                  <c:v>-4.3039004916688697</c:v>
                </c:pt>
                <c:pt idx="4">
                  <c:v>-6.5939355669679998</c:v>
                </c:pt>
                <c:pt idx="5">
                  <c:v>-7.1708480237454779</c:v>
                </c:pt>
                <c:pt idx="6">
                  <c:v>-7.9174446057737526</c:v>
                </c:pt>
                <c:pt idx="7">
                  <c:v>-5.656261331658996</c:v>
                </c:pt>
                <c:pt idx="8">
                  <c:v>-3.9743844169811808</c:v>
                </c:pt>
                <c:pt idx="9">
                  <c:v>-4.1050753425225679</c:v>
                </c:pt>
                <c:pt idx="10">
                  <c:v>-1.4762857407179126</c:v>
                </c:pt>
                <c:pt idx="11">
                  <c:v>-1.5649601846719747</c:v>
                </c:pt>
                <c:pt idx="12">
                  <c:v>-0.50165909356171312</c:v>
                </c:pt>
                <c:pt idx="13">
                  <c:v>1.8213963099450865</c:v>
                </c:pt>
                <c:pt idx="14">
                  <c:v>1.3456885842105635</c:v>
                </c:pt>
                <c:pt idx="15">
                  <c:v>0.34084075647568568</c:v>
                </c:pt>
                <c:pt idx="16">
                  <c:v>-0.93631931861946782</c:v>
                </c:pt>
                <c:pt idx="17">
                  <c:v>-2.8197676350450962</c:v>
                </c:pt>
                <c:pt idx="18">
                  <c:v>-3.4639117849519039</c:v>
                </c:pt>
                <c:pt idx="19">
                  <c:v>-1.6989962961728082</c:v>
                </c:pt>
                <c:pt idx="20">
                  <c:v>-0.94039278134900428</c:v>
                </c:pt>
                <c:pt idx="21">
                  <c:v>3.7824490724474913E-2</c:v>
                </c:pt>
                <c:pt idx="22">
                  <c:v>0.98268196577878086</c:v>
                </c:pt>
                <c:pt idx="23">
                  <c:v>0.70445487394788131</c:v>
                </c:pt>
                <c:pt idx="24">
                  <c:v>1.4460981704686589</c:v>
                </c:pt>
                <c:pt idx="25">
                  <c:v>2.5335537923964324</c:v>
                </c:pt>
                <c:pt idx="26">
                  <c:v>2.671223225603498</c:v>
                </c:pt>
                <c:pt idx="27">
                  <c:v>3.3329475819352581</c:v>
                </c:pt>
                <c:pt idx="28">
                  <c:v>3.2813254662334543</c:v>
                </c:pt>
                <c:pt idx="29">
                  <c:v>2.9241214322190245</c:v>
                </c:pt>
                <c:pt idx="30">
                  <c:v>3.5258378438740579</c:v>
                </c:pt>
                <c:pt idx="31">
                  <c:v>3.7101792178956714</c:v>
                </c:pt>
                <c:pt idx="32">
                  <c:v>4.4920597007618568</c:v>
                </c:pt>
                <c:pt idx="33">
                  <c:v>4.9778998699142818</c:v>
                </c:pt>
                <c:pt idx="34">
                  <c:v>4.9763113859121404</c:v>
                </c:pt>
                <c:pt idx="35">
                  <c:v>5.1388301081197767</c:v>
                </c:pt>
                <c:pt idx="36">
                  <c:v>5.0192513442200521</c:v>
                </c:pt>
                <c:pt idx="37">
                  <c:v>5.0514925379712565</c:v>
                </c:pt>
                <c:pt idx="38">
                  <c:v>5.1339410994506949</c:v>
                </c:pt>
                <c:pt idx="39">
                  <c:v>5.0004017698434211</c:v>
                </c:pt>
                <c:pt idx="40">
                  <c:v>4.6659767474181564</c:v>
                </c:pt>
                <c:pt idx="41">
                  <c:v>4.2824627291088859</c:v>
                </c:pt>
                <c:pt idx="42">
                  <c:v>3.8080276687597205</c:v>
                </c:pt>
                <c:pt idx="43">
                  <c:v>3.3716887729406437</c:v>
                </c:pt>
                <c:pt idx="44">
                  <c:v>3.0999999999999943</c:v>
                </c:pt>
                <c:pt idx="45">
                  <c:v>2.9500000000000028</c:v>
                </c:pt>
                <c:pt idx="46">
                  <c:v>2.9500000000000028</c:v>
                </c:pt>
                <c:pt idx="47">
                  <c:v>2.9500000000000028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3B-4D5F-951D-F76AB2E46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3345920"/>
        <c:axId val="363346312"/>
      </c:lineChart>
      <c:lineChart>
        <c:grouping val="standard"/>
        <c:varyColors val="0"/>
        <c:ser>
          <c:idx val="2"/>
          <c:order val="2"/>
          <c:tx>
            <c:strRef>
              <c:f>CE!$D$12</c:f>
              <c:strCache>
                <c:ptCount val="1"/>
                <c:pt idx="0">
                  <c:v>Fogyasztói bizalom (jobb tengely)</c:v>
                </c:pt>
              </c:strCache>
            </c:strRef>
          </c:tx>
          <c:spPr>
            <a:ln w="38100" cap="rnd">
              <a:solidFill>
                <a:srgbClr val="9C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[1]Sheet1!$A$30:$A$69</c:f>
              <c:numCache>
                <c:formatCode>General</c:formatCode>
                <c:ptCount val="40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  <c:pt idx="38">
                  <c:v>43008</c:v>
                </c:pt>
                <c:pt idx="39">
                  <c:v>43100</c:v>
                </c:pt>
              </c:numCache>
            </c:numRef>
          </c:cat>
          <c:val>
            <c:numRef>
              <c:f>CE!$D$42:$D$89</c:f>
              <c:numCache>
                <c:formatCode>0.0</c:formatCode>
                <c:ptCount val="48"/>
                <c:pt idx="0">
                  <c:v>-45.841666666666669</c:v>
                </c:pt>
                <c:pt idx="1">
                  <c:v>-48.44166666666667</c:v>
                </c:pt>
                <c:pt idx="2">
                  <c:v>-42.508333333333333</c:v>
                </c:pt>
                <c:pt idx="3">
                  <c:v>-56.25</c:v>
                </c:pt>
                <c:pt idx="4">
                  <c:v>-67.275000000000006</c:v>
                </c:pt>
                <c:pt idx="5">
                  <c:v>-64.508333333333326</c:v>
                </c:pt>
                <c:pt idx="6">
                  <c:v>-58.875</c:v>
                </c:pt>
                <c:pt idx="7">
                  <c:v>-52.224999999999994</c:v>
                </c:pt>
                <c:pt idx="8">
                  <c:v>-47.041666666666664</c:v>
                </c:pt>
                <c:pt idx="9">
                  <c:v>-31.791666666666668</c:v>
                </c:pt>
                <c:pt idx="10">
                  <c:v>-25.908333333333331</c:v>
                </c:pt>
                <c:pt idx="11">
                  <c:v>-23.649999999999995</c:v>
                </c:pt>
                <c:pt idx="12">
                  <c:v>-29.5</c:v>
                </c:pt>
                <c:pt idx="13">
                  <c:v>-36.43333333333333</c:v>
                </c:pt>
                <c:pt idx="14">
                  <c:v>-39.083333333333336</c:v>
                </c:pt>
                <c:pt idx="15">
                  <c:v>-47.233333333333327</c:v>
                </c:pt>
                <c:pt idx="16">
                  <c:v>-49.391666666666659</c:v>
                </c:pt>
                <c:pt idx="17">
                  <c:v>-47.616666666666667</c:v>
                </c:pt>
                <c:pt idx="18">
                  <c:v>-47.07500000000001</c:v>
                </c:pt>
                <c:pt idx="19">
                  <c:v>-48.858333333333341</c:v>
                </c:pt>
                <c:pt idx="20">
                  <c:v>-37.966666666666669</c:v>
                </c:pt>
                <c:pt idx="21">
                  <c:v>-32.116666666666667</c:v>
                </c:pt>
                <c:pt idx="22">
                  <c:v>-27.391666666666666</c:v>
                </c:pt>
                <c:pt idx="23">
                  <c:v>-18.625</c:v>
                </c:pt>
                <c:pt idx="24">
                  <c:v>-12.275</c:v>
                </c:pt>
                <c:pt idx="25">
                  <c:v>-8.3416666666666668</c:v>
                </c:pt>
                <c:pt idx="26">
                  <c:v>-8.8333333333333339</c:v>
                </c:pt>
                <c:pt idx="27">
                  <c:v>-9.7833333333333332</c:v>
                </c:pt>
                <c:pt idx="28">
                  <c:v>-11.841666666666667</c:v>
                </c:pt>
                <c:pt idx="29">
                  <c:v>-12.991666666666665</c:v>
                </c:pt>
                <c:pt idx="30">
                  <c:v>-13.875</c:v>
                </c:pt>
                <c:pt idx="31">
                  <c:v>-8.3583333333333325</c:v>
                </c:pt>
                <c:pt idx="32">
                  <c:v>-10.491666666666667</c:v>
                </c:pt>
                <c:pt idx="33">
                  <c:v>-7.9916666666666671</c:v>
                </c:pt>
                <c:pt idx="34">
                  <c:v>-6.541666666666667</c:v>
                </c:pt>
                <c:pt idx="35">
                  <c:v>-6.125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3B-4D5F-951D-F76AB2E46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3347096"/>
        <c:axId val="363346704"/>
      </c:lineChart>
      <c:catAx>
        <c:axId val="36334592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363346312"/>
        <c:crosses val="autoZero"/>
        <c:auto val="0"/>
        <c:lblAlgn val="ctr"/>
        <c:lblOffset val="100"/>
        <c:tickLblSkip val="4"/>
        <c:tickMarkSkip val="4"/>
        <c:noMultiLvlLbl val="0"/>
      </c:catAx>
      <c:valAx>
        <c:axId val="363346312"/>
        <c:scaling>
          <c:orientation val="minMax"/>
          <c:max val="6"/>
          <c:min val="-8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hu-HU"/>
                  <a:t>Éves változás (%)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202723461650627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Calibri"/>
                  <a:cs typeface="Calibri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2700">
            <a:solidFill>
              <a:schemeClr val="bg1">
                <a:lumMod val="7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363345920"/>
        <c:crosses val="autoZero"/>
        <c:crossBetween val="between"/>
      </c:valAx>
      <c:valAx>
        <c:axId val="363346704"/>
        <c:scaling>
          <c:orientation val="minMax"/>
          <c:max val="0"/>
          <c:min val="-7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hu-HU"/>
                  <a:t>Egyenlegmutató</a:t>
                </a:r>
              </a:p>
            </c:rich>
          </c:tx>
          <c:layout>
            <c:manualLayout>
              <c:xMode val="edge"/>
              <c:yMode val="edge"/>
              <c:x val="0.95498600174978132"/>
              <c:y val="0.199390128317293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Calibri"/>
                  <a:cs typeface="Calibri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2700">
            <a:solidFill>
              <a:schemeClr val="bg1">
                <a:lumMod val="7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363347096"/>
        <c:crosses val="max"/>
        <c:crossBetween val="between"/>
      </c:valAx>
      <c:catAx>
        <c:axId val="363347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3346704"/>
        <c:crosses val="autoZero"/>
        <c:auto val="1"/>
        <c:lblAlgn val="ctr"/>
        <c:lblOffset val="100"/>
        <c:noMultiLvlLbl val="1"/>
      </c:cat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805555555555545"/>
          <c:w val="1"/>
          <c:h val="0.15194444444444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ysClr val="windowText" lastClr="000000"/>
          </a:solidFill>
          <a:latin typeface="+mn-lt"/>
          <a:ea typeface="Calibri"/>
          <a:cs typeface="Calibri"/>
        </a:defRPr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865046296296302E-2"/>
          <c:y val="8.8015277777777776E-2"/>
          <c:w val="0.91733587962962959"/>
          <c:h val="0.66004930555555541"/>
        </c:manualLayout>
      </c:layout>
      <c:areaChart>
        <c:grouping val="stacked"/>
        <c:varyColors val="0"/>
        <c:ser>
          <c:idx val="1"/>
          <c:order val="0"/>
          <c:spPr>
            <a:noFill/>
            <a:ln w="25400">
              <a:noFill/>
            </a:ln>
            <a:effectLst/>
          </c:spPr>
          <c:cat>
            <c:numRef>
              <c:f>Sheet1!$Z$3:$Z$101</c:f>
              <c:numCache>
                <c:formatCode>General</c:formatCode>
                <c:ptCount val="99"/>
                <c:pt idx="3">
                  <c:v>1996</c:v>
                </c:pt>
                <c:pt idx="7">
                  <c:v>1997</c:v>
                </c:pt>
                <c:pt idx="11">
                  <c:v>1998</c:v>
                </c:pt>
                <c:pt idx="15">
                  <c:v>1999</c:v>
                </c:pt>
                <c:pt idx="19">
                  <c:v>2000</c:v>
                </c:pt>
                <c:pt idx="23">
                  <c:v>2001</c:v>
                </c:pt>
                <c:pt idx="27">
                  <c:v>2002</c:v>
                </c:pt>
                <c:pt idx="31">
                  <c:v>2003</c:v>
                </c:pt>
                <c:pt idx="35">
                  <c:v>2004</c:v>
                </c:pt>
                <c:pt idx="39">
                  <c:v>2005</c:v>
                </c:pt>
                <c:pt idx="43">
                  <c:v>2006</c:v>
                </c:pt>
                <c:pt idx="47">
                  <c:v>2007</c:v>
                </c:pt>
                <c:pt idx="51">
                  <c:v>2008</c:v>
                </c:pt>
                <c:pt idx="55">
                  <c:v>2009</c:v>
                </c:pt>
                <c:pt idx="59">
                  <c:v>2010</c:v>
                </c:pt>
                <c:pt idx="63">
                  <c:v>2011</c:v>
                </c:pt>
                <c:pt idx="67">
                  <c:v>2012</c:v>
                </c:pt>
                <c:pt idx="71">
                  <c:v>2013</c:v>
                </c:pt>
                <c:pt idx="75">
                  <c:v>2014</c:v>
                </c:pt>
                <c:pt idx="79">
                  <c:v>2015</c:v>
                </c:pt>
                <c:pt idx="83">
                  <c:v>2016</c:v>
                </c:pt>
                <c:pt idx="87">
                  <c:v>2017</c:v>
                </c:pt>
                <c:pt idx="91">
                  <c:v>2018</c:v>
                </c:pt>
                <c:pt idx="95">
                  <c:v>2019</c:v>
                </c:pt>
              </c:numCache>
            </c:numRef>
          </c:cat>
          <c:val>
            <c:numRef>
              <c:f>Sheet1!$M$3:$M$101</c:f>
              <c:numCache>
                <c:formatCode>General</c:formatCode>
                <c:ptCount val="99"/>
                <c:pt idx="0">
                  <c:v>-11.081375107703554</c:v>
                </c:pt>
                <c:pt idx="1">
                  <c:v>-12.054994379401748</c:v>
                </c:pt>
                <c:pt idx="2">
                  <c:v>-12.573322258458164</c:v>
                </c:pt>
                <c:pt idx="3">
                  <c:v>-13.343058980327605</c:v>
                </c:pt>
                <c:pt idx="4">
                  <c:v>-13.145953102167907</c:v>
                </c:pt>
                <c:pt idx="5">
                  <c:v>-12.584424885635908</c:v>
                </c:pt>
                <c:pt idx="6">
                  <c:v>-12.426072323486403</c:v>
                </c:pt>
                <c:pt idx="7">
                  <c:v>-11.588677512281595</c:v>
                </c:pt>
                <c:pt idx="8">
                  <c:v>-11.390047355810664</c:v>
                </c:pt>
                <c:pt idx="9">
                  <c:v>-11.928279559116843</c:v>
                </c:pt>
                <c:pt idx="10">
                  <c:v>-11.713189149083558</c:v>
                </c:pt>
                <c:pt idx="11">
                  <c:v>-12.171889822136542</c:v>
                </c:pt>
                <c:pt idx="12">
                  <c:v>-12.159638334837023</c:v>
                </c:pt>
                <c:pt idx="13">
                  <c:v>-10.634889285534156</c:v>
                </c:pt>
                <c:pt idx="14">
                  <c:v>-9.4001980820499718</c:v>
                </c:pt>
                <c:pt idx="15">
                  <c:v>-8.4265368292902192</c:v>
                </c:pt>
                <c:pt idx="16">
                  <c:v>-6.8051928884018356</c:v>
                </c:pt>
                <c:pt idx="17">
                  <c:v>-6.1005825103239024</c:v>
                </c:pt>
                <c:pt idx="18">
                  <c:v>-5.8857037704954047</c:v>
                </c:pt>
                <c:pt idx="19">
                  <c:v>-5.5716380068889526</c:v>
                </c:pt>
                <c:pt idx="20">
                  <c:v>-5.3605633006190141</c:v>
                </c:pt>
                <c:pt idx="21">
                  <c:v>-5.5849269218365114</c:v>
                </c:pt>
                <c:pt idx="22">
                  <c:v>-4.9314762210495768</c:v>
                </c:pt>
                <c:pt idx="23">
                  <c:v>-5.3502330112098999</c:v>
                </c:pt>
                <c:pt idx="24">
                  <c:v>-5.9143148559089216</c:v>
                </c:pt>
                <c:pt idx="25">
                  <c:v>-5.6616136375680632</c:v>
                </c:pt>
                <c:pt idx="26">
                  <c:v>-5.4312474680697296</c:v>
                </c:pt>
                <c:pt idx="27">
                  <c:v>-3.7408336832964788</c:v>
                </c:pt>
                <c:pt idx="28">
                  <c:v>-2.4118239793965048</c:v>
                </c:pt>
                <c:pt idx="29">
                  <c:v>-1.531173384661779</c:v>
                </c:pt>
                <c:pt idx="30">
                  <c:v>-0.30549938086099371</c:v>
                </c:pt>
                <c:pt idx="31">
                  <c:v>1.9375800830478049</c:v>
                </c:pt>
                <c:pt idx="32">
                  <c:v>1.6663030909028573</c:v>
                </c:pt>
                <c:pt idx="33">
                  <c:v>1.4169098441406438</c:v>
                </c:pt>
                <c:pt idx="34">
                  <c:v>1.0177987356715188</c:v>
                </c:pt>
                <c:pt idx="35">
                  <c:v>-0.70761995524006238</c:v>
                </c:pt>
                <c:pt idx="36">
                  <c:v>-2.3084760565659415</c:v>
                </c:pt>
                <c:pt idx="37">
                  <c:v>-3.5470369143748117</c:v>
                </c:pt>
                <c:pt idx="38">
                  <c:v>-3.0616644507241975</c:v>
                </c:pt>
                <c:pt idx="39">
                  <c:v>-6.2102320067970549</c:v>
                </c:pt>
                <c:pt idx="40">
                  <c:v>-4.3327364926944192</c:v>
                </c:pt>
                <c:pt idx="41">
                  <c:v>-1.4016139016555005</c:v>
                </c:pt>
                <c:pt idx="42">
                  <c:v>-2.5914315478530714</c:v>
                </c:pt>
                <c:pt idx="43">
                  <c:v>-1.7781285381024723</c:v>
                </c:pt>
                <c:pt idx="44">
                  <c:v>-1.499366997845313</c:v>
                </c:pt>
                <c:pt idx="45">
                  <c:v>-1.3301129059594801</c:v>
                </c:pt>
                <c:pt idx="46">
                  <c:v>-0.9486782496676347</c:v>
                </c:pt>
                <c:pt idx="47">
                  <c:v>0.93523510046778169</c:v>
                </c:pt>
                <c:pt idx="48">
                  <c:v>2.3348904097838079</c:v>
                </c:pt>
                <c:pt idx="49">
                  <c:v>2.0643525658222401</c:v>
                </c:pt>
                <c:pt idx="50">
                  <c:v>1.3394076905831489</c:v>
                </c:pt>
                <c:pt idx="51">
                  <c:v>1.8455038558805588</c:v>
                </c:pt>
                <c:pt idx="52">
                  <c:v>1.4866738314889745</c:v>
                </c:pt>
                <c:pt idx="53">
                  <c:v>-0.44718805577459453</c:v>
                </c:pt>
                <c:pt idx="54">
                  <c:v>-4.0047209471270078</c:v>
                </c:pt>
                <c:pt idx="55">
                  <c:v>-3.69558077000698</c:v>
                </c:pt>
                <c:pt idx="56">
                  <c:v>-3.0516185956250417</c:v>
                </c:pt>
                <c:pt idx="57">
                  <c:v>-2.2900044334051199</c:v>
                </c:pt>
                <c:pt idx="58">
                  <c:v>-1.5035691753723079</c:v>
                </c:pt>
                <c:pt idx="59">
                  <c:v>-2.4000838257729336</c:v>
                </c:pt>
                <c:pt idx="60">
                  <c:v>-5.5651436470034694</c:v>
                </c:pt>
                <c:pt idx="61">
                  <c:v>-1.1567749216910457</c:v>
                </c:pt>
                <c:pt idx="62">
                  <c:v>-1.152135930187399</c:v>
                </c:pt>
                <c:pt idx="63">
                  <c:v>-3.9452596201484362</c:v>
                </c:pt>
                <c:pt idx="64">
                  <c:v>-2.4566911833973757</c:v>
                </c:pt>
                <c:pt idx="65">
                  <c:v>-3.0695721884869225</c:v>
                </c:pt>
                <c:pt idx="66">
                  <c:v>-1.5646121519521088</c:v>
                </c:pt>
                <c:pt idx="67">
                  <c:v>-0.18732891378634578</c:v>
                </c:pt>
                <c:pt idx="68">
                  <c:v>-0.84160516687948583</c:v>
                </c:pt>
                <c:pt idx="69">
                  <c:v>-1.2288702692042921</c:v>
                </c:pt>
                <c:pt idx="70">
                  <c:v>-2.003814667715186</c:v>
                </c:pt>
                <c:pt idx="71">
                  <c:v>-2.4776788294712868</c:v>
                </c:pt>
                <c:pt idx="72">
                  <c:v>-3.1595943811296241</c:v>
                </c:pt>
                <c:pt idx="73">
                  <c:v>-3.5053717135472602</c:v>
                </c:pt>
                <c:pt idx="74">
                  <c:v>-3.8488714084319731</c:v>
                </c:pt>
                <c:pt idx="75">
                  <c:v>-4.8981111827781278</c:v>
                </c:pt>
                <c:pt idx="76">
                  <c:v>-4.4821545444673303</c:v>
                </c:pt>
                <c:pt idx="77">
                  <c:v>-4.9590610267864408</c:v>
                </c:pt>
                <c:pt idx="78">
                  <c:v>-5.3094920594043593</c:v>
                </c:pt>
                <c:pt idx="79">
                  <c:v>-6.198044973410739</c:v>
                </c:pt>
                <c:pt idx="80">
                  <c:v>-6.6938748921022624</c:v>
                </c:pt>
                <c:pt idx="81">
                  <c:v>-6.7835119929224623</c:v>
                </c:pt>
                <c:pt idx="82">
                  <c:v>-6.3232314054188414</c:v>
                </c:pt>
                <c:pt idx="83">
                  <c:v>-6.6692270870380277</c:v>
                </c:pt>
                <c:pt idx="84">
                  <c:v>-6.5241646811387497</c:v>
                </c:pt>
                <c:pt idx="85">
                  <c:v>-6.4794191187166632</c:v>
                </c:pt>
                <c:pt idx="86">
                  <c:v>-6.2754700483121093</c:v>
                </c:pt>
                <c:pt idx="87">
                  <c:v>-5.9367430794824791</c:v>
                </c:pt>
                <c:pt idx="88">
                  <c:v>-5.5933038397796633</c:v>
                </c:pt>
                <c:pt idx="89">
                  <c:v>-5.2509943267539088</c:v>
                </c:pt>
                <c:pt idx="90">
                  <c:v>-4.8295099719588039</c:v>
                </c:pt>
                <c:pt idx="91">
                  <c:v>-4.5483524399266981</c:v>
                </c:pt>
                <c:pt idx="92">
                  <c:v>-4.1669703590257132</c:v>
                </c:pt>
                <c:pt idx="93">
                  <c:v>-3.8138414751982985</c:v>
                </c:pt>
                <c:pt idx="94">
                  <c:v>-3.465200378802062</c:v>
                </c:pt>
                <c:pt idx="95">
                  <c:v>-3.3717562884431866</c:v>
                </c:pt>
                <c:pt idx="96">
                  <c:v>-2.9721772809488285</c:v>
                </c:pt>
                <c:pt idx="97">
                  <c:v>-2.6306344654089089</c:v>
                </c:pt>
                <c:pt idx="98">
                  <c:v>-2.2932518626326512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5D-4184-B34C-D6FA28CB0168}"/>
            </c:ext>
          </c:extLst>
        </c:ser>
        <c:ser>
          <c:idx val="2"/>
          <c:order val="1"/>
          <c:tx>
            <c:v>Becslések intervalluma</c:v>
          </c:tx>
          <c:spPr>
            <a:solidFill>
              <a:srgbClr val="7BAFD4">
                <a:lumMod val="60000"/>
                <a:lumOff val="40000"/>
              </a:srgbClr>
            </a:solidFill>
            <a:ln w="25400">
              <a:noFill/>
            </a:ln>
            <a:effectLst/>
          </c:spPr>
          <c:cat>
            <c:numRef>
              <c:f>Sheet1!$Z$3:$Z$101</c:f>
              <c:numCache>
                <c:formatCode>General</c:formatCode>
                <c:ptCount val="99"/>
                <c:pt idx="3">
                  <c:v>1996</c:v>
                </c:pt>
                <c:pt idx="7">
                  <c:v>1997</c:v>
                </c:pt>
                <c:pt idx="11">
                  <c:v>1998</c:v>
                </c:pt>
                <c:pt idx="15">
                  <c:v>1999</c:v>
                </c:pt>
                <c:pt idx="19">
                  <c:v>2000</c:v>
                </c:pt>
                <c:pt idx="23">
                  <c:v>2001</c:v>
                </c:pt>
                <c:pt idx="27">
                  <c:v>2002</c:v>
                </c:pt>
                <c:pt idx="31">
                  <c:v>2003</c:v>
                </c:pt>
                <c:pt idx="35">
                  <c:v>2004</c:v>
                </c:pt>
                <c:pt idx="39">
                  <c:v>2005</c:v>
                </c:pt>
                <c:pt idx="43">
                  <c:v>2006</c:v>
                </c:pt>
                <c:pt idx="47">
                  <c:v>2007</c:v>
                </c:pt>
                <c:pt idx="51">
                  <c:v>2008</c:v>
                </c:pt>
                <c:pt idx="55">
                  <c:v>2009</c:v>
                </c:pt>
                <c:pt idx="59">
                  <c:v>2010</c:v>
                </c:pt>
                <c:pt idx="63">
                  <c:v>2011</c:v>
                </c:pt>
                <c:pt idx="67">
                  <c:v>2012</c:v>
                </c:pt>
                <c:pt idx="71">
                  <c:v>2013</c:v>
                </c:pt>
                <c:pt idx="75">
                  <c:v>2014</c:v>
                </c:pt>
                <c:pt idx="79">
                  <c:v>2015</c:v>
                </c:pt>
                <c:pt idx="83">
                  <c:v>2016</c:v>
                </c:pt>
                <c:pt idx="87">
                  <c:v>2017</c:v>
                </c:pt>
                <c:pt idx="91">
                  <c:v>2018</c:v>
                </c:pt>
                <c:pt idx="95">
                  <c:v>2019</c:v>
                </c:pt>
              </c:numCache>
            </c:numRef>
          </c:cat>
          <c:val>
            <c:numRef>
              <c:f>Sheet1!$Q$3:$Q$101</c:f>
              <c:numCache>
                <c:formatCode>General</c:formatCode>
                <c:ptCount val="99"/>
                <c:pt idx="0">
                  <c:v>7.2976774808894138</c:v>
                </c:pt>
                <c:pt idx="1">
                  <c:v>8.2563850110531352</c:v>
                </c:pt>
                <c:pt idx="2">
                  <c:v>9.3179275936734847</c:v>
                </c:pt>
                <c:pt idx="3">
                  <c:v>10.662752138580068</c:v>
                </c:pt>
                <c:pt idx="4">
                  <c:v>11.047823962426653</c:v>
                </c:pt>
                <c:pt idx="5">
                  <c:v>10.619595527154921</c:v>
                </c:pt>
                <c:pt idx="6">
                  <c:v>11.464028264246936</c:v>
                </c:pt>
                <c:pt idx="7">
                  <c:v>11.514254218337356</c:v>
                </c:pt>
                <c:pt idx="8">
                  <c:v>12.502964071392498</c:v>
                </c:pt>
                <c:pt idx="9">
                  <c:v>12.082452285925525</c:v>
                </c:pt>
                <c:pt idx="10">
                  <c:v>9.7433323679223829</c:v>
                </c:pt>
                <c:pt idx="11">
                  <c:v>9.5995816951888671</c:v>
                </c:pt>
                <c:pt idx="12">
                  <c:v>9.7998743283245027</c:v>
                </c:pt>
                <c:pt idx="13">
                  <c:v>9.1761533186505648</c:v>
                </c:pt>
                <c:pt idx="14">
                  <c:v>9.5625878203884582</c:v>
                </c:pt>
                <c:pt idx="15">
                  <c:v>10.70603768828504</c:v>
                </c:pt>
                <c:pt idx="16">
                  <c:v>8.7311257738410379</c:v>
                </c:pt>
                <c:pt idx="17">
                  <c:v>8.4947691103459313</c:v>
                </c:pt>
                <c:pt idx="18">
                  <c:v>7.8874670967336415</c:v>
                </c:pt>
                <c:pt idx="19">
                  <c:v>7.619862006727347</c:v>
                </c:pt>
                <c:pt idx="20">
                  <c:v>7.9245814137738586</c:v>
                </c:pt>
                <c:pt idx="21">
                  <c:v>9.0572650391961016</c:v>
                </c:pt>
                <c:pt idx="22">
                  <c:v>9.6133086776059393</c:v>
                </c:pt>
                <c:pt idx="23">
                  <c:v>7.6367933466073286</c:v>
                </c:pt>
                <c:pt idx="24">
                  <c:v>7.3297441299030357</c:v>
                </c:pt>
                <c:pt idx="25">
                  <c:v>6.7303018950529152</c:v>
                </c:pt>
                <c:pt idx="26">
                  <c:v>6.4785095710311857</c:v>
                </c:pt>
                <c:pt idx="27">
                  <c:v>6.0899732824774642</c:v>
                </c:pt>
                <c:pt idx="28">
                  <c:v>5.8899740361707664</c:v>
                </c:pt>
                <c:pt idx="29">
                  <c:v>5.2459729869630127</c:v>
                </c:pt>
                <c:pt idx="30">
                  <c:v>5.0897911274009413</c:v>
                </c:pt>
                <c:pt idx="31">
                  <c:v>4.8392387238110501</c:v>
                </c:pt>
                <c:pt idx="32">
                  <c:v>5.5324938419958976</c:v>
                </c:pt>
                <c:pt idx="33">
                  <c:v>5.5334931728996759</c:v>
                </c:pt>
                <c:pt idx="34">
                  <c:v>5.5996499272850677</c:v>
                </c:pt>
                <c:pt idx="35">
                  <c:v>5.1309894994870291</c:v>
                </c:pt>
                <c:pt idx="36">
                  <c:v>5.3960883932782719</c:v>
                </c:pt>
                <c:pt idx="37">
                  <c:v>5.2429896725668987</c:v>
                </c:pt>
                <c:pt idx="38">
                  <c:v>6.0196550536908493</c:v>
                </c:pt>
                <c:pt idx="39">
                  <c:v>5.5214973496758706</c:v>
                </c:pt>
                <c:pt idx="40">
                  <c:v>5.1469192685014145</c:v>
                </c:pt>
                <c:pt idx="41">
                  <c:v>4.169693566589431</c:v>
                </c:pt>
                <c:pt idx="42">
                  <c:v>4.6705316888334405</c:v>
                </c:pt>
                <c:pt idx="43">
                  <c:v>4.1748634821151738</c:v>
                </c:pt>
                <c:pt idx="44">
                  <c:v>4.2952448846258493</c:v>
                </c:pt>
                <c:pt idx="45">
                  <c:v>4.2305281017730767</c:v>
                </c:pt>
                <c:pt idx="46">
                  <c:v>3.5680510743844835</c:v>
                </c:pt>
                <c:pt idx="47">
                  <c:v>3.103555499020914</c:v>
                </c:pt>
                <c:pt idx="48">
                  <c:v>2.6185236973022392</c:v>
                </c:pt>
                <c:pt idx="49">
                  <c:v>3.5065981622817519</c:v>
                </c:pt>
                <c:pt idx="50">
                  <c:v>3.0943387201107444</c:v>
                </c:pt>
                <c:pt idx="51">
                  <c:v>3.368625266036831</c:v>
                </c:pt>
                <c:pt idx="52">
                  <c:v>3.7861506501127584</c:v>
                </c:pt>
                <c:pt idx="53">
                  <c:v>6.4247110579880973</c:v>
                </c:pt>
                <c:pt idx="54">
                  <c:v>5.3146769497528856</c:v>
                </c:pt>
                <c:pt idx="55">
                  <c:v>4.3207872561008784</c:v>
                </c:pt>
                <c:pt idx="56">
                  <c:v>3.4058395659582672</c:v>
                </c:pt>
                <c:pt idx="57">
                  <c:v>2.4972694212954587</c:v>
                </c:pt>
                <c:pt idx="58">
                  <c:v>1.9604426557816312</c:v>
                </c:pt>
                <c:pt idx="59">
                  <c:v>1.3866578896019532</c:v>
                </c:pt>
                <c:pt idx="60">
                  <c:v>5.8482074765902317</c:v>
                </c:pt>
                <c:pt idx="61">
                  <c:v>1.8757357814474687</c:v>
                </c:pt>
                <c:pt idx="62">
                  <c:v>3.2394511056665234</c:v>
                </c:pt>
                <c:pt idx="63">
                  <c:v>2.8197502777764121</c:v>
                </c:pt>
                <c:pt idx="64">
                  <c:v>1.6049071800137096</c:v>
                </c:pt>
                <c:pt idx="65">
                  <c:v>4.0359695357728453</c:v>
                </c:pt>
                <c:pt idx="66">
                  <c:v>4.0356417880587019</c:v>
                </c:pt>
                <c:pt idx="67">
                  <c:v>4.4481384077648185</c:v>
                </c:pt>
                <c:pt idx="68">
                  <c:v>4.8680593726850754</c:v>
                </c:pt>
                <c:pt idx="69">
                  <c:v>5.43169861867338</c:v>
                </c:pt>
                <c:pt idx="70">
                  <c:v>6.2019519275686132</c:v>
                </c:pt>
                <c:pt idx="71">
                  <c:v>5.2380420698890173</c:v>
                </c:pt>
                <c:pt idx="72">
                  <c:v>4.7140273068108565</c:v>
                </c:pt>
                <c:pt idx="73">
                  <c:v>4.4746260082450551</c:v>
                </c:pt>
                <c:pt idx="74">
                  <c:v>4.6015812624820667</c:v>
                </c:pt>
                <c:pt idx="75">
                  <c:v>3.9089669802176048</c:v>
                </c:pt>
                <c:pt idx="76">
                  <c:v>4.074664886516759</c:v>
                </c:pt>
                <c:pt idx="77">
                  <c:v>3.9375418530813873</c:v>
                </c:pt>
                <c:pt idx="78">
                  <c:v>3.7703476970844005</c:v>
                </c:pt>
                <c:pt idx="79">
                  <c:v>4.4206865011840941</c:v>
                </c:pt>
                <c:pt idx="80">
                  <c:v>4.2299198549958446</c:v>
                </c:pt>
                <c:pt idx="81">
                  <c:v>4.1503462221908771</c:v>
                </c:pt>
                <c:pt idx="82">
                  <c:v>3.972659961513989</c:v>
                </c:pt>
                <c:pt idx="83">
                  <c:v>4.4938465445641027</c:v>
                </c:pt>
                <c:pt idx="84">
                  <c:v>4.5106700839560929</c:v>
                </c:pt>
                <c:pt idx="85">
                  <c:v>4.5226943371959045</c:v>
                </c:pt>
                <c:pt idx="86">
                  <c:v>4.5424655842919872</c:v>
                </c:pt>
                <c:pt idx="87">
                  <c:v>4.4495330360006751</c:v>
                </c:pt>
                <c:pt idx="88">
                  <c:v>4.3614000542694864</c:v>
                </c:pt>
                <c:pt idx="89">
                  <c:v>4.2775651560092527</c:v>
                </c:pt>
                <c:pt idx="90">
                  <c:v>4.2026664848924966</c:v>
                </c:pt>
                <c:pt idx="91">
                  <c:v>4.098747110678266</c:v>
                </c:pt>
                <c:pt idx="92">
                  <c:v>4.0076430500429101</c:v>
                </c:pt>
                <c:pt idx="93">
                  <c:v>3.8882103803146535</c:v>
                </c:pt>
                <c:pt idx="94">
                  <c:v>3.7721107440394706</c:v>
                </c:pt>
                <c:pt idx="95">
                  <c:v>3.6497908753533124</c:v>
                </c:pt>
                <c:pt idx="96">
                  <c:v>3.5426116062255479</c:v>
                </c:pt>
                <c:pt idx="97">
                  <c:v>3.4364731516404188</c:v>
                </c:pt>
                <c:pt idx="98">
                  <c:v>3.333331715441485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5D-4184-B34C-D6FA28CB0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5862680"/>
        <c:axId val="455859400"/>
      </c:areaChart>
      <c:lineChart>
        <c:grouping val="standard"/>
        <c:varyColors val="0"/>
        <c:ser>
          <c:idx val="0"/>
          <c:order val="2"/>
          <c:tx>
            <c:v>Átlagos ciklikus pozíció</c:v>
          </c:tx>
          <c:spPr>
            <a:ln w="38100" cap="rnd">
              <a:solidFill>
                <a:srgbClr val="7BAFD4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dPt>
            <c:idx val="86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5D-4184-B34C-D6FA28CB0168}"/>
              </c:ext>
            </c:extLst>
          </c:dPt>
          <c:dPt>
            <c:idx val="87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45D-4184-B34C-D6FA28CB0168}"/>
              </c:ext>
            </c:extLst>
          </c:dPt>
          <c:dPt>
            <c:idx val="88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5D-4184-B34C-D6FA28CB0168}"/>
              </c:ext>
            </c:extLst>
          </c:dPt>
          <c:dPt>
            <c:idx val="89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5D-4184-B34C-D6FA28CB0168}"/>
              </c:ext>
            </c:extLst>
          </c:dPt>
          <c:dPt>
            <c:idx val="90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5D-4184-B34C-D6FA28CB0168}"/>
              </c:ext>
            </c:extLst>
          </c:dPt>
          <c:dPt>
            <c:idx val="91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745D-4184-B34C-D6FA28CB0168}"/>
              </c:ext>
            </c:extLst>
          </c:dPt>
          <c:dPt>
            <c:idx val="92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745D-4184-B34C-D6FA28CB0168}"/>
              </c:ext>
            </c:extLst>
          </c:dPt>
          <c:dPt>
            <c:idx val="98"/>
            <c:marker>
              <c:symbol val="none"/>
            </c:marker>
            <c:bubble3D val="0"/>
            <c:spPr>
              <a:ln w="38100" cap="rnd">
                <a:solidFill>
                  <a:srgbClr val="7BAFD4">
                    <a:lumMod val="50000"/>
                  </a:srgb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745D-4184-B34C-D6FA28CB0168}"/>
              </c:ext>
            </c:extLst>
          </c:dPt>
          <c:cat>
            <c:numRef>
              <c:f>Sheet1!$Z$3:$Z$101</c:f>
              <c:numCache>
                <c:formatCode>General</c:formatCode>
                <c:ptCount val="99"/>
                <c:pt idx="3">
                  <c:v>1996</c:v>
                </c:pt>
                <c:pt idx="7">
                  <c:v>1997</c:v>
                </c:pt>
                <c:pt idx="11">
                  <c:v>1998</c:v>
                </c:pt>
                <c:pt idx="15">
                  <c:v>1999</c:v>
                </c:pt>
                <c:pt idx="19">
                  <c:v>2000</c:v>
                </c:pt>
                <c:pt idx="23">
                  <c:v>2001</c:v>
                </c:pt>
                <c:pt idx="27">
                  <c:v>2002</c:v>
                </c:pt>
                <c:pt idx="31">
                  <c:v>2003</c:v>
                </c:pt>
                <c:pt idx="35">
                  <c:v>2004</c:v>
                </c:pt>
                <c:pt idx="39">
                  <c:v>2005</c:v>
                </c:pt>
                <c:pt idx="43">
                  <c:v>2006</c:v>
                </c:pt>
                <c:pt idx="47">
                  <c:v>2007</c:v>
                </c:pt>
                <c:pt idx="51">
                  <c:v>2008</c:v>
                </c:pt>
                <c:pt idx="55">
                  <c:v>2009</c:v>
                </c:pt>
                <c:pt idx="59">
                  <c:v>2010</c:v>
                </c:pt>
                <c:pt idx="63">
                  <c:v>2011</c:v>
                </c:pt>
                <c:pt idx="67">
                  <c:v>2012</c:v>
                </c:pt>
                <c:pt idx="71">
                  <c:v>2013</c:v>
                </c:pt>
                <c:pt idx="75">
                  <c:v>2014</c:v>
                </c:pt>
                <c:pt idx="79">
                  <c:v>2015</c:v>
                </c:pt>
                <c:pt idx="83">
                  <c:v>2016</c:v>
                </c:pt>
                <c:pt idx="87">
                  <c:v>2017</c:v>
                </c:pt>
                <c:pt idx="91">
                  <c:v>2018</c:v>
                </c:pt>
                <c:pt idx="95">
                  <c:v>2019</c:v>
                </c:pt>
              </c:numCache>
            </c:numRef>
          </c:cat>
          <c:val>
            <c:numRef>
              <c:f>Sheet1!$P$3:$P$101</c:f>
              <c:numCache>
                <c:formatCode>General</c:formatCode>
                <c:ptCount val="99"/>
                <c:pt idx="0">
                  <c:v>-7.5763668626756067</c:v>
                </c:pt>
                <c:pt idx="1">
                  <c:v>-8.1118934500289832</c:v>
                </c:pt>
                <c:pt idx="2">
                  <c:v>-8.1500732082161775</c:v>
                </c:pt>
                <c:pt idx="3">
                  <c:v>-8.3206740056861381</c:v>
                </c:pt>
                <c:pt idx="4">
                  <c:v>-7.9523537187480109</c:v>
                </c:pt>
                <c:pt idx="5">
                  <c:v>-7.5786857784437363</c:v>
                </c:pt>
                <c:pt idx="6">
                  <c:v>-7.0461899567573374</c:v>
                </c:pt>
                <c:pt idx="7">
                  <c:v>-6.1835208634211023</c:v>
                </c:pt>
                <c:pt idx="8">
                  <c:v>-5.5505454654127986</c:v>
                </c:pt>
                <c:pt idx="9">
                  <c:v>-6.2748471749851502</c:v>
                </c:pt>
                <c:pt idx="10">
                  <c:v>-7.0962838002427864</c:v>
                </c:pt>
                <c:pt idx="11">
                  <c:v>-7.6208144471546158</c:v>
                </c:pt>
                <c:pt idx="12">
                  <c:v>-7.5185895343722411</c:v>
                </c:pt>
                <c:pt idx="13">
                  <c:v>-6.2708651359773562</c:v>
                </c:pt>
                <c:pt idx="14">
                  <c:v>-4.8585823938049897</c:v>
                </c:pt>
                <c:pt idx="15">
                  <c:v>-3.3691524717202452</c:v>
                </c:pt>
                <c:pt idx="16">
                  <c:v>-2.6349771421281414</c:v>
                </c:pt>
                <c:pt idx="17">
                  <c:v>-2.0370070572679695</c:v>
                </c:pt>
                <c:pt idx="18">
                  <c:v>-2.1005807340442924</c:v>
                </c:pt>
                <c:pt idx="19">
                  <c:v>-1.9094658235091786</c:v>
                </c:pt>
                <c:pt idx="20">
                  <c:v>-1.5574964537887557</c:v>
                </c:pt>
                <c:pt idx="21">
                  <c:v>-1.263568956730434</c:v>
                </c:pt>
                <c:pt idx="22">
                  <c:v>-0.35614988954681692</c:v>
                </c:pt>
                <c:pt idx="23">
                  <c:v>-1.679906055187957</c:v>
                </c:pt>
                <c:pt idx="24">
                  <c:v>-2.3868464808794858</c:v>
                </c:pt>
                <c:pt idx="25">
                  <c:v>-2.4123667935308455</c:v>
                </c:pt>
                <c:pt idx="26">
                  <c:v>-2.2992719519439064</c:v>
                </c:pt>
                <c:pt idx="27">
                  <c:v>-0.78921618492984003</c:v>
                </c:pt>
                <c:pt idx="28">
                  <c:v>0.4468935105596093</c:v>
                </c:pt>
                <c:pt idx="29">
                  <c:v>1.0237555883004392</c:v>
                </c:pt>
                <c:pt idx="30">
                  <c:v>2.1760498244693705</c:v>
                </c:pt>
                <c:pt idx="31">
                  <c:v>4.3010983049491243</c:v>
                </c:pt>
                <c:pt idx="32">
                  <c:v>4.3592766691828642</c:v>
                </c:pt>
                <c:pt idx="33">
                  <c:v>4.1101815024117752</c:v>
                </c:pt>
                <c:pt idx="34">
                  <c:v>3.7421160971583807</c:v>
                </c:pt>
                <c:pt idx="35">
                  <c:v>1.7932576667237792</c:v>
                </c:pt>
                <c:pt idx="36">
                  <c:v>0.31705619862464529</c:v>
                </c:pt>
                <c:pt idx="37">
                  <c:v>-0.994906426085861</c:v>
                </c:pt>
                <c:pt idx="38">
                  <c:v>-0.1424745250366472</c:v>
                </c:pt>
                <c:pt idx="39">
                  <c:v>-3.5284236992263853</c:v>
                </c:pt>
                <c:pt idx="40">
                  <c:v>-1.8266897833218783</c:v>
                </c:pt>
                <c:pt idx="41">
                  <c:v>0.64006197834766032</c:v>
                </c:pt>
                <c:pt idx="42">
                  <c:v>-0.31084042696747982</c:v>
                </c:pt>
                <c:pt idx="43">
                  <c:v>0.2658638495308443</c:v>
                </c:pt>
                <c:pt idx="44">
                  <c:v>0.60242969086305231</c:v>
                </c:pt>
                <c:pt idx="45">
                  <c:v>0.74075629157669787</c:v>
                </c:pt>
                <c:pt idx="46">
                  <c:v>0.80378348372990505</c:v>
                </c:pt>
                <c:pt idx="47">
                  <c:v>2.4635170516627993</c:v>
                </c:pt>
                <c:pt idx="48">
                  <c:v>3.6276132974710795</c:v>
                </c:pt>
                <c:pt idx="49">
                  <c:v>3.7880414831888189</c:v>
                </c:pt>
                <c:pt idx="50">
                  <c:v>2.8633113040531799</c:v>
                </c:pt>
                <c:pt idx="51">
                  <c:v>3.5024146336464943</c:v>
                </c:pt>
                <c:pt idx="52">
                  <c:v>3.3450834293059719</c:v>
                </c:pt>
                <c:pt idx="53">
                  <c:v>2.6647518528454728</c:v>
                </c:pt>
                <c:pt idx="54">
                  <c:v>-1.4189613917665438</c:v>
                </c:pt>
                <c:pt idx="55">
                  <c:v>-1.5825878376228169</c:v>
                </c:pt>
                <c:pt idx="56">
                  <c:v>-1.3780946315794416</c:v>
                </c:pt>
                <c:pt idx="57">
                  <c:v>-1.0571246764816529</c:v>
                </c:pt>
                <c:pt idx="58">
                  <c:v>-0.53300673558096379</c:v>
                </c:pt>
                <c:pt idx="59">
                  <c:v>-1.711645400408135</c:v>
                </c:pt>
                <c:pt idx="60">
                  <c:v>-2.7288631831588397</c:v>
                </c:pt>
                <c:pt idx="61">
                  <c:v>-0.2277222899936239</c:v>
                </c:pt>
                <c:pt idx="62">
                  <c:v>0.44147661569154006</c:v>
                </c:pt>
                <c:pt idx="63">
                  <c:v>-2.5557790408311556</c:v>
                </c:pt>
                <c:pt idx="64">
                  <c:v>-1.6607852244053867</c:v>
                </c:pt>
                <c:pt idx="65">
                  <c:v>-1.0927428309528782</c:v>
                </c:pt>
                <c:pt idx="66">
                  <c:v>0.41267642647112129</c:v>
                </c:pt>
                <c:pt idx="67">
                  <c:v>1.9882628121837449</c:v>
                </c:pt>
                <c:pt idx="68">
                  <c:v>1.5341081583562</c:v>
                </c:pt>
                <c:pt idx="69">
                  <c:v>1.414301367185725</c:v>
                </c:pt>
                <c:pt idx="70">
                  <c:v>1.0020443629654621</c:v>
                </c:pt>
                <c:pt idx="71">
                  <c:v>7.2846307271589111E-2</c:v>
                </c:pt>
                <c:pt idx="72">
                  <c:v>-0.85858534360125704</c:v>
                </c:pt>
                <c:pt idx="73">
                  <c:v>-1.3187572920007928</c:v>
                </c:pt>
                <c:pt idx="74">
                  <c:v>-1.6018495363029521</c:v>
                </c:pt>
                <c:pt idx="75">
                  <c:v>-2.982986321291988</c:v>
                </c:pt>
                <c:pt idx="76">
                  <c:v>-2.4873695453708522</c:v>
                </c:pt>
                <c:pt idx="77">
                  <c:v>-3.0302454713647462</c:v>
                </c:pt>
                <c:pt idx="78">
                  <c:v>-3.4611171272496919</c:v>
                </c:pt>
                <c:pt idx="79">
                  <c:v>-4.0385870507725405</c:v>
                </c:pt>
                <c:pt idx="80">
                  <c:v>-4.6257919781413603</c:v>
                </c:pt>
                <c:pt idx="81">
                  <c:v>-4.7535300705468062</c:v>
                </c:pt>
                <c:pt idx="82">
                  <c:v>-4.3781451942157483</c:v>
                </c:pt>
                <c:pt idx="83">
                  <c:v>-4.4751264333482634</c:v>
                </c:pt>
                <c:pt idx="84">
                  <c:v>-4.321963181061439</c:v>
                </c:pt>
                <c:pt idx="85">
                  <c:v>-4.2714608421679729</c:v>
                </c:pt>
                <c:pt idx="86">
                  <c:v>-4.0579739862953907</c:v>
                </c:pt>
                <c:pt idx="87">
                  <c:v>-3.7633805251617551</c:v>
                </c:pt>
                <c:pt idx="88">
                  <c:v>-3.4618385243781269</c:v>
                </c:pt>
                <c:pt idx="89">
                  <c:v>-3.1594250353619744</c:v>
                </c:pt>
                <c:pt idx="90">
                  <c:v>-2.7735711844260926</c:v>
                </c:pt>
                <c:pt idx="91">
                  <c:v>-2.5420546587823041</c:v>
                </c:pt>
                <c:pt idx="92">
                  <c:v>-2.2041896142040085</c:v>
                </c:pt>
                <c:pt idx="93">
                  <c:v>-1.9082518749040052</c:v>
                </c:pt>
                <c:pt idx="94">
                  <c:v>-1.6152878026010613</c:v>
                </c:pt>
                <c:pt idx="95">
                  <c:v>-1.5806865203920142</c:v>
                </c:pt>
                <c:pt idx="96">
                  <c:v>-1.2326280762501503</c:v>
                </c:pt>
                <c:pt idx="97">
                  <c:v>-0.94219310985446614</c:v>
                </c:pt>
                <c:pt idx="98">
                  <c:v>-0.6545389046827601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745D-4184-B34C-D6FA28CB0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862680"/>
        <c:axId val="455859400"/>
      </c:lineChart>
      <c:catAx>
        <c:axId val="455862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5859400"/>
        <c:crosses val="autoZero"/>
        <c:auto val="1"/>
        <c:lblAlgn val="ctr"/>
        <c:lblOffset val="100"/>
        <c:tickMarkSkip val="4"/>
        <c:noMultiLvlLbl val="0"/>
      </c:catAx>
      <c:valAx>
        <c:axId val="45585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5862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"/>
          <c:y val="0.93162361111111114"/>
          <c:w val="1"/>
          <c:h val="6.5390972222222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672053872053872E-2"/>
          <c:y val="8.2314814814814813E-2"/>
          <c:w val="0.90191331852749179"/>
          <c:h val="0.60891975308641988"/>
        </c:manualLayout>
      </c:layout>
      <c:areaChart>
        <c:grouping val="stacked"/>
        <c:varyColors val="0"/>
        <c:ser>
          <c:idx val="2"/>
          <c:order val="2"/>
          <c:tx>
            <c:strRef>
              <c:f>Data!$M$52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cat>
            <c:multiLvlStrRef>
              <c:f>Data!$M$44:$DA$45</c:f>
              <c:multiLvlStrCache>
                <c:ptCount val="93"/>
                <c:lvl>
                  <c:pt idx="2">
                    <c:v>1995</c:v>
                  </c:pt>
                  <c:pt idx="3">
                    <c:v> </c:v>
                  </c:pt>
                  <c:pt idx="7">
                    <c:v>2000</c:v>
                  </c:pt>
                  <c:pt idx="12">
                    <c:v>2005</c:v>
                  </c:pt>
                  <c:pt idx="17">
                    <c:v>2010</c:v>
                  </c:pt>
                  <c:pt idx="22">
                    <c:v>2015</c:v>
                  </c:pt>
                  <c:pt idx="25">
                    <c:v>1995</c:v>
                  </c:pt>
                  <c:pt idx="30">
                    <c:v>2000</c:v>
                  </c:pt>
                  <c:pt idx="35">
                    <c:v>2005</c:v>
                  </c:pt>
                  <c:pt idx="40">
                    <c:v>2010</c:v>
                  </c:pt>
                  <c:pt idx="45">
                    <c:v>2015</c:v>
                  </c:pt>
                  <c:pt idx="48">
                    <c:v>1995</c:v>
                  </c:pt>
                  <c:pt idx="53">
                    <c:v>2000</c:v>
                  </c:pt>
                  <c:pt idx="58">
                    <c:v>2005</c:v>
                  </c:pt>
                  <c:pt idx="63">
                    <c:v>2010</c:v>
                  </c:pt>
                  <c:pt idx="68">
                    <c:v>2015</c:v>
                  </c:pt>
                  <c:pt idx="71">
                    <c:v>1995</c:v>
                  </c:pt>
                  <c:pt idx="76">
                    <c:v>2000</c:v>
                  </c:pt>
                  <c:pt idx="81">
                    <c:v>2005</c:v>
                  </c:pt>
                  <c:pt idx="86">
                    <c:v>2010</c:v>
                  </c:pt>
                  <c:pt idx="91">
                    <c:v>2015</c:v>
                  </c:pt>
                  <c:pt idx="92">
                    <c:v> </c:v>
                  </c:pt>
                </c:lvl>
                <c:lvl>
                  <c:pt idx="1">
                    <c:v>Tartós termék</c:v>
                  </c:pt>
                  <c:pt idx="24">
                    <c:v>Félig tartós termék</c:v>
                  </c:pt>
                  <c:pt idx="47">
                    <c:v>Nem tartós termék</c:v>
                  </c:pt>
                  <c:pt idx="70">
                    <c:v>Szolgáltatás</c:v>
                  </c:pt>
                </c:lvl>
              </c:multiLvlStrCache>
            </c:multiLvlStrRef>
          </c:cat>
          <c:val>
            <c:numRef>
              <c:f>Data!$N$52:$AI$52</c:f>
              <c:numCache>
                <c:formatCode>General</c:formatCode>
                <c:ptCount val="22"/>
                <c:pt idx="0">
                  <c:v>39.5</c:v>
                </c:pt>
                <c:pt idx="1">
                  <c:v>39.5</c:v>
                </c:pt>
                <c:pt idx="2">
                  <c:v>47.4</c:v>
                </c:pt>
                <c:pt idx="3">
                  <c:v>51.8</c:v>
                </c:pt>
                <c:pt idx="4">
                  <c:v>56.2</c:v>
                </c:pt>
                <c:pt idx="5">
                  <c:v>57.1</c:v>
                </c:pt>
                <c:pt idx="6">
                  <c:v>56.7</c:v>
                </c:pt>
                <c:pt idx="7">
                  <c:v>68.900000000000006</c:v>
                </c:pt>
                <c:pt idx="8">
                  <c:v>71.8</c:v>
                </c:pt>
                <c:pt idx="9">
                  <c:v>78.7</c:v>
                </c:pt>
                <c:pt idx="10">
                  <c:v>87.7</c:v>
                </c:pt>
                <c:pt idx="11">
                  <c:v>100</c:v>
                </c:pt>
                <c:pt idx="12">
                  <c:v>104.3</c:v>
                </c:pt>
                <c:pt idx="13">
                  <c:v>117.8</c:v>
                </c:pt>
                <c:pt idx="14">
                  <c:v>130.80000000000001</c:v>
                </c:pt>
                <c:pt idx="15">
                  <c:v>133.19999999999999</c:v>
                </c:pt>
                <c:pt idx="16">
                  <c:v>141.1</c:v>
                </c:pt>
                <c:pt idx="17">
                  <c:v>149.80000000000001</c:v>
                </c:pt>
                <c:pt idx="18">
                  <c:v>148.4</c:v>
                </c:pt>
                <c:pt idx="19">
                  <c:v>153.30000000000001</c:v>
                </c:pt>
                <c:pt idx="20">
                  <c:v>163.19999999999999</c:v>
                </c:pt>
                <c:pt idx="21">
                  <c:v>175.5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48-4C01-A83F-731F697CF7D9}"/>
            </c:ext>
          </c:extLst>
        </c:ser>
        <c:ser>
          <c:idx val="3"/>
          <c:order val="3"/>
          <c:tx>
            <c:strRef>
              <c:f>Data!$M$53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cat>
            <c:multiLvlStrRef>
              <c:f>Data!$M$44:$DA$45</c:f>
              <c:multiLvlStrCache>
                <c:ptCount val="93"/>
                <c:lvl>
                  <c:pt idx="2">
                    <c:v>1995</c:v>
                  </c:pt>
                  <c:pt idx="3">
                    <c:v> </c:v>
                  </c:pt>
                  <c:pt idx="7">
                    <c:v>2000</c:v>
                  </c:pt>
                  <c:pt idx="12">
                    <c:v>2005</c:v>
                  </c:pt>
                  <c:pt idx="17">
                    <c:v>2010</c:v>
                  </c:pt>
                  <c:pt idx="22">
                    <c:v>2015</c:v>
                  </c:pt>
                  <c:pt idx="25">
                    <c:v>1995</c:v>
                  </c:pt>
                  <c:pt idx="30">
                    <c:v>2000</c:v>
                  </c:pt>
                  <c:pt idx="35">
                    <c:v>2005</c:v>
                  </c:pt>
                  <c:pt idx="40">
                    <c:v>2010</c:v>
                  </c:pt>
                  <c:pt idx="45">
                    <c:v>2015</c:v>
                  </c:pt>
                  <c:pt idx="48">
                    <c:v>1995</c:v>
                  </c:pt>
                  <c:pt idx="53">
                    <c:v>2000</c:v>
                  </c:pt>
                  <c:pt idx="58">
                    <c:v>2005</c:v>
                  </c:pt>
                  <c:pt idx="63">
                    <c:v>2010</c:v>
                  </c:pt>
                  <c:pt idx="68">
                    <c:v>2015</c:v>
                  </c:pt>
                  <c:pt idx="71">
                    <c:v>1995</c:v>
                  </c:pt>
                  <c:pt idx="76">
                    <c:v>2000</c:v>
                  </c:pt>
                  <c:pt idx="81">
                    <c:v>2005</c:v>
                  </c:pt>
                  <c:pt idx="86">
                    <c:v>2010</c:v>
                  </c:pt>
                  <c:pt idx="91">
                    <c:v>2015</c:v>
                  </c:pt>
                  <c:pt idx="92">
                    <c:v> </c:v>
                  </c:pt>
                </c:lvl>
                <c:lvl>
                  <c:pt idx="1">
                    <c:v>Tartós termék</c:v>
                  </c:pt>
                  <c:pt idx="24">
                    <c:v>Félig tartós termék</c:v>
                  </c:pt>
                  <c:pt idx="47">
                    <c:v>Nem tartós termék</c:v>
                  </c:pt>
                  <c:pt idx="70">
                    <c:v>Szolgáltatás</c:v>
                  </c:pt>
                </c:lvl>
              </c:multiLvlStrCache>
            </c:multiLvlStrRef>
          </c:cat>
          <c:val>
            <c:numRef>
              <c:f>Data!$N$53:$AI$53</c:f>
              <c:numCache>
                <c:formatCode>General</c:formatCode>
                <c:ptCount val="22"/>
                <c:pt idx="1">
                  <c:v>9.5</c:v>
                </c:pt>
                <c:pt idx="2">
                  <c:v>16.200000000000003</c:v>
                </c:pt>
                <c:pt idx="3">
                  <c:v>12.799999999999997</c:v>
                </c:pt>
                <c:pt idx="4">
                  <c:v>16.899999999999991</c:v>
                </c:pt>
                <c:pt idx="5">
                  <c:v>17.999999999999993</c:v>
                </c:pt>
                <c:pt idx="6">
                  <c:v>20.5</c:v>
                </c:pt>
                <c:pt idx="7">
                  <c:v>9.3999999999999915</c:v>
                </c:pt>
                <c:pt idx="8">
                  <c:v>11</c:v>
                </c:pt>
                <c:pt idx="9">
                  <c:v>7.2999999999999972</c:v>
                </c:pt>
                <c:pt idx="10">
                  <c:v>9.8999999999999915</c:v>
                </c:pt>
                <c:pt idx="11">
                  <c:v>0</c:v>
                </c:pt>
                <c:pt idx="12">
                  <c:v>10.600000000000009</c:v>
                </c:pt>
                <c:pt idx="13">
                  <c:v>19.399999999999991</c:v>
                </c:pt>
                <c:pt idx="14">
                  <c:v>36.5</c:v>
                </c:pt>
                <c:pt idx="15">
                  <c:v>53.900000000000006</c:v>
                </c:pt>
                <c:pt idx="16">
                  <c:v>53.099999999999994</c:v>
                </c:pt>
                <c:pt idx="17">
                  <c:v>46.399999999999977</c:v>
                </c:pt>
                <c:pt idx="18">
                  <c:v>47.299999999999983</c:v>
                </c:pt>
                <c:pt idx="19">
                  <c:v>34</c:v>
                </c:pt>
                <c:pt idx="20">
                  <c:v>41.400000000000006</c:v>
                </c:pt>
                <c:pt idx="21">
                  <c:v>29.400000000000006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48-4C01-A83F-731F697CF7D9}"/>
            </c:ext>
          </c:extLst>
        </c:ser>
        <c:ser>
          <c:idx val="4"/>
          <c:order val="4"/>
          <c:tx>
            <c:strRef>
              <c:f>Data!$M$54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cat>
            <c:multiLvlStrRef>
              <c:f>Data!$M$44:$DA$45</c:f>
              <c:multiLvlStrCache>
                <c:ptCount val="93"/>
                <c:lvl>
                  <c:pt idx="2">
                    <c:v>1995</c:v>
                  </c:pt>
                  <c:pt idx="3">
                    <c:v> </c:v>
                  </c:pt>
                  <c:pt idx="7">
                    <c:v>2000</c:v>
                  </c:pt>
                  <c:pt idx="12">
                    <c:v>2005</c:v>
                  </c:pt>
                  <c:pt idx="17">
                    <c:v>2010</c:v>
                  </c:pt>
                  <c:pt idx="22">
                    <c:v>2015</c:v>
                  </c:pt>
                  <c:pt idx="25">
                    <c:v>1995</c:v>
                  </c:pt>
                  <c:pt idx="30">
                    <c:v>2000</c:v>
                  </c:pt>
                  <c:pt idx="35">
                    <c:v>2005</c:v>
                  </c:pt>
                  <c:pt idx="40">
                    <c:v>2010</c:v>
                  </c:pt>
                  <c:pt idx="45">
                    <c:v>2015</c:v>
                  </c:pt>
                  <c:pt idx="48">
                    <c:v>1995</c:v>
                  </c:pt>
                  <c:pt idx="53">
                    <c:v>2000</c:v>
                  </c:pt>
                  <c:pt idx="58">
                    <c:v>2005</c:v>
                  </c:pt>
                  <c:pt idx="63">
                    <c:v>2010</c:v>
                  </c:pt>
                  <c:pt idx="68">
                    <c:v>2015</c:v>
                  </c:pt>
                  <c:pt idx="71">
                    <c:v>1995</c:v>
                  </c:pt>
                  <c:pt idx="76">
                    <c:v>2000</c:v>
                  </c:pt>
                  <c:pt idx="81">
                    <c:v>2005</c:v>
                  </c:pt>
                  <c:pt idx="86">
                    <c:v>2010</c:v>
                  </c:pt>
                  <c:pt idx="91">
                    <c:v>2015</c:v>
                  </c:pt>
                  <c:pt idx="92">
                    <c:v> </c:v>
                  </c:pt>
                </c:lvl>
                <c:lvl>
                  <c:pt idx="1">
                    <c:v>Tartós termék</c:v>
                  </c:pt>
                  <c:pt idx="24">
                    <c:v>Félig tartós termék</c:v>
                  </c:pt>
                  <c:pt idx="47">
                    <c:v>Nem tartós termék</c:v>
                  </c:pt>
                  <c:pt idx="70">
                    <c:v>Szolgáltatás</c:v>
                  </c:pt>
                </c:lvl>
              </c:multiLvlStrCache>
            </c:multiLvlStrRef>
          </c:cat>
          <c:val>
            <c:numRef>
              <c:f>Data!$N$54:$BF$54</c:f>
              <c:numCache>
                <c:formatCode>General</c:formatCode>
                <c:ptCount val="45"/>
                <c:pt idx="0">
                  <c:v>63.1</c:v>
                </c:pt>
                <c:pt idx="1">
                  <c:v>63.1</c:v>
                </c:pt>
                <c:pt idx="2">
                  <c:v>63.1</c:v>
                </c:pt>
                <c:pt idx="3">
                  <c:v>63.1</c:v>
                </c:pt>
                <c:pt idx="4">
                  <c:v>63.1</c:v>
                </c:pt>
                <c:pt idx="5">
                  <c:v>63.1</c:v>
                </c:pt>
                <c:pt idx="6">
                  <c:v>63.1</c:v>
                </c:pt>
                <c:pt idx="7">
                  <c:v>63.1</c:v>
                </c:pt>
                <c:pt idx="8">
                  <c:v>63.1</c:v>
                </c:pt>
                <c:pt idx="9">
                  <c:v>63.1</c:v>
                </c:pt>
                <c:pt idx="10">
                  <c:v>63.1</c:v>
                </c:pt>
                <c:pt idx="11">
                  <c:v>63.1</c:v>
                </c:pt>
                <c:pt idx="12">
                  <c:v>63.1</c:v>
                </c:pt>
                <c:pt idx="13">
                  <c:v>63.1</c:v>
                </c:pt>
                <c:pt idx="14">
                  <c:v>63.1</c:v>
                </c:pt>
                <c:pt idx="15">
                  <c:v>63.1</c:v>
                </c:pt>
                <c:pt idx="16">
                  <c:v>63.1</c:v>
                </c:pt>
                <c:pt idx="17">
                  <c:v>63.1</c:v>
                </c:pt>
                <c:pt idx="18">
                  <c:v>63.1</c:v>
                </c:pt>
                <c:pt idx="19">
                  <c:v>63.1</c:v>
                </c:pt>
                <c:pt idx="20">
                  <c:v>63.1</c:v>
                </c:pt>
                <c:pt idx="21">
                  <c:v>63.1</c:v>
                </c:pt>
                <c:pt idx="22">
                  <c:v>63.1</c:v>
                </c:pt>
                <c:pt idx="23">
                  <c:v>63.1</c:v>
                </c:pt>
                <c:pt idx="24">
                  <c:v>63.1</c:v>
                </c:pt>
                <c:pt idx="25">
                  <c:v>68.3</c:v>
                </c:pt>
                <c:pt idx="26">
                  <c:v>68.900000000000006</c:v>
                </c:pt>
                <c:pt idx="27">
                  <c:v>70</c:v>
                </c:pt>
                <c:pt idx="28">
                  <c:v>73.8</c:v>
                </c:pt>
                <c:pt idx="29">
                  <c:v>75.2</c:v>
                </c:pt>
                <c:pt idx="30">
                  <c:v>79.2</c:v>
                </c:pt>
                <c:pt idx="31">
                  <c:v>81</c:v>
                </c:pt>
                <c:pt idx="32">
                  <c:v>79.7</c:v>
                </c:pt>
                <c:pt idx="33">
                  <c:v>88.3</c:v>
                </c:pt>
                <c:pt idx="34">
                  <c:v>100</c:v>
                </c:pt>
                <c:pt idx="35">
                  <c:v>107.2</c:v>
                </c:pt>
                <c:pt idx="36">
                  <c:v>112.1</c:v>
                </c:pt>
                <c:pt idx="37">
                  <c:v>118.7</c:v>
                </c:pt>
                <c:pt idx="38">
                  <c:v>113.6</c:v>
                </c:pt>
                <c:pt idx="39">
                  <c:v>112</c:v>
                </c:pt>
                <c:pt idx="40">
                  <c:v>114.8</c:v>
                </c:pt>
                <c:pt idx="41">
                  <c:v>112.9</c:v>
                </c:pt>
                <c:pt idx="42">
                  <c:v>116.3</c:v>
                </c:pt>
                <c:pt idx="43">
                  <c:v>117.2</c:v>
                </c:pt>
                <c:pt idx="44">
                  <c:v>120.5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48-4C01-A83F-731F697CF7D9}"/>
            </c:ext>
          </c:extLst>
        </c:ser>
        <c:ser>
          <c:idx val="5"/>
          <c:order val="5"/>
          <c:tx>
            <c:strRef>
              <c:f>Data!$M$55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multiLvlStrRef>
              <c:f>Data!$M$44:$DA$45</c:f>
              <c:multiLvlStrCache>
                <c:ptCount val="93"/>
                <c:lvl>
                  <c:pt idx="2">
                    <c:v>1995</c:v>
                  </c:pt>
                  <c:pt idx="3">
                    <c:v> </c:v>
                  </c:pt>
                  <c:pt idx="7">
                    <c:v>2000</c:v>
                  </c:pt>
                  <c:pt idx="12">
                    <c:v>2005</c:v>
                  </c:pt>
                  <c:pt idx="17">
                    <c:v>2010</c:v>
                  </c:pt>
                  <c:pt idx="22">
                    <c:v>2015</c:v>
                  </c:pt>
                  <c:pt idx="25">
                    <c:v>1995</c:v>
                  </c:pt>
                  <c:pt idx="30">
                    <c:v>2000</c:v>
                  </c:pt>
                  <c:pt idx="35">
                    <c:v>2005</c:v>
                  </c:pt>
                  <c:pt idx="40">
                    <c:v>2010</c:v>
                  </c:pt>
                  <c:pt idx="45">
                    <c:v>2015</c:v>
                  </c:pt>
                  <c:pt idx="48">
                    <c:v>1995</c:v>
                  </c:pt>
                  <c:pt idx="53">
                    <c:v>2000</c:v>
                  </c:pt>
                  <c:pt idx="58">
                    <c:v>2005</c:v>
                  </c:pt>
                  <c:pt idx="63">
                    <c:v>2010</c:v>
                  </c:pt>
                  <c:pt idx="68">
                    <c:v>2015</c:v>
                  </c:pt>
                  <c:pt idx="71">
                    <c:v>1995</c:v>
                  </c:pt>
                  <c:pt idx="76">
                    <c:v>2000</c:v>
                  </c:pt>
                  <c:pt idx="81">
                    <c:v>2005</c:v>
                  </c:pt>
                  <c:pt idx="86">
                    <c:v>2010</c:v>
                  </c:pt>
                  <c:pt idx="91">
                    <c:v>2015</c:v>
                  </c:pt>
                  <c:pt idx="92">
                    <c:v> </c:v>
                  </c:pt>
                </c:lvl>
                <c:lvl>
                  <c:pt idx="1">
                    <c:v>Tartós termék</c:v>
                  </c:pt>
                  <c:pt idx="24">
                    <c:v>Félig tartós termék</c:v>
                  </c:pt>
                  <c:pt idx="47">
                    <c:v>Nem tartós termék</c:v>
                  </c:pt>
                  <c:pt idx="70">
                    <c:v>Szolgáltatás</c:v>
                  </c:pt>
                </c:lvl>
              </c:multiLvlStrCache>
            </c:multiLvlStrRef>
          </c:cat>
          <c:val>
            <c:numRef>
              <c:f>Data!$N$55:$BF$55</c:f>
              <c:numCache>
                <c:formatCode>General</c:formatCode>
                <c:ptCount val="45"/>
                <c:pt idx="24">
                  <c:v>12.899999999999999</c:v>
                </c:pt>
                <c:pt idx="25">
                  <c:v>11.900000000000006</c:v>
                </c:pt>
                <c:pt idx="26">
                  <c:v>13</c:v>
                </c:pt>
                <c:pt idx="27">
                  <c:v>12.799999999999997</c:v>
                </c:pt>
                <c:pt idx="28">
                  <c:v>8.2000000000000028</c:v>
                </c:pt>
                <c:pt idx="29">
                  <c:v>6.5</c:v>
                </c:pt>
                <c:pt idx="30">
                  <c:v>4</c:v>
                </c:pt>
                <c:pt idx="31">
                  <c:v>5.2999999999999972</c:v>
                </c:pt>
                <c:pt idx="32">
                  <c:v>9.2999999999999972</c:v>
                </c:pt>
                <c:pt idx="33">
                  <c:v>6.6000000000000085</c:v>
                </c:pt>
                <c:pt idx="34">
                  <c:v>0</c:v>
                </c:pt>
                <c:pt idx="35">
                  <c:v>2.5</c:v>
                </c:pt>
                <c:pt idx="36">
                  <c:v>19.400000000000006</c:v>
                </c:pt>
                <c:pt idx="37">
                  <c:v>23.899999999999991</c:v>
                </c:pt>
                <c:pt idx="38">
                  <c:v>38.800000000000011</c:v>
                </c:pt>
                <c:pt idx="39">
                  <c:v>57.800000000000011</c:v>
                </c:pt>
                <c:pt idx="40">
                  <c:v>65.7</c:v>
                </c:pt>
                <c:pt idx="41">
                  <c:v>88.299999999999983</c:v>
                </c:pt>
                <c:pt idx="42">
                  <c:v>92.899999999999991</c:v>
                </c:pt>
                <c:pt idx="43">
                  <c:v>113.10000000000001</c:v>
                </c:pt>
                <c:pt idx="44">
                  <c:v>121.80000000000001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48-4C01-A83F-731F697CF7D9}"/>
            </c:ext>
          </c:extLst>
        </c:ser>
        <c:ser>
          <c:idx val="6"/>
          <c:order val="6"/>
          <c:tx>
            <c:strRef>
              <c:f>Data!$M$56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val>
            <c:numRef>
              <c:f>Data!$N$56:$CC$56</c:f>
              <c:numCache>
                <c:formatCode>General</c:formatCode>
                <c:ptCount val="68"/>
                <c:pt idx="0">
                  <c:v>67.5</c:v>
                </c:pt>
                <c:pt idx="1">
                  <c:v>67.5</c:v>
                </c:pt>
                <c:pt idx="2">
                  <c:v>67.5</c:v>
                </c:pt>
                <c:pt idx="3">
                  <c:v>67.5</c:v>
                </c:pt>
                <c:pt idx="4">
                  <c:v>67.5</c:v>
                </c:pt>
                <c:pt idx="5">
                  <c:v>67.5</c:v>
                </c:pt>
                <c:pt idx="6">
                  <c:v>67.5</c:v>
                </c:pt>
                <c:pt idx="7">
                  <c:v>67.5</c:v>
                </c:pt>
                <c:pt idx="8">
                  <c:v>67.5</c:v>
                </c:pt>
                <c:pt idx="9">
                  <c:v>67.5</c:v>
                </c:pt>
                <c:pt idx="10">
                  <c:v>67.5</c:v>
                </c:pt>
                <c:pt idx="11">
                  <c:v>67.5</c:v>
                </c:pt>
                <c:pt idx="12">
                  <c:v>67.5</c:v>
                </c:pt>
                <c:pt idx="13">
                  <c:v>67.5</c:v>
                </c:pt>
                <c:pt idx="14">
                  <c:v>67.5</c:v>
                </c:pt>
                <c:pt idx="15">
                  <c:v>67.5</c:v>
                </c:pt>
                <c:pt idx="16">
                  <c:v>67.5</c:v>
                </c:pt>
                <c:pt idx="17">
                  <c:v>67.5</c:v>
                </c:pt>
                <c:pt idx="18">
                  <c:v>67.5</c:v>
                </c:pt>
                <c:pt idx="19">
                  <c:v>67.5</c:v>
                </c:pt>
                <c:pt idx="20">
                  <c:v>67.5</c:v>
                </c:pt>
                <c:pt idx="21">
                  <c:v>67.5</c:v>
                </c:pt>
                <c:pt idx="22">
                  <c:v>67.5</c:v>
                </c:pt>
                <c:pt idx="23">
                  <c:v>67.5</c:v>
                </c:pt>
                <c:pt idx="24">
                  <c:v>67.5</c:v>
                </c:pt>
                <c:pt idx="25">
                  <c:v>67.5</c:v>
                </c:pt>
                <c:pt idx="26">
                  <c:v>67.5</c:v>
                </c:pt>
                <c:pt idx="27">
                  <c:v>67.5</c:v>
                </c:pt>
                <c:pt idx="28">
                  <c:v>67.5</c:v>
                </c:pt>
                <c:pt idx="29">
                  <c:v>67.5</c:v>
                </c:pt>
                <c:pt idx="30">
                  <c:v>67.5</c:v>
                </c:pt>
                <c:pt idx="31">
                  <c:v>67.5</c:v>
                </c:pt>
                <c:pt idx="32">
                  <c:v>67.5</c:v>
                </c:pt>
                <c:pt idx="33">
                  <c:v>67.5</c:v>
                </c:pt>
                <c:pt idx="34">
                  <c:v>67.5</c:v>
                </c:pt>
                <c:pt idx="35">
                  <c:v>67.5</c:v>
                </c:pt>
                <c:pt idx="36">
                  <c:v>67.5</c:v>
                </c:pt>
                <c:pt idx="37">
                  <c:v>67.5</c:v>
                </c:pt>
                <c:pt idx="38">
                  <c:v>67.5</c:v>
                </c:pt>
                <c:pt idx="39">
                  <c:v>67.5</c:v>
                </c:pt>
                <c:pt idx="40">
                  <c:v>67.5</c:v>
                </c:pt>
                <c:pt idx="41">
                  <c:v>67.5</c:v>
                </c:pt>
                <c:pt idx="42">
                  <c:v>67.5</c:v>
                </c:pt>
                <c:pt idx="43">
                  <c:v>67.5</c:v>
                </c:pt>
                <c:pt idx="44">
                  <c:v>67.5</c:v>
                </c:pt>
                <c:pt idx="45">
                  <c:v>67.5</c:v>
                </c:pt>
                <c:pt idx="46">
                  <c:v>67.5</c:v>
                </c:pt>
                <c:pt idx="47">
                  <c:v>67.5</c:v>
                </c:pt>
                <c:pt idx="48">
                  <c:v>71.900000000000006</c:v>
                </c:pt>
                <c:pt idx="49">
                  <c:v>77.599999999999994</c:v>
                </c:pt>
                <c:pt idx="50">
                  <c:v>81.900000000000006</c:v>
                </c:pt>
                <c:pt idx="51">
                  <c:v>82.7</c:v>
                </c:pt>
                <c:pt idx="52">
                  <c:v>83.6</c:v>
                </c:pt>
                <c:pt idx="53">
                  <c:v>88.4</c:v>
                </c:pt>
                <c:pt idx="54">
                  <c:v>92.2</c:v>
                </c:pt>
                <c:pt idx="55">
                  <c:v>93.3</c:v>
                </c:pt>
                <c:pt idx="56">
                  <c:v>94.7</c:v>
                </c:pt>
                <c:pt idx="57">
                  <c:v>100</c:v>
                </c:pt>
                <c:pt idx="58">
                  <c:v>102.3</c:v>
                </c:pt>
                <c:pt idx="59">
                  <c:v>104.6</c:v>
                </c:pt>
                <c:pt idx="60">
                  <c:v>104.1</c:v>
                </c:pt>
                <c:pt idx="61">
                  <c:v>106.3</c:v>
                </c:pt>
                <c:pt idx="62">
                  <c:v>107.2</c:v>
                </c:pt>
                <c:pt idx="63">
                  <c:v>105.4</c:v>
                </c:pt>
                <c:pt idx="64">
                  <c:v>103.4</c:v>
                </c:pt>
                <c:pt idx="65">
                  <c:v>102</c:v>
                </c:pt>
                <c:pt idx="66">
                  <c:v>102.6</c:v>
                </c:pt>
                <c:pt idx="67">
                  <c:v>106.5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48-4C01-A83F-731F697CF7D9}"/>
            </c:ext>
          </c:extLst>
        </c:ser>
        <c:ser>
          <c:idx val="7"/>
          <c:order val="7"/>
          <c:tx>
            <c:strRef>
              <c:f>Data!$M$57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val>
            <c:numRef>
              <c:f>Data!$N$57:$CC$57</c:f>
              <c:numCache>
                <c:formatCode>General</c:formatCode>
                <c:ptCount val="68"/>
                <c:pt idx="47">
                  <c:v>12.799999999999997</c:v>
                </c:pt>
                <c:pt idx="48">
                  <c:v>13.099999999999994</c:v>
                </c:pt>
                <c:pt idx="49">
                  <c:v>8.2000000000000028</c:v>
                </c:pt>
                <c:pt idx="50">
                  <c:v>4.8999999999999915</c:v>
                </c:pt>
                <c:pt idx="51">
                  <c:v>6.8999999999999915</c:v>
                </c:pt>
                <c:pt idx="52">
                  <c:v>6.6000000000000085</c:v>
                </c:pt>
                <c:pt idx="53">
                  <c:v>3.8999999999999915</c:v>
                </c:pt>
                <c:pt idx="54">
                  <c:v>3</c:v>
                </c:pt>
                <c:pt idx="55">
                  <c:v>2.7999999999999972</c:v>
                </c:pt>
                <c:pt idx="56">
                  <c:v>3.5999999999999943</c:v>
                </c:pt>
                <c:pt idx="57">
                  <c:v>0</c:v>
                </c:pt>
                <c:pt idx="58">
                  <c:v>1.6000000000000085</c:v>
                </c:pt>
                <c:pt idx="59">
                  <c:v>6.6000000000000085</c:v>
                </c:pt>
                <c:pt idx="60">
                  <c:v>10.700000000000003</c:v>
                </c:pt>
                <c:pt idx="61">
                  <c:v>10.900000000000006</c:v>
                </c:pt>
                <c:pt idx="62">
                  <c:v>10.599999999999994</c:v>
                </c:pt>
                <c:pt idx="63">
                  <c:v>14.5</c:v>
                </c:pt>
                <c:pt idx="64">
                  <c:v>15.199999999999989</c:v>
                </c:pt>
                <c:pt idx="65">
                  <c:v>17</c:v>
                </c:pt>
                <c:pt idx="66">
                  <c:v>17.600000000000009</c:v>
                </c:pt>
                <c:pt idx="67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48-4C01-A83F-731F697CF7D9}"/>
            </c:ext>
          </c:extLst>
        </c:ser>
        <c:ser>
          <c:idx val="8"/>
          <c:order val="8"/>
          <c:tx>
            <c:strRef>
              <c:f>Data!$M$58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val>
            <c:numRef>
              <c:f>Data!$N$58:$CZ$58</c:f>
              <c:numCache>
                <c:formatCode>General</c:formatCode>
                <c:ptCount val="91"/>
                <c:pt idx="0">
                  <c:v>52.5</c:v>
                </c:pt>
                <c:pt idx="1">
                  <c:v>52.5</c:v>
                </c:pt>
                <c:pt idx="2">
                  <c:v>52.5</c:v>
                </c:pt>
                <c:pt idx="3">
                  <c:v>52.5</c:v>
                </c:pt>
                <c:pt idx="4">
                  <c:v>52.5</c:v>
                </c:pt>
                <c:pt idx="5">
                  <c:v>52.5</c:v>
                </c:pt>
                <c:pt idx="6">
                  <c:v>52.5</c:v>
                </c:pt>
                <c:pt idx="7">
                  <c:v>52.5</c:v>
                </c:pt>
                <c:pt idx="8">
                  <c:v>52.5</c:v>
                </c:pt>
                <c:pt idx="9">
                  <c:v>52.5</c:v>
                </c:pt>
                <c:pt idx="10">
                  <c:v>52.5</c:v>
                </c:pt>
                <c:pt idx="11">
                  <c:v>52.5</c:v>
                </c:pt>
                <c:pt idx="12">
                  <c:v>52.5</c:v>
                </c:pt>
                <c:pt idx="13">
                  <c:v>52.5</c:v>
                </c:pt>
                <c:pt idx="14">
                  <c:v>52.5</c:v>
                </c:pt>
                <c:pt idx="15">
                  <c:v>52.5</c:v>
                </c:pt>
                <c:pt idx="16">
                  <c:v>52.5</c:v>
                </c:pt>
                <c:pt idx="17">
                  <c:v>52.5</c:v>
                </c:pt>
                <c:pt idx="18">
                  <c:v>52.5</c:v>
                </c:pt>
                <c:pt idx="19">
                  <c:v>52.5</c:v>
                </c:pt>
                <c:pt idx="20">
                  <c:v>52.5</c:v>
                </c:pt>
                <c:pt idx="21">
                  <c:v>52.5</c:v>
                </c:pt>
                <c:pt idx="22">
                  <c:v>52.5</c:v>
                </c:pt>
                <c:pt idx="23">
                  <c:v>52.5</c:v>
                </c:pt>
                <c:pt idx="24">
                  <c:v>52.5</c:v>
                </c:pt>
                <c:pt idx="25">
                  <c:v>52.5</c:v>
                </c:pt>
                <c:pt idx="26">
                  <c:v>52.5</c:v>
                </c:pt>
                <c:pt idx="27">
                  <c:v>52.5</c:v>
                </c:pt>
                <c:pt idx="28">
                  <c:v>52.5</c:v>
                </c:pt>
                <c:pt idx="29">
                  <c:v>52.5</c:v>
                </c:pt>
                <c:pt idx="30">
                  <c:v>52.5</c:v>
                </c:pt>
                <c:pt idx="31">
                  <c:v>52.5</c:v>
                </c:pt>
                <c:pt idx="32">
                  <c:v>52.5</c:v>
                </c:pt>
                <c:pt idx="33">
                  <c:v>52.5</c:v>
                </c:pt>
                <c:pt idx="34">
                  <c:v>52.5</c:v>
                </c:pt>
                <c:pt idx="35">
                  <c:v>52.5</c:v>
                </c:pt>
                <c:pt idx="36">
                  <c:v>52.5</c:v>
                </c:pt>
                <c:pt idx="37">
                  <c:v>52.5</c:v>
                </c:pt>
                <c:pt idx="38">
                  <c:v>52.5</c:v>
                </c:pt>
                <c:pt idx="39">
                  <c:v>52.5</c:v>
                </c:pt>
                <c:pt idx="40">
                  <c:v>52.5</c:v>
                </c:pt>
                <c:pt idx="41">
                  <c:v>52.5</c:v>
                </c:pt>
                <c:pt idx="42">
                  <c:v>52.5</c:v>
                </c:pt>
                <c:pt idx="43">
                  <c:v>52.5</c:v>
                </c:pt>
                <c:pt idx="44">
                  <c:v>52.5</c:v>
                </c:pt>
                <c:pt idx="45">
                  <c:v>52.5</c:v>
                </c:pt>
                <c:pt idx="46">
                  <c:v>52.5</c:v>
                </c:pt>
                <c:pt idx="47">
                  <c:v>52.5</c:v>
                </c:pt>
                <c:pt idx="48">
                  <c:v>52.5</c:v>
                </c:pt>
                <c:pt idx="49">
                  <c:v>52.5</c:v>
                </c:pt>
                <c:pt idx="50">
                  <c:v>52.5</c:v>
                </c:pt>
                <c:pt idx="51">
                  <c:v>52.5</c:v>
                </c:pt>
                <c:pt idx="52">
                  <c:v>52.5</c:v>
                </c:pt>
                <c:pt idx="53">
                  <c:v>52.5</c:v>
                </c:pt>
                <c:pt idx="54">
                  <c:v>52.5</c:v>
                </c:pt>
                <c:pt idx="55">
                  <c:v>52.5</c:v>
                </c:pt>
                <c:pt idx="56">
                  <c:v>52.5</c:v>
                </c:pt>
                <c:pt idx="57">
                  <c:v>52.5</c:v>
                </c:pt>
                <c:pt idx="58">
                  <c:v>52.5</c:v>
                </c:pt>
                <c:pt idx="59">
                  <c:v>52.5</c:v>
                </c:pt>
                <c:pt idx="60">
                  <c:v>52.5</c:v>
                </c:pt>
                <c:pt idx="61">
                  <c:v>52.5</c:v>
                </c:pt>
                <c:pt idx="62">
                  <c:v>52.5</c:v>
                </c:pt>
                <c:pt idx="63">
                  <c:v>52.5</c:v>
                </c:pt>
                <c:pt idx="64">
                  <c:v>52.5</c:v>
                </c:pt>
                <c:pt idx="65">
                  <c:v>52.5</c:v>
                </c:pt>
                <c:pt idx="66">
                  <c:v>52.5</c:v>
                </c:pt>
                <c:pt idx="67">
                  <c:v>52.5</c:v>
                </c:pt>
                <c:pt idx="68">
                  <c:v>52.5</c:v>
                </c:pt>
                <c:pt idx="69">
                  <c:v>52.5</c:v>
                </c:pt>
                <c:pt idx="70">
                  <c:v>52.5</c:v>
                </c:pt>
                <c:pt idx="71">
                  <c:v>61.2</c:v>
                </c:pt>
                <c:pt idx="72">
                  <c:v>68.599999999999994</c:v>
                </c:pt>
                <c:pt idx="73">
                  <c:v>74.599999999999994</c:v>
                </c:pt>
                <c:pt idx="74">
                  <c:v>76.7</c:v>
                </c:pt>
                <c:pt idx="75">
                  <c:v>81.7</c:v>
                </c:pt>
                <c:pt idx="76">
                  <c:v>86.4</c:v>
                </c:pt>
                <c:pt idx="77">
                  <c:v>89.7</c:v>
                </c:pt>
                <c:pt idx="78">
                  <c:v>92.3</c:v>
                </c:pt>
                <c:pt idx="79">
                  <c:v>96</c:v>
                </c:pt>
                <c:pt idx="80">
                  <c:v>100</c:v>
                </c:pt>
                <c:pt idx="81">
                  <c:v>104.8</c:v>
                </c:pt>
                <c:pt idx="82">
                  <c:v>108.7</c:v>
                </c:pt>
                <c:pt idx="83">
                  <c:v>110.1</c:v>
                </c:pt>
                <c:pt idx="84">
                  <c:v>108.5</c:v>
                </c:pt>
                <c:pt idx="85">
                  <c:v>108.6</c:v>
                </c:pt>
                <c:pt idx="86">
                  <c:v>109</c:v>
                </c:pt>
                <c:pt idx="87">
                  <c:v>107.7</c:v>
                </c:pt>
                <c:pt idx="88">
                  <c:v>108.3</c:v>
                </c:pt>
                <c:pt idx="89">
                  <c:v>109.5</c:v>
                </c:pt>
                <c:pt idx="90">
                  <c:v>112.3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48-4C01-A83F-731F697CF7D9}"/>
            </c:ext>
          </c:extLst>
        </c:ser>
        <c:ser>
          <c:idx val="9"/>
          <c:order val="9"/>
          <c:tx>
            <c:strRef>
              <c:f>Data!$M$59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val>
            <c:numRef>
              <c:f>Data!$N$59:$CZ$59</c:f>
              <c:numCache>
                <c:formatCode>General</c:formatCode>
                <c:ptCount val="91"/>
                <c:pt idx="70">
                  <c:v>25.299999999999997</c:v>
                </c:pt>
                <c:pt idx="71">
                  <c:v>24.099999999999994</c:v>
                </c:pt>
                <c:pt idx="72">
                  <c:v>20.300000000000011</c:v>
                </c:pt>
                <c:pt idx="73">
                  <c:v>10.700000000000003</c:v>
                </c:pt>
                <c:pt idx="74">
                  <c:v>8.7999999999999972</c:v>
                </c:pt>
                <c:pt idx="75">
                  <c:v>6.5</c:v>
                </c:pt>
                <c:pt idx="76">
                  <c:v>4.5</c:v>
                </c:pt>
                <c:pt idx="77">
                  <c:v>3.5999999999999943</c:v>
                </c:pt>
                <c:pt idx="78">
                  <c:v>2.5</c:v>
                </c:pt>
                <c:pt idx="79">
                  <c:v>3.2000000000000028</c:v>
                </c:pt>
                <c:pt idx="80">
                  <c:v>0</c:v>
                </c:pt>
                <c:pt idx="81">
                  <c:v>2</c:v>
                </c:pt>
                <c:pt idx="82">
                  <c:v>3.2000000000000028</c:v>
                </c:pt>
                <c:pt idx="83">
                  <c:v>5.7000000000000028</c:v>
                </c:pt>
                <c:pt idx="84">
                  <c:v>11.700000000000003</c:v>
                </c:pt>
                <c:pt idx="85">
                  <c:v>12.700000000000003</c:v>
                </c:pt>
                <c:pt idx="86">
                  <c:v>17.799999999999997</c:v>
                </c:pt>
                <c:pt idx="87">
                  <c:v>19</c:v>
                </c:pt>
                <c:pt idx="88">
                  <c:v>16.799999999999997</c:v>
                </c:pt>
                <c:pt idx="89">
                  <c:v>17.5</c:v>
                </c:pt>
                <c:pt idx="90">
                  <c:v>13.200000000000003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48-4C01-A83F-731F697CF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0309296"/>
        <c:axId val="1"/>
      </c:areaChart>
      <c:lineChart>
        <c:grouping val="standard"/>
        <c:varyColors val="0"/>
        <c:ser>
          <c:idx val="0"/>
          <c:order val="0"/>
          <c:tx>
            <c:strRef>
              <c:f>Data!$M$46</c:f>
              <c:strCache>
                <c:ptCount val="1"/>
                <c:pt idx="0">
                  <c:v>Magyarország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9-1048-4C01-A83F-731F697CF7D9}"/>
              </c:ext>
            </c:extLst>
          </c:dPt>
          <c:dPt>
            <c:idx val="22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B-1048-4C01-A83F-731F697CF7D9}"/>
              </c:ext>
            </c:extLst>
          </c:dPt>
          <c:dPt>
            <c:idx val="23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D-1048-4C01-A83F-731F697CF7D9}"/>
              </c:ext>
            </c:extLst>
          </c:dPt>
          <c:dPt>
            <c:idx val="24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F-1048-4C01-A83F-731F697CF7D9}"/>
              </c:ext>
            </c:extLst>
          </c:dPt>
          <c:dPt>
            <c:idx val="45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1-1048-4C01-A83F-731F697CF7D9}"/>
              </c:ext>
            </c:extLst>
          </c:dPt>
          <c:dPt>
            <c:idx val="46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3-1048-4C01-A83F-731F697CF7D9}"/>
              </c:ext>
            </c:extLst>
          </c:dPt>
          <c:dPt>
            <c:idx val="47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5-1048-4C01-A83F-731F697CF7D9}"/>
              </c:ext>
            </c:extLst>
          </c:dPt>
          <c:dPt>
            <c:idx val="68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7-1048-4C01-A83F-731F697CF7D9}"/>
              </c:ext>
            </c:extLst>
          </c:dPt>
          <c:dPt>
            <c:idx val="69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9-1048-4C01-A83F-731F697CF7D9}"/>
              </c:ext>
            </c:extLst>
          </c:dPt>
          <c:dPt>
            <c:idx val="70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B-1048-4C01-A83F-731F697CF7D9}"/>
              </c:ext>
            </c:extLst>
          </c:dPt>
          <c:dPt>
            <c:idx val="91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D-1048-4C01-A83F-731F697CF7D9}"/>
              </c:ext>
            </c:extLst>
          </c:dPt>
          <c:cat>
            <c:multiLvlStrRef>
              <c:f>Data!$N$44:$DA$45</c:f>
              <c:multiLvlStrCache>
                <c:ptCount val="92"/>
                <c:lvl>
                  <c:pt idx="1">
                    <c:v>1995</c:v>
                  </c:pt>
                  <c:pt idx="2">
                    <c:v> </c:v>
                  </c:pt>
                  <c:pt idx="6">
                    <c:v>2000</c:v>
                  </c:pt>
                  <c:pt idx="11">
                    <c:v>2005</c:v>
                  </c:pt>
                  <c:pt idx="16">
                    <c:v>2010</c:v>
                  </c:pt>
                  <c:pt idx="21">
                    <c:v>2015</c:v>
                  </c:pt>
                  <c:pt idx="24">
                    <c:v>1995</c:v>
                  </c:pt>
                  <c:pt idx="29">
                    <c:v>2000</c:v>
                  </c:pt>
                  <c:pt idx="34">
                    <c:v>2005</c:v>
                  </c:pt>
                  <c:pt idx="39">
                    <c:v>2010</c:v>
                  </c:pt>
                  <c:pt idx="44">
                    <c:v>2015</c:v>
                  </c:pt>
                  <c:pt idx="47">
                    <c:v>1995</c:v>
                  </c:pt>
                  <c:pt idx="52">
                    <c:v>2000</c:v>
                  </c:pt>
                  <c:pt idx="57">
                    <c:v>2005</c:v>
                  </c:pt>
                  <c:pt idx="62">
                    <c:v>2010</c:v>
                  </c:pt>
                  <c:pt idx="67">
                    <c:v>2015</c:v>
                  </c:pt>
                  <c:pt idx="70">
                    <c:v>1995</c:v>
                  </c:pt>
                  <c:pt idx="75">
                    <c:v>2000</c:v>
                  </c:pt>
                  <c:pt idx="80">
                    <c:v>2005</c:v>
                  </c:pt>
                  <c:pt idx="85">
                    <c:v>2010</c:v>
                  </c:pt>
                  <c:pt idx="90">
                    <c:v>2015</c:v>
                  </c:pt>
                  <c:pt idx="91">
                    <c:v> </c:v>
                  </c:pt>
                </c:lvl>
                <c:lvl>
                  <c:pt idx="0">
                    <c:v>Tartós termék</c:v>
                  </c:pt>
                  <c:pt idx="23">
                    <c:v>Félig tartós termék</c:v>
                  </c:pt>
                  <c:pt idx="46">
                    <c:v>Nem tartós termék</c:v>
                  </c:pt>
                  <c:pt idx="69">
                    <c:v>Szolgáltatás</c:v>
                  </c:pt>
                </c:lvl>
              </c:multiLvlStrCache>
            </c:multiLvlStrRef>
          </c:cat>
          <c:val>
            <c:numRef>
              <c:f>Data!$N$46:$DA$46</c:f>
              <c:numCache>
                <c:formatCode>General</c:formatCode>
                <c:ptCount val="92"/>
                <c:pt idx="1">
                  <c:v>32.700000000000003</c:v>
                </c:pt>
                <c:pt idx="2">
                  <c:v>32.9</c:v>
                </c:pt>
                <c:pt idx="3">
                  <c:v>36.6</c:v>
                </c:pt>
                <c:pt idx="4">
                  <c:v>42.7</c:v>
                </c:pt>
                <c:pt idx="5">
                  <c:v>48.7</c:v>
                </c:pt>
                <c:pt idx="6">
                  <c:v>54.3</c:v>
                </c:pt>
                <c:pt idx="7">
                  <c:v>60.6</c:v>
                </c:pt>
                <c:pt idx="8">
                  <c:v>69.2</c:v>
                </c:pt>
                <c:pt idx="9">
                  <c:v>89.2</c:v>
                </c:pt>
                <c:pt idx="10">
                  <c:v>95.2</c:v>
                </c:pt>
                <c:pt idx="11">
                  <c:v>100</c:v>
                </c:pt>
                <c:pt idx="12">
                  <c:v>106.2</c:v>
                </c:pt>
                <c:pt idx="13">
                  <c:v>108.1</c:v>
                </c:pt>
                <c:pt idx="14">
                  <c:v>101.8</c:v>
                </c:pt>
                <c:pt idx="15">
                  <c:v>72.7</c:v>
                </c:pt>
                <c:pt idx="16">
                  <c:v>64.400000000000006</c:v>
                </c:pt>
                <c:pt idx="17">
                  <c:v>65.5</c:v>
                </c:pt>
                <c:pt idx="18">
                  <c:v>67.2</c:v>
                </c:pt>
                <c:pt idx="19">
                  <c:v>69.599999999999994</c:v>
                </c:pt>
                <c:pt idx="20">
                  <c:v>72.900000000000006</c:v>
                </c:pt>
                <c:pt idx="21">
                  <c:v>76.8</c:v>
                </c:pt>
                <c:pt idx="24">
                  <c:v>76.5</c:v>
                </c:pt>
                <c:pt idx="25">
                  <c:v>75</c:v>
                </c:pt>
                <c:pt idx="26">
                  <c:v>76.900000000000006</c:v>
                </c:pt>
                <c:pt idx="27">
                  <c:v>79.599999999999994</c:v>
                </c:pt>
                <c:pt idx="28">
                  <c:v>83.9</c:v>
                </c:pt>
                <c:pt idx="29">
                  <c:v>86.2</c:v>
                </c:pt>
                <c:pt idx="30">
                  <c:v>91.8</c:v>
                </c:pt>
                <c:pt idx="31">
                  <c:v>91.4</c:v>
                </c:pt>
                <c:pt idx="32">
                  <c:v>96.3</c:v>
                </c:pt>
                <c:pt idx="33">
                  <c:v>99.4</c:v>
                </c:pt>
                <c:pt idx="34">
                  <c:v>100</c:v>
                </c:pt>
                <c:pt idx="35">
                  <c:v>104</c:v>
                </c:pt>
                <c:pt idx="36">
                  <c:v>107.1</c:v>
                </c:pt>
                <c:pt idx="37">
                  <c:v>106.3</c:v>
                </c:pt>
                <c:pt idx="38">
                  <c:v>97.2</c:v>
                </c:pt>
                <c:pt idx="39">
                  <c:v>97.7</c:v>
                </c:pt>
                <c:pt idx="40">
                  <c:v>99.4</c:v>
                </c:pt>
                <c:pt idx="41">
                  <c:v>95.5</c:v>
                </c:pt>
                <c:pt idx="42">
                  <c:v>99.4</c:v>
                </c:pt>
                <c:pt idx="43">
                  <c:v>111</c:v>
                </c:pt>
                <c:pt idx="44">
                  <c:v>119.2</c:v>
                </c:pt>
                <c:pt idx="47">
                  <c:v>84.6</c:v>
                </c:pt>
                <c:pt idx="48">
                  <c:v>83.6</c:v>
                </c:pt>
                <c:pt idx="49">
                  <c:v>85.4</c:v>
                </c:pt>
                <c:pt idx="50">
                  <c:v>89.3</c:v>
                </c:pt>
                <c:pt idx="51">
                  <c:v>93.1</c:v>
                </c:pt>
                <c:pt idx="52">
                  <c:v>92.5</c:v>
                </c:pt>
                <c:pt idx="53">
                  <c:v>94</c:v>
                </c:pt>
                <c:pt idx="54">
                  <c:v>95.6</c:v>
                </c:pt>
                <c:pt idx="55">
                  <c:v>99.6</c:v>
                </c:pt>
                <c:pt idx="56">
                  <c:v>98.4</c:v>
                </c:pt>
                <c:pt idx="57">
                  <c:v>100</c:v>
                </c:pt>
                <c:pt idx="58">
                  <c:v>102.4</c:v>
                </c:pt>
                <c:pt idx="59">
                  <c:v>102.2</c:v>
                </c:pt>
                <c:pt idx="60">
                  <c:v>102.7</c:v>
                </c:pt>
                <c:pt idx="61">
                  <c:v>98.3</c:v>
                </c:pt>
                <c:pt idx="62">
                  <c:v>94</c:v>
                </c:pt>
                <c:pt idx="63">
                  <c:v>94.4</c:v>
                </c:pt>
                <c:pt idx="64">
                  <c:v>90.7</c:v>
                </c:pt>
                <c:pt idx="65">
                  <c:v>90.8</c:v>
                </c:pt>
                <c:pt idx="66">
                  <c:v>93.3</c:v>
                </c:pt>
                <c:pt idx="67">
                  <c:v>96.3</c:v>
                </c:pt>
                <c:pt idx="70">
                  <c:v>73.900000000000006</c:v>
                </c:pt>
                <c:pt idx="71">
                  <c:v>74.8</c:v>
                </c:pt>
                <c:pt idx="72">
                  <c:v>76.3</c:v>
                </c:pt>
                <c:pt idx="73">
                  <c:v>76.599999999999994</c:v>
                </c:pt>
                <c:pt idx="74">
                  <c:v>80.7</c:v>
                </c:pt>
                <c:pt idx="75">
                  <c:v>85.4</c:v>
                </c:pt>
                <c:pt idx="76">
                  <c:v>88.9</c:v>
                </c:pt>
                <c:pt idx="77">
                  <c:v>92.1</c:v>
                </c:pt>
                <c:pt idx="78">
                  <c:v>95.7</c:v>
                </c:pt>
                <c:pt idx="79">
                  <c:v>96.2</c:v>
                </c:pt>
                <c:pt idx="80">
                  <c:v>100</c:v>
                </c:pt>
                <c:pt idx="81">
                  <c:v>101.6</c:v>
                </c:pt>
                <c:pt idx="82">
                  <c:v>99.5</c:v>
                </c:pt>
                <c:pt idx="83">
                  <c:v>99.4</c:v>
                </c:pt>
                <c:pt idx="84">
                  <c:v>97.8</c:v>
                </c:pt>
                <c:pt idx="85">
                  <c:v>97.4</c:v>
                </c:pt>
                <c:pt idx="86">
                  <c:v>97.9</c:v>
                </c:pt>
                <c:pt idx="87">
                  <c:v>96.9</c:v>
                </c:pt>
                <c:pt idx="88">
                  <c:v>96.4</c:v>
                </c:pt>
                <c:pt idx="89">
                  <c:v>98.6</c:v>
                </c:pt>
                <c:pt idx="90">
                  <c:v>101.6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048-4C01-A83F-731F697CF7D9}"/>
            </c:ext>
          </c:extLst>
        </c:ser>
        <c:ser>
          <c:idx val="1"/>
          <c:order val="1"/>
          <c:tx>
            <c:strRef>
              <c:f>Data!$M$47</c:f>
              <c:strCache>
                <c:ptCount val="1"/>
                <c:pt idx="0">
                  <c:v>Régiós átlag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0-1048-4C01-A83F-731F697CF7D9}"/>
              </c:ext>
            </c:extLst>
          </c:dPt>
          <c:dPt>
            <c:idx val="22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2-1048-4C01-A83F-731F697CF7D9}"/>
              </c:ext>
            </c:extLst>
          </c:dPt>
          <c:dPt>
            <c:idx val="23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4-1048-4C01-A83F-731F697CF7D9}"/>
              </c:ext>
            </c:extLst>
          </c:dPt>
          <c:dPt>
            <c:idx val="24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6-1048-4C01-A83F-731F697CF7D9}"/>
              </c:ext>
            </c:extLst>
          </c:dPt>
          <c:dPt>
            <c:idx val="45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8-1048-4C01-A83F-731F697CF7D9}"/>
              </c:ext>
            </c:extLst>
          </c:dPt>
          <c:dPt>
            <c:idx val="46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A-1048-4C01-A83F-731F697CF7D9}"/>
              </c:ext>
            </c:extLst>
          </c:dPt>
          <c:dPt>
            <c:idx val="47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C-1048-4C01-A83F-731F697CF7D9}"/>
              </c:ext>
            </c:extLst>
          </c:dPt>
          <c:dPt>
            <c:idx val="68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E-1048-4C01-A83F-731F697CF7D9}"/>
              </c:ext>
            </c:extLst>
          </c:dPt>
          <c:dPt>
            <c:idx val="69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30-1048-4C01-A83F-731F697CF7D9}"/>
              </c:ext>
            </c:extLst>
          </c:dPt>
          <c:dPt>
            <c:idx val="70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32-1048-4C01-A83F-731F697CF7D9}"/>
              </c:ext>
            </c:extLst>
          </c:dPt>
          <c:dPt>
            <c:idx val="91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34-1048-4C01-A83F-731F697CF7D9}"/>
              </c:ext>
            </c:extLst>
          </c:dPt>
          <c:cat>
            <c:multiLvlStrRef>
              <c:f>Data!$N$44:$DA$45</c:f>
              <c:multiLvlStrCache>
                <c:ptCount val="92"/>
                <c:lvl>
                  <c:pt idx="1">
                    <c:v>1995</c:v>
                  </c:pt>
                  <c:pt idx="2">
                    <c:v> </c:v>
                  </c:pt>
                  <c:pt idx="6">
                    <c:v>2000</c:v>
                  </c:pt>
                  <c:pt idx="11">
                    <c:v>2005</c:v>
                  </c:pt>
                  <c:pt idx="16">
                    <c:v>2010</c:v>
                  </c:pt>
                  <c:pt idx="21">
                    <c:v>2015</c:v>
                  </c:pt>
                  <c:pt idx="24">
                    <c:v>1995</c:v>
                  </c:pt>
                  <c:pt idx="29">
                    <c:v>2000</c:v>
                  </c:pt>
                  <c:pt idx="34">
                    <c:v>2005</c:v>
                  </c:pt>
                  <c:pt idx="39">
                    <c:v>2010</c:v>
                  </c:pt>
                  <c:pt idx="44">
                    <c:v>2015</c:v>
                  </c:pt>
                  <c:pt idx="47">
                    <c:v>1995</c:v>
                  </c:pt>
                  <c:pt idx="52">
                    <c:v>2000</c:v>
                  </c:pt>
                  <c:pt idx="57">
                    <c:v>2005</c:v>
                  </c:pt>
                  <c:pt idx="62">
                    <c:v>2010</c:v>
                  </c:pt>
                  <c:pt idx="67">
                    <c:v>2015</c:v>
                  </c:pt>
                  <c:pt idx="70">
                    <c:v>1995</c:v>
                  </c:pt>
                  <c:pt idx="75">
                    <c:v>2000</c:v>
                  </c:pt>
                  <c:pt idx="80">
                    <c:v>2005</c:v>
                  </c:pt>
                  <c:pt idx="85">
                    <c:v>2010</c:v>
                  </c:pt>
                  <c:pt idx="90">
                    <c:v>2015</c:v>
                  </c:pt>
                  <c:pt idx="91">
                    <c:v> </c:v>
                  </c:pt>
                </c:lvl>
                <c:lvl>
                  <c:pt idx="0">
                    <c:v>Tartós termék</c:v>
                  </c:pt>
                  <c:pt idx="23">
                    <c:v>Félig tartós termék</c:v>
                  </c:pt>
                  <c:pt idx="46">
                    <c:v>Nem tartós termék</c:v>
                  </c:pt>
                  <c:pt idx="69">
                    <c:v>Szolgáltatás</c:v>
                  </c:pt>
                </c:lvl>
              </c:multiLvlStrCache>
            </c:multiLvlStrRef>
          </c:cat>
          <c:val>
            <c:numRef>
              <c:f>Data!$N$47:$DA$47</c:f>
              <c:numCache>
                <c:formatCode>General</c:formatCode>
                <c:ptCount val="92"/>
                <c:pt idx="1">
                  <c:v>44.433333333333337</c:v>
                </c:pt>
                <c:pt idx="2">
                  <c:v>53.633333333333333</c:v>
                </c:pt>
                <c:pt idx="3">
                  <c:v>56.733333333333327</c:v>
                </c:pt>
                <c:pt idx="4">
                  <c:v>62.466666666666661</c:v>
                </c:pt>
                <c:pt idx="5">
                  <c:v>64.533333333333331</c:v>
                </c:pt>
                <c:pt idx="6">
                  <c:v>65.399999999999991</c:v>
                </c:pt>
                <c:pt idx="7">
                  <c:v>73.066666666666663</c:v>
                </c:pt>
                <c:pt idx="8">
                  <c:v>76.833333333333329</c:v>
                </c:pt>
                <c:pt idx="9">
                  <c:v>81.466666666666654</c:v>
                </c:pt>
                <c:pt idx="10">
                  <c:v>91.333333333333329</c:v>
                </c:pt>
                <c:pt idx="11">
                  <c:v>100</c:v>
                </c:pt>
                <c:pt idx="12">
                  <c:v>109.3</c:v>
                </c:pt>
                <c:pt idx="13">
                  <c:v>128.06666666666666</c:v>
                </c:pt>
                <c:pt idx="14">
                  <c:v>154.83333333333334</c:v>
                </c:pt>
                <c:pt idx="15">
                  <c:v>159.29999999999998</c:v>
                </c:pt>
                <c:pt idx="16">
                  <c:v>165.29999999999998</c:v>
                </c:pt>
                <c:pt idx="17">
                  <c:v>169.86666666666665</c:v>
                </c:pt>
                <c:pt idx="18">
                  <c:v>173.4666666666667</c:v>
                </c:pt>
                <c:pt idx="19">
                  <c:v>175.43333333333331</c:v>
                </c:pt>
                <c:pt idx="20">
                  <c:v>186.69999999999996</c:v>
                </c:pt>
                <c:pt idx="21">
                  <c:v>193.53333333333333</c:v>
                </c:pt>
                <c:pt idx="24">
                  <c:v>69.433333333333337</c:v>
                </c:pt>
                <c:pt idx="25">
                  <c:v>75.333333333333329</c:v>
                </c:pt>
                <c:pt idx="26">
                  <c:v>77.166666666666671</c:v>
                </c:pt>
                <c:pt idx="27">
                  <c:v>78.266666666666666</c:v>
                </c:pt>
                <c:pt idx="28">
                  <c:v>78.066666666666677</c:v>
                </c:pt>
                <c:pt idx="29">
                  <c:v>78.166666666666671</c:v>
                </c:pt>
                <c:pt idx="30">
                  <c:v>80.666666666666671</c:v>
                </c:pt>
                <c:pt idx="31">
                  <c:v>83.13333333333334</c:v>
                </c:pt>
                <c:pt idx="32">
                  <c:v>84.933333333333337</c:v>
                </c:pt>
                <c:pt idx="33">
                  <c:v>91.7</c:v>
                </c:pt>
                <c:pt idx="34">
                  <c:v>100</c:v>
                </c:pt>
                <c:pt idx="35">
                  <c:v>108.39999999999999</c:v>
                </c:pt>
                <c:pt idx="36">
                  <c:v>120.96666666666665</c:v>
                </c:pt>
                <c:pt idx="37">
                  <c:v>134.20000000000002</c:v>
                </c:pt>
                <c:pt idx="38">
                  <c:v>135.06666666666666</c:v>
                </c:pt>
                <c:pt idx="39">
                  <c:v>139.73333333333335</c:v>
                </c:pt>
                <c:pt idx="40">
                  <c:v>143.46666666666667</c:v>
                </c:pt>
                <c:pt idx="41">
                  <c:v>149.06666666666669</c:v>
                </c:pt>
                <c:pt idx="42">
                  <c:v>152.16666666666666</c:v>
                </c:pt>
                <c:pt idx="43">
                  <c:v>160.43333333333334</c:v>
                </c:pt>
                <c:pt idx="44">
                  <c:v>166.20000000000002</c:v>
                </c:pt>
                <c:pt idx="47">
                  <c:v>74.433333333333337</c:v>
                </c:pt>
                <c:pt idx="48">
                  <c:v>78.86666666666666</c:v>
                </c:pt>
                <c:pt idx="49">
                  <c:v>82.466666666666669</c:v>
                </c:pt>
                <c:pt idx="50">
                  <c:v>84.533333333333331</c:v>
                </c:pt>
                <c:pt idx="51">
                  <c:v>86.8</c:v>
                </c:pt>
                <c:pt idx="52">
                  <c:v>87.766666666666652</c:v>
                </c:pt>
                <c:pt idx="53">
                  <c:v>90.166666666666671</c:v>
                </c:pt>
                <c:pt idx="54">
                  <c:v>93.399999999999991</c:v>
                </c:pt>
                <c:pt idx="55">
                  <c:v>95</c:v>
                </c:pt>
                <c:pt idx="56">
                  <c:v>97</c:v>
                </c:pt>
                <c:pt idx="57">
                  <c:v>100</c:v>
                </c:pt>
                <c:pt idx="58">
                  <c:v>103.23333333333333</c:v>
                </c:pt>
                <c:pt idx="59">
                  <c:v>107.39999999999999</c:v>
                </c:pt>
                <c:pt idx="60">
                  <c:v>110.10000000000001</c:v>
                </c:pt>
                <c:pt idx="61">
                  <c:v>112.73333333333333</c:v>
                </c:pt>
                <c:pt idx="62">
                  <c:v>114.26666666666667</c:v>
                </c:pt>
                <c:pt idx="63">
                  <c:v>113.53333333333335</c:v>
                </c:pt>
                <c:pt idx="64">
                  <c:v>112.39999999999999</c:v>
                </c:pt>
                <c:pt idx="65">
                  <c:v>111.53333333333335</c:v>
                </c:pt>
                <c:pt idx="66">
                  <c:v>112.43333333333334</c:v>
                </c:pt>
                <c:pt idx="67">
                  <c:v>117.33333333333333</c:v>
                </c:pt>
                <c:pt idx="70">
                  <c:v>61.666666666666664</c:v>
                </c:pt>
                <c:pt idx="71">
                  <c:v>69.3</c:v>
                </c:pt>
                <c:pt idx="72">
                  <c:v>75.599999999999994</c:v>
                </c:pt>
                <c:pt idx="73">
                  <c:v>78.833333333333329</c:v>
                </c:pt>
                <c:pt idx="74">
                  <c:v>82.2</c:v>
                </c:pt>
                <c:pt idx="75">
                  <c:v>85.833333333333329</c:v>
                </c:pt>
                <c:pt idx="76">
                  <c:v>88.866666666666674</c:v>
                </c:pt>
                <c:pt idx="77">
                  <c:v>91.199999999999989</c:v>
                </c:pt>
                <c:pt idx="78">
                  <c:v>93.833333333333329</c:v>
                </c:pt>
                <c:pt idx="79">
                  <c:v>97.666666666666671</c:v>
                </c:pt>
                <c:pt idx="80">
                  <c:v>100</c:v>
                </c:pt>
                <c:pt idx="81">
                  <c:v>105.46666666666665</c:v>
                </c:pt>
                <c:pt idx="82">
                  <c:v>109.8</c:v>
                </c:pt>
                <c:pt idx="83">
                  <c:v>113.36666666666667</c:v>
                </c:pt>
                <c:pt idx="84">
                  <c:v>112.39999999999999</c:v>
                </c:pt>
                <c:pt idx="85">
                  <c:v>112.86666666666667</c:v>
                </c:pt>
                <c:pt idx="86">
                  <c:v>115.03333333333335</c:v>
                </c:pt>
                <c:pt idx="87">
                  <c:v>114.3</c:v>
                </c:pt>
                <c:pt idx="88">
                  <c:v>114.33333333333333</c:v>
                </c:pt>
                <c:pt idx="89">
                  <c:v>115.76666666666667</c:v>
                </c:pt>
                <c:pt idx="90">
                  <c:v>116.7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5-1048-4C01-A83F-731F697CF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309296"/>
        <c:axId val="1"/>
      </c:lineChart>
      <c:catAx>
        <c:axId val="320309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"/>
        <c:crosses val="autoZero"/>
        <c:auto val="0"/>
        <c:lblAlgn val="ctr"/>
        <c:lblOffset val="100"/>
        <c:tickMarkSkip val="1"/>
        <c:noMultiLvlLbl val="0"/>
      </c:catAx>
      <c:valAx>
        <c:axId val="1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203092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"/>
          <c:y val="0.93385363594256598"/>
          <c:w val="1"/>
          <c:h val="6.6146364057434015E-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hu-H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144202898550724"/>
          <c:y val="3.2407407407407406E-2"/>
          <c:w val="0.8255579710144928"/>
          <c:h val="0.73482210557013694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25400">
                <a:solidFill>
                  <a:schemeClr val="accent5"/>
                </a:solidFill>
              </a:ln>
              <a:effectLst/>
            </c:spPr>
          </c:marker>
          <c:trendline>
            <c:name>2004-2008</c:name>
            <c:spPr>
              <a:ln w="38100" cap="rnd">
                <a:solidFill>
                  <a:srgbClr val="202653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Sheet1!$B$4:$B$23</c:f>
              <c:numCache>
                <c:formatCode>0.00</c:formatCode>
                <c:ptCount val="20"/>
                <c:pt idx="0">
                  <c:v>4.1336442501772881</c:v>
                </c:pt>
                <c:pt idx="1">
                  <c:v>3.5900715710223965</c:v>
                </c:pt>
                <c:pt idx="2">
                  <c:v>1.7223055680811381</c:v>
                </c:pt>
                <c:pt idx="3">
                  <c:v>-0.26291700051097661</c:v>
                </c:pt>
                <c:pt idx="4">
                  <c:v>-1.7232555031509893</c:v>
                </c:pt>
                <c:pt idx="5">
                  <c:v>-0.94642770684887811</c:v>
                </c:pt>
                <c:pt idx="6">
                  <c:v>-3.8316459953324959</c:v>
                </c:pt>
                <c:pt idx="7">
                  <c:v>-2.2943592825804311</c:v>
                </c:pt>
                <c:pt idx="8">
                  <c:v>-0.3766877279534257</c:v>
                </c:pt>
                <c:pt idx="9">
                  <c:v>-0.64098290209415942</c:v>
                </c:pt>
                <c:pt idx="10">
                  <c:v>-0.1659340789371625</c:v>
                </c:pt>
                <c:pt idx="11">
                  <c:v>0.19297916008617944</c:v>
                </c:pt>
                <c:pt idx="12">
                  <c:v>0.51896399790465708</c:v>
                </c:pt>
                <c:pt idx="13">
                  <c:v>1.0824025354767257</c:v>
                </c:pt>
                <c:pt idx="14">
                  <c:v>2.2819766098633343</c:v>
                </c:pt>
                <c:pt idx="15">
                  <c:v>2.9314434483602239</c:v>
                </c:pt>
                <c:pt idx="16">
                  <c:v>3.1624878910793823</c:v>
                </c:pt>
                <c:pt idx="17">
                  <c:v>2.4965775892593687</c:v>
                </c:pt>
                <c:pt idx="18">
                  <c:v>2.792776031097294</c:v>
                </c:pt>
                <c:pt idx="19">
                  <c:v>2.8724326076868705</c:v>
                </c:pt>
              </c:numCache>
            </c:numRef>
          </c:xVal>
          <c:yVal>
            <c:numRef>
              <c:f>Sheet1!$C$6:$C$25</c:f>
              <c:numCache>
                <c:formatCode>0.00</c:formatCode>
                <c:ptCount val="20"/>
                <c:pt idx="0">
                  <c:v>4.1214173697574665</c:v>
                </c:pt>
                <c:pt idx="1">
                  <c:v>4.2290245642540185</c:v>
                </c:pt>
                <c:pt idx="2">
                  <c:v>3.9475667650575161</c:v>
                </c:pt>
                <c:pt idx="3">
                  <c:v>3.3375574336190255</c:v>
                </c:pt>
                <c:pt idx="4">
                  <c:v>2.893346569328358</c:v>
                </c:pt>
                <c:pt idx="5">
                  <c:v>2.2305231296290629</c:v>
                </c:pt>
                <c:pt idx="6">
                  <c:v>1.55000138142114</c:v>
                </c:pt>
                <c:pt idx="7">
                  <c:v>1.2641362191452004</c:v>
                </c:pt>
                <c:pt idx="8">
                  <c:v>1.0414980807162095</c:v>
                </c:pt>
                <c:pt idx="9">
                  <c:v>1.303528409210756</c:v>
                </c:pt>
                <c:pt idx="10">
                  <c:v>2.6258352059180368</c:v>
                </c:pt>
                <c:pt idx="11">
                  <c:v>3.7246944975198204</c:v>
                </c:pt>
                <c:pt idx="12">
                  <c:v>4.5015875441801256</c:v>
                </c:pt>
                <c:pt idx="13">
                  <c:v>4.6761357190625858</c:v>
                </c:pt>
                <c:pt idx="14">
                  <c:v>4.2008575660193088</c:v>
                </c:pt>
                <c:pt idx="15">
                  <c:v>4.3594091996438351</c:v>
                </c:pt>
                <c:pt idx="16">
                  <c:v>4.9306315857695893</c:v>
                </c:pt>
                <c:pt idx="17">
                  <c:v>5.4292653471049022</c:v>
                </c:pt>
                <c:pt idx="18">
                  <c:v>5.2586957407760195</c:v>
                </c:pt>
                <c:pt idx="19">
                  <c:v>4.04402700342618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E7D-4F8E-A6AE-D7FD65FBD15E}"/>
            </c:ext>
          </c:extLst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25400">
                <a:solidFill>
                  <a:schemeClr val="bg2"/>
                </a:solidFill>
              </a:ln>
              <a:effectLst/>
            </c:spPr>
          </c:marker>
          <c:trendline>
            <c:name>2009-2016</c:name>
            <c:spPr>
              <a:ln w="38100" cap="rnd">
                <a:solidFill>
                  <a:srgbClr val="AC9F7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Sheet1!$B$24:$B$53</c:f>
              <c:numCache>
                <c:formatCode>0.00</c:formatCode>
                <c:ptCount val="30"/>
                <c:pt idx="0">
                  <c:v>2.9294772735050061</c:v>
                </c:pt>
                <c:pt idx="1">
                  <c:v>-1.528466008046834</c:v>
                </c:pt>
                <c:pt idx="2">
                  <c:v>-1.7703467428900703</c:v>
                </c:pt>
                <c:pt idx="3">
                  <c:v>-1.155154440794592</c:v>
                </c:pt>
                <c:pt idx="4">
                  <c:v>-0.9049599960309046</c:v>
                </c:pt>
                <c:pt idx="5">
                  <c:v>-0.67217432420640266</c:v>
                </c:pt>
                <c:pt idx="6">
                  <c:v>-1.6822975266722611</c:v>
                </c:pt>
                <c:pt idx="7">
                  <c:v>-1.9583029862544132</c:v>
                </c:pt>
                <c:pt idx="8">
                  <c:v>-0.4392984340282704</c:v>
                </c:pt>
                <c:pt idx="9">
                  <c:v>-0.11729051322660457</c:v>
                </c:pt>
                <c:pt idx="10">
                  <c:v>-2.8957258799613013</c:v>
                </c:pt>
                <c:pt idx="11">
                  <c:v>-1.6316397082024998</c:v>
                </c:pt>
                <c:pt idx="12">
                  <c:v>-0.71257555519317639</c:v>
                </c:pt>
                <c:pt idx="13">
                  <c:v>0.39183376571805367</c:v>
                </c:pt>
                <c:pt idx="14">
                  <c:v>1.6972974554579301</c:v>
                </c:pt>
                <c:pt idx="15">
                  <c:v>1.0522684820607813</c:v>
                </c:pt>
                <c:pt idx="16">
                  <c:v>0.81082422857047198</c:v>
                </c:pt>
                <c:pt idx="17">
                  <c:v>0.50584163306453267</c:v>
                </c:pt>
                <c:pt idx="18">
                  <c:v>-0.46317909113725453</c:v>
                </c:pt>
                <c:pt idx="19">
                  <c:v>-1.1112463369875272</c:v>
                </c:pt>
                <c:pt idx="20">
                  <c:v>-1.5250863866740121</c:v>
                </c:pt>
                <c:pt idx="21">
                  <c:v>-2.0155023721252907</c:v>
                </c:pt>
                <c:pt idx="22">
                  <c:v>-3.0314996911229324</c:v>
                </c:pt>
                <c:pt idx="23">
                  <c:v>-2.6985253963267821</c:v>
                </c:pt>
                <c:pt idx="24">
                  <c:v>-2.8776378472603676</c:v>
                </c:pt>
                <c:pt idx="25">
                  <c:v>-3.1308501759295129</c:v>
                </c:pt>
                <c:pt idx="26">
                  <c:v>-4.1465138041734999</c:v>
                </c:pt>
                <c:pt idx="27">
                  <c:v>-4.0912911791240667</c:v>
                </c:pt>
                <c:pt idx="28">
                  <c:v>-4.4743703500735599</c:v>
                </c:pt>
                <c:pt idx="29">
                  <c:v>-3.8753250038309242</c:v>
                </c:pt>
              </c:numCache>
            </c:numRef>
          </c:xVal>
          <c:yVal>
            <c:numRef>
              <c:f>Sheet1!$C$26:$C$55</c:f>
              <c:numCache>
                <c:formatCode>0.00</c:formatCode>
                <c:ptCount val="30"/>
                <c:pt idx="0">
                  <c:v>3.1261422977650284</c:v>
                </c:pt>
                <c:pt idx="1">
                  <c:v>2.9693864344729377</c:v>
                </c:pt>
                <c:pt idx="2">
                  <c:v>2.8529744148560638</c:v>
                </c:pt>
                <c:pt idx="3">
                  <c:v>2.586471281695097</c:v>
                </c:pt>
                <c:pt idx="4">
                  <c:v>2.2294677367523832</c:v>
                </c:pt>
                <c:pt idx="5">
                  <c:v>1.1886639887462138</c:v>
                </c:pt>
                <c:pt idx="6">
                  <c:v>0.73800579440536751</c:v>
                </c:pt>
                <c:pt idx="7">
                  <c:v>1.3582009234355326</c:v>
                </c:pt>
                <c:pt idx="8">
                  <c:v>1.6938058117431183</c:v>
                </c:pt>
                <c:pt idx="9">
                  <c:v>2.6511841342664155</c:v>
                </c:pt>
                <c:pt idx="10">
                  <c:v>2.9853467517900327</c:v>
                </c:pt>
                <c:pt idx="11">
                  <c:v>2.7370588501088662</c:v>
                </c:pt>
                <c:pt idx="12">
                  <c:v>2.8917609039370973</c:v>
                </c:pt>
                <c:pt idx="13">
                  <c:v>2.4827148970862254</c:v>
                </c:pt>
                <c:pt idx="14">
                  <c:v>2.4019568202296568</c:v>
                </c:pt>
                <c:pt idx="15">
                  <c:v>2.3404491306607582</c:v>
                </c:pt>
                <c:pt idx="16">
                  <c:v>1.7629696455274484</c:v>
                </c:pt>
                <c:pt idx="17">
                  <c:v>1.6308466459404656</c:v>
                </c:pt>
                <c:pt idx="18">
                  <c:v>1.4950068450206402</c:v>
                </c:pt>
                <c:pt idx="19">
                  <c:v>1.1973610393694969</c:v>
                </c:pt>
                <c:pt idx="20">
                  <c:v>1.5431195972151812</c:v>
                </c:pt>
                <c:pt idx="21">
                  <c:v>1.3529600445169194</c:v>
                </c:pt>
                <c:pt idx="22">
                  <c:v>1.3270854125959914</c:v>
                </c:pt>
                <c:pt idx="23">
                  <c:v>1.2420521338467836</c:v>
                </c:pt>
                <c:pt idx="24">
                  <c:v>1.0646023430464595</c:v>
                </c:pt>
                <c:pt idx="25">
                  <c:v>1.1777673389246104</c:v>
                </c:pt>
                <c:pt idx="26">
                  <c:v>1.0520498932347806</c:v>
                </c:pt>
                <c:pt idx="27">
                  <c:v>1.2534426312463154</c:v>
                </c:pt>
                <c:pt idx="28">
                  <c:v>1.1905853821216255</c:v>
                </c:pt>
                <c:pt idx="29">
                  <c:v>1.1827068774860123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E7D-4F8E-A6AE-D7FD65FBD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2225568"/>
        <c:axId val="592233768"/>
      </c:scatterChart>
      <c:valAx>
        <c:axId val="592225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Fogyasztási rés (százalék)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92233768"/>
        <c:crosses val="autoZero"/>
        <c:crossBetween val="midCat"/>
      </c:valAx>
      <c:valAx>
        <c:axId val="592233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Adószűrt maginfláció</a:t>
                </a:r>
              </a:p>
              <a:p>
                <a:pPr>
                  <a:defRPr/>
                </a:pPr>
                <a:r>
                  <a:rPr lang="hu-HU"/>
                  <a:t>(2 negyedév késleltetés, év/év, százalék)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cross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922255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"/>
          <c:y val="0.92187445319335082"/>
          <c:w val="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778865740740742"/>
          <c:y val="3.681488888888889E-2"/>
          <c:w val="0.79449328703703692"/>
          <c:h val="0.68674836852302401"/>
        </c:manualLayout>
      </c:layout>
      <c:scatterChart>
        <c:scatterStyle val="lineMarker"/>
        <c:varyColors val="0"/>
        <c:ser>
          <c:idx val="0"/>
          <c:order val="0"/>
          <c:tx>
            <c:v>2001-2007</c:v>
          </c:tx>
          <c:spPr>
            <a:ln w="19050">
              <a:noFill/>
            </a:ln>
          </c:spPr>
          <c:marker>
            <c:symbol val="circle"/>
            <c:size val="10"/>
            <c:spPr>
              <a:solidFill>
                <a:schemeClr val="accent6">
                  <a:lumMod val="50000"/>
                </a:schemeClr>
              </a:solidFill>
              <a:ln w="15875">
                <a:noFill/>
              </a:ln>
              <a:effectLst/>
            </c:spPr>
          </c:marker>
          <c:trendline>
            <c:spPr>
              <a:ln w="38100" cap="rnd">
                <a:solidFill>
                  <a:srgbClr val="7BAFD4">
                    <a:lumMod val="50000"/>
                  </a:srgb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adatok!$D$2:$D$29</c:f>
              <c:numCache>
                <c:formatCode>0.00</c:formatCode>
                <c:ptCount val="28"/>
                <c:pt idx="0">
                  <c:v>14.59022500448124</c:v>
                </c:pt>
                <c:pt idx="1">
                  <c:v>13.855351252655083</c:v>
                </c:pt>
                <c:pt idx="2">
                  <c:v>13.812989583449365</c:v>
                </c:pt>
                <c:pt idx="3">
                  <c:v>13.519115494620394</c:v>
                </c:pt>
                <c:pt idx="4">
                  <c:v>13.524086612444549</c:v>
                </c:pt>
                <c:pt idx="5">
                  <c:v>13.652888750932718</c:v>
                </c:pt>
                <c:pt idx="6">
                  <c:v>12.551019742884264</c:v>
                </c:pt>
                <c:pt idx="7">
                  <c:v>10.800962280428024</c:v>
                </c:pt>
                <c:pt idx="8">
                  <c:v>6.9620358083860197</c:v>
                </c:pt>
                <c:pt idx="9">
                  <c:v>6.923006072200792</c:v>
                </c:pt>
                <c:pt idx="10">
                  <c:v>6.96123785777867</c:v>
                </c:pt>
                <c:pt idx="11">
                  <c:v>7.1894375914662874</c:v>
                </c:pt>
                <c:pt idx="12">
                  <c:v>9.6896971866099761</c:v>
                </c:pt>
                <c:pt idx="13">
                  <c:v>7.6991353141008716</c:v>
                </c:pt>
                <c:pt idx="14">
                  <c:v>7.4592837593404369</c:v>
                </c:pt>
                <c:pt idx="15">
                  <c:v>7.4656156499964368</c:v>
                </c:pt>
                <c:pt idx="16">
                  <c:v>7.1245376182574915</c:v>
                </c:pt>
                <c:pt idx="17">
                  <c:v>8.867093753476567</c:v>
                </c:pt>
                <c:pt idx="18">
                  <c:v>7.7047583079519626</c:v>
                </c:pt>
                <c:pt idx="19">
                  <c:v>7.3537993889911064</c:v>
                </c:pt>
                <c:pt idx="20">
                  <c:v>7.9714174279695555</c:v>
                </c:pt>
                <c:pt idx="21">
                  <c:v>6.1606591162273787</c:v>
                </c:pt>
                <c:pt idx="22">
                  <c:v>8.7218241430559544</c:v>
                </c:pt>
                <c:pt idx="23">
                  <c:v>11.701818240589617</c:v>
                </c:pt>
                <c:pt idx="24">
                  <c:v>10.383068718820866</c:v>
                </c:pt>
                <c:pt idx="25">
                  <c:v>12.547517490338336</c:v>
                </c:pt>
                <c:pt idx="26">
                  <c:v>10.774623946271461</c:v>
                </c:pt>
                <c:pt idx="27">
                  <c:v>8.0998785504939832</c:v>
                </c:pt>
              </c:numCache>
            </c:numRef>
          </c:xVal>
          <c:yVal>
            <c:numRef>
              <c:f>adatok!$B$2:$B$29</c:f>
              <c:numCache>
                <c:formatCode>0.00</c:formatCode>
                <c:ptCount val="28"/>
                <c:pt idx="0">
                  <c:v>9.6927648933469612</c:v>
                </c:pt>
                <c:pt idx="1">
                  <c:v>9.9351975429221824</c:v>
                </c:pt>
                <c:pt idx="2">
                  <c:v>8.9015045822615519</c:v>
                </c:pt>
                <c:pt idx="3">
                  <c:v>7.7435928477562044</c:v>
                </c:pt>
                <c:pt idx="4">
                  <c:v>6.3404150715384162</c:v>
                </c:pt>
                <c:pt idx="5">
                  <c:v>5.5767359512915533</c:v>
                </c:pt>
                <c:pt idx="6">
                  <c:v>5.1336985251452205</c:v>
                </c:pt>
                <c:pt idx="7">
                  <c:v>4.7441581087564515</c:v>
                </c:pt>
                <c:pt idx="8">
                  <c:v>4.1506633699817144</c:v>
                </c:pt>
                <c:pt idx="9">
                  <c:v>3.6683664797931641</c:v>
                </c:pt>
                <c:pt idx="10">
                  <c:v>3.664087707262965</c:v>
                </c:pt>
                <c:pt idx="11">
                  <c:v>3.9896150555676542</c:v>
                </c:pt>
                <c:pt idx="12">
                  <c:v>4.1214173697574665</c:v>
                </c:pt>
                <c:pt idx="13">
                  <c:v>4.2290245642540185</c:v>
                </c:pt>
                <c:pt idx="14">
                  <c:v>3.9475667650575161</c:v>
                </c:pt>
                <c:pt idx="15">
                  <c:v>3.3375574336190255</c:v>
                </c:pt>
                <c:pt idx="16">
                  <c:v>2.893346569328358</c:v>
                </c:pt>
                <c:pt idx="17">
                  <c:v>2.2305231296290629</c:v>
                </c:pt>
                <c:pt idx="18">
                  <c:v>1.55000138142114</c:v>
                </c:pt>
                <c:pt idx="19">
                  <c:v>1.2641362191452004</c:v>
                </c:pt>
                <c:pt idx="20">
                  <c:v>1.0414980807162095</c:v>
                </c:pt>
                <c:pt idx="21">
                  <c:v>1.303528409210756</c:v>
                </c:pt>
                <c:pt idx="22">
                  <c:v>2.6258352059180368</c:v>
                </c:pt>
                <c:pt idx="23">
                  <c:v>3.7246944975198204</c:v>
                </c:pt>
                <c:pt idx="24">
                  <c:v>4.5015875441801256</c:v>
                </c:pt>
                <c:pt idx="25">
                  <c:v>4.6761357190625858</c:v>
                </c:pt>
                <c:pt idx="26">
                  <c:v>4.2008575660193088</c:v>
                </c:pt>
                <c:pt idx="27">
                  <c:v>4.3594091996438351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1DC-4A00-8F35-7A0FECC0A061}"/>
            </c:ext>
          </c:extLst>
        </c:ser>
        <c:ser>
          <c:idx val="1"/>
          <c:order val="1"/>
          <c:tx>
            <c:v>2008-2016</c:v>
          </c:tx>
          <c:spPr>
            <a:ln w="19050">
              <a:noFill/>
            </a:ln>
          </c:spPr>
          <c:marker>
            <c:symbol val="circle"/>
            <c:size val="10"/>
            <c:spPr>
              <a:solidFill>
                <a:schemeClr val="accent1"/>
              </a:solidFill>
              <a:ln>
                <a:noFill/>
              </a:ln>
            </c:spPr>
          </c:marker>
          <c:trendline>
            <c:spPr>
              <a:ln w="38100">
                <a:solidFill>
                  <a:srgbClr val="9C0000"/>
                </a:solidFill>
                <a:prstDash val="solid"/>
              </a:ln>
            </c:spPr>
            <c:trendlineType val="linear"/>
            <c:dispRSqr val="0"/>
            <c:dispEq val="0"/>
          </c:trendline>
          <c:xVal>
            <c:numRef>
              <c:f>adatok!$E$30:$E$63</c:f>
              <c:numCache>
                <c:formatCode>0.00</c:formatCode>
                <c:ptCount val="34"/>
                <c:pt idx="0">
                  <c:v>9.8540721470940866</c:v>
                </c:pt>
                <c:pt idx="1">
                  <c:v>8.1210531126398422</c:v>
                </c:pt>
                <c:pt idx="2">
                  <c:v>7.7030335688214961</c:v>
                </c:pt>
                <c:pt idx="3">
                  <c:v>7.0696353446036255</c:v>
                </c:pt>
                <c:pt idx="4">
                  <c:v>2.7396714579743815</c:v>
                </c:pt>
                <c:pt idx="5">
                  <c:v>3.2213690515586535</c:v>
                </c:pt>
                <c:pt idx="6">
                  <c:v>2.5104976170869548</c:v>
                </c:pt>
                <c:pt idx="7">
                  <c:v>1.4464499088316671</c:v>
                </c:pt>
                <c:pt idx="8">
                  <c:v>3.7582635821541004</c:v>
                </c:pt>
                <c:pt idx="9">
                  <c:v>2.4869518663322481</c:v>
                </c:pt>
                <c:pt idx="10">
                  <c:v>2.9850369597886868</c:v>
                </c:pt>
                <c:pt idx="11">
                  <c:v>0.23222658183445333</c:v>
                </c:pt>
                <c:pt idx="12">
                  <c:v>5.2399231344182056</c:v>
                </c:pt>
                <c:pt idx="13">
                  <c:v>4.6937957305551663</c:v>
                </c:pt>
                <c:pt idx="14">
                  <c:v>4.1569251673894314</c:v>
                </c:pt>
                <c:pt idx="15">
                  <c:v>6.9679896172337692</c:v>
                </c:pt>
                <c:pt idx="16">
                  <c:v>5.7900181119855603</c:v>
                </c:pt>
                <c:pt idx="17">
                  <c:v>6.4792051671801687</c:v>
                </c:pt>
                <c:pt idx="18">
                  <c:v>6.5343924567186349</c:v>
                </c:pt>
                <c:pt idx="19">
                  <c:v>7.0667476326898111</c:v>
                </c:pt>
                <c:pt idx="20">
                  <c:v>3.3976073643185174</c:v>
                </c:pt>
                <c:pt idx="21">
                  <c:v>4.2422873888094728</c:v>
                </c:pt>
                <c:pt idx="22">
                  <c:v>4.5308283598563435</c:v>
                </c:pt>
                <c:pt idx="23">
                  <c:v>4.4596937533150367</c:v>
                </c:pt>
                <c:pt idx="24">
                  <c:v>5.6231952087658783</c:v>
                </c:pt>
                <c:pt idx="25">
                  <c:v>4.8972729563131878</c:v>
                </c:pt>
                <c:pt idx="26">
                  <c:v>4.6438921262254667</c:v>
                </c:pt>
                <c:pt idx="27">
                  <c:v>4.6021038606274232</c:v>
                </c:pt>
                <c:pt idx="28">
                  <c:v>4.0937491337111709</c:v>
                </c:pt>
                <c:pt idx="29">
                  <c:v>4.4806807428383166</c:v>
                </c:pt>
                <c:pt idx="30">
                  <c:v>4.6390899876540175</c:v>
                </c:pt>
                <c:pt idx="31">
                  <c:v>4.9419260944352885</c:v>
                </c:pt>
                <c:pt idx="32">
                  <c:v>4.5966850777730031</c:v>
                </c:pt>
                <c:pt idx="33">
                  <c:v>4.6103447792852563</c:v>
                </c:pt>
              </c:numCache>
            </c:numRef>
          </c:xVal>
          <c:yVal>
            <c:numRef>
              <c:f>adatok!$C$30:$C$63</c:f>
              <c:numCache>
                <c:formatCode>0.00</c:formatCode>
                <c:ptCount val="34"/>
                <c:pt idx="0">
                  <c:v>4.9306315857695893</c:v>
                </c:pt>
                <c:pt idx="1">
                  <c:v>5.4292653471049022</c:v>
                </c:pt>
                <c:pt idx="2">
                  <c:v>5.2586957407760195</c:v>
                </c:pt>
                <c:pt idx="3">
                  <c:v>4.04402700342618</c:v>
                </c:pt>
                <c:pt idx="4">
                  <c:v>3.1261422977650284</c:v>
                </c:pt>
                <c:pt idx="5">
                  <c:v>2.9693864344729377</c:v>
                </c:pt>
                <c:pt idx="6">
                  <c:v>2.8529744148560638</c:v>
                </c:pt>
                <c:pt idx="7">
                  <c:v>2.586471281695097</c:v>
                </c:pt>
                <c:pt idx="8">
                  <c:v>2.2294677367523832</c:v>
                </c:pt>
                <c:pt idx="9">
                  <c:v>1.1886639887462138</c:v>
                </c:pt>
                <c:pt idx="10">
                  <c:v>0.73800579440536751</c:v>
                </c:pt>
                <c:pt idx="11">
                  <c:v>1.3582009234355326</c:v>
                </c:pt>
                <c:pt idx="12">
                  <c:v>1.6938058117431183</c:v>
                </c:pt>
                <c:pt idx="13">
                  <c:v>2.6511841342664155</c:v>
                </c:pt>
                <c:pt idx="14">
                  <c:v>2.9853467517900327</c:v>
                </c:pt>
                <c:pt idx="15">
                  <c:v>2.7370588501088662</c:v>
                </c:pt>
                <c:pt idx="16">
                  <c:v>2.8917609039370973</c:v>
                </c:pt>
                <c:pt idx="17">
                  <c:v>2.4827148970862254</c:v>
                </c:pt>
                <c:pt idx="18">
                  <c:v>2.4019568202296568</c:v>
                </c:pt>
                <c:pt idx="19">
                  <c:v>2.3404491306607582</c:v>
                </c:pt>
                <c:pt idx="20">
                  <c:v>1.7629696455274484</c:v>
                </c:pt>
                <c:pt idx="21">
                  <c:v>1.6308466459404656</c:v>
                </c:pt>
                <c:pt idx="22">
                  <c:v>1.4950068450206402</c:v>
                </c:pt>
                <c:pt idx="23">
                  <c:v>1.1973610393694969</c:v>
                </c:pt>
                <c:pt idx="24">
                  <c:v>1.5431195972151812</c:v>
                </c:pt>
                <c:pt idx="25">
                  <c:v>1.3529600445169194</c:v>
                </c:pt>
                <c:pt idx="26">
                  <c:v>1.3270854125959914</c:v>
                </c:pt>
                <c:pt idx="27">
                  <c:v>1.2420521338467836</c:v>
                </c:pt>
                <c:pt idx="28">
                  <c:v>1.0646023430464595</c:v>
                </c:pt>
                <c:pt idx="29">
                  <c:v>1.1777673389246104</c:v>
                </c:pt>
                <c:pt idx="30">
                  <c:v>1.0520498932347806</c:v>
                </c:pt>
                <c:pt idx="31">
                  <c:v>1.2534426312463154</c:v>
                </c:pt>
                <c:pt idx="32">
                  <c:v>1.1905853821216255</c:v>
                </c:pt>
                <c:pt idx="33">
                  <c:v>1.1827068774860123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1DC-4A00-8F35-7A0FECC0A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3727280"/>
        <c:axId val="1"/>
      </c:scatterChart>
      <c:valAx>
        <c:axId val="293727280"/>
        <c:scaling>
          <c:orientation val="minMax"/>
          <c:max val="15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 algn="ctr">
                  <a:defRPr b="0"/>
                </a:pPr>
                <a:r>
                  <a:rPr lang="hu-HU" b="0"/>
                  <a:t>Munkaerőköltség (év/év, százalék)</a:t>
                </a:r>
              </a:p>
              <a:p>
                <a:pPr algn="ctr">
                  <a:defRPr b="0"/>
                </a:pPr>
                <a:r>
                  <a:rPr lang="hu-HU" b="0"/>
                  <a:t>1 negyedév késleltetés</a:t>
                </a:r>
              </a:p>
            </c:rich>
          </c:tx>
          <c:layout>
            <c:manualLayout>
              <c:xMode val="edge"/>
              <c:yMode val="edge"/>
              <c:x val="0.32784074074074082"/>
              <c:y val="0.8693653963361759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"/>
        <c:crosses val="autoZero"/>
        <c:crossBetween val="midCat"/>
        <c:majorUnit val="5"/>
      </c:valAx>
      <c:valAx>
        <c:axId val="1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Adószűrt maginfláció</a:t>
                </a:r>
              </a:p>
              <a:p>
                <a:pPr>
                  <a:defRPr b="0"/>
                </a:pPr>
                <a:r>
                  <a:rPr lang="hu-HU" b="0"/>
                  <a:t>(év/év, százalék)</a:t>
                </a:r>
              </a:p>
            </c:rich>
          </c:tx>
          <c:layout>
            <c:manualLayout>
              <c:xMode val="edge"/>
              <c:yMode val="edge"/>
              <c:x val="2.9398148148148148E-3"/>
              <c:y val="0.1736160318317634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293727280"/>
        <c:crosses val="autoZero"/>
        <c:crossBetween val="midCat"/>
        <c:majorUnit val="2"/>
      </c:valAx>
      <c:spPr>
        <a:noFill/>
        <a:ln w="25400">
          <a:noFill/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3.5277777777777776E-2"/>
          <c:y val="0.80089229526636307"/>
          <c:w val="0.96472222222222226"/>
          <c:h val="9.041493055555555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+mn-lt"/>
        </a:defRPr>
      </a:pPr>
      <a:endParaRPr lang="hu-H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042744240902146E-2"/>
          <c:y val="0.10674930555555555"/>
          <c:w val="0.86791451151819565"/>
          <c:h val="0.63915833333333338"/>
        </c:manualLayout>
      </c:layout>
      <c:barChart>
        <c:barDir val="col"/>
        <c:grouping val="clustered"/>
        <c:varyColors val="0"/>
        <c:ser>
          <c:idx val="3"/>
          <c:order val="1"/>
          <c:tx>
            <c:strRef>
              <c:f>'EU támogatások_eff'!$A$18</c:f>
              <c:strCache>
                <c:ptCount val="1"/>
                <c:pt idx="0">
                  <c:v>éves változás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'EU támogatások_eff'!$B$14:$H$14</c15:sqref>
                  </c15:fullRef>
                </c:ext>
              </c:extLst>
              <c:f>'EU támogatások_eff'!$B$14:$F$14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'EU támogatások_eff'!$B$18:$H$18</c15:sqref>
                  </c15:fullRef>
                </c:ext>
              </c:extLst>
              <c:f>'EU támogatások_eff'!$B$18:$F$18</c:f>
              <c:numCache>
                <c:formatCode>0.0</c:formatCode>
                <c:ptCount val="5"/>
                <c:pt idx="1">
                  <c:v>-5.6697101617418868</c:v>
                </c:pt>
                <c:pt idx="2">
                  <c:v>1.5673713082214062</c:v>
                </c:pt>
                <c:pt idx="3">
                  <c:v>1.1650585468453567</c:v>
                </c:pt>
                <c:pt idx="4">
                  <c:v>0.27215050530702811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3A-40EC-803F-AEA59C7FA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935760"/>
        <c:axId val="459935368"/>
      </c:barChart>
      <c:lineChart>
        <c:grouping val="standard"/>
        <c:varyColors val="0"/>
        <c:ser>
          <c:idx val="2"/>
          <c:order val="0"/>
          <c:tx>
            <c:strRef>
              <c:f>'EU támogatások_eff'!$A$16</c:f>
              <c:strCache>
                <c:ptCount val="1"/>
                <c:pt idx="0">
                  <c:v>effektív kifizetés</c:v>
                </c:pt>
              </c:strCache>
            </c:strRef>
          </c:tx>
          <c:spPr>
            <a:ln w="38100" cap="rnd">
              <a:solidFill>
                <a:srgbClr val="7BAFD4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ysClr val="window" lastClr="FFFFFF"/>
              </a:solidFill>
              <a:ln w="31750">
                <a:solidFill>
                  <a:srgbClr val="7BAFD4"/>
                </a:solidFill>
              </a:ln>
              <a:effectLst/>
            </c:spPr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'EU támogatások_eff'!$B$14:$H$14</c15:sqref>
                  </c15:fullRef>
                </c:ext>
              </c:extLst>
              <c:f>'EU támogatások_eff'!$B$14:$F$14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'EU támogatások_eff'!$B$16:$H$16</c15:sqref>
                  </c15:fullRef>
                </c:ext>
              </c:extLst>
              <c:f>'EU támogatások_eff'!$B$16:$F$16</c:f>
              <c:numCache>
                <c:formatCode>0.0</c:formatCode>
                <c:ptCount val="5"/>
                <c:pt idx="0">
                  <c:v>8.2178856192090048</c:v>
                </c:pt>
                <c:pt idx="1">
                  <c:v>2.548175457467118</c:v>
                </c:pt>
                <c:pt idx="2">
                  <c:v>4.1155467656885243</c:v>
                </c:pt>
                <c:pt idx="3">
                  <c:v>5.280605312533881</c:v>
                </c:pt>
                <c:pt idx="4">
                  <c:v>5.5527558178409091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3A-40EC-803F-AEA59C7FA8EC}"/>
            </c:ext>
          </c:extLst>
        </c:ser>
        <c:ser>
          <c:idx val="0"/>
          <c:order val="2"/>
          <c:tx>
            <c:strRef>
              <c:f>'EU támogatások_eff'!$A$17</c:f>
              <c:strCache>
                <c:ptCount val="1"/>
                <c:pt idx="0">
                  <c:v>pénzforgalmi kifizetés (tény, MNB előrejelzés)</c:v>
                </c:pt>
              </c:strCache>
            </c:strRef>
          </c:tx>
          <c:spPr>
            <a:ln w="38100" cap="rnd">
              <a:solidFill>
                <a:schemeClr val="accent6">
                  <a:shade val="58000"/>
                </a:schemeClr>
              </a:solidFill>
              <a:round/>
            </a:ln>
            <a:effectLst/>
          </c:spPr>
          <c:marker>
            <c:symbol val="none"/>
          </c:marker>
          <c:cat>
            <c:strLit>
              <c:ptCount val="5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  <c:pt idx="4">
                <c:v>2019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'EU támogatások_eff'!$B$17:$H$17</c15:sqref>
                  </c15:fullRef>
                </c:ext>
              </c:extLst>
              <c:f>'EU támogatások_eff'!$B$17:$F$17</c:f>
              <c:numCache>
                <c:formatCode>0.0</c:formatCode>
                <c:ptCount val="5"/>
                <c:pt idx="0">
                  <c:v>8.2178856192090048</c:v>
                </c:pt>
                <c:pt idx="1">
                  <c:v>5.9476890101802518</c:v>
                </c:pt>
                <c:pt idx="2">
                  <c:v>6.6925027839447333</c:v>
                </c:pt>
                <c:pt idx="3">
                  <c:v>6.2937980810748115</c:v>
                </c:pt>
                <c:pt idx="4">
                  <c:v>3.9046919893309378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3A-40EC-803F-AEA59C7FA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411568"/>
        <c:axId val="253411960"/>
        <c:extLst/>
      </c:lineChart>
      <c:catAx>
        <c:axId val="25341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3411960"/>
        <c:crosses val="autoZero"/>
        <c:auto val="0"/>
        <c:lblAlgn val="ctr"/>
        <c:lblOffset val="100"/>
        <c:noMultiLvlLbl val="0"/>
      </c:catAx>
      <c:valAx>
        <c:axId val="253411960"/>
        <c:scaling>
          <c:orientation val="minMax"/>
          <c:max val="10"/>
          <c:min val="-6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3411568"/>
        <c:crosses val="autoZero"/>
        <c:crossBetween val="between"/>
      </c:valAx>
      <c:valAx>
        <c:axId val="459935368"/>
        <c:scaling>
          <c:orientation val="minMax"/>
          <c:max val="10"/>
          <c:min val="-6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89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9935760"/>
        <c:crosses val="max"/>
        <c:crossBetween val="between"/>
      </c:valAx>
      <c:catAx>
        <c:axId val="459935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9935368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392638888888894"/>
          <c:w val="1"/>
          <c:h val="0.14607361111111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+mn-lt"/>
        </a:defRPr>
      </a:pPr>
      <a:endParaRPr lang="hu-HU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1547249385246845E-2"/>
          <c:y val="7.3028380200914247E-2"/>
          <c:w val="0.89792972211080546"/>
          <c:h val="0.74882083333333338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adat_1!$B$13</c:f>
              <c:strCache>
                <c:ptCount val="1"/>
                <c:pt idx="0">
                  <c:v>Fiskális keresleti hatás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</c:spPr>
          <c:invertIfNegative val="0"/>
          <c:cat>
            <c:numRef>
              <c:f>adat_1!$A$27:$A$33</c:f>
              <c:numCache>
                <c:formatCode>m/d/yyyy</c:formatCode>
                <c:ptCount val="7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  <c:pt idx="5">
                  <c:v>43101</c:v>
                </c:pt>
                <c:pt idx="6">
                  <c:v>43466</c:v>
                </c:pt>
              </c:numCache>
            </c:numRef>
          </c:cat>
          <c:val>
            <c:numRef>
              <c:f>adat_1!$B$27:$B$33</c:f>
              <c:numCache>
                <c:formatCode>0.00</c:formatCode>
                <c:ptCount val="7"/>
                <c:pt idx="0">
                  <c:v>0.76810056645255109</c:v>
                </c:pt>
                <c:pt idx="1">
                  <c:v>0.20473658120677818</c:v>
                </c:pt>
                <c:pt idx="2">
                  <c:v>-0.64554225459773229</c:v>
                </c:pt>
                <c:pt idx="3">
                  <c:v>-0.7</c:v>
                </c:pt>
                <c:pt idx="4">
                  <c:v>1</c:v>
                </c:pt>
                <c:pt idx="5">
                  <c:v>0.3</c:v>
                </c:pt>
                <c:pt idx="6">
                  <c:v>-0.2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5E-4826-AF68-7B1266902112}"/>
            </c:ext>
          </c:extLst>
        </c:ser>
        <c:ser>
          <c:idx val="2"/>
          <c:order val="0"/>
          <c:tx>
            <c:strRef>
              <c:f>adat_1!$D$13</c:f>
              <c:strCache>
                <c:ptCount val="1"/>
                <c:pt idx="0">
                  <c:v>Hiánycél teljesüléséből fakadó bizonytalanság</c:v>
                </c:pt>
              </c:strCache>
            </c:strRef>
          </c:tx>
          <c:spPr>
            <a:solidFill>
              <a:srgbClr val="7BAFD4"/>
            </a:solidFill>
            <a:ln>
              <a:solidFill>
                <a:srgbClr val="AC9F70">
                  <a:lumMod val="40000"/>
                  <a:lumOff val="60000"/>
                </a:srgbClr>
              </a:solidFill>
            </a:ln>
          </c:spPr>
          <c:invertIfNegative val="0"/>
          <c:val>
            <c:numRef>
              <c:f>adat_1!$D$27:$D$33</c:f>
              <c:numCache>
                <c:formatCode>General</c:formatCode>
                <c:ptCount val="7"/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5E-4826-AF68-7B1266902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3725312"/>
        <c:axId val="163726848"/>
      </c:barChart>
      <c:barChart>
        <c:barDir val="col"/>
        <c:grouping val="stacked"/>
        <c:varyColors val="0"/>
        <c:ser>
          <c:idx val="0"/>
          <c:order val="1"/>
          <c:tx>
            <c:v> </c:v>
          </c:tx>
          <c:spPr>
            <a:noFill/>
          </c:spPr>
          <c:invertIfNegative val="0"/>
          <c:val>
            <c:numRef>
              <c:f>adat_1!$C$31</c:f>
              <c:numCache>
                <c:formatCode>0.00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5E-4826-AF68-7B1266902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3767040"/>
        <c:axId val="163728384"/>
      </c:barChart>
      <c:dateAx>
        <c:axId val="16372531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63726848"/>
        <c:crosses val="autoZero"/>
        <c:auto val="1"/>
        <c:lblOffset val="100"/>
        <c:baseTimeUnit val="years"/>
        <c:majorUnit val="1"/>
        <c:majorTimeUnit val="years"/>
      </c:dateAx>
      <c:valAx>
        <c:axId val="163726848"/>
        <c:scaling>
          <c:orientation val="minMax"/>
          <c:max val="1.5"/>
          <c:min val="-1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63725312"/>
        <c:crosses val="autoZero"/>
        <c:crossBetween val="between"/>
      </c:valAx>
      <c:valAx>
        <c:axId val="163728384"/>
        <c:scaling>
          <c:orientation val="minMax"/>
          <c:max val="1.5"/>
          <c:min val="-1"/>
        </c:scaling>
        <c:delete val="0"/>
        <c:axPos val="r"/>
        <c:numFmt formatCode="0.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163767040"/>
        <c:crosses val="max"/>
        <c:crossBetween val="between"/>
      </c:valAx>
      <c:catAx>
        <c:axId val="163767040"/>
        <c:scaling>
          <c:orientation val="minMax"/>
        </c:scaling>
        <c:delete val="1"/>
        <c:axPos val="b"/>
        <c:majorTickMark val="out"/>
        <c:minorTickMark val="none"/>
        <c:tickLblPos val="nextTo"/>
        <c:crossAx val="163728384"/>
        <c:crosses val="autoZero"/>
        <c:auto val="1"/>
        <c:lblAlgn val="ctr"/>
        <c:lblOffset val="100"/>
        <c:noMultiLvlLbl val="0"/>
      </c:cat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9912708333333335"/>
          <c:w val="1"/>
          <c:h val="0.10087291666666667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solidFill>
            <a:srgbClr val="000000"/>
          </a:solidFill>
          <a:latin typeface="+mj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96B80C-DFCB-4560-8359-BB11330CD0DA}" type="doc">
      <dgm:prSet loTypeId="urn:microsoft.com/office/officeart/2005/8/layout/funnel1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87621D-B75B-4DB5-9042-5D7E74C0B953}">
      <dgm:prSet phldrT="[Text]" custT="1"/>
      <dgm:spPr/>
      <dgm:t>
        <a:bodyPr/>
        <a:lstStyle/>
        <a:p>
          <a:r>
            <a:rPr lang="hu-HU" sz="1600" b="1" dirty="0"/>
            <a:t>Transzparencia</a:t>
          </a:r>
          <a:endParaRPr lang="en-US" sz="1600" b="1" dirty="0"/>
        </a:p>
      </dgm:t>
    </dgm:pt>
    <dgm:pt modelId="{DC08288D-549D-48A8-A0E1-9039858654DB}" type="parTrans" cxnId="{E0B5C05C-8463-46D3-A866-5C5AABB8716D}">
      <dgm:prSet/>
      <dgm:spPr/>
      <dgm:t>
        <a:bodyPr/>
        <a:lstStyle/>
        <a:p>
          <a:endParaRPr lang="en-US"/>
        </a:p>
      </dgm:t>
    </dgm:pt>
    <dgm:pt modelId="{C5A2693F-5C35-4EF7-AC6E-A4691D0322FF}" type="sibTrans" cxnId="{E0B5C05C-8463-46D3-A866-5C5AABB8716D}">
      <dgm:prSet/>
      <dgm:spPr/>
      <dgm:t>
        <a:bodyPr/>
        <a:lstStyle/>
        <a:p>
          <a:endParaRPr lang="en-US"/>
        </a:p>
      </dgm:t>
    </dgm:pt>
    <dgm:pt modelId="{4F02AD96-2125-4E1B-9FB5-4B946C76F344}">
      <dgm:prSet phldrT="[Text]" custT="1"/>
      <dgm:spPr/>
      <dgm:t>
        <a:bodyPr/>
        <a:lstStyle/>
        <a:p>
          <a:r>
            <a:rPr lang="hu-HU" sz="1600" b="1" dirty="0"/>
            <a:t>Több információ</a:t>
          </a:r>
          <a:endParaRPr lang="en-US" sz="1600" b="1" dirty="0"/>
        </a:p>
      </dgm:t>
    </dgm:pt>
    <dgm:pt modelId="{50CB9B83-9C7B-4E08-ADF0-242F4F0ACC99}" type="parTrans" cxnId="{B0536BF1-E35B-4EE1-BC19-591FF588DF6D}">
      <dgm:prSet/>
      <dgm:spPr/>
      <dgm:t>
        <a:bodyPr/>
        <a:lstStyle/>
        <a:p>
          <a:endParaRPr lang="en-US"/>
        </a:p>
      </dgm:t>
    </dgm:pt>
    <dgm:pt modelId="{B6B5ACAF-521E-4A71-B587-FBE66723E8E0}" type="sibTrans" cxnId="{B0536BF1-E35B-4EE1-BC19-591FF588DF6D}">
      <dgm:prSet/>
      <dgm:spPr/>
      <dgm:t>
        <a:bodyPr/>
        <a:lstStyle/>
        <a:p>
          <a:endParaRPr lang="en-US"/>
        </a:p>
      </dgm:t>
    </dgm:pt>
    <dgm:pt modelId="{65DF3274-045A-42E0-A52D-484A2057C6C7}">
      <dgm:prSet phldrT="[Text]" custT="1"/>
      <dgm:spPr/>
      <dgm:t>
        <a:bodyPr/>
        <a:lstStyle/>
        <a:p>
          <a:r>
            <a:rPr lang="hu-HU" sz="1600" b="1" dirty="0"/>
            <a:t>Jobb tervezhetőség</a:t>
          </a:r>
          <a:endParaRPr lang="en-US" sz="1600" b="1" dirty="0"/>
        </a:p>
      </dgm:t>
    </dgm:pt>
    <dgm:pt modelId="{0AC610A9-512C-46AB-BABA-F4CF02266861}" type="parTrans" cxnId="{798709E1-A0E9-4D20-83AB-611FEC899F06}">
      <dgm:prSet/>
      <dgm:spPr/>
      <dgm:t>
        <a:bodyPr/>
        <a:lstStyle/>
        <a:p>
          <a:endParaRPr lang="en-US"/>
        </a:p>
      </dgm:t>
    </dgm:pt>
    <dgm:pt modelId="{C9DDF1E5-E523-48F1-9DFD-9AC7BDC41E41}" type="sibTrans" cxnId="{798709E1-A0E9-4D20-83AB-611FEC899F06}">
      <dgm:prSet/>
      <dgm:spPr/>
      <dgm:t>
        <a:bodyPr/>
        <a:lstStyle/>
        <a:p>
          <a:endParaRPr lang="en-US"/>
        </a:p>
      </dgm:t>
    </dgm:pt>
    <dgm:pt modelId="{74C678C5-E844-447D-9E2A-FB088BC34C18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hu-HU" b="1" dirty="0" err="1">
              <a:solidFill>
                <a:srgbClr val="002060"/>
              </a:solidFill>
            </a:rPr>
            <a:t>Előrejelzési</a:t>
          </a:r>
          <a:r>
            <a:rPr lang="hu-HU" b="1" dirty="0">
              <a:solidFill>
                <a:srgbClr val="002060"/>
              </a:solidFill>
            </a:rPr>
            <a:t> horizont meghosszabbítása</a:t>
          </a:r>
          <a:endParaRPr lang="en-US" b="1" dirty="0">
            <a:solidFill>
              <a:srgbClr val="002060"/>
            </a:solidFill>
          </a:endParaRPr>
        </a:p>
      </dgm:t>
    </dgm:pt>
    <dgm:pt modelId="{3B622499-8D8C-46E9-B4B3-DC2F5127C670}" type="parTrans" cxnId="{5BDE9699-F075-4F2B-8065-E1B94FDD2D37}">
      <dgm:prSet/>
      <dgm:spPr/>
      <dgm:t>
        <a:bodyPr/>
        <a:lstStyle/>
        <a:p>
          <a:endParaRPr lang="en-US"/>
        </a:p>
      </dgm:t>
    </dgm:pt>
    <dgm:pt modelId="{FB4D7578-B608-409A-BD65-4FA3CAE554F6}" type="sibTrans" cxnId="{5BDE9699-F075-4F2B-8065-E1B94FDD2D37}">
      <dgm:prSet/>
      <dgm:spPr/>
      <dgm:t>
        <a:bodyPr/>
        <a:lstStyle/>
        <a:p>
          <a:endParaRPr lang="en-US"/>
        </a:p>
      </dgm:t>
    </dgm:pt>
    <dgm:pt modelId="{12AFE85A-2D70-4EE5-A523-F2D2029ACE80}" type="pres">
      <dgm:prSet presAssocID="{6B96B80C-DFCB-4560-8359-BB11330CD0DA}" presName="Name0" presStyleCnt="0">
        <dgm:presLayoutVars>
          <dgm:chMax val="4"/>
          <dgm:resizeHandles val="exact"/>
        </dgm:presLayoutVars>
      </dgm:prSet>
      <dgm:spPr/>
    </dgm:pt>
    <dgm:pt modelId="{3916A19F-DEF0-432A-A8A4-6999120FCE9C}" type="pres">
      <dgm:prSet presAssocID="{6B96B80C-DFCB-4560-8359-BB11330CD0DA}" presName="ellipse" presStyleLbl="trBgShp" presStyleIdx="0" presStyleCnt="1"/>
      <dgm:spPr>
        <a:solidFill>
          <a:schemeClr val="accent5">
            <a:tint val="50000"/>
            <a:hueOff val="0"/>
            <a:satOff val="0"/>
            <a:lumOff val="0"/>
            <a:alpha val="70000"/>
          </a:schemeClr>
        </a:solidFill>
      </dgm:spPr>
    </dgm:pt>
    <dgm:pt modelId="{8C3A5870-C0DF-4BE7-A200-3266565CCC27}" type="pres">
      <dgm:prSet presAssocID="{6B96B80C-DFCB-4560-8359-BB11330CD0DA}" presName="arrow1" presStyleLbl="fgShp" presStyleIdx="0" presStyleCnt="1" custLinFactNeighborX="-2862" custLinFactNeighborY="-15774"/>
      <dgm:spPr>
        <a:solidFill>
          <a:srgbClr val="9C0000"/>
        </a:solidFill>
      </dgm:spPr>
    </dgm:pt>
    <dgm:pt modelId="{0A1AF058-832E-4CDE-8827-C8BD54A4384F}" type="pres">
      <dgm:prSet presAssocID="{6B96B80C-DFCB-4560-8359-BB11330CD0DA}" presName="rectangle" presStyleLbl="revTx" presStyleIdx="0" presStyleCnt="1" custScaleX="125464" custScaleY="75914" custLinFactNeighborX="0" custLinFactNeighborY="3739">
        <dgm:presLayoutVars>
          <dgm:bulletEnabled val="1"/>
        </dgm:presLayoutVars>
      </dgm:prSet>
      <dgm:spPr/>
    </dgm:pt>
    <dgm:pt modelId="{67B2A45A-C360-4334-AB4A-2812804259D4}" type="pres">
      <dgm:prSet presAssocID="{4F02AD96-2125-4E1B-9FB5-4B946C76F344}" presName="item1" presStyleLbl="node1" presStyleIdx="0" presStyleCnt="3" custScaleX="146208" custScaleY="118192" custLinFactNeighborX="-11529" custLinFactNeighborY="3116">
        <dgm:presLayoutVars>
          <dgm:bulletEnabled val="1"/>
        </dgm:presLayoutVars>
      </dgm:prSet>
      <dgm:spPr/>
    </dgm:pt>
    <dgm:pt modelId="{403D3815-C090-411F-A676-ECE290E74BB6}" type="pres">
      <dgm:prSet presAssocID="{65DF3274-045A-42E0-A52D-484A2057C6C7}" presName="item2" presStyleLbl="node1" presStyleIdx="1" presStyleCnt="3" custScaleX="112322" custScaleY="107451" custLinFactNeighborX="-7857" custLinFactNeighborY="-3116">
        <dgm:presLayoutVars>
          <dgm:bulletEnabled val="1"/>
        </dgm:presLayoutVars>
      </dgm:prSet>
      <dgm:spPr/>
    </dgm:pt>
    <dgm:pt modelId="{248E0375-3255-4E07-AF4B-CCE2C13215FF}" type="pres">
      <dgm:prSet presAssocID="{74C678C5-E844-447D-9E2A-FB088BC34C18}" presName="item3" presStyleLbl="node1" presStyleIdx="2" presStyleCnt="3" custScaleX="163921" custScaleY="149109" custLinFactNeighborX="7478" custLinFactNeighborY="6232">
        <dgm:presLayoutVars>
          <dgm:bulletEnabled val="1"/>
        </dgm:presLayoutVars>
      </dgm:prSet>
      <dgm:spPr/>
    </dgm:pt>
    <dgm:pt modelId="{B63FD86D-9D5C-49FF-AD2A-0149DBBAEE58}" type="pres">
      <dgm:prSet presAssocID="{6B96B80C-DFCB-4560-8359-BB11330CD0DA}" presName="funnel" presStyleLbl="trAlignAcc1" presStyleIdx="0" presStyleCnt="1"/>
      <dgm:spPr>
        <a:solidFill>
          <a:schemeClr val="lt1">
            <a:hueOff val="0"/>
            <a:satOff val="0"/>
            <a:lumOff val="0"/>
            <a:alpha val="20000"/>
          </a:schemeClr>
        </a:solidFill>
      </dgm:spPr>
    </dgm:pt>
  </dgm:ptLst>
  <dgm:cxnLst>
    <dgm:cxn modelId="{798709E1-A0E9-4D20-83AB-611FEC899F06}" srcId="{6B96B80C-DFCB-4560-8359-BB11330CD0DA}" destId="{65DF3274-045A-42E0-A52D-484A2057C6C7}" srcOrd="2" destOrd="0" parTransId="{0AC610A9-512C-46AB-BABA-F4CF02266861}" sibTransId="{C9DDF1E5-E523-48F1-9DFD-9AC7BDC41E41}"/>
    <dgm:cxn modelId="{6F35EA9F-A5E0-4D64-8966-CBF79CABA157}" type="presOf" srcId="{65DF3274-045A-42E0-A52D-484A2057C6C7}" destId="{67B2A45A-C360-4334-AB4A-2812804259D4}" srcOrd="0" destOrd="0" presId="urn:microsoft.com/office/officeart/2005/8/layout/funnel1"/>
    <dgm:cxn modelId="{E81F3CB2-C51D-4391-B65B-73AD7EF23BB6}" type="presOf" srcId="{2E87621D-B75B-4DB5-9042-5D7E74C0B953}" destId="{248E0375-3255-4E07-AF4B-CCE2C13215FF}" srcOrd="0" destOrd="0" presId="urn:microsoft.com/office/officeart/2005/8/layout/funnel1"/>
    <dgm:cxn modelId="{5BDE9699-F075-4F2B-8065-E1B94FDD2D37}" srcId="{6B96B80C-DFCB-4560-8359-BB11330CD0DA}" destId="{74C678C5-E844-447D-9E2A-FB088BC34C18}" srcOrd="3" destOrd="0" parTransId="{3B622499-8D8C-46E9-B4B3-DC2F5127C670}" sibTransId="{FB4D7578-B608-409A-BD65-4FA3CAE554F6}"/>
    <dgm:cxn modelId="{E0B5C05C-8463-46D3-A866-5C5AABB8716D}" srcId="{6B96B80C-DFCB-4560-8359-BB11330CD0DA}" destId="{2E87621D-B75B-4DB5-9042-5D7E74C0B953}" srcOrd="0" destOrd="0" parTransId="{DC08288D-549D-48A8-A0E1-9039858654DB}" sibTransId="{C5A2693F-5C35-4EF7-AC6E-A4691D0322FF}"/>
    <dgm:cxn modelId="{55095829-647C-4C5C-AC31-0E57A72ADA09}" type="presOf" srcId="{4F02AD96-2125-4E1B-9FB5-4B946C76F344}" destId="{403D3815-C090-411F-A676-ECE290E74BB6}" srcOrd="0" destOrd="0" presId="urn:microsoft.com/office/officeart/2005/8/layout/funnel1"/>
    <dgm:cxn modelId="{C1063892-B1B2-473B-BE20-05FD3B92C110}" type="presOf" srcId="{74C678C5-E844-447D-9E2A-FB088BC34C18}" destId="{0A1AF058-832E-4CDE-8827-C8BD54A4384F}" srcOrd="0" destOrd="0" presId="urn:microsoft.com/office/officeart/2005/8/layout/funnel1"/>
    <dgm:cxn modelId="{B52E1D99-C5B0-4896-B2B7-04DD4A2D7723}" type="presOf" srcId="{6B96B80C-DFCB-4560-8359-BB11330CD0DA}" destId="{12AFE85A-2D70-4EE5-A523-F2D2029ACE80}" srcOrd="0" destOrd="0" presId="urn:microsoft.com/office/officeart/2005/8/layout/funnel1"/>
    <dgm:cxn modelId="{B0536BF1-E35B-4EE1-BC19-591FF588DF6D}" srcId="{6B96B80C-DFCB-4560-8359-BB11330CD0DA}" destId="{4F02AD96-2125-4E1B-9FB5-4B946C76F344}" srcOrd="1" destOrd="0" parTransId="{50CB9B83-9C7B-4E08-ADF0-242F4F0ACC99}" sibTransId="{B6B5ACAF-521E-4A71-B587-FBE66723E8E0}"/>
    <dgm:cxn modelId="{630546DA-7D5D-4909-B107-8A6902783C9F}" type="presParOf" srcId="{12AFE85A-2D70-4EE5-A523-F2D2029ACE80}" destId="{3916A19F-DEF0-432A-A8A4-6999120FCE9C}" srcOrd="0" destOrd="0" presId="urn:microsoft.com/office/officeart/2005/8/layout/funnel1"/>
    <dgm:cxn modelId="{BB36BBDE-822E-4B98-BEB0-5C28B6070A81}" type="presParOf" srcId="{12AFE85A-2D70-4EE5-A523-F2D2029ACE80}" destId="{8C3A5870-C0DF-4BE7-A200-3266565CCC27}" srcOrd="1" destOrd="0" presId="urn:microsoft.com/office/officeart/2005/8/layout/funnel1"/>
    <dgm:cxn modelId="{72A2BC9B-F85C-4A51-B989-B9805F996153}" type="presParOf" srcId="{12AFE85A-2D70-4EE5-A523-F2D2029ACE80}" destId="{0A1AF058-832E-4CDE-8827-C8BD54A4384F}" srcOrd="2" destOrd="0" presId="urn:microsoft.com/office/officeart/2005/8/layout/funnel1"/>
    <dgm:cxn modelId="{D48A787B-C7C4-4360-8AEB-60E4AAD2A0D8}" type="presParOf" srcId="{12AFE85A-2D70-4EE5-A523-F2D2029ACE80}" destId="{67B2A45A-C360-4334-AB4A-2812804259D4}" srcOrd="3" destOrd="0" presId="urn:microsoft.com/office/officeart/2005/8/layout/funnel1"/>
    <dgm:cxn modelId="{0352AA13-EDC3-4745-93F8-AAC204486033}" type="presParOf" srcId="{12AFE85A-2D70-4EE5-A523-F2D2029ACE80}" destId="{403D3815-C090-411F-A676-ECE290E74BB6}" srcOrd="4" destOrd="0" presId="urn:microsoft.com/office/officeart/2005/8/layout/funnel1"/>
    <dgm:cxn modelId="{A6B10B84-8FAD-4781-8073-540FF1010328}" type="presParOf" srcId="{12AFE85A-2D70-4EE5-A523-F2D2029ACE80}" destId="{248E0375-3255-4E07-AF4B-CCE2C13215FF}" srcOrd="5" destOrd="0" presId="urn:microsoft.com/office/officeart/2005/8/layout/funnel1"/>
    <dgm:cxn modelId="{32BFAFAB-F5B2-4457-A01F-5082B6F0B40A}" type="presParOf" srcId="{12AFE85A-2D70-4EE5-A523-F2D2029ACE80}" destId="{B63FD86D-9D5C-49FF-AD2A-0149DBBAEE5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6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 bérdinamika a fogyasztás dinamikus emelkedését okozza, mely elsősorban behozatalunk növekedését vonja maga után és inflációs hatása mérsékelt.</a:t>
          </a: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hu-HU" sz="1500" b="1" dirty="0"/>
            <a:t>Az állami és vállalati beruházások markáns emelkedése várható az idei évtől</a:t>
          </a:r>
          <a:r>
            <a:rPr lang="hu-HU" sz="15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.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Áprilistól bázishatások </a:t>
          </a:r>
          <a:r>
            <a:rPr kumimoji="0" lang="hu-HU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mérséklik</a:t>
          </a:r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az inflációt, ami 2018 első felétől éri el fenntarthatóan a 3 százalékos inflációs célt.</a:t>
          </a: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7FBB648-638E-4EAF-A0C3-FF0581237B2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z</a:t>
          </a:r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alapkamat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aktuális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szintjének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és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jegybanki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eszköztár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átalakításával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elért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laza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monetáris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kondícióknak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tartós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fenntartása</a:t>
          </a:r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összhangban van az inflációs cél középtávú elérésével és a reálgazdaság ennek megfelelő mértékű ösztönzésével.</a:t>
          </a:r>
        </a:p>
      </dgm:t>
    </dgm:pt>
    <dgm:pt modelId="{70075CC2-4A59-4525-A0BE-FB921F52086A}" type="parTrans" cxnId="{908E74EC-34A1-429B-BAA2-577F9FCE601A}">
      <dgm:prSet/>
      <dgm:spPr/>
      <dgm:t>
        <a:bodyPr/>
        <a:lstStyle/>
        <a:p>
          <a:endParaRPr lang="en-US" sz="1500"/>
        </a:p>
      </dgm:t>
    </dgm:pt>
    <dgm:pt modelId="{491D1C82-A98D-4271-9655-3183DA63E38C}" type="sibTrans" cxnId="{908E74EC-34A1-429B-BAA2-577F9FCE601A}">
      <dgm:prSet/>
      <dgm:spPr/>
      <dgm:t>
        <a:bodyPr/>
        <a:lstStyle/>
        <a:p>
          <a:endParaRPr lang="en-US" sz="1500"/>
        </a:p>
      </dgm:t>
    </dgm:pt>
    <dgm:pt modelId="{BCEF0697-CB6B-43E3-8983-AB74EAB7B846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1500" b="1" dirty="0"/>
            <a:t>2017-ben továbbra is látunk fiskális mozgásteret.</a:t>
          </a:r>
          <a:endParaRPr lang="en-US" sz="1500" b="1" dirty="0"/>
        </a:p>
      </dgm:t>
    </dgm:pt>
    <dgm:pt modelId="{239F3A4F-E4D4-4AC4-B768-FAC5E9D6D4B1}" type="parTrans" cxnId="{7D9B7C0A-66D2-413F-AC90-11F804391105}">
      <dgm:prSet/>
      <dgm:spPr/>
      <dgm:t>
        <a:bodyPr/>
        <a:lstStyle/>
        <a:p>
          <a:endParaRPr lang="en-US"/>
        </a:p>
      </dgm:t>
    </dgm:pt>
    <dgm:pt modelId="{7822990D-3108-403E-860F-92F3293CC696}" type="sibTrans" cxnId="{7D9B7C0A-66D2-413F-AC90-11F804391105}">
      <dgm:prSet/>
      <dgm:spPr/>
      <dgm:t>
        <a:bodyPr/>
        <a:lstStyle/>
        <a:p>
          <a:endParaRPr lang="en-US"/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5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5"/>
      <dgm:spPr/>
    </dgm:pt>
    <dgm:pt modelId="{5B252F30-8D28-4ED2-90ED-36F1D327ED83}" type="pres">
      <dgm:prSet presAssocID="{465BF8A8-E6A5-4E9E-AC96-FA7FC2993698}" presName="dstNode" presStyleLbl="node1" presStyleIdx="0" presStyleCnt="5"/>
      <dgm:spPr/>
    </dgm:pt>
    <dgm:pt modelId="{E820B490-AD27-4253-894A-025353EC2C2A}" type="pres">
      <dgm:prSet presAssocID="{58990905-8A6A-48E6-8607-EDF785AC9472}" presName="text_1" presStyleLbl="node1" presStyleIdx="0" presStyleCnt="5" custScaleY="125292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5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5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1275114B-EE82-4BD3-AE5F-188280AC7D63}" type="pres">
      <dgm:prSet presAssocID="{BCEF0697-CB6B-43E3-8983-AB74EAB7B846}" presName="text_4" presStyleLbl="node1" presStyleIdx="3" presStyleCnt="5">
        <dgm:presLayoutVars>
          <dgm:bulletEnabled val="1"/>
        </dgm:presLayoutVars>
      </dgm:prSet>
      <dgm:spPr/>
    </dgm:pt>
    <dgm:pt modelId="{40789A63-FBC5-4F61-8700-5BCF9F0DB3A3}" type="pres">
      <dgm:prSet presAssocID="{BCEF0697-CB6B-43E3-8983-AB74EAB7B846}" presName="accent_4" presStyleCnt="0"/>
      <dgm:spPr/>
    </dgm:pt>
    <dgm:pt modelId="{2CD15ACF-1969-4352-BFB9-2A0DE29DAAAA}" type="pres">
      <dgm:prSet presAssocID="{BCEF0697-CB6B-43E3-8983-AB74EAB7B846}" presName="accentRepeatNode" presStyleLbl="solidFgAcc1" presStyleIdx="3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D1352AE9-3C82-441C-A646-77B555BC8454}" type="pres">
      <dgm:prSet presAssocID="{27FBB648-638E-4EAF-A0C3-FF0581237B2E}" presName="text_5" presStyleLbl="node1" presStyleIdx="4" presStyleCnt="5" custScaleY="122872">
        <dgm:presLayoutVars>
          <dgm:bulletEnabled val="1"/>
        </dgm:presLayoutVars>
      </dgm:prSet>
      <dgm:spPr/>
    </dgm:pt>
    <dgm:pt modelId="{0C215FCA-40E3-4E71-B7F6-1FD97FF3B0C7}" type="pres">
      <dgm:prSet presAssocID="{27FBB648-638E-4EAF-A0C3-FF0581237B2E}" presName="accent_5" presStyleCnt="0"/>
      <dgm:spPr/>
    </dgm:pt>
    <dgm:pt modelId="{69B63487-17E5-46A5-A2EE-5C686B629CF7}" type="pres">
      <dgm:prSet presAssocID="{27FBB648-638E-4EAF-A0C3-FF0581237B2E}" presName="accentRepeatNode" presStyleLbl="solidFgAcc1" presStyleIdx="4" presStyleCnt="5"/>
      <dgm:spPr>
        <a:ln w="50800">
          <a:solidFill>
            <a:schemeClr val="accent6">
              <a:lumMod val="50000"/>
            </a:schemeClr>
          </a:solidFill>
        </a:ln>
      </dgm:spPr>
    </dgm:pt>
  </dgm:ptLst>
  <dgm:cxnLst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91456768-97A8-4683-BB82-0B2C521F7125}" type="presOf" srcId="{BCEF0697-CB6B-43E3-8983-AB74EAB7B846}" destId="{1275114B-EE82-4BD3-AE5F-188280AC7D63}" srcOrd="0" destOrd="0" presId="urn:microsoft.com/office/officeart/2008/layout/VerticalCurvedList"/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D1FD7CEB-9D10-46B0-8038-71EF83A477C8}" type="presOf" srcId="{27FBB648-638E-4EAF-A0C3-FF0581237B2E}" destId="{D1352AE9-3C82-441C-A646-77B555BC8454}" srcOrd="0" destOrd="0" presId="urn:microsoft.com/office/officeart/2008/layout/VerticalCurvedList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908E74EC-34A1-429B-BAA2-577F9FCE601A}" srcId="{465BF8A8-E6A5-4E9E-AC96-FA7FC2993698}" destId="{27FBB648-638E-4EAF-A0C3-FF0581237B2E}" srcOrd="4" destOrd="0" parTransId="{70075CC2-4A59-4525-A0BE-FB921F52086A}" sibTransId="{491D1C82-A98D-4271-9655-3183DA63E38C}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7D9B7C0A-66D2-413F-AC90-11F804391105}" srcId="{465BF8A8-E6A5-4E9E-AC96-FA7FC2993698}" destId="{BCEF0697-CB6B-43E3-8983-AB74EAB7B846}" srcOrd="3" destOrd="0" parTransId="{239F3A4F-E4D4-4AC4-B768-FAC5E9D6D4B1}" sibTransId="{7822990D-3108-403E-860F-92F3293CC696}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6A9A0E54-7E59-436C-B4D4-685A98EA5CE6}" type="presParOf" srcId="{9B733FF8-E2B1-436E-99EE-BD1531BB9B26}" destId="{1275114B-EE82-4BD3-AE5F-188280AC7D63}" srcOrd="7" destOrd="0" presId="urn:microsoft.com/office/officeart/2008/layout/VerticalCurvedList"/>
    <dgm:cxn modelId="{E02EE9BE-9971-466E-8D97-822AB819AA79}" type="presParOf" srcId="{9B733FF8-E2B1-436E-99EE-BD1531BB9B26}" destId="{40789A63-FBC5-4F61-8700-5BCF9F0DB3A3}" srcOrd="8" destOrd="0" presId="urn:microsoft.com/office/officeart/2008/layout/VerticalCurvedList"/>
    <dgm:cxn modelId="{7E9B8754-0E2B-4571-B8D3-884D679637E8}" type="presParOf" srcId="{40789A63-FBC5-4F61-8700-5BCF9F0DB3A3}" destId="{2CD15ACF-1969-4352-BFB9-2A0DE29DAAAA}" srcOrd="0" destOrd="0" presId="urn:microsoft.com/office/officeart/2008/layout/VerticalCurvedList"/>
    <dgm:cxn modelId="{24AD8144-819F-42D3-8C04-1BC39D6F1B1E}" type="presParOf" srcId="{9B733FF8-E2B1-436E-99EE-BD1531BB9B26}" destId="{D1352AE9-3C82-441C-A646-77B555BC8454}" srcOrd="9" destOrd="0" presId="urn:microsoft.com/office/officeart/2008/layout/VerticalCurvedList"/>
    <dgm:cxn modelId="{EC012211-E886-45BF-9A3F-6B1227B44188}" type="presParOf" srcId="{9B733FF8-E2B1-436E-99EE-BD1531BB9B26}" destId="{0C215FCA-40E3-4E71-B7F6-1FD97FF3B0C7}" srcOrd="10" destOrd="0" presId="urn:microsoft.com/office/officeart/2008/layout/VerticalCurvedList"/>
    <dgm:cxn modelId="{8C0001D1-F5E6-484E-AEC3-2CCED9927689}" type="presParOf" srcId="{0C215FCA-40E3-4E71-B7F6-1FD97FF3B0C7}" destId="{69B63487-17E5-46A5-A2EE-5C686B629CF7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6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 bérdinamika a fogyasztás dinamikus emelkedését okozza, mely elsősorban behozatalunk növekedését vonja maga után és inflációs hatása mérsékelt.</a:t>
          </a: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hu-HU" sz="1500" b="1" dirty="0"/>
            <a:t>Az állami és vállalati beruházások markáns emelkedése várható az idei évtől</a:t>
          </a:r>
          <a:r>
            <a:rPr lang="hu-HU" sz="15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.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Áprilistól bázishatások </a:t>
          </a:r>
          <a:r>
            <a:rPr kumimoji="0" lang="hu-HU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mérséklik</a:t>
          </a:r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az inflációt, ami 2018 első felétől éri el fenntarthatóan a 3 százalékos inflációs célt.</a:t>
          </a: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7FBB648-638E-4EAF-A0C3-FF0581237B2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z</a:t>
          </a:r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alapkamat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aktuális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szintjének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és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jegybanki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eszköztár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átalakításával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elért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laza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monetáris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kondícióknak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tartós</a:t>
          </a:r>
          <a:r>
            <a:rPr kumimoji="0" lang="en-US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fenntartása</a:t>
          </a:r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összhangban van az inflációs cél középtávú elérésével és a reálgazdaság ennek megfelelő mértékű ösztönzésével.</a:t>
          </a:r>
        </a:p>
      </dgm:t>
    </dgm:pt>
    <dgm:pt modelId="{70075CC2-4A59-4525-A0BE-FB921F52086A}" type="parTrans" cxnId="{908E74EC-34A1-429B-BAA2-577F9FCE601A}">
      <dgm:prSet/>
      <dgm:spPr/>
      <dgm:t>
        <a:bodyPr/>
        <a:lstStyle/>
        <a:p>
          <a:endParaRPr lang="en-US" sz="1500"/>
        </a:p>
      </dgm:t>
    </dgm:pt>
    <dgm:pt modelId="{491D1C82-A98D-4271-9655-3183DA63E38C}" type="sibTrans" cxnId="{908E74EC-34A1-429B-BAA2-577F9FCE601A}">
      <dgm:prSet/>
      <dgm:spPr/>
      <dgm:t>
        <a:bodyPr/>
        <a:lstStyle/>
        <a:p>
          <a:endParaRPr lang="en-US" sz="1500"/>
        </a:p>
      </dgm:t>
    </dgm:pt>
    <dgm:pt modelId="{BCEF0697-CB6B-43E3-8983-AB74EAB7B846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1500" b="1" dirty="0"/>
            <a:t>2017-ben továbbra is látunk fiskális mozgásteret.</a:t>
          </a:r>
          <a:endParaRPr lang="en-US" sz="1500" b="1" dirty="0"/>
        </a:p>
      </dgm:t>
    </dgm:pt>
    <dgm:pt modelId="{239F3A4F-E4D4-4AC4-B768-FAC5E9D6D4B1}" type="parTrans" cxnId="{7D9B7C0A-66D2-413F-AC90-11F804391105}">
      <dgm:prSet/>
      <dgm:spPr/>
      <dgm:t>
        <a:bodyPr/>
        <a:lstStyle/>
        <a:p>
          <a:endParaRPr lang="en-US"/>
        </a:p>
      </dgm:t>
    </dgm:pt>
    <dgm:pt modelId="{7822990D-3108-403E-860F-92F3293CC696}" type="sibTrans" cxnId="{7D9B7C0A-66D2-413F-AC90-11F804391105}">
      <dgm:prSet/>
      <dgm:spPr/>
      <dgm:t>
        <a:bodyPr/>
        <a:lstStyle/>
        <a:p>
          <a:endParaRPr lang="en-US"/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5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5"/>
      <dgm:spPr/>
    </dgm:pt>
    <dgm:pt modelId="{5B252F30-8D28-4ED2-90ED-36F1D327ED83}" type="pres">
      <dgm:prSet presAssocID="{465BF8A8-E6A5-4E9E-AC96-FA7FC2993698}" presName="dstNode" presStyleLbl="node1" presStyleIdx="0" presStyleCnt="5"/>
      <dgm:spPr/>
    </dgm:pt>
    <dgm:pt modelId="{E820B490-AD27-4253-894A-025353EC2C2A}" type="pres">
      <dgm:prSet presAssocID="{58990905-8A6A-48E6-8607-EDF785AC9472}" presName="text_1" presStyleLbl="node1" presStyleIdx="0" presStyleCnt="5" custScaleY="125292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5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5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1275114B-EE82-4BD3-AE5F-188280AC7D63}" type="pres">
      <dgm:prSet presAssocID="{BCEF0697-CB6B-43E3-8983-AB74EAB7B846}" presName="text_4" presStyleLbl="node1" presStyleIdx="3" presStyleCnt="5">
        <dgm:presLayoutVars>
          <dgm:bulletEnabled val="1"/>
        </dgm:presLayoutVars>
      </dgm:prSet>
      <dgm:spPr/>
    </dgm:pt>
    <dgm:pt modelId="{40789A63-FBC5-4F61-8700-5BCF9F0DB3A3}" type="pres">
      <dgm:prSet presAssocID="{BCEF0697-CB6B-43E3-8983-AB74EAB7B846}" presName="accent_4" presStyleCnt="0"/>
      <dgm:spPr/>
    </dgm:pt>
    <dgm:pt modelId="{2CD15ACF-1969-4352-BFB9-2A0DE29DAAAA}" type="pres">
      <dgm:prSet presAssocID="{BCEF0697-CB6B-43E3-8983-AB74EAB7B846}" presName="accentRepeatNode" presStyleLbl="solidFgAcc1" presStyleIdx="3" presStyleCnt="5"/>
      <dgm:spPr>
        <a:ln w="50800">
          <a:solidFill>
            <a:schemeClr val="accent6">
              <a:lumMod val="50000"/>
            </a:schemeClr>
          </a:solidFill>
        </a:ln>
      </dgm:spPr>
    </dgm:pt>
    <dgm:pt modelId="{D1352AE9-3C82-441C-A646-77B555BC8454}" type="pres">
      <dgm:prSet presAssocID="{27FBB648-638E-4EAF-A0C3-FF0581237B2E}" presName="text_5" presStyleLbl="node1" presStyleIdx="4" presStyleCnt="5" custScaleY="122872">
        <dgm:presLayoutVars>
          <dgm:bulletEnabled val="1"/>
        </dgm:presLayoutVars>
      </dgm:prSet>
      <dgm:spPr/>
    </dgm:pt>
    <dgm:pt modelId="{0C215FCA-40E3-4E71-B7F6-1FD97FF3B0C7}" type="pres">
      <dgm:prSet presAssocID="{27FBB648-638E-4EAF-A0C3-FF0581237B2E}" presName="accent_5" presStyleCnt="0"/>
      <dgm:spPr/>
    </dgm:pt>
    <dgm:pt modelId="{69B63487-17E5-46A5-A2EE-5C686B629CF7}" type="pres">
      <dgm:prSet presAssocID="{27FBB648-638E-4EAF-A0C3-FF0581237B2E}" presName="accentRepeatNode" presStyleLbl="solidFgAcc1" presStyleIdx="4" presStyleCnt="5"/>
      <dgm:spPr>
        <a:ln w="50800">
          <a:solidFill>
            <a:schemeClr val="accent6">
              <a:lumMod val="50000"/>
            </a:schemeClr>
          </a:solidFill>
        </a:ln>
      </dgm:spPr>
    </dgm:pt>
  </dgm:ptLst>
  <dgm:cxnLst>
    <dgm:cxn modelId="{91456768-97A8-4683-BB82-0B2C521F7125}" type="presOf" srcId="{BCEF0697-CB6B-43E3-8983-AB74EAB7B846}" destId="{1275114B-EE82-4BD3-AE5F-188280AC7D63}" srcOrd="0" destOrd="0" presId="urn:microsoft.com/office/officeart/2008/layout/VerticalCurvedList"/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D1FD7CEB-9D10-46B0-8038-71EF83A477C8}" type="presOf" srcId="{27FBB648-638E-4EAF-A0C3-FF0581237B2E}" destId="{D1352AE9-3C82-441C-A646-77B555BC8454}" srcOrd="0" destOrd="0" presId="urn:microsoft.com/office/officeart/2008/layout/VerticalCurvedList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908E74EC-34A1-429B-BAA2-577F9FCE601A}" srcId="{465BF8A8-E6A5-4E9E-AC96-FA7FC2993698}" destId="{27FBB648-638E-4EAF-A0C3-FF0581237B2E}" srcOrd="4" destOrd="0" parTransId="{70075CC2-4A59-4525-A0BE-FB921F52086A}" sibTransId="{491D1C82-A98D-4271-9655-3183DA63E38C}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7D9B7C0A-66D2-413F-AC90-11F804391105}" srcId="{465BF8A8-E6A5-4E9E-AC96-FA7FC2993698}" destId="{BCEF0697-CB6B-43E3-8983-AB74EAB7B846}" srcOrd="3" destOrd="0" parTransId="{239F3A4F-E4D4-4AC4-B768-FAC5E9D6D4B1}" sibTransId="{7822990D-3108-403E-860F-92F3293CC696}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6A9A0E54-7E59-436C-B4D4-685A98EA5CE6}" type="presParOf" srcId="{9B733FF8-E2B1-436E-99EE-BD1531BB9B26}" destId="{1275114B-EE82-4BD3-AE5F-188280AC7D63}" srcOrd="7" destOrd="0" presId="urn:microsoft.com/office/officeart/2008/layout/VerticalCurvedList"/>
    <dgm:cxn modelId="{E02EE9BE-9971-466E-8D97-822AB819AA79}" type="presParOf" srcId="{9B733FF8-E2B1-436E-99EE-BD1531BB9B26}" destId="{40789A63-FBC5-4F61-8700-5BCF9F0DB3A3}" srcOrd="8" destOrd="0" presId="urn:microsoft.com/office/officeart/2008/layout/VerticalCurvedList"/>
    <dgm:cxn modelId="{7E9B8754-0E2B-4571-B8D3-884D679637E8}" type="presParOf" srcId="{40789A63-FBC5-4F61-8700-5BCF9F0DB3A3}" destId="{2CD15ACF-1969-4352-BFB9-2A0DE29DAAAA}" srcOrd="0" destOrd="0" presId="urn:microsoft.com/office/officeart/2008/layout/VerticalCurvedList"/>
    <dgm:cxn modelId="{24AD8144-819F-42D3-8C04-1BC39D6F1B1E}" type="presParOf" srcId="{9B733FF8-E2B1-436E-99EE-BD1531BB9B26}" destId="{D1352AE9-3C82-441C-A646-77B555BC8454}" srcOrd="9" destOrd="0" presId="urn:microsoft.com/office/officeart/2008/layout/VerticalCurvedList"/>
    <dgm:cxn modelId="{EC012211-E886-45BF-9A3F-6B1227B44188}" type="presParOf" srcId="{9B733FF8-E2B1-436E-99EE-BD1531BB9B26}" destId="{0C215FCA-40E3-4E71-B7F6-1FD97FF3B0C7}" srcOrd="10" destOrd="0" presId="urn:microsoft.com/office/officeart/2008/layout/VerticalCurvedList"/>
    <dgm:cxn modelId="{8C0001D1-F5E6-484E-AEC3-2CCED9927689}" type="presParOf" srcId="{0C215FCA-40E3-4E71-B7F6-1FD97FF3B0C7}" destId="{69B63487-17E5-46A5-A2EE-5C686B629CF7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dinamikus bérezés hatására élénkülő lakossági fogyasztás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/>
      <dgm:spPr>
        <a:solidFill>
          <a:schemeClr val="accent6"/>
        </a:solidFill>
      </dgm:spPr>
      <dgm:t>
        <a:bodyPr/>
        <a:lstStyle/>
        <a:p>
          <a:r>
            <a:rPr kumimoji="0" lang="hu-HU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Pozitív fiskális keresleti hatás az idei évtől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Fordulat a beruházásokban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94706AF-58FE-4BC0-9A37-33C0A2AE506C}">
      <dgm:prSet/>
      <dgm:spPr>
        <a:solidFill>
          <a:schemeClr val="bg2"/>
        </a:solidFill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2018-tól az import emelkedését ellensúlyozó exportteljesítmény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E7B52FC9-6720-4F72-A367-F7A1D0FE1692}" type="par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A4145FEE-41B0-432B-A218-94F41C9964A0}" type="sib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75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4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/>
          </a:solidFill>
        </a:ln>
      </dgm:spPr>
    </dgm:pt>
    <dgm:pt modelId="{7969B8C2-28FB-4090-9CC6-BB888C9377D3}" type="pres">
      <dgm:prSet presAssocID="{394706AF-58FE-4BC0-9A37-33C0A2AE506C}" presName="text_4" presStyleLbl="node1" presStyleIdx="3" presStyleCnt="4">
        <dgm:presLayoutVars>
          <dgm:bulletEnabled val="1"/>
        </dgm:presLayoutVars>
      </dgm:prSet>
      <dgm:spPr/>
    </dgm:pt>
    <dgm:pt modelId="{DE810D69-0E98-4D86-A7C8-59BFC105D73B}" type="pres">
      <dgm:prSet presAssocID="{394706AF-58FE-4BC0-9A37-33C0A2AE506C}" presName="accent_4" presStyleCnt="0"/>
      <dgm:spPr/>
    </dgm:pt>
    <dgm:pt modelId="{E193AB3D-3B60-4691-8045-4E4BB4B82A56}" type="pres">
      <dgm:prSet presAssocID="{394706AF-58FE-4BC0-9A37-33C0A2AE506C}" presName="accentRepeatNode" presStyleLbl="solidFgAcc1" presStyleIdx="3" presStyleCnt="4"/>
      <dgm:spPr>
        <a:ln w="50800">
          <a:solidFill>
            <a:schemeClr val="bg2"/>
          </a:solidFill>
        </a:ln>
      </dgm:spPr>
    </dgm:pt>
  </dgm:ptLst>
  <dgm:cxnLst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9AE466D1-B88B-4F02-9003-97CFED8B409E}" type="presOf" srcId="{394706AF-58FE-4BC0-9A37-33C0A2AE506C}" destId="{7969B8C2-28FB-4090-9CC6-BB888C9377D3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3AF27F30-7626-495F-B1A2-4099449BA193}" srcId="{465BF8A8-E6A5-4E9E-AC96-FA7FC2993698}" destId="{394706AF-58FE-4BC0-9A37-33C0A2AE506C}" srcOrd="3" destOrd="0" parTransId="{E7B52FC9-6720-4F72-A367-F7A1D0FE1692}" sibTransId="{A4145FEE-41B0-432B-A218-94F41C9964A0}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BDFDF546-0436-4DD7-9FE4-ABDE8F5BB6F7}" type="presParOf" srcId="{9B733FF8-E2B1-436E-99EE-BD1531BB9B26}" destId="{7969B8C2-28FB-4090-9CC6-BB888C9377D3}" srcOrd="7" destOrd="0" presId="urn:microsoft.com/office/officeart/2008/layout/VerticalCurvedList"/>
    <dgm:cxn modelId="{61106065-C8F4-47BD-8969-5A5E431F784D}" type="presParOf" srcId="{9B733FF8-E2B1-436E-99EE-BD1531BB9B26}" destId="{DE810D69-0E98-4D86-A7C8-59BFC105D73B}" srcOrd="8" destOrd="0" presId="urn:microsoft.com/office/officeart/2008/layout/VerticalCurvedList"/>
    <dgm:cxn modelId="{D9D9A0AA-38B7-42AC-9789-0230871FF053}" type="presParOf" srcId="{DE810D69-0E98-4D86-A7C8-59BFC105D73B}" destId="{E193AB3D-3B60-4691-8045-4E4BB4B82A56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E1B355-47BB-4BCB-8AC5-5DA7897551FA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227726-47E4-4176-AAB6-2A443A6DA5AA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Bérek</a:t>
          </a:r>
        </a:p>
      </dgm:t>
    </dgm:pt>
    <dgm:pt modelId="{8289F37B-FCE9-4337-B31F-78E3758A81E6}" type="parTrans" cxnId="{243E9B2D-09AF-4695-A5C2-159598CF2D58}">
      <dgm:prSet/>
      <dgm:spPr/>
      <dgm:t>
        <a:bodyPr/>
        <a:lstStyle/>
        <a:p>
          <a:endParaRPr lang="hu-HU"/>
        </a:p>
      </dgm:t>
    </dgm:pt>
    <dgm:pt modelId="{245B03E0-0ABC-403C-973D-E2C59D738814}" type="sibTrans" cxnId="{243E9B2D-09AF-4695-A5C2-159598CF2D58}">
      <dgm:prSet/>
      <dgm:spPr/>
      <dgm:t>
        <a:bodyPr/>
        <a:lstStyle/>
        <a:p>
          <a:endParaRPr lang="hu-HU"/>
        </a:p>
      </dgm:t>
    </dgm:pt>
    <dgm:pt modelId="{C7465A37-B01F-4B97-8BAA-6139B948E0E2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Infláció</a:t>
          </a:r>
        </a:p>
      </dgm:t>
    </dgm:pt>
    <dgm:pt modelId="{67580C53-C69D-4AAD-BFB9-C61E1DEDC7BF}" type="parTrans" cxnId="{6575AA20-01ED-46F8-9408-61F644D4F1F7}">
      <dgm:prSet/>
      <dgm:spPr/>
      <dgm:t>
        <a:bodyPr/>
        <a:lstStyle/>
        <a:p>
          <a:endParaRPr lang="hu-HU"/>
        </a:p>
      </dgm:t>
    </dgm:pt>
    <dgm:pt modelId="{55A95C3A-7D05-4C9E-96D2-1F6A3BD409F9}" type="sibTrans" cxnId="{6575AA20-01ED-46F8-9408-61F644D4F1F7}">
      <dgm:prSet/>
      <dgm:spPr/>
      <dgm:t>
        <a:bodyPr/>
        <a:lstStyle/>
        <a:p>
          <a:endParaRPr lang="hu-HU"/>
        </a:p>
      </dgm:t>
    </dgm:pt>
    <dgm:pt modelId="{32505F35-FAE8-4A12-9EB3-91BF85685548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Fogyasztás</a:t>
          </a:r>
        </a:p>
      </dgm:t>
    </dgm:pt>
    <dgm:pt modelId="{99A2D5C7-30C2-435F-AB0F-C72203DB7258}" type="sibTrans" cxnId="{BC36D4EE-8862-4DBF-93FC-66E24F7299D5}">
      <dgm:prSet/>
      <dgm:spPr/>
      <dgm:t>
        <a:bodyPr/>
        <a:lstStyle/>
        <a:p>
          <a:endParaRPr lang="hu-HU"/>
        </a:p>
      </dgm:t>
    </dgm:pt>
    <dgm:pt modelId="{9A5F4142-3025-4B3B-982F-F3BF2E157EC9}" type="parTrans" cxnId="{BC36D4EE-8862-4DBF-93FC-66E24F7299D5}">
      <dgm:prSet/>
      <dgm:spPr/>
      <dgm:t>
        <a:bodyPr/>
        <a:lstStyle/>
        <a:p>
          <a:endParaRPr lang="hu-HU"/>
        </a:p>
      </dgm:t>
    </dgm:pt>
    <dgm:pt modelId="{ECD6FCAB-3D8A-4349-BE30-C9635F2A7B4E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Külkereskedelmi forgalom</a:t>
          </a:r>
        </a:p>
      </dgm:t>
    </dgm:pt>
    <dgm:pt modelId="{AE1A5A74-4918-45AE-B2CC-A5C49256ED4B}" type="parTrans" cxnId="{D5C52B0C-1FED-4615-8BB1-4C2BF5E2B103}">
      <dgm:prSet/>
      <dgm:spPr/>
      <dgm:t>
        <a:bodyPr/>
        <a:lstStyle/>
        <a:p>
          <a:endParaRPr lang="en-US"/>
        </a:p>
      </dgm:t>
    </dgm:pt>
    <dgm:pt modelId="{9C8BA41C-059A-4DCC-AF8F-B2707FC3AC8F}" type="sibTrans" cxnId="{D5C52B0C-1FED-4615-8BB1-4C2BF5E2B103}">
      <dgm:prSet/>
      <dgm:spPr/>
      <dgm:t>
        <a:bodyPr/>
        <a:lstStyle/>
        <a:p>
          <a:endParaRPr lang="en-US"/>
        </a:p>
      </dgm:t>
    </dgm:pt>
    <dgm:pt modelId="{67469DA0-08F5-4D69-8D72-CB3BA771D756}" type="pres">
      <dgm:prSet presAssocID="{F3E1B355-47BB-4BCB-8AC5-5DA7897551FA}" presName="diagram" presStyleCnt="0">
        <dgm:presLayoutVars>
          <dgm:dir/>
          <dgm:resizeHandles val="exact"/>
        </dgm:presLayoutVars>
      </dgm:prSet>
      <dgm:spPr/>
    </dgm:pt>
    <dgm:pt modelId="{685C0AAE-C5ED-4D76-B829-5F243E7E54EA}" type="pres">
      <dgm:prSet presAssocID="{57227726-47E4-4176-AAB6-2A443A6DA5AA}" presName="node" presStyleLbl="node1" presStyleIdx="0" presStyleCnt="4" custScaleX="26543" custScaleY="12375" custLinFactNeighborX="19535" custLinFactNeighborY="-26254">
        <dgm:presLayoutVars>
          <dgm:bulletEnabled val="1"/>
        </dgm:presLayoutVars>
      </dgm:prSet>
      <dgm:spPr/>
    </dgm:pt>
    <dgm:pt modelId="{9CD2C5F7-9804-402B-96FC-5DB4CEBA6127}" type="pres">
      <dgm:prSet presAssocID="{245B03E0-0ABC-403C-973D-E2C59D738814}" presName="sibTrans" presStyleCnt="0"/>
      <dgm:spPr/>
    </dgm:pt>
    <dgm:pt modelId="{4625A6FC-BC40-4D6C-BAE2-6EFF5838B57D}" type="pres">
      <dgm:prSet presAssocID="{32505F35-FAE8-4A12-9EB3-91BF85685548}" presName="node" presStyleLbl="node1" presStyleIdx="1" presStyleCnt="4" custScaleX="28779" custScaleY="12931" custLinFactNeighborX="-53585" custLinFactNeighborY="8865">
        <dgm:presLayoutVars>
          <dgm:bulletEnabled val="1"/>
        </dgm:presLayoutVars>
      </dgm:prSet>
      <dgm:spPr/>
    </dgm:pt>
    <dgm:pt modelId="{D38EC388-C660-4CC0-AE77-167A503B07C4}" type="pres">
      <dgm:prSet presAssocID="{99A2D5C7-30C2-435F-AB0F-C72203DB7258}" presName="sibTrans" presStyleCnt="0"/>
      <dgm:spPr/>
    </dgm:pt>
    <dgm:pt modelId="{293FBE4A-AFC0-4EB0-B608-30A6BC4A90C8}" type="pres">
      <dgm:prSet presAssocID="{C7465A37-B01F-4B97-8BAA-6139B948E0E2}" presName="node" presStyleLbl="node1" presStyleIdx="2" presStyleCnt="4" custScaleX="28913" custScaleY="12931" custLinFactNeighborX="50249" custLinFactNeighborY="-21327">
        <dgm:presLayoutVars>
          <dgm:bulletEnabled val="1"/>
        </dgm:presLayoutVars>
      </dgm:prSet>
      <dgm:spPr/>
    </dgm:pt>
    <dgm:pt modelId="{38EFF929-FFCB-464F-8521-769A6C4ED406}" type="pres">
      <dgm:prSet presAssocID="{55A95C3A-7D05-4C9E-96D2-1F6A3BD409F9}" presName="sibTrans" presStyleCnt="0"/>
      <dgm:spPr/>
    </dgm:pt>
    <dgm:pt modelId="{4CEF255A-C9A2-41B7-9543-D31B9B32F6D5}" type="pres">
      <dgm:prSet presAssocID="{ECD6FCAB-3D8A-4349-BE30-C9635F2A7B4E}" presName="node" presStyleLbl="node1" presStyleIdx="3" presStyleCnt="4" custScaleX="28791" custScaleY="15443" custLinFactNeighborX="-54776" custLinFactNeighborY="22836">
        <dgm:presLayoutVars>
          <dgm:bulletEnabled val="1"/>
        </dgm:presLayoutVars>
      </dgm:prSet>
      <dgm:spPr/>
    </dgm:pt>
  </dgm:ptLst>
  <dgm:cxnLst>
    <dgm:cxn modelId="{F947DF84-C576-445C-9BB5-A0E9AF561E45}" type="presOf" srcId="{C7465A37-B01F-4B97-8BAA-6139B948E0E2}" destId="{293FBE4A-AFC0-4EB0-B608-30A6BC4A90C8}" srcOrd="0" destOrd="0" presId="urn:microsoft.com/office/officeart/2005/8/layout/default"/>
    <dgm:cxn modelId="{243E9B2D-09AF-4695-A5C2-159598CF2D58}" srcId="{F3E1B355-47BB-4BCB-8AC5-5DA7897551FA}" destId="{57227726-47E4-4176-AAB6-2A443A6DA5AA}" srcOrd="0" destOrd="0" parTransId="{8289F37B-FCE9-4337-B31F-78E3758A81E6}" sibTransId="{245B03E0-0ABC-403C-973D-E2C59D738814}"/>
    <dgm:cxn modelId="{6575AA20-01ED-46F8-9408-61F644D4F1F7}" srcId="{F3E1B355-47BB-4BCB-8AC5-5DA7897551FA}" destId="{C7465A37-B01F-4B97-8BAA-6139B948E0E2}" srcOrd="2" destOrd="0" parTransId="{67580C53-C69D-4AAD-BFB9-C61E1DEDC7BF}" sibTransId="{55A95C3A-7D05-4C9E-96D2-1F6A3BD409F9}"/>
    <dgm:cxn modelId="{ABE748FE-B892-4AD6-9D30-149027A44857}" type="presOf" srcId="{ECD6FCAB-3D8A-4349-BE30-C9635F2A7B4E}" destId="{4CEF255A-C9A2-41B7-9543-D31B9B32F6D5}" srcOrd="0" destOrd="0" presId="urn:microsoft.com/office/officeart/2005/8/layout/default"/>
    <dgm:cxn modelId="{CEE30893-FE2D-42B3-8FCA-B25F48FA9549}" type="presOf" srcId="{F3E1B355-47BB-4BCB-8AC5-5DA7897551FA}" destId="{67469DA0-08F5-4D69-8D72-CB3BA771D756}" srcOrd="0" destOrd="0" presId="urn:microsoft.com/office/officeart/2005/8/layout/default"/>
    <dgm:cxn modelId="{D5C52B0C-1FED-4615-8BB1-4C2BF5E2B103}" srcId="{F3E1B355-47BB-4BCB-8AC5-5DA7897551FA}" destId="{ECD6FCAB-3D8A-4349-BE30-C9635F2A7B4E}" srcOrd="3" destOrd="0" parTransId="{AE1A5A74-4918-45AE-B2CC-A5C49256ED4B}" sibTransId="{9C8BA41C-059A-4DCC-AF8F-B2707FC3AC8F}"/>
    <dgm:cxn modelId="{BC36D4EE-8862-4DBF-93FC-66E24F7299D5}" srcId="{F3E1B355-47BB-4BCB-8AC5-5DA7897551FA}" destId="{32505F35-FAE8-4A12-9EB3-91BF85685548}" srcOrd="1" destOrd="0" parTransId="{9A5F4142-3025-4B3B-982F-F3BF2E157EC9}" sibTransId="{99A2D5C7-30C2-435F-AB0F-C72203DB7258}"/>
    <dgm:cxn modelId="{E36892A9-FE4F-4999-B06F-8813178C3952}" type="presOf" srcId="{32505F35-FAE8-4A12-9EB3-91BF85685548}" destId="{4625A6FC-BC40-4D6C-BAE2-6EFF5838B57D}" srcOrd="0" destOrd="0" presId="urn:microsoft.com/office/officeart/2005/8/layout/default"/>
    <dgm:cxn modelId="{84FBC291-7A27-41BD-8D63-6E4F712F490C}" type="presOf" srcId="{57227726-47E4-4176-AAB6-2A443A6DA5AA}" destId="{685C0AAE-C5ED-4D76-B829-5F243E7E54EA}" srcOrd="0" destOrd="0" presId="urn:microsoft.com/office/officeart/2005/8/layout/default"/>
    <dgm:cxn modelId="{5C920168-29C3-4D3B-8A62-425DB01A5DF2}" type="presParOf" srcId="{67469DA0-08F5-4D69-8D72-CB3BA771D756}" destId="{685C0AAE-C5ED-4D76-B829-5F243E7E54EA}" srcOrd="0" destOrd="0" presId="urn:microsoft.com/office/officeart/2005/8/layout/default"/>
    <dgm:cxn modelId="{F98124B9-FA36-4A8B-98AE-9E8A9FC8FF5F}" type="presParOf" srcId="{67469DA0-08F5-4D69-8D72-CB3BA771D756}" destId="{9CD2C5F7-9804-402B-96FC-5DB4CEBA6127}" srcOrd="1" destOrd="0" presId="urn:microsoft.com/office/officeart/2005/8/layout/default"/>
    <dgm:cxn modelId="{9A8FBC53-D7A4-40A6-8844-57A1C5634B89}" type="presParOf" srcId="{67469DA0-08F5-4D69-8D72-CB3BA771D756}" destId="{4625A6FC-BC40-4D6C-BAE2-6EFF5838B57D}" srcOrd="2" destOrd="0" presId="urn:microsoft.com/office/officeart/2005/8/layout/default"/>
    <dgm:cxn modelId="{0BAE39BD-9E6D-402A-99B7-A7DA21B2F7E0}" type="presParOf" srcId="{67469DA0-08F5-4D69-8D72-CB3BA771D756}" destId="{D38EC388-C660-4CC0-AE77-167A503B07C4}" srcOrd="3" destOrd="0" presId="urn:microsoft.com/office/officeart/2005/8/layout/default"/>
    <dgm:cxn modelId="{92C138B1-C79E-4B6A-8554-AD617F35EDDE}" type="presParOf" srcId="{67469DA0-08F5-4D69-8D72-CB3BA771D756}" destId="{293FBE4A-AFC0-4EB0-B608-30A6BC4A90C8}" srcOrd="4" destOrd="0" presId="urn:microsoft.com/office/officeart/2005/8/layout/default"/>
    <dgm:cxn modelId="{DF0B432C-2BC9-426D-92E0-CE5AF42440B8}" type="presParOf" srcId="{67469DA0-08F5-4D69-8D72-CB3BA771D756}" destId="{38EFF929-FFCB-464F-8521-769A6C4ED406}" srcOrd="5" destOrd="0" presId="urn:microsoft.com/office/officeart/2005/8/layout/default"/>
    <dgm:cxn modelId="{7D82F174-93A2-40DC-B397-38B9749F4904}" type="presParOf" srcId="{67469DA0-08F5-4D69-8D72-CB3BA771D756}" destId="{4CEF255A-C9A2-41B7-9543-D31B9B32F6D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1B355-47BB-4BCB-8AC5-5DA7897551FA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227726-47E4-4176-AAB6-2A443A6DA5AA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Bérek</a:t>
          </a:r>
        </a:p>
      </dgm:t>
    </dgm:pt>
    <dgm:pt modelId="{8289F37B-FCE9-4337-B31F-78E3758A81E6}" type="parTrans" cxnId="{243E9B2D-09AF-4695-A5C2-159598CF2D58}">
      <dgm:prSet/>
      <dgm:spPr/>
      <dgm:t>
        <a:bodyPr/>
        <a:lstStyle/>
        <a:p>
          <a:endParaRPr lang="hu-HU"/>
        </a:p>
      </dgm:t>
    </dgm:pt>
    <dgm:pt modelId="{245B03E0-0ABC-403C-973D-E2C59D738814}" type="sibTrans" cxnId="{243E9B2D-09AF-4695-A5C2-159598CF2D58}">
      <dgm:prSet/>
      <dgm:spPr/>
      <dgm:t>
        <a:bodyPr/>
        <a:lstStyle/>
        <a:p>
          <a:endParaRPr lang="hu-HU"/>
        </a:p>
      </dgm:t>
    </dgm:pt>
    <dgm:pt modelId="{C7465A37-B01F-4B97-8BAA-6139B948E0E2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Infláció</a:t>
          </a:r>
        </a:p>
      </dgm:t>
    </dgm:pt>
    <dgm:pt modelId="{67580C53-C69D-4AAD-BFB9-C61E1DEDC7BF}" type="parTrans" cxnId="{6575AA20-01ED-46F8-9408-61F644D4F1F7}">
      <dgm:prSet/>
      <dgm:spPr/>
      <dgm:t>
        <a:bodyPr/>
        <a:lstStyle/>
        <a:p>
          <a:endParaRPr lang="hu-HU"/>
        </a:p>
      </dgm:t>
    </dgm:pt>
    <dgm:pt modelId="{55A95C3A-7D05-4C9E-96D2-1F6A3BD409F9}" type="sibTrans" cxnId="{6575AA20-01ED-46F8-9408-61F644D4F1F7}">
      <dgm:prSet/>
      <dgm:spPr/>
      <dgm:t>
        <a:bodyPr/>
        <a:lstStyle/>
        <a:p>
          <a:endParaRPr lang="hu-HU"/>
        </a:p>
      </dgm:t>
    </dgm:pt>
    <dgm:pt modelId="{32505F35-FAE8-4A12-9EB3-91BF85685548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Fogyasztás</a:t>
          </a:r>
        </a:p>
      </dgm:t>
    </dgm:pt>
    <dgm:pt modelId="{99A2D5C7-30C2-435F-AB0F-C72203DB7258}" type="sibTrans" cxnId="{BC36D4EE-8862-4DBF-93FC-66E24F7299D5}">
      <dgm:prSet/>
      <dgm:spPr/>
      <dgm:t>
        <a:bodyPr/>
        <a:lstStyle/>
        <a:p>
          <a:endParaRPr lang="hu-HU"/>
        </a:p>
      </dgm:t>
    </dgm:pt>
    <dgm:pt modelId="{9A5F4142-3025-4B3B-982F-F3BF2E157EC9}" type="parTrans" cxnId="{BC36D4EE-8862-4DBF-93FC-66E24F7299D5}">
      <dgm:prSet/>
      <dgm:spPr/>
      <dgm:t>
        <a:bodyPr/>
        <a:lstStyle/>
        <a:p>
          <a:endParaRPr lang="hu-HU"/>
        </a:p>
      </dgm:t>
    </dgm:pt>
    <dgm:pt modelId="{ECD6FCAB-3D8A-4349-BE30-C9635F2A7B4E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Külkereskedelmi forgalom</a:t>
          </a:r>
        </a:p>
      </dgm:t>
    </dgm:pt>
    <dgm:pt modelId="{AE1A5A74-4918-45AE-B2CC-A5C49256ED4B}" type="parTrans" cxnId="{D5C52B0C-1FED-4615-8BB1-4C2BF5E2B103}">
      <dgm:prSet/>
      <dgm:spPr/>
      <dgm:t>
        <a:bodyPr/>
        <a:lstStyle/>
        <a:p>
          <a:endParaRPr lang="en-US"/>
        </a:p>
      </dgm:t>
    </dgm:pt>
    <dgm:pt modelId="{9C8BA41C-059A-4DCC-AF8F-B2707FC3AC8F}" type="sibTrans" cxnId="{D5C52B0C-1FED-4615-8BB1-4C2BF5E2B103}">
      <dgm:prSet/>
      <dgm:spPr/>
      <dgm:t>
        <a:bodyPr/>
        <a:lstStyle/>
        <a:p>
          <a:endParaRPr lang="en-US"/>
        </a:p>
      </dgm:t>
    </dgm:pt>
    <dgm:pt modelId="{67469DA0-08F5-4D69-8D72-CB3BA771D756}" type="pres">
      <dgm:prSet presAssocID="{F3E1B355-47BB-4BCB-8AC5-5DA7897551FA}" presName="diagram" presStyleCnt="0">
        <dgm:presLayoutVars>
          <dgm:dir/>
          <dgm:resizeHandles val="exact"/>
        </dgm:presLayoutVars>
      </dgm:prSet>
      <dgm:spPr/>
    </dgm:pt>
    <dgm:pt modelId="{685C0AAE-C5ED-4D76-B829-5F243E7E54EA}" type="pres">
      <dgm:prSet presAssocID="{57227726-47E4-4176-AAB6-2A443A6DA5AA}" presName="node" presStyleLbl="node1" presStyleIdx="0" presStyleCnt="4" custScaleX="26543" custScaleY="12375" custLinFactNeighborX="19535" custLinFactNeighborY="-26254">
        <dgm:presLayoutVars>
          <dgm:bulletEnabled val="1"/>
        </dgm:presLayoutVars>
      </dgm:prSet>
      <dgm:spPr/>
    </dgm:pt>
    <dgm:pt modelId="{9CD2C5F7-9804-402B-96FC-5DB4CEBA6127}" type="pres">
      <dgm:prSet presAssocID="{245B03E0-0ABC-403C-973D-E2C59D738814}" presName="sibTrans" presStyleCnt="0"/>
      <dgm:spPr/>
    </dgm:pt>
    <dgm:pt modelId="{4625A6FC-BC40-4D6C-BAE2-6EFF5838B57D}" type="pres">
      <dgm:prSet presAssocID="{32505F35-FAE8-4A12-9EB3-91BF85685548}" presName="node" presStyleLbl="node1" presStyleIdx="1" presStyleCnt="4" custScaleX="28779" custScaleY="12931" custLinFactNeighborX="-53585" custLinFactNeighborY="8865">
        <dgm:presLayoutVars>
          <dgm:bulletEnabled val="1"/>
        </dgm:presLayoutVars>
      </dgm:prSet>
      <dgm:spPr/>
    </dgm:pt>
    <dgm:pt modelId="{D38EC388-C660-4CC0-AE77-167A503B07C4}" type="pres">
      <dgm:prSet presAssocID="{99A2D5C7-30C2-435F-AB0F-C72203DB7258}" presName="sibTrans" presStyleCnt="0"/>
      <dgm:spPr/>
    </dgm:pt>
    <dgm:pt modelId="{293FBE4A-AFC0-4EB0-B608-30A6BC4A90C8}" type="pres">
      <dgm:prSet presAssocID="{C7465A37-B01F-4B97-8BAA-6139B948E0E2}" presName="node" presStyleLbl="node1" presStyleIdx="2" presStyleCnt="4" custScaleX="28913" custScaleY="12931" custLinFactNeighborX="50249" custLinFactNeighborY="-21327">
        <dgm:presLayoutVars>
          <dgm:bulletEnabled val="1"/>
        </dgm:presLayoutVars>
      </dgm:prSet>
      <dgm:spPr/>
    </dgm:pt>
    <dgm:pt modelId="{38EFF929-FFCB-464F-8521-769A6C4ED406}" type="pres">
      <dgm:prSet presAssocID="{55A95C3A-7D05-4C9E-96D2-1F6A3BD409F9}" presName="sibTrans" presStyleCnt="0"/>
      <dgm:spPr/>
    </dgm:pt>
    <dgm:pt modelId="{4CEF255A-C9A2-41B7-9543-D31B9B32F6D5}" type="pres">
      <dgm:prSet presAssocID="{ECD6FCAB-3D8A-4349-BE30-C9635F2A7B4E}" presName="node" presStyleLbl="node1" presStyleIdx="3" presStyleCnt="4" custScaleX="28791" custScaleY="15443" custLinFactNeighborX="-54776" custLinFactNeighborY="22836">
        <dgm:presLayoutVars>
          <dgm:bulletEnabled val="1"/>
        </dgm:presLayoutVars>
      </dgm:prSet>
      <dgm:spPr/>
    </dgm:pt>
  </dgm:ptLst>
  <dgm:cxnLst>
    <dgm:cxn modelId="{F947DF84-C576-445C-9BB5-A0E9AF561E45}" type="presOf" srcId="{C7465A37-B01F-4B97-8BAA-6139B948E0E2}" destId="{293FBE4A-AFC0-4EB0-B608-30A6BC4A90C8}" srcOrd="0" destOrd="0" presId="urn:microsoft.com/office/officeart/2005/8/layout/default"/>
    <dgm:cxn modelId="{243E9B2D-09AF-4695-A5C2-159598CF2D58}" srcId="{F3E1B355-47BB-4BCB-8AC5-5DA7897551FA}" destId="{57227726-47E4-4176-AAB6-2A443A6DA5AA}" srcOrd="0" destOrd="0" parTransId="{8289F37B-FCE9-4337-B31F-78E3758A81E6}" sibTransId="{245B03E0-0ABC-403C-973D-E2C59D738814}"/>
    <dgm:cxn modelId="{6575AA20-01ED-46F8-9408-61F644D4F1F7}" srcId="{F3E1B355-47BB-4BCB-8AC5-5DA7897551FA}" destId="{C7465A37-B01F-4B97-8BAA-6139B948E0E2}" srcOrd="2" destOrd="0" parTransId="{67580C53-C69D-4AAD-BFB9-C61E1DEDC7BF}" sibTransId="{55A95C3A-7D05-4C9E-96D2-1F6A3BD409F9}"/>
    <dgm:cxn modelId="{ABE748FE-B892-4AD6-9D30-149027A44857}" type="presOf" srcId="{ECD6FCAB-3D8A-4349-BE30-C9635F2A7B4E}" destId="{4CEF255A-C9A2-41B7-9543-D31B9B32F6D5}" srcOrd="0" destOrd="0" presId="urn:microsoft.com/office/officeart/2005/8/layout/default"/>
    <dgm:cxn modelId="{CEE30893-FE2D-42B3-8FCA-B25F48FA9549}" type="presOf" srcId="{F3E1B355-47BB-4BCB-8AC5-5DA7897551FA}" destId="{67469DA0-08F5-4D69-8D72-CB3BA771D756}" srcOrd="0" destOrd="0" presId="urn:microsoft.com/office/officeart/2005/8/layout/default"/>
    <dgm:cxn modelId="{D5C52B0C-1FED-4615-8BB1-4C2BF5E2B103}" srcId="{F3E1B355-47BB-4BCB-8AC5-5DA7897551FA}" destId="{ECD6FCAB-3D8A-4349-BE30-C9635F2A7B4E}" srcOrd="3" destOrd="0" parTransId="{AE1A5A74-4918-45AE-B2CC-A5C49256ED4B}" sibTransId="{9C8BA41C-059A-4DCC-AF8F-B2707FC3AC8F}"/>
    <dgm:cxn modelId="{BC36D4EE-8862-4DBF-93FC-66E24F7299D5}" srcId="{F3E1B355-47BB-4BCB-8AC5-5DA7897551FA}" destId="{32505F35-FAE8-4A12-9EB3-91BF85685548}" srcOrd="1" destOrd="0" parTransId="{9A5F4142-3025-4B3B-982F-F3BF2E157EC9}" sibTransId="{99A2D5C7-30C2-435F-AB0F-C72203DB7258}"/>
    <dgm:cxn modelId="{E36892A9-FE4F-4999-B06F-8813178C3952}" type="presOf" srcId="{32505F35-FAE8-4A12-9EB3-91BF85685548}" destId="{4625A6FC-BC40-4D6C-BAE2-6EFF5838B57D}" srcOrd="0" destOrd="0" presId="urn:microsoft.com/office/officeart/2005/8/layout/default"/>
    <dgm:cxn modelId="{84FBC291-7A27-41BD-8D63-6E4F712F490C}" type="presOf" srcId="{57227726-47E4-4176-AAB6-2A443A6DA5AA}" destId="{685C0AAE-C5ED-4D76-B829-5F243E7E54EA}" srcOrd="0" destOrd="0" presId="urn:microsoft.com/office/officeart/2005/8/layout/default"/>
    <dgm:cxn modelId="{5C920168-29C3-4D3B-8A62-425DB01A5DF2}" type="presParOf" srcId="{67469DA0-08F5-4D69-8D72-CB3BA771D756}" destId="{685C0AAE-C5ED-4D76-B829-5F243E7E54EA}" srcOrd="0" destOrd="0" presId="urn:microsoft.com/office/officeart/2005/8/layout/default"/>
    <dgm:cxn modelId="{F98124B9-FA36-4A8B-98AE-9E8A9FC8FF5F}" type="presParOf" srcId="{67469DA0-08F5-4D69-8D72-CB3BA771D756}" destId="{9CD2C5F7-9804-402B-96FC-5DB4CEBA6127}" srcOrd="1" destOrd="0" presId="urn:microsoft.com/office/officeart/2005/8/layout/default"/>
    <dgm:cxn modelId="{9A8FBC53-D7A4-40A6-8844-57A1C5634B89}" type="presParOf" srcId="{67469DA0-08F5-4D69-8D72-CB3BA771D756}" destId="{4625A6FC-BC40-4D6C-BAE2-6EFF5838B57D}" srcOrd="2" destOrd="0" presId="urn:microsoft.com/office/officeart/2005/8/layout/default"/>
    <dgm:cxn modelId="{0BAE39BD-9E6D-402A-99B7-A7DA21B2F7E0}" type="presParOf" srcId="{67469DA0-08F5-4D69-8D72-CB3BA771D756}" destId="{D38EC388-C660-4CC0-AE77-167A503B07C4}" srcOrd="3" destOrd="0" presId="urn:microsoft.com/office/officeart/2005/8/layout/default"/>
    <dgm:cxn modelId="{92C138B1-C79E-4B6A-8554-AD617F35EDDE}" type="presParOf" srcId="{67469DA0-08F5-4D69-8D72-CB3BA771D756}" destId="{293FBE4A-AFC0-4EB0-B608-30A6BC4A90C8}" srcOrd="4" destOrd="0" presId="urn:microsoft.com/office/officeart/2005/8/layout/default"/>
    <dgm:cxn modelId="{DF0B432C-2BC9-426D-92E0-CE5AF42440B8}" type="presParOf" srcId="{67469DA0-08F5-4D69-8D72-CB3BA771D756}" destId="{38EFF929-FFCB-464F-8521-769A6C4ED406}" srcOrd="5" destOrd="0" presId="urn:microsoft.com/office/officeart/2005/8/layout/default"/>
    <dgm:cxn modelId="{7D82F174-93A2-40DC-B397-38B9749F4904}" type="presParOf" srcId="{67469DA0-08F5-4D69-8D72-CB3BA771D756}" destId="{4CEF255A-C9A2-41B7-9543-D31B9B32F6D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3E1B355-47BB-4BCB-8AC5-5DA7897551FA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227726-47E4-4176-AAB6-2A443A6DA5AA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Bérek</a:t>
          </a:r>
        </a:p>
      </dgm:t>
    </dgm:pt>
    <dgm:pt modelId="{8289F37B-FCE9-4337-B31F-78E3758A81E6}" type="parTrans" cxnId="{243E9B2D-09AF-4695-A5C2-159598CF2D58}">
      <dgm:prSet/>
      <dgm:spPr/>
      <dgm:t>
        <a:bodyPr/>
        <a:lstStyle/>
        <a:p>
          <a:endParaRPr lang="hu-HU"/>
        </a:p>
      </dgm:t>
    </dgm:pt>
    <dgm:pt modelId="{245B03E0-0ABC-403C-973D-E2C59D738814}" type="sibTrans" cxnId="{243E9B2D-09AF-4695-A5C2-159598CF2D58}">
      <dgm:prSet/>
      <dgm:spPr/>
      <dgm:t>
        <a:bodyPr/>
        <a:lstStyle/>
        <a:p>
          <a:endParaRPr lang="hu-HU"/>
        </a:p>
      </dgm:t>
    </dgm:pt>
    <dgm:pt modelId="{C7465A37-B01F-4B97-8BAA-6139B948E0E2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Infláció</a:t>
          </a:r>
        </a:p>
      </dgm:t>
    </dgm:pt>
    <dgm:pt modelId="{67580C53-C69D-4AAD-BFB9-C61E1DEDC7BF}" type="parTrans" cxnId="{6575AA20-01ED-46F8-9408-61F644D4F1F7}">
      <dgm:prSet/>
      <dgm:spPr/>
      <dgm:t>
        <a:bodyPr/>
        <a:lstStyle/>
        <a:p>
          <a:endParaRPr lang="hu-HU"/>
        </a:p>
      </dgm:t>
    </dgm:pt>
    <dgm:pt modelId="{55A95C3A-7D05-4C9E-96D2-1F6A3BD409F9}" type="sibTrans" cxnId="{6575AA20-01ED-46F8-9408-61F644D4F1F7}">
      <dgm:prSet/>
      <dgm:spPr/>
      <dgm:t>
        <a:bodyPr/>
        <a:lstStyle/>
        <a:p>
          <a:endParaRPr lang="hu-HU"/>
        </a:p>
      </dgm:t>
    </dgm:pt>
    <dgm:pt modelId="{32505F35-FAE8-4A12-9EB3-91BF85685548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Fogyasztás</a:t>
          </a:r>
        </a:p>
      </dgm:t>
    </dgm:pt>
    <dgm:pt modelId="{99A2D5C7-30C2-435F-AB0F-C72203DB7258}" type="sibTrans" cxnId="{BC36D4EE-8862-4DBF-93FC-66E24F7299D5}">
      <dgm:prSet/>
      <dgm:spPr/>
      <dgm:t>
        <a:bodyPr/>
        <a:lstStyle/>
        <a:p>
          <a:endParaRPr lang="hu-HU"/>
        </a:p>
      </dgm:t>
    </dgm:pt>
    <dgm:pt modelId="{9A5F4142-3025-4B3B-982F-F3BF2E157EC9}" type="parTrans" cxnId="{BC36D4EE-8862-4DBF-93FC-66E24F7299D5}">
      <dgm:prSet/>
      <dgm:spPr/>
      <dgm:t>
        <a:bodyPr/>
        <a:lstStyle/>
        <a:p>
          <a:endParaRPr lang="hu-HU"/>
        </a:p>
      </dgm:t>
    </dgm:pt>
    <dgm:pt modelId="{ECD6FCAB-3D8A-4349-BE30-C9635F2A7B4E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Külkereskedelmi forgalom</a:t>
          </a:r>
        </a:p>
      </dgm:t>
    </dgm:pt>
    <dgm:pt modelId="{AE1A5A74-4918-45AE-B2CC-A5C49256ED4B}" type="parTrans" cxnId="{D5C52B0C-1FED-4615-8BB1-4C2BF5E2B103}">
      <dgm:prSet/>
      <dgm:spPr/>
      <dgm:t>
        <a:bodyPr/>
        <a:lstStyle/>
        <a:p>
          <a:endParaRPr lang="en-US"/>
        </a:p>
      </dgm:t>
    </dgm:pt>
    <dgm:pt modelId="{9C8BA41C-059A-4DCC-AF8F-B2707FC3AC8F}" type="sibTrans" cxnId="{D5C52B0C-1FED-4615-8BB1-4C2BF5E2B103}">
      <dgm:prSet/>
      <dgm:spPr/>
      <dgm:t>
        <a:bodyPr/>
        <a:lstStyle/>
        <a:p>
          <a:endParaRPr lang="en-US"/>
        </a:p>
      </dgm:t>
    </dgm:pt>
    <dgm:pt modelId="{67469DA0-08F5-4D69-8D72-CB3BA771D756}" type="pres">
      <dgm:prSet presAssocID="{F3E1B355-47BB-4BCB-8AC5-5DA7897551FA}" presName="diagram" presStyleCnt="0">
        <dgm:presLayoutVars>
          <dgm:dir/>
          <dgm:resizeHandles val="exact"/>
        </dgm:presLayoutVars>
      </dgm:prSet>
      <dgm:spPr/>
    </dgm:pt>
    <dgm:pt modelId="{685C0AAE-C5ED-4D76-B829-5F243E7E54EA}" type="pres">
      <dgm:prSet presAssocID="{57227726-47E4-4176-AAB6-2A443A6DA5AA}" presName="node" presStyleLbl="node1" presStyleIdx="0" presStyleCnt="4" custScaleX="26543" custScaleY="12375" custLinFactNeighborX="19535" custLinFactNeighborY="-26254">
        <dgm:presLayoutVars>
          <dgm:bulletEnabled val="1"/>
        </dgm:presLayoutVars>
      </dgm:prSet>
      <dgm:spPr/>
    </dgm:pt>
    <dgm:pt modelId="{9CD2C5F7-9804-402B-96FC-5DB4CEBA6127}" type="pres">
      <dgm:prSet presAssocID="{245B03E0-0ABC-403C-973D-E2C59D738814}" presName="sibTrans" presStyleCnt="0"/>
      <dgm:spPr/>
    </dgm:pt>
    <dgm:pt modelId="{4625A6FC-BC40-4D6C-BAE2-6EFF5838B57D}" type="pres">
      <dgm:prSet presAssocID="{32505F35-FAE8-4A12-9EB3-91BF85685548}" presName="node" presStyleLbl="node1" presStyleIdx="1" presStyleCnt="4" custScaleX="28779" custScaleY="12931" custLinFactNeighborX="-53585" custLinFactNeighborY="8865">
        <dgm:presLayoutVars>
          <dgm:bulletEnabled val="1"/>
        </dgm:presLayoutVars>
      </dgm:prSet>
      <dgm:spPr/>
    </dgm:pt>
    <dgm:pt modelId="{D38EC388-C660-4CC0-AE77-167A503B07C4}" type="pres">
      <dgm:prSet presAssocID="{99A2D5C7-30C2-435F-AB0F-C72203DB7258}" presName="sibTrans" presStyleCnt="0"/>
      <dgm:spPr/>
    </dgm:pt>
    <dgm:pt modelId="{293FBE4A-AFC0-4EB0-B608-30A6BC4A90C8}" type="pres">
      <dgm:prSet presAssocID="{C7465A37-B01F-4B97-8BAA-6139B948E0E2}" presName="node" presStyleLbl="node1" presStyleIdx="2" presStyleCnt="4" custScaleX="28913" custScaleY="12931" custLinFactNeighborX="50249" custLinFactNeighborY="-21327">
        <dgm:presLayoutVars>
          <dgm:bulletEnabled val="1"/>
        </dgm:presLayoutVars>
      </dgm:prSet>
      <dgm:spPr/>
    </dgm:pt>
    <dgm:pt modelId="{38EFF929-FFCB-464F-8521-769A6C4ED406}" type="pres">
      <dgm:prSet presAssocID="{55A95C3A-7D05-4C9E-96D2-1F6A3BD409F9}" presName="sibTrans" presStyleCnt="0"/>
      <dgm:spPr/>
    </dgm:pt>
    <dgm:pt modelId="{4CEF255A-C9A2-41B7-9543-D31B9B32F6D5}" type="pres">
      <dgm:prSet presAssocID="{ECD6FCAB-3D8A-4349-BE30-C9635F2A7B4E}" presName="node" presStyleLbl="node1" presStyleIdx="3" presStyleCnt="4" custScaleX="28791" custScaleY="15443" custLinFactNeighborX="-54776" custLinFactNeighborY="22836">
        <dgm:presLayoutVars>
          <dgm:bulletEnabled val="1"/>
        </dgm:presLayoutVars>
      </dgm:prSet>
      <dgm:spPr/>
    </dgm:pt>
  </dgm:ptLst>
  <dgm:cxnLst>
    <dgm:cxn modelId="{F947DF84-C576-445C-9BB5-A0E9AF561E45}" type="presOf" srcId="{C7465A37-B01F-4B97-8BAA-6139B948E0E2}" destId="{293FBE4A-AFC0-4EB0-B608-30A6BC4A90C8}" srcOrd="0" destOrd="0" presId="urn:microsoft.com/office/officeart/2005/8/layout/default"/>
    <dgm:cxn modelId="{243E9B2D-09AF-4695-A5C2-159598CF2D58}" srcId="{F3E1B355-47BB-4BCB-8AC5-5DA7897551FA}" destId="{57227726-47E4-4176-AAB6-2A443A6DA5AA}" srcOrd="0" destOrd="0" parTransId="{8289F37B-FCE9-4337-B31F-78E3758A81E6}" sibTransId="{245B03E0-0ABC-403C-973D-E2C59D738814}"/>
    <dgm:cxn modelId="{6575AA20-01ED-46F8-9408-61F644D4F1F7}" srcId="{F3E1B355-47BB-4BCB-8AC5-5DA7897551FA}" destId="{C7465A37-B01F-4B97-8BAA-6139B948E0E2}" srcOrd="2" destOrd="0" parTransId="{67580C53-C69D-4AAD-BFB9-C61E1DEDC7BF}" sibTransId="{55A95C3A-7D05-4C9E-96D2-1F6A3BD409F9}"/>
    <dgm:cxn modelId="{ABE748FE-B892-4AD6-9D30-149027A44857}" type="presOf" srcId="{ECD6FCAB-3D8A-4349-BE30-C9635F2A7B4E}" destId="{4CEF255A-C9A2-41B7-9543-D31B9B32F6D5}" srcOrd="0" destOrd="0" presId="urn:microsoft.com/office/officeart/2005/8/layout/default"/>
    <dgm:cxn modelId="{CEE30893-FE2D-42B3-8FCA-B25F48FA9549}" type="presOf" srcId="{F3E1B355-47BB-4BCB-8AC5-5DA7897551FA}" destId="{67469DA0-08F5-4D69-8D72-CB3BA771D756}" srcOrd="0" destOrd="0" presId="urn:microsoft.com/office/officeart/2005/8/layout/default"/>
    <dgm:cxn modelId="{D5C52B0C-1FED-4615-8BB1-4C2BF5E2B103}" srcId="{F3E1B355-47BB-4BCB-8AC5-5DA7897551FA}" destId="{ECD6FCAB-3D8A-4349-BE30-C9635F2A7B4E}" srcOrd="3" destOrd="0" parTransId="{AE1A5A74-4918-45AE-B2CC-A5C49256ED4B}" sibTransId="{9C8BA41C-059A-4DCC-AF8F-B2707FC3AC8F}"/>
    <dgm:cxn modelId="{BC36D4EE-8862-4DBF-93FC-66E24F7299D5}" srcId="{F3E1B355-47BB-4BCB-8AC5-5DA7897551FA}" destId="{32505F35-FAE8-4A12-9EB3-91BF85685548}" srcOrd="1" destOrd="0" parTransId="{9A5F4142-3025-4B3B-982F-F3BF2E157EC9}" sibTransId="{99A2D5C7-30C2-435F-AB0F-C72203DB7258}"/>
    <dgm:cxn modelId="{E36892A9-FE4F-4999-B06F-8813178C3952}" type="presOf" srcId="{32505F35-FAE8-4A12-9EB3-91BF85685548}" destId="{4625A6FC-BC40-4D6C-BAE2-6EFF5838B57D}" srcOrd="0" destOrd="0" presId="urn:microsoft.com/office/officeart/2005/8/layout/default"/>
    <dgm:cxn modelId="{84FBC291-7A27-41BD-8D63-6E4F712F490C}" type="presOf" srcId="{57227726-47E4-4176-AAB6-2A443A6DA5AA}" destId="{685C0AAE-C5ED-4D76-B829-5F243E7E54EA}" srcOrd="0" destOrd="0" presId="urn:microsoft.com/office/officeart/2005/8/layout/default"/>
    <dgm:cxn modelId="{5C920168-29C3-4D3B-8A62-425DB01A5DF2}" type="presParOf" srcId="{67469DA0-08F5-4D69-8D72-CB3BA771D756}" destId="{685C0AAE-C5ED-4D76-B829-5F243E7E54EA}" srcOrd="0" destOrd="0" presId="urn:microsoft.com/office/officeart/2005/8/layout/default"/>
    <dgm:cxn modelId="{F98124B9-FA36-4A8B-98AE-9E8A9FC8FF5F}" type="presParOf" srcId="{67469DA0-08F5-4D69-8D72-CB3BA771D756}" destId="{9CD2C5F7-9804-402B-96FC-5DB4CEBA6127}" srcOrd="1" destOrd="0" presId="urn:microsoft.com/office/officeart/2005/8/layout/default"/>
    <dgm:cxn modelId="{9A8FBC53-D7A4-40A6-8844-57A1C5634B89}" type="presParOf" srcId="{67469DA0-08F5-4D69-8D72-CB3BA771D756}" destId="{4625A6FC-BC40-4D6C-BAE2-6EFF5838B57D}" srcOrd="2" destOrd="0" presId="urn:microsoft.com/office/officeart/2005/8/layout/default"/>
    <dgm:cxn modelId="{0BAE39BD-9E6D-402A-99B7-A7DA21B2F7E0}" type="presParOf" srcId="{67469DA0-08F5-4D69-8D72-CB3BA771D756}" destId="{D38EC388-C660-4CC0-AE77-167A503B07C4}" srcOrd="3" destOrd="0" presId="urn:microsoft.com/office/officeart/2005/8/layout/default"/>
    <dgm:cxn modelId="{92C138B1-C79E-4B6A-8554-AD617F35EDDE}" type="presParOf" srcId="{67469DA0-08F5-4D69-8D72-CB3BA771D756}" destId="{293FBE4A-AFC0-4EB0-B608-30A6BC4A90C8}" srcOrd="4" destOrd="0" presId="urn:microsoft.com/office/officeart/2005/8/layout/default"/>
    <dgm:cxn modelId="{DF0B432C-2BC9-426D-92E0-CE5AF42440B8}" type="presParOf" srcId="{67469DA0-08F5-4D69-8D72-CB3BA771D756}" destId="{38EFF929-FFCB-464F-8521-769A6C4ED406}" srcOrd="5" destOrd="0" presId="urn:microsoft.com/office/officeart/2005/8/layout/default"/>
    <dgm:cxn modelId="{7D82F174-93A2-40DC-B397-38B9749F4904}" type="presParOf" srcId="{67469DA0-08F5-4D69-8D72-CB3BA771D756}" destId="{4CEF255A-C9A2-41B7-9543-D31B9B32F6D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3E1B355-47BB-4BCB-8AC5-5DA7897551FA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227726-47E4-4176-AAB6-2A443A6DA5AA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Bérek</a:t>
          </a:r>
        </a:p>
      </dgm:t>
    </dgm:pt>
    <dgm:pt modelId="{8289F37B-FCE9-4337-B31F-78E3758A81E6}" type="parTrans" cxnId="{243E9B2D-09AF-4695-A5C2-159598CF2D58}">
      <dgm:prSet/>
      <dgm:spPr/>
      <dgm:t>
        <a:bodyPr/>
        <a:lstStyle/>
        <a:p>
          <a:endParaRPr lang="hu-HU"/>
        </a:p>
      </dgm:t>
    </dgm:pt>
    <dgm:pt modelId="{245B03E0-0ABC-403C-973D-E2C59D738814}" type="sibTrans" cxnId="{243E9B2D-09AF-4695-A5C2-159598CF2D58}">
      <dgm:prSet/>
      <dgm:spPr/>
      <dgm:t>
        <a:bodyPr/>
        <a:lstStyle/>
        <a:p>
          <a:endParaRPr lang="hu-HU"/>
        </a:p>
      </dgm:t>
    </dgm:pt>
    <dgm:pt modelId="{C7465A37-B01F-4B97-8BAA-6139B948E0E2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Infláció</a:t>
          </a:r>
        </a:p>
      </dgm:t>
    </dgm:pt>
    <dgm:pt modelId="{67580C53-C69D-4AAD-BFB9-C61E1DEDC7BF}" type="parTrans" cxnId="{6575AA20-01ED-46F8-9408-61F644D4F1F7}">
      <dgm:prSet/>
      <dgm:spPr/>
      <dgm:t>
        <a:bodyPr/>
        <a:lstStyle/>
        <a:p>
          <a:endParaRPr lang="hu-HU"/>
        </a:p>
      </dgm:t>
    </dgm:pt>
    <dgm:pt modelId="{55A95C3A-7D05-4C9E-96D2-1F6A3BD409F9}" type="sibTrans" cxnId="{6575AA20-01ED-46F8-9408-61F644D4F1F7}">
      <dgm:prSet/>
      <dgm:spPr/>
      <dgm:t>
        <a:bodyPr/>
        <a:lstStyle/>
        <a:p>
          <a:endParaRPr lang="hu-HU"/>
        </a:p>
      </dgm:t>
    </dgm:pt>
    <dgm:pt modelId="{32505F35-FAE8-4A12-9EB3-91BF85685548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Fogyasztás</a:t>
          </a:r>
        </a:p>
      </dgm:t>
    </dgm:pt>
    <dgm:pt modelId="{99A2D5C7-30C2-435F-AB0F-C72203DB7258}" type="sibTrans" cxnId="{BC36D4EE-8862-4DBF-93FC-66E24F7299D5}">
      <dgm:prSet/>
      <dgm:spPr/>
      <dgm:t>
        <a:bodyPr/>
        <a:lstStyle/>
        <a:p>
          <a:endParaRPr lang="hu-HU"/>
        </a:p>
      </dgm:t>
    </dgm:pt>
    <dgm:pt modelId="{9A5F4142-3025-4B3B-982F-F3BF2E157EC9}" type="parTrans" cxnId="{BC36D4EE-8862-4DBF-93FC-66E24F7299D5}">
      <dgm:prSet/>
      <dgm:spPr/>
      <dgm:t>
        <a:bodyPr/>
        <a:lstStyle/>
        <a:p>
          <a:endParaRPr lang="hu-HU"/>
        </a:p>
      </dgm:t>
    </dgm:pt>
    <dgm:pt modelId="{ECD6FCAB-3D8A-4349-BE30-C9635F2A7B4E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Külkereskedelmi forgalom</a:t>
          </a:r>
        </a:p>
      </dgm:t>
    </dgm:pt>
    <dgm:pt modelId="{AE1A5A74-4918-45AE-B2CC-A5C49256ED4B}" type="parTrans" cxnId="{D5C52B0C-1FED-4615-8BB1-4C2BF5E2B103}">
      <dgm:prSet/>
      <dgm:spPr/>
      <dgm:t>
        <a:bodyPr/>
        <a:lstStyle/>
        <a:p>
          <a:endParaRPr lang="en-US"/>
        </a:p>
      </dgm:t>
    </dgm:pt>
    <dgm:pt modelId="{9C8BA41C-059A-4DCC-AF8F-B2707FC3AC8F}" type="sibTrans" cxnId="{D5C52B0C-1FED-4615-8BB1-4C2BF5E2B103}">
      <dgm:prSet/>
      <dgm:spPr/>
      <dgm:t>
        <a:bodyPr/>
        <a:lstStyle/>
        <a:p>
          <a:endParaRPr lang="en-US"/>
        </a:p>
      </dgm:t>
    </dgm:pt>
    <dgm:pt modelId="{67469DA0-08F5-4D69-8D72-CB3BA771D756}" type="pres">
      <dgm:prSet presAssocID="{F3E1B355-47BB-4BCB-8AC5-5DA7897551FA}" presName="diagram" presStyleCnt="0">
        <dgm:presLayoutVars>
          <dgm:dir/>
          <dgm:resizeHandles val="exact"/>
        </dgm:presLayoutVars>
      </dgm:prSet>
      <dgm:spPr/>
    </dgm:pt>
    <dgm:pt modelId="{685C0AAE-C5ED-4D76-B829-5F243E7E54EA}" type="pres">
      <dgm:prSet presAssocID="{57227726-47E4-4176-AAB6-2A443A6DA5AA}" presName="node" presStyleLbl="node1" presStyleIdx="0" presStyleCnt="4" custScaleX="26543" custScaleY="12375" custLinFactNeighborX="19535" custLinFactNeighborY="-26254">
        <dgm:presLayoutVars>
          <dgm:bulletEnabled val="1"/>
        </dgm:presLayoutVars>
      </dgm:prSet>
      <dgm:spPr/>
    </dgm:pt>
    <dgm:pt modelId="{9CD2C5F7-9804-402B-96FC-5DB4CEBA6127}" type="pres">
      <dgm:prSet presAssocID="{245B03E0-0ABC-403C-973D-E2C59D738814}" presName="sibTrans" presStyleCnt="0"/>
      <dgm:spPr/>
    </dgm:pt>
    <dgm:pt modelId="{4625A6FC-BC40-4D6C-BAE2-6EFF5838B57D}" type="pres">
      <dgm:prSet presAssocID="{32505F35-FAE8-4A12-9EB3-91BF85685548}" presName="node" presStyleLbl="node1" presStyleIdx="1" presStyleCnt="4" custScaleX="28779" custScaleY="12931" custLinFactNeighborX="-53585" custLinFactNeighborY="8865">
        <dgm:presLayoutVars>
          <dgm:bulletEnabled val="1"/>
        </dgm:presLayoutVars>
      </dgm:prSet>
      <dgm:spPr/>
    </dgm:pt>
    <dgm:pt modelId="{D38EC388-C660-4CC0-AE77-167A503B07C4}" type="pres">
      <dgm:prSet presAssocID="{99A2D5C7-30C2-435F-AB0F-C72203DB7258}" presName="sibTrans" presStyleCnt="0"/>
      <dgm:spPr/>
    </dgm:pt>
    <dgm:pt modelId="{293FBE4A-AFC0-4EB0-B608-30A6BC4A90C8}" type="pres">
      <dgm:prSet presAssocID="{C7465A37-B01F-4B97-8BAA-6139B948E0E2}" presName="node" presStyleLbl="node1" presStyleIdx="2" presStyleCnt="4" custScaleX="28913" custScaleY="12931" custLinFactNeighborX="50249" custLinFactNeighborY="-21327">
        <dgm:presLayoutVars>
          <dgm:bulletEnabled val="1"/>
        </dgm:presLayoutVars>
      </dgm:prSet>
      <dgm:spPr/>
    </dgm:pt>
    <dgm:pt modelId="{38EFF929-FFCB-464F-8521-769A6C4ED406}" type="pres">
      <dgm:prSet presAssocID="{55A95C3A-7D05-4C9E-96D2-1F6A3BD409F9}" presName="sibTrans" presStyleCnt="0"/>
      <dgm:spPr/>
    </dgm:pt>
    <dgm:pt modelId="{4CEF255A-C9A2-41B7-9543-D31B9B32F6D5}" type="pres">
      <dgm:prSet presAssocID="{ECD6FCAB-3D8A-4349-BE30-C9635F2A7B4E}" presName="node" presStyleLbl="node1" presStyleIdx="3" presStyleCnt="4" custScaleX="28791" custScaleY="15443" custLinFactNeighborX="-54776" custLinFactNeighborY="22836">
        <dgm:presLayoutVars>
          <dgm:bulletEnabled val="1"/>
        </dgm:presLayoutVars>
      </dgm:prSet>
      <dgm:spPr/>
    </dgm:pt>
  </dgm:ptLst>
  <dgm:cxnLst>
    <dgm:cxn modelId="{F947DF84-C576-445C-9BB5-A0E9AF561E45}" type="presOf" srcId="{C7465A37-B01F-4B97-8BAA-6139B948E0E2}" destId="{293FBE4A-AFC0-4EB0-B608-30A6BC4A90C8}" srcOrd="0" destOrd="0" presId="urn:microsoft.com/office/officeart/2005/8/layout/default"/>
    <dgm:cxn modelId="{243E9B2D-09AF-4695-A5C2-159598CF2D58}" srcId="{F3E1B355-47BB-4BCB-8AC5-5DA7897551FA}" destId="{57227726-47E4-4176-AAB6-2A443A6DA5AA}" srcOrd="0" destOrd="0" parTransId="{8289F37B-FCE9-4337-B31F-78E3758A81E6}" sibTransId="{245B03E0-0ABC-403C-973D-E2C59D738814}"/>
    <dgm:cxn modelId="{6575AA20-01ED-46F8-9408-61F644D4F1F7}" srcId="{F3E1B355-47BB-4BCB-8AC5-5DA7897551FA}" destId="{C7465A37-B01F-4B97-8BAA-6139B948E0E2}" srcOrd="2" destOrd="0" parTransId="{67580C53-C69D-4AAD-BFB9-C61E1DEDC7BF}" sibTransId="{55A95C3A-7D05-4C9E-96D2-1F6A3BD409F9}"/>
    <dgm:cxn modelId="{ABE748FE-B892-4AD6-9D30-149027A44857}" type="presOf" srcId="{ECD6FCAB-3D8A-4349-BE30-C9635F2A7B4E}" destId="{4CEF255A-C9A2-41B7-9543-D31B9B32F6D5}" srcOrd="0" destOrd="0" presId="urn:microsoft.com/office/officeart/2005/8/layout/default"/>
    <dgm:cxn modelId="{CEE30893-FE2D-42B3-8FCA-B25F48FA9549}" type="presOf" srcId="{F3E1B355-47BB-4BCB-8AC5-5DA7897551FA}" destId="{67469DA0-08F5-4D69-8D72-CB3BA771D756}" srcOrd="0" destOrd="0" presId="urn:microsoft.com/office/officeart/2005/8/layout/default"/>
    <dgm:cxn modelId="{D5C52B0C-1FED-4615-8BB1-4C2BF5E2B103}" srcId="{F3E1B355-47BB-4BCB-8AC5-5DA7897551FA}" destId="{ECD6FCAB-3D8A-4349-BE30-C9635F2A7B4E}" srcOrd="3" destOrd="0" parTransId="{AE1A5A74-4918-45AE-B2CC-A5C49256ED4B}" sibTransId="{9C8BA41C-059A-4DCC-AF8F-B2707FC3AC8F}"/>
    <dgm:cxn modelId="{BC36D4EE-8862-4DBF-93FC-66E24F7299D5}" srcId="{F3E1B355-47BB-4BCB-8AC5-5DA7897551FA}" destId="{32505F35-FAE8-4A12-9EB3-91BF85685548}" srcOrd="1" destOrd="0" parTransId="{9A5F4142-3025-4B3B-982F-F3BF2E157EC9}" sibTransId="{99A2D5C7-30C2-435F-AB0F-C72203DB7258}"/>
    <dgm:cxn modelId="{E36892A9-FE4F-4999-B06F-8813178C3952}" type="presOf" srcId="{32505F35-FAE8-4A12-9EB3-91BF85685548}" destId="{4625A6FC-BC40-4D6C-BAE2-6EFF5838B57D}" srcOrd="0" destOrd="0" presId="urn:microsoft.com/office/officeart/2005/8/layout/default"/>
    <dgm:cxn modelId="{84FBC291-7A27-41BD-8D63-6E4F712F490C}" type="presOf" srcId="{57227726-47E4-4176-AAB6-2A443A6DA5AA}" destId="{685C0AAE-C5ED-4D76-B829-5F243E7E54EA}" srcOrd="0" destOrd="0" presId="urn:microsoft.com/office/officeart/2005/8/layout/default"/>
    <dgm:cxn modelId="{5C920168-29C3-4D3B-8A62-425DB01A5DF2}" type="presParOf" srcId="{67469DA0-08F5-4D69-8D72-CB3BA771D756}" destId="{685C0AAE-C5ED-4D76-B829-5F243E7E54EA}" srcOrd="0" destOrd="0" presId="urn:microsoft.com/office/officeart/2005/8/layout/default"/>
    <dgm:cxn modelId="{F98124B9-FA36-4A8B-98AE-9E8A9FC8FF5F}" type="presParOf" srcId="{67469DA0-08F5-4D69-8D72-CB3BA771D756}" destId="{9CD2C5F7-9804-402B-96FC-5DB4CEBA6127}" srcOrd="1" destOrd="0" presId="urn:microsoft.com/office/officeart/2005/8/layout/default"/>
    <dgm:cxn modelId="{9A8FBC53-D7A4-40A6-8844-57A1C5634B89}" type="presParOf" srcId="{67469DA0-08F5-4D69-8D72-CB3BA771D756}" destId="{4625A6FC-BC40-4D6C-BAE2-6EFF5838B57D}" srcOrd="2" destOrd="0" presId="urn:microsoft.com/office/officeart/2005/8/layout/default"/>
    <dgm:cxn modelId="{0BAE39BD-9E6D-402A-99B7-A7DA21B2F7E0}" type="presParOf" srcId="{67469DA0-08F5-4D69-8D72-CB3BA771D756}" destId="{D38EC388-C660-4CC0-AE77-167A503B07C4}" srcOrd="3" destOrd="0" presId="urn:microsoft.com/office/officeart/2005/8/layout/default"/>
    <dgm:cxn modelId="{92C138B1-C79E-4B6A-8554-AD617F35EDDE}" type="presParOf" srcId="{67469DA0-08F5-4D69-8D72-CB3BA771D756}" destId="{293FBE4A-AFC0-4EB0-B608-30A6BC4A90C8}" srcOrd="4" destOrd="0" presId="urn:microsoft.com/office/officeart/2005/8/layout/default"/>
    <dgm:cxn modelId="{DF0B432C-2BC9-426D-92E0-CE5AF42440B8}" type="presParOf" srcId="{67469DA0-08F5-4D69-8D72-CB3BA771D756}" destId="{38EFF929-FFCB-464F-8521-769A6C4ED406}" srcOrd="5" destOrd="0" presId="urn:microsoft.com/office/officeart/2005/8/layout/default"/>
    <dgm:cxn modelId="{7D82F174-93A2-40DC-B397-38B9749F4904}" type="presParOf" srcId="{67469DA0-08F5-4D69-8D72-CB3BA771D756}" destId="{4CEF255A-C9A2-41B7-9543-D31B9B32F6D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3E1B355-47BB-4BCB-8AC5-5DA7897551FA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7227726-47E4-4176-AAB6-2A443A6DA5AA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Bérek</a:t>
          </a:r>
        </a:p>
      </dgm:t>
    </dgm:pt>
    <dgm:pt modelId="{8289F37B-FCE9-4337-B31F-78E3758A81E6}" type="parTrans" cxnId="{243E9B2D-09AF-4695-A5C2-159598CF2D58}">
      <dgm:prSet/>
      <dgm:spPr/>
      <dgm:t>
        <a:bodyPr/>
        <a:lstStyle/>
        <a:p>
          <a:endParaRPr lang="hu-HU"/>
        </a:p>
      </dgm:t>
    </dgm:pt>
    <dgm:pt modelId="{245B03E0-0ABC-403C-973D-E2C59D738814}" type="sibTrans" cxnId="{243E9B2D-09AF-4695-A5C2-159598CF2D58}">
      <dgm:prSet/>
      <dgm:spPr/>
      <dgm:t>
        <a:bodyPr/>
        <a:lstStyle/>
        <a:p>
          <a:endParaRPr lang="hu-HU"/>
        </a:p>
      </dgm:t>
    </dgm:pt>
    <dgm:pt modelId="{C7465A37-B01F-4B97-8BAA-6139B948E0E2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Infláció</a:t>
          </a:r>
        </a:p>
      </dgm:t>
    </dgm:pt>
    <dgm:pt modelId="{67580C53-C69D-4AAD-BFB9-C61E1DEDC7BF}" type="parTrans" cxnId="{6575AA20-01ED-46F8-9408-61F644D4F1F7}">
      <dgm:prSet/>
      <dgm:spPr/>
      <dgm:t>
        <a:bodyPr/>
        <a:lstStyle/>
        <a:p>
          <a:endParaRPr lang="hu-HU"/>
        </a:p>
      </dgm:t>
    </dgm:pt>
    <dgm:pt modelId="{55A95C3A-7D05-4C9E-96D2-1F6A3BD409F9}" type="sibTrans" cxnId="{6575AA20-01ED-46F8-9408-61F644D4F1F7}">
      <dgm:prSet/>
      <dgm:spPr/>
      <dgm:t>
        <a:bodyPr/>
        <a:lstStyle/>
        <a:p>
          <a:endParaRPr lang="hu-HU"/>
        </a:p>
      </dgm:t>
    </dgm:pt>
    <dgm:pt modelId="{32505F35-FAE8-4A12-9EB3-91BF85685548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Fogyasztás</a:t>
          </a:r>
        </a:p>
      </dgm:t>
    </dgm:pt>
    <dgm:pt modelId="{99A2D5C7-30C2-435F-AB0F-C72203DB7258}" type="sibTrans" cxnId="{BC36D4EE-8862-4DBF-93FC-66E24F7299D5}">
      <dgm:prSet/>
      <dgm:spPr/>
      <dgm:t>
        <a:bodyPr/>
        <a:lstStyle/>
        <a:p>
          <a:endParaRPr lang="hu-HU"/>
        </a:p>
      </dgm:t>
    </dgm:pt>
    <dgm:pt modelId="{9A5F4142-3025-4B3B-982F-F3BF2E157EC9}" type="parTrans" cxnId="{BC36D4EE-8862-4DBF-93FC-66E24F7299D5}">
      <dgm:prSet/>
      <dgm:spPr/>
      <dgm:t>
        <a:bodyPr/>
        <a:lstStyle/>
        <a:p>
          <a:endParaRPr lang="hu-HU"/>
        </a:p>
      </dgm:t>
    </dgm:pt>
    <dgm:pt modelId="{ECD6FCAB-3D8A-4349-BE30-C9635F2A7B4E}">
      <dgm:prSet phldrT="[Szöveg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dirty="0"/>
            <a:t>Külkereskedelmi forgalom</a:t>
          </a:r>
        </a:p>
      </dgm:t>
    </dgm:pt>
    <dgm:pt modelId="{AE1A5A74-4918-45AE-B2CC-A5C49256ED4B}" type="parTrans" cxnId="{D5C52B0C-1FED-4615-8BB1-4C2BF5E2B103}">
      <dgm:prSet/>
      <dgm:spPr/>
      <dgm:t>
        <a:bodyPr/>
        <a:lstStyle/>
        <a:p>
          <a:endParaRPr lang="en-US"/>
        </a:p>
      </dgm:t>
    </dgm:pt>
    <dgm:pt modelId="{9C8BA41C-059A-4DCC-AF8F-B2707FC3AC8F}" type="sibTrans" cxnId="{D5C52B0C-1FED-4615-8BB1-4C2BF5E2B103}">
      <dgm:prSet/>
      <dgm:spPr/>
      <dgm:t>
        <a:bodyPr/>
        <a:lstStyle/>
        <a:p>
          <a:endParaRPr lang="en-US"/>
        </a:p>
      </dgm:t>
    </dgm:pt>
    <dgm:pt modelId="{67469DA0-08F5-4D69-8D72-CB3BA771D756}" type="pres">
      <dgm:prSet presAssocID="{F3E1B355-47BB-4BCB-8AC5-5DA7897551FA}" presName="diagram" presStyleCnt="0">
        <dgm:presLayoutVars>
          <dgm:dir/>
          <dgm:resizeHandles val="exact"/>
        </dgm:presLayoutVars>
      </dgm:prSet>
      <dgm:spPr/>
    </dgm:pt>
    <dgm:pt modelId="{685C0AAE-C5ED-4D76-B829-5F243E7E54EA}" type="pres">
      <dgm:prSet presAssocID="{57227726-47E4-4176-AAB6-2A443A6DA5AA}" presName="node" presStyleLbl="node1" presStyleIdx="0" presStyleCnt="4" custScaleX="26543" custScaleY="12375" custLinFactNeighborX="19535" custLinFactNeighborY="-26254">
        <dgm:presLayoutVars>
          <dgm:bulletEnabled val="1"/>
        </dgm:presLayoutVars>
      </dgm:prSet>
      <dgm:spPr/>
    </dgm:pt>
    <dgm:pt modelId="{9CD2C5F7-9804-402B-96FC-5DB4CEBA6127}" type="pres">
      <dgm:prSet presAssocID="{245B03E0-0ABC-403C-973D-E2C59D738814}" presName="sibTrans" presStyleCnt="0"/>
      <dgm:spPr/>
    </dgm:pt>
    <dgm:pt modelId="{4625A6FC-BC40-4D6C-BAE2-6EFF5838B57D}" type="pres">
      <dgm:prSet presAssocID="{32505F35-FAE8-4A12-9EB3-91BF85685548}" presName="node" presStyleLbl="node1" presStyleIdx="1" presStyleCnt="4" custScaleX="28779" custScaleY="12931" custLinFactNeighborX="-53585" custLinFactNeighborY="8865">
        <dgm:presLayoutVars>
          <dgm:bulletEnabled val="1"/>
        </dgm:presLayoutVars>
      </dgm:prSet>
      <dgm:spPr/>
    </dgm:pt>
    <dgm:pt modelId="{D38EC388-C660-4CC0-AE77-167A503B07C4}" type="pres">
      <dgm:prSet presAssocID="{99A2D5C7-30C2-435F-AB0F-C72203DB7258}" presName="sibTrans" presStyleCnt="0"/>
      <dgm:spPr/>
    </dgm:pt>
    <dgm:pt modelId="{293FBE4A-AFC0-4EB0-B608-30A6BC4A90C8}" type="pres">
      <dgm:prSet presAssocID="{C7465A37-B01F-4B97-8BAA-6139B948E0E2}" presName="node" presStyleLbl="node1" presStyleIdx="2" presStyleCnt="4" custScaleX="28913" custScaleY="12931" custLinFactNeighborX="50249" custLinFactNeighborY="-21327">
        <dgm:presLayoutVars>
          <dgm:bulletEnabled val="1"/>
        </dgm:presLayoutVars>
      </dgm:prSet>
      <dgm:spPr/>
    </dgm:pt>
    <dgm:pt modelId="{38EFF929-FFCB-464F-8521-769A6C4ED406}" type="pres">
      <dgm:prSet presAssocID="{55A95C3A-7D05-4C9E-96D2-1F6A3BD409F9}" presName="sibTrans" presStyleCnt="0"/>
      <dgm:spPr/>
    </dgm:pt>
    <dgm:pt modelId="{4CEF255A-C9A2-41B7-9543-D31B9B32F6D5}" type="pres">
      <dgm:prSet presAssocID="{ECD6FCAB-3D8A-4349-BE30-C9635F2A7B4E}" presName="node" presStyleLbl="node1" presStyleIdx="3" presStyleCnt="4" custScaleX="28791" custScaleY="15443" custLinFactNeighborX="-54776" custLinFactNeighborY="22836">
        <dgm:presLayoutVars>
          <dgm:bulletEnabled val="1"/>
        </dgm:presLayoutVars>
      </dgm:prSet>
      <dgm:spPr/>
    </dgm:pt>
  </dgm:ptLst>
  <dgm:cxnLst>
    <dgm:cxn modelId="{F947DF84-C576-445C-9BB5-A0E9AF561E45}" type="presOf" srcId="{C7465A37-B01F-4B97-8BAA-6139B948E0E2}" destId="{293FBE4A-AFC0-4EB0-B608-30A6BC4A90C8}" srcOrd="0" destOrd="0" presId="urn:microsoft.com/office/officeart/2005/8/layout/default"/>
    <dgm:cxn modelId="{243E9B2D-09AF-4695-A5C2-159598CF2D58}" srcId="{F3E1B355-47BB-4BCB-8AC5-5DA7897551FA}" destId="{57227726-47E4-4176-AAB6-2A443A6DA5AA}" srcOrd="0" destOrd="0" parTransId="{8289F37B-FCE9-4337-B31F-78E3758A81E6}" sibTransId="{245B03E0-0ABC-403C-973D-E2C59D738814}"/>
    <dgm:cxn modelId="{6575AA20-01ED-46F8-9408-61F644D4F1F7}" srcId="{F3E1B355-47BB-4BCB-8AC5-5DA7897551FA}" destId="{C7465A37-B01F-4B97-8BAA-6139B948E0E2}" srcOrd="2" destOrd="0" parTransId="{67580C53-C69D-4AAD-BFB9-C61E1DEDC7BF}" sibTransId="{55A95C3A-7D05-4C9E-96D2-1F6A3BD409F9}"/>
    <dgm:cxn modelId="{ABE748FE-B892-4AD6-9D30-149027A44857}" type="presOf" srcId="{ECD6FCAB-3D8A-4349-BE30-C9635F2A7B4E}" destId="{4CEF255A-C9A2-41B7-9543-D31B9B32F6D5}" srcOrd="0" destOrd="0" presId="urn:microsoft.com/office/officeart/2005/8/layout/default"/>
    <dgm:cxn modelId="{CEE30893-FE2D-42B3-8FCA-B25F48FA9549}" type="presOf" srcId="{F3E1B355-47BB-4BCB-8AC5-5DA7897551FA}" destId="{67469DA0-08F5-4D69-8D72-CB3BA771D756}" srcOrd="0" destOrd="0" presId="urn:microsoft.com/office/officeart/2005/8/layout/default"/>
    <dgm:cxn modelId="{D5C52B0C-1FED-4615-8BB1-4C2BF5E2B103}" srcId="{F3E1B355-47BB-4BCB-8AC5-5DA7897551FA}" destId="{ECD6FCAB-3D8A-4349-BE30-C9635F2A7B4E}" srcOrd="3" destOrd="0" parTransId="{AE1A5A74-4918-45AE-B2CC-A5C49256ED4B}" sibTransId="{9C8BA41C-059A-4DCC-AF8F-B2707FC3AC8F}"/>
    <dgm:cxn modelId="{BC36D4EE-8862-4DBF-93FC-66E24F7299D5}" srcId="{F3E1B355-47BB-4BCB-8AC5-5DA7897551FA}" destId="{32505F35-FAE8-4A12-9EB3-91BF85685548}" srcOrd="1" destOrd="0" parTransId="{9A5F4142-3025-4B3B-982F-F3BF2E157EC9}" sibTransId="{99A2D5C7-30C2-435F-AB0F-C72203DB7258}"/>
    <dgm:cxn modelId="{E36892A9-FE4F-4999-B06F-8813178C3952}" type="presOf" srcId="{32505F35-FAE8-4A12-9EB3-91BF85685548}" destId="{4625A6FC-BC40-4D6C-BAE2-6EFF5838B57D}" srcOrd="0" destOrd="0" presId="urn:microsoft.com/office/officeart/2005/8/layout/default"/>
    <dgm:cxn modelId="{84FBC291-7A27-41BD-8D63-6E4F712F490C}" type="presOf" srcId="{57227726-47E4-4176-AAB6-2A443A6DA5AA}" destId="{685C0AAE-C5ED-4D76-B829-5F243E7E54EA}" srcOrd="0" destOrd="0" presId="urn:microsoft.com/office/officeart/2005/8/layout/default"/>
    <dgm:cxn modelId="{5C920168-29C3-4D3B-8A62-425DB01A5DF2}" type="presParOf" srcId="{67469DA0-08F5-4D69-8D72-CB3BA771D756}" destId="{685C0AAE-C5ED-4D76-B829-5F243E7E54EA}" srcOrd="0" destOrd="0" presId="urn:microsoft.com/office/officeart/2005/8/layout/default"/>
    <dgm:cxn modelId="{F98124B9-FA36-4A8B-98AE-9E8A9FC8FF5F}" type="presParOf" srcId="{67469DA0-08F5-4D69-8D72-CB3BA771D756}" destId="{9CD2C5F7-9804-402B-96FC-5DB4CEBA6127}" srcOrd="1" destOrd="0" presId="urn:microsoft.com/office/officeart/2005/8/layout/default"/>
    <dgm:cxn modelId="{9A8FBC53-D7A4-40A6-8844-57A1C5634B89}" type="presParOf" srcId="{67469DA0-08F5-4D69-8D72-CB3BA771D756}" destId="{4625A6FC-BC40-4D6C-BAE2-6EFF5838B57D}" srcOrd="2" destOrd="0" presId="urn:microsoft.com/office/officeart/2005/8/layout/default"/>
    <dgm:cxn modelId="{0BAE39BD-9E6D-402A-99B7-A7DA21B2F7E0}" type="presParOf" srcId="{67469DA0-08F5-4D69-8D72-CB3BA771D756}" destId="{D38EC388-C660-4CC0-AE77-167A503B07C4}" srcOrd="3" destOrd="0" presId="urn:microsoft.com/office/officeart/2005/8/layout/default"/>
    <dgm:cxn modelId="{92C138B1-C79E-4B6A-8554-AD617F35EDDE}" type="presParOf" srcId="{67469DA0-08F5-4D69-8D72-CB3BA771D756}" destId="{293FBE4A-AFC0-4EB0-B608-30A6BC4A90C8}" srcOrd="4" destOrd="0" presId="urn:microsoft.com/office/officeart/2005/8/layout/default"/>
    <dgm:cxn modelId="{DF0B432C-2BC9-426D-92E0-CE5AF42440B8}" type="presParOf" srcId="{67469DA0-08F5-4D69-8D72-CB3BA771D756}" destId="{38EFF929-FFCB-464F-8521-769A6C4ED406}" srcOrd="5" destOrd="0" presId="urn:microsoft.com/office/officeart/2005/8/layout/default"/>
    <dgm:cxn modelId="{7D82F174-93A2-40DC-B397-38B9749F4904}" type="presParOf" srcId="{67469DA0-08F5-4D69-8D72-CB3BA771D756}" destId="{4CEF255A-C9A2-41B7-9543-D31B9B32F6D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/>
      <dgm:spPr>
        <a:solidFill>
          <a:schemeClr val="accent6"/>
        </a:solidFill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Dinamikusan emelkedő bérdinamika és fogyasztás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/>
      <dgm:spPr>
        <a:solidFill>
          <a:schemeClr val="bg2"/>
        </a:solidFill>
      </dgm:spPr>
      <dgm:t>
        <a:bodyPr/>
        <a:lstStyle/>
        <a:p>
          <a:r>
            <a:rPr kumimoji="0" lang="hu-HU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Visszafogott inflációs várakozások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Lassan növekvő nyersanyagárak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94706AF-58FE-4BC0-9A37-33C0A2AE506C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Bázishatások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E7B52FC9-6720-4F72-A367-F7A1D0FE1692}" type="par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A4145FEE-41B0-432B-A218-94F41C9964A0}" type="sib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FF56F425-0E65-4151-BF1A-E3EB492050D7}" type="pres">
      <dgm:prSet presAssocID="{2B8A4740-12BB-4B95-AAE0-2D4C18CD2283}" presName="text_1" presStyleLbl="node1" presStyleIdx="0" presStyleCnt="4">
        <dgm:presLayoutVars>
          <dgm:bulletEnabled val="1"/>
        </dgm:presLayoutVars>
      </dgm:prSet>
      <dgm:spPr/>
    </dgm:pt>
    <dgm:pt modelId="{90C15493-DD7B-44F0-88F5-E7BB7FA20A45}" type="pres">
      <dgm:prSet presAssocID="{2B8A4740-12BB-4B95-AAE0-2D4C18CD2283}" presName="accent_1" presStyleCnt="0"/>
      <dgm:spPr/>
    </dgm:pt>
    <dgm:pt modelId="{FE14807B-71A3-42E9-AB84-A3C2F2BFCDE7}" type="pres">
      <dgm:prSet presAssocID="{2B8A4740-12BB-4B95-AAE0-2D4C18CD2283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CF3C106C-62A0-4DB4-8CA1-994E4AF84E88}" type="pres">
      <dgm:prSet presAssocID="{394706AF-58FE-4BC0-9A37-33C0A2AE506C}" presName="text_2" presStyleLbl="node1" presStyleIdx="1" presStyleCnt="4">
        <dgm:presLayoutVars>
          <dgm:bulletEnabled val="1"/>
        </dgm:presLayoutVars>
      </dgm:prSet>
      <dgm:spPr/>
    </dgm:pt>
    <dgm:pt modelId="{AEE52E0F-1612-4F15-BDC9-499ACD745A70}" type="pres">
      <dgm:prSet presAssocID="{394706AF-58FE-4BC0-9A37-33C0A2AE506C}" presName="accent_2" presStyleCnt="0"/>
      <dgm:spPr/>
    </dgm:pt>
    <dgm:pt modelId="{E193AB3D-3B60-4691-8045-4E4BB4B82A56}" type="pres">
      <dgm:prSet presAssocID="{394706AF-58FE-4BC0-9A37-33C0A2AE506C}" presName="accentRepeatNode" presStyleLbl="solidFgAcc1" presStyleIdx="1" presStyleCnt="4"/>
      <dgm:spPr>
        <a:ln w="50800">
          <a:solidFill>
            <a:schemeClr val="accent6">
              <a:lumMod val="75000"/>
            </a:schemeClr>
          </a:solidFill>
        </a:ln>
      </dgm:spPr>
    </dgm:pt>
    <dgm:pt modelId="{181217E5-275F-4C99-87CB-5063158B82A2}" type="pres">
      <dgm:prSet presAssocID="{58990905-8A6A-48E6-8607-EDF785AC9472}" presName="text_3" presStyleLbl="node1" presStyleIdx="2" presStyleCnt="4">
        <dgm:presLayoutVars>
          <dgm:bulletEnabled val="1"/>
        </dgm:presLayoutVars>
      </dgm:prSet>
      <dgm:spPr/>
    </dgm:pt>
    <dgm:pt modelId="{0903620E-7288-4584-99F8-2E41ACD86185}" type="pres">
      <dgm:prSet presAssocID="{58990905-8A6A-48E6-8607-EDF785AC9472}" presName="accent_3" presStyleCnt="0"/>
      <dgm:spPr/>
    </dgm:pt>
    <dgm:pt modelId="{1A632C1D-E74C-4878-B3E7-647E68CBDBF7}" type="pres">
      <dgm:prSet presAssocID="{58990905-8A6A-48E6-8607-EDF785AC9472}" presName="accentRepeatNode" presStyleLbl="solidFgAcc1" presStyleIdx="2" presStyleCnt="4"/>
      <dgm:spPr>
        <a:ln w="50800">
          <a:solidFill>
            <a:schemeClr val="accent6"/>
          </a:solidFill>
        </a:ln>
      </dgm:spPr>
    </dgm:pt>
    <dgm:pt modelId="{03BBB732-E4AF-41E0-8F81-1B1F5F9C3857}" type="pres">
      <dgm:prSet presAssocID="{CD35EEA8-DE30-477D-820D-47F45356F1DA}" presName="text_4" presStyleLbl="node1" presStyleIdx="3" presStyleCnt="4">
        <dgm:presLayoutVars>
          <dgm:bulletEnabled val="1"/>
        </dgm:presLayoutVars>
      </dgm:prSet>
      <dgm:spPr/>
    </dgm:pt>
    <dgm:pt modelId="{1C69681A-E046-4BD7-BF70-BBDBBC36BE6C}" type="pres">
      <dgm:prSet presAssocID="{CD35EEA8-DE30-477D-820D-47F45356F1DA}" presName="accent_4" presStyleCnt="0"/>
      <dgm:spPr/>
    </dgm:pt>
    <dgm:pt modelId="{75CCBB77-1AC5-4811-86D5-D6EE24F99AFC}" type="pres">
      <dgm:prSet presAssocID="{CD35EEA8-DE30-477D-820D-47F45356F1DA}" presName="accentRepeatNode" presStyleLbl="solidFgAcc1" presStyleIdx="3" presStyleCnt="4"/>
      <dgm:spPr>
        <a:ln w="50800">
          <a:solidFill>
            <a:schemeClr val="bg2"/>
          </a:solidFill>
        </a:ln>
      </dgm:spPr>
    </dgm:pt>
  </dgm:ptLst>
  <dgm:cxnLst>
    <dgm:cxn modelId="{5E196074-89AA-48FA-BFB9-0E0F118BEEFB}" srcId="{465BF8A8-E6A5-4E9E-AC96-FA7FC2993698}" destId="{2B8A4740-12BB-4B95-AAE0-2D4C18CD2283}" srcOrd="0" destOrd="0" parTransId="{29C5A8E6-6221-4A9B-96C8-D627B7D281FC}" sibTransId="{56246F00-8CC8-4D8F-A739-81BE1D5F9E9C}"/>
    <dgm:cxn modelId="{6307C52C-F650-4563-9786-B7F8E1678917}" srcId="{465BF8A8-E6A5-4E9E-AC96-FA7FC2993698}" destId="{58990905-8A6A-48E6-8607-EDF785AC9472}" srcOrd="2" destOrd="0" parTransId="{F02FC12F-0A1B-4267-8B6A-DDF3EBBFE21D}" sibTransId="{900B867B-46E9-42DD-B2CD-ADA6EB38D6D0}"/>
    <dgm:cxn modelId="{44B08D04-30E7-4509-B615-5042F3405A9A}" type="presOf" srcId="{CD35EEA8-DE30-477D-820D-47F45356F1DA}" destId="{03BBB732-E4AF-41E0-8F81-1B1F5F9C3857}" srcOrd="0" destOrd="0" presId="urn:microsoft.com/office/officeart/2008/layout/VerticalCurvedList"/>
    <dgm:cxn modelId="{03BEB064-7EB2-42C7-BDA7-86BAF12D209E}" type="presOf" srcId="{56246F00-8CC8-4D8F-A739-81BE1D5F9E9C}" destId="{EC9E9927-D8B4-4223-BEA7-76A9421C8E5C}" srcOrd="0" destOrd="0" presId="urn:microsoft.com/office/officeart/2008/layout/VerticalCurvedList"/>
    <dgm:cxn modelId="{91C707B4-407E-41DB-9444-7DF0AFB4C724}" srcId="{465BF8A8-E6A5-4E9E-AC96-FA7FC2993698}" destId="{CD35EEA8-DE30-477D-820D-47F45356F1DA}" srcOrd="3" destOrd="0" parTransId="{94A49AEA-05DD-4A47-8869-9960BB84D1DF}" sibTransId="{3821E7A7-D163-4D22-8056-9650871AB55B}"/>
    <dgm:cxn modelId="{BE1983C5-D0C9-4668-99F0-3BCF6C69C136}" type="presOf" srcId="{58990905-8A6A-48E6-8607-EDF785AC9472}" destId="{181217E5-275F-4C99-87CB-5063158B82A2}" srcOrd="0" destOrd="0" presId="urn:microsoft.com/office/officeart/2008/layout/VerticalCurvedList"/>
    <dgm:cxn modelId="{9F1D90DF-5AB7-4564-A21A-909D886800B3}" type="presOf" srcId="{2B8A4740-12BB-4B95-AAE0-2D4C18CD2283}" destId="{FF56F425-0E65-4151-BF1A-E3EB492050D7}" srcOrd="0" destOrd="0" presId="urn:microsoft.com/office/officeart/2008/layout/VerticalCurvedList"/>
    <dgm:cxn modelId="{8F9B39F2-2235-40CA-BFDD-E2121FC09924}" type="presOf" srcId="{394706AF-58FE-4BC0-9A37-33C0A2AE506C}" destId="{CF3C106C-62A0-4DB4-8CA1-994E4AF84E88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3AF27F30-7626-495F-B1A2-4099449BA193}" srcId="{465BF8A8-E6A5-4E9E-AC96-FA7FC2993698}" destId="{394706AF-58FE-4BC0-9A37-33C0A2AE506C}" srcOrd="1" destOrd="0" parTransId="{E7B52FC9-6720-4F72-A367-F7A1D0FE1692}" sibTransId="{A4145FEE-41B0-432B-A218-94F41C9964A0}"/>
    <dgm:cxn modelId="{873AA913-548A-475B-AF91-E6C8A54F3AF4}" type="presParOf" srcId="{20098474-1A8A-4237-9F63-DCD24A70CC1B}" destId="{9B733FF8-E2B1-436E-99EE-BD1531BB9B26}" srcOrd="0" destOrd="0" presId="urn:microsoft.com/office/officeart/2008/layout/VerticalCurvedList"/>
    <dgm:cxn modelId="{4172A877-BC76-496B-86DB-AEC4BF892567}" type="presParOf" srcId="{9B733FF8-E2B1-436E-99EE-BD1531BB9B26}" destId="{7D4C0008-EBDF-482F-A1FC-2C86C80DFE61}" srcOrd="0" destOrd="0" presId="urn:microsoft.com/office/officeart/2008/layout/VerticalCurvedList"/>
    <dgm:cxn modelId="{F9B8C31F-95A6-4CB9-BAC7-E2950D30AACE}" type="presParOf" srcId="{7D4C0008-EBDF-482F-A1FC-2C86C80DFE61}" destId="{3F8E6F85-DA75-4CAE-8FB0-96DE42517D96}" srcOrd="0" destOrd="0" presId="urn:microsoft.com/office/officeart/2008/layout/VerticalCurvedList"/>
    <dgm:cxn modelId="{3A70483D-520C-4CB6-9FC2-769939D33E5C}" type="presParOf" srcId="{7D4C0008-EBDF-482F-A1FC-2C86C80DFE61}" destId="{EC9E9927-D8B4-4223-BEA7-76A9421C8E5C}" srcOrd="1" destOrd="0" presId="urn:microsoft.com/office/officeart/2008/layout/VerticalCurvedList"/>
    <dgm:cxn modelId="{859E6371-8C91-47F5-A40A-72A846AE457A}" type="presParOf" srcId="{7D4C0008-EBDF-482F-A1FC-2C86C80DFE61}" destId="{20AAB245-DEEA-4D32-B4DA-D5F6624EFD70}" srcOrd="2" destOrd="0" presId="urn:microsoft.com/office/officeart/2008/layout/VerticalCurvedList"/>
    <dgm:cxn modelId="{56450DC4-4631-434B-BD4B-CA52CDD919C4}" type="presParOf" srcId="{7D4C0008-EBDF-482F-A1FC-2C86C80DFE61}" destId="{5B252F30-8D28-4ED2-90ED-36F1D327ED83}" srcOrd="3" destOrd="0" presId="urn:microsoft.com/office/officeart/2008/layout/VerticalCurvedList"/>
    <dgm:cxn modelId="{FD972910-5FE5-40BB-AA2B-1BE46A5DAEA9}" type="presParOf" srcId="{9B733FF8-E2B1-436E-99EE-BD1531BB9B26}" destId="{FF56F425-0E65-4151-BF1A-E3EB492050D7}" srcOrd="1" destOrd="0" presId="urn:microsoft.com/office/officeart/2008/layout/VerticalCurvedList"/>
    <dgm:cxn modelId="{0379F7B0-9988-4463-8695-C24D131009AF}" type="presParOf" srcId="{9B733FF8-E2B1-436E-99EE-BD1531BB9B26}" destId="{90C15493-DD7B-44F0-88F5-E7BB7FA20A45}" srcOrd="2" destOrd="0" presId="urn:microsoft.com/office/officeart/2008/layout/VerticalCurvedList"/>
    <dgm:cxn modelId="{A3E0071C-FF5E-499F-9F6F-EC3B7C7648FB}" type="presParOf" srcId="{90C15493-DD7B-44F0-88F5-E7BB7FA20A45}" destId="{FE14807B-71A3-42E9-AB84-A3C2F2BFCDE7}" srcOrd="0" destOrd="0" presId="urn:microsoft.com/office/officeart/2008/layout/VerticalCurvedList"/>
    <dgm:cxn modelId="{48C2B671-95F0-4BD3-A4CC-0C82DB432D6D}" type="presParOf" srcId="{9B733FF8-E2B1-436E-99EE-BD1531BB9B26}" destId="{CF3C106C-62A0-4DB4-8CA1-994E4AF84E88}" srcOrd="3" destOrd="0" presId="urn:microsoft.com/office/officeart/2008/layout/VerticalCurvedList"/>
    <dgm:cxn modelId="{9F723B4F-A2A7-4CE9-A9B6-0CADAD9D7C97}" type="presParOf" srcId="{9B733FF8-E2B1-436E-99EE-BD1531BB9B26}" destId="{AEE52E0F-1612-4F15-BDC9-499ACD745A70}" srcOrd="4" destOrd="0" presId="urn:microsoft.com/office/officeart/2008/layout/VerticalCurvedList"/>
    <dgm:cxn modelId="{633A7741-397B-4008-9302-6CC449C0FEA5}" type="presParOf" srcId="{AEE52E0F-1612-4F15-BDC9-499ACD745A70}" destId="{E193AB3D-3B60-4691-8045-4E4BB4B82A56}" srcOrd="0" destOrd="0" presId="urn:microsoft.com/office/officeart/2008/layout/VerticalCurvedList"/>
    <dgm:cxn modelId="{09377F76-A1C0-40D4-AD11-770427D965CE}" type="presParOf" srcId="{9B733FF8-E2B1-436E-99EE-BD1531BB9B26}" destId="{181217E5-275F-4C99-87CB-5063158B82A2}" srcOrd="5" destOrd="0" presId="urn:microsoft.com/office/officeart/2008/layout/VerticalCurvedList"/>
    <dgm:cxn modelId="{1E7B4414-D2AD-4A04-81E9-48156E8B7099}" type="presParOf" srcId="{9B733FF8-E2B1-436E-99EE-BD1531BB9B26}" destId="{0903620E-7288-4584-99F8-2E41ACD86185}" srcOrd="6" destOrd="0" presId="urn:microsoft.com/office/officeart/2008/layout/VerticalCurvedList"/>
    <dgm:cxn modelId="{D610DA6F-43FD-418C-A8F0-8F86F03A6198}" type="presParOf" srcId="{0903620E-7288-4584-99F8-2E41ACD86185}" destId="{1A632C1D-E74C-4878-B3E7-647E68CBDBF7}" srcOrd="0" destOrd="0" presId="urn:microsoft.com/office/officeart/2008/layout/VerticalCurvedList"/>
    <dgm:cxn modelId="{95148CE2-35DC-44D6-803A-CC538939DF00}" type="presParOf" srcId="{9B733FF8-E2B1-436E-99EE-BD1531BB9B26}" destId="{03BBB732-E4AF-41E0-8F81-1B1F5F9C3857}" srcOrd="7" destOrd="0" presId="urn:microsoft.com/office/officeart/2008/layout/VerticalCurvedList"/>
    <dgm:cxn modelId="{BC6575CB-91B5-4E07-88AC-25C314DD65B7}" type="presParOf" srcId="{9B733FF8-E2B1-436E-99EE-BD1531BB9B26}" destId="{1C69681A-E046-4BD7-BF70-BBDBBC36BE6C}" srcOrd="8" destOrd="0" presId="urn:microsoft.com/office/officeart/2008/layout/VerticalCurvedList"/>
    <dgm:cxn modelId="{09A62A1D-FCD2-4A47-B86B-2C857EDAC4B4}" type="presParOf" srcId="{1C69681A-E046-4BD7-BF70-BBDBBC36BE6C}" destId="{75CCBB77-1AC5-4811-86D5-D6EE24F99AFC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6A19F-DEF0-432A-A8A4-6999120FCE9C}">
      <dsp:nvSpPr>
        <dsp:cNvPr id="0" name=""/>
        <dsp:cNvSpPr/>
      </dsp:nvSpPr>
      <dsp:spPr>
        <a:xfrm>
          <a:off x="1934061" y="287921"/>
          <a:ext cx="4006155" cy="139128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 val="70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A5870-C0DF-4BE7-A200-3266565CCC27}">
      <dsp:nvSpPr>
        <dsp:cNvPr id="0" name=""/>
        <dsp:cNvSpPr/>
      </dsp:nvSpPr>
      <dsp:spPr>
        <a:xfrm>
          <a:off x="3532936" y="3616327"/>
          <a:ext cx="776386" cy="496887"/>
        </a:xfrm>
        <a:prstGeom prst="downArrow">
          <a:avLst/>
        </a:prstGeom>
        <a:solidFill>
          <a:srgbClr val="9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A1AF058-832E-4CDE-8827-C8BD54A4384F}">
      <dsp:nvSpPr>
        <dsp:cNvPr id="0" name=""/>
        <dsp:cNvSpPr/>
      </dsp:nvSpPr>
      <dsp:spPr>
        <a:xfrm>
          <a:off x="1605544" y="4239251"/>
          <a:ext cx="4675611" cy="707263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1" kern="1200" dirty="0" err="1">
              <a:solidFill>
                <a:srgbClr val="002060"/>
              </a:solidFill>
            </a:rPr>
            <a:t>Előrejelzési</a:t>
          </a:r>
          <a:r>
            <a:rPr lang="hu-HU" sz="1700" b="1" kern="1200" dirty="0">
              <a:solidFill>
                <a:srgbClr val="002060"/>
              </a:solidFill>
            </a:rPr>
            <a:t> horizont meghosszabbítása</a:t>
          </a:r>
          <a:endParaRPr lang="en-US" sz="1700" b="1" kern="1200" dirty="0">
            <a:solidFill>
              <a:srgbClr val="002060"/>
            </a:solidFill>
          </a:endParaRPr>
        </a:p>
      </dsp:txBody>
      <dsp:txXfrm>
        <a:off x="1605544" y="4239251"/>
        <a:ext cx="4675611" cy="707263"/>
      </dsp:txXfrm>
    </dsp:sp>
    <dsp:sp modelId="{67B2A45A-C360-4334-AB4A-2812804259D4}">
      <dsp:nvSpPr>
        <dsp:cNvPr id="0" name=""/>
        <dsp:cNvSpPr/>
      </dsp:nvSpPr>
      <dsp:spPr>
        <a:xfrm>
          <a:off x="2906567" y="1703088"/>
          <a:ext cx="2043251" cy="165172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Jobb tervezhetőség</a:t>
          </a:r>
          <a:endParaRPr lang="en-US" sz="1600" b="1" kern="1200" dirty="0"/>
        </a:p>
      </dsp:txBody>
      <dsp:txXfrm>
        <a:off x="3205794" y="1944978"/>
        <a:ext cx="1444797" cy="1167948"/>
      </dsp:txXfrm>
    </dsp:sp>
    <dsp:sp modelId="{403D3815-C090-411F-A676-ECE290E74BB6}">
      <dsp:nvSpPr>
        <dsp:cNvPr id="0" name=""/>
        <dsp:cNvSpPr/>
      </dsp:nvSpPr>
      <dsp:spPr>
        <a:xfrm>
          <a:off x="2194675" y="642616"/>
          <a:ext cx="1569695" cy="1501623"/>
        </a:xfrm>
        <a:prstGeom prst="ellipse">
          <a:avLst/>
        </a:prstGeom>
        <a:gradFill rotWithShape="0">
          <a:gsLst>
            <a:gs pos="0">
              <a:schemeClr val="accent5">
                <a:hueOff val="-839859"/>
                <a:satOff val="3251"/>
                <a:lumOff val="21569"/>
                <a:alphaOff val="0"/>
                <a:shade val="51000"/>
                <a:satMod val="130000"/>
              </a:schemeClr>
            </a:gs>
            <a:gs pos="80000">
              <a:schemeClr val="accent5">
                <a:hueOff val="-839859"/>
                <a:satOff val="3251"/>
                <a:lumOff val="21569"/>
                <a:alphaOff val="0"/>
                <a:shade val="93000"/>
                <a:satMod val="130000"/>
              </a:schemeClr>
            </a:gs>
            <a:gs pos="100000">
              <a:schemeClr val="accent5">
                <a:hueOff val="-839859"/>
                <a:satOff val="3251"/>
                <a:lumOff val="215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Több információ</a:t>
          </a:r>
          <a:endParaRPr lang="en-US" sz="1600" b="1" kern="1200" dirty="0"/>
        </a:p>
      </dsp:txBody>
      <dsp:txXfrm>
        <a:off x="2424552" y="862524"/>
        <a:ext cx="1109941" cy="1061807"/>
      </dsp:txXfrm>
    </dsp:sp>
    <dsp:sp modelId="{248E0375-3255-4E07-AF4B-CCE2C13215FF}">
      <dsp:nvSpPr>
        <dsp:cNvPr id="0" name=""/>
        <dsp:cNvSpPr/>
      </dsp:nvSpPr>
      <dsp:spPr>
        <a:xfrm>
          <a:off x="3476986" y="144286"/>
          <a:ext cx="2290789" cy="2083792"/>
        </a:xfrm>
        <a:prstGeom prst="ellipse">
          <a:avLst/>
        </a:prstGeom>
        <a:gradFill rotWithShape="0">
          <a:gsLst>
            <a:gs pos="0">
              <a:schemeClr val="accent5">
                <a:hueOff val="-1679717"/>
                <a:satOff val="6502"/>
                <a:lumOff val="43138"/>
                <a:alphaOff val="0"/>
                <a:shade val="51000"/>
                <a:satMod val="130000"/>
              </a:schemeClr>
            </a:gs>
            <a:gs pos="80000">
              <a:schemeClr val="accent5">
                <a:hueOff val="-1679717"/>
                <a:satOff val="6502"/>
                <a:lumOff val="43138"/>
                <a:alphaOff val="0"/>
                <a:shade val="93000"/>
                <a:satMod val="130000"/>
              </a:schemeClr>
            </a:gs>
            <a:gs pos="100000">
              <a:schemeClr val="accent5">
                <a:hueOff val="-1679717"/>
                <a:satOff val="6502"/>
                <a:lumOff val="431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Transzparencia</a:t>
          </a:r>
          <a:endParaRPr lang="en-US" sz="1600" b="1" kern="1200" dirty="0"/>
        </a:p>
      </dsp:txBody>
      <dsp:txXfrm>
        <a:off x="3812464" y="449450"/>
        <a:ext cx="1619833" cy="1473464"/>
      </dsp:txXfrm>
    </dsp:sp>
    <dsp:sp modelId="{B63FD86D-9D5C-49FF-AD2A-0149DBBAEE58}">
      <dsp:nvSpPr>
        <dsp:cNvPr id="0" name=""/>
        <dsp:cNvSpPr/>
      </dsp:nvSpPr>
      <dsp:spPr>
        <a:xfrm>
          <a:off x="1769467" y="117116"/>
          <a:ext cx="4347765" cy="3478212"/>
        </a:xfrm>
        <a:prstGeom prst="funnel">
          <a:avLst/>
        </a:prstGeom>
        <a:solidFill>
          <a:schemeClr val="lt1">
            <a:hueOff val="0"/>
            <a:satOff val="0"/>
            <a:lumOff val="0"/>
            <a:alpha val="2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434854" y="215067"/>
          <a:ext cx="7930740" cy="72199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6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 bérdinamika a fogyasztás dinamikus emelkedését okozza, mely elsősorban behozatalunk növekedését vonja maga után és inflációs hatása mérsékelt.</a:t>
          </a:r>
        </a:p>
      </dsp:txBody>
      <dsp:txXfrm>
        <a:off x="434854" y="215067"/>
        <a:ext cx="7930740" cy="721993"/>
      </dsp:txXfrm>
    </dsp:sp>
    <dsp:sp modelId="{1A632C1D-E74C-4878-B3E7-647E68CBDBF7}">
      <dsp:nvSpPr>
        <dsp:cNvPr id="0" name=""/>
        <dsp:cNvSpPr/>
      </dsp:nvSpPr>
      <dsp:spPr>
        <a:xfrm>
          <a:off x="74699" y="215908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847777" y="1152035"/>
          <a:ext cx="7517817" cy="57624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Az állami és vállalati beruházások markáns emelkedése várható az idei évtől</a:t>
          </a:r>
          <a:r>
            <a:rPr lang="hu-HU" sz="15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.</a:t>
          </a:r>
        </a:p>
      </dsp:txBody>
      <dsp:txXfrm>
        <a:off x="847777" y="1152035"/>
        <a:ext cx="7517817" cy="576248"/>
      </dsp:txXfrm>
    </dsp:sp>
    <dsp:sp modelId="{FE14807B-71A3-42E9-AB84-A3C2F2BFCDE7}">
      <dsp:nvSpPr>
        <dsp:cNvPr id="0" name=""/>
        <dsp:cNvSpPr/>
      </dsp:nvSpPr>
      <dsp:spPr>
        <a:xfrm>
          <a:off x="487621" y="1080004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74511" y="2016131"/>
          <a:ext cx="7391083" cy="57624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Áprilistól bázishatások </a:t>
          </a:r>
          <a:r>
            <a:rPr kumimoji="0" lang="hu-HU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mérséklik</a:t>
          </a: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az inflációt, ami 2018 első felétől éri el fenntarthatóan a 3 százalékos inflációs célt.</a:t>
          </a:r>
        </a:p>
      </dsp:txBody>
      <dsp:txXfrm>
        <a:off x="974511" y="2016131"/>
        <a:ext cx="7391083" cy="576248"/>
      </dsp:txXfrm>
    </dsp:sp>
    <dsp:sp modelId="{75CCBB77-1AC5-4811-86D5-D6EE24F99AFC}">
      <dsp:nvSpPr>
        <dsp:cNvPr id="0" name=""/>
        <dsp:cNvSpPr/>
      </dsp:nvSpPr>
      <dsp:spPr>
        <a:xfrm>
          <a:off x="614355" y="1944100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75114B-EE82-4BD3-AE5F-188280AC7D63}">
      <dsp:nvSpPr>
        <dsp:cNvPr id="0" name=""/>
        <dsp:cNvSpPr/>
      </dsp:nvSpPr>
      <dsp:spPr>
        <a:xfrm>
          <a:off x="847777" y="2880227"/>
          <a:ext cx="7517817" cy="57624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2017-ben továbbra is látunk fiskális mozgásteret.</a:t>
          </a:r>
          <a:endParaRPr lang="en-US" sz="1500" b="1" kern="1200" dirty="0"/>
        </a:p>
      </dsp:txBody>
      <dsp:txXfrm>
        <a:off x="847777" y="2880227"/>
        <a:ext cx="7517817" cy="576248"/>
      </dsp:txXfrm>
    </dsp:sp>
    <dsp:sp modelId="{2CD15ACF-1969-4352-BFB9-2A0DE29DAAAA}">
      <dsp:nvSpPr>
        <dsp:cNvPr id="0" name=""/>
        <dsp:cNvSpPr/>
      </dsp:nvSpPr>
      <dsp:spPr>
        <a:xfrm>
          <a:off x="487621" y="2808196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352AE9-3C82-441C-A646-77B555BC8454}">
      <dsp:nvSpPr>
        <dsp:cNvPr id="0" name=""/>
        <dsp:cNvSpPr/>
      </dsp:nvSpPr>
      <dsp:spPr>
        <a:xfrm>
          <a:off x="434854" y="3678424"/>
          <a:ext cx="7930740" cy="70804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z</a:t>
          </a: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alapkamat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aktuális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szintjének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és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jegybanki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eszköztár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átalakításával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elért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laza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monetáris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kondícióknak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tartós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fenntartása</a:t>
          </a: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összhangban van az inflációs cél középtávú elérésével és a reálgazdaság ennek megfelelő mértékű ösztönzésével.</a:t>
          </a:r>
        </a:p>
      </dsp:txBody>
      <dsp:txXfrm>
        <a:off x="434854" y="3678424"/>
        <a:ext cx="7930740" cy="708047"/>
      </dsp:txXfrm>
    </dsp:sp>
    <dsp:sp modelId="{69B63487-17E5-46A5-A2EE-5C686B629CF7}">
      <dsp:nvSpPr>
        <dsp:cNvPr id="0" name=""/>
        <dsp:cNvSpPr/>
      </dsp:nvSpPr>
      <dsp:spPr>
        <a:xfrm>
          <a:off x="74699" y="3672292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434854" y="215067"/>
          <a:ext cx="7930740" cy="72199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6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 bérdinamika a fogyasztás dinamikus emelkedését okozza, mely elsősorban behozatalunk növekedését vonja maga után és inflációs hatása mérsékelt.</a:t>
          </a:r>
        </a:p>
      </dsp:txBody>
      <dsp:txXfrm>
        <a:off x="434854" y="215067"/>
        <a:ext cx="7930740" cy="721993"/>
      </dsp:txXfrm>
    </dsp:sp>
    <dsp:sp modelId="{1A632C1D-E74C-4878-B3E7-647E68CBDBF7}">
      <dsp:nvSpPr>
        <dsp:cNvPr id="0" name=""/>
        <dsp:cNvSpPr/>
      </dsp:nvSpPr>
      <dsp:spPr>
        <a:xfrm>
          <a:off x="74699" y="215908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847777" y="1152035"/>
          <a:ext cx="7517817" cy="57624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Az állami és vállalati beruházások markáns emelkedése várható az idei évtől</a:t>
          </a:r>
          <a:r>
            <a:rPr lang="hu-HU" sz="15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.</a:t>
          </a:r>
        </a:p>
      </dsp:txBody>
      <dsp:txXfrm>
        <a:off x="847777" y="1152035"/>
        <a:ext cx="7517817" cy="576248"/>
      </dsp:txXfrm>
    </dsp:sp>
    <dsp:sp modelId="{FE14807B-71A3-42E9-AB84-A3C2F2BFCDE7}">
      <dsp:nvSpPr>
        <dsp:cNvPr id="0" name=""/>
        <dsp:cNvSpPr/>
      </dsp:nvSpPr>
      <dsp:spPr>
        <a:xfrm>
          <a:off x="487621" y="1080004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74511" y="2016131"/>
          <a:ext cx="7391083" cy="57624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Áprilistól bázishatások </a:t>
          </a:r>
          <a:r>
            <a:rPr kumimoji="0" lang="hu-HU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mérséklik</a:t>
          </a: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az inflációt, ami 2018 első felétől éri el fenntarthatóan a 3 százalékos inflációs célt.</a:t>
          </a:r>
        </a:p>
      </dsp:txBody>
      <dsp:txXfrm>
        <a:off x="974511" y="2016131"/>
        <a:ext cx="7391083" cy="576248"/>
      </dsp:txXfrm>
    </dsp:sp>
    <dsp:sp modelId="{75CCBB77-1AC5-4811-86D5-D6EE24F99AFC}">
      <dsp:nvSpPr>
        <dsp:cNvPr id="0" name=""/>
        <dsp:cNvSpPr/>
      </dsp:nvSpPr>
      <dsp:spPr>
        <a:xfrm>
          <a:off x="614355" y="1944100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75114B-EE82-4BD3-AE5F-188280AC7D63}">
      <dsp:nvSpPr>
        <dsp:cNvPr id="0" name=""/>
        <dsp:cNvSpPr/>
      </dsp:nvSpPr>
      <dsp:spPr>
        <a:xfrm>
          <a:off x="847777" y="2880227"/>
          <a:ext cx="7517817" cy="57624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2017-ben továbbra is látunk fiskális mozgásteret.</a:t>
          </a:r>
          <a:endParaRPr lang="en-US" sz="1500" b="1" kern="1200" dirty="0"/>
        </a:p>
      </dsp:txBody>
      <dsp:txXfrm>
        <a:off x="847777" y="2880227"/>
        <a:ext cx="7517817" cy="576248"/>
      </dsp:txXfrm>
    </dsp:sp>
    <dsp:sp modelId="{2CD15ACF-1969-4352-BFB9-2A0DE29DAAAA}">
      <dsp:nvSpPr>
        <dsp:cNvPr id="0" name=""/>
        <dsp:cNvSpPr/>
      </dsp:nvSpPr>
      <dsp:spPr>
        <a:xfrm>
          <a:off x="487621" y="2808196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352AE9-3C82-441C-A646-77B555BC8454}">
      <dsp:nvSpPr>
        <dsp:cNvPr id="0" name=""/>
        <dsp:cNvSpPr/>
      </dsp:nvSpPr>
      <dsp:spPr>
        <a:xfrm>
          <a:off x="434854" y="3678424"/>
          <a:ext cx="7930740" cy="70804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39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z</a:t>
          </a: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alapkamat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aktuális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szintjének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és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jegybanki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eszköztár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átalakításával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elért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laza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monetáris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kondícióknak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a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tartós</a:t>
          </a:r>
          <a:r>
            <a:rPr kumimoji="0" lang="en-US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</a:t>
          </a:r>
          <a:r>
            <a:rPr kumimoji="0" lang="en-US" sz="1500" b="1" i="0" u="none" kern="1200" baseline="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fenntartása</a:t>
          </a: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 összhangban van az inflációs cél középtávú elérésével és a reálgazdaság ennek megfelelő mértékű ösztönzésével.</a:t>
          </a:r>
        </a:p>
      </dsp:txBody>
      <dsp:txXfrm>
        <a:off x="434854" y="3678424"/>
        <a:ext cx="7930740" cy="708047"/>
      </dsp:txXfrm>
    </dsp:sp>
    <dsp:sp modelId="{69B63487-17E5-46A5-A2EE-5C686B629CF7}">
      <dsp:nvSpPr>
        <dsp:cNvPr id="0" name=""/>
        <dsp:cNvSpPr/>
      </dsp:nvSpPr>
      <dsp:spPr>
        <a:xfrm>
          <a:off x="74699" y="3672292"/>
          <a:ext cx="720310" cy="720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54302"/>
          <a:ext cx="675917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2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dinamikus bérezés hatására élénkülő lakossági fogyasztás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302"/>
        <a:ext cx="6759171" cy="708973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417946"/>
          <a:ext cx="6352700" cy="708973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Fordulat a beruházásokban</a:t>
          </a:r>
        </a:p>
      </dsp:txBody>
      <dsp:txXfrm>
        <a:off x="927043" y="1417946"/>
        <a:ext cx="6352700" cy="708973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27043" y="2481591"/>
          <a:ext cx="6352700" cy="708973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2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Pozitív fiskális keresleti hatás az idei évtől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2481591"/>
        <a:ext cx="6352700" cy="708973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69B8C2-28FB-4090-9CC6-BB888C9377D3}">
      <dsp:nvSpPr>
        <dsp:cNvPr id="0" name=""/>
        <dsp:cNvSpPr/>
      </dsp:nvSpPr>
      <dsp:spPr>
        <a:xfrm>
          <a:off x="520572" y="3545236"/>
          <a:ext cx="6759171" cy="708973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2018-tól az import emelkedését ellensúlyozó exportteljesítmény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5236"/>
        <a:ext cx="6759171" cy="708973"/>
      </dsp:txXfrm>
    </dsp:sp>
    <dsp:sp modelId="{E193AB3D-3B60-4691-8045-4E4BB4B82A56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0AAE-C5ED-4D76-B829-5F243E7E54EA}">
      <dsp:nvSpPr>
        <dsp:cNvPr id="0" name=""/>
        <dsp:cNvSpPr/>
      </dsp:nvSpPr>
      <dsp:spPr>
        <a:xfrm>
          <a:off x="3079654" y="0"/>
          <a:ext cx="2216826" cy="62012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Bérek</a:t>
          </a:r>
        </a:p>
      </dsp:txBody>
      <dsp:txXfrm>
        <a:off x="3079654" y="0"/>
        <a:ext cx="2216826" cy="620123"/>
      </dsp:txXfrm>
    </dsp:sp>
    <dsp:sp modelId="{4625A6FC-BC40-4D6C-BAE2-6EFF5838B57D}">
      <dsp:nvSpPr>
        <dsp:cNvPr id="0" name=""/>
        <dsp:cNvSpPr/>
      </dsp:nvSpPr>
      <dsp:spPr>
        <a:xfrm>
          <a:off x="24804" y="1727985"/>
          <a:ext cx="2403573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Fogyasztás</a:t>
          </a:r>
        </a:p>
      </dsp:txBody>
      <dsp:txXfrm>
        <a:off x="24804" y="1727985"/>
        <a:ext cx="2403573" cy="647985"/>
      </dsp:txXfrm>
    </dsp:sp>
    <dsp:sp modelId="{293FBE4A-AFC0-4EB0-B608-30A6BC4A90C8}">
      <dsp:nvSpPr>
        <dsp:cNvPr id="0" name=""/>
        <dsp:cNvSpPr/>
      </dsp:nvSpPr>
      <dsp:spPr>
        <a:xfrm>
          <a:off x="5545365" y="1761142"/>
          <a:ext cx="2414765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Infláció</a:t>
          </a:r>
        </a:p>
      </dsp:txBody>
      <dsp:txXfrm>
        <a:off x="5545365" y="1761142"/>
        <a:ext cx="2414765" cy="647985"/>
      </dsp:txXfrm>
    </dsp:sp>
    <dsp:sp modelId="{4CEF255A-C9A2-41B7-9543-D31B9B32F6D5}">
      <dsp:nvSpPr>
        <dsp:cNvPr id="0" name=""/>
        <dsp:cNvSpPr/>
      </dsp:nvSpPr>
      <dsp:spPr>
        <a:xfrm>
          <a:off x="23802" y="3911254"/>
          <a:ext cx="2404575" cy="77386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Külkereskedelmi forgalom</a:t>
          </a:r>
        </a:p>
      </dsp:txBody>
      <dsp:txXfrm>
        <a:off x="23802" y="3911254"/>
        <a:ext cx="2404575" cy="7738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0AAE-C5ED-4D76-B829-5F243E7E54EA}">
      <dsp:nvSpPr>
        <dsp:cNvPr id="0" name=""/>
        <dsp:cNvSpPr/>
      </dsp:nvSpPr>
      <dsp:spPr>
        <a:xfrm>
          <a:off x="3079654" y="0"/>
          <a:ext cx="2216826" cy="62012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Bérek</a:t>
          </a:r>
        </a:p>
      </dsp:txBody>
      <dsp:txXfrm>
        <a:off x="3079654" y="0"/>
        <a:ext cx="2216826" cy="620123"/>
      </dsp:txXfrm>
    </dsp:sp>
    <dsp:sp modelId="{4625A6FC-BC40-4D6C-BAE2-6EFF5838B57D}">
      <dsp:nvSpPr>
        <dsp:cNvPr id="0" name=""/>
        <dsp:cNvSpPr/>
      </dsp:nvSpPr>
      <dsp:spPr>
        <a:xfrm>
          <a:off x="24804" y="1727985"/>
          <a:ext cx="2403573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Fogyasztás</a:t>
          </a:r>
        </a:p>
      </dsp:txBody>
      <dsp:txXfrm>
        <a:off x="24804" y="1727985"/>
        <a:ext cx="2403573" cy="647985"/>
      </dsp:txXfrm>
    </dsp:sp>
    <dsp:sp modelId="{293FBE4A-AFC0-4EB0-B608-30A6BC4A90C8}">
      <dsp:nvSpPr>
        <dsp:cNvPr id="0" name=""/>
        <dsp:cNvSpPr/>
      </dsp:nvSpPr>
      <dsp:spPr>
        <a:xfrm>
          <a:off x="5545365" y="1761142"/>
          <a:ext cx="2414765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Infláció</a:t>
          </a:r>
        </a:p>
      </dsp:txBody>
      <dsp:txXfrm>
        <a:off x="5545365" y="1761142"/>
        <a:ext cx="2414765" cy="647985"/>
      </dsp:txXfrm>
    </dsp:sp>
    <dsp:sp modelId="{4CEF255A-C9A2-41B7-9543-D31B9B32F6D5}">
      <dsp:nvSpPr>
        <dsp:cNvPr id="0" name=""/>
        <dsp:cNvSpPr/>
      </dsp:nvSpPr>
      <dsp:spPr>
        <a:xfrm>
          <a:off x="23802" y="3911254"/>
          <a:ext cx="2404575" cy="77386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Külkereskedelmi forgalom</a:t>
          </a:r>
        </a:p>
      </dsp:txBody>
      <dsp:txXfrm>
        <a:off x="23802" y="3911254"/>
        <a:ext cx="2404575" cy="7738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0AAE-C5ED-4D76-B829-5F243E7E54EA}">
      <dsp:nvSpPr>
        <dsp:cNvPr id="0" name=""/>
        <dsp:cNvSpPr/>
      </dsp:nvSpPr>
      <dsp:spPr>
        <a:xfrm>
          <a:off x="3079654" y="0"/>
          <a:ext cx="2216826" cy="62012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Bérek</a:t>
          </a:r>
        </a:p>
      </dsp:txBody>
      <dsp:txXfrm>
        <a:off x="3079654" y="0"/>
        <a:ext cx="2216826" cy="620123"/>
      </dsp:txXfrm>
    </dsp:sp>
    <dsp:sp modelId="{4625A6FC-BC40-4D6C-BAE2-6EFF5838B57D}">
      <dsp:nvSpPr>
        <dsp:cNvPr id="0" name=""/>
        <dsp:cNvSpPr/>
      </dsp:nvSpPr>
      <dsp:spPr>
        <a:xfrm>
          <a:off x="24804" y="1727985"/>
          <a:ext cx="2403573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Fogyasztás</a:t>
          </a:r>
        </a:p>
      </dsp:txBody>
      <dsp:txXfrm>
        <a:off x="24804" y="1727985"/>
        <a:ext cx="2403573" cy="647985"/>
      </dsp:txXfrm>
    </dsp:sp>
    <dsp:sp modelId="{293FBE4A-AFC0-4EB0-B608-30A6BC4A90C8}">
      <dsp:nvSpPr>
        <dsp:cNvPr id="0" name=""/>
        <dsp:cNvSpPr/>
      </dsp:nvSpPr>
      <dsp:spPr>
        <a:xfrm>
          <a:off x="5545365" y="1761142"/>
          <a:ext cx="2414765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Infláció</a:t>
          </a:r>
        </a:p>
      </dsp:txBody>
      <dsp:txXfrm>
        <a:off x="5545365" y="1761142"/>
        <a:ext cx="2414765" cy="647985"/>
      </dsp:txXfrm>
    </dsp:sp>
    <dsp:sp modelId="{4CEF255A-C9A2-41B7-9543-D31B9B32F6D5}">
      <dsp:nvSpPr>
        <dsp:cNvPr id="0" name=""/>
        <dsp:cNvSpPr/>
      </dsp:nvSpPr>
      <dsp:spPr>
        <a:xfrm>
          <a:off x="23802" y="3911254"/>
          <a:ext cx="2404575" cy="77386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Külkereskedelmi forgalom</a:t>
          </a:r>
        </a:p>
      </dsp:txBody>
      <dsp:txXfrm>
        <a:off x="23802" y="3911254"/>
        <a:ext cx="2404575" cy="7738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0AAE-C5ED-4D76-B829-5F243E7E54EA}">
      <dsp:nvSpPr>
        <dsp:cNvPr id="0" name=""/>
        <dsp:cNvSpPr/>
      </dsp:nvSpPr>
      <dsp:spPr>
        <a:xfrm>
          <a:off x="3079654" y="0"/>
          <a:ext cx="2216826" cy="62012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Bérek</a:t>
          </a:r>
        </a:p>
      </dsp:txBody>
      <dsp:txXfrm>
        <a:off x="3079654" y="0"/>
        <a:ext cx="2216826" cy="620123"/>
      </dsp:txXfrm>
    </dsp:sp>
    <dsp:sp modelId="{4625A6FC-BC40-4D6C-BAE2-6EFF5838B57D}">
      <dsp:nvSpPr>
        <dsp:cNvPr id="0" name=""/>
        <dsp:cNvSpPr/>
      </dsp:nvSpPr>
      <dsp:spPr>
        <a:xfrm>
          <a:off x="24804" y="1727985"/>
          <a:ext cx="2403573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Fogyasztás</a:t>
          </a:r>
        </a:p>
      </dsp:txBody>
      <dsp:txXfrm>
        <a:off x="24804" y="1727985"/>
        <a:ext cx="2403573" cy="647985"/>
      </dsp:txXfrm>
    </dsp:sp>
    <dsp:sp modelId="{293FBE4A-AFC0-4EB0-B608-30A6BC4A90C8}">
      <dsp:nvSpPr>
        <dsp:cNvPr id="0" name=""/>
        <dsp:cNvSpPr/>
      </dsp:nvSpPr>
      <dsp:spPr>
        <a:xfrm>
          <a:off x="5545365" y="1761142"/>
          <a:ext cx="2414765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Infláció</a:t>
          </a:r>
        </a:p>
      </dsp:txBody>
      <dsp:txXfrm>
        <a:off x="5545365" y="1761142"/>
        <a:ext cx="2414765" cy="647985"/>
      </dsp:txXfrm>
    </dsp:sp>
    <dsp:sp modelId="{4CEF255A-C9A2-41B7-9543-D31B9B32F6D5}">
      <dsp:nvSpPr>
        <dsp:cNvPr id="0" name=""/>
        <dsp:cNvSpPr/>
      </dsp:nvSpPr>
      <dsp:spPr>
        <a:xfrm>
          <a:off x="23802" y="3911254"/>
          <a:ext cx="2404575" cy="77386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Külkereskedelmi forgalom</a:t>
          </a:r>
        </a:p>
      </dsp:txBody>
      <dsp:txXfrm>
        <a:off x="23802" y="3911254"/>
        <a:ext cx="2404575" cy="7738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0AAE-C5ED-4D76-B829-5F243E7E54EA}">
      <dsp:nvSpPr>
        <dsp:cNvPr id="0" name=""/>
        <dsp:cNvSpPr/>
      </dsp:nvSpPr>
      <dsp:spPr>
        <a:xfrm>
          <a:off x="3079654" y="0"/>
          <a:ext cx="2216826" cy="62012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Bérek</a:t>
          </a:r>
        </a:p>
      </dsp:txBody>
      <dsp:txXfrm>
        <a:off x="3079654" y="0"/>
        <a:ext cx="2216826" cy="620123"/>
      </dsp:txXfrm>
    </dsp:sp>
    <dsp:sp modelId="{4625A6FC-BC40-4D6C-BAE2-6EFF5838B57D}">
      <dsp:nvSpPr>
        <dsp:cNvPr id="0" name=""/>
        <dsp:cNvSpPr/>
      </dsp:nvSpPr>
      <dsp:spPr>
        <a:xfrm>
          <a:off x="24804" y="1727985"/>
          <a:ext cx="2403573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Fogyasztás</a:t>
          </a:r>
        </a:p>
      </dsp:txBody>
      <dsp:txXfrm>
        <a:off x="24804" y="1727985"/>
        <a:ext cx="2403573" cy="647985"/>
      </dsp:txXfrm>
    </dsp:sp>
    <dsp:sp modelId="{293FBE4A-AFC0-4EB0-B608-30A6BC4A90C8}">
      <dsp:nvSpPr>
        <dsp:cNvPr id="0" name=""/>
        <dsp:cNvSpPr/>
      </dsp:nvSpPr>
      <dsp:spPr>
        <a:xfrm>
          <a:off x="5545365" y="1761142"/>
          <a:ext cx="2414765" cy="647985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Infláció</a:t>
          </a:r>
        </a:p>
      </dsp:txBody>
      <dsp:txXfrm>
        <a:off x="5545365" y="1761142"/>
        <a:ext cx="2414765" cy="647985"/>
      </dsp:txXfrm>
    </dsp:sp>
    <dsp:sp modelId="{4CEF255A-C9A2-41B7-9543-D31B9B32F6D5}">
      <dsp:nvSpPr>
        <dsp:cNvPr id="0" name=""/>
        <dsp:cNvSpPr/>
      </dsp:nvSpPr>
      <dsp:spPr>
        <a:xfrm>
          <a:off x="23802" y="3911254"/>
          <a:ext cx="2404575" cy="773864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Külkereskedelmi forgalom</a:t>
          </a:r>
        </a:p>
      </dsp:txBody>
      <dsp:txXfrm>
        <a:off x="23802" y="3911254"/>
        <a:ext cx="2404575" cy="7738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6F425-0E65-4151-BF1A-E3EB492050D7}">
      <dsp:nvSpPr>
        <dsp:cNvPr id="0" name=""/>
        <dsp:cNvSpPr/>
      </dsp:nvSpPr>
      <dsp:spPr>
        <a:xfrm>
          <a:off x="520572" y="354302"/>
          <a:ext cx="675917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Lassan növekvő nyersanyagárak</a:t>
          </a:r>
        </a:p>
      </dsp:txBody>
      <dsp:txXfrm>
        <a:off x="520572" y="354302"/>
        <a:ext cx="6759171" cy="708973"/>
      </dsp:txXfrm>
    </dsp:sp>
    <dsp:sp modelId="{FE14807B-71A3-42E9-AB84-A3C2F2BFCDE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3C106C-62A0-4DB4-8CA1-994E4AF84E88}">
      <dsp:nvSpPr>
        <dsp:cNvPr id="0" name=""/>
        <dsp:cNvSpPr/>
      </dsp:nvSpPr>
      <dsp:spPr>
        <a:xfrm>
          <a:off x="927043" y="1417946"/>
          <a:ext cx="6352700" cy="708973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Bázishatások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1417946"/>
        <a:ext cx="6352700" cy="708973"/>
      </dsp:txXfrm>
    </dsp:sp>
    <dsp:sp modelId="{E193AB3D-3B60-4691-8045-4E4BB4B82A56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1217E5-275F-4C99-87CB-5063158B82A2}">
      <dsp:nvSpPr>
        <dsp:cNvPr id="0" name=""/>
        <dsp:cNvSpPr/>
      </dsp:nvSpPr>
      <dsp:spPr>
        <a:xfrm>
          <a:off x="927043" y="2481591"/>
          <a:ext cx="6352700" cy="708973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Dinamikusan emelkedő bérdinamika és fogyasztás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2481591"/>
        <a:ext cx="6352700" cy="708973"/>
      </dsp:txXfrm>
    </dsp:sp>
    <dsp:sp modelId="{1A632C1D-E74C-4878-B3E7-647E68CBDBF7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BBB732-E4AF-41E0-8F81-1B1F5F9C3857}">
      <dsp:nvSpPr>
        <dsp:cNvPr id="0" name=""/>
        <dsp:cNvSpPr/>
      </dsp:nvSpPr>
      <dsp:spPr>
        <a:xfrm>
          <a:off x="520572" y="3545236"/>
          <a:ext cx="6759171" cy="708973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2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Visszafogott inflációs várakozások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5236"/>
        <a:ext cx="6759171" cy="708973"/>
      </dsp:txXfrm>
    </dsp:sp>
    <dsp:sp modelId="{75CCBB77-1AC5-4811-86D5-D6EE24F99AFC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0.54639</cdr:x>
      <cdr:y>0.13638</cdr:y>
    </cdr:from>
    <cdr:to>
      <cdr:x>0.71708</cdr:x>
      <cdr:y>0.23075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74166" y="576480"/>
          <a:ext cx="835387" cy="3988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2400" b="1" dirty="0" err="1">
              <a:solidFill>
                <a:schemeClr val="bg1"/>
              </a:solidFill>
              <a:latin typeface="Trebuchet MS" panose="020B0603020202020204" pitchFamily="34" charset="0"/>
            </a:rPr>
            <a:t>3</a:t>
          </a:r>
          <a:r>
            <a:rPr lang="hu-HU" sz="2400" b="1" baseline="0" dirty="0" err="1">
              <a:solidFill>
                <a:schemeClr val="bg1"/>
              </a:solidFill>
              <a:latin typeface="Trebuchet MS" panose="020B0603020202020204" pitchFamily="34" charset="0"/>
            </a:rPr>
            <a:t> év</a:t>
          </a:r>
          <a:endParaRPr lang="hu-HU" sz="2400" b="1" dirty="0" err="1">
            <a:solidFill>
              <a:schemeClr val="bg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0.17617</cdr:x>
      <cdr:y>0.30907</cdr:y>
    </cdr:from>
    <cdr:to>
      <cdr:x>0.4017</cdr:x>
      <cdr:y>0.41829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62217" y="1306404"/>
          <a:ext cx="110379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2400" b="1" dirty="0" err="1">
              <a:solidFill>
                <a:schemeClr val="tx1"/>
              </a:solidFill>
              <a:latin typeface="Trebuchet MS" panose="020B0603020202020204" pitchFamily="34" charset="0"/>
            </a:rPr>
            <a:t>2 év</a:t>
          </a:r>
        </a:p>
      </cdr:txBody>
    </cdr:sp>
  </cdr:relSizeAnchor>
  <cdr:relSizeAnchor xmlns:cdr="http://schemas.openxmlformats.org/drawingml/2006/chartDrawing">
    <cdr:from>
      <cdr:x>0.30503</cdr:x>
      <cdr:y>0.07397</cdr:y>
    </cdr:from>
    <cdr:to>
      <cdr:x>0.5</cdr:x>
      <cdr:y>0.16863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28571C20-8D1D-4A3A-9BF8-E4121EE37DB1}"/>
            </a:ext>
          </a:extLst>
        </cdr:cNvPr>
        <cdr:cNvSpPr txBox="1"/>
      </cdr:nvSpPr>
      <cdr:spPr>
        <a:xfrm xmlns:a="http://schemas.openxmlformats.org/drawingml/2006/main">
          <a:off x="1492875" y="312683"/>
          <a:ext cx="954233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2000" b="1" dirty="0" err="1">
              <a:solidFill>
                <a:schemeClr val="tx1"/>
              </a:solidFill>
              <a:latin typeface="Trebuchet MS" panose="020B0603020202020204" pitchFamily="34" charset="0"/>
            </a:rPr>
            <a:t>1,5 év</a:t>
          </a:r>
        </a:p>
      </cdr:txBody>
    </cdr:sp>
  </cdr:relSizeAnchor>
  <cdr:relSizeAnchor xmlns:cdr="http://schemas.openxmlformats.org/drawingml/2006/chartDrawing">
    <cdr:from>
      <cdr:x>0.58363</cdr:x>
      <cdr:y>0.29612</cdr:y>
    </cdr:from>
    <cdr:to>
      <cdr:x>0.85586</cdr:x>
      <cdr:y>0.70388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2856412" y="1251698"/>
          <a:ext cx="1332332" cy="1723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Svédország</a:t>
          </a:r>
        </a:p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Nagy-Britannia</a:t>
          </a:r>
        </a:p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Eurozóna</a:t>
          </a:r>
        </a:p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Kanada</a:t>
          </a:r>
        </a:p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Új-Zéland</a:t>
          </a:r>
        </a:p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Norvégia</a:t>
          </a:r>
        </a:p>
        <a:p xmlns:a="http://schemas.openxmlformats.org/drawingml/2006/main">
          <a:pPr algn="ctr"/>
          <a:r>
            <a:rPr lang="hu-HU" sz="1200" dirty="0">
              <a:solidFill>
                <a:schemeClr val="bg1"/>
              </a:solidFill>
            </a:rPr>
            <a:t>Lengyelország</a:t>
          </a:r>
        </a:p>
        <a:p xmlns:a="http://schemas.openxmlformats.org/drawingml/2006/main">
          <a:endParaRPr lang="hu-HU" dirty="0">
            <a:solidFill>
              <a:schemeClr val="bg1"/>
            </a:solidFill>
          </a:endParaRPr>
        </a:p>
        <a:p xmlns:a="http://schemas.openxmlformats.org/drawingml/2006/main">
          <a:endParaRPr lang="hu-HU" sz="1100" dirty="0" err="1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0.27602</cdr:x>
      <cdr:y>0.16899</cdr:y>
    </cdr:from>
    <cdr:to>
      <cdr:x>0.54825</cdr:x>
      <cdr:y>0.3583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1350917" y="714307"/>
          <a:ext cx="1332332" cy="8002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Dél-Korea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Izrael</a:t>
          </a:r>
        </a:p>
        <a:p xmlns:a="http://schemas.openxmlformats.org/drawingml/2006/main">
          <a:endParaRPr lang="hu-HU" dirty="0">
            <a:solidFill>
              <a:schemeClr val="bg1"/>
            </a:solidFill>
          </a:endParaRPr>
        </a:p>
        <a:p xmlns:a="http://schemas.openxmlformats.org/drawingml/2006/main">
          <a:endParaRPr lang="hu-HU" sz="1100" dirty="0" err="1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0.24557</cdr:x>
      <cdr:y>0.52035</cdr:y>
    </cdr:from>
    <cdr:to>
      <cdr:x>0.51779</cdr:x>
      <cdr:y>0.97179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1201851" y="2199483"/>
          <a:ext cx="1332332" cy="190821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Csehország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Románia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Chile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Ausztrália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Brazília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Dél-Afrika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India</a:t>
          </a:r>
        </a:p>
        <a:p xmlns:a="http://schemas.openxmlformats.org/drawingml/2006/main">
          <a:pPr algn="ctr"/>
          <a:r>
            <a:rPr lang="hu-HU" sz="1200" dirty="0">
              <a:solidFill>
                <a:schemeClr val="tx1"/>
              </a:solidFill>
            </a:rPr>
            <a:t>Japán</a:t>
          </a:r>
        </a:p>
        <a:p xmlns:a="http://schemas.openxmlformats.org/drawingml/2006/main">
          <a:endParaRPr lang="hu-HU" dirty="0">
            <a:solidFill>
              <a:schemeClr val="bg1"/>
            </a:solidFill>
          </a:endParaRPr>
        </a:p>
        <a:p xmlns:a="http://schemas.openxmlformats.org/drawingml/2006/main">
          <a:endParaRPr lang="hu-HU" sz="1100" dirty="0" err="1">
            <a:solidFill>
              <a:schemeClr val="bg1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0.38566</cdr:x>
      <cdr:y>0.19466</cdr:y>
    </cdr:from>
    <cdr:to>
      <cdr:x>0.67118</cdr:x>
      <cdr:y>0.28507</cdr:y>
    </cdr:to>
    <cdr:sp macro="" textlink="">
      <cdr:nvSpPr>
        <cdr:cNvPr id="2" name="Right Arrow 1">
          <a:extLst xmlns:a="http://schemas.openxmlformats.org/drawingml/2006/main">
            <a:ext uri="{FF2B5EF4-FFF2-40B4-BE49-F238E27FC236}">
              <a16:creationId xmlns:a16="http://schemas.microsoft.com/office/drawing/2014/main" id="{0AA7C8E2-8B7E-4D91-92D8-CB1A8D6F8AF0}"/>
            </a:ext>
          </a:extLst>
        </cdr:cNvPr>
        <cdr:cNvSpPr/>
      </cdr:nvSpPr>
      <cdr:spPr>
        <a:xfrm xmlns:a="http://schemas.openxmlformats.org/drawingml/2006/main" rot="19236013">
          <a:off x="3193230" y="875964"/>
          <a:ext cx="2364106" cy="406845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9C0000">
            <a:alpha val="96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hu-HU" sz="110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0.07938</cdr:x>
      <cdr:y>0</cdr:y>
    </cdr:from>
    <cdr:to>
      <cdr:x>0.36351</cdr:x>
      <cdr:y>0.09313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335A9DA-FB75-4483-B77A-DD79FE4EC91D}"/>
            </a:ext>
          </a:extLst>
        </cdr:cNvPr>
        <cdr:cNvSpPr txBox="1"/>
      </cdr:nvSpPr>
      <cdr:spPr>
        <a:xfrm xmlns:a="http://schemas.openxmlformats.org/drawingml/2006/main">
          <a:off x="657225" y="0"/>
          <a:ext cx="2352675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>
              <a:latin typeface="Trebuchet MS" panose="020B0603020202020204" pitchFamily="34" charset="0"/>
            </a:rPr>
            <a:t>százalékpont</a:t>
          </a:r>
          <a:endParaRPr lang="en-GB" sz="1800">
            <a:latin typeface="Trebuchet MS" panose="020B0603020202020204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0.82171</cdr:x>
      <cdr:y>0</cdr:y>
    </cdr:from>
    <cdr:to>
      <cdr:x>0.92505</cdr:x>
      <cdr:y>0.09509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57784F3-0C98-4E6B-917A-FF5838E106B5}"/>
            </a:ext>
          </a:extLst>
        </cdr:cNvPr>
        <cdr:cNvSpPr txBox="1"/>
      </cdr:nvSpPr>
      <cdr:spPr>
        <a:xfrm xmlns:a="http://schemas.openxmlformats.org/drawingml/2006/main">
          <a:off x="6803725" y="0"/>
          <a:ext cx="855720" cy="427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darab</a:t>
          </a:r>
          <a:endParaRPr lang="en-GB" sz="180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0.09554</cdr:x>
      <cdr:y>0</cdr:y>
    </cdr:from>
    <cdr:to>
      <cdr:x>0.19814</cdr:x>
      <cdr:y>0.09509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1D10D82A-25A2-4403-89D3-B5FC688744A2}"/>
            </a:ext>
          </a:extLst>
        </cdr:cNvPr>
        <cdr:cNvSpPr txBox="1"/>
      </cdr:nvSpPr>
      <cdr:spPr>
        <a:xfrm xmlns:a="http://schemas.openxmlformats.org/drawingml/2006/main">
          <a:off x="791071" y="0"/>
          <a:ext cx="849569" cy="427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darab</a:t>
          </a:r>
          <a:endParaRPr lang="en-GB" sz="1800" dirty="0">
            <a:latin typeface="Trebuchet MS" panose="020B0603020202020204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0.76473</cdr:x>
      <cdr:y>0.09928</cdr:y>
    </cdr:from>
    <cdr:to>
      <cdr:x>0.76473</cdr:x>
      <cdr:y>0.76328</cdr:y>
    </cdr:to>
    <cdr:sp macro="" textlink="">
      <cdr:nv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24035B3-1FB6-4F09-9EE7-F45DD206C71E}"/>
            </a:ext>
          </a:extLst>
        </cdr:cNvPr>
        <cdr:cNvSpPr/>
      </cdr:nvSpPr>
      <cdr:spPr>
        <a:xfrm xmlns:a="http://schemas.openxmlformats.org/drawingml/2006/main">
          <a:off x="6331928" y="446762"/>
          <a:ext cx="0" cy="2988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0.04067</cdr:x>
      <cdr:y>0</cdr:y>
    </cdr:from>
    <cdr:to>
      <cdr:x>0.28975</cdr:x>
      <cdr:y>0.08314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F6CF525-53F0-4257-8DFD-B37FAB6AE39A}"/>
            </a:ext>
          </a:extLst>
        </cdr:cNvPr>
        <cdr:cNvSpPr txBox="1"/>
      </cdr:nvSpPr>
      <cdr:spPr>
        <a:xfrm xmlns:a="http://schemas.openxmlformats.org/drawingml/2006/main">
          <a:off x="336728" y="0"/>
          <a:ext cx="2062396" cy="374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ysClr val="windowText" lastClr="000000"/>
              </a:solidFill>
              <a:latin typeface="Trebuchet MS" panose="020B0603020202020204" pitchFamily="34" charset="0"/>
            </a:rPr>
            <a:t>GDP százalékában</a:t>
          </a:r>
        </a:p>
      </cdr:txBody>
    </cdr:sp>
  </cdr:relSizeAnchor>
  <cdr:relSizeAnchor xmlns:cdr="http://schemas.openxmlformats.org/drawingml/2006/chartDrawing">
    <cdr:from>
      <cdr:x>0.06119</cdr:x>
      <cdr:y>0.07749</cdr:y>
    </cdr:from>
    <cdr:to>
      <cdr:x>0.13418</cdr:x>
      <cdr:y>0.15272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6658" y="348704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/>
            <a:t>23,3</a:t>
          </a:r>
        </a:p>
      </cdr:txBody>
    </cdr:sp>
  </cdr:relSizeAnchor>
  <cdr:relSizeAnchor xmlns:cdr="http://schemas.openxmlformats.org/drawingml/2006/chartDrawing">
    <cdr:from>
      <cdr:x>0.14109</cdr:x>
      <cdr:y>0.08096</cdr:y>
    </cdr:from>
    <cdr:to>
      <cdr:x>0.21408</cdr:x>
      <cdr:y>0.1562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168200" y="364335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22,8</a:t>
          </a:r>
        </a:p>
      </cdr:txBody>
    </cdr:sp>
  </cdr:relSizeAnchor>
  <cdr:relSizeAnchor xmlns:cdr="http://schemas.openxmlformats.org/drawingml/2006/chartDrawing">
    <cdr:from>
      <cdr:x>0.22155</cdr:x>
      <cdr:y>0.12742</cdr:y>
    </cdr:from>
    <cdr:to>
      <cdr:x>0.29455</cdr:x>
      <cdr:y>0.20266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834462" y="573397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20,3</a:t>
          </a:r>
        </a:p>
      </cdr:txBody>
    </cdr:sp>
  </cdr:relSizeAnchor>
  <cdr:relSizeAnchor xmlns:cdr="http://schemas.openxmlformats.org/drawingml/2006/chartDrawing">
    <cdr:from>
      <cdr:x>0.30277</cdr:x>
      <cdr:y>0.14066</cdr:y>
    </cdr:from>
    <cdr:to>
      <cdr:x>0.37576</cdr:x>
      <cdr:y>0.2159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506908" y="632989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19,8</a:t>
          </a:r>
        </a:p>
      </cdr:txBody>
    </cdr:sp>
  </cdr:relSizeAnchor>
  <cdr:relSizeAnchor xmlns:cdr="http://schemas.openxmlformats.org/drawingml/2006/chartDrawing">
    <cdr:from>
      <cdr:x>0.37576</cdr:x>
      <cdr:y>0.15195</cdr:y>
    </cdr:from>
    <cdr:to>
      <cdr:x>0.44876</cdr:x>
      <cdr:y>0.22719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111300" y="683789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19,4</a:t>
          </a:r>
        </a:p>
      </cdr:txBody>
    </cdr:sp>
  </cdr:relSizeAnchor>
  <cdr:relSizeAnchor xmlns:cdr="http://schemas.openxmlformats.org/drawingml/2006/chartDrawing">
    <cdr:from>
      <cdr:x>0.45225</cdr:x>
      <cdr:y>0.12655</cdr:y>
    </cdr:from>
    <cdr:to>
      <cdr:x>0.52525</cdr:x>
      <cdr:y>0.20179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744669" y="569489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20,9</a:t>
          </a:r>
        </a:p>
      </cdr:txBody>
    </cdr:sp>
  </cdr:relSizeAnchor>
  <cdr:relSizeAnchor xmlns:cdr="http://schemas.openxmlformats.org/drawingml/2006/chartDrawing">
    <cdr:from>
      <cdr:x>0.5324</cdr:x>
      <cdr:y>0.0992</cdr:y>
    </cdr:from>
    <cdr:to>
      <cdr:x>0.60539</cdr:x>
      <cdr:y>0.17443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408245" y="446396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21,8</a:t>
          </a:r>
        </a:p>
      </cdr:txBody>
    </cdr:sp>
  </cdr:relSizeAnchor>
  <cdr:relSizeAnchor xmlns:cdr="http://schemas.openxmlformats.org/drawingml/2006/chartDrawing">
    <cdr:from>
      <cdr:x>0.61154</cdr:x>
      <cdr:y>0.10311</cdr:y>
    </cdr:from>
    <cdr:to>
      <cdr:x>0.68453</cdr:x>
      <cdr:y>0.17834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063515" y="463981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21,7</a:t>
          </a:r>
        </a:p>
      </cdr:txBody>
    </cdr:sp>
  </cdr:relSizeAnchor>
  <cdr:relSizeAnchor xmlns:cdr="http://schemas.openxmlformats.org/drawingml/2006/chartDrawing">
    <cdr:from>
      <cdr:x>0.68301</cdr:x>
      <cdr:y>0.16172</cdr:y>
    </cdr:from>
    <cdr:to>
      <cdr:x>0.76729</cdr:x>
      <cdr:y>0.23695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655292" y="727740"/>
          <a:ext cx="69787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18,3*</a:t>
          </a:r>
        </a:p>
      </cdr:txBody>
    </cdr:sp>
  </cdr:relSizeAnchor>
  <cdr:relSizeAnchor xmlns:cdr="http://schemas.openxmlformats.org/drawingml/2006/chartDrawing">
    <cdr:from>
      <cdr:x>0.76445</cdr:x>
      <cdr:y>0.12851</cdr:y>
    </cdr:from>
    <cdr:to>
      <cdr:x>0.83744</cdr:x>
      <cdr:y>0.20374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329608" y="578281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20,0</a:t>
          </a:r>
        </a:p>
      </cdr:txBody>
    </cdr:sp>
  </cdr:relSizeAnchor>
  <cdr:relSizeAnchor xmlns:cdr="http://schemas.openxmlformats.org/drawingml/2006/chartDrawing">
    <cdr:from>
      <cdr:x>0.84621</cdr:x>
      <cdr:y>0.11483</cdr:y>
    </cdr:from>
    <cdr:to>
      <cdr:x>0.9192</cdr:x>
      <cdr:y>0.19006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7006616" y="516735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20,9</a:t>
          </a:r>
        </a:p>
      </cdr:txBody>
    </cdr:sp>
  </cdr:relSizeAnchor>
  <cdr:relSizeAnchor xmlns:cdr="http://schemas.openxmlformats.org/drawingml/2006/chartDrawing">
    <cdr:from>
      <cdr:x>0.92701</cdr:x>
      <cdr:y>0.10506</cdr:y>
    </cdr:from>
    <cdr:to>
      <cdr:x>1</cdr:x>
      <cdr:y>0.1803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7675608" y="472774"/>
          <a:ext cx="6043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20,9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0.09449</cdr:x>
      <cdr:y>0.0124</cdr:y>
    </cdr:from>
    <cdr:to>
      <cdr:x>0.38428</cdr:x>
      <cdr:y>0.08203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2377" y="55800"/>
          <a:ext cx="2399461" cy="3133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36000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dirty="0" err="1">
              <a:latin typeface="Trebuchet MS" panose="020B0603020202020204" pitchFamily="34" charset="0"/>
            </a:rPr>
            <a:t>%</a:t>
          </a:r>
          <a:endParaRPr lang="en-GB" sz="1800" b="0" dirty="0" err="1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0.78346</cdr:x>
      <cdr:y>0.08709</cdr:y>
    </cdr:from>
    <cdr:to>
      <cdr:x>0.78787</cdr:x>
      <cdr:y>0.7717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D0DB8519-B94E-4088-B427-559A208EA7AA}"/>
            </a:ext>
          </a:extLst>
        </cdr:cNvPr>
        <cdr:cNvCxnSpPr/>
      </cdr:nvCxnSpPr>
      <cdr:spPr>
        <a:xfrm xmlns:a="http://schemas.openxmlformats.org/drawingml/2006/main">
          <a:off x="3384550" y="250825"/>
          <a:ext cx="19050" cy="197167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0.84961</cdr:x>
      <cdr:y>0.08709</cdr:y>
    </cdr:from>
    <cdr:to>
      <cdr:x>0.85402</cdr:x>
      <cdr:y>0.7717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BDF492D4-B915-4B8D-BF38-2B45A51E55ED}"/>
            </a:ext>
          </a:extLst>
        </cdr:cNvPr>
        <cdr:cNvCxnSpPr/>
      </cdr:nvCxnSpPr>
      <cdr:spPr>
        <a:xfrm xmlns:a="http://schemas.openxmlformats.org/drawingml/2006/main">
          <a:off x="3670300" y="250825"/>
          <a:ext cx="19050" cy="197167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0.40504</cdr:x>
      <cdr:y>0.09397</cdr:y>
    </cdr:from>
    <cdr:to>
      <cdr:x>0.40504</cdr:x>
      <cdr:y>0.76605</cdr:y>
    </cdr:to>
    <cdr:cxnSp macro="">
      <cdr:nvCxnSpPr>
        <cdr:cNvPr id="12" name="Straight Connector 11">
          <a:extLst xmlns:a="http://schemas.openxmlformats.org/drawingml/2006/main">
            <a:ext uri="{FF2B5EF4-FFF2-40B4-BE49-F238E27FC236}">
              <a16:creationId xmlns:a16="http://schemas.microsoft.com/office/drawing/2014/main" id="{D0DB8519-B94E-4088-B427-559A208EA7AA}"/>
            </a:ext>
          </a:extLst>
        </cdr:cNvPr>
        <cdr:cNvCxnSpPr/>
      </cdr:nvCxnSpPr>
      <cdr:spPr>
        <a:xfrm xmlns:a="http://schemas.openxmlformats.org/drawingml/2006/main">
          <a:off x="3353769" y="422880"/>
          <a:ext cx="0" cy="3024336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0.13489</cdr:x>
      <cdr:y>0.35855</cdr:y>
    </cdr:from>
    <cdr:to>
      <cdr:x>0.39468</cdr:x>
      <cdr:y>0.50218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6907" y="1613479"/>
          <a:ext cx="2151017" cy="6463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40000"/>
            <a:lumOff val="60000"/>
          </a:schemeClr>
        </a:solidFill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u-HU" sz="1800" dirty="0"/>
            <a:t>Nemzetközi integráció kezdete</a:t>
          </a:r>
        </a:p>
      </cdr:txBody>
    </cdr:sp>
  </cdr:relSizeAnchor>
  <cdr:relSizeAnchor xmlns:cdr="http://schemas.openxmlformats.org/drawingml/2006/chartDrawing">
    <cdr:from>
      <cdr:x>0.43926</cdr:x>
      <cdr:y>0.126</cdr:y>
    </cdr:from>
    <cdr:to>
      <cdr:x>0.69905</cdr:x>
      <cdr:y>0.26963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637084" y="566999"/>
          <a:ext cx="2151017" cy="6463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800" dirty="0"/>
            <a:t>A </a:t>
          </a:r>
          <a:r>
            <a:rPr lang="hu-HU" sz="1800" dirty="0" err="1"/>
            <a:t>hiperglobalizáció</a:t>
          </a:r>
          <a:r>
            <a:rPr lang="hu-HU" sz="1800" dirty="0"/>
            <a:t> időszaka</a:t>
          </a:r>
        </a:p>
      </cdr:txBody>
    </cdr:sp>
  </cdr:relSizeAnchor>
  <cdr:relSizeAnchor xmlns:cdr="http://schemas.openxmlformats.org/drawingml/2006/chartDrawing">
    <cdr:from>
      <cdr:x>0.76375</cdr:x>
      <cdr:y>0.08504</cdr:y>
    </cdr:from>
    <cdr:to>
      <cdr:x>0.86008</cdr:x>
      <cdr:y>0.16711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323846" y="382668"/>
          <a:ext cx="797607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800" dirty="0"/>
            <a:t>Válság</a:t>
          </a:r>
        </a:p>
      </cdr:txBody>
    </cdr:sp>
  </cdr:relSizeAnchor>
  <cdr:relSizeAnchor xmlns:cdr="http://schemas.openxmlformats.org/drawingml/2006/chartDrawing">
    <cdr:from>
      <cdr:x>0.8562</cdr:x>
      <cdr:y>0.30998</cdr:y>
    </cdr:from>
    <cdr:to>
      <cdr:x>1</cdr:x>
      <cdr:y>0.43993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089354" y="1394923"/>
          <a:ext cx="1190646" cy="5847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40000"/>
            <a:lumOff val="6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600" dirty="0"/>
            <a:t>Lassuló globalizáció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0.84603</cdr:x>
      <cdr:y>0.09403</cdr:y>
    </cdr:from>
    <cdr:to>
      <cdr:x>0.84708</cdr:x>
      <cdr:y>0.73336</cdr:y>
    </cdr:to>
    <cdr:cxnSp macro="">
      <cdr:nvCxnSpPr>
        <cdr:cNvPr id="2" name="Straight Connector 1">
          <a:extLst xmlns:a="http://schemas.openxmlformats.org/drawingml/2006/main"/>
        </cdr:cNvPr>
        <cdr:cNvCxnSpPr/>
      </cdr:nvCxnSpPr>
      <cdr:spPr>
        <a:xfrm xmlns:a="http://schemas.openxmlformats.org/drawingml/2006/main">
          <a:off x="7005120" y="423152"/>
          <a:ext cx="8708" cy="2876953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2"/>
          </a:solidFill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0.84615</cdr:x>
      <cdr:y>0.26814</cdr:y>
    </cdr:from>
    <cdr:to>
      <cdr:x>0.90251</cdr:x>
      <cdr:y>0.34337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006088" y="1206611"/>
          <a:ext cx="466659" cy="33853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5,1</a:t>
          </a:r>
        </a:p>
      </cdr:txBody>
    </cdr:sp>
  </cdr:relSizeAnchor>
  <cdr:relSizeAnchor xmlns:cdr="http://schemas.openxmlformats.org/drawingml/2006/chartDrawing">
    <cdr:from>
      <cdr:x>0.89798</cdr:x>
      <cdr:y>0.25536</cdr:y>
    </cdr:from>
    <cdr:to>
      <cdr:x>0.95434</cdr:x>
      <cdr:y>0.33059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435253" y="1149127"/>
          <a:ext cx="466659" cy="33853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6,2</a:t>
          </a:r>
        </a:p>
      </cdr:txBody>
    </cdr:sp>
  </cdr:relSizeAnchor>
  <cdr:relSizeAnchor xmlns:cdr="http://schemas.openxmlformats.org/drawingml/2006/chartDrawing">
    <cdr:from>
      <cdr:x>0.94364</cdr:x>
      <cdr:y>0.25328</cdr:y>
    </cdr:from>
    <cdr:to>
      <cdr:x>1</cdr:x>
      <cdr:y>0.32851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813341" y="1139769"/>
          <a:ext cx="466659" cy="33853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6,2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0.72274</cdr:x>
      <cdr:y>0.0579</cdr:y>
    </cdr:from>
    <cdr:to>
      <cdr:x>0.72362</cdr:x>
      <cdr:y>0.5779</cdr:y>
    </cdr:to>
    <cdr:sp macro="" textlink="">
      <cdr:nvSpPr>
        <cdr:cNvPr id="4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58E0ACAD-026C-4C8B-A67C-F1588CADF621}"/>
            </a:ext>
          </a:extLst>
        </cdr:cNvPr>
        <cdr:cNvSpPr/>
      </cdr:nvSpPr>
      <cdr:spPr>
        <a:xfrm xmlns:a="http://schemas.openxmlformats.org/drawingml/2006/main" flipV="1">
          <a:off x="5984287" y="260550"/>
          <a:ext cx="7287" cy="2340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0.65882</cdr:x>
      <cdr:y>0.28122</cdr:y>
    </cdr:from>
    <cdr:to>
      <cdr:x>0.72152</cdr:x>
      <cdr:y>0.35645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454995" y="1265470"/>
          <a:ext cx="51915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chemeClr val="tx1"/>
              </a:solidFill>
              <a:latin typeface="Trebuchet MS" panose="020B0603020202020204" pitchFamily="34" charset="0"/>
            </a:rPr>
            <a:t>4,9</a:t>
          </a:r>
        </a:p>
      </cdr:txBody>
    </cdr:sp>
  </cdr:relSizeAnchor>
  <cdr:relSizeAnchor xmlns:cdr="http://schemas.openxmlformats.org/drawingml/2006/chartDrawing">
    <cdr:from>
      <cdr:x>0.73232</cdr:x>
      <cdr:y>0.31002</cdr:y>
    </cdr:from>
    <cdr:to>
      <cdr:x>0.79449</cdr:x>
      <cdr:y>0.38526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063615" y="1395106"/>
          <a:ext cx="514785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chemeClr val="tx1"/>
              </a:solidFill>
              <a:latin typeface="Trebuchet MS" panose="020B0603020202020204" pitchFamily="34" charset="0"/>
            </a:rPr>
            <a:t>3,3</a:t>
          </a:r>
        </a:p>
      </cdr:txBody>
    </cdr:sp>
  </cdr:relSizeAnchor>
  <cdr:relSizeAnchor xmlns:cdr="http://schemas.openxmlformats.org/drawingml/2006/chartDrawing">
    <cdr:from>
      <cdr:x>0.80659</cdr:x>
      <cdr:y>0.33141</cdr:y>
    </cdr:from>
    <cdr:to>
      <cdr:x>0.86812</cdr:x>
      <cdr:y>0.40665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678598" y="1491358"/>
          <a:ext cx="50940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chemeClr val="tx1"/>
              </a:solidFill>
              <a:latin typeface="Trebuchet MS" panose="020B0603020202020204" pitchFamily="34" charset="0"/>
            </a:rPr>
            <a:t>2,4</a:t>
          </a:r>
        </a:p>
      </cdr:txBody>
    </cdr:sp>
  </cdr:relSizeAnchor>
  <cdr:relSizeAnchor xmlns:cdr="http://schemas.openxmlformats.org/drawingml/2006/chartDrawing">
    <cdr:from>
      <cdr:x>0.87521</cdr:x>
      <cdr:y>0.32399</cdr:y>
    </cdr:from>
    <cdr:to>
      <cdr:x>0.93438</cdr:x>
      <cdr:y>0.39922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246756" y="1457937"/>
          <a:ext cx="48988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solidFill>
                <a:schemeClr val="tx1"/>
              </a:solidFill>
              <a:latin typeface="Trebuchet MS" panose="020B0603020202020204" pitchFamily="34" charset="0"/>
            </a:rPr>
            <a:t>2,9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0.08037</cdr:x>
      <cdr:y>0.00527</cdr:y>
    </cdr:from>
    <cdr:to>
      <cdr:x>0.37381</cdr:x>
      <cdr:y>0.1078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363FBD0-47D0-4797-80D2-B82C29EA7FE0}"/>
            </a:ext>
          </a:extLst>
        </cdr:cNvPr>
        <cdr:cNvSpPr txBox="1"/>
      </cdr:nvSpPr>
      <cdr:spPr>
        <a:xfrm xmlns:a="http://schemas.openxmlformats.org/drawingml/2006/main">
          <a:off x="665435" y="23696"/>
          <a:ext cx="2429684" cy="4613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/>
            <a:t>milliárd forint</a:t>
          </a:r>
          <a:endParaRPr lang="en-GB" sz="1800" dirty="0"/>
        </a:p>
      </cdr:txBody>
    </cdr:sp>
  </cdr:relSizeAnchor>
  <cdr:relSizeAnchor xmlns:cdr="http://schemas.openxmlformats.org/drawingml/2006/chartDrawing">
    <cdr:from>
      <cdr:x>0.89135</cdr:x>
      <cdr:y>0.1362</cdr:y>
    </cdr:from>
    <cdr:to>
      <cdr:x>0.97831</cdr:x>
      <cdr:y>0.42423</cdr:y>
    </cdr:to>
    <cdr:sp macro="" textlink="">
      <cdr:nvSpPr>
        <cdr:cNvPr id="3" name="Oval 2"/>
        <cdr:cNvSpPr/>
      </cdr:nvSpPr>
      <cdr:spPr>
        <a:xfrm xmlns:a="http://schemas.openxmlformats.org/drawingml/2006/main">
          <a:off x="7380360" y="612887"/>
          <a:ext cx="720080" cy="1296144"/>
        </a:xfrm>
        <a:prstGeom xmlns:a="http://schemas.openxmlformats.org/drawingml/2006/main" prst="ellipse">
          <a:avLst/>
        </a:prstGeom>
        <a:solidFill xmlns:a="http://schemas.openxmlformats.org/drawingml/2006/main">
          <a:srgbClr val="9C0000">
            <a:alpha val="25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0.06611</cdr:x>
      <cdr:y>0.01712</cdr:y>
    </cdr:from>
    <cdr:to>
      <cdr:x>0.24963</cdr:x>
      <cdr:y>0.08675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1211778-5691-46F2-9639-A0EE526ABD4E}"/>
            </a:ext>
          </a:extLst>
        </cdr:cNvPr>
        <cdr:cNvSpPr txBox="1"/>
      </cdr:nvSpPr>
      <cdr:spPr>
        <a:xfrm xmlns:a="http://schemas.openxmlformats.org/drawingml/2006/main">
          <a:off x="547391" y="77040"/>
          <a:ext cx="1519545" cy="3133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36000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i="0" dirty="0">
              <a:latin typeface="Trebuchet MS" panose="020B0603020202020204" pitchFamily="34" charset="0"/>
            </a:rPr>
            <a:t>százalékpont</a:t>
          </a:r>
          <a:endParaRPr lang="en-GB" sz="1800" b="0" i="0" dirty="0" err="1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0.7811</cdr:x>
      <cdr:y>0.01231</cdr:y>
    </cdr:from>
    <cdr:to>
      <cdr:x>0.98141</cdr:x>
      <cdr:y>0.07197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108CBD4-D764-4924-BB71-67ADB6D325D6}"/>
            </a:ext>
          </a:extLst>
        </cdr:cNvPr>
        <cdr:cNvSpPr txBox="1"/>
      </cdr:nvSpPr>
      <cdr:spPr>
        <a:xfrm xmlns:a="http://schemas.openxmlformats.org/drawingml/2006/main">
          <a:off x="6467476" y="55410"/>
          <a:ext cx="1658587" cy="2684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36000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i="0" dirty="0">
              <a:latin typeface="Trebuchet MS" panose="020B0603020202020204" pitchFamily="34" charset="0"/>
            </a:rPr>
            <a:t>százalékpont</a:t>
          </a:r>
          <a:endParaRPr lang="en-GB" sz="1800" b="0" i="0" dirty="0" err="1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0.78315</cdr:x>
      <cdr:y>0.07831</cdr:y>
    </cdr:from>
    <cdr:to>
      <cdr:x>0.7834</cdr:x>
      <cdr:y>0.67945</cdr:y>
    </cdr:to>
    <cdr:sp macro="" textlink="">
      <cdr:nv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D06CCD47-0938-4F8C-85D3-6D7A6B89595B}"/>
            </a:ext>
          </a:extLst>
        </cdr:cNvPr>
        <cdr:cNvSpPr/>
      </cdr:nvSpPr>
      <cdr:spPr>
        <a:xfrm xmlns:a="http://schemas.openxmlformats.org/drawingml/2006/main">
          <a:off x="6484470" y="352405"/>
          <a:ext cx="2056" cy="270512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0.8044</cdr:x>
      <cdr:y>0.14438</cdr:y>
    </cdr:from>
    <cdr:to>
      <cdr:x>0.87486</cdr:x>
      <cdr:y>0.21278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660432" y="649706"/>
          <a:ext cx="583409" cy="3078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u-HU" sz="1400" dirty="0">
              <a:latin typeface="Trebuchet MS" panose="020B0603020202020204" pitchFamily="34" charset="0"/>
            </a:rPr>
            <a:t>3,6%</a:t>
          </a:r>
        </a:p>
      </cdr:txBody>
    </cdr:sp>
  </cdr:relSizeAnchor>
  <cdr:relSizeAnchor xmlns:cdr="http://schemas.openxmlformats.org/drawingml/2006/chartDrawing">
    <cdr:from>
      <cdr:x>0.85048</cdr:x>
      <cdr:y>0.16341</cdr:y>
    </cdr:from>
    <cdr:to>
      <cdr:x>0.92094</cdr:x>
      <cdr:y>0.23181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041950" y="735356"/>
          <a:ext cx="58347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dirty="0">
              <a:latin typeface="Trebuchet MS" panose="020B0603020202020204" pitchFamily="34" charset="0"/>
            </a:rPr>
            <a:t>3,7%</a:t>
          </a:r>
        </a:p>
      </cdr:txBody>
    </cdr:sp>
  </cdr:relSizeAnchor>
  <cdr:relSizeAnchor xmlns:cdr="http://schemas.openxmlformats.org/drawingml/2006/chartDrawing">
    <cdr:from>
      <cdr:x>0.89027</cdr:x>
      <cdr:y>0.19986</cdr:y>
    </cdr:from>
    <cdr:to>
      <cdr:x>0.96074</cdr:x>
      <cdr:y>0.26825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371424" y="899367"/>
          <a:ext cx="58347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dirty="0">
              <a:latin typeface="Trebuchet MS" panose="020B0603020202020204" pitchFamily="34" charset="0"/>
            </a:rPr>
            <a:t>3,2%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0.69367</cdr:x>
      <cdr:y>0.08467</cdr:y>
    </cdr:from>
    <cdr:to>
      <cdr:x>0.69482</cdr:x>
      <cdr:y>0.79587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64E5F2E2-9D00-49AE-BE66-C2A2E8DD967F}"/>
            </a:ext>
          </a:extLst>
        </cdr:cNvPr>
        <cdr:cNvCxnSpPr/>
      </cdr:nvCxnSpPr>
      <cdr:spPr>
        <a:xfrm xmlns:a="http://schemas.openxmlformats.org/drawingml/2006/main" flipH="1" flipV="1">
          <a:off x="5743575" y="381000"/>
          <a:ext cx="9525" cy="3200402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0.04947</cdr:x>
      <cdr:y>0.01115</cdr:y>
    </cdr:from>
    <cdr:to>
      <cdr:x>0.29635</cdr:x>
      <cdr:y>0.08768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9575" y="50191"/>
          <a:ext cx="2044212" cy="344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>
              <a:solidFill>
                <a:sysClr val="windowText" lastClr="000000"/>
              </a:solidFill>
              <a:latin typeface="Trebuchet MS" panose="020B0603020202020204" pitchFamily="34" charset="0"/>
            </a:rPr>
            <a:t>Havi</a:t>
          </a:r>
          <a:r>
            <a:rPr lang="hu-HU" sz="1800" baseline="0">
              <a:solidFill>
                <a:sysClr val="windowText" lastClr="000000"/>
              </a:solidFill>
              <a:latin typeface="Trebuchet MS" panose="020B0603020202020204" pitchFamily="34" charset="0"/>
            </a:rPr>
            <a:t> változás (%)</a:t>
          </a:r>
          <a:endParaRPr lang="hu-HU" sz="1800">
            <a:solidFill>
              <a:sysClr val="windowText" lastClr="000000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0.06142</cdr:x>
      <cdr:y>0.23267</cdr:y>
    </cdr:from>
    <cdr:to>
      <cdr:x>0.13925</cdr:x>
      <cdr:y>0.65068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08526" y="1047014"/>
          <a:ext cx="644434" cy="1881052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0"/>
          </a:srgbClr>
        </a:solidFill>
        <a:ln xmlns:a="http://schemas.openxmlformats.org/drawingml/2006/main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0.20638</cdr:x>
      <cdr:y>0.10075</cdr:y>
    </cdr:from>
    <cdr:to>
      <cdr:x>0.28421</cdr:x>
      <cdr:y>0.51876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1708858" y="453379"/>
          <a:ext cx="644434" cy="1881052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0"/>
          </a:srgbClr>
        </a:solidFill>
        <a:ln xmlns:a="http://schemas.openxmlformats.org/drawingml/2006/main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0.07826</cdr:x>
      <cdr:y>0.09527</cdr:y>
    </cdr:from>
    <cdr:to>
      <cdr:x>0.17395</cdr:x>
      <cdr:y>0.17734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8000" y="428706"/>
          <a:ext cx="79234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1" dirty="0">
              <a:latin typeface="Trebuchet MS" panose="020B0603020202020204" pitchFamily="34" charset="0"/>
            </a:rPr>
            <a:t>2012</a:t>
          </a:r>
        </a:p>
      </cdr:txBody>
    </cdr:sp>
  </cdr:relSizeAnchor>
  <cdr:relSizeAnchor xmlns:cdr="http://schemas.openxmlformats.org/drawingml/2006/chartDrawing">
    <cdr:from>
      <cdr:x>0.09334</cdr:x>
      <cdr:y>0.17734</cdr:y>
    </cdr:from>
    <cdr:to>
      <cdr:x>0.12611</cdr:x>
      <cdr:y>0.28879</cdr:y>
    </cdr:to>
    <cdr:cxnSp macro="">
      <cdr:nvCxnSpPr>
        <cdr:cNvPr id="7" name="Straight Arrow Connector 6"/>
        <cdr:cNvCxnSpPr>
          <a:stCxn xmlns:a="http://schemas.openxmlformats.org/drawingml/2006/main" id="5" idx="2"/>
        </cdr:cNvCxnSpPr>
      </cdr:nvCxnSpPr>
      <cdr:spPr>
        <a:xfrm xmlns:a="http://schemas.openxmlformats.org/drawingml/2006/main" flipH="1">
          <a:off x="772850" y="798038"/>
          <a:ext cx="271322" cy="50152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0.12347</cdr:x>
      <cdr:y>0.17655</cdr:y>
    </cdr:from>
    <cdr:to>
      <cdr:x>0.23496</cdr:x>
      <cdr:y>0.35846</cdr:y>
    </cdr:to>
    <cdr:cxnSp macro="">
      <cdr:nvCxnSpPr>
        <cdr:cNvPr id="8" name="Straight Arrow Connector 7"/>
        <cdr:cNvCxnSpPr/>
      </cdr:nvCxnSpPr>
      <cdr:spPr>
        <a:xfrm xmlns:a="http://schemas.openxmlformats.org/drawingml/2006/main">
          <a:off x="1022331" y="794466"/>
          <a:ext cx="923109" cy="81860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0.06631</cdr:x>
      <cdr:y>0.00256</cdr:y>
    </cdr:from>
    <cdr:to>
      <cdr:x>0.11764</cdr:x>
      <cdr:y>0.08463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BA220B29-5CC7-424E-A616-E2F36D71F024}"/>
            </a:ext>
          </a:extLst>
        </cdr:cNvPr>
        <cdr:cNvSpPr txBox="1"/>
      </cdr:nvSpPr>
      <cdr:spPr>
        <a:xfrm xmlns:a="http://schemas.openxmlformats.org/drawingml/2006/main">
          <a:off x="549047" y="11520"/>
          <a:ext cx="42501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dirty="0" err="1">
              <a:latin typeface="Trebuchet MS" panose="020B0603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0.0842</cdr:x>
      <cdr:y>0.22535</cdr:y>
    </cdr:from>
    <cdr:to>
      <cdr:x>0.96699</cdr:x>
      <cdr:y>0.22535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1E99744A-08CD-4ED8-9AD6-98BF837E1C8C}"/>
            </a:ext>
          </a:extLst>
        </cdr:cNvPr>
        <cdr:cNvCxnSpPr/>
      </cdr:nvCxnSpPr>
      <cdr:spPr>
        <a:xfrm xmlns:a="http://schemas.openxmlformats.org/drawingml/2006/main">
          <a:off x="254621" y="519201"/>
          <a:ext cx="2669557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accent6">
              <a:lumMod val="50000"/>
            </a:schemeClr>
          </a:solidFill>
          <a:prstDash val="sys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0.66553</cdr:x>
      <cdr:y>0.09457</cdr:y>
    </cdr:from>
    <cdr:to>
      <cdr:x>0.66553</cdr:x>
      <cdr:y>0.7891</cdr:y>
    </cdr:to>
    <cdr:cxnSp macro="">
      <cdr:nvCxnSpPr>
        <cdr:cNvPr id="9" name="Straight Connector 8">
          <a:extLst xmlns:a="http://schemas.openxmlformats.org/drawingml/2006/main">
            <a:ext uri="{FF2B5EF4-FFF2-40B4-BE49-F238E27FC236}">
              <a16:creationId xmlns:a16="http://schemas.microsoft.com/office/drawing/2014/main" id="{7A6B253B-096A-4AD3-AFF2-F8061B594911}"/>
            </a:ext>
          </a:extLst>
        </cdr:cNvPr>
        <cdr:cNvCxnSpPr/>
      </cdr:nvCxnSpPr>
      <cdr:spPr>
        <a:xfrm xmlns:a="http://schemas.openxmlformats.org/drawingml/2006/main" flipV="1">
          <a:off x="5510598" y="425569"/>
          <a:ext cx="0" cy="312538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0.0693</cdr:x>
      <cdr:y>0.09922</cdr:y>
    </cdr:from>
    <cdr:to>
      <cdr:x>0.43401</cdr:x>
      <cdr:y>0.21911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11547018-0E20-40B4-A7C0-701638E5F66F}"/>
            </a:ext>
          </a:extLst>
        </cdr:cNvPr>
        <cdr:cNvSpPr txBox="1"/>
      </cdr:nvSpPr>
      <cdr:spPr>
        <a:xfrm xmlns:a="http://schemas.openxmlformats.org/drawingml/2006/main">
          <a:off x="209562" y="228598"/>
          <a:ext cx="1102883" cy="2762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err="1">
              <a:latin typeface="Trebuchet MS" panose="020B0603020202020204" pitchFamily="34" charset="0"/>
            </a:rPr>
            <a:t>EKB</a:t>
          </a:r>
          <a:r>
            <a:rPr lang="hu-HU" sz="1800" dirty="0">
              <a:latin typeface="Trebuchet MS" panose="020B0603020202020204" pitchFamily="34" charset="0"/>
            </a:rPr>
            <a:t> inflációs célja</a:t>
          </a:r>
        </a:p>
      </cdr:txBody>
    </cdr:sp>
  </cdr:relSizeAnchor>
  <cdr:relSizeAnchor xmlns:cdr="http://schemas.openxmlformats.org/drawingml/2006/chartDrawing">
    <cdr:from>
      <cdr:x>0.32054</cdr:x>
      <cdr:y>0.1491</cdr:y>
    </cdr:from>
    <cdr:to>
      <cdr:x>0.35518</cdr:x>
      <cdr:y>0.20284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52029A60-D73B-46B4-A20D-6641AFE6E533}"/>
            </a:ext>
          </a:extLst>
        </cdr:cNvPr>
        <cdr:cNvCxnSpPr/>
      </cdr:nvCxnSpPr>
      <cdr:spPr>
        <a:xfrm xmlns:a="http://schemas.openxmlformats.org/drawingml/2006/main">
          <a:off x="2654100" y="670961"/>
          <a:ext cx="286820" cy="241830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0.37535</cdr:x>
      <cdr:y>0.09181</cdr:y>
    </cdr:from>
    <cdr:to>
      <cdr:x>0.37535</cdr:x>
      <cdr:y>0.78634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5364F5B5-A890-4F8C-888D-0B834655DBF4}"/>
            </a:ext>
          </a:extLst>
        </cdr:cNvPr>
        <cdr:cNvCxnSpPr/>
      </cdr:nvCxnSpPr>
      <cdr:spPr>
        <a:xfrm xmlns:a="http://schemas.openxmlformats.org/drawingml/2006/main" flipV="1">
          <a:off x="3107896" y="413150"/>
          <a:ext cx="0" cy="312538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0.76658</cdr:x>
      <cdr:y>0.08704</cdr:y>
    </cdr:from>
    <cdr:to>
      <cdr:x>0.76904</cdr:x>
      <cdr:y>0.66896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0D60C8A6-5D3F-4625-ABDA-D4845D8C5083}"/>
            </a:ext>
          </a:extLst>
        </cdr:cNvPr>
        <cdr:cNvCxnSpPr/>
      </cdr:nvCxnSpPr>
      <cdr:spPr>
        <a:xfrm xmlns:a="http://schemas.openxmlformats.org/drawingml/2006/main" flipH="1" flipV="1">
          <a:off x="6347297" y="391669"/>
          <a:ext cx="20369" cy="2618640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0.7764</cdr:x>
      <cdr:y>0.11366</cdr:y>
    </cdr:from>
    <cdr:to>
      <cdr:x>0.8332</cdr:x>
      <cdr:y>0.18205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28622" y="511451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400" dirty="0"/>
            <a:t>3,0</a:t>
          </a:r>
        </a:p>
      </cdr:txBody>
    </cdr:sp>
  </cdr:relSizeAnchor>
  <cdr:relSizeAnchor xmlns:cdr="http://schemas.openxmlformats.org/drawingml/2006/chartDrawing">
    <cdr:from>
      <cdr:x>0.82251</cdr:x>
      <cdr:y>0.15204</cdr:y>
    </cdr:from>
    <cdr:to>
      <cdr:x>0.8793</cdr:x>
      <cdr:y>0.22043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810347" y="684171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2,5</a:t>
          </a:r>
        </a:p>
      </cdr:txBody>
    </cdr:sp>
  </cdr:relSizeAnchor>
  <cdr:relSizeAnchor xmlns:cdr="http://schemas.openxmlformats.org/drawingml/2006/chartDrawing">
    <cdr:from>
      <cdr:x>0.87176</cdr:x>
      <cdr:y>0.15172</cdr:y>
    </cdr:from>
    <cdr:to>
      <cdr:x>0.92856</cdr:x>
      <cdr:y>0.22011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218198" y="682720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2,5</a:t>
          </a:r>
        </a:p>
      </cdr:txBody>
    </cdr:sp>
  </cdr:relSizeAnchor>
  <cdr:relSizeAnchor xmlns:cdr="http://schemas.openxmlformats.org/drawingml/2006/chartDrawing">
    <cdr:from>
      <cdr:x>0.92391</cdr:x>
      <cdr:y>0.18848</cdr:y>
    </cdr:from>
    <cdr:to>
      <cdr:x>0.98071</cdr:x>
      <cdr:y>0.25688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649990" y="848182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2,4</a:t>
          </a:r>
        </a:p>
      </cdr:txBody>
    </cdr:sp>
  </cdr:relSizeAnchor>
  <cdr:relSizeAnchor xmlns:cdr="http://schemas.openxmlformats.org/drawingml/2006/chartDrawing">
    <cdr:from>
      <cdr:x>0.7729</cdr:x>
      <cdr:y>0.3297</cdr:y>
    </cdr:from>
    <cdr:to>
      <cdr:x>0.82969</cdr:x>
      <cdr:y>0.39809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399593" y="1483642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2,1</a:t>
          </a:r>
        </a:p>
      </cdr:txBody>
    </cdr:sp>
  </cdr:relSizeAnchor>
  <cdr:relSizeAnchor xmlns:cdr="http://schemas.openxmlformats.org/drawingml/2006/chartDrawing">
    <cdr:from>
      <cdr:x>0.81918</cdr:x>
      <cdr:y>0.31428</cdr:y>
    </cdr:from>
    <cdr:to>
      <cdr:x>0.87597</cdr:x>
      <cdr:y>0.38267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782770" y="1414239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2,1</a:t>
          </a:r>
        </a:p>
      </cdr:txBody>
    </cdr:sp>
  </cdr:relSizeAnchor>
  <cdr:relSizeAnchor xmlns:cdr="http://schemas.openxmlformats.org/drawingml/2006/chartDrawing">
    <cdr:from>
      <cdr:x>0.87071</cdr:x>
      <cdr:y>0.2955</cdr:y>
    </cdr:from>
    <cdr:to>
      <cdr:x>0.92751</cdr:x>
      <cdr:y>0.3639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7209490" y="1329754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2,4</a:t>
          </a:r>
        </a:p>
      </cdr:txBody>
    </cdr:sp>
  </cdr:relSizeAnchor>
  <cdr:relSizeAnchor xmlns:cdr="http://schemas.openxmlformats.org/drawingml/2006/chartDrawing">
    <cdr:from>
      <cdr:x>0.92391</cdr:x>
      <cdr:y>0.2717</cdr:y>
    </cdr:from>
    <cdr:to>
      <cdr:x>0.98071</cdr:x>
      <cdr:y>0.3401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649990" y="1222651"/>
          <a:ext cx="4702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2,5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0.06724</cdr:x>
      <cdr:y>0</cdr:y>
    </cdr:from>
    <cdr:to>
      <cdr:x>0.25599</cdr:x>
      <cdr:y>0.09095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A2FECBE-F373-4167-AE9E-738FE1C6C639}"/>
            </a:ext>
          </a:extLst>
        </cdr:cNvPr>
        <cdr:cNvSpPr txBox="1"/>
      </cdr:nvSpPr>
      <cdr:spPr>
        <a:xfrm xmlns:a="http://schemas.openxmlformats.org/drawingml/2006/main">
          <a:off x="556780" y="0"/>
          <a:ext cx="1562831" cy="409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0.7466</cdr:x>
      <cdr:y>0</cdr:y>
    </cdr:from>
    <cdr:to>
      <cdr:x>0.93648</cdr:x>
      <cdr:y>0.09095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E10D3D-F475-4209-801D-BE29B5D5F12A}"/>
            </a:ext>
          </a:extLst>
        </cdr:cNvPr>
        <cdr:cNvSpPr txBox="1"/>
      </cdr:nvSpPr>
      <cdr:spPr>
        <a:xfrm xmlns:a="http://schemas.openxmlformats.org/drawingml/2006/main">
          <a:off x="6181846" y="0"/>
          <a:ext cx="1572211" cy="409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0.67747</cdr:x>
      <cdr:y>0.08279</cdr:y>
    </cdr:from>
    <cdr:to>
      <cdr:x>0.67747</cdr:x>
      <cdr:y>0.62966</cdr:y>
    </cdr:to>
    <cdr:sp macro="" textlink="">
      <cdr:nv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E7351548-91D9-4473-99F4-D152D5F64705}"/>
            </a:ext>
          </a:extLst>
        </cdr:cNvPr>
        <cdr:cNvSpPr/>
      </cdr:nvSpPr>
      <cdr:spPr>
        <a:xfrm xmlns:a="http://schemas.openxmlformats.org/drawingml/2006/main">
          <a:off x="2040058" y="189697"/>
          <a:ext cx="0" cy="1253043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0.67564</cdr:x>
      <cdr:y>0.12211</cdr:y>
    </cdr:from>
    <cdr:to>
      <cdr:x>0.85339</cdr:x>
      <cdr:y>0.19513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24513BA5-BA9F-49D4-BAB7-3C5293B44F91}"/>
            </a:ext>
          </a:extLst>
        </cdr:cNvPr>
        <cdr:cNvSpPr txBox="1"/>
      </cdr:nvSpPr>
      <cdr:spPr>
        <a:xfrm xmlns:a="http://schemas.openxmlformats.org/drawingml/2006/main">
          <a:off x="5594280" y="549473"/>
          <a:ext cx="1471800" cy="328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0" i="1" dirty="0">
              <a:latin typeface="Trebuchet MS" panose="020B0603020202020204" pitchFamily="34" charset="0"/>
            </a:rPr>
            <a:t>toleranciasáv</a:t>
          </a:r>
        </a:p>
      </cdr:txBody>
    </cdr:sp>
  </cdr:relSizeAnchor>
  <cdr:relSizeAnchor xmlns:cdr="http://schemas.openxmlformats.org/drawingml/2006/chartDrawing">
    <cdr:from>
      <cdr:x>0.75595</cdr:x>
      <cdr:y>0.1943</cdr:y>
    </cdr:from>
    <cdr:to>
      <cdr:x>0.77875</cdr:x>
      <cdr:y>0.25794</cdr:y>
    </cdr:to>
    <cdr:sp macro="" textlink="">
      <cdr:nv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4547D2CA-9A1A-419D-B247-A43C8218C9C2}"/>
            </a:ext>
          </a:extLst>
        </cdr:cNvPr>
        <cdr:cNvSpPr/>
      </cdr:nvSpPr>
      <cdr:spPr>
        <a:xfrm xmlns:a="http://schemas.openxmlformats.org/drawingml/2006/main">
          <a:off x="2285999" y="447674"/>
          <a:ext cx="68940" cy="146619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bg1">
              <a:lumMod val="50000"/>
            </a:schemeClr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0.82783</cdr:x>
      <cdr:y>0</cdr:y>
    </cdr:from>
    <cdr:to>
      <cdr:x>0.9593</cdr:x>
      <cdr:y>0.06633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30C8CED-9FD7-473C-998D-370714311878}"/>
            </a:ext>
          </a:extLst>
        </cdr:cNvPr>
        <cdr:cNvSpPr txBox="1"/>
      </cdr:nvSpPr>
      <cdr:spPr>
        <a:xfrm xmlns:a="http://schemas.openxmlformats.org/drawingml/2006/main">
          <a:off x="6854444" y="-1287882"/>
          <a:ext cx="1088571" cy="2984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 GDP %</a:t>
          </a:r>
        </a:p>
      </cdr:txBody>
    </cdr:sp>
  </cdr:relSizeAnchor>
  <cdr:relSizeAnchor xmlns:cdr="http://schemas.openxmlformats.org/drawingml/2006/chartDrawing">
    <cdr:from>
      <cdr:x>0.09875</cdr:x>
      <cdr:y>0.00925</cdr:y>
    </cdr:from>
    <cdr:to>
      <cdr:x>0.37576</cdr:x>
      <cdr:y>0.09153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493EC87-3A88-4119-B770-7FC03D9517A4}"/>
            </a:ext>
          </a:extLst>
        </cdr:cNvPr>
        <cdr:cNvSpPr txBox="1"/>
      </cdr:nvSpPr>
      <cdr:spPr>
        <a:xfrm xmlns:a="http://schemas.openxmlformats.org/drawingml/2006/main">
          <a:off x="817615" y="41637"/>
          <a:ext cx="2293685" cy="37023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GDP %</a:t>
          </a:r>
        </a:p>
      </cdr:txBody>
    </cdr:sp>
  </cdr:relSizeAnchor>
  <cdr:relSizeAnchor xmlns:cdr="http://schemas.openxmlformats.org/drawingml/2006/chartDrawing">
    <cdr:from>
      <cdr:x>0.56108</cdr:x>
      <cdr:y>0.09113</cdr:y>
    </cdr:from>
    <cdr:to>
      <cdr:x>0.56108</cdr:x>
      <cdr:y>0.80219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DC7BA587-84B5-41D3-BFCA-58119CABBA56}"/>
            </a:ext>
          </a:extLst>
        </cdr:cNvPr>
        <cdr:cNvCxnSpPr/>
      </cdr:nvCxnSpPr>
      <cdr:spPr>
        <a:xfrm xmlns:a="http://schemas.openxmlformats.org/drawingml/2006/main" flipV="1">
          <a:off x="1696695" y="209973"/>
          <a:ext cx="0" cy="163828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0.55522</cdr:x>
      <cdr:y>0.59637</cdr:y>
    </cdr:from>
    <cdr:to>
      <cdr:x>0.71745</cdr:x>
      <cdr:y>0.6716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597201" y="2683649"/>
          <a:ext cx="134326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(-1,6)- (-2,0)</a:t>
          </a:r>
        </a:p>
      </cdr:txBody>
    </cdr:sp>
  </cdr:relSizeAnchor>
  <cdr:relSizeAnchor xmlns:cdr="http://schemas.openxmlformats.org/drawingml/2006/chartDrawing">
    <cdr:from>
      <cdr:x>0.66162</cdr:x>
      <cdr:y>0.53012</cdr:y>
    </cdr:from>
    <cdr:to>
      <cdr:x>0.82385</cdr:x>
      <cdr:y>0.60535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78180" y="2385533"/>
          <a:ext cx="134326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(-2,0)- (-2,2)</a:t>
          </a:r>
        </a:p>
      </cdr:txBody>
    </cdr:sp>
  </cdr:relSizeAnchor>
  <cdr:relSizeAnchor xmlns:cdr="http://schemas.openxmlformats.org/drawingml/2006/chartDrawing">
    <cdr:from>
      <cdr:x>0.7706</cdr:x>
      <cdr:y>0.58359</cdr:y>
    </cdr:from>
    <cdr:to>
      <cdr:x>0.93283</cdr:x>
      <cdr:y>0.65883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380548" y="2626165"/>
          <a:ext cx="134326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(-1,8)- (-2,0)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0.58577</cdr:x>
      <cdr:y>0</cdr:y>
    </cdr:from>
    <cdr:to>
      <cdr:x>0.91439</cdr:x>
      <cdr:y>0.09868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B0FE357-67D1-4B49-864D-F45E9569B687}"/>
            </a:ext>
          </a:extLst>
        </cdr:cNvPr>
        <cdr:cNvSpPr txBox="1"/>
      </cdr:nvSpPr>
      <cdr:spPr>
        <a:xfrm xmlns:a="http://schemas.openxmlformats.org/drawingml/2006/main">
          <a:off x="4850138" y="0"/>
          <a:ext cx="2721039" cy="4440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dirty="0" err="1">
              <a:latin typeface="Trebuchet MS" panose="020B0603020202020204" pitchFamily="34" charset="0"/>
            </a:rPr>
            <a:t>az adósság százalékában</a:t>
          </a:r>
        </a:p>
      </cdr:txBody>
    </cdr:sp>
  </cdr:relSizeAnchor>
  <cdr:relSizeAnchor xmlns:cdr="http://schemas.openxmlformats.org/drawingml/2006/chartDrawing">
    <cdr:from>
      <cdr:x>0.7823</cdr:x>
      <cdr:y>0.09637</cdr:y>
    </cdr:from>
    <cdr:to>
      <cdr:x>0.7823</cdr:x>
      <cdr:y>0.72098</cdr:y>
    </cdr:to>
    <cdr:sp macro="" textlink="">
      <cdr:nv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3F08559-0520-4522-A583-0D97DCC198BC}"/>
            </a:ext>
          </a:extLst>
        </cdr:cNvPr>
        <cdr:cNvSpPr/>
      </cdr:nvSpPr>
      <cdr:spPr>
        <a:xfrm xmlns:a="http://schemas.openxmlformats.org/drawingml/2006/main" flipV="1">
          <a:off x="2355749" y="220806"/>
          <a:ext cx="0" cy="1431169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0.09124</cdr:x>
      <cdr:y>0</cdr:y>
    </cdr:from>
    <cdr:to>
      <cdr:x>0.3609</cdr:x>
      <cdr:y>0.08512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D61333AD-EB37-4997-A6AA-6CA50DE05CF0}"/>
            </a:ext>
          </a:extLst>
        </cdr:cNvPr>
        <cdr:cNvSpPr txBox="1"/>
      </cdr:nvSpPr>
      <cdr:spPr>
        <a:xfrm xmlns:a="http://schemas.openxmlformats.org/drawingml/2006/main">
          <a:off x="755450" y="0"/>
          <a:ext cx="2232823" cy="383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GDP %</a:t>
          </a:r>
        </a:p>
      </cdr:txBody>
    </cdr:sp>
  </cdr:relSizeAnchor>
  <cdr:relSizeAnchor xmlns:cdr="http://schemas.openxmlformats.org/drawingml/2006/chartDrawing">
    <cdr:from>
      <cdr:x>0.72701</cdr:x>
      <cdr:y>0.19056</cdr:y>
    </cdr:from>
    <cdr:to>
      <cdr:x>0.80079</cdr:x>
      <cdr:y>0.26579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019602" y="857522"/>
          <a:ext cx="610935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74,1</a:t>
          </a:r>
        </a:p>
      </cdr:txBody>
    </cdr:sp>
  </cdr:relSizeAnchor>
  <cdr:relSizeAnchor xmlns:cdr="http://schemas.openxmlformats.org/drawingml/2006/chartDrawing">
    <cdr:from>
      <cdr:x>0.77673</cdr:x>
      <cdr:y>0.21789</cdr:y>
    </cdr:from>
    <cdr:to>
      <cdr:x>0.84293</cdr:x>
      <cdr:y>0.29313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431349" y="980512"/>
          <a:ext cx="54810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72,8</a:t>
          </a:r>
        </a:p>
      </cdr:txBody>
    </cdr:sp>
  </cdr:relSizeAnchor>
  <cdr:relSizeAnchor xmlns:cdr="http://schemas.openxmlformats.org/drawingml/2006/chartDrawing">
    <cdr:from>
      <cdr:x>0.8087</cdr:x>
      <cdr:y>0.26869</cdr:y>
    </cdr:from>
    <cdr:to>
      <cdr:x>0.88249</cdr:x>
      <cdr:y>0.34393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696045" y="1209111"/>
          <a:ext cx="610935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71,5</a:t>
          </a:r>
        </a:p>
      </cdr:txBody>
    </cdr:sp>
  </cdr:relSizeAnchor>
  <cdr:relSizeAnchor xmlns:cdr="http://schemas.openxmlformats.org/drawingml/2006/chartDrawing">
    <cdr:from>
      <cdr:x>0.85262</cdr:x>
      <cdr:y>0.29895</cdr:y>
    </cdr:from>
    <cdr:to>
      <cdr:x>0.9264</cdr:x>
      <cdr:y>0.37418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059666" y="1345256"/>
          <a:ext cx="610935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70,0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0.62034</cdr:x>
      <cdr:y>0.0801</cdr:y>
    </cdr:from>
    <cdr:to>
      <cdr:x>0.68927</cdr:x>
      <cdr:y>0.0801</cdr:y>
    </cdr:to>
    <cdr:cxnSp macro="">
      <cdr:nvCxnSpPr>
        <cdr:cNvPr id="10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245376A9-8290-4D16-9DA4-146C4E91996F}"/>
            </a:ext>
          </a:extLst>
        </cdr:cNvPr>
        <cdr:cNvCxnSpPr/>
      </cdr:nvCxnSpPr>
      <cdr:spPr>
        <a:xfrm xmlns:a="http://schemas.openxmlformats.org/drawingml/2006/main">
          <a:off x="1875234" y="184547"/>
          <a:ext cx="208359" cy="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0.40729</cdr:x>
      <cdr:y>0.15676</cdr:y>
    </cdr:from>
    <cdr:to>
      <cdr:x>0.44704</cdr:x>
      <cdr:y>0.36949</cdr:y>
    </cdr:to>
    <cdr:cxnSp macro="">
      <cdr:nvCxnSpPr>
        <cdr:cNvPr id="17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C3526A04-A59B-44F6-942A-B4E28BC6D7A8}"/>
            </a:ext>
          </a:extLst>
        </cdr:cNvPr>
        <cdr:cNvCxnSpPr/>
      </cdr:nvCxnSpPr>
      <cdr:spPr>
        <a:xfrm xmlns:a="http://schemas.openxmlformats.org/drawingml/2006/main">
          <a:off x="1231196" y="361172"/>
          <a:ext cx="120163" cy="49012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0.14545</cdr:x>
      <cdr:y>0.02046</cdr:y>
    </cdr:from>
    <cdr:to>
      <cdr:x>0.60275</cdr:x>
      <cdr:y>0.14556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01D2EB49-3C5E-4A75-B37D-F0488A07CB76}"/>
            </a:ext>
          </a:extLst>
        </cdr:cNvPr>
        <cdr:cNvSpPr txBox="1"/>
      </cdr:nvSpPr>
      <cdr:spPr>
        <a:xfrm xmlns:a="http://schemas.openxmlformats.org/drawingml/2006/main">
          <a:off x="439680" y="47141"/>
          <a:ext cx="1382380" cy="28823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002060"/>
          </a:solidFill>
        </a:ln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solidFill>
                <a:srgbClr val="002060"/>
              </a:solidFill>
              <a:latin typeface="Trebuchet MS" panose="020B0603020202020204" pitchFamily="34" charset="0"/>
            </a:rPr>
            <a:t>Monetáris Tanács által kiemelten</a:t>
          </a:r>
          <a:r>
            <a:rPr lang="hu-HU" sz="1800" baseline="0" dirty="0">
              <a:solidFill>
                <a:srgbClr val="002060"/>
              </a:solidFill>
              <a:latin typeface="Trebuchet MS" panose="020B0603020202020204" pitchFamily="34" charset="0"/>
            </a:rPr>
            <a:t> fontosnak </a:t>
          </a:r>
          <a:r>
            <a:rPr lang="hu-HU" sz="1800" dirty="0">
              <a:solidFill>
                <a:srgbClr val="002060"/>
              </a:solidFill>
              <a:latin typeface="Trebuchet MS" panose="020B0603020202020204" pitchFamily="34" charset="0"/>
            </a:rPr>
            <a:t>tartott pályák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0.6846</cdr:x>
      <cdr:y>0.05082</cdr:y>
    </cdr:from>
    <cdr:to>
      <cdr:x>0.6846</cdr:x>
      <cdr:y>0.70682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4380CF99-E790-4354-9769-DB2085C724C7}"/>
            </a:ext>
          </a:extLst>
        </cdr:cNvPr>
        <cdr:cNvCxnSpPr/>
      </cdr:nvCxnSpPr>
      <cdr:spPr>
        <a:xfrm xmlns:a="http://schemas.openxmlformats.org/drawingml/2006/main">
          <a:off x="5668476" y="228687"/>
          <a:ext cx="0" cy="2952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0.05292</cdr:x>
      <cdr:y>0</cdr:y>
    </cdr:from>
    <cdr:to>
      <cdr:x>0.86872</cdr:x>
      <cdr:y>0.0926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902A98D1-E205-45A3-A189-3161667528E0}"/>
            </a:ext>
          </a:extLst>
        </cdr:cNvPr>
        <cdr:cNvSpPr txBox="1"/>
      </cdr:nvSpPr>
      <cdr:spPr>
        <a:xfrm xmlns:a="http://schemas.openxmlformats.org/drawingml/2006/main">
          <a:off x="228600" y="0"/>
          <a:ext cx="35242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800" b="0" i="0" baseline="0" dirty="0">
              <a:effectLst/>
              <a:latin typeface="Trebuchet MS" panose="020B0603020202020204" pitchFamily="34" charset="0"/>
            </a:rPr>
            <a:t>Százalék</a:t>
          </a:r>
          <a:endParaRPr lang="hu-HU" sz="1800" dirty="0">
            <a:effectLst/>
            <a:latin typeface="Trebuchet MS" panose="020B0603020202020204" pitchFamily="34" charset="0"/>
          </a:endParaRP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0.86601</cdr:x>
      <cdr:y>0.08676</cdr:y>
    </cdr:from>
    <cdr:to>
      <cdr:x>0.97943</cdr:x>
      <cdr:y>0.74676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7170584" y="390410"/>
          <a:ext cx="939073" cy="2969996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2000"/>
          </a:srgbClr>
        </a:solidFill>
        <a:ln xmlns:a="http://schemas.openxmlformats.org/drawingml/2006/main" w="41275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0.29445</cdr:x>
      <cdr:y>0.08618</cdr:y>
    </cdr:from>
    <cdr:to>
      <cdr:x>0.29445</cdr:x>
      <cdr:y>0.74176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F8890F8E-8732-4333-818E-BE208EDB28F9}"/>
            </a:ext>
          </a:extLst>
        </cdr:cNvPr>
        <cdr:cNvCxnSpPr/>
      </cdr:nvCxnSpPr>
      <cdr:spPr>
        <a:xfrm xmlns:a="http://schemas.openxmlformats.org/drawingml/2006/main" flipV="1">
          <a:off x="2438021" y="387813"/>
          <a:ext cx="0" cy="295011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0.52093</cdr:x>
      <cdr:y>0.08422</cdr:y>
    </cdr:from>
    <cdr:to>
      <cdr:x>0.52093</cdr:x>
      <cdr:y>0.862</cdr:y>
    </cdr:to>
    <cdr:cxnSp macro="">
      <cdr:nvCxnSpPr>
        <cdr:cNvPr id="4" name="Egyenes összekötő 3">
          <a:extLst xmlns:a="http://schemas.openxmlformats.org/drawingml/2006/main">
            <a:ext uri="{FF2B5EF4-FFF2-40B4-BE49-F238E27FC236}">
              <a16:creationId xmlns:a16="http://schemas.microsoft.com/office/drawing/2014/main" id="{47D0BE85-FE95-45A2-88BB-63F3E5CA7040}"/>
            </a:ext>
          </a:extLst>
        </cdr:cNvPr>
        <cdr:cNvCxnSpPr/>
      </cdr:nvCxnSpPr>
      <cdr:spPr>
        <a:xfrm xmlns:a="http://schemas.openxmlformats.org/drawingml/2006/main" flipV="1">
          <a:off x="4313276" y="378992"/>
          <a:ext cx="0" cy="350001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0.74662</cdr:x>
      <cdr:y>0.07654</cdr:y>
    </cdr:from>
    <cdr:to>
      <cdr:x>0.74662</cdr:x>
      <cdr:y>0.8582</cdr:y>
    </cdr:to>
    <cdr:cxnSp macro="">
      <cdr:nvCxnSpPr>
        <cdr:cNvPr id="5" name="Egyenes összekötő 4">
          <a:extLst xmlns:a="http://schemas.openxmlformats.org/drawingml/2006/main">
            <a:ext uri="{FF2B5EF4-FFF2-40B4-BE49-F238E27FC236}">
              <a16:creationId xmlns:a16="http://schemas.microsoft.com/office/drawing/2014/main" id="{47D0BE85-FE95-45A2-88BB-63F3E5CA7040}"/>
            </a:ext>
          </a:extLst>
        </cdr:cNvPr>
        <cdr:cNvCxnSpPr/>
      </cdr:nvCxnSpPr>
      <cdr:spPr>
        <a:xfrm xmlns:a="http://schemas.openxmlformats.org/drawingml/2006/main" flipV="1">
          <a:off x="6182003" y="344449"/>
          <a:ext cx="0" cy="351747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0.97166</cdr:x>
      <cdr:y>0.08035</cdr:y>
    </cdr:from>
    <cdr:to>
      <cdr:x>0.97166</cdr:x>
      <cdr:y>0.85813</cdr:y>
    </cdr:to>
    <cdr:cxnSp macro="">
      <cdr:nvCxnSpPr>
        <cdr:cNvPr id="6" name="Egyenes összekötő 5">
          <a:extLst xmlns:a="http://schemas.openxmlformats.org/drawingml/2006/main">
            <a:ext uri="{FF2B5EF4-FFF2-40B4-BE49-F238E27FC236}">
              <a16:creationId xmlns:a16="http://schemas.microsoft.com/office/drawing/2014/main" id="{47D0BE85-FE95-45A2-88BB-63F3E5CA7040}"/>
            </a:ext>
          </a:extLst>
        </cdr:cNvPr>
        <cdr:cNvCxnSpPr/>
      </cdr:nvCxnSpPr>
      <cdr:spPr>
        <a:xfrm xmlns:a="http://schemas.openxmlformats.org/drawingml/2006/main" flipV="1">
          <a:off x="8045320" y="361575"/>
          <a:ext cx="0" cy="350001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0.06574</cdr:x>
      <cdr:y>0.00588</cdr:y>
    </cdr:from>
    <cdr:to>
      <cdr:x>0.2742</cdr:x>
      <cdr:y>0.08231</cdr:y>
    </cdr:to>
    <cdr:sp macro="" textlink="">
      <cdr:nvSpPr>
        <cdr:cNvPr id="8" name="Szövegdoboz 7">
          <a:extLst xmlns:a="http://schemas.openxmlformats.org/drawingml/2006/main">
            <a:ext uri="{FF2B5EF4-FFF2-40B4-BE49-F238E27FC236}">
              <a16:creationId xmlns:a16="http://schemas.microsoft.com/office/drawing/2014/main" id="{B71233EA-EE4C-400A-BFFB-678DC64C3717}"/>
            </a:ext>
          </a:extLst>
        </cdr:cNvPr>
        <cdr:cNvSpPr txBox="1"/>
      </cdr:nvSpPr>
      <cdr:spPr>
        <a:xfrm xmlns:a="http://schemas.openxmlformats.org/drawingml/2006/main">
          <a:off x="390525" y="19050"/>
          <a:ext cx="12382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2005=100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0.84708</cdr:x>
      <cdr:y>0.13859</cdr:y>
    </cdr:from>
    <cdr:to>
      <cdr:x>0.91545</cdr:x>
      <cdr:y>0.44243</cdr:y>
    </cdr:to>
    <cdr:sp macro="" textlink="">
      <cdr:nvSpPr>
        <cdr:cNvPr id="2" name="Arrow: Curved Left 1"/>
        <cdr:cNvSpPr/>
      </cdr:nvSpPr>
      <cdr:spPr>
        <a:xfrm xmlns:a="http://schemas.openxmlformats.org/drawingml/2006/main">
          <a:off x="7013829" y="623675"/>
          <a:ext cx="566057" cy="1367246"/>
        </a:xfrm>
        <a:prstGeom xmlns:a="http://schemas.openxmlformats.org/drawingml/2006/main" prst="curvedLeftArrow">
          <a:avLst>
            <a:gd name="adj1" fmla="val 25000"/>
            <a:gd name="adj2" fmla="val 50000"/>
            <a:gd name="adj3" fmla="val 37308"/>
          </a:avLst>
        </a:prstGeom>
        <a:solidFill xmlns:a="http://schemas.openxmlformats.org/drawingml/2006/main">
          <a:srgbClr val="9C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0.47249</cdr:x>
      <cdr:y>0.21148</cdr:y>
    </cdr:from>
    <cdr:to>
      <cdr:x>0.70652</cdr:x>
      <cdr:y>0.36944</cdr:y>
    </cdr:to>
    <cdr:sp macro="" textlink="">
      <cdr:nvSpPr>
        <cdr:cNvPr id="2" name="Arrow: Curved Left 1"/>
        <cdr:cNvSpPr/>
      </cdr:nvSpPr>
      <cdr:spPr>
        <a:xfrm xmlns:a="http://schemas.openxmlformats.org/drawingml/2006/main" rot="3987918" flipH="1">
          <a:off x="4525677" y="338221"/>
          <a:ext cx="710832" cy="1937712"/>
        </a:xfrm>
        <a:prstGeom xmlns:a="http://schemas.openxmlformats.org/drawingml/2006/main" prst="curvedLeftArrow">
          <a:avLst>
            <a:gd name="adj1" fmla="val 25000"/>
            <a:gd name="adj2" fmla="val 56905"/>
            <a:gd name="adj3" fmla="val 41778"/>
          </a:avLst>
        </a:prstGeom>
        <a:solidFill xmlns:a="http://schemas.openxmlformats.org/drawingml/2006/main">
          <a:srgbClr val="9C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0.67244</cdr:x>
      <cdr:y>0.02158</cdr:y>
    </cdr:from>
    <cdr:to>
      <cdr:x>0.95377</cdr:x>
      <cdr:y>0.09826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276F8A6B-A7B5-4162-B030-BBC508F43DB3}"/>
            </a:ext>
          </a:extLst>
        </cdr:cNvPr>
        <cdr:cNvSpPr txBox="1"/>
      </cdr:nvSpPr>
      <cdr:spPr>
        <a:xfrm xmlns:a="http://schemas.openxmlformats.org/drawingml/2006/main">
          <a:off x="5567804" y="97092"/>
          <a:ext cx="2329412" cy="345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0.05195</cdr:x>
      <cdr:y>0.01563</cdr:y>
    </cdr:from>
    <cdr:to>
      <cdr:x>0.35696</cdr:x>
      <cdr:y>0.08756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68768528-F194-4F39-9A7A-551E576C8BFD}"/>
            </a:ext>
          </a:extLst>
        </cdr:cNvPr>
        <cdr:cNvSpPr txBox="1"/>
      </cdr:nvSpPr>
      <cdr:spPr>
        <a:xfrm xmlns:a="http://schemas.openxmlformats.org/drawingml/2006/main">
          <a:off x="430156" y="70351"/>
          <a:ext cx="2525478" cy="3236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a</a:t>
          </a:r>
          <a:r>
            <a:rPr lang="hu-HU" sz="1800" baseline="0" dirty="0">
              <a:latin typeface="Trebuchet MS" panose="020B0603020202020204" pitchFamily="34" charset="0"/>
            </a:rPr>
            <a:t> GDP százalékában</a:t>
          </a:r>
          <a:endParaRPr lang="hu-HU" sz="1800" dirty="0">
            <a:latin typeface="Trebuchet MS" panose="020B0603020202020204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0.83551</cdr:x>
      <cdr:y>0</cdr:y>
    </cdr:from>
    <cdr:to>
      <cdr:x>0.94279</cdr:x>
      <cdr:y>0.07111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18034" y="0"/>
          <a:ext cx="888267" cy="31999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GDP %</a:t>
          </a:r>
        </a:p>
      </cdr:txBody>
    </cdr:sp>
  </cdr:relSizeAnchor>
  <cdr:relSizeAnchor xmlns:cdr="http://schemas.openxmlformats.org/drawingml/2006/chartDrawing">
    <cdr:from>
      <cdr:x>0.0702</cdr:x>
      <cdr:y>0</cdr:y>
    </cdr:from>
    <cdr:to>
      <cdr:x>0.2034</cdr:x>
      <cdr:y>0.08207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1255" y="0"/>
          <a:ext cx="110292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 GDP %</a:t>
          </a:r>
        </a:p>
      </cdr:txBody>
    </cdr:sp>
  </cdr:relSizeAnchor>
  <cdr:relSizeAnchor xmlns:cdr="http://schemas.openxmlformats.org/drawingml/2006/chartDrawing">
    <cdr:from>
      <cdr:x>0.57171</cdr:x>
      <cdr:y>0.05525</cdr:y>
    </cdr:from>
    <cdr:to>
      <cdr:x>0.7987</cdr:x>
      <cdr:y>0.52822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4733724" y="248603"/>
          <a:ext cx="1879509" cy="2128395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2000"/>
          </a:srgbClr>
        </a:solidFill>
        <a:ln xmlns:a="http://schemas.openxmlformats.org/drawingml/2006/main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2017.03.29.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 smtClean="0"/>
              <a:pPr>
                <a:defRPr/>
              </a:pPr>
              <a:t>2017.03.29.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/>
              <a:t>Mintaszöveg szerkesztése</a:t>
            </a:r>
          </a:p>
          <a:p>
            <a:pPr lvl="1"/>
            <a:r>
              <a:rPr lang="hu-HU" noProof="0" dirty="0"/>
              <a:t>Második szint</a:t>
            </a:r>
          </a:p>
          <a:p>
            <a:pPr lvl="2"/>
            <a:r>
              <a:rPr lang="hu-HU" noProof="0" dirty="0"/>
              <a:t>Harmadik szint</a:t>
            </a:r>
          </a:p>
          <a:p>
            <a:pPr lvl="3"/>
            <a:r>
              <a:rPr lang="hu-HU" noProof="0" dirty="0"/>
              <a:t>Negyedik szint</a:t>
            </a:r>
          </a:p>
          <a:p>
            <a:pPr lvl="4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46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256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21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97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22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2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23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79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24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8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355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26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89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76876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28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394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29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720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9880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solidFill>
                  <a:prstClr val="black"/>
                </a:solidFill>
                <a:latin typeface="Trebuchet MS" panose="020B0603020202020204" pitchFamily="34" charset="0"/>
              </a:rPr>
              <a:pPr eaLnBrk="1" hangingPunct="1"/>
              <a:t>30</a:t>
            </a:fld>
            <a:endParaRPr lang="hu-HU" altLang="hu-HU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27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31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988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23450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29494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36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424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40594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68718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40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037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6997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06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99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43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2251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875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32814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47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27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246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526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4012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11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55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13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659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842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122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yitólap logóva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8000" y="2196000"/>
            <a:ext cx="6630364" cy="74271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7360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09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44504"/>
            <a:ext cx="7236297" cy="9361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>
                <a:solidFill>
                  <a:srgbClr val="002060"/>
                </a:solidFill>
              </a:rPr>
              <a:t>Makrogazdasági kilátások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Inflációs jelentés – 2017. március</a:t>
            </a:r>
            <a:endParaRPr lang="hu-HU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4"/>
          </p:nvPr>
        </p:nvSpPr>
        <p:spPr>
          <a:xfrm>
            <a:off x="1907703" y="1600083"/>
            <a:ext cx="7056785" cy="493335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chemeClr val="bg2"/>
                </a:solidFill>
              </a:rPr>
              <a:t>Balatoni András, igazgató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idx="14"/>
          </p:nvPr>
        </p:nvSpPr>
        <p:spPr>
          <a:xfrm>
            <a:off x="1907703" y="2700796"/>
            <a:ext cx="6630364" cy="400734"/>
          </a:xfrm>
        </p:spPr>
        <p:txBody>
          <a:bodyPr>
            <a:noAutofit/>
          </a:bodyPr>
          <a:lstStyle/>
          <a:p>
            <a:r>
              <a:rPr lang="hu-HU" sz="2400" dirty="0"/>
              <a:t>2017. március 30.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idx="14"/>
          </p:nvPr>
        </p:nvSpPr>
        <p:spPr>
          <a:xfrm>
            <a:off x="1907703" y="2196740"/>
            <a:ext cx="6630364" cy="400734"/>
          </a:xfrm>
        </p:spPr>
        <p:txBody>
          <a:bodyPr>
            <a:noAutofit/>
          </a:bodyPr>
          <a:lstStyle/>
          <a:p>
            <a:r>
              <a:rPr lang="hu-HU" sz="24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72747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 fogyasztás gyorsabban emelkedik, mint a jövedelem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/>
              <a:t>Forrás: KSH, MNB, ESI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204850" y="5846789"/>
            <a:ext cx="7939150" cy="36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b="1" dirty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 lakossági fogyasztás és jövedelmek alakulása</a:t>
            </a:r>
            <a:endParaRPr lang="hu-HU" altLang="hu-HU" b="1" dirty="0">
              <a:solidFill>
                <a:srgbClr val="00206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8790F90-9162-4B89-9E49-9EA4E829EA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182443"/>
              </p:ext>
            </p:extLst>
          </p:nvPr>
        </p:nvGraphicFramePr>
        <p:xfrm>
          <a:off x="432000" y="120483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587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Továbbra is jelentős helyreállítási potenciál azonosítható a fogyasztásban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11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0" y="5954218"/>
            <a:ext cx="9045196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fogyasztás fenntartható szintjétől való eltérés</a:t>
            </a:r>
            <a:endParaRPr lang="hu-HU" altLang="hu-HU" sz="2000" b="1" dirty="0">
              <a:solidFill>
                <a:srgbClr val="00206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E21CBDC-4D6C-443C-856B-57C1C54EE6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066031"/>
              </p:ext>
            </p:extLst>
          </p:nvPr>
        </p:nvGraphicFramePr>
        <p:xfrm>
          <a:off x="432000" y="125034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990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/>
              <a:t>A magas bérdinamika több csatornán keresztül fejtheti ki hatását</a:t>
            </a:r>
            <a:endParaRPr lang="hu-HU" sz="28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396084" y="1235501"/>
          <a:ext cx="8351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Nyíl: lefelé mutató 10"/>
          <p:cNvSpPr/>
          <p:nvPr/>
        </p:nvSpPr>
        <p:spPr>
          <a:xfrm rot="16200000">
            <a:off x="3970014" y="2434467"/>
            <a:ext cx="514275" cy="1644829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lefelé mutató 11"/>
          <p:cNvSpPr/>
          <p:nvPr/>
        </p:nvSpPr>
        <p:spPr>
          <a:xfrm rot="2641923">
            <a:off x="2825713" y="1967699"/>
            <a:ext cx="702522" cy="862985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Nyíl: lefelé mutató 12"/>
          <p:cNvSpPr/>
          <p:nvPr/>
        </p:nvSpPr>
        <p:spPr>
          <a:xfrm rot="19991133">
            <a:off x="5686743" y="2108896"/>
            <a:ext cx="630063" cy="791278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6003700" y="4306832"/>
            <a:ext cx="2290194" cy="1298377"/>
          </a:xfrm>
          <a:prstGeom prst="ellipse">
            <a:avLst/>
          </a:prstGeom>
          <a:solidFill>
            <a:srgbClr val="9C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+mn-lt"/>
              </a:rPr>
              <a:t>+ Horgonyzott inflációs várakozások</a:t>
            </a:r>
          </a:p>
        </p:txBody>
      </p:sp>
      <p:sp>
        <p:nvSpPr>
          <p:cNvPr id="23" name="Oval 22"/>
          <p:cNvSpPr/>
          <p:nvPr/>
        </p:nvSpPr>
        <p:spPr>
          <a:xfrm>
            <a:off x="5307052" y="1139502"/>
            <a:ext cx="3698350" cy="4625572"/>
          </a:xfrm>
          <a:prstGeom prst="ellipse">
            <a:avLst/>
          </a:prstGeom>
          <a:noFill/>
          <a:ln>
            <a:solidFill>
              <a:srgbClr val="9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450839" y="3562019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Ár Phillips-görbe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3774" y="1562186"/>
            <a:ext cx="1923826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Bér-infláció kapcsolat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0302" y="1255305"/>
            <a:ext cx="2405495" cy="11685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Fogyasztás-jövedelem kapcsolat</a:t>
            </a:r>
          </a:p>
        </p:txBody>
      </p:sp>
      <p:sp>
        <p:nvSpPr>
          <p:cNvPr id="27" name="Nyíl: lefelé mutató 11"/>
          <p:cNvSpPr/>
          <p:nvPr/>
        </p:nvSpPr>
        <p:spPr>
          <a:xfrm>
            <a:off x="1946035" y="3831768"/>
            <a:ext cx="665800" cy="848523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extBox 28"/>
          <p:cNvSpPr txBox="1"/>
          <p:nvPr/>
        </p:nvSpPr>
        <p:spPr>
          <a:xfrm>
            <a:off x="0" y="3844876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 struktúrája</a:t>
            </a:r>
          </a:p>
        </p:txBody>
      </p:sp>
      <p:sp>
        <p:nvSpPr>
          <p:cNvPr id="3" name="Oval 2"/>
          <p:cNvSpPr/>
          <p:nvPr/>
        </p:nvSpPr>
        <p:spPr>
          <a:xfrm>
            <a:off x="22884" y="2872718"/>
            <a:ext cx="3337760" cy="3283318"/>
          </a:xfrm>
          <a:prstGeom prst="ellipse">
            <a:avLst/>
          </a:prstGeom>
          <a:solidFill>
            <a:srgbClr val="9C0000">
              <a:alpha val="15000"/>
            </a:srgbClr>
          </a:solidFill>
          <a:ln>
            <a:solidFill>
              <a:srgbClr val="9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283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1"/>
            <a:ext cx="7956550" cy="1131286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Jelentős potenciál az importintenzív tartós termékek esetén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13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024847" y="6356350"/>
            <a:ext cx="4119154" cy="365125"/>
          </a:xfrm>
        </p:spPr>
        <p:txBody>
          <a:bodyPr/>
          <a:lstStyle/>
          <a:p>
            <a:r>
              <a:rPr lang="hu-HU" altLang="hu-HU" sz="1200" dirty="0"/>
              <a:t>Megjegyzés: A sáv a régiós minimum és maximum értékeket jelölik.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Eurostat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fogyasztás szerkezetének alakulása</a:t>
            </a:r>
            <a:endParaRPr lang="hu-HU" altLang="hu-HU" sz="2000" b="1" dirty="0">
              <a:solidFill>
                <a:srgbClr val="00206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 37">
            <a:extLst>
              <a:ext uri="{FF2B5EF4-FFF2-40B4-BE49-F238E27FC236}">
                <a16:creationId xmlns:a16="http://schemas.microsoft.com/office/drawing/2014/main" id="{8DC11851-BB8E-4A28-B41B-1017213447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0993803"/>
              </p:ext>
            </p:extLst>
          </p:nvPr>
        </p:nvGraphicFramePr>
        <p:xfrm>
          <a:off x="432000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Arrow: Up-Down 1"/>
          <p:cNvSpPr/>
          <p:nvPr/>
        </p:nvSpPr>
        <p:spPr>
          <a:xfrm>
            <a:off x="2612571" y="2629990"/>
            <a:ext cx="217715" cy="827314"/>
          </a:xfrm>
          <a:prstGeom prst="upDownArrow">
            <a:avLst/>
          </a:prstGeom>
          <a:solidFill>
            <a:srgbClr val="9C0000"/>
          </a:solidFill>
          <a:ln>
            <a:solidFill>
              <a:srgbClr val="9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885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/>
              <a:t>A magas bérdinamika több csatornán keresztül fejtheti ki hatását</a:t>
            </a:r>
            <a:endParaRPr lang="hu-HU" sz="28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396084" y="1235501"/>
          <a:ext cx="8351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Nyíl: lefelé mutató 10"/>
          <p:cNvSpPr/>
          <p:nvPr/>
        </p:nvSpPr>
        <p:spPr>
          <a:xfrm rot="16200000">
            <a:off x="3970014" y="2434467"/>
            <a:ext cx="514275" cy="1644829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lefelé mutató 11"/>
          <p:cNvSpPr/>
          <p:nvPr/>
        </p:nvSpPr>
        <p:spPr>
          <a:xfrm rot="2641923">
            <a:off x="2825713" y="1967699"/>
            <a:ext cx="702522" cy="862985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Nyíl: lefelé mutató 12"/>
          <p:cNvSpPr/>
          <p:nvPr/>
        </p:nvSpPr>
        <p:spPr>
          <a:xfrm rot="19991133">
            <a:off x="5686743" y="2108896"/>
            <a:ext cx="630063" cy="791278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6003700" y="4306832"/>
            <a:ext cx="2290194" cy="1298377"/>
          </a:xfrm>
          <a:prstGeom prst="ellipse">
            <a:avLst/>
          </a:prstGeom>
          <a:solidFill>
            <a:srgbClr val="9C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+mn-lt"/>
              </a:rPr>
              <a:t>+ Horgonyzott inflációs várakozások</a:t>
            </a:r>
          </a:p>
        </p:txBody>
      </p:sp>
      <p:sp>
        <p:nvSpPr>
          <p:cNvPr id="23" name="Oval 22"/>
          <p:cNvSpPr/>
          <p:nvPr/>
        </p:nvSpPr>
        <p:spPr>
          <a:xfrm>
            <a:off x="5307052" y="1139502"/>
            <a:ext cx="3698350" cy="4625572"/>
          </a:xfrm>
          <a:prstGeom prst="ellipse">
            <a:avLst/>
          </a:prstGeom>
          <a:noFill/>
          <a:ln>
            <a:solidFill>
              <a:srgbClr val="9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450839" y="3562019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Ár Phillips-görbe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3774" y="1562186"/>
            <a:ext cx="1923826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Bér-infláció kapcsolat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0302" y="1255305"/>
            <a:ext cx="2405495" cy="11685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Fogyasztás-jövedelem kapcsolat</a:t>
            </a:r>
          </a:p>
        </p:txBody>
      </p:sp>
      <p:sp>
        <p:nvSpPr>
          <p:cNvPr id="27" name="Nyíl: lefelé mutató 11"/>
          <p:cNvSpPr/>
          <p:nvPr/>
        </p:nvSpPr>
        <p:spPr>
          <a:xfrm>
            <a:off x="1946035" y="3831768"/>
            <a:ext cx="665800" cy="848523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extBox 28"/>
          <p:cNvSpPr txBox="1"/>
          <p:nvPr/>
        </p:nvSpPr>
        <p:spPr>
          <a:xfrm>
            <a:off x="0" y="3844876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 struktúrája</a:t>
            </a:r>
          </a:p>
        </p:txBody>
      </p:sp>
      <p:sp>
        <p:nvSpPr>
          <p:cNvPr id="3" name="Oval 2"/>
          <p:cNvSpPr/>
          <p:nvPr/>
        </p:nvSpPr>
        <p:spPr>
          <a:xfrm>
            <a:off x="60960" y="2519843"/>
            <a:ext cx="8820871" cy="1864482"/>
          </a:xfrm>
          <a:prstGeom prst="ellipse">
            <a:avLst/>
          </a:prstGeom>
          <a:solidFill>
            <a:srgbClr val="9C0000">
              <a:alpha val="15000"/>
            </a:srgbClr>
          </a:solidFill>
          <a:ln>
            <a:solidFill>
              <a:srgbClr val="9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679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-8708"/>
            <a:ext cx="7956550" cy="1131286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fogyasztás élénkülése kevésbé érinti az </a:t>
            </a:r>
            <a:r>
              <a:rPr lang="hu-HU" altLang="hu-HU" sz="3200" b="1" dirty="0" err="1">
                <a:solidFill>
                  <a:srgbClr val="002060"/>
                </a:solidFill>
              </a:rPr>
              <a:t>árdinamikát</a:t>
            </a:r>
            <a:endParaRPr lang="hu-HU" altLang="hu-HU" sz="3200" b="1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15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356350"/>
            <a:ext cx="3816549" cy="365125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ár </a:t>
            </a:r>
            <a:r>
              <a:rPr lang="hu-HU" altLang="hu-HU" sz="20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Phillips</a:t>
            </a: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-görbe alakulása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D669FD8-4BC2-4BA6-B85A-4639060258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61182"/>
              </p:ext>
            </p:extLst>
          </p:nvPr>
        </p:nvGraphicFramePr>
        <p:xfrm>
          <a:off x="432000" y="117900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527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/>
              <a:t>A magas bérdinamika több csatornán keresztül fejtheti ki hatását</a:t>
            </a:r>
            <a:endParaRPr lang="hu-HU" sz="28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396084" y="1235501"/>
          <a:ext cx="8351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Nyíl: lefelé mutató 10"/>
          <p:cNvSpPr/>
          <p:nvPr/>
        </p:nvSpPr>
        <p:spPr>
          <a:xfrm rot="16200000">
            <a:off x="3970014" y="2434467"/>
            <a:ext cx="514275" cy="1644829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lefelé mutató 11"/>
          <p:cNvSpPr/>
          <p:nvPr/>
        </p:nvSpPr>
        <p:spPr>
          <a:xfrm rot="2641923">
            <a:off x="2825713" y="1967699"/>
            <a:ext cx="702522" cy="862985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Nyíl: lefelé mutató 12"/>
          <p:cNvSpPr/>
          <p:nvPr/>
        </p:nvSpPr>
        <p:spPr>
          <a:xfrm rot="19991133">
            <a:off x="5686743" y="2108896"/>
            <a:ext cx="630063" cy="791278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6003700" y="4306832"/>
            <a:ext cx="2290194" cy="1298377"/>
          </a:xfrm>
          <a:prstGeom prst="ellipse">
            <a:avLst/>
          </a:prstGeom>
          <a:solidFill>
            <a:srgbClr val="9C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+mn-lt"/>
              </a:rPr>
              <a:t>+ Horgonyzott inflációs várakozások</a:t>
            </a:r>
          </a:p>
        </p:txBody>
      </p:sp>
      <p:sp>
        <p:nvSpPr>
          <p:cNvPr id="23" name="Oval 22"/>
          <p:cNvSpPr/>
          <p:nvPr/>
        </p:nvSpPr>
        <p:spPr>
          <a:xfrm>
            <a:off x="5307052" y="1139502"/>
            <a:ext cx="3698350" cy="4625572"/>
          </a:xfrm>
          <a:prstGeom prst="ellipse">
            <a:avLst/>
          </a:prstGeom>
          <a:noFill/>
          <a:ln>
            <a:solidFill>
              <a:srgbClr val="9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450839" y="3562019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Ár Phillips-görbe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3774" y="1562186"/>
            <a:ext cx="1923826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Bér-infláció kapcsolat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0302" y="1255305"/>
            <a:ext cx="2405495" cy="11685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Fogyasztás-jövedelem kapcsolat</a:t>
            </a:r>
          </a:p>
        </p:txBody>
      </p:sp>
      <p:sp>
        <p:nvSpPr>
          <p:cNvPr id="27" name="Nyíl: lefelé mutató 11"/>
          <p:cNvSpPr/>
          <p:nvPr/>
        </p:nvSpPr>
        <p:spPr>
          <a:xfrm>
            <a:off x="1946035" y="3831768"/>
            <a:ext cx="665800" cy="848523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extBox 28"/>
          <p:cNvSpPr txBox="1"/>
          <p:nvPr/>
        </p:nvSpPr>
        <p:spPr>
          <a:xfrm>
            <a:off x="0" y="3844876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 struktúrája</a:t>
            </a:r>
          </a:p>
        </p:txBody>
      </p:sp>
      <p:sp>
        <p:nvSpPr>
          <p:cNvPr id="3" name="Oval 2"/>
          <p:cNvSpPr/>
          <p:nvPr/>
        </p:nvSpPr>
        <p:spPr>
          <a:xfrm>
            <a:off x="5339361" y="1150325"/>
            <a:ext cx="3618872" cy="2860193"/>
          </a:xfrm>
          <a:prstGeom prst="ellipse">
            <a:avLst/>
          </a:prstGeom>
          <a:solidFill>
            <a:srgbClr val="9C0000">
              <a:alpha val="15000"/>
            </a:srgbClr>
          </a:solidFill>
          <a:ln>
            <a:solidFill>
              <a:srgbClr val="9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57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84500" cy="759189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Várakozásunk szerint a bérek inflációs hatása is mérsékelt marad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998128" y="6356350"/>
            <a:ext cx="3145872" cy="3651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dirty="0"/>
              <a:t>Forrás: KSH, MNB-számítás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idx="10"/>
          </p:nvPr>
        </p:nvSpPr>
        <p:spPr>
          <a:xfrm>
            <a:off x="200025" y="5708279"/>
            <a:ext cx="8943975" cy="648071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hu-HU" sz="2200" b="1" dirty="0">
                <a:solidFill>
                  <a:schemeClr val="accent5"/>
                </a:solidFill>
              </a:rPr>
              <a:t>A munkaerőköltség és az adószűrt maginfláció </a:t>
            </a:r>
            <a:r>
              <a:rPr lang="hu-HU" sz="2200" b="1" dirty="0" err="1">
                <a:solidFill>
                  <a:schemeClr val="accent5"/>
                </a:solidFill>
              </a:rPr>
              <a:t>együttmozgása</a:t>
            </a:r>
            <a:r>
              <a:rPr lang="hu-HU" sz="2200" b="1" dirty="0">
                <a:solidFill>
                  <a:schemeClr val="accent5"/>
                </a:solidFill>
              </a:rPr>
              <a:t> 2001 és 2016 között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BD793DB-92B5-4663-AC3C-5072E71960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024045"/>
              </p:ext>
            </p:extLst>
          </p:nvPr>
        </p:nvGraphicFramePr>
        <p:xfrm>
          <a:off x="432000" y="1197938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3450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/>
              <a:t>A magas bérdinamika több csatornán keresztül fejtheti ki hatását</a:t>
            </a:r>
            <a:endParaRPr lang="hu-HU" sz="28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396084" y="1235501"/>
          <a:ext cx="8351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Nyíl: lefelé mutató 10"/>
          <p:cNvSpPr/>
          <p:nvPr/>
        </p:nvSpPr>
        <p:spPr>
          <a:xfrm rot="16200000">
            <a:off x="3970014" y="2434467"/>
            <a:ext cx="514275" cy="1644829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lefelé mutató 11"/>
          <p:cNvSpPr/>
          <p:nvPr/>
        </p:nvSpPr>
        <p:spPr>
          <a:xfrm rot="2641923">
            <a:off x="2825713" y="1967699"/>
            <a:ext cx="702522" cy="862985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Nyíl: lefelé mutató 12"/>
          <p:cNvSpPr/>
          <p:nvPr/>
        </p:nvSpPr>
        <p:spPr>
          <a:xfrm rot="19991133">
            <a:off x="5686743" y="2108896"/>
            <a:ext cx="630063" cy="791278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6003700" y="4306832"/>
            <a:ext cx="2290194" cy="1298377"/>
          </a:xfrm>
          <a:prstGeom prst="ellipse">
            <a:avLst/>
          </a:prstGeom>
          <a:solidFill>
            <a:srgbClr val="9C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+mn-lt"/>
              </a:rPr>
              <a:t>+ Horgonyzott inflációs várakozások</a:t>
            </a:r>
          </a:p>
        </p:txBody>
      </p:sp>
      <p:sp>
        <p:nvSpPr>
          <p:cNvPr id="23" name="Oval 22"/>
          <p:cNvSpPr/>
          <p:nvPr/>
        </p:nvSpPr>
        <p:spPr>
          <a:xfrm>
            <a:off x="5307052" y="1139502"/>
            <a:ext cx="3698350" cy="4625572"/>
          </a:xfrm>
          <a:prstGeom prst="ellipse">
            <a:avLst/>
          </a:prstGeom>
          <a:noFill/>
          <a:ln>
            <a:solidFill>
              <a:srgbClr val="9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450839" y="3562019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Ár Phillips-görbe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3774" y="1562186"/>
            <a:ext cx="1923826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Bér-infláció kapcsolat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0302" y="1255305"/>
            <a:ext cx="2405495" cy="11685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/>
              <a:t>Fogyasztás-jövedelem kapcsolat</a:t>
            </a:r>
          </a:p>
        </p:txBody>
      </p:sp>
      <p:sp>
        <p:nvSpPr>
          <p:cNvPr id="27" name="Nyíl: lefelé mutató 11"/>
          <p:cNvSpPr/>
          <p:nvPr/>
        </p:nvSpPr>
        <p:spPr>
          <a:xfrm>
            <a:off x="1946035" y="3831768"/>
            <a:ext cx="665800" cy="848523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extBox 28"/>
          <p:cNvSpPr txBox="1"/>
          <p:nvPr/>
        </p:nvSpPr>
        <p:spPr>
          <a:xfrm>
            <a:off x="0" y="3844876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 struktúrája</a:t>
            </a:r>
          </a:p>
        </p:txBody>
      </p:sp>
    </p:spTree>
    <p:extLst>
      <p:ext uri="{BB962C8B-B14F-4D97-AF65-F5344CB8AC3E}">
        <p14:creationId xmlns:p14="http://schemas.microsoft.com/office/powerpoint/2010/main" val="25884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b="1" dirty="0">
                <a:solidFill>
                  <a:srgbClr val="002060"/>
                </a:solidFill>
              </a:rPr>
              <a:t>Az inflációs várakozások alacsony szinten tartózkodnak</a:t>
            </a:r>
            <a:endParaRPr lang="hu-HU" sz="3200" b="1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19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588224" y="6309320"/>
            <a:ext cx="2555776" cy="412155"/>
          </a:xfrm>
        </p:spPr>
        <p:txBody>
          <a:bodyPr/>
          <a:lstStyle/>
          <a:p>
            <a:r>
              <a:rPr lang="hu-HU" dirty="0"/>
              <a:t>Forrás: KSH, Európai Bizottság adatai alapján MNB-számítás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A hazai lakossági inflációs várakozások alakulása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57" y="1191114"/>
            <a:ext cx="8279086" cy="449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5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b="1" dirty="0"/>
              <a:t>A MNB előrejelzése a korábbi kétéves helyett a továbbiakban hároméves horizonttal készül el</a:t>
            </a:r>
            <a:endParaRPr lang="hu-HU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122390"/>
              </p:ext>
            </p:extLst>
          </p:nvPr>
        </p:nvGraphicFramePr>
        <p:xfrm>
          <a:off x="-1291136" y="1233579"/>
          <a:ext cx="78867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27152"/>
              </p:ext>
            </p:extLst>
          </p:nvPr>
        </p:nvGraphicFramePr>
        <p:xfrm>
          <a:off x="4249783" y="1358537"/>
          <a:ext cx="4894217" cy="422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7624" y="5019426"/>
            <a:ext cx="8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+mj-lt"/>
              </a:rPr>
              <a:t>MNB</a:t>
            </a:r>
          </a:p>
        </p:txBody>
      </p:sp>
    </p:spTree>
    <p:extLst>
      <p:ext uri="{BB962C8B-B14F-4D97-AF65-F5344CB8AC3E}">
        <p14:creationId xmlns:p14="http://schemas.microsoft.com/office/powerpoint/2010/main" val="267097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4.81481E-6 L 0.06007 -0.00277 C 0.07257 -0.003 0.08871 -0.01041 0.10312 -0.02245 C 0.11944 -0.03587 0.13073 -0.05115 0.13611 -0.06666 L 0.16458 -0.13726 " pathEditMode="relative" rAng="19680000" ptsTypes="AAA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6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57646" y="2734492"/>
            <a:ext cx="7654835" cy="125403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sz="4000" b="1" dirty="0"/>
              <a:t>Mitől várjuk a fordulatot a beruházások esetében?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20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104467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Jelentős növekedési impulzus az EU-s pénzek felhasználásától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21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Forrás: MNB, </a:t>
            </a:r>
            <a:r>
              <a:rPr lang="hu-HU" altLang="hu-HU" sz="1200" dirty="0" err="1"/>
              <a:t>NGM</a:t>
            </a:r>
            <a:endParaRPr lang="hu-HU" altLang="hu-HU" sz="1200" dirty="0"/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56754" y="5855742"/>
            <a:ext cx="8888442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uniós támogatásokhoz kapcsolódó tényleges és effektív kifizetések alakulása</a:t>
            </a:r>
          </a:p>
        </p:txBody>
      </p:sp>
      <p:graphicFrame>
        <p:nvGraphicFramePr>
          <p:cNvPr id="9" name="Diagram 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430779"/>
              </p:ext>
            </p:extLst>
          </p:nvPr>
        </p:nvGraphicFramePr>
        <p:xfrm>
          <a:off x="432000" y="124319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5351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2017-ben pozitív fiskális keresleti hatással számolunk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22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8037954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altLang="hu-HU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</a:t>
            </a: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elsődleges deficit változása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577169"/>
              </p:ext>
            </p:extLst>
          </p:nvPr>
        </p:nvGraphicFramePr>
        <p:xfrm>
          <a:off x="432000" y="1165754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6568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kkv-szektor hitelállománya </a:t>
            </a:r>
            <a:r>
              <a:rPr lang="hu-HU" altLang="hu-HU" sz="2800" b="1" dirty="0" err="1">
                <a:solidFill>
                  <a:srgbClr val="002060"/>
                </a:solidFill>
              </a:rPr>
              <a:t>előretekintve</a:t>
            </a:r>
            <a:r>
              <a:rPr lang="hu-HU" altLang="hu-HU" sz="2800" b="1" dirty="0">
                <a:solidFill>
                  <a:srgbClr val="002060"/>
                </a:solidFill>
              </a:rPr>
              <a:t> a megcélzott 5-10 százalékos sávon belül alakul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23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vállalati hitelezés éves változása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74039"/>
              </p:ext>
            </p:extLst>
          </p:nvPr>
        </p:nvGraphicFramePr>
        <p:xfrm>
          <a:off x="432000" y="131268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4396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06046" y="0"/>
            <a:ext cx="8037954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vállalati beruházásokat a bejelentett járműipari fejlesztések is támogatják</a:t>
            </a:r>
            <a:endParaRPr lang="hu-HU" altLang="hu-HU" sz="2800" b="1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24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bejelentett járműipari beruházások GDP hatása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CFAE613-4E36-493F-9623-4AFFD3845C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694002"/>
              </p:ext>
            </p:extLst>
          </p:nvPr>
        </p:nvGraphicFramePr>
        <p:xfrm>
          <a:off x="432000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1002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háztartási lakásberuházások jelentős élénkülésére számítunk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újlakás építések és építési engedélyek alakulása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808892"/>
              </p:ext>
            </p:extLst>
          </p:nvPr>
        </p:nvGraphicFramePr>
        <p:xfrm>
          <a:off x="432000" y="141435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5222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sz="3200" b="1" dirty="0"/>
              <a:t>A nemzetgazdasági beruházási ráta 20 százalék felett </a:t>
            </a:r>
            <a:r>
              <a:rPr lang="hu-HU" sz="3200" b="1" dirty="0" err="1"/>
              <a:t>stabilizálódik</a:t>
            </a:r>
            <a:endParaRPr lang="hu-HU" altLang="hu-HU" sz="3000" b="1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26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519749" y="6356350"/>
            <a:ext cx="4624251" cy="365125"/>
          </a:xfrm>
        </p:spPr>
        <p:txBody>
          <a:bodyPr/>
          <a:lstStyle/>
          <a:p>
            <a:r>
              <a:rPr lang="hu-HU" altLang="hu-HU" sz="1200" dirty="0"/>
              <a:t>Megjegyzés: * A várható rutinszerű revíziók hatását figyelembe vevő érték. 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40882" y="5944824"/>
            <a:ext cx="8003118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hazai beruházási ráta szerkezete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A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755765"/>
              </p:ext>
            </p:extLst>
          </p:nvPr>
        </p:nvGraphicFramePr>
        <p:xfrm>
          <a:off x="432000" y="1400964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298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44582" y="2778034"/>
            <a:ext cx="7654835" cy="89698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4000" b="1" dirty="0"/>
              <a:t>Mire számítunk a külpiacokon?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27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398347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GDP alapú külső keresletünk 2017-ben lassul…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28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702629" y="6237288"/>
            <a:ext cx="4441371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Megjegyzés: Az oszlopok az aktuális előrejelzésünket, a vonalak a decemberi előrejelzésünket tartalmazzák.</a:t>
            </a:r>
            <a:br>
              <a:rPr lang="hu-HU" altLang="hu-HU" sz="1200" dirty="0"/>
            </a:br>
            <a:r>
              <a:rPr lang="hu-HU" altLang="hu-HU" sz="1200" dirty="0"/>
              <a:t>Forrás: KSH,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3545" y="5800175"/>
            <a:ext cx="9045196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Külső keresletünk GDP alapú növekedése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608C6B5-0AB8-4DAD-A1DC-833B7E7560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769660"/>
              </p:ext>
            </p:extLst>
          </p:nvPr>
        </p:nvGraphicFramePr>
        <p:xfrm>
          <a:off x="426143" y="1300175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4500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33474" y="0"/>
            <a:ext cx="8010525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…ráadásul a globális GDP importintenzitása nem nő tovább,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29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355977" y="6237288"/>
            <a:ext cx="4788024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Forrás: OECD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3545" y="5800175"/>
            <a:ext cx="9045196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Világkereskedelem a GDP százalékában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330E19D-D5CB-4520-AA72-FC87E30C5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95658"/>
              </p:ext>
            </p:extLst>
          </p:nvPr>
        </p:nvGraphicFramePr>
        <p:xfrm>
          <a:off x="426143" y="120592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041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 err="1">
                <a:solidFill>
                  <a:srgbClr val="002060"/>
                </a:solidFill>
              </a:rPr>
              <a:t>Előrejelzésünk</a:t>
            </a:r>
            <a:r>
              <a:rPr lang="hu-HU" altLang="hu-HU" sz="3200" b="1" dirty="0">
                <a:solidFill>
                  <a:srgbClr val="002060"/>
                </a:solidFill>
              </a:rPr>
              <a:t> fő üzenetei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08097374"/>
              </p:ext>
            </p:extLst>
          </p:nvPr>
        </p:nvGraphicFramePr>
        <p:xfrm>
          <a:off x="428868" y="1439562"/>
          <a:ext cx="842938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72107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… így import alapú külső keresletünk nagyobb mértékben lassul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2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30</a:t>
            </a:fld>
            <a:endParaRPr lang="hu-HU" altLang="hu-HU" sz="12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702629" y="6237288"/>
            <a:ext cx="4441371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Megjegyzés: Az oszlopok az aktuális előrejelzésünket, a vonalak a decemberi előrejelzésünket tartalmazzák.</a:t>
            </a:r>
            <a:br>
              <a:rPr lang="hu-HU" altLang="hu-HU" sz="1200" dirty="0"/>
            </a:br>
            <a:r>
              <a:rPr lang="hu-HU" altLang="hu-HU" sz="1200" dirty="0"/>
              <a:t>Forrás: KSH,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3545" y="5800175"/>
            <a:ext cx="9045196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Külső keresletünk import alapú növekedése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108CF8F-0086-4F66-B582-EEB1C9B5F9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770714"/>
              </p:ext>
            </p:extLst>
          </p:nvPr>
        </p:nvGraphicFramePr>
        <p:xfrm>
          <a:off x="426143" y="1251758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84439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2018-tól azonban az új kapacitások termelése növeli az exportpiaci részesedésünket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31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Külső kereslet és a hazai export éves változása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4E79EDB-E663-43E7-86BF-2828E445D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420691"/>
              </p:ext>
            </p:extLst>
          </p:nvPr>
        </p:nvGraphicFramePr>
        <p:xfrm>
          <a:off x="432000" y="141435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22668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46" y="180000"/>
            <a:ext cx="8047054" cy="759189"/>
          </a:xfrm>
        </p:spPr>
        <p:txBody>
          <a:bodyPr>
            <a:noAutofit/>
          </a:bodyPr>
          <a:lstStyle/>
          <a:p>
            <a:r>
              <a:rPr lang="hu-HU" sz="3000" b="1" dirty="0">
                <a:latin typeface="Trebuchet MS"/>
              </a:rPr>
              <a:t>A folyó fizetési mérleg többlete az import emelkedésével párhuzamosan csökken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32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8" name="Téglalap 8"/>
          <p:cNvSpPr>
            <a:spLocks noChangeArrowheads="1"/>
          </p:cNvSpPr>
          <p:nvPr/>
        </p:nvSpPr>
        <p:spPr bwMode="auto">
          <a:xfrm>
            <a:off x="432000" y="5984181"/>
            <a:ext cx="8578006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nettó külső finanszírozási képességre vonatkozó előrejelzésünk</a:t>
            </a:r>
          </a:p>
        </p:txBody>
      </p:sp>
      <p:sp>
        <p:nvSpPr>
          <p:cNvPr id="9" name="Szöveg helye 5"/>
          <p:cNvSpPr>
            <a:spLocks noGrp="1"/>
          </p:cNvSpPr>
          <p:nvPr>
            <p:ph type="body" sz="quarter" idx="13"/>
          </p:nvPr>
        </p:nvSpPr>
        <p:spPr>
          <a:xfrm>
            <a:off x="5292080" y="6453336"/>
            <a:ext cx="3637037" cy="332656"/>
          </a:xfrm>
        </p:spPr>
        <p:txBody>
          <a:bodyPr/>
          <a:lstStyle/>
          <a:p>
            <a:pPr algn="r"/>
            <a:r>
              <a:rPr lang="hu-HU" altLang="hu-HU" sz="1200" dirty="0"/>
              <a:t>Megjegyzés: A GDP százalékában.</a:t>
            </a:r>
          </a:p>
          <a:p>
            <a:pPr algn="r"/>
            <a:r>
              <a:rPr lang="hu-HU" altLang="hu-HU" sz="1200" dirty="0"/>
              <a:t>Forrás: MNB</a:t>
            </a:r>
          </a:p>
        </p:txBody>
      </p:sp>
      <p:graphicFrame>
        <p:nvGraphicFramePr>
          <p:cNvPr id="11" name="Diagram 1">
            <a:extLst>
              <a:ext uri="{FF2B5EF4-FFF2-40B4-BE49-F238E27FC236}">
                <a16:creationId xmlns:a16="http://schemas.microsoft.com/office/drawing/2014/main" id="{A2B77721-13D9-4BA5-9D43-63A581904C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439237"/>
              </p:ext>
            </p:extLst>
          </p:nvPr>
        </p:nvGraphicFramePr>
        <p:xfrm>
          <a:off x="432000" y="1300636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9608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400" b="1" dirty="0"/>
              <a:t>2017-ben a mezőgazdasági hozzáadott érték körülbelül 0,5 százalékponttal mérsékelheti a hazai növekedést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>
                <a:solidFill>
                  <a:srgbClr val="202653"/>
                </a:solidFill>
              </a:rPr>
              <a:t>Magyar Nemzeti Bank</a:t>
            </a:r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33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292080" y="6356350"/>
            <a:ext cx="3851920" cy="365125"/>
          </a:xfrm>
        </p:spPr>
        <p:txBody>
          <a:bodyPr/>
          <a:lstStyle/>
          <a:p>
            <a:r>
              <a:rPr lang="hu-HU" sz="1200" dirty="0"/>
              <a:t>Forrás: KSH, MNB-számítás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35496" y="5869580"/>
            <a:ext cx="8966983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1800" b="1" dirty="0">
                <a:solidFill>
                  <a:srgbClr val="202653"/>
                </a:solidFill>
              </a:rPr>
              <a:t>A mezőgazdaság hozzáadott értéke a hazai GDP-hez</a:t>
            </a:r>
            <a:endParaRPr lang="hu-HU" sz="1100" b="1" dirty="0">
              <a:solidFill>
                <a:srgbClr val="202653"/>
              </a:solidFill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6A5DB86-8D14-453B-A4F7-D6D7F1C24E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719144"/>
              </p:ext>
            </p:extLst>
          </p:nvPr>
        </p:nvGraphicFramePr>
        <p:xfrm>
          <a:off x="432000" y="115992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924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93921"/>
            <a:ext cx="8064000" cy="759189"/>
          </a:xfrm>
        </p:spPr>
        <p:txBody>
          <a:bodyPr>
            <a:noAutofit/>
          </a:bodyPr>
          <a:lstStyle/>
          <a:p>
            <a:r>
              <a:rPr lang="hu-HU" sz="2800" b="1" dirty="0"/>
              <a:t>A belső kereslet dinamikus emelkedése a fő motorja az erős gazdasági növekedésnek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057900" y="6356350"/>
            <a:ext cx="3086100" cy="365125"/>
          </a:xfrm>
        </p:spPr>
        <p:txBody>
          <a:bodyPr/>
          <a:lstStyle/>
          <a:p>
            <a:r>
              <a:rPr lang="hu-HU" dirty="0"/>
              <a:t>Forrás: KSH, MNB-számítás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1706880" y="5869580"/>
            <a:ext cx="7295599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2000" b="1" dirty="0"/>
              <a:t>Hozzájárulás a GDP éves változásához</a:t>
            </a:r>
            <a:br>
              <a:rPr lang="hu-HU" sz="2000" b="1" dirty="0"/>
            </a:br>
            <a:endParaRPr lang="hu-HU" sz="1200" b="1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B055EB37-60CC-45FF-ADDF-98B8237C36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924"/>
              </p:ext>
            </p:extLst>
          </p:nvPr>
        </p:nvGraphicFramePr>
        <p:xfrm>
          <a:off x="559000" y="1196496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60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386149"/>
            <a:ext cx="7654835" cy="176784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sz="4000" b="1" dirty="0"/>
              <a:t>Milyen fő tényezők határozzák meg az inflációra vonatkozó </a:t>
            </a:r>
            <a:r>
              <a:rPr lang="hu-HU" sz="4000" b="1" dirty="0" err="1"/>
              <a:t>előrejelzésünket</a:t>
            </a:r>
            <a:r>
              <a:rPr lang="hu-HU" sz="4000" b="1" dirty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35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964135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Az infláció alakulását meghatározó tényezők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36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76700539"/>
              </p:ext>
            </p:extLst>
          </p:nvPr>
        </p:nvGraphicFramePr>
        <p:xfrm>
          <a:off x="1228969" y="1396364"/>
          <a:ext cx="734353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11732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8240" y="276716"/>
            <a:ext cx="7957038" cy="759189"/>
          </a:xfrm>
        </p:spPr>
        <p:txBody>
          <a:bodyPr>
            <a:noAutofit/>
          </a:bodyPr>
          <a:lstStyle/>
          <a:p>
            <a:r>
              <a:rPr lang="hu-HU" sz="3200" b="1" dirty="0"/>
              <a:t>A határidős jegyzésárak lassan növekvő nyersanyagárakat vetítenek előre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37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975566" y="6356350"/>
            <a:ext cx="2168434" cy="365125"/>
          </a:xfrm>
        </p:spPr>
        <p:txBody>
          <a:bodyPr/>
          <a:lstStyle/>
          <a:p>
            <a:r>
              <a:rPr lang="hu-HU" sz="1200" dirty="0"/>
              <a:t>Forrás: </a:t>
            </a:r>
            <a:r>
              <a:rPr lang="hu-HU" sz="1200" dirty="0" err="1"/>
              <a:t>Bloomberg</a:t>
            </a:r>
            <a:r>
              <a:rPr lang="hu-HU" sz="1200" dirty="0"/>
              <a:t>, </a:t>
            </a:r>
            <a:r>
              <a:rPr lang="hu-HU" sz="1200" dirty="0" err="1"/>
              <a:t>CBOT</a:t>
            </a:r>
            <a:endParaRPr lang="hu-HU" sz="1200" dirty="0"/>
          </a:p>
        </p:txBody>
      </p:sp>
      <p:sp>
        <p:nvSpPr>
          <p:cNvPr id="7" name="Téglalap 8"/>
          <p:cNvSpPr>
            <a:spLocks noChangeArrowheads="1"/>
          </p:cNvSpPr>
          <p:nvPr/>
        </p:nvSpPr>
        <p:spPr bwMode="auto">
          <a:xfrm>
            <a:off x="1034266" y="5701332"/>
            <a:ext cx="8101012" cy="68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Nyersanyagárakra vonatkozó várakozásunk</a:t>
            </a:r>
          </a:p>
          <a:p>
            <a:pPr algn="r" eaLnBrk="1" hangingPunct="1"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(határidős jegyzések alapján)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D3CFDAE-B92D-4FC5-BF8E-35432C2D2E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771995"/>
              </p:ext>
            </p:extLst>
          </p:nvPr>
        </p:nvGraphicFramePr>
        <p:xfrm>
          <a:off x="432000" y="120133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4299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20362"/>
          </a:xfrm>
        </p:spPr>
        <p:txBody>
          <a:bodyPr>
            <a:noAutofit/>
          </a:bodyPr>
          <a:lstStyle/>
          <a:p>
            <a:r>
              <a:rPr lang="hu-HU" sz="3200" b="1" dirty="0"/>
              <a:t>Továbbra is visszafogott infláció az eurozónában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5600700" y="6356351"/>
            <a:ext cx="3543300" cy="365125"/>
          </a:xfrm>
        </p:spPr>
        <p:txBody>
          <a:bodyPr/>
          <a:lstStyle/>
          <a:p>
            <a:r>
              <a:rPr lang="hu-HU" sz="1200" dirty="0"/>
              <a:t>Forrás: Eurostat, Consensus Economics,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Az eurozónára vonatkozó inflációs várakozások</a:t>
            </a:r>
          </a:p>
        </p:txBody>
      </p:sp>
      <p:graphicFrame>
        <p:nvGraphicFramePr>
          <p:cNvPr id="13" name="Diagram 1">
            <a:extLst>
              <a:ext uri="{FF2B5EF4-FFF2-40B4-BE49-F238E27FC236}">
                <a16:creationId xmlns:a16="http://schemas.microsoft.com/office/drawing/2014/main" id="{E663076F-FBA9-4F66-A9DB-16AFE71A9B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430145"/>
              </p:ext>
            </p:extLst>
          </p:nvPr>
        </p:nvGraphicFramePr>
        <p:xfrm>
          <a:off x="432000" y="1152876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7353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84500" cy="759189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Bázishatások miatt a tavaszi hónapokban az árindex mérséklődik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39</a:t>
            </a:fld>
            <a:endParaRPr lang="hu-H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998128" y="6356350"/>
            <a:ext cx="3145872" cy="365125"/>
          </a:xfrm>
        </p:spPr>
        <p:txBody>
          <a:bodyPr/>
          <a:lstStyle/>
          <a:p>
            <a:r>
              <a:rPr lang="hu-HU" dirty="0"/>
              <a:t>Megjegyzés: * százalékpont.</a:t>
            </a:r>
          </a:p>
          <a:p>
            <a:pPr>
              <a:spcBef>
                <a:spcPts val="0"/>
              </a:spcBef>
            </a:pPr>
            <a:r>
              <a:rPr lang="hu-HU" dirty="0"/>
              <a:t>Forrás: KSH, MNB-előrejelzés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idx="10"/>
          </p:nvPr>
        </p:nvSpPr>
        <p:spPr>
          <a:xfrm>
            <a:off x="-276225" y="5799932"/>
            <a:ext cx="9140725" cy="648071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hu-HU" sz="2200" b="1" dirty="0">
                <a:solidFill>
                  <a:schemeClr val="accent5"/>
                </a:solidFill>
              </a:rPr>
              <a:t>Rövid távú inflációs előrejelzésünk és a bázishatások* alakulása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A72ACDA-325D-49DD-9824-DE06B70B6D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531929"/>
              </p:ext>
            </p:extLst>
          </p:nvPr>
        </p:nvGraphicFramePr>
        <p:xfrm>
          <a:off x="433732" y="129993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496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386149"/>
            <a:ext cx="7654835" cy="176784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sz="4000" b="1" dirty="0"/>
              <a:t>Milyen fő tényezők határozzák meg a gazdasági növekedésre vonatkozó </a:t>
            </a:r>
            <a:r>
              <a:rPr lang="hu-HU" sz="4000" b="1" dirty="0" err="1"/>
              <a:t>előrejelzésünket</a:t>
            </a:r>
            <a:r>
              <a:rPr lang="hu-HU" sz="4000" b="1" dirty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4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0278979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infláció 2018 első felétől éri el fenntarthatóan a 3 százalékos inflációs célt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40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inflációs előrejelzés felbontása</a:t>
            </a:r>
          </a:p>
        </p:txBody>
      </p:sp>
      <p:graphicFrame>
        <p:nvGraphicFramePr>
          <p:cNvPr id="10" name="Diagram 2">
            <a:extLst>
              <a:ext uri="{FF2B5EF4-FFF2-40B4-BE49-F238E27FC236}">
                <a16:creationId xmlns:a16="http://schemas.microsoft.com/office/drawing/2014/main" id="{00000000-0008-0000-05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666804"/>
              </p:ext>
            </p:extLst>
          </p:nvPr>
        </p:nvGraphicFramePr>
        <p:xfrm>
          <a:off x="432000" y="12531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14008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2569028"/>
            <a:ext cx="7654835" cy="1375955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4000" b="1" dirty="0"/>
              <a:t>Hogyan alakul fiskális </a:t>
            </a:r>
            <a:r>
              <a:rPr lang="hu-HU" sz="4000" b="1" dirty="0" err="1"/>
              <a:t>előrejelzésünk</a:t>
            </a:r>
            <a:r>
              <a:rPr lang="hu-HU" sz="4000" b="1" dirty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41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8233540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600" b="1" dirty="0">
                <a:solidFill>
                  <a:srgbClr val="002060"/>
                </a:solidFill>
              </a:rPr>
              <a:t>Az idei évben továbbra is azonosítható fiskális mozgástér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42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1550127" y="6115595"/>
            <a:ext cx="7593874" cy="484187"/>
          </a:xfrm>
        </p:spPr>
        <p:txBody>
          <a:bodyPr/>
          <a:lstStyle/>
          <a:p>
            <a:r>
              <a:rPr lang="hu-HU" altLang="hu-HU" sz="1200" dirty="0"/>
              <a:t>Megjegyzés: </a:t>
            </a:r>
            <a:r>
              <a:rPr lang="hu-HU" altLang="hu-HU" sz="1200" dirty="0"/>
              <a:t>A feltüntetett értékek a bizonytalansági sávok közepén helyezkednek el. Az adatok a nyugdíjrendszer átalakítása miatt 2012-től jelentkező </a:t>
            </a:r>
            <a:r>
              <a:rPr lang="hu-HU" altLang="hu-HU" sz="1200" dirty="0" err="1"/>
              <a:t>imputált</a:t>
            </a:r>
            <a:r>
              <a:rPr lang="hu-HU" altLang="hu-HU" sz="1200" dirty="0"/>
              <a:t> kamatkiadásokat nem tartalmazzák.</a:t>
            </a:r>
          </a:p>
          <a:p>
            <a:pPr>
              <a:spcBef>
                <a:spcPts val="0"/>
              </a:spcBef>
            </a:pPr>
            <a:r>
              <a:rPr lang="hu-HU" altLang="hu-HU" sz="1200" dirty="0"/>
              <a:t>Forrás: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252549" y="5717344"/>
            <a:ext cx="8874051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költségvetési egyenleg és az állami kamatkiadások alakulása (</a:t>
            </a:r>
            <a:r>
              <a:rPr lang="hu-HU" altLang="hu-HU" sz="20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u-HU" altLang="hu-HU" sz="2000" b="1" dirty="0">
              <a:solidFill>
                <a:srgbClr val="00206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 3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647302"/>
              </p:ext>
            </p:extLst>
          </p:nvPr>
        </p:nvGraphicFramePr>
        <p:xfrm>
          <a:off x="432000" y="128788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33620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GDP arányos államadósság csökkenő pályán marad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43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3997233" y="6115595"/>
            <a:ext cx="5146767" cy="484187"/>
          </a:xfrm>
        </p:spPr>
        <p:txBody>
          <a:bodyPr/>
          <a:lstStyle/>
          <a:p>
            <a:r>
              <a:rPr lang="hu-HU" altLang="hu-HU" sz="1200" dirty="0"/>
              <a:t>Megjegyzés: előretekintve változatlan, 2016. végi árfolyamon számítva. Forrás: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23464" y="5787882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államadósság várható alakulása</a:t>
            </a:r>
          </a:p>
        </p:txBody>
      </p:sp>
      <p:graphicFrame>
        <p:nvGraphicFramePr>
          <p:cNvPr id="10" name="Diagram 3">
            <a:extLst>
              <a:ext uri="{FF2B5EF4-FFF2-40B4-BE49-F238E27FC236}">
                <a16:creationId xmlns:a16="http://schemas.microsoft.com/office/drawing/2014/main" id="{00000000-0008-0000-0D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666958"/>
              </p:ext>
            </p:extLst>
          </p:nvPr>
        </p:nvGraphicFramePr>
        <p:xfrm>
          <a:off x="432000" y="135842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71492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244528" cy="759189"/>
          </a:xfrm>
        </p:spPr>
        <p:txBody>
          <a:bodyPr>
            <a:normAutofit fontScale="90000"/>
          </a:bodyPr>
          <a:lstStyle/>
          <a:p>
            <a:r>
              <a:rPr lang="hu-HU" sz="4000" b="1" dirty="0">
                <a:solidFill>
                  <a:srgbClr val="002060"/>
                </a:solidFill>
              </a:rPr>
              <a:t>Aktuális előrejelzésünk éves számai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3439886" y="5949860"/>
            <a:ext cx="5704114" cy="501650"/>
          </a:xfrm>
        </p:spPr>
        <p:txBody>
          <a:bodyPr/>
          <a:lstStyle/>
          <a:p>
            <a:r>
              <a:rPr lang="hu-HU" altLang="hu-HU" dirty="0"/>
              <a:t>Forrás: MNB-számítás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105647"/>
              </p:ext>
            </p:extLst>
          </p:nvPr>
        </p:nvGraphicFramePr>
        <p:xfrm>
          <a:off x="730325" y="1622259"/>
          <a:ext cx="8120344" cy="3508707"/>
        </p:xfrm>
        <a:graphic>
          <a:graphicData uri="http://schemas.openxmlformats.org/drawingml/2006/table">
            <a:tbl>
              <a:tblPr/>
              <a:tblGrid>
                <a:gridCol w="3469354">
                  <a:extLst>
                    <a:ext uri="{9D8B030D-6E8A-4147-A177-3AD203B41FA5}">
                      <a16:colId xmlns:a16="http://schemas.microsoft.com/office/drawing/2014/main" val="1054686499"/>
                    </a:ext>
                  </a:extLst>
                </a:gridCol>
                <a:gridCol w="1107852">
                  <a:extLst>
                    <a:ext uri="{9D8B030D-6E8A-4147-A177-3AD203B41FA5}">
                      <a16:colId xmlns:a16="http://schemas.microsoft.com/office/drawing/2014/main" val="730048378"/>
                    </a:ext>
                  </a:extLst>
                </a:gridCol>
                <a:gridCol w="811762">
                  <a:extLst>
                    <a:ext uri="{9D8B030D-6E8A-4147-A177-3AD203B41FA5}">
                      <a16:colId xmlns:a16="http://schemas.microsoft.com/office/drawing/2014/main" val="3474437831"/>
                    </a:ext>
                  </a:extLst>
                </a:gridCol>
                <a:gridCol w="1107852">
                  <a:extLst>
                    <a:ext uri="{9D8B030D-6E8A-4147-A177-3AD203B41FA5}">
                      <a16:colId xmlns:a16="http://schemas.microsoft.com/office/drawing/2014/main" val="268998349"/>
                    </a:ext>
                  </a:extLst>
                </a:gridCol>
                <a:gridCol w="811762">
                  <a:extLst>
                    <a:ext uri="{9D8B030D-6E8A-4147-A177-3AD203B41FA5}">
                      <a16:colId xmlns:a16="http://schemas.microsoft.com/office/drawing/2014/main" val="2724534477"/>
                    </a:ext>
                  </a:extLst>
                </a:gridCol>
                <a:gridCol w="811762">
                  <a:extLst>
                    <a:ext uri="{9D8B030D-6E8A-4147-A177-3AD203B41FA5}">
                      <a16:colId xmlns:a16="http://schemas.microsoft.com/office/drawing/2014/main" val="1328704513"/>
                    </a:ext>
                  </a:extLst>
                </a:gridCol>
              </a:tblGrid>
              <a:tr h="35894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447498"/>
                  </a:ext>
                </a:extLst>
              </a:tr>
              <a:tr h="362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December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Aktuális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December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Aktuális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Aktuális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9336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Indirekt adóktól szűrt maginfláció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9150158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Infláció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234817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0998220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Lakossági fogyasztás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9593317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Teljes beruházás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119969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Export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9473792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Import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923140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026198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3613931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Versenyszféra foglalkoztatás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2223878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Versenyszféra nominálbér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365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17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 err="1">
                <a:solidFill>
                  <a:srgbClr val="002060"/>
                </a:solidFill>
              </a:rPr>
              <a:t>Előrejelzésünk</a:t>
            </a:r>
            <a:r>
              <a:rPr lang="hu-HU" altLang="hu-HU" sz="3200" b="1" dirty="0">
                <a:solidFill>
                  <a:srgbClr val="002060"/>
                </a:solidFill>
              </a:rPr>
              <a:t> fő üzenetei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45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428868" y="1439562"/>
          <a:ext cx="842938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49938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hu-HU" sz="4000" b="1" dirty="0"/>
              <a:t>Alternatív forgatókönyvek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46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2538102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sz="3200" b="1" dirty="0">
                <a:solidFill>
                  <a:srgbClr val="002060"/>
                </a:solidFill>
              </a:rPr>
              <a:t>Alternatív forgatókönyv javaslataink hatása az inflációs és GDP </a:t>
            </a:r>
            <a:r>
              <a:rPr lang="hu-HU" sz="3200" b="1" dirty="0" err="1">
                <a:solidFill>
                  <a:srgbClr val="002060"/>
                </a:solidFill>
              </a:rPr>
              <a:t>előrejelzésre</a:t>
            </a:r>
            <a:endParaRPr lang="hu-HU" altLang="hu-HU" sz="3200" b="1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47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graphicFrame>
        <p:nvGraphicFramePr>
          <p:cNvPr id="10" name="Diagram 7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97845"/>
              </p:ext>
            </p:extLst>
          </p:nvPr>
        </p:nvGraphicFramePr>
        <p:xfrm>
          <a:off x="432000" y="125034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76712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40229" y="1259621"/>
            <a:ext cx="8260996" cy="16561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4000" b="1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35400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gazdasági növekedésre vonatkozó előrejelzést meghatározó tényezők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5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72923963"/>
              </p:ext>
            </p:extLst>
          </p:nvPr>
        </p:nvGraphicFramePr>
        <p:xfrm>
          <a:off x="1228969" y="1396364"/>
          <a:ext cx="734353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20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44582" y="2882537"/>
            <a:ext cx="7654835" cy="77506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4000" b="1" dirty="0"/>
              <a:t>Mit mutatnak a béradatok?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6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95861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b="1" dirty="0"/>
              <a:t>A versenyszféra bérdinamikája a vártnak megfelelően élénkült az év elején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952875" y="6356350"/>
            <a:ext cx="5191125" cy="365125"/>
          </a:xfrm>
        </p:spPr>
        <p:txBody>
          <a:bodyPr/>
          <a:lstStyle/>
          <a:p>
            <a:endParaRPr lang="hu-HU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</a:pPr>
            <a:r>
              <a:rPr lang="hu-HU" dirty="0"/>
              <a:t>Forrás: KSH adatok alapján MNB-számítás</a:t>
            </a:r>
          </a:p>
          <a:p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204850" y="5846789"/>
            <a:ext cx="7939150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b="1" dirty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 versenyszféra rendszeres kereseteinek havi változása</a:t>
            </a:r>
            <a:endParaRPr lang="hu-HU" altLang="hu-HU" b="1" dirty="0">
              <a:solidFill>
                <a:srgbClr val="00206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FC715A4E-7A80-494B-8425-11CEC80B0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624122"/>
              </p:ext>
            </p:extLst>
          </p:nvPr>
        </p:nvGraphicFramePr>
        <p:xfrm>
          <a:off x="432000" y="122592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657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53290" y="2194560"/>
            <a:ext cx="7685315" cy="150658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4000" b="1" dirty="0"/>
              <a:t>Hogyan hat a dinamikus béremelkedés a gazdaságra?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8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28765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/>
              <a:t>A magas bérdinamika több csatornán keresztül fejtheti ki hatását</a:t>
            </a:r>
            <a:endParaRPr lang="hu-HU" sz="28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52627969"/>
              </p:ext>
            </p:extLst>
          </p:nvPr>
        </p:nvGraphicFramePr>
        <p:xfrm>
          <a:off x="396084" y="1235501"/>
          <a:ext cx="8351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Nyíl: lefelé mutató 10"/>
          <p:cNvSpPr/>
          <p:nvPr/>
        </p:nvSpPr>
        <p:spPr>
          <a:xfrm rot="16200000">
            <a:off x="3970014" y="2434467"/>
            <a:ext cx="514275" cy="1644829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lefelé mutató 11"/>
          <p:cNvSpPr/>
          <p:nvPr/>
        </p:nvSpPr>
        <p:spPr>
          <a:xfrm rot="2641923">
            <a:off x="2825713" y="1967699"/>
            <a:ext cx="702522" cy="862985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Nyíl: lefelé mutató 12"/>
          <p:cNvSpPr/>
          <p:nvPr/>
        </p:nvSpPr>
        <p:spPr>
          <a:xfrm rot="19991133">
            <a:off x="5686743" y="2108896"/>
            <a:ext cx="630063" cy="791278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6003700" y="4306832"/>
            <a:ext cx="2290194" cy="1298377"/>
          </a:xfrm>
          <a:prstGeom prst="ellipse">
            <a:avLst/>
          </a:prstGeom>
          <a:solidFill>
            <a:srgbClr val="9C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+mn-lt"/>
              </a:rPr>
              <a:t>+ Horgonyzott inflációs várakozások</a:t>
            </a:r>
          </a:p>
        </p:txBody>
      </p:sp>
      <p:sp>
        <p:nvSpPr>
          <p:cNvPr id="23" name="Oval 22"/>
          <p:cNvSpPr/>
          <p:nvPr/>
        </p:nvSpPr>
        <p:spPr>
          <a:xfrm>
            <a:off x="5307052" y="1139502"/>
            <a:ext cx="3698350" cy="4625572"/>
          </a:xfrm>
          <a:prstGeom prst="ellipse">
            <a:avLst/>
          </a:prstGeom>
          <a:noFill/>
          <a:ln>
            <a:solidFill>
              <a:srgbClr val="9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450839" y="3562019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Ár Phillips-görbe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3774" y="1562186"/>
            <a:ext cx="1923826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Bér-infláció kapcsolat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0302" y="1255305"/>
            <a:ext cx="2405495" cy="1168539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Fogyasztás-jövedelem kapcsolat</a:t>
            </a:r>
          </a:p>
        </p:txBody>
      </p:sp>
      <p:sp>
        <p:nvSpPr>
          <p:cNvPr id="27" name="Nyíl: lefelé mutató 11"/>
          <p:cNvSpPr/>
          <p:nvPr/>
        </p:nvSpPr>
        <p:spPr>
          <a:xfrm>
            <a:off x="1946035" y="3831768"/>
            <a:ext cx="665800" cy="848523"/>
          </a:xfrm>
          <a:prstGeom prst="downArrow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extBox 28"/>
          <p:cNvSpPr txBox="1"/>
          <p:nvPr/>
        </p:nvSpPr>
        <p:spPr>
          <a:xfrm>
            <a:off x="0" y="3844876"/>
            <a:ext cx="1812120" cy="822305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+mj-lt"/>
              </a:rPr>
              <a:t>Fogyasztás struktúrája</a:t>
            </a:r>
          </a:p>
        </p:txBody>
      </p:sp>
      <p:sp>
        <p:nvSpPr>
          <p:cNvPr id="3" name="Oval 2"/>
          <p:cNvSpPr/>
          <p:nvPr/>
        </p:nvSpPr>
        <p:spPr>
          <a:xfrm>
            <a:off x="21440" y="1011157"/>
            <a:ext cx="3849189" cy="3234404"/>
          </a:xfrm>
          <a:prstGeom prst="ellipse">
            <a:avLst/>
          </a:prstGeom>
          <a:solidFill>
            <a:srgbClr val="9C0000">
              <a:alpha val="15000"/>
            </a:srgbClr>
          </a:solidFill>
          <a:ln>
            <a:solidFill>
              <a:srgbClr val="9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6682</TotalTime>
  <Words>1563</Words>
  <Application>Microsoft Office PowerPoint</Application>
  <PresentationFormat>On-screen Show (4:3)</PresentationFormat>
  <Paragraphs>482</Paragraphs>
  <Slides>48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Calibri</vt:lpstr>
      <vt:lpstr>Times New Roman</vt:lpstr>
      <vt:lpstr>Trebuchet MS</vt:lpstr>
      <vt:lpstr>Verdana</vt:lpstr>
      <vt:lpstr>blank</vt:lpstr>
      <vt:lpstr>Makrogazdasági kilátások Inflációs jelentés – 2017. március</vt:lpstr>
      <vt:lpstr>A MNB előrejelzése a korábbi kétéves helyett a továbbiakban hároméves horizonttal készül el</vt:lpstr>
      <vt:lpstr>Előrejelzésünk fő üzenetei</vt:lpstr>
      <vt:lpstr>Milyen fő tényezők határozzák meg a gazdasági növekedésre vonatkozó előrejelzésünket?</vt:lpstr>
      <vt:lpstr>A gazdasági növekedésre vonatkozó előrejelzést meghatározó tényezők</vt:lpstr>
      <vt:lpstr>Mit mutatnak a béradatok?</vt:lpstr>
      <vt:lpstr>A versenyszféra bérdinamikája a vártnak megfelelően élénkült az év elején</vt:lpstr>
      <vt:lpstr>Hogyan hat a dinamikus béremelkedés a gazdaságra?</vt:lpstr>
      <vt:lpstr>A magas bérdinamika több csatornán keresztül fejtheti ki hatását</vt:lpstr>
      <vt:lpstr>A fogyasztás gyorsabban emelkedik, mint a jövedelem</vt:lpstr>
      <vt:lpstr>Továbbra is jelentős helyreállítási potenciál azonosítható a fogyasztásban</vt:lpstr>
      <vt:lpstr>A magas bérdinamika több csatornán keresztül fejtheti ki hatását</vt:lpstr>
      <vt:lpstr>Jelentős potenciál az importintenzív tartós termékek esetén</vt:lpstr>
      <vt:lpstr>A magas bérdinamika több csatornán keresztül fejtheti ki hatását</vt:lpstr>
      <vt:lpstr>A fogyasztás élénkülése kevésbé érinti az árdinamikát</vt:lpstr>
      <vt:lpstr>A magas bérdinamika több csatornán keresztül fejtheti ki hatását</vt:lpstr>
      <vt:lpstr>Várakozásunk szerint a bérek inflációs hatása is mérsékelt marad</vt:lpstr>
      <vt:lpstr>A magas bérdinamika több csatornán keresztül fejtheti ki hatását</vt:lpstr>
      <vt:lpstr>Az inflációs várakozások alacsony szinten tartózkodnak</vt:lpstr>
      <vt:lpstr>Mitől várjuk a fordulatot a beruházások esetében?</vt:lpstr>
      <vt:lpstr>Jelentős növekedési impulzus az EU-s pénzek felhasználásától</vt:lpstr>
      <vt:lpstr>2017-ben pozitív fiskális keresleti hatással számolunk</vt:lpstr>
      <vt:lpstr>A kkv-szektor hitelállománya előretekintve a megcélzott 5-10 százalékos sávon belül alakul</vt:lpstr>
      <vt:lpstr>A vállalati beruházásokat a bejelentett járműipari fejlesztések is támogatják</vt:lpstr>
      <vt:lpstr>A háztartási lakásberuházások jelentős élénkülésére számítunk</vt:lpstr>
      <vt:lpstr>A nemzetgazdasági beruházási ráta 20 százalék felett stabilizálódik</vt:lpstr>
      <vt:lpstr>Mire számítunk a külpiacokon?</vt:lpstr>
      <vt:lpstr>A GDP alapú külső keresletünk 2017-ben lassul…</vt:lpstr>
      <vt:lpstr>…ráadásul a globális GDP importintenzitása nem nő tovább,</vt:lpstr>
      <vt:lpstr>… így import alapú külső keresletünk nagyobb mértékben lassul</vt:lpstr>
      <vt:lpstr>2018-tól azonban az új kapacitások termelése növeli az exportpiaci részesedésünket</vt:lpstr>
      <vt:lpstr>A folyó fizetési mérleg többlete az import emelkedésével párhuzamosan csökken</vt:lpstr>
      <vt:lpstr>2017-ben a mezőgazdasági hozzáadott érték körülbelül 0,5 százalékponttal mérsékelheti a hazai növekedést</vt:lpstr>
      <vt:lpstr>A belső kereslet dinamikus emelkedése a fő motorja az erős gazdasági növekedésnek</vt:lpstr>
      <vt:lpstr>Milyen fő tényezők határozzák meg az inflációra vonatkozó előrejelzésünket?</vt:lpstr>
      <vt:lpstr>Az infláció alakulását meghatározó tényezők</vt:lpstr>
      <vt:lpstr>A határidős jegyzésárak lassan növekvő nyersanyagárakat vetítenek előre</vt:lpstr>
      <vt:lpstr>Továbbra is visszafogott infláció az eurozónában</vt:lpstr>
      <vt:lpstr>Bázishatások miatt a tavaszi hónapokban az árindex mérséklődik</vt:lpstr>
      <vt:lpstr>Az infláció 2018 első felétől éri el fenntarthatóan a 3 százalékos inflációs célt</vt:lpstr>
      <vt:lpstr>Hogyan alakul fiskális előrejelzésünk?</vt:lpstr>
      <vt:lpstr>Az idei évben továbbra is azonosítható fiskális mozgástér</vt:lpstr>
      <vt:lpstr>A GDP arányos államadósság csökkenő pályán marad</vt:lpstr>
      <vt:lpstr>Aktuális előrejelzésünk éves számai</vt:lpstr>
      <vt:lpstr>Előrejelzésünk fő üzenetei</vt:lpstr>
      <vt:lpstr>Alternatív forgatókönyvek</vt:lpstr>
      <vt:lpstr>Alternatív forgatókönyv javaslataink hatása az inflációs és GDP előrejelzésre</vt:lpstr>
      <vt:lpstr>PowerPoint Presentation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Szentmihályi Szabolcs</dc:creator>
  <cp:lastModifiedBy>Hajnal Mihály</cp:lastModifiedBy>
  <cp:revision>1563</cp:revision>
  <cp:lastPrinted>2017-03-23T08:27:27Z</cp:lastPrinted>
  <dcterms:created xsi:type="dcterms:W3CDTF">2014-08-19T15:48:22Z</dcterms:created>
  <dcterms:modified xsi:type="dcterms:W3CDTF">2017-03-29T17:43:05Z</dcterms:modified>
</cp:coreProperties>
</file>