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5.xml" ContentType="application/vnd.openxmlformats-officedocument.themeOverride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drawings/drawing6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drawings/drawing7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drawings/drawing8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drawings/drawing9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4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4.xml" ContentType="application/vnd.openxmlformats-officedocument.themeOverride+xml"/>
  <Override PartName="/ppt/drawings/drawing10.xml" ContentType="application/vnd.openxmlformats-officedocument.drawingml.chartshapes+xml"/>
  <Override PartName="/ppt/charts/chart15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5.xml" ContentType="application/vnd.openxmlformats-officedocument.themeOverride+xml"/>
  <Override PartName="/ppt/notesSlides/notesSlide14.xml" ContentType="application/vnd.openxmlformats-officedocument.presentationml.notesSl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drawings/drawing11.xml" ContentType="application/vnd.openxmlformats-officedocument.drawingml.chartshapes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drawings/drawing12.xml" ContentType="application/vnd.openxmlformats-officedocument.drawingml.chartshapes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drawings/drawing13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drawings/drawing14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drawings/drawing15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21.xml" ContentType="application/vnd.openxmlformats-officedocument.drawingml.chart+xml"/>
  <Override PartName="/ppt/drawings/drawing16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22.xml" ContentType="application/vnd.openxmlformats-officedocument.drawingml.chart+xml"/>
  <Override PartName="/ppt/theme/themeOverride21.xml" ContentType="application/vnd.openxmlformats-officedocument.themeOverride+xml"/>
  <Override PartName="/ppt/drawings/drawing17.xml" ContentType="application/vnd.openxmlformats-officedocument.drawingml.chartshapes+xml"/>
  <Override PartName="/ppt/charts/chart23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22.xml" ContentType="application/vnd.openxmlformats-officedocument.themeOverride+xml"/>
  <Override PartName="/ppt/drawings/drawing18.xml" ContentType="application/vnd.openxmlformats-officedocument.drawingml.chartshapes+xml"/>
  <Override PartName="/ppt/charts/chart24.xml" ContentType="application/vnd.openxmlformats-officedocument.drawingml.chart+xml"/>
  <Override PartName="/ppt/theme/themeOverride23.xml" ContentType="application/vnd.openxmlformats-officedocument.themeOverride+xml"/>
  <Override PartName="/ppt/drawings/drawing19.xml" ContentType="application/vnd.openxmlformats-officedocument.drawingml.chartshape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25.xml" ContentType="application/vnd.openxmlformats-officedocument.drawingml.chart+xml"/>
  <Override PartName="/ppt/theme/themeOverride24.xml" ContentType="application/vnd.openxmlformats-officedocument.themeOverride+xml"/>
  <Override PartName="/ppt/drawings/drawing20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26.xml" ContentType="application/vnd.openxmlformats-officedocument.drawingml.chart+xml"/>
  <Override PartName="/ppt/drawings/drawing21.xml" ContentType="application/vnd.openxmlformats-officedocument.drawingml.chartshapes+xml"/>
  <Override PartName="/ppt/notesSlides/notesSlide22.xml" ContentType="application/vnd.openxmlformats-officedocument.presentationml.notesSlide+xml"/>
  <Override PartName="/ppt/charts/chart27.xml" ContentType="application/vnd.openxmlformats-officedocument.drawingml.chart+xml"/>
  <Override PartName="/ppt/theme/themeOverride25.xml" ContentType="application/vnd.openxmlformats-officedocument.themeOverride+xml"/>
  <Override PartName="/ppt/drawings/drawing22.xml" ContentType="application/vnd.openxmlformats-officedocument.drawingml.chartshape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28.xml" ContentType="application/vnd.openxmlformats-officedocument.drawingml.chart+xml"/>
  <Override PartName="/ppt/theme/themeOverride26.xml" ContentType="application/vnd.openxmlformats-officedocument.themeOverride+xml"/>
  <Override PartName="/ppt/drawings/drawing23.xml" ContentType="application/vnd.openxmlformats-officedocument.drawingml.chartshapes+xml"/>
  <Override PartName="/ppt/notesSlides/notesSlide2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42"/>
  </p:notesMasterIdLst>
  <p:handoutMasterIdLst>
    <p:handoutMasterId r:id="rId43"/>
  </p:handoutMasterIdLst>
  <p:sldIdLst>
    <p:sldId id="404" r:id="rId2"/>
    <p:sldId id="544" r:id="rId3"/>
    <p:sldId id="566" r:id="rId4"/>
    <p:sldId id="567" r:id="rId5"/>
    <p:sldId id="575" r:id="rId6"/>
    <p:sldId id="537" r:id="rId7"/>
    <p:sldId id="568" r:id="rId8"/>
    <p:sldId id="578" r:id="rId9"/>
    <p:sldId id="569" r:id="rId10"/>
    <p:sldId id="570" r:id="rId11"/>
    <p:sldId id="577" r:id="rId12"/>
    <p:sldId id="571" r:id="rId13"/>
    <p:sldId id="572" r:id="rId14"/>
    <p:sldId id="573" r:id="rId15"/>
    <p:sldId id="588" r:id="rId16"/>
    <p:sldId id="574" r:id="rId17"/>
    <p:sldId id="581" r:id="rId18"/>
    <p:sldId id="586" r:id="rId19"/>
    <p:sldId id="546" r:id="rId20"/>
    <p:sldId id="582" r:id="rId21"/>
    <p:sldId id="583" r:id="rId22"/>
    <p:sldId id="584" r:id="rId23"/>
    <p:sldId id="508" r:id="rId24"/>
    <p:sldId id="541" r:id="rId25"/>
    <p:sldId id="490" r:id="rId26"/>
    <p:sldId id="491" r:id="rId27"/>
    <p:sldId id="520" r:id="rId28"/>
    <p:sldId id="548" r:id="rId29"/>
    <p:sldId id="536" r:id="rId30"/>
    <p:sldId id="540" r:id="rId31"/>
    <p:sldId id="587" r:id="rId32"/>
    <p:sldId id="560" r:id="rId33"/>
    <p:sldId id="585" r:id="rId34"/>
    <p:sldId id="561" r:id="rId35"/>
    <p:sldId id="589" r:id="rId36"/>
    <p:sldId id="432" r:id="rId37"/>
    <p:sldId id="594" r:id="rId38"/>
    <p:sldId id="590" r:id="rId39"/>
    <p:sldId id="446" r:id="rId40"/>
    <p:sldId id="406" r:id="rId41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  <p:cmAuthor id="1" name="Soós Gábor Dániel" initials="SGD" lastIdx="2" clrIdx="1">
    <p:extLst>
      <p:ext uri="{19B8F6BF-5375-455C-9EA6-DF929625EA0E}">
        <p15:presenceInfo xmlns:p15="http://schemas.microsoft.com/office/powerpoint/2012/main" userId="S-1-5-21-1939357022-314196924-328618392-237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000"/>
    <a:srgbClr val="295B7E"/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6" autoAdjust="0"/>
    <p:restoredTop sz="96238" autoAdjust="0"/>
  </p:normalViewPr>
  <p:slideViewPr>
    <p:cSldViewPr snapToGrid="0">
      <p:cViewPr varScale="1">
        <p:scale>
          <a:sx n="106" d="100"/>
          <a:sy n="106" d="100"/>
        </p:scale>
        <p:origin x="1206" y="108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478"/>
    </p:cViewPr>
  </p:sorterViewPr>
  <p:notesViewPr>
    <p:cSldViewPr snapToGrid="0"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srv2\mnb\_workflow\KKF\_IR%20&#246;sszes\2017_06\2ford\&#193;br&#225;k\elemz&#337;i_b&#233;rek_havi_friss&#237;t&#233;s_&#225;prl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\\srv2\mnb\_workflow\KKF\_IR%20&#246;sszes\2017_06\&#225;br&#225;k\M_1.%20fejezet%20-%201st%20chapter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oleObject" Target="file:///\\srv2\mnb\_workflow\KKF\_IR%20&#246;sszes\2017_06\2ford\&#193;br&#225;k\forecast_dekomp_infla_v2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2\mnb\_workflow\KKF\_IR%20&#246;sszes\2017_06\2ford\&#193;br&#225;k\elemz&#337;ibe_uj_forecast%20v&#225;ltoz&#225;s%20m&#225;rcIR-hez%20k&#233;pest_j&#250;nII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10.xml"/><Relationship Id="rId4" Type="http://schemas.openxmlformats.org/officeDocument/2006/relationships/oleObject" Target="file:///\\srv2\mnb\_workflow\KKF\_IR%20&#246;sszes\2017_06\2ford\&#193;br&#225;k\elemz&#337;ibe__Beruh&#225;z&#225;s%20&#225;br&#225;k_szektor&#225;lis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srv2\mnb\_workflow\KKF\_IR%20&#246;sszes\2017_06\2ford\&#193;br&#225;k\elemz&#337;ibe_beruh&#225;z&#225;s_piros_oszloposan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2.xml"/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oleObject" Target="file:///\\Srv2\mnb\_workflow\KKF\_IR%20&#246;sszes\2017_06\2ford\&#193;br&#225;k\elemz&#337;ibe_fogyaszt&#225;sok.xlsx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4.xml"/><Relationship Id="rId2" Type="http://schemas.openxmlformats.org/officeDocument/2006/relationships/oleObject" Target="file:///\\srv2\mnb\_workflow\KKF\_IR%20&#246;sszes\2017_06\2ford\&#193;br&#225;k\eu%20issue%20&#225;br&#225;k_2ford.xlsx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5.xml"/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\\SRV2\MNB\_workflow\KKF\_IR%20&#246;sszes\2017_06\IC\&#193;br&#225;k\IC%20-%20K&#252;ls&#337;%20kereslet,%20infl&#225;ci&#243;,%20kamatk&#246;rnyezet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7.xml"/><Relationship Id="rId2" Type="http://schemas.openxmlformats.org/officeDocument/2006/relationships/oleObject" Target="file:///\\srv2\mnb\_workflow\KKF\_IR%20&#246;sszes\2017_06\&#225;br&#225;k\M_3.%20fejezet%20-%203rd%20chapter.xlsx" TargetMode="External"/><Relationship Id="rId1" Type="http://schemas.openxmlformats.org/officeDocument/2006/relationships/themeOverride" Target="../theme/themeOverride21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18.xml"/><Relationship Id="rId4" Type="http://schemas.openxmlformats.org/officeDocument/2006/relationships/oleObject" Target="file:///\\SRV2\MNB\_workflow\KKF\_IR%20&#246;sszes\2017_06\IC\&#193;br&#225;k\IC%20-%20Short.xlsx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9.xml"/><Relationship Id="rId2" Type="http://schemas.openxmlformats.org/officeDocument/2006/relationships/oleObject" Target="file:///\\srv2\mnb\_workflow\KKF\_IR%20&#246;sszes\2017_06\&#225;br&#225;k\M_1.%20fejezet%20-%201st%20chapter.xlsx" TargetMode="External"/><Relationship Id="rId1" Type="http://schemas.openxmlformats.org/officeDocument/2006/relationships/themeOverride" Target="../theme/themeOverride23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0.xml"/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24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oleObject" Target="file:///\\srv2\mnb\_workflow\KKF\_IR%20&#246;sszes\2017_06\&#225;br&#225;k\M_5.%20fejezet%20-%205th%20chapter.xlsx" TargetMode="Externa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2.xml"/><Relationship Id="rId2" Type="http://schemas.openxmlformats.org/officeDocument/2006/relationships/oleObject" Target="../embeddings/oleObject9.bin"/><Relationship Id="rId1" Type="http://schemas.openxmlformats.org/officeDocument/2006/relationships/themeOverride" Target="../theme/themeOverride25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3.xml"/><Relationship Id="rId2" Type="http://schemas.openxmlformats.org/officeDocument/2006/relationships/oleObject" Target="file:///\\srv2\mnb\_workflow\KKF\_IR%20&#246;sszes\2017_06\&#225;br&#225;k\M_2.%20fejezet%20-%202nd%20chapter.xlsx" TargetMode="External"/><Relationship Id="rId1" Type="http://schemas.openxmlformats.org/officeDocument/2006/relationships/themeOverride" Target="../theme/themeOverride2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3.xml"/><Relationship Id="rId4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4.xml"/><Relationship Id="rId4" Type="http://schemas.openxmlformats.org/officeDocument/2006/relationships/oleObject" Target="file:///\\srv2\mnb\_workflow\KKF\_IR%20&#246;sszes\2017_06\&#225;br&#225;k\M_3.%20fejezet%20-%203rd%20chapter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2\mnb\_workflow\KKF\_IR%20&#246;sszes\2017_06\&#225;br&#225;k\M_3.%20fejezet%20-%203rd%20chapter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srv2\mnb\_workflow\KKF\_IR%20&#246;sszes\2017_06\2ford\&#193;br&#225;k\elemz&#337;ibe__FC_decomp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\\Srv2\mnb\_workflow\KKF\_IR%20&#246;sszes\2017_06\2ford\&#193;br&#225;k\elemz&#337;ibe_fogyaszt&#225;sok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\\srv2\mnb\_workflow\KKF\_IR%20&#246;sszes\2017_06\2ford\&#193;br&#225;k\eu_infla_EKB_friss&#237;tett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554323671497584"/>
          <c:y val="4.5120222222222221E-2"/>
          <c:w val="0.87758478260869566"/>
          <c:h val="0.60127777777777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'c3'!$P$2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'c3'!$G$3:$G$14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'c3'!$P$3:$P$14</c:f>
              <c:numCache>
                <c:formatCode>0.00</c:formatCode>
                <c:ptCount val="12"/>
                <c:pt idx="0">
                  <c:v>-1.6391570389696</c:v>
                </c:pt>
                <c:pt idx="1">
                  <c:v>-0.62299278525354396</c:v>
                </c:pt>
                <c:pt idx="2">
                  <c:v>4.2716212362901018</c:v>
                </c:pt>
                <c:pt idx="3">
                  <c:v>-0.85538532866135597</c:v>
                </c:pt>
                <c:pt idx="4">
                  <c:v>-0.69151423850586013</c:v>
                </c:pt>
                <c:pt idx="5">
                  <c:v>0.24904272159203344</c:v>
                </c:pt>
                <c:pt idx="6">
                  <c:v>0.31607296518525629</c:v>
                </c:pt>
                <c:pt idx="7">
                  <c:v>-0.32596616112675747</c:v>
                </c:pt>
                <c:pt idx="8">
                  <c:v>0.28585571792849862</c:v>
                </c:pt>
                <c:pt idx="9">
                  <c:v>-0.24323100623138316</c:v>
                </c:pt>
                <c:pt idx="10">
                  <c:v>0.38483174920311569</c:v>
                </c:pt>
                <c:pt idx="11">
                  <c:v>2.1146342511299281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23-4E5F-84D3-7036B8F852D0}"/>
            </c:ext>
          </c:extLst>
        </c:ser>
        <c:ser>
          <c:idx val="1"/>
          <c:order val="1"/>
          <c:tx>
            <c:strRef>
              <c:f>'c3'!$Q$2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D9D9D9"/>
              </a:solidFill>
            </a:ln>
            <a:effectLst/>
          </c:spPr>
          <c:invertIfNegative val="0"/>
          <c:cat>
            <c:strRef>
              <c:f>'c3'!$G$3:$G$14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'c3'!$Q$3:$Q$14</c:f>
              <c:numCache>
                <c:formatCode>0.00</c:formatCode>
                <c:ptCount val="12"/>
                <c:pt idx="0">
                  <c:v>-0.77675826795882585</c:v>
                </c:pt>
                <c:pt idx="1">
                  <c:v>-1.6381425040862325</c:v>
                </c:pt>
                <c:pt idx="2">
                  <c:v>5.6080965680359611</c:v>
                </c:pt>
                <c:pt idx="3">
                  <c:v>-1.3282799766246711</c:v>
                </c:pt>
                <c:pt idx="4">
                  <c:v>-6.696154843238844E-2</c:v>
                </c:pt>
                <c:pt idx="5">
                  <c:v>0.78089542515431276</c:v>
                </c:pt>
                <c:pt idx="6">
                  <c:v>-0.42218731192168946</c:v>
                </c:pt>
                <c:pt idx="7">
                  <c:v>0.24669160518496369</c:v>
                </c:pt>
                <c:pt idx="8">
                  <c:v>-0.12002187048568658</c:v>
                </c:pt>
                <c:pt idx="9">
                  <c:v>1.5451510376777833E-2</c:v>
                </c:pt>
                <c:pt idx="10">
                  <c:v>1.0696720366521077</c:v>
                </c:pt>
                <c:pt idx="11">
                  <c:v>1.8695193126315672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23-4E5F-84D3-7036B8F852D0}"/>
            </c:ext>
          </c:extLst>
        </c:ser>
        <c:ser>
          <c:idx val="2"/>
          <c:order val="2"/>
          <c:tx>
            <c:strRef>
              <c:f>'c3'!$R$2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'c3'!$G$3:$G$14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'c3'!$R$3:$R$14</c:f>
              <c:numCache>
                <c:formatCode>0.00</c:formatCode>
                <c:ptCount val="12"/>
                <c:pt idx="0">
                  <c:v>2.9642648950340913</c:v>
                </c:pt>
                <c:pt idx="1">
                  <c:v>-0.81527974021172156</c:v>
                </c:pt>
                <c:pt idx="2">
                  <c:v>2.2743428704533102</c:v>
                </c:pt>
                <c:pt idx="3">
                  <c:v>-0.33432229383674894</c:v>
                </c:pt>
                <c:pt idx="4">
                  <c:v>1.572595492720879</c:v>
                </c:pt>
                <c:pt idx="5">
                  <c:v>-1.2054539859452831</c:v>
                </c:pt>
                <c:pt idx="6">
                  <c:v>0.23915051215197991</c:v>
                </c:pt>
                <c:pt idx="7">
                  <c:v>0.27454203476145267</c:v>
                </c:pt>
                <c:pt idx="8">
                  <c:v>-1.1929691565435263</c:v>
                </c:pt>
                <c:pt idx="9">
                  <c:v>1.8659115783031126</c:v>
                </c:pt>
                <c:pt idx="10">
                  <c:v>-0.45398834221140305</c:v>
                </c:pt>
                <c:pt idx="11">
                  <c:v>2.1727725312412218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23-4E5F-84D3-7036B8F852D0}"/>
            </c:ext>
          </c:extLst>
        </c:ser>
        <c:ser>
          <c:idx val="3"/>
          <c:order val="3"/>
          <c:tx>
            <c:strRef>
              <c:f>'c3'!$S$2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D9D9D9"/>
              </a:solidFill>
            </a:ln>
            <a:effectLst/>
          </c:spPr>
          <c:invertIfNegative val="0"/>
          <c:cat>
            <c:strRef>
              <c:f>'c3'!$G$3:$G$14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'c3'!$S$3:$S$14</c:f>
              <c:numCache>
                <c:formatCode>0.00</c:formatCode>
                <c:ptCount val="12"/>
                <c:pt idx="0">
                  <c:v>-0.49576994853882184</c:v>
                </c:pt>
                <c:pt idx="1">
                  <c:v>-2.1234480556434789</c:v>
                </c:pt>
                <c:pt idx="2">
                  <c:v>3.0429456148957996</c:v>
                </c:pt>
                <c:pt idx="3">
                  <c:v>0.30093717035981626</c:v>
                </c:pt>
                <c:pt idx="4">
                  <c:v>1.1556161614729774</c:v>
                </c:pt>
                <c:pt idx="5">
                  <c:v>-1.7793317882652531</c:v>
                </c:pt>
                <c:pt idx="6">
                  <c:v>2.1601765393276935</c:v>
                </c:pt>
                <c:pt idx="7">
                  <c:v>-0.75105265553864342</c:v>
                </c:pt>
                <c:pt idx="8">
                  <c:v>-1.0048838512249887</c:v>
                </c:pt>
                <c:pt idx="9">
                  <c:v>2.8488759997652409</c:v>
                </c:pt>
                <c:pt idx="10">
                  <c:v>-0.76770373076367093</c:v>
                </c:pt>
                <c:pt idx="11">
                  <c:v>1.1103276043456418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23-4E5F-84D3-7036B8F852D0}"/>
            </c:ext>
          </c:extLst>
        </c:ser>
        <c:ser>
          <c:idx val="4"/>
          <c:order val="4"/>
          <c:tx>
            <c:strRef>
              <c:f>'c3'!$T$2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'c3'!$G$3:$G$14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'c3'!$T$3:$T$14</c:f>
              <c:numCache>
                <c:formatCode>0.00</c:formatCode>
                <c:ptCount val="12"/>
                <c:pt idx="0">
                  <c:v>-0.28648778014353127</c:v>
                </c:pt>
                <c:pt idx="1">
                  <c:v>-1.8729726465482486</c:v>
                </c:pt>
                <c:pt idx="2">
                  <c:v>2.7537459217049616</c:v>
                </c:pt>
                <c:pt idx="3">
                  <c:v>0.64468244152926957</c:v>
                </c:pt>
                <c:pt idx="4">
                  <c:v>0.35588468113157035</c:v>
                </c:pt>
                <c:pt idx="5">
                  <c:v>-0.12309581327471619</c:v>
                </c:pt>
                <c:pt idx="6">
                  <c:v>0.27838406109677294</c:v>
                </c:pt>
                <c:pt idx="7">
                  <c:v>-0.55016080189385264</c:v>
                </c:pt>
                <c:pt idx="8">
                  <c:v>0.18717373876175714</c:v>
                </c:pt>
                <c:pt idx="9">
                  <c:v>1.4090745664121016</c:v>
                </c:pt>
                <c:pt idx="10">
                  <c:v>-1.2844719242796003</c:v>
                </c:pt>
                <c:pt idx="11">
                  <c:v>3.1201748765457467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23-4E5F-84D3-7036B8F852D0}"/>
            </c:ext>
          </c:extLst>
        </c:ser>
        <c:ser>
          <c:idx val="5"/>
          <c:order val="5"/>
          <c:tx>
            <c:strRef>
              <c:f>'c3'!$U$2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'c3'!$G$3:$G$14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'c3'!$U$3:$U$14</c:f>
              <c:numCache>
                <c:formatCode>0.00</c:formatCode>
                <c:ptCount val="12"/>
                <c:pt idx="0">
                  <c:v>-1.8366862510483628</c:v>
                </c:pt>
                <c:pt idx="1">
                  <c:v>-1.6985313000891011</c:v>
                </c:pt>
                <c:pt idx="2">
                  <c:v>3.2116260081754575</c:v>
                </c:pt>
                <c:pt idx="3">
                  <c:v>0.78886228628284982</c:v>
                </c:pt>
                <c:pt idx="4">
                  <c:v>0.16317933246429561</c:v>
                </c:pt>
                <c:pt idx="5">
                  <c:v>0.4706306130124176</c:v>
                </c:pt>
                <c:pt idx="6">
                  <c:v>-0.19971541393343273</c:v>
                </c:pt>
                <c:pt idx="7">
                  <c:v>-0.40832577515580226</c:v>
                </c:pt>
                <c:pt idx="8">
                  <c:v>0.40465744580309604</c:v>
                </c:pt>
                <c:pt idx="9">
                  <c:v>1.0268378050565019</c:v>
                </c:pt>
                <c:pt idx="10">
                  <c:v>-0.48980398981102269</c:v>
                </c:pt>
                <c:pt idx="11">
                  <c:v>2.513431974882181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F23-4E5F-84D3-7036B8F852D0}"/>
            </c:ext>
          </c:extLst>
        </c:ser>
        <c:ser>
          <c:idx val="6"/>
          <c:order val="6"/>
          <c:tx>
            <c:strRef>
              <c:f>'c3'!$V$2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'c3'!$G$3:$G$14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'c3'!$V$3:$V$14</c:f>
              <c:numCache>
                <c:formatCode>0.00</c:formatCode>
                <c:ptCount val="12"/>
                <c:pt idx="0">
                  <c:v>-1.3102549653552558</c:v>
                </c:pt>
                <c:pt idx="1">
                  <c:v>-0.83059871130744511</c:v>
                </c:pt>
                <c:pt idx="2">
                  <c:v>3.3103118483013247</c:v>
                </c:pt>
                <c:pt idx="3">
                  <c:v>0.11167216140717073</c:v>
                </c:pt>
                <c:pt idx="4">
                  <c:v>0.8604444633671875</c:v>
                </c:pt>
                <c:pt idx="5">
                  <c:v>1.5472277693788783E-3</c:v>
                </c:pt>
                <c:pt idx="6">
                  <c:v>-0.47108264916442977</c:v>
                </c:pt>
                <c:pt idx="7">
                  <c:v>1.249074271807757</c:v>
                </c:pt>
                <c:pt idx="8">
                  <c:v>-0.65324181594642994</c:v>
                </c:pt>
                <c:pt idx="9">
                  <c:v>0.55333001167178963</c:v>
                </c:pt>
                <c:pt idx="10">
                  <c:v>1.3335156052868058</c:v>
                </c:pt>
                <c:pt idx="11">
                  <c:v>0.9019550260141358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23-4E5F-84D3-7036B8F852D0}"/>
            </c:ext>
          </c:extLst>
        </c:ser>
        <c:ser>
          <c:idx val="7"/>
          <c:order val="7"/>
          <c:tx>
            <c:strRef>
              <c:f>'c3'!$W$2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'c3'!$G$3:$G$14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'c3'!$W$3:$W$14</c:f>
              <c:numCache>
                <c:formatCode>0.00</c:formatCode>
                <c:ptCount val="12"/>
                <c:pt idx="0">
                  <c:v>2.5428776633666956</c:v>
                </c:pt>
                <c:pt idx="1">
                  <c:v>-0.22948702232326923</c:v>
                </c:pt>
                <c:pt idx="2">
                  <c:v>5.7218002237599848</c:v>
                </c:pt>
                <c:pt idx="3">
                  <c:v>0.16365309729206956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F23-4E5F-84D3-7036B8F852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6196008"/>
        <c:axId val="136196400"/>
      </c:barChart>
      <c:catAx>
        <c:axId val="136196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j-lt"/>
                <a:ea typeface="Calibri"/>
                <a:cs typeface="Calibri"/>
              </a:defRPr>
            </a:pPr>
            <a:endParaRPr lang="hu-HU"/>
          </a:p>
        </c:txPr>
        <c:crossAx val="136196400"/>
        <c:crosses val="autoZero"/>
        <c:auto val="1"/>
        <c:lblAlgn val="ctr"/>
        <c:lblOffset val="100"/>
        <c:noMultiLvlLbl val="0"/>
      </c:catAx>
      <c:valAx>
        <c:axId val="136196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BFBFBF"/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Calibri"/>
                    <a:cs typeface="Calibri"/>
                  </a:defRPr>
                </a:pPr>
                <a:r>
                  <a:rPr lang="en-US"/>
                  <a:t>havi változás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Calibri"/>
                  <a:cs typeface="Calibri"/>
                </a:defRPr>
              </a:pPr>
              <a:endParaRPr lang="hu-HU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9525">
            <a:solidFill>
              <a:schemeClr val="bg1">
                <a:lumMod val="75000"/>
              </a:schemeClr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j-lt"/>
                <a:ea typeface="Calibri"/>
                <a:cs typeface="Calibri"/>
              </a:defRPr>
            </a:pPr>
            <a:endParaRPr lang="hu-HU"/>
          </a:p>
        </c:txPr>
        <c:crossAx val="13619600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j-lt"/>
              <a:ea typeface="Calibri"/>
              <a:cs typeface="Calibri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rgbClr val="FFFFFF"/>
    </a:solidFill>
    <a:ln w="25400" cap="flat" cmpd="sng" algn="ctr">
      <a:noFill/>
      <a:round/>
    </a:ln>
    <a:effectLst/>
  </c:spPr>
  <c:txPr>
    <a:bodyPr/>
    <a:lstStyle/>
    <a:p>
      <a:pPr>
        <a:defRPr sz="1800" b="0" i="0">
          <a:solidFill>
            <a:sysClr val="windowText" lastClr="000000"/>
          </a:solidFill>
          <a:latin typeface="+mj-lt"/>
          <a:ea typeface="Calibri"/>
          <a:cs typeface="Calibri"/>
        </a:defRPr>
      </a:pPr>
      <a:endParaRPr lang="hu-HU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251151557018504E-2"/>
          <c:y val="8.2585850052798296E-2"/>
          <c:w val="0.93248451917285458"/>
          <c:h val="0.60188595564943093"/>
        </c:manualLayout>
      </c:layout>
      <c:areaChart>
        <c:grouping val="stacked"/>
        <c:varyColors val="0"/>
        <c:ser>
          <c:idx val="0"/>
          <c:order val="1"/>
          <c:tx>
            <c:strRef>
              <c:f>'c1-2'!$C$16</c:f>
              <c:strCache>
                <c:ptCount val="1"/>
                <c:pt idx="0">
                  <c:v>lower</c:v>
                </c:pt>
              </c:strCache>
            </c:strRef>
          </c:tx>
          <c:spPr>
            <a:noFill/>
          </c:spPr>
          <c:cat>
            <c:numRef>
              <c:f>'c1-2'!$A$18:$A$341</c:f>
              <c:numCache>
                <c:formatCode>mmm\-yy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</c:numCache>
            </c:numRef>
          </c:cat>
          <c:val>
            <c:numRef>
              <c:f>'c1-2'!$C$18:$C$341</c:f>
              <c:numCache>
                <c:formatCode>0.0</c:formatCode>
                <c:ptCount val="324"/>
                <c:pt idx="0">
                  <c:v>3.7169918492455309</c:v>
                </c:pt>
                <c:pt idx="1">
                  <c:v>2.7804965967721529</c:v>
                </c:pt>
                <c:pt idx="2">
                  <c:v>2.2255184719153789</c:v>
                </c:pt>
                <c:pt idx="3">
                  <c:v>1.6883769546178371</c:v>
                </c:pt>
                <c:pt idx="4">
                  <c:v>1.7561482773411257</c:v>
                </c:pt>
                <c:pt idx="5">
                  <c:v>1.9225695100686124</c:v>
                </c:pt>
                <c:pt idx="6">
                  <c:v>1.7545255250372378</c:v>
                </c:pt>
                <c:pt idx="7">
                  <c:v>1.34330660778663</c:v>
                </c:pt>
                <c:pt idx="8">
                  <c:v>1.3710606097958618</c:v>
                </c:pt>
                <c:pt idx="9">
                  <c:v>0.91132193042523113</c:v>
                </c:pt>
                <c:pt idx="10">
                  <c:v>0.91593030816623866</c:v>
                </c:pt>
                <c:pt idx="11">
                  <c:v>0.42506276944780552</c:v>
                </c:pt>
                <c:pt idx="12">
                  <c:v>0</c:v>
                </c:pt>
                <c:pt idx="13">
                  <c:v>0.10315388802861492</c:v>
                </c:pt>
                <c:pt idx="14">
                  <c:v>7.7117957443746832E-2</c:v>
                </c:pt>
                <c:pt idx="15">
                  <c:v>-8.7189940139055011E-2</c:v>
                </c:pt>
                <c:pt idx="16">
                  <c:v>-0.13303501866887757</c:v>
                </c:pt>
                <c:pt idx="17">
                  <c:v>-0.27135074950689386</c:v>
                </c:pt>
                <c:pt idx="18">
                  <c:v>0.12891311550566797</c:v>
                </c:pt>
                <c:pt idx="19">
                  <c:v>0.2</c:v>
                </c:pt>
                <c:pt idx="20">
                  <c:v>-0.38395382127987626</c:v>
                </c:pt>
                <c:pt idx="21">
                  <c:v>-0.39436048355640835</c:v>
                </c:pt>
                <c:pt idx="22">
                  <c:v>-0.70042866704865503</c:v>
                </c:pt>
                <c:pt idx="23">
                  <c:v>-0.9373491815670576</c:v>
                </c:pt>
                <c:pt idx="24">
                  <c:v>-1.447055786076902</c:v>
                </c:pt>
                <c:pt idx="25">
                  <c:v>-1.0472297311166585</c:v>
                </c:pt>
                <c:pt idx="26">
                  <c:v>-0.63973849038276853</c:v>
                </c:pt>
                <c:pt idx="27">
                  <c:v>-0.3</c:v>
                </c:pt>
                <c:pt idx="28">
                  <c:v>0.53094439816412375</c:v>
                </c:pt>
                <c:pt idx="29">
                  <c:v>0.58880418406022272</c:v>
                </c:pt>
                <c:pt idx="30">
                  <c:v>0.39643705887063163</c:v>
                </c:pt>
                <c:pt idx="31">
                  <c:v>9.6821967393481145E-3</c:v>
                </c:pt>
                <c:pt idx="32">
                  <c:v>-0.39714782670608884</c:v>
                </c:pt>
                <c:pt idx="33">
                  <c:v>0.10120404248186787</c:v>
                </c:pt>
                <c:pt idx="34">
                  <c:v>0.50240414698035352</c:v>
                </c:pt>
                <c:pt idx="35">
                  <c:v>0.86895746329112455</c:v>
                </c:pt>
                <c:pt idx="36">
                  <c:v>0.91801181167458878</c:v>
                </c:pt>
                <c:pt idx="37">
                  <c:v>0.27879615938887525</c:v>
                </c:pt>
                <c:pt idx="38">
                  <c:v>-0.23281304688885029</c:v>
                </c:pt>
                <c:pt idx="39">
                  <c:v>7.0965751882482664E-2</c:v>
                </c:pt>
                <c:pt idx="40">
                  <c:v>-0.35535203425264683</c:v>
                </c:pt>
                <c:pt idx="41">
                  <c:v>-0.16016342015859664</c:v>
                </c:pt>
                <c:pt idx="42">
                  <c:v>-0.31480384483785429</c:v>
                </c:pt>
                <c:pt idx="43">
                  <c:v>-0.12670886972730955</c:v>
                </c:pt>
                <c:pt idx="44">
                  <c:v>0.62136488858122618</c:v>
                </c:pt>
                <c:pt idx="45">
                  <c:v>1.0114475450584735</c:v>
                </c:pt>
                <c:pt idx="46">
                  <c:v>1.1000000000000001</c:v>
                </c:pt>
                <c:pt idx="47">
                  <c:v>1.7733655388626062</c:v>
                </c:pt>
                <c:pt idx="48">
                  <c:v>2.329818726836848</c:v>
                </c:pt>
                <c:pt idx="49">
                  <c:v>2.9</c:v>
                </c:pt>
                <c:pt idx="50">
                  <c:v>2.6919669648024467</c:v>
                </c:pt>
                <c:pt idx="51">
                  <c:v>2.2317628725406706</c:v>
                </c:pt>
                <c:pt idx="52">
                  <c:v>2.0926640589393912</c:v>
                </c:pt>
                <c:pt idx="53">
                  <c:v>1.6638875902498576</c:v>
                </c:pt>
                <c:pt idx="54">
                  <c:v>1.7248121608876814</c:v>
                </c:pt>
                <c:pt idx="55">
                  <c:v>1.9758563433770573</c:v>
                </c:pt>
                <c:pt idx="56">
                  <c:v>1.6769335462250043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EF-4846-95C3-852BFB030FB3}"/>
            </c:ext>
          </c:extLst>
        </c:ser>
        <c:ser>
          <c:idx val="1"/>
          <c:order val="2"/>
          <c:tx>
            <c:strRef>
              <c:f>'c1-2'!$D$16</c:f>
              <c:strCache>
                <c:ptCount val="1"/>
                <c:pt idx="0">
                  <c:v>upper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numRef>
              <c:f>'c1-2'!$A$18:$A$341</c:f>
              <c:numCache>
                <c:formatCode>mmm\-yy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</c:numCache>
            </c:numRef>
          </c:cat>
          <c:val>
            <c:numRef>
              <c:f>'c1-2'!$D$18:$D$341</c:f>
              <c:numCache>
                <c:formatCode>General</c:formatCode>
                <c:ptCount val="324"/>
                <c:pt idx="53" formatCode="0.0">
                  <c:v>0.19571888764406187</c:v>
                </c:pt>
                <c:pt idx="54" formatCode="0.0">
                  <c:v>0.48986098906404013</c:v>
                </c:pt>
                <c:pt idx="55" formatCode="0.0">
                  <c:v>0.70003266460378522</c:v>
                </c:pt>
                <c:pt idx="56" formatCode="0.0">
                  <c:v>0.83520986901607985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EF-4846-95C3-852BFB030FB3}"/>
            </c:ext>
          </c:extLst>
        </c:ser>
        <c:ser>
          <c:idx val="2"/>
          <c:order val="3"/>
          <c:tx>
            <c:strRef>
              <c:f>'c1-2'!$E$17</c:f>
              <c:strCache>
                <c:ptCount val="1"/>
                <c:pt idx="0">
                  <c:v>Bizonytalansági sáv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numRef>
              <c:f>'c1-2'!$A$18:$A$341</c:f>
              <c:numCache>
                <c:formatCode>mmm\-yy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</c:numCache>
            </c:numRef>
          </c:cat>
          <c:val>
            <c:numRef>
              <c:f>'c1-2'!$E$18:$E$341</c:f>
              <c:numCache>
                <c:formatCode>General</c:formatCode>
                <c:ptCount val="324"/>
                <c:pt idx="53" formatCode="0.0">
                  <c:v>0.19571888764406187</c:v>
                </c:pt>
                <c:pt idx="54" formatCode="0.0">
                  <c:v>0.48986098906404013</c:v>
                </c:pt>
                <c:pt idx="55" formatCode="0.0">
                  <c:v>0.70003266460378522</c:v>
                </c:pt>
                <c:pt idx="56" formatCode="0.0">
                  <c:v>0.83520986901607985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EF-4846-95C3-852BFB030F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832960"/>
        <c:axId val="101835136"/>
      </c:areaChart>
      <c:lineChart>
        <c:grouping val="standard"/>
        <c:varyColors val="0"/>
        <c:ser>
          <c:idx val="3"/>
          <c:order val="0"/>
          <c:tx>
            <c:strRef>
              <c:f>'c1-2'!$B$17</c:f>
              <c:strCache>
                <c:ptCount val="1"/>
                <c:pt idx="0">
                  <c:v>CPI</c:v>
                </c:pt>
              </c:strCache>
            </c:strRef>
          </c:tx>
          <c:spPr>
            <a:ln w="38100">
              <a:solidFill>
                <a:srgbClr val="7BAFD4">
                  <a:lumMod val="50000"/>
                </a:srgbClr>
              </a:solidFill>
              <a:prstDash val="solid"/>
            </a:ln>
          </c:spPr>
          <c:marker>
            <c:symbol val="none"/>
          </c:marker>
          <c:dPt>
            <c:idx val="17"/>
            <c:bubble3D val="0"/>
            <c:extLst>
              <c:ext xmlns:c16="http://schemas.microsoft.com/office/drawing/2014/chart" uri="{C3380CC4-5D6E-409C-BE32-E72D297353CC}">
                <c16:uniqueId val="{00000003-EEEF-4846-95C3-852BFB030FB3}"/>
              </c:ext>
            </c:extLst>
          </c:dPt>
          <c:dPt>
            <c:idx val="18"/>
            <c:bubble3D val="0"/>
            <c:extLst>
              <c:ext xmlns:c16="http://schemas.microsoft.com/office/drawing/2014/chart" uri="{C3380CC4-5D6E-409C-BE32-E72D297353CC}">
                <c16:uniqueId val="{00000004-EEEF-4846-95C3-852BFB030FB3}"/>
              </c:ext>
            </c:extLst>
          </c:dPt>
          <c:dPt>
            <c:idx val="19"/>
            <c:bubble3D val="0"/>
            <c:extLst>
              <c:ext xmlns:c16="http://schemas.microsoft.com/office/drawing/2014/chart" uri="{C3380CC4-5D6E-409C-BE32-E72D297353CC}">
                <c16:uniqueId val="{00000005-EEEF-4846-95C3-852BFB030FB3}"/>
              </c:ext>
            </c:extLst>
          </c:dPt>
          <c:dPt>
            <c:idx val="20"/>
            <c:bubble3D val="0"/>
            <c:extLst>
              <c:ext xmlns:c16="http://schemas.microsoft.com/office/drawing/2014/chart" uri="{C3380CC4-5D6E-409C-BE32-E72D297353CC}">
                <c16:uniqueId val="{00000006-EEEF-4846-95C3-852BFB030FB3}"/>
              </c:ext>
            </c:extLst>
          </c:dPt>
          <c:dPt>
            <c:idx val="21"/>
            <c:bubble3D val="0"/>
            <c:extLst>
              <c:ext xmlns:c16="http://schemas.microsoft.com/office/drawing/2014/chart" uri="{C3380CC4-5D6E-409C-BE32-E72D297353CC}">
                <c16:uniqueId val="{00000007-EEEF-4846-95C3-852BFB030FB3}"/>
              </c:ext>
            </c:extLst>
          </c:dPt>
          <c:dPt>
            <c:idx val="22"/>
            <c:bubble3D val="0"/>
            <c:extLst>
              <c:ext xmlns:c16="http://schemas.microsoft.com/office/drawing/2014/chart" uri="{C3380CC4-5D6E-409C-BE32-E72D297353CC}">
                <c16:uniqueId val="{00000008-EEEF-4846-95C3-852BFB030FB3}"/>
              </c:ext>
            </c:extLst>
          </c:dPt>
          <c:dPt>
            <c:idx val="23"/>
            <c:bubble3D val="0"/>
            <c:extLst>
              <c:ext xmlns:c16="http://schemas.microsoft.com/office/drawing/2014/chart" uri="{C3380CC4-5D6E-409C-BE32-E72D297353CC}">
                <c16:uniqueId val="{00000009-EEEF-4846-95C3-852BFB030FB3}"/>
              </c:ext>
            </c:extLst>
          </c:dPt>
          <c:dPt>
            <c:idx val="24"/>
            <c:bubble3D val="0"/>
            <c:extLst>
              <c:ext xmlns:c16="http://schemas.microsoft.com/office/drawing/2014/chart" uri="{C3380CC4-5D6E-409C-BE32-E72D297353CC}">
                <c16:uniqueId val="{0000000A-EEEF-4846-95C3-852BFB030FB3}"/>
              </c:ext>
            </c:extLst>
          </c:dPt>
          <c:dPt>
            <c:idx val="25"/>
            <c:bubble3D val="0"/>
            <c:extLst>
              <c:ext xmlns:c16="http://schemas.microsoft.com/office/drawing/2014/chart" uri="{C3380CC4-5D6E-409C-BE32-E72D297353CC}">
                <c16:uniqueId val="{0000000B-EEEF-4846-95C3-852BFB030FB3}"/>
              </c:ext>
            </c:extLst>
          </c:dPt>
          <c:dPt>
            <c:idx val="26"/>
            <c:bubble3D val="0"/>
            <c:extLst>
              <c:ext xmlns:c16="http://schemas.microsoft.com/office/drawing/2014/chart" uri="{C3380CC4-5D6E-409C-BE32-E72D297353CC}">
                <c16:uniqueId val="{0000000C-EEEF-4846-95C3-852BFB030FB3}"/>
              </c:ext>
            </c:extLst>
          </c:dPt>
          <c:dPt>
            <c:idx val="27"/>
            <c:bubble3D val="0"/>
            <c:extLst>
              <c:ext xmlns:c16="http://schemas.microsoft.com/office/drawing/2014/chart" uri="{C3380CC4-5D6E-409C-BE32-E72D297353CC}">
                <c16:uniqueId val="{0000000D-EEEF-4846-95C3-852BFB030FB3}"/>
              </c:ext>
            </c:extLst>
          </c:dPt>
          <c:dPt>
            <c:idx val="28"/>
            <c:bubble3D val="0"/>
            <c:extLst>
              <c:ext xmlns:c16="http://schemas.microsoft.com/office/drawing/2014/chart" uri="{C3380CC4-5D6E-409C-BE32-E72D297353CC}">
                <c16:uniqueId val="{0000000E-EEEF-4846-95C3-852BFB030FB3}"/>
              </c:ext>
            </c:extLst>
          </c:dPt>
          <c:dPt>
            <c:idx val="29"/>
            <c:bubble3D val="0"/>
            <c:extLst>
              <c:ext xmlns:c16="http://schemas.microsoft.com/office/drawing/2014/chart" uri="{C3380CC4-5D6E-409C-BE32-E72D297353CC}">
                <c16:uniqueId val="{0000000F-EEEF-4846-95C3-852BFB030FB3}"/>
              </c:ext>
            </c:extLst>
          </c:dPt>
          <c:dPt>
            <c:idx val="30"/>
            <c:bubble3D val="0"/>
            <c:extLst>
              <c:ext xmlns:c16="http://schemas.microsoft.com/office/drawing/2014/chart" uri="{C3380CC4-5D6E-409C-BE32-E72D297353CC}">
                <c16:uniqueId val="{00000010-EEEF-4846-95C3-852BFB030FB3}"/>
              </c:ext>
            </c:extLst>
          </c:dPt>
          <c:dPt>
            <c:idx val="31"/>
            <c:bubble3D val="0"/>
            <c:extLst>
              <c:ext xmlns:c16="http://schemas.microsoft.com/office/drawing/2014/chart" uri="{C3380CC4-5D6E-409C-BE32-E72D297353CC}">
                <c16:uniqueId val="{00000011-EEEF-4846-95C3-852BFB030FB3}"/>
              </c:ext>
            </c:extLst>
          </c:dPt>
          <c:dPt>
            <c:idx val="32"/>
            <c:bubble3D val="0"/>
            <c:extLst>
              <c:ext xmlns:c16="http://schemas.microsoft.com/office/drawing/2014/chart" uri="{C3380CC4-5D6E-409C-BE32-E72D297353CC}">
                <c16:uniqueId val="{00000012-EEEF-4846-95C3-852BFB030FB3}"/>
              </c:ext>
            </c:extLst>
          </c:dPt>
          <c:dPt>
            <c:idx val="33"/>
            <c:bubble3D val="0"/>
            <c:extLst>
              <c:ext xmlns:c16="http://schemas.microsoft.com/office/drawing/2014/chart" uri="{C3380CC4-5D6E-409C-BE32-E72D297353CC}">
                <c16:uniqueId val="{00000013-EEEF-4846-95C3-852BFB030FB3}"/>
              </c:ext>
            </c:extLst>
          </c:dPt>
          <c:dPt>
            <c:idx val="34"/>
            <c:bubble3D val="0"/>
            <c:extLst>
              <c:ext xmlns:c16="http://schemas.microsoft.com/office/drawing/2014/chart" uri="{C3380CC4-5D6E-409C-BE32-E72D297353CC}">
                <c16:uniqueId val="{00000014-EEEF-4846-95C3-852BFB030FB3}"/>
              </c:ext>
            </c:extLst>
          </c:dPt>
          <c:dPt>
            <c:idx val="35"/>
            <c:bubble3D val="0"/>
            <c:extLst>
              <c:ext xmlns:c16="http://schemas.microsoft.com/office/drawing/2014/chart" uri="{C3380CC4-5D6E-409C-BE32-E72D297353CC}">
                <c16:uniqueId val="{00000015-EEEF-4846-95C3-852BFB030FB3}"/>
              </c:ext>
            </c:extLst>
          </c:dPt>
          <c:dPt>
            <c:idx val="36"/>
            <c:bubble3D val="0"/>
            <c:extLst>
              <c:ext xmlns:c16="http://schemas.microsoft.com/office/drawing/2014/chart" uri="{C3380CC4-5D6E-409C-BE32-E72D297353CC}">
                <c16:uniqueId val="{00000016-EEEF-4846-95C3-852BFB030FB3}"/>
              </c:ext>
            </c:extLst>
          </c:dPt>
          <c:dPt>
            <c:idx val="37"/>
            <c:bubble3D val="0"/>
            <c:extLst>
              <c:ext xmlns:c16="http://schemas.microsoft.com/office/drawing/2014/chart" uri="{C3380CC4-5D6E-409C-BE32-E72D297353CC}">
                <c16:uniqueId val="{00000017-EEEF-4846-95C3-852BFB030FB3}"/>
              </c:ext>
            </c:extLst>
          </c:dPt>
          <c:dPt>
            <c:idx val="38"/>
            <c:bubble3D val="0"/>
            <c:extLst>
              <c:ext xmlns:c16="http://schemas.microsoft.com/office/drawing/2014/chart" uri="{C3380CC4-5D6E-409C-BE32-E72D297353CC}">
                <c16:uniqueId val="{00000018-EEEF-4846-95C3-852BFB030FB3}"/>
              </c:ext>
            </c:extLst>
          </c:dPt>
          <c:dPt>
            <c:idx val="39"/>
            <c:bubble3D val="0"/>
            <c:extLst>
              <c:ext xmlns:c16="http://schemas.microsoft.com/office/drawing/2014/chart" uri="{C3380CC4-5D6E-409C-BE32-E72D297353CC}">
                <c16:uniqueId val="{00000019-EEEF-4846-95C3-852BFB030FB3}"/>
              </c:ext>
            </c:extLst>
          </c:dPt>
          <c:dPt>
            <c:idx val="40"/>
            <c:bubble3D val="0"/>
            <c:extLst>
              <c:ext xmlns:c16="http://schemas.microsoft.com/office/drawing/2014/chart" uri="{C3380CC4-5D6E-409C-BE32-E72D297353CC}">
                <c16:uniqueId val="{0000001A-EEEF-4846-95C3-852BFB030FB3}"/>
              </c:ext>
            </c:extLst>
          </c:dPt>
          <c:dPt>
            <c:idx val="41"/>
            <c:bubble3D val="0"/>
            <c:extLst>
              <c:ext xmlns:c16="http://schemas.microsoft.com/office/drawing/2014/chart" uri="{C3380CC4-5D6E-409C-BE32-E72D297353CC}">
                <c16:uniqueId val="{0000001B-EEEF-4846-95C3-852BFB030FB3}"/>
              </c:ext>
            </c:extLst>
          </c:dPt>
          <c:dPt>
            <c:idx val="42"/>
            <c:bubble3D val="0"/>
            <c:extLst>
              <c:ext xmlns:c16="http://schemas.microsoft.com/office/drawing/2014/chart" uri="{C3380CC4-5D6E-409C-BE32-E72D297353CC}">
                <c16:uniqueId val="{0000001C-EEEF-4846-95C3-852BFB030FB3}"/>
              </c:ext>
            </c:extLst>
          </c:dPt>
          <c:dPt>
            <c:idx val="43"/>
            <c:bubble3D val="0"/>
            <c:extLst>
              <c:ext xmlns:c16="http://schemas.microsoft.com/office/drawing/2014/chart" uri="{C3380CC4-5D6E-409C-BE32-E72D297353CC}">
                <c16:uniqueId val="{0000001D-EEEF-4846-95C3-852BFB030FB3}"/>
              </c:ext>
            </c:extLst>
          </c:dPt>
          <c:dPt>
            <c:idx val="44"/>
            <c:bubble3D val="0"/>
            <c:extLst>
              <c:ext xmlns:c16="http://schemas.microsoft.com/office/drawing/2014/chart" uri="{C3380CC4-5D6E-409C-BE32-E72D297353CC}">
                <c16:uniqueId val="{0000001E-EEEF-4846-95C3-852BFB030FB3}"/>
              </c:ext>
            </c:extLst>
          </c:dPt>
          <c:dPt>
            <c:idx val="45"/>
            <c:bubble3D val="0"/>
            <c:extLst>
              <c:ext xmlns:c16="http://schemas.microsoft.com/office/drawing/2014/chart" uri="{C3380CC4-5D6E-409C-BE32-E72D297353CC}">
                <c16:uniqueId val="{0000001F-EEEF-4846-95C3-852BFB030FB3}"/>
              </c:ext>
            </c:extLst>
          </c:dPt>
          <c:dPt>
            <c:idx val="46"/>
            <c:bubble3D val="0"/>
            <c:extLst>
              <c:ext xmlns:c16="http://schemas.microsoft.com/office/drawing/2014/chart" uri="{C3380CC4-5D6E-409C-BE32-E72D297353CC}">
                <c16:uniqueId val="{00000020-EEEF-4846-95C3-852BFB030FB3}"/>
              </c:ext>
            </c:extLst>
          </c:dPt>
          <c:dPt>
            <c:idx val="47"/>
            <c:bubble3D val="0"/>
            <c:extLst>
              <c:ext xmlns:c16="http://schemas.microsoft.com/office/drawing/2014/chart" uri="{C3380CC4-5D6E-409C-BE32-E72D297353CC}">
                <c16:uniqueId val="{00000021-EEEF-4846-95C3-852BFB030FB3}"/>
              </c:ext>
            </c:extLst>
          </c:dPt>
          <c:dPt>
            <c:idx val="48"/>
            <c:bubble3D val="0"/>
            <c:extLst>
              <c:ext xmlns:c16="http://schemas.microsoft.com/office/drawing/2014/chart" uri="{C3380CC4-5D6E-409C-BE32-E72D297353CC}">
                <c16:uniqueId val="{00000022-EEEF-4846-95C3-852BFB030FB3}"/>
              </c:ext>
            </c:extLst>
          </c:dPt>
          <c:dPt>
            <c:idx val="49"/>
            <c:bubble3D val="0"/>
            <c:extLst>
              <c:ext xmlns:c16="http://schemas.microsoft.com/office/drawing/2014/chart" uri="{C3380CC4-5D6E-409C-BE32-E72D297353CC}">
                <c16:uniqueId val="{00000023-EEEF-4846-95C3-852BFB030FB3}"/>
              </c:ext>
            </c:extLst>
          </c:dPt>
          <c:dPt>
            <c:idx val="50"/>
            <c:bubble3D val="0"/>
            <c:spPr>
              <a:ln w="38100">
                <a:solidFill>
                  <a:srgbClr val="7BAFD4">
                    <a:lumMod val="50000"/>
                  </a:srgbClr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25-EEEF-4846-95C3-852BFB030FB3}"/>
              </c:ext>
            </c:extLst>
          </c:dPt>
          <c:dPt>
            <c:idx val="51"/>
            <c:bubble3D val="0"/>
            <c:extLst>
              <c:ext xmlns:c16="http://schemas.microsoft.com/office/drawing/2014/chart" uri="{C3380CC4-5D6E-409C-BE32-E72D297353CC}">
                <c16:uniqueId val="{00000026-EEEF-4846-95C3-852BFB030FB3}"/>
              </c:ext>
            </c:extLst>
          </c:dPt>
          <c:dPt>
            <c:idx val="52"/>
            <c:bubble3D val="0"/>
            <c:spPr>
              <a:ln w="38100">
                <a:solidFill>
                  <a:srgbClr val="7BAFD4">
                    <a:lumMod val="50000"/>
                  </a:srgbClr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28-EEEF-4846-95C3-852BFB030FB3}"/>
              </c:ext>
            </c:extLst>
          </c:dPt>
          <c:dPt>
            <c:idx val="53"/>
            <c:bubble3D val="0"/>
            <c:spPr>
              <a:ln w="38100">
                <a:solidFill>
                  <a:srgbClr val="7BAFD4">
                    <a:lumMod val="50000"/>
                  </a:srgbClr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2A-EEEF-4846-95C3-852BFB030FB3}"/>
              </c:ext>
            </c:extLst>
          </c:dPt>
          <c:dPt>
            <c:idx val="54"/>
            <c:bubble3D val="0"/>
            <c:spPr>
              <a:ln w="38100">
                <a:solidFill>
                  <a:srgbClr val="7BAFD4">
                    <a:lumMod val="50000"/>
                  </a:srgbClr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2C-EEEF-4846-95C3-852BFB030FB3}"/>
              </c:ext>
            </c:extLst>
          </c:dPt>
          <c:dPt>
            <c:idx val="55"/>
            <c:bubble3D val="0"/>
            <c:spPr>
              <a:ln w="38100">
                <a:solidFill>
                  <a:srgbClr val="7BAFD4">
                    <a:lumMod val="50000"/>
                  </a:srgbClr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2E-EEEF-4846-95C3-852BFB030FB3}"/>
              </c:ext>
            </c:extLst>
          </c:dPt>
          <c:dPt>
            <c:idx val="56"/>
            <c:bubble3D val="0"/>
            <c:spPr>
              <a:ln w="38100">
                <a:solidFill>
                  <a:srgbClr val="7BAFD4">
                    <a:lumMod val="50000"/>
                  </a:srgbClr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30-EEEF-4846-95C3-852BFB030FB3}"/>
              </c:ext>
            </c:extLst>
          </c:dPt>
          <c:cat>
            <c:numRef>
              <c:f>'c1-2'!$A$18:$A$341</c:f>
              <c:numCache>
                <c:formatCode>mmm\-yy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</c:numCache>
            </c:numRef>
          </c:cat>
          <c:val>
            <c:numRef>
              <c:f>'c1-2'!$B$18:$B$341</c:f>
              <c:numCache>
                <c:formatCode>0.0</c:formatCode>
                <c:ptCount val="324"/>
                <c:pt idx="0">
                  <c:v>3.7169918492455309</c:v>
                </c:pt>
                <c:pt idx="1">
                  <c:v>2.7804965967721529</c:v>
                </c:pt>
                <c:pt idx="2">
                  <c:v>2.2255184719153789</c:v>
                </c:pt>
                <c:pt idx="3">
                  <c:v>1.6883769546178371</c:v>
                </c:pt>
                <c:pt idx="4">
                  <c:v>1.7561482773411257</c:v>
                </c:pt>
                <c:pt idx="5">
                  <c:v>1.9225695100686124</c:v>
                </c:pt>
                <c:pt idx="6">
                  <c:v>1.7545255250372378</c:v>
                </c:pt>
                <c:pt idx="7">
                  <c:v>1.34330660778663</c:v>
                </c:pt>
                <c:pt idx="8">
                  <c:v>1.3710606097958618</c:v>
                </c:pt>
                <c:pt idx="9">
                  <c:v>0.91132193042523113</c:v>
                </c:pt>
                <c:pt idx="10">
                  <c:v>0.91593030816623866</c:v>
                </c:pt>
                <c:pt idx="11">
                  <c:v>0.42506276944780552</c:v>
                </c:pt>
                <c:pt idx="12">
                  <c:v>-5.0566179730950012E-2</c:v>
                </c:pt>
                <c:pt idx="13">
                  <c:v>0.10315388802861492</c:v>
                </c:pt>
                <c:pt idx="14">
                  <c:v>7.7117957443746832E-2</c:v>
                </c:pt>
                <c:pt idx="15">
                  <c:v>-0.10112053183841851</c:v>
                </c:pt>
                <c:pt idx="16">
                  <c:v>-0.13972419613033082</c:v>
                </c:pt>
                <c:pt idx="17">
                  <c:v>-0.27135074950689386</c:v>
                </c:pt>
                <c:pt idx="18">
                  <c:v>0.12891311550566797</c:v>
                </c:pt>
                <c:pt idx="19">
                  <c:v>0.16648534646722624</c:v>
                </c:pt>
                <c:pt idx="20">
                  <c:v>-0.47979891434401623</c:v>
                </c:pt>
                <c:pt idx="21">
                  <c:v>-0.41673843155288637</c:v>
                </c:pt>
                <c:pt idx="22">
                  <c:v>-0.70627368823923575</c:v>
                </c:pt>
                <c:pt idx="23">
                  <c:v>-0.9373491815670576</c:v>
                </c:pt>
                <c:pt idx="24">
                  <c:v>-1.4</c:v>
                </c:pt>
                <c:pt idx="25">
                  <c:v>-1.0488349707626696</c:v>
                </c:pt>
                <c:pt idx="26">
                  <c:v>-0.63973849038276853</c:v>
                </c:pt>
                <c:pt idx="27">
                  <c:v>-0.3</c:v>
                </c:pt>
                <c:pt idx="28">
                  <c:v>0.53094439816412375</c:v>
                </c:pt>
                <c:pt idx="29">
                  <c:v>0.58880418406022272</c:v>
                </c:pt>
                <c:pt idx="30">
                  <c:v>0.39643705887063163</c:v>
                </c:pt>
                <c:pt idx="31">
                  <c:v>9.6821967393481145E-3</c:v>
                </c:pt>
                <c:pt idx="32">
                  <c:v>-0.39714782670608884</c:v>
                </c:pt>
                <c:pt idx="33">
                  <c:v>0.10120404248186787</c:v>
                </c:pt>
                <c:pt idx="34">
                  <c:v>0.50240414698035352</c:v>
                </c:pt>
                <c:pt idx="35">
                  <c:v>0.86895746329112455</c:v>
                </c:pt>
                <c:pt idx="36">
                  <c:v>0.91801181167458878</c:v>
                </c:pt>
                <c:pt idx="37">
                  <c:v>0.27879615938887525</c:v>
                </c:pt>
                <c:pt idx="38">
                  <c:v>-0.23281304688885029</c:v>
                </c:pt>
                <c:pt idx="39">
                  <c:v>7.0965751882482664E-2</c:v>
                </c:pt>
                <c:pt idx="40">
                  <c:v>-0.35535203425264683</c:v>
                </c:pt>
                <c:pt idx="41">
                  <c:v>-0.16016342015859664</c:v>
                </c:pt>
                <c:pt idx="42">
                  <c:v>-0.31480384483785429</c:v>
                </c:pt>
                <c:pt idx="43">
                  <c:v>-0.12670886972730955</c:v>
                </c:pt>
                <c:pt idx="44">
                  <c:v>0.62136488858122618</c:v>
                </c:pt>
                <c:pt idx="45">
                  <c:v>1.0114475450584735</c:v>
                </c:pt>
                <c:pt idx="46">
                  <c:v>1.1000000000000001</c:v>
                </c:pt>
                <c:pt idx="47">
                  <c:v>1.7733655388626062</c:v>
                </c:pt>
                <c:pt idx="48">
                  <c:v>2.329818726836848</c:v>
                </c:pt>
                <c:pt idx="49">
                  <c:v>2.9</c:v>
                </c:pt>
                <c:pt idx="50">
                  <c:v>2.6919669648024467</c:v>
                </c:pt>
                <c:pt idx="51">
                  <c:v>2.2317628725406706</c:v>
                </c:pt>
                <c:pt idx="52">
                  <c:v>2.0926640589393912</c:v>
                </c:pt>
                <c:pt idx="53">
                  <c:v>1.8596064778939194</c:v>
                </c:pt>
                <c:pt idx="54">
                  <c:v>2.2146731499517216</c:v>
                </c:pt>
                <c:pt idx="55">
                  <c:v>2.6758890079808424</c:v>
                </c:pt>
                <c:pt idx="56">
                  <c:v>2.5121434152410842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1-EEEF-4846-95C3-852BFB030FB3}"/>
            </c:ext>
          </c:extLst>
        </c:ser>
        <c:ser>
          <c:idx val="4"/>
          <c:order val="4"/>
          <c:tx>
            <c:strRef>
              <c:f>'c1-2'!$F$17</c:f>
              <c:strCache>
                <c:ptCount val="1"/>
                <c:pt idx="0">
                  <c:v>Márciusi előrejelzés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val>
            <c:numRef>
              <c:f>'c1-2'!$F$18:$F$71</c:f>
              <c:numCache>
                <c:formatCode>General</c:formatCode>
                <c:ptCount val="54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 formatCode="0">
                  <c:v>-10</c:v>
                </c:pt>
                <c:pt idx="22" formatCode="0">
                  <c:v>-10</c:v>
                </c:pt>
                <c:pt idx="23" formatCode="0">
                  <c:v>-10</c:v>
                </c:pt>
                <c:pt idx="24" formatCode="0">
                  <c:v>-10</c:v>
                </c:pt>
                <c:pt idx="25" formatCode="0">
                  <c:v>-10</c:v>
                </c:pt>
                <c:pt idx="26" formatCode="0">
                  <c:v>-10</c:v>
                </c:pt>
                <c:pt idx="27" formatCode="0">
                  <c:v>-10</c:v>
                </c:pt>
                <c:pt idx="28" formatCode="0">
                  <c:v>-10</c:v>
                </c:pt>
                <c:pt idx="29" formatCode="0">
                  <c:v>-10</c:v>
                </c:pt>
                <c:pt idx="30" formatCode="0">
                  <c:v>-10</c:v>
                </c:pt>
                <c:pt idx="31" formatCode="0">
                  <c:v>-10</c:v>
                </c:pt>
                <c:pt idx="32" formatCode="0">
                  <c:v>-10</c:v>
                </c:pt>
                <c:pt idx="33" formatCode="0">
                  <c:v>-10</c:v>
                </c:pt>
                <c:pt idx="34" formatCode="0">
                  <c:v>-10</c:v>
                </c:pt>
                <c:pt idx="35" formatCode="0">
                  <c:v>-10</c:v>
                </c:pt>
                <c:pt idx="36" formatCode="0">
                  <c:v>-10</c:v>
                </c:pt>
                <c:pt idx="37" formatCode="0">
                  <c:v>-10</c:v>
                </c:pt>
                <c:pt idx="38" formatCode="0">
                  <c:v>-10</c:v>
                </c:pt>
                <c:pt idx="39" formatCode="0">
                  <c:v>-10</c:v>
                </c:pt>
                <c:pt idx="40" formatCode="0">
                  <c:v>-10</c:v>
                </c:pt>
                <c:pt idx="41" formatCode="0">
                  <c:v>-10</c:v>
                </c:pt>
                <c:pt idx="42" formatCode="0">
                  <c:v>-10</c:v>
                </c:pt>
                <c:pt idx="43" formatCode="0">
                  <c:v>-10</c:v>
                </c:pt>
                <c:pt idx="44" formatCode="0">
                  <c:v>-10</c:v>
                </c:pt>
                <c:pt idx="45" formatCode="0">
                  <c:v>-10</c:v>
                </c:pt>
                <c:pt idx="46" formatCode="0">
                  <c:v>-10</c:v>
                </c:pt>
                <c:pt idx="47" formatCode="0">
                  <c:v>-10</c:v>
                </c:pt>
                <c:pt idx="48" formatCode="0">
                  <c:v>-10</c:v>
                </c:pt>
                <c:pt idx="49" formatCode="0">
                  <c:v>-10</c:v>
                </c:pt>
                <c:pt idx="50" formatCode="0.0">
                  <c:v>3.0089933498109076</c:v>
                </c:pt>
                <c:pt idx="51" formatCode="0.0">
                  <c:v>2.5473292684277169</c:v>
                </c:pt>
                <c:pt idx="52" formatCode="0.0">
                  <c:v>2.5298795194242558</c:v>
                </c:pt>
                <c:pt idx="53" formatCode="0.0">
                  <c:v>2.3946919955961476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2-EEEF-4846-95C3-852BFB030F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832960"/>
        <c:axId val="101835136"/>
      </c:lineChart>
      <c:dateAx>
        <c:axId val="101832960"/>
        <c:scaling>
          <c:orientation val="minMax"/>
        </c:scaling>
        <c:delete val="0"/>
        <c:axPos val="b"/>
        <c:numFmt formatCode="yyyy/mm" sourceLinked="0"/>
        <c:majorTickMark val="out"/>
        <c:minorTickMark val="none"/>
        <c:tickLblPos val="low"/>
        <c:spPr>
          <a:ln w="3175">
            <a:solidFill>
              <a:schemeClr val="tx2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01835136"/>
        <c:crosses val="autoZero"/>
        <c:auto val="1"/>
        <c:lblOffset val="100"/>
        <c:baseTimeUnit val="months"/>
      </c:dateAx>
      <c:valAx>
        <c:axId val="101835136"/>
        <c:scaling>
          <c:orientation val="minMax"/>
          <c:max val="4"/>
          <c:min val="-2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7.1036425576519915E-2"/>
              <c:y val="9.3714285714291724E-3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crossAx val="101832960"/>
        <c:crosses val="autoZero"/>
        <c:crossBetween val="midCat"/>
        <c:majorUnit val="1"/>
      </c:valAx>
      <c:spPr>
        <a:noFill/>
        <a:ln w="25400">
          <a:noFill/>
        </a:ln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4"/>
        <c:delete val="1"/>
      </c:legendEntry>
      <c:layout>
        <c:manualLayout>
          <c:xMode val="edge"/>
          <c:yMode val="edge"/>
          <c:x val="7.4044336654874024E-3"/>
          <c:y val="0.90734612545601656"/>
          <c:w val="0.97909490049435965"/>
          <c:h val="9.2653874543983564E-2"/>
        </c:manualLayout>
      </c:layout>
      <c:overlay val="0"/>
    </c:legend>
    <c:plotVisOnly val="1"/>
    <c:dispBlanksAs val="zero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 baseline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1331798909751668E-2"/>
          <c:y val="7.1900000000000006E-2"/>
          <c:w val="0.89596877313412737"/>
          <c:h val="0.626912279044795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adatok!$L$6</c:f>
              <c:strCache>
                <c:ptCount val="1"/>
                <c:pt idx="0">
                  <c:v>Indirekt adóktól szűrt maginfláció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invertIfNegative val="0"/>
          <c:cat>
            <c:numRef>
              <c:f>adatok!$K$47:$K$83</c:f>
              <c:numCache>
                <c:formatCode>mmm\-yy</c:formatCode>
                <c:ptCount val="37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  <c:pt idx="30">
                  <c:v>43282</c:v>
                </c:pt>
                <c:pt idx="31">
                  <c:v>43374</c:v>
                </c:pt>
                <c:pt idx="32">
                  <c:v>43466</c:v>
                </c:pt>
                <c:pt idx="33">
                  <c:v>43556</c:v>
                </c:pt>
                <c:pt idx="34">
                  <c:v>43647</c:v>
                </c:pt>
                <c:pt idx="35">
                  <c:v>43739</c:v>
                </c:pt>
                <c:pt idx="36">
                  <c:v>43831</c:v>
                </c:pt>
              </c:numCache>
            </c:numRef>
          </c:cat>
          <c:val>
            <c:numRef>
              <c:f>adatok!$L$47:$L$84</c:f>
              <c:numCache>
                <c:formatCode>0.0</c:formatCode>
                <c:ptCount val="38"/>
                <c:pt idx="0">
                  <c:v>1.1773622445376282</c:v>
                </c:pt>
                <c:pt idx="1">
                  <c:v>1.8237928227472919</c:v>
                </c:pt>
                <c:pt idx="2">
                  <c:v>2.0579812263440949</c:v>
                </c:pt>
                <c:pt idx="3">
                  <c:v>1.8816063046309253</c:v>
                </c:pt>
                <c:pt idx="4">
                  <c:v>2.0088727552132859</c:v>
                </c:pt>
                <c:pt idx="5">
                  <c:v>1.6916730100624444</c:v>
                </c:pt>
                <c:pt idx="6">
                  <c:v>1.6593697597649448</c:v>
                </c:pt>
                <c:pt idx="7">
                  <c:v>1.6195183192043416</c:v>
                </c:pt>
                <c:pt idx="8">
                  <c:v>1.2276046420287681</c:v>
                </c:pt>
                <c:pt idx="9">
                  <c:v>1.0985258680583669</c:v>
                </c:pt>
                <c:pt idx="10">
                  <c:v>1.0309791111348485</c:v>
                </c:pt>
                <c:pt idx="11">
                  <c:v>0.83939922728467042</c:v>
                </c:pt>
                <c:pt idx="12">
                  <c:v>1.0644607038612264</c:v>
                </c:pt>
                <c:pt idx="13">
                  <c:v>0.92120653674925468</c:v>
                </c:pt>
                <c:pt idx="14">
                  <c:v>0.92775333935829563</c:v>
                </c:pt>
                <c:pt idx="15">
                  <c:v>0.85483074167352491</c:v>
                </c:pt>
                <c:pt idx="16">
                  <c:v>0.71791349851676745</c:v>
                </c:pt>
                <c:pt idx="17">
                  <c:v>0.81173364365534229</c:v>
                </c:pt>
                <c:pt idx="18">
                  <c:v>0.73728349472151544</c:v>
                </c:pt>
                <c:pt idx="19">
                  <c:v>0.86843390114155616</c:v>
                </c:pt>
                <c:pt idx="20">
                  <c:v>0.81139207243077016</c:v>
                </c:pt>
                <c:pt idx="21">
                  <c:v>0.81410952183623353</c:v>
                </c:pt>
                <c:pt idx="22">
                  <c:v>0.8660530712804797</c:v>
                </c:pt>
                <c:pt idx="23">
                  <c:v>1.0150657345208434</c:v>
                </c:pt>
                <c:pt idx="24">
                  <c:v>1.2184981491893294</c:v>
                </c:pt>
                <c:pt idx="25">
                  <c:v>1.3665256028607977</c:v>
                </c:pt>
                <c:pt idx="26">
                  <c:v>1.6255440448714922</c:v>
                </c:pt>
                <c:pt idx="27">
                  <c:v>1.7834600464530745</c:v>
                </c:pt>
                <c:pt idx="28">
                  <c:v>1.8839064179132992</c:v>
                </c:pt>
                <c:pt idx="29">
                  <c:v>1.9265781340782575</c:v>
                </c:pt>
                <c:pt idx="30">
                  <c:v>1.9630479030708139</c:v>
                </c:pt>
                <c:pt idx="31">
                  <c:v>1.9904930199494013</c:v>
                </c:pt>
                <c:pt idx="32">
                  <c:v>2.0081368022619026</c:v>
                </c:pt>
                <c:pt idx="33">
                  <c:v>2.0159730390917163</c:v>
                </c:pt>
                <c:pt idx="34">
                  <c:v>2.0139747468698861</c:v>
                </c:pt>
                <c:pt idx="35">
                  <c:v>2.0020090703490894</c:v>
                </c:pt>
                <c:pt idx="36">
                  <c:v>1.9800490121698722</c:v>
                </c:pt>
                <c:pt idx="37">
                  <c:v>1.9635296507795466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74-4380-AF65-F6654A005C41}"/>
            </c:ext>
          </c:extLst>
        </c:ser>
        <c:ser>
          <c:idx val="1"/>
          <c:order val="1"/>
          <c:tx>
            <c:strRef>
              <c:f>adatok!$M$6</c:f>
              <c:strCache>
                <c:ptCount val="1"/>
                <c:pt idx="0">
                  <c:v>Maginfláción kívüli tételek, indirekt adóktól szűrt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invertIfNegative val="0"/>
          <c:cat>
            <c:numRef>
              <c:f>adatok!$K$47:$K$83</c:f>
              <c:numCache>
                <c:formatCode>mmm\-yy</c:formatCode>
                <c:ptCount val="37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  <c:pt idx="30">
                  <c:v>43282</c:v>
                </c:pt>
                <c:pt idx="31">
                  <c:v>43374</c:v>
                </c:pt>
                <c:pt idx="32">
                  <c:v>43466</c:v>
                </c:pt>
                <c:pt idx="33">
                  <c:v>43556</c:v>
                </c:pt>
                <c:pt idx="34">
                  <c:v>43647</c:v>
                </c:pt>
                <c:pt idx="35">
                  <c:v>43739</c:v>
                </c:pt>
                <c:pt idx="36">
                  <c:v>43831</c:v>
                </c:pt>
              </c:numCache>
            </c:numRef>
          </c:cat>
          <c:val>
            <c:numRef>
              <c:f>adatok!$M$47:$M$84</c:f>
              <c:numCache>
                <c:formatCode>0.0</c:formatCode>
                <c:ptCount val="38"/>
                <c:pt idx="0">
                  <c:v>2.9082774540215577</c:v>
                </c:pt>
                <c:pt idx="1">
                  <c:v>2.1242230013666501</c:v>
                </c:pt>
                <c:pt idx="2">
                  <c:v>1.2851970611129149</c:v>
                </c:pt>
                <c:pt idx="3">
                  <c:v>1.7288636538674209</c:v>
                </c:pt>
                <c:pt idx="4">
                  <c:v>1.4897564618015637</c:v>
                </c:pt>
                <c:pt idx="5">
                  <c:v>1.4601594424338136</c:v>
                </c:pt>
                <c:pt idx="6">
                  <c:v>1.9146408618787685</c:v>
                </c:pt>
                <c:pt idx="7">
                  <c:v>1.501322290000775</c:v>
                </c:pt>
                <c:pt idx="8">
                  <c:v>0.41804915160217476</c:v>
                </c:pt>
                <c:pt idx="9">
                  <c:v>-0.37213995087404139</c:v>
                </c:pt>
                <c:pt idx="10">
                  <c:v>-0.62281143710433384</c:v>
                </c:pt>
                <c:pt idx="11">
                  <c:v>-1.5879524176549411</c:v>
                </c:pt>
                <c:pt idx="12">
                  <c:v>-1.9238085932542193</c:v>
                </c:pt>
                <c:pt idx="13">
                  <c:v>-1.7828069738805619</c:v>
                </c:pt>
                <c:pt idx="14">
                  <c:v>-1.4717556460125507</c:v>
                </c:pt>
                <c:pt idx="15">
                  <c:v>-1.4578751169838049</c:v>
                </c:pt>
                <c:pt idx="16">
                  <c:v>-1.6388383974506204</c:v>
                </c:pt>
                <c:pt idx="17">
                  <c:v>-0.6046167175943763</c:v>
                </c:pt>
                <c:pt idx="18">
                  <c:v>-0.83637700007928129</c:v>
                </c:pt>
                <c:pt idx="19">
                  <c:v>-0.48883046897104698</c:v>
                </c:pt>
                <c:pt idx="20">
                  <c:v>-0.39990505894983813</c:v>
                </c:pt>
                <c:pt idx="21">
                  <c:v>-0.7421770504912204</c:v>
                </c:pt>
                <c:pt idx="22">
                  <c:v>-0.63262367803651909</c:v>
                </c:pt>
                <c:pt idx="23">
                  <c:v>0.22084624596665398</c:v>
                </c:pt>
                <c:pt idx="24">
                  <c:v>1.4036681151514105</c:v>
                </c:pt>
                <c:pt idx="25">
                  <c:v>0.74861577269816715</c:v>
                </c:pt>
                <c:pt idx="26">
                  <c:v>0.81176416048183431</c:v>
                </c:pt>
                <c:pt idx="27">
                  <c:v>0.59575175793541568</c:v>
                </c:pt>
                <c:pt idx="28">
                  <c:v>0.80333654626589335</c:v>
                </c:pt>
                <c:pt idx="29">
                  <c:v>0.83975202177548902</c:v>
                </c:pt>
                <c:pt idx="30">
                  <c:v>0.9211295659610248</c:v>
                </c:pt>
                <c:pt idx="31">
                  <c:v>1.0673374795294628</c:v>
                </c:pt>
                <c:pt idx="32">
                  <c:v>0.99390798761128785</c:v>
                </c:pt>
                <c:pt idx="33">
                  <c:v>0.9817275534291422</c:v>
                </c:pt>
                <c:pt idx="34">
                  <c:v>1.0059554345993451</c:v>
                </c:pt>
                <c:pt idx="35">
                  <c:v>1.005914602174758</c:v>
                </c:pt>
                <c:pt idx="36">
                  <c:v>1.0584096786920079</c:v>
                </c:pt>
                <c:pt idx="37">
                  <c:v>1.048274483134406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74-4380-AF65-F6654A005C41}"/>
            </c:ext>
          </c:extLst>
        </c:ser>
        <c:ser>
          <c:idx val="2"/>
          <c:order val="2"/>
          <c:tx>
            <c:strRef>
              <c:f>adatok!$N$6</c:f>
              <c:strCache>
                <c:ptCount val="1"/>
                <c:pt idx="0">
                  <c:v>Indirekt adók hatása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invertIfNegative val="0"/>
          <c:cat>
            <c:numRef>
              <c:f>adatok!$K$47:$K$83</c:f>
              <c:numCache>
                <c:formatCode>mmm\-yy</c:formatCode>
                <c:ptCount val="37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  <c:pt idx="30">
                  <c:v>43282</c:v>
                </c:pt>
                <c:pt idx="31">
                  <c:v>43374</c:v>
                </c:pt>
                <c:pt idx="32">
                  <c:v>43466</c:v>
                </c:pt>
                <c:pt idx="33">
                  <c:v>43556</c:v>
                </c:pt>
                <c:pt idx="34">
                  <c:v>43647</c:v>
                </c:pt>
                <c:pt idx="35">
                  <c:v>43739</c:v>
                </c:pt>
                <c:pt idx="36">
                  <c:v>43831</c:v>
                </c:pt>
              </c:numCache>
            </c:numRef>
          </c:cat>
          <c:val>
            <c:numRef>
              <c:f>adatok!$N$47:$N$84</c:f>
              <c:numCache>
                <c:formatCode>0.0</c:formatCode>
                <c:ptCount val="38"/>
                <c:pt idx="0">
                  <c:v>0.10612345104795518</c:v>
                </c:pt>
                <c:pt idx="1">
                  <c:v>7.9088250481088362E-2</c:v>
                </c:pt>
                <c:pt idx="2">
                  <c:v>7.080625775712468E-2</c:v>
                </c:pt>
                <c:pt idx="3">
                  <c:v>0.45609732018274518</c:v>
                </c:pt>
                <c:pt idx="4">
                  <c:v>2.1244886592944159</c:v>
                </c:pt>
                <c:pt idx="5">
                  <c:v>2.3687583034041282</c:v>
                </c:pt>
                <c:pt idx="6">
                  <c:v>2.5631047411135857</c:v>
                </c:pt>
                <c:pt idx="7">
                  <c:v>2.2816569589788869</c:v>
                </c:pt>
                <c:pt idx="8">
                  <c:v>1.2579874108010631</c:v>
                </c:pt>
                <c:pt idx="9">
                  <c:v>1.0626135072520579</c:v>
                </c:pt>
                <c:pt idx="10">
                  <c:v>1.081169013022568</c:v>
                </c:pt>
                <c:pt idx="11">
                  <c:v>1.4993364803715792</c:v>
                </c:pt>
                <c:pt idx="12">
                  <c:v>0.90258729741077581</c:v>
                </c:pt>
                <c:pt idx="13">
                  <c:v>0.69081854486412109</c:v>
                </c:pt>
                <c:pt idx="14">
                  <c:v>0.48206643256168602</c:v>
                </c:pt>
                <c:pt idx="15">
                  <c:v>-8.328504211756238E-2</c:v>
                </c:pt>
                <c:pt idx="16">
                  <c:v>-0.12555161138001303</c:v>
                </c:pt>
                <c:pt idx="17">
                  <c:v>4.426958286965621E-2</c:v>
                </c:pt>
                <c:pt idx="18">
                  <c:v>0.10263540013820605</c:v>
                </c:pt>
                <c:pt idx="19">
                  <c:v>0.1098948695813563</c:v>
                </c:pt>
                <c:pt idx="20">
                  <c:v>-9.1259987450437785E-2</c:v>
                </c:pt>
                <c:pt idx="21">
                  <c:v>-0.12477813317513231</c:v>
                </c:pt>
                <c:pt idx="22">
                  <c:v>-0.1833016108883867</c:v>
                </c:pt>
                <c:pt idx="23">
                  <c:v>3.6960308722615853E-2</c:v>
                </c:pt>
                <c:pt idx="24">
                  <c:v>-2.436048698987836E-3</c:v>
                </c:pt>
                <c:pt idx="25">
                  <c:v>-6.1666840491399921E-2</c:v>
                </c:pt>
                <c:pt idx="26">
                  <c:v>5.3213740777343532E-2</c:v>
                </c:pt>
                <c:pt idx="27">
                  <c:v>-2.8752872755476222E-2</c:v>
                </c:pt>
                <c:pt idx="28">
                  <c:v>-4.8796044513439107E-2</c:v>
                </c:pt>
                <c:pt idx="29">
                  <c:v>1.6566919467384311E-2</c:v>
                </c:pt>
                <c:pt idx="30">
                  <c:v>-0.10189460324278188</c:v>
                </c:pt>
                <c:pt idx="31">
                  <c:v>-0.23495834208010136</c:v>
                </c:pt>
                <c:pt idx="32">
                  <c:v>-8.4167489385111871E-5</c:v>
                </c:pt>
                <c:pt idx="33">
                  <c:v>-5.6927607702816907E-5</c:v>
                </c:pt>
                <c:pt idx="34">
                  <c:v>-1.0301421023584112E-4</c:v>
                </c:pt>
                <c:pt idx="35">
                  <c:v>-1.1460335823021417E-4</c:v>
                </c:pt>
                <c:pt idx="36">
                  <c:v>-2.9480671712889261E-4</c:v>
                </c:pt>
                <c:pt idx="37">
                  <c:v>-2.85399073971071E-4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74-4380-AF65-F6654A005C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08365320"/>
        <c:axId val="808364928"/>
      </c:barChart>
      <c:lineChart>
        <c:grouping val="standard"/>
        <c:varyColors val="0"/>
        <c:ser>
          <c:idx val="3"/>
          <c:order val="3"/>
          <c:tx>
            <c:strRef>
              <c:f>adatok!$O$6</c:f>
              <c:strCache>
                <c:ptCount val="1"/>
                <c:pt idx="0">
                  <c:v>Infláció (%)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adatok!$K$47:$K$84</c:f>
              <c:numCache>
                <c:formatCode>mmm\-yy</c:formatCode>
                <c:ptCount val="38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  <c:pt idx="30">
                  <c:v>43282</c:v>
                </c:pt>
                <c:pt idx="31">
                  <c:v>43374</c:v>
                </c:pt>
                <c:pt idx="32">
                  <c:v>43466</c:v>
                </c:pt>
                <c:pt idx="33">
                  <c:v>43556</c:v>
                </c:pt>
                <c:pt idx="34">
                  <c:v>43647</c:v>
                </c:pt>
                <c:pt idx="35">
                  <c:v>43739</c:v>
                </c:pt>
                <c:pt idx="36">
                  <c:v>43831</c:v>
                </c:pt>
                <c:pt idx="37">
                  <c:v>43922</c:v>
                </c:pt>
              </c:numCache>
            </c:numRef>
          </c:cat>
          <c:val>
            <c:numRef>
              <c:f>adatok!$O$47:$O$84</c:f>
              <c:numCache>
                <c:formatCode>0.0</c:formatCode>
                <c:ptCount val="38"/>
                <c:pt idx="0">
                  <c:v>4.1917631496071408</c:v>
                </c:pt>
                <c:pt idx="1">
                  <c:v>4.0271040745950302</c:v>
                </c:pt>
                <c:pt idx="2">
                  <c:v>3.4139845452141344</c:v>
                </c:pt>
                <c:pt idx="3">
                  <c:v>4.0665672786810916</c:v>
                </c:pt>
                <c:pt idx="4">
                  <c:v>5.6231178763092657</c:v>
                </c:pt>
                <c:pt idx="5">
                  <c:v>5.5205907559003862</c:v>
                </c:pt>
                <c:pt idx="6">
                  <c:v>6.1371153627572994</c:v>
                </c:pt>
                <c:pt idx="7">
                  <c:v>5.4024975681840033</c:v>
                </c:pt>
                <c:pt idx="8">
                  <c:v>2.9036412044320059</c:v>
                </c:pt>
                <c:pt idx="9">
                  <c:v>1.7889994244363834</c:v>
                </c:pt>
                <c:pt idx="10">
                  <c:v>1.4893366870530826</c:v>
                </c:pt>
                <c:pt idx="11">
                  <c:v>0.7507832900013085</c:v>
                </c:pt>
                <c:pt idx="12">
                  <c:v>4.3239408017782921E-2</c:v>
                </c:pt>
                <c:pt idx="13">
                  <c:v>-0.17078189226718621</c:v>
                </c:pt>
                <c:pt idx="14">
                  <c:v>-6.1935874092569065E-2</c:v>
                </c:pt>
                <c:pt idx="15">
                  <c:v>-0.68632941742784226</c:v>
                </c:pt>
                <c:pt idx="16">
                  <c:v>-1.046476510313866</c:v>
                </c:pt>
                <c:pt idx="17">
                  <c:v>0.2513865089306222</c:v>
                </c:pt>
                <c:pt idx="18">
                  <c:v>3.5418947804402023E-3</c:v>
                </c:pt>
                <c:pt idx="19">
                  <c:v>0.48949830175186548</c:v>
                </c:pt>
                <c:pt idx="20">
                  <c:v>0.32022702603049424</c:v>
                </c:pt>
                <c:pt idx="21">
                  <c:v>-5.2845661830119184E-2</c:v>
                </c:pt>
                <c:pt idx="22">
                  <c:v>5.0127782355573913E-2</c:v>
                </c:pt>
                <c:pt idx="23">
                  <c:v>1.2728722892101132</c:v>
                </c:pt>
                <c:pt idx="24">
                  <c:v>2.6197302156417521</c:v>
                </c:pt>
                <c:pt idx="25">
                  <c:v>2.0534745350675649</c:v>
                </c:pt>
                <c:pt idx="26">
                  <c:v>2.49052194613067</c:v>
                </c:pt>
                <c:pt idx="27">
                  <c:v>2.350458931633014</c:v>
                </c:pt>
                <c:pt idx="28">
                  <c:v>2.6384469196657534</c:v>
                </c:pt>
                <c:pt idx="29">
                  <c:v>2.7828970753211308</c:v>
                </c:pt>
                <c:pt idx="30">
                  <c:v>2.7822828657890568</c:v>
                </c:pt>
                <c:pt idx="31">
                  <c:v>2.8228721573987627</c:v>
                </c:pt>
                <c:pt idx="32">
                  <c:v>3.0019606223838053</c:v>
                </c:pt>
                <c:pt idx="33">
                  <c:v>2.9976436649131557</c:v>
                </c:pt>
                <c:pt idx="34">
                  <c:v>3.0198271672589954</c:v>
                </c:pt>
                <c:pt idx="35">
                  <c:v>3.0078090691656172</c:v>
                </c:pt>
                <c:pt idx="36">
                  <c:v>3.0381638841447511</c:v>
                </c:pt>
                <c:pt idx="37">
                  <c:v>3.0115187348399814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774-4380-AF65-F6654A005C41}"/>
            </c:ext>
          </c:extLst>
        </c:ser>
        <c:ser>
          <c:idx val="4"/>
          <c:order val="4"/>
          <c:spPr>
            <a:ln w="38100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adatok!$K$47:$K$84</c:f>
              <c:numCache>
                <c:formatCode>mmm\-yy</c:formatCode>
                <c:ptCount val="38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  <c:pt idx="30">
                  <c:v>43282</c:v>
                </c:pt>
                <c:pt idx="31">
                  <c:v>43374</c:v>
                </c:pt>
                <c:pt idx="32">
                  <c:v>43466</c:v>
                </c:pt>
                <c:pt idx="33">
                  <c:v>43556</c:v>
                </c:pt>
                <c:pt idx="34">
                  <c:v>43647</c:v>
                </c:pt>
                <c:pt idx="35">
                  <c:v>43739</c:v>
                </c:pt>
                <c:pt idx="36">
                  <c:v>43831</c:v>
                </c:pt>
                <c:pt idx="37">
                  <c:v>43922</c:v>
                </c:pt>
              </c:numCache>
            </c:numRef>
          </c:cat>
          <c:val>
            <c:numRef>
              <c:f>adatok!$P$47:$P$84</c:f>
              <c:numCache>
                <c:formatCode>0.0</c:formatCode>
                <c:ptCount val="38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3</c:v>
                </c:pt>
                <c:pt idx="37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774-4380-AF65-F6654A005C41}"/>
            </c:ext>
          </c:extLst>
        </c:ser>
        <c:ser>
          <c:idx val="5"/>
          <c:order val="5"/>
          <c:spPr>
            <a:ln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adatok!$K$47:$K$84</c:f>
              <c:numCache>
                <c:formatCode>mmm\-yy</c:formatCode>
                <c:ptCount val="38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  <c:pt idx="30">
                  <c:v>43282</c:v>
                </c:pt>
                <c:pt idx="31">
                  <c:v>43374</c:v>
                </c:pt>
                <c:pt idx="32">
                  <c:v>43466</c:v>
                </c:pt>
                <c:pt idx="33">
                  <c:v>43556</c:v>
                </c:pt>
                <c:pt idx="34">
                  <c:v>43647</c:v>
                </c:pt>
                <c:pt idx="35">
                  <c:v>43739</c:v>
                </c:pt>
                <c:pt idx="36">
                  <c:v>43831</c:v>
                </c:pt>
                <c:pt idx="37">
                  <c:v>43922</c:v>
                </c:pt>
              </c:numCache>
            </c:numRef>
          </c:cat>
          <c:val>
            <c:numRef>
              <c:f>adatok!$Q$47:$Q$84</c:f>
              <c:numCache>
                <c:formatCode>General</c:formatCode>
                <c:ptCount val="38"/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774-4380-AF65-F6654A005C41}"/>
            </c:ext>
          </c:extLst>
        </c:ser>
        <c:ser>
          <c:idx val="6"/>
          <c:order val="6"/>
          <c:spPr>
            <a:ln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adatok!$K$47:$K$84</c:f>
              <c:numCache>
                <c:formatCode>mmm\-yy</c:formatCode>
                <c:ptCount val="38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  <c:pt idx="30">
                  <c:v>43282</c:v>
                </c:pt>
                <c:pt idx="31">
                  <c:v>43374</c:v>
                </c:pt>
                <c:pt idx="32">
                  <c:v>43466</c:v>
                </c:pt>
                <c:pt idx="33">
                  <c:v>43556</c:v>
                </c:pt>
                <c:pt idx="34">
                  <c:v>43647</c:v>
                </c:pt>
                <c:pt idx="35">
                  <c:v>43739</c:v>
                </c:pt>
                <c:pt idx="36">
                  <c:v>43831</c:v>
                </c:pt>
                <c:pt idx="37">
                  <c:v>43922</c:v>
                </c:pt>
              </c:numCache>
            </c:numRef>
          </c:cat>
          <c:val>
            <c:numRef>
              <c:f>adatok!$R$47:$R$84</c:f>
              <c:numCache>
                <c:formatCode>General</c:formatCode>
                <c:ptCount val="38"/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4</c:v>
                </c:pt>
                <c:pt idx="25">
                  <c:v>4</c:v>
                </c:pt>
                <c:pt idx="26">
                  <c:v>4</c:v>
                </c:pt>
                <c:pt idx="27">
                  <c:v>4</c:v>
                </c:pt>
                <c:pt idx="28">
                  <c:v>4</c:v>
                </c:pt>
                <c:pt idx="29">
                  <c:v>4</c:v>
                </c:pt>
                <c:pt idx="30">
                  <c:v>4</c:v>
                </c:pt>
                <c:pt idx="31">
                  <c:v>4</c:v>
                </c:pt>
                <c:pt idx="32">
                  <c:v>4</c:v>
                </c:pt>
                <c:pt idx="33">
                  <c:v>4</c:v>
                </c:pt>
                <c:pt idx="34">
                  <c:v>4</c:v>
                </c:pt>
                <c:pt idx="35">
                  <c:v>4</c:v>
                </c:pt>
                <c:pt idx="36">
                  <c:v>4</c:v>
                </c:pt>
                <c:pt idx="37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774-4380-AF65-F6654A005C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8364144"/>
        <c:axId val="808364536"/>
      </c:lineChart>
      <c:catAx>
        <c:axId val="808365320"/>
        <c:scaling>
          <c:orientation val="minMax"/>
          <c:min val="1"/>
        </c:scaling>
        <c:delete val="0"/>
        <c:axPos val="b"/>
        <c:numFmt formatCode="yyyy" sourceLinked="0"/>
        <c:majorTickMark val="out"/>
        <c:minorTickMark val="none"/>
        <c:tickLblPos val="low"/>
        <c:spPr>
          <a:ln>
            <a:solidFill>
              <a:schemeClr val="tx2"/>
            </a:solidFill>
          </a:ln>
        </c:spPr>
        <c:crossAx val="808364928"/>
        <c:crosses val="autoZero"/>
        <c:auto val="0"/>
        <c:lblAlgn val="ctr"/>
        <c:lblOffset val="100"/>
        <c:tickLblSkip val="4"/>
        <c:tickMarkSkip val="4"/>
        <c:noMultiLvlLbl val="1"/>
      </c:catAx>
      <c:valAx>
        <c:axId val="808364928"/>
        <c:scaling>
          <c:orientation val="minMax"/>
          <c:max val="7"/>
          <c:min val="-2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crossAx val="808365320"/>
        <c:crosses val="autoZero"/>
        <c:crossBetween val="between"/>
      </c:valAx>
      <c:valAx>
        <c:axId val="808364536"/>
        <c:scaling>
          <c:orientation val="minMax"/>
          <c:max val="7"/>
          <c:min val="-2"/>
        </c:scaling>
        <c:delete val="0"/>
        <c:axPos val="r"/>
        <c:numFmt formatCode="0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crossAx val="808364144"/>
        <c:crosses val="max"/>
        <c:crossBetween val="between"/>
      </c:valAx>
      <c:dateAx>
        <c:axId val="808364144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one"/>
        <c:crossAx val="808364536"/>
        <c:crosses val="autoZero"/>
        <c:auto val="1"/>
        <c:lblOffset val="100"/>
        <c:baseTimeUnit val="months"/>
      </c:dateAx>
    </c:plotArea>
    <c:legend>
      <c:legendPos val="b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"/>
          <c:y val="0.77985888888888888"/>
          <c:w val="1"/>
          <c:h val="0.2195160000000000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 baseline="0">
          <a:latin typeface="Trebuchet MS" panose="020B0603020202020204" pitchFamily="34" charset="0"/>
        </a:defRPr>
      </a:pPr>
      <a:endParaRPr lang="hu-HU"/>
    </a:p>
  </c:tx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1463405797101462E-2"/>
          <c:y val="7.0367333333333323E-2"/>
          <c:w val="0.87666364734299529"/>
          <c:h val="0.69835488888888886"/>
        </c:manualLayout>
      </c:layout>
      <c:areaChart>
        <c:grouping val="stacked"/>
        <c:varyColors val="0"/>
        <c:ser>
          <c:idx val="5"/>
          <c:order val="0"/>
          <c:tx>
            <c:strRef>
              <c:f>'4s'!$AO$2</c:f>
              <c:strCache>
                <c:ptCount val="1"/>
                <c:pt idx="0">
                  <c:v>2,0</c:v>
                </c:pt>
              </c:strCache>
            </c:strRef>
          </c:tx>
          <c:spPr>
            <a:noFill/>
          </c:spPr>
          <c:cat>
            <c:numRef>
              <c:f>'4s'!$A$3:$A$39</c:f>
              <c:numCache>
                <c:formatCode>m/d/yyyy</c:formatCode>
                <c:ptCount val="37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  <c:pt idx="28">
                  <c:v>42736</c:v>
                </c:pt>
                <c:pt idx="29">
                  <c:v>42826</c:v>
                </c:pt>
                <c:pt idx="30">
                  <c:v>42917</c:v>
                </c:pt>
                <c:pt idx="31">
                  <c:v>43009</c:v>
                </c:pt>
                <c:pt idx="32">
                  <c:v>43101</c:v>
                </c:pt>
                <c:pt idx="33">
                  <c:v>43191</c:v>
                </c:pt>
                <c:pt idx="34">
                  <c:v>43282</c:v>
                </c:pt>
                <c:pt idx="35">
                  <c:v>43374</c:v>
                </c:pt>
                <c:pt idx="36">
                  <c:v>43466</c:v>
                </c:pt>
              </c:numCache>
            </c:numRef>
          </c:cat>
          <c:val>
            <c:numRef>
              <c:f>'4s'!$AO$3:$AO$40</c:f>
              <c:numCache>
                <c:formatCode>0.0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4.1188749907334454E-2</c:v>
                </c:pt>
                <c:pt idx="27">
                  <c:v>1.2721421905249599</c:v>
                </c:pt>
                <c:pt idx="28">
                  <c:v>2.6282760024445793</c:v>
                </c:pt>
                <c:pt idx="29">
                  <c:v>2.0536582408255271</c:v>
                </c:pt>
                <c:pt idx="30">
                  <c:v>2.3437441676574196</c:v>
                </c:pt>
                <c:pt idx="31">
                  <c:v>1.9652475822941682</c:v>
                </c:pt>
                <c:pt idx="32">
                  <c:v>1.9593025785923857</c:v>
                </c:pt>
                <c:pt idx="33">
                  <c:v>1.7868082483322638</c:v>
                </c:pt>
                <c:pt idx="34">
                  <c:v>1.6265157773034389</c:v>
                </c:pt>
                <c:pt idx="35">
                  <c:v>1.6301870197466428</c:v>
                </c:pt>
                <c:pt idx="36">
                  <c:v>1.8692929491411974</c:v>
                </c:pt>
                <c:pt idx="37">
                  <c:v>2.0002497793642817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52-4790-9AC0-FBFCE4F89C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4909456"/>
        <c:axId val="484909848"/>
      </c:areaChart>
      <c:lineChart>
        <c:grouping val="standard"/>
        <c:varyColors val="0"/>
        <c:ser>
          <c:idx val="0"/>
          <c:order val="1"/>
          <c:spPr>
            <a:ln w="28575">
              <a:solidFill>
                <a:srgbClr val="C00000"/>
              </a:solidFill>
              <a:prstDash val="sysDash"/>
            </a:ln>
          </c:spPr>
          <c:marker>
            <c:symbol val="none"/>
          </c:marker>
          <c:cat>
            <c:numRef>
              <c:f>'4s'!$A$3:$A$44</c:f>
              <c:numCache>
                <c:formatCode>m/d/yyyy</c:formatCode>
                <c:ptCount val="42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  <c:pt idx="28">
                  <c:v>42736</c:v>
                </c:pt>
                <c:pt idx="29">
                  <c:v>42826</c:v>
                </c:pt>
                <c:pt idx="30">
                  <c:v>42917</c:v>
                </c:pt>
                <c:pt idx="31">
                  <c:v>43009</c:v>
                </c:pt>
                <c:pt idx="32">
                  <c:v>43101</c:v>
                </c:pt>
                <c:pt idx="33">
                  <c:v>43191</c:v>
                </c:pt>
                <c:pt idx="34">
                  <c:v>43282</c:v>
                </c:pt>
                <c:pt idx="35">
                  <c:v>43374</c:v>
                </c:pt>
                <c:pt idx="36">
                  <c:v>43466</c:v>
                </c:pt>
                <c:pt idx="37">
                  <c:v>43556</c:v>
                </c:pt>
                <c:pt idx="38">
                  <c:v>43647</c:v>
                </c:pt>
                <c:pt idx="39">
                  <c:v>43739</c:v>
                </c:pt>
                <c:pt idx="40">
                  <c:v>43831</c:v>
                </c:pt>
                <c:pt idx="41">
                  <c:v>43922</c:v>
                </c:pt>
              </c:numCache>
            </c:numRef>
          </c:cat>
          <c:val>
            <c:numRef>
              <c:f>'4s'!$AD$2:$AD$44</c:f>
              <c:numCache>
                <c:formatCode>General</c:formatCode>
                <c:ptCount val="43"/>
                <c:pt idx="0" formatCode="0.0">
                  <c:v>0</c:v>
                </c:pt>
                <c:pt idx="21" formatCode="0.0">
                  <c:v>2</c:v>
                </c:pt>
                <c:pt idx="22" formatCode="0.0">
                  <c:v>2</c:v>
                </c:pt>
                <c:pt idx="23" formatCode="0.0">
                  <c:v>2</c:v>
                </c:pt>
                <c:pt idx="24" formatCode="0.0">
                  <c:v>2</c:v>
                </c:pt>
                <c:pt idx="25" formatCode="0.0">
                  <c:v>2</c:v>
                </c:pt>
                <c:pt idx="26" formatCode="0.0">
                  <c:v>2</c:v>
                </c:pt>
                <c:pt idx="27" formatCode="0.0">
                  <c:v>2</c:v>
                </c:pt>
                <c:pt idx="28" formatCode="0.0">
                  <c:v>2</c:v>
                </c:pt>
                <c:pt idx="29" formatCode="0.0">
                  <c:v>2</c:v>
                </c:pt>
                <c:pt idx="30" formatCode="0.0">
                  <c:v>2</c:v>
                </c:pt>
                <c:pt idx="31" formatCode="0.0">
                  <c:v>2</c:v>
                </c:pt>
                <c:pt idx="32" formatCode="0.0">
                  <c:v>2</c:v>
                </c:pt>
                <c:pt idx="33" formatCode="0.0">
                  <c:v>2</c:v>
                </c:pt>
                <c:pt idx="34" formatCode="0.0">
                  <c:v>2</c:v>
                </c:pt>
                <c:pt idx="35" formatCode="0.0">
                  <c:v>2</c:v>
                </c:pt>
                <c:pt idx="36" formatCode="0.0">
                  <c:v>2</c:v>
                </c:pt>
                <c:pt idx="37" formatCode="0.0">
                  <c:v>2</c:v>
                </c:pt>
                <c:pt idx="38" formatCode="0.0">
                  <c:v>2</c:v>
                </c:pt>
                <c:pt idx="39" formatCode="0.0">
                  <c:v>2</c:v>
                </c:pt>
                <c:pt idx="40" formatCode="0.0">
                  <c:v>2</c:v>
                </c:pt>
                <c:pt idx="41" formatCode="0.0">
                  <c:v>2</c:v>
                </c:pt>
                <c:pt idx="42" formatCode="0.0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252-4790-9AC0-FBFCE4F89CDE}"/>
            </c:ext>
          </c:extLst>
        </c:ser>
        <c:ser>
          <c:idx val="1"/>
          <c:order val="2"/>
          <c:spPr>
            <a:ln w="28575">
              <a:solidFill>
                <a:srgbClr val="C00000"/>
              </a:solidFill>
              <a:prstDash val="sysDash"/>
            </a:ln>
          </c:spPr>
          <c:marker>
            <c:symbol val="none"/>
          </c:marker>
          <c:cat>
            <c:numRef>
              <c:f>'4s'!$A$3:$A$44</c:f>
              <c:numCache>
                <c:formatCode>m/d/yyyy</c:formatCode>
                <c:ptCount val="42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  <c:pt idx="28">
                  <c:v>42736</c:v>
                </c:pt>
                <c:pt idx="29">
                  <c:v>42826</c:v>
                </c:pt>
                <c:pt idx="30">
                  <c:v>42917</c:v>
                </c:pt>
                <c:pt idx="31">
                  <c:v>43009</c:v>
                </c:pt>
                <c:pt idx="32">
                  <c:v>43101</c:v>
                </c:pt>
                <c:pt idx="33">
                  <c:v>43191</c:v>
                </c:pt>
                <c:pt idx="34">
                  <c:v>43282</c:v>
                </c:pt>
                <c:pt idx="35">
                  <c:v>43374</c:v>
                </c:pt>
                <c:pt idx="36">
                  <c:v>43466</c:v>
                </c:pt>
                <c:pt idx="37">
                  <c:v>43556</c:v>
                </c:pt>
                <c:pt idx="38">
                  <c:v>43647</c:v>
                </c:pt>
                <c:pt idx="39">
                  <c:v>43739</c:v>
                </c:pt>
                <c:pt idx="40">
                  <c:v>43831</c:v>
                </c:pt>
                <c:pt idx="41">
                  <c:v>43922</c:v>
                </c:pt>
              </c:numCache>
            </c:numRef>
          </c:cat>
          <c:val>
            <c:numRef>
              <c:f>'4s'!$AE$2:$AE$44</c:f>
              <c:numCache>
                <c:formatCode>General</c:formatCode>
                <c:ptCount val="43"/>
                <c:pt idx="0" formatCode="0.0">
                  <c:v>0</c:v>
                </c:pt>
                <c:pt idx="21" formatCode="0.0">
                  <c:v>4</c:v>
                </c:pt>
                <c:pt idx="22" formatCode="0.0">
                  <c:v>4</c:v>
                </c:pt>
                <c:pt idx="23" formatCode="0.0">
                  <c:v>4</c:v>
                </c:pt>
                <c:pt idx="24" formatCode="0.0">
                  <c:v>4</c:v>
                </c:pt>
                <c:pt idx="25" formatCode="0.0">
                  <c:v>4</c:v>
                </c:pt>
                <c:pt idx="26" formatCode="0.0">
                  <c:v>4</c:v>
                </c:pt>
                <c:pt idx="27" formatCode="0.0">
                  <c:v>4</c:v>
                </c:pt>
                <c:pt idx="28" formatCode="0.0">
                  <c:v>4</c:v>
                </c:pt>
                <c:pt idx="29" formatCode="0.0">
                  <c:v>4</c:v>
                </c:pt>
                <c:pt idx="30" formatCode="0.0">
                  <c:v>4</c:v>
                </c:pt>
                <c:pt idx="31" formatCode="0.0">
                  <c:v>4</c:v>
                </c:pt>
                <c:pt idx="32" formatCode="0.0">
                  <c:v>4</c:v>
                </c:pt>
                <c:pt idx="33" formatCode="0.0">
                  <c:v>4</c:v>
                </c:pt>
                <c:pt idx="34" formatCode="0.0">
                  <c:v>4</c:v>
                </c:pt>
                <c:pt idx="35" formatCode="0.0">
                  <c:v>4</c:v>
                </c:pt>
                <c:pt idx="36" formatCode="0.0">
                  <c:v>4</c:v>
                </c:pt>
                <c:pt idx="37" formatCode="0.0">
                  <c:v>4</c:v>
                </c:pt>
                <c:pt idx="38" formatCode="0.0">
                  <c:v>4</c:v>
                </c:pt>
                <c:pt idx="39" formatCode="0.0">
                  <c:v>4</c:v>
                </c:pt>
                <c:pt idx="40" formatCode="0.0">
                  <c:v>4</c:v>
                </c:pt>
                <c:pt idx="41" formatCode="0.0">
                  <c:v>4</c:v>
                </c:pt>
                <c:pt idx="42" formatCode="0.0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252-4790-9AC0-FBFCE4F89CDE}"/>
            </c:ext>
          </c:extLst>
        </c:ser>
        <c:ser>
          <c:idx val="3"/>
          <c:order val="3"/>
          <c:tx>
            <c:strRef>
              <c:f>'4s'!$P$2</c:f>
              <c:strCache>
                <c:ptCount val="1"/>
                <c:pt idx="0">
                  <c:v>Előző előrejelzés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'4s'!$A$3:$A$44</c:f>
              <c:numCache>
                <c:formatCode>m/d/yyyy</c:formatCode>
                <c:ptCount val="42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  <c:pt idx="28">
                  <c:v>42736</c:v>
                </c:pt>
                <c:pt idx="29">
                  <c:v>42826</c:v>
                </c:pt>
                <c:pt idx="30">
                  <c:v>42917</c:v>
                </c:pt>
                <c:pt idx="31">
                  <c:v>43009</c:v>
                </c:pt>
                <c:pt idx="32">
                  <c:v>43101</c:v>
                </c:pt>
                <c:pt idx="33">
                  <c:v>43191</c:v>
                </c:pt>
                <c:pt idx="34">
                  <c:v>43282</c:v>
                </c:pt>
                <c:pt idx="35">
                  <c:v>43374</c:v>
                </c:pt>
                <c:pt idx="36">
                  <c:v>43466</c:v>
                </c:pt>
                <c:pt idx="37">
                  <c:v>43556</c:v>
                </c:pt>
                <c:pt idx="38">
                  <c:v>43647</c:v>
                </c:pt>
                <c:pt idx="39">
                  <c:v>43739</c:v>
                </c:pt>
                <c:pt idx="40">
                  <c:v>43831</c:v>
                </c:pt>
                <c:pt idx="41">
                  <c:v>43922</c:v>
                </c:pt>
              </c:numCache>
            </c:numRef>
          </c:cat>
          <c:val>
            <c:numRef>
              <c:f>'4s'!$P$3:$P$40</c:f>
              <c:numCache>
                <c:formatCode>0.0</c:formatCode>
                <c:ptCount val="38"/>
                <c:pt idx="0">
                  <c:v>5.9907910540728722</c:v>
                </c:pt>
                <c:pt idx="1">
                  <c:v>5.4249127603845295</c:v>
                </c:pt>
                <c:pt idx="2">
                  <c:v>3.9058380742298624</c:v>
                </c:pt>
                <c:pt idx="3">
                  <c:v>4.2141088790421719</c:v>
                </c:pt>
                <c:pt idx="4">
                  <c:v>4.0612162472877742</c:v>
                </c:pt>
                <c:pt idx="5">
                  <c:v>4.1445375576386851</c:v>
                </c:pt>
                <c:pt idx="6">
                  <c:v>3.4634796668756564</c:v>
                </c:pt>
                <c:pt idx="7">
                  <c:v>3.9765121885964305</c:v>
                </c:pt>
                <c:pt idx="8">
                  <c:v>5.6443094286913009</c:v>
                </c:pt>
                <c:pt idx="9">
                  <c:v>5.6809391825640745</c:v>
                </c:pt>
                <c:pt idx="10">
                  <c:v>5.9844101486326053</c:v>
                </c:pt>
                <c:pt idx="11">
                  <c:v>5.2391226031506477</c:v>
                </c:pt>
                <c:pt idx="12">
                  <c:v>3.0259011903082182</c:v>
                </c:pt>
                <c:pt idx="13">
                  <c:v>1.9076493079419095</c:v>
                </c:pt>
                <c:pt idx="14">
                  <c:v>1.3366732783693038</c:v>
                </c:pt>
                <c:pt idx="15">
                  <c:v>0.75487717832625378</c:v>
                </c:pt>
                <c:pt idx="16">
                  <c:v>0.20690764551640939</c:v>
                </c:pt>
                <c:pt idx="17">
                  <c:v>-0.19791569867241776</c:v>
                </c:pt>
                <c:pt idx="18">
                  <c:v>-0.18945139946150391</c:v>
                </c:pt>
                <c:pt idx="19">
                  <c:v>-0.62221245005684978</c:v>
                </c:pt>
                <c:pt idx="20">
                  <c:v>-0.98157254342390843</c:v>
                </c:pt>
                <c:pt idx="21">
                  <c:v>0.15434798512718828</c:v>
                </c:pt>
                <c:pt idx="22">
                  <c:v>6.6879559499511743E-2</c:v>
                </c:pt>
                <c:pt idx="23">
                  <c:v>0.59159623064888933</c:v>
                </c:pt>
                <c:pt idx="24">
                  <c:v>0.12312498468196509</c:v>
                </c:pt>
                <c:pt idx="25">
                  <c:v>4.283042869515441E-2</c:v>
                </c:pt>
                <c:pt idx="26">
                  <c:v>4.1189696265675479E-2</c:v>
                </c:pt>
                <c:pt idx="27">
                  <c:v>1.2713512416393939</c:v>
                </c:pt>
                <c:pt idx="28">
                  <c:v>2.7284720326366028</c:v>
                </c:pt>
                <c:pt idx="29">
                  <c:v>2.4905115160431137</c:v>
                </c:pt>
                <c:pt idx="30">
                  <c:v>2.7146953630206099</c:v>
                </c:pt>
                <c:pt idx="31">
                  <c:v>2.656916622825392</c:v>
                </c:pt>
                <c:pt idx="32">
                  <c:v>2.9591730421065563</c:v>
                </c:pt>
                <c:pt idx="33">
                  <c:v>2.9207159404521406</c:v>
                </c:pt>
                <c:pt idx="34">
                  <c:v>2.9167297736931062</c:v>
                </c:pt>
                <c:pt idx="35">
                  <c:v>3.0169181012424104</c:v>
                </c:pt>
                <c:pt idx="36">
                  <c:v>3.042168129132321</c:v>
                </c:pt>
                <c:pt idx="37">
                  <c:v>3.0182665735943601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252-4790-9AC0-FBFCE4F89CDE}"/>
            </c:ext>
          </c:extLst>
        </c:ser>
        <c:ser>
          <c:idx val="4"/>
          <c:order val="4"/>
          <c:spPr>
            <a:ln>
              <a:solidFill>
                <a:srgbClr val="00B050"/>
              </a:solidFill>
              <a:prstDash val="sysDash"/>
            </a:ln>
          </c:spPr>
          <c:marker>
            <c:symbol val="none"/>
          </c:marker>
          <c:cat>
            <c:numRef>
              <c:f>'4s'!$A$3:$A$44</c:f>
              <c:numCache>
                <c:formatCode>m/d/yyyy</c:formatCode>
                <c:ptCount val="42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  <c:pt idx="28">
                  <c:v>42736</c:v>
                </c:pt>
                <c:pt idx="29">
                  <c:v>42826</c:v>
                </c:pt>
                <c:pt idx="30">
                  <c:v>42917</c:v>
                </c:pt>
                <c:pt idx="31">
                  <c:v>43009</c:v>
                </c:pt>
                <c:pt idx="32">
                  <c:v>43101</c:v>
                </c:pt>
                <c:pt idx="33">
                  <c:v>43191</c:v>
                </c:pt>
                <c:pt idx="34">
                  <c:v>43282</c:v>
                </c:pt>
                <c:pt idx="35">
                  <c:v>43374</c:v>
                </c:pt>
                <c:pt idx="36">
                  <c:v>43466</c:v>
                </c:pt>
                <c:pt idx="37">
                  <c:v>43556</c:v>
                </c:pt>
                <c:pt idx="38">
                  <c:v>43647</c:v>
                </c:pt>
                <c:pt idx="39">
                  <c:v>43739</c:v>
                </c:pt>
                <c:pt idx="40">
                  <c:v>43831</c:v>
                </c:pt>
                <c:pt idx="41">
                  <c:v>43922</c:v>
                </c:pt>
              </c:numCache>
            </c:numRef>
          </c:cat>
          <c:val>
            <c:numRef>
              <c:f>'4s'!$Q$3:$Q$43</c:f>
              <c:numCache>
                <c:formatCode>0.0</c:formatCode>
                <c:ptCount val="41"/>
                <c:pt idx="0">
                  <c:v>5.9907910540799634</c:v>
                </c:pt>
                <c:pt idx="1">
                  <c:v>5.4249127603906118</c:v>
                </c:pt>
                <c:pt idx="2">
                  <c:v>3.9058380742345093</c:v>
                </c:pt>
                <c:pt idx="3">
                  <c:v>4.2141088790457815</c:v>
                </c:pt>
                <c:pt idx="4">
                  <c:v>4.0612162472912701</c:v>
                </c:pt>
                <c:pt idx="5">
                  <c:v>4.1445375576416126</c:v>
                </c:pt>
                <c:pt idx="6">
                  <c:v>3.4634796668786976</c:v>
                </c:pt>
                <c:pt idx="7">
                  <c:v>3.9765121885992016</c:v>
                </c:pt>
                <c:pt idx="8">
                  <c:v>5.6443094286948678</c:v>
                </c:pt>
                <c:pt idx="9">
                  <c:v>5.6809391825666751</c:v>
                </c:pt>
                <c:pt idx="10">
                  <c:v>5.9844101486363712</c:v>
                </c:pt>
                <c:pt idx="11">
                  <c:v>5.2391226031558631</c:v>
                </c:pt>
                <c:pt idx="12">
                  <c:v>3.0259011903122541</c:v>
                </c:pt>
                <c:pt idx="13">
                  <c:v>1.9076493079482049</c:v>
                </c:pt>
                <c:pt idx="14">
                  <c:v>1.3366732783738797</c:v>
                </c:pt>
                <c:pt idx="15">
                  <c:v>0.75487717833036072</c:v>
                </c:pt>
                <c:pt idx="16">
                  <c:v>0.20690764552288954</c:v>
                </c:pt>
                <c:pt idx="17">
                  <c:v>-0.19791569862857727</c:v>
                </c:pt>
                <c:pt idx="18">
                  <c:v>-0.18945139946856671</c:v>
                </c:pt>
                <c:pt idx="19">
                  <c:v>-0.62221244685878219</c:v>
                </c:pt>
                <c:pt idx="20">
                  <c:v>-0.98157254941921224</c:v>
                </c:pt>
                <c:pt idx="21">
                  <c:v>0.15434798776303182</c:v>
                </c:pt>
                <c:pt idx="22">
                  <c:v>6.6879565999514057E-2</c:v>
                </c:pt>
                <c:pt idx="23">
                  <c:v>0.59159624845331393</c:v>
                </c:pt>
                <c:pt idx="24">
                  <c:v>0.123124598163173</c:v>
                </c:pt>
                <c:pt idx="25">
                  <c:v>4.2830396358482403E-2</c:v>
                </c:pt>
                <c:pt idx="26">
                  <c:v>4.1188749907334454E-2</c:v>
                </c:pt>
                <c:pt idx="27">
                  <c:v>1.2721421905249599</c:v>
                </c:pt>
                <c:pt idx="28">
                  <c:v>2.6282760024445793</c:v>
                </c:pt>
                <c:pt idx="29">
                  <c:v>2.0536582408255271</c:v>
                </c:pt>
                <c:pt idx="30">
                  <c:v>2.4924770586387126</c:v>
                </c:pt>
                <c:pt idx="31">
                  <c:v>2.3504588047267987</c:v>
                </c:pt>
                <c:pt idx="32">
                  <c:v>2.6384469531994341</c:v>
                </c:pt>
                <c:pt idx="33">
                  <c:v>2.7827120526466871</c:v>
                </c:pt>
                <c:pt idx="34">
                  <c:v>2.780322183062097</c:v>
                </c:pt>
                <c:pt idx="35">
                  <c:v>2.8228721573977111</c:v>
                </c:pt>
                <c:pt idx="36">
                  <c:v>3.0019606223830522</c:v>
                </c:pt>
                <c:pt idx="37">
                  <c:v>2.9976436649123457</c:v>
                </c:pt>
                <c:pt idx="38">
                  <c:v>3.0198271672580432</c:v>
                </c:pt>
                <c:pt idx="39">
                  <c:v>3.0078090691650061</c:v>
                </c:pt>
                <c:pt idx="40">
                  <c:v>3.0381638841440406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252-4790-9AC0-FBFCE4F89CDE}"/>
            </c:ext>
          </c:extLst>
        </c:ser>
        <c:ser>
          <c:idx val="2"/>
          <c:order val="5"/>
          <c:tx>
            <c:strRef>
              <c:f>'4s'!$T$2</c:f>
              <c:strCache>
                <c:ptCount val="1"/>
                <c:pt idx="0">
                  <c:v>Aktuális előrejelzés</c:v>
                </c:pt>
              </c:strCache>
            </c:strRef>
          </c:tx>
          <c:spPr>
            <a:ln w="317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'4s'!$A$3:$A$44</c:f>
              <c:numCache>
                <c:formatCode>m/d/yyyy</c:formatCode>
                <c:ptCount val="42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  <c:pt idx="28">
                  <c:v>42736</c:v>
                </c:pt>
                <c:pt idx="29">
                  <c:v>42826</c:v>
                </c:pt>
                <c:pt idx="30">
                  <c:v>42917</c:v>
                </c:pt>
                <c:pt idx="31">
                  <c:v>43009</c:v>
                </c:pt>
                <c:pt idx="32">
                  <c:v>43101</c:v>
                </c:pt>
                <c:pt idx="33">
                  <c:v>43191</c:v>
                </c:pt>
                <c:pt idx="34">
                  <c:v>43282</c:v>
                </c:pt>
                <c:pt idx="35">
                  <c:v>43374</c:v>
                </c:pt>
                <c:pt idx="36">
                  <c:v>43466</c:v>
                </c:pt>
                <c:pt idx="37">
                  <c:v>43556</c:v>
                </c:pt>
                <c:pt idx="38">
                  <c:v>43647</c:v>
                </c:pt>
                <c:pt idx="39">
                  <c:v>43739</c:v>
                </c:pt>
                <c:pt idx="40">
                  <c:v>43831</c:v>
                </c:pt>
                <c:pt idx="41">
                  <c:v>43922</c:v>
                </c:pt>
              </c:numCache>
            </c:numRef>
          </c:cat>
          <c:val>
            <c:numRef>
              <c:f>'4s'!$T$3:$T$44</c:f>
              <c:numCache>
                <c:formatCode>0.0</c:formatCode>
                <c:ptCount val="42"/>
                <c:pt idx="0">
                  <c:v>5.9907910540799634</c:v>
                </c:pt>
                <c:pt idx="1">
                  <c:v>5.4249127603906118</c:v>
                </c:pt>
                <c:pt idx="2">
                  <c:v>3.9058380742345093</c:v>
                </c:pt>
                <c:pt idx="3">
                  <c:v>4.2141088790457815</c:v>
                </c:pt>
                <c:pt idx="4">
                  <c:v>4.0612162472912701</c:v>
                </c:pt>
                <c:pt idx="5">
                  <c:v>4.1445375576416126</c:v>
                </c:pt>
                <c:pt idx="6">
                  <c:v>3.4634796668786976</c:v>
                </c:pt>
                <c:pt idx="7">
                  <c:v>3.9765121885992016</c:v>
                </c:pt>
                <c:pt idx="8">
                  <c:v>5.6443094286948678</c:v>
                </c:pt>
                <c:pt idx="9">
                  <c:v>5.6809391825666751</c:v>
                </c:pt>
                <c:pt idx="10">
                  <c:v>5.9844101486363712</c:v>
                </c:pt>
                <c:pt idx="11">
                  <c:v>5.2391226031558631</c:v>
                </c:pt>
                <c:pt idx="12">
                  <c:v>3.0259011903122541</c:v>
                </c:pt>
                <c:pt idx="13">
                  <c:v>1.9076493079482049</c:v>
                </c:pt>
                <c:pt idx="14">
                  <c:v>1.3366732783738797</c:v>
                </c:pt>
                <c:pt idx="15">
                  <c:v>0.75487717833036072</c:v>
                </c:pt>
                <c:pt idx="16">
                  <c:v>0.20690764552288954</c:v>
                </c:pt>
                <c:pt idx="17">
                  <c:v>-0.19791569862857727</c:v>
                </c:pt>
                <c:pt idx="18">
                  <c:v>-0.18945139946856671</c:v>
                </c:pt>
                <c:pt idx="19">
                  <c:v>-0.62221244685878219</c:v>
                </c:pt>
                <c:pt idx="20">
                  <c:v>-0.98157254941921224</c:v>
                </c:pt>
                <c:pt idx="21">
                  <c:v>0.15434798776303182</c:v>
                </c:pt>
                <c:pt idx="22">
                  <c:v>6.6879565999514057E-2</c:v>
                </c:pt>
                <c:pt idx="23">
                  <c:v>0.59159624845331393</c:v>
                </c:pt>
                <c:pt idx="24">
                  <c:v>0.123124598163173</c:v>
                </c:pt>
                <c:pt idx="25">
                  <c:v>4.2830396358482403E-2</c:v>
                </c:pt>
                <c:pt idx="26">
                  <c:v>4.1188749907334454E-2</c:v>
                </c:pt>
                <c:pt idx="27">
                  <c:v>1.2721421905249599</c:v>
                </c:pt>
                <c:pt idx="28">
                  <c:v>2.6282760024445793</c:v>
                </c:pt>
                <c:pt idx="29">
                  <c:v>2.0536582408255271</c:v>
                </c:pt>
                <c:pt idx="30">
                  <c:v>2.4924770586387126</c:v>
                </c:pt>
                <c:pt idx="31">
                  <c:v>2.3504588047267987</c:v>
                </c:pt>
                <c:pt idx="32">
                  <c:v>2.6384469531994341</c:v>
                </c:pt>
                <c:pt idx="33">
                  <c:v>2.7827120526466871</c:v>
                </c:pt>
                <c:pt idx="34">
                  <c:v>2.780322183062097</c:v>
                </c:pt>
                <c:pt idx="35">
                  <c:v>2.8228721573977111</c:v>
                </c:pt>
                <c:pt idx="36">
                  <c:v>3.0019606223830522</c:v>
                </c:pt>
                <c:pt idx="37">
                  <c:v>2.9976436649123457</c:v>
                </c:pt>
                <c:pt idx="38">
                  <c:v>3.0198271672580432</c:v>
                </c:pt>
                <c:pt idx="39">
                  <c:v>3.0078090691650061</c:v>
                </c:pt>
                <c:pt idx="40">
                  <c:v>3.0381638841440406</c:v>
                </c:pt>
                <c:pt idx="41">
                  <c:v>3.0115187348394841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252-4790-9AC0-FBFCE4F89CDE}"/>
            </c:ext>
          </c:extLst>
        </c:ser>
        <c:ser>
          <c:idx val="9"/>
          <c:order val="6"/>
          <c:spPr>
            <a:ln w="28575"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bubble3D val="0"/>
            <c:spPr>
              <a:ln w="2857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A-1252-4790-9AC0-FBFCE4F89CDE}"/>
              </c:ext>
            </c:extLst>
          </c:dPt>
          <c:cat>
            <c:numRef>
              <c:f>'4s'!$A$3:$A$44</c:f>
              <c:numCache>
                <c:formatCode>m/d/yyyy</c:formatCode>
                <c:ptCount val="42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  <c:pt idx="28">
                  <c:v>42736</c:v>
                </c:pt>
                <c:pt idx="29">
                  <c:v>42826</c:v>
                </c:pt>
                <c:pt idx="30">
                  <c:v>42917</c:v>
                </c:pt>
                <c:pt idx="31">
                  <c:v>43009</c:v>
                </c:pt>
                <c:pt idx="32">
                  <c:v>43101</c:v>
                </c:pt>
                <c:pt idx="33">
                  <c:v>43191</c:v>
                </c:pt>
                <c:pt idx="34">
                  <c:v>43282</c:v>
                </c:pt>
                <c:pt idx="35">
                  <c:v>43374</c:v>
                </c:pt>
                <c:pt idx="36">
                  <c:v>43466</c:v>
                </c:pt>
                <c:pt idx="37">
                  <c:v>43556</c:v>
                </c:pt>
                <c:pt idx="38">
                  <c:v>43647</c:v>
                </c:pt>
                <c:pt idx="39">
                  <c:v>43739</c:v>
                </c:pt>
                <c:pt idx="40">
                  <c:v>43831</c:v>
                </c:pt>
                <c:pt idx="41">
                  <c:v>43922</c:v>
                </c:pt>
              </c:numCache>
            </c:numRef>
          </c:cat>
          <c:val>
            <c:numRef>
              <c:f>'4s'!$AF$3:$AF$44</c:f>
              <c:numCache>
                <c:formatCode>0.0</c:formatCode>
                <c:ptCount val="42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3</c:v>
                </c:pt>
                <c:pt idx="37">
                  <c:v>3</c:v>
                </c:pt>
                <c:pt idx="38">
                  <c:v>3</c:v>
                </c:pt>
                <c:pt idx="39">
                  <c:v>3</c:v>
                </c:pt>
                <c:pt idx="40">
                  <c:v>3</c:v>
                </c:pt>
                <c:pt idx="41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252-4790-9AC0-FBFCE4F89C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4909456"/>
        <c:axId val="484909848"/>
      </c:lineChart>
      <c:dateAx>
        <c:axId val="48490945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484909848"/>
        <c:crosses val="autoZero"/>
        <c:auto val="1"/>
        <c:lblOffset val="100"/>
        <c:baseTimeUnit val="months"/>
        <c:majorUnit val="1"/>
        <c:majorTimeUnit val="years"/>
      </c:dateAx>
      <c:valAx>
        <c:axId val="48490984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crossAx val="484909456"/>
        <c:crosses val="autoZero"/>
        <c:crossBetween val="between"/>
        <c:majorUnit val="1"/>
      </c:valAx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15880023148148151"/>
          <c:y val="0.89380104166666663"/>
          <c:w val="0.73531597222222222"/>
          <c:h val="7.9740624999999996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 b="0" baseline="0">
          <a:latin typeface="Trebuchet MS" panose="020B0603020202020204" pitchFamily="34" charset="0"/>
        </a:defRPr>
      </a:pPr>
      <a:endParaRPr lang="hu-HU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9377740695035689E-2"/>
          <c:y val="8.4941777777777783E-2"/>
          <c:w val="0.91149743954917539"/>
          <c:h val="0.761414444444444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'éves számok'!$C$20</c:f>
              <c:strCache>
                <c:ptCount val="1"/>
                <c:pt idx="0">
                  <c:v>Adószűrt maginfláció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invertIfNegative val="0"/>
          <c:cat>
            <c:numRef>
              <c:f>'éves számok'!$B$21:$B$23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'éves számok'!$C$21:$C$23</c:f>
              <c:numCache>
                <c:formatCode>0.0</c:formatCode>
                <c:ptCount val="3"/>
                <c:pt idx="0">
                  <c:v>-0.12260211561742619</c:v>
                </c:pt>
                <c:pt idx="1">
                  <c:v>-7.1661368629809208E-2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AB-4D91-9F0B-D3F7E83BB647}"/>
            </c:ext>
          </c:extLst>
        </c:ser>
        <c:ser>
          <c:idx val="1"/>
          <c:order val="1"/>
          <c:tx>
            <c:strRef>
              <c:f>'éves számok'!$D$20</c:f>
              <c:strCache>
                <c:ptCount val="1"/>
                <c:pt idx="0">
                  <c:v>Adószűrt maginfláción kívüli tételek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invertIfNegative val="0"/>
          <c:cat>
            <c:numRef>
              <c:f>'éves számok'!$B$21:$B$23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'éves számok'!$D$21:$D$23</c:f>
              <c:numCache>
                <c:formatCode>0.000</c:formatCode>
                <c:ptCount val="3"/>
                <c:pt idx="0">
                  <c:v>-0.11118001809842928</c:v>
                </c:pt>
                <c:pt idx="1">
                  <c:v>3.2278291714072711E-2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AB-4D91-9F0B-D3F7E83BB647}"/>
            </c:ext>
          </c:extLst>
        </c:ser>
        <c:ser>
          <c:idx val="2"/>
          <c:order val="2"/>
          <c:tx>
            <c:strRef>
              <c:f>'éves számok'!$E$20</c:f>
              <c:strCache>
                <c:ptCount val="1"/>
                <c:pt idx="0">
                  <c:v>Adótartalom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c:spPr>
          <c:invertIfNegative val="0"/>
          <c:cat>
            <c:numRef>
              <c:f>'éves számok'!$B$21:$B$23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'éves számok'!$E$21:$E$23</c:f>
              <c:numCache>
                <c:formatCode>0.000</c:formatCode>
                <c:ptCount val="3"/>
                <c:pt idx="0">
                  <c:v>0</c:v>
                </c:pt>
                <c:pt idx="1">
                  <c:v>-0.14304424293555584</c:v>
                </c:pt>
                <c:pt idx="2">
                  <c:v>4.2632564145606011E-14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AB-4D91-9F0B-D3F7E83BB6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79462784"/>
        <c:axId val="279463176"/>
      </c:barChart>
      <c:lineChart>
        <c:grouping val="standard"/>
        <c:varyColors val="0"/>
        <c:ser>
          <c:idx val="3"/>
          <c:order val="3"/>
          <c:tx>
            <c:strRef>
              <c:f>'éves számok'!$F$20</c:f>
              <c:strCache>
                <c:ptCount val="1"/>
                <c:pt idx="0">
                  <c:v>CPI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7"/>
            <c:spPr>
              <a:solidFill>
                <a:schemeClr val="bg1"/>
              </a:solidFill>
              <a:ln w="34925">
                <a:solidFill>
                  <a:schemeClr val="tx1"/>
                </a:solidFill>
              </a:ln>
            </c:spPr>
          </c:marker>
          <c:cat>
            <c:numRef>
              <c:f>'éves számok'!$B$21:$B$23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'éves számok'!$F$21:$F$23</c:f>
              <c:numCache>
                <c:formatCode>0.0</c:formatCode>
                <c:ptCount val="3"/>
                <c:pt idx="0">
                  <c:v>-0.23378213371585549</c:v>
                </c:pt>
                <c:pt idx="1">
                  <c:v>-0.18242731985129235</c:v>
                </c:pt>
                <c:pt idx="2">
                  <c:v>4.2632564145606011E-14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BAB-4D91-9F0B-D3F7E83BB6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9462784"/>
        <c:axId val="279463176"/>
      </c:lineChart>
      <c:catAx>
        <c:axId val="279462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279463176"/>
        <c:crosses val="autoZero"/>
        <c:auto val="1"/>
        <c:lblAlgn val="ctr"/>
        <c:lblOffset val="100"/>
        <c:noMultiLvlLbl val="0"/>
      </c:catAx>
      <c:valAx>
        <c:axId val="279463176"/>
        <c:scaling>
          <c:orientation val="minMax"/>
          <c:max val="0.1"/>
          <c:min val="-0.30000000000000004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százalékpont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7.1124352211597131E-2"/>
              <c:y val="9.1056568903772218E-3"/>
            </c:manualLayout>
          </c:layout>
          <c:overlay val="0"/>
        </c:title>
        <c:numFmt formatCode="0.0" sourceLinked="0"/>
        <c:majorTickMark val="out"/>
        <c:minorTickMark val="none"/>
        <c:tickLblPos val="nextTo"/>
        <c:crossAx val="279462784"/>
        <c:crosses val="autoZero"/>
        <c:crossBetween val="between"/>
        <c:majorUnit val="0.1"/>
      </c:valAx>
    </c:plotArea>
    <c:legend>
      <c:legendPos val="b"/>
      <c:layout>
        <c:manualLayout>
          <c:xMode val="edge"/>
          <c:yMode val="edge"/>
          <c:x val="0"/>
          <c:y val="0.93444011661899795"/>
          <c:w val="0.99771719599341524"/>
          <c:h val="6.5559883381002021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 b="0" baseline="0">
          <a:latin typeface="Trebuchet MS" panose="020B0603020202020204" pitchFamily="34" charset="0"/>
        </a:defRPr>
      </a:pPr>
      <a:endParaRPr lang="hu-H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3735628019323665E-2"/>
          <c:y val="6.9003333333333333E-2"/>
          <c:w val="0.90939239130434779"/>
          <c:h val="0.7095177777777778"/>
        </c:manualLayout>
      </c:layout>
      <c:lineChart>
        <c:grouping val="standard"/>
        <c:varyColors val="0"/>
        <c:ser>
          <c:idx val="0"/>
          <c:order val="0"/>
          <c:tx>
            <c:strRef>
              <c:f>'3. ábra'!$B$6</c:f>
              <c:strCache>
                <c:ptCount val="1"/>
                <c:pt idx="0">
                  <c:v>Tradable (38,3%)</c:v>
                </c:pt>
              </c:strCache>
            </c:strRef>
          </c:tx>
          <c:spPr>
            <a:ln w="2857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16"/>
            <c:marker>
              <c:symbol val="circle"/>
              <c:size val="8"/>
              <c:spPr>
                <a:solidFill>
                  <a:schemeClr val="accent6"/>
                </a:solidFill>
                <a:ln w="25400"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17C8-4C97-BCAA-2358421D76F1}"/>
              </c:ext>
            </c:extLst>
          </c:dPt>
          <c:dLbls>
            <c:dLbl>
              <c:idx val="16"/>
              <c:layout>
                <c:manualLayout>
                  <c:x val="-6.4420289855072463E-2"/>
                  <c:y val="-1.9755555555555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7C8-4C97-BCAA-2358421D76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 ábra'!$A$7:$A$99</c:f>
              <c:strCache>
                <c:ptCount val="93"/>
                <c:pt idx="0">
                  <c:v>2001</c:v>
                </c:pt>
                <c:pt idx="2">
                  <c:v>2003</c:v>
                </c:pt>
                <c:pt idx="4">
                  <c:v>2005</c:v>
                </c:pt>
                <c:pt idx="6">
                  <c:v>2007</c:v>
                </c:pt>
                <c:pt idx="8">
                  <c:v>2009</c:v>
                </c:pt>
                <c:pt idx="10">
                  <c:v>2011</c:v>
                </c:pt>
                <c:pt idx="12">
                  <c:v>2013</c:v>
                </c:pt>
                <c:pt idx="14">
                  <c:v>2015</c:v>
                </c:pt>
                <c:pt idx="16">
                  <c:v>2017q1</c:v>
                </c:pt>
                <c:pt idx="19">
                  <c:v>2001</c:v>
                </c:pt>
                <c:pt idx="21">
                  <c:v>2003</c:v>
                </c:pt>
                <c:pt idx="23">
                  <c:v>2005</c:v>
                </c:pt>
                <c:pt idx="25">
                  <c:v>2007</c:v>
                </c:pt>
                <c:pt idx="27">
                  <c:v>2009</c:v>
                </c:pt>
                <c:pt idx="29">
                  <c:v>2011</c:v>
                </c:pt>
                <c:pt idx="31">
                  <c:v>2013</c:v>
                </c:pt>
                <c:pt idx="33">
                  <c:v>2015</c:v>
                </c:pt>
                <c:pt idx="35">
                  <c:v>2017q1</c:v>
                </c:pt>
                <c:pt idx="38">
                  <c:v>2001</c:v>
                </c:pt>
                <c:pt idx="40">
                  <c:v>2003</c:v>
                </c:pt>
                <c:pt idx="42">
                  <c:v>2005</c:v>
                </c:pt>
                <c:pt idx="44">
                  <c:v>2007</c:v>
                </c:pt>
                <c:pt idx="46">
                  <c:v>2009</c:v>
                </c:pt>
                <c:pt idx="48">
                  <c:v>2011</c:v>
                </c:pt>
                <c:pt idx="50">
                  <c:v>2013</c:v>
                </c:pt>
                <c:pt idx="52">
                  <c:v>2015</c:v>
                </c:pt>
                <c:pt idx="54">
                  <c:v>2017q1</c:v>
                </c:pt>
                <c:pt idx="57">
                  <c:v>2001</c:v>
                </c:pt>
                <c:pt idx="59">
                  <c:v>2003</c:v>
                </c:pt>
                <c:pt idx="61">
                  <c:v>2005</c:v>
                </c:pt>
                <c:pt idx="63">
                  <c:v>2007</c:v>
                </c:pt>
                <c:pt idx="65">
                  <c:v>2009</c:v>
                </c:pt>
                <c:pt idx="67">
                  <c:v>2011</c:v>
                </c:pt>
                <c:pt idx="69">
                  <c:v>2013</c:v>
                </c:pt>
                <c:pt idx="71">
                  <c:v>2015</c:v>
                </c:pt>
                <c:pt idx="73">
                  <c:v>2017q1</c:v>
                </c:pt>
                <c:pt idx="76">
                  <c:v>2001</c:v>
                </c:pt>
                <c:pt idx="78">
                  <c:v>2003</c:v>
                </c:pt>
                <c:pt idx="80">
                  <c:v>2005</c:v>
                </c:pt>
                <c:pt idx="82">
                  <c:v>2007</c:v>
                </c:pt>
                <c:pt idx="84">
                  <c:v>2009</c:v>
                </c:pt>
                <c:pt idx="86">
                  <c:v>2011</c:v>
                </c:pt>
                <c:pt idx="88">
                  <c:v>2013</c:v>
                </c:pt>
                <c:pt idx="90">
                  <c:v>2015</c:v>
                </c:pt>
                <c:pt idx="92">
                  <c:v>2017q1</c:v>
                </c:pt>
              </c:strCache>
            </c:strRef>
          </c:cat>
          <c:val>
            <c:numRef>
              <c:f>'3. ábra'!$B$7:$B$99</c:f>
              <c:numCache>
                <c:formatCode>0.0</c:formatCode>
                <c:ptCount val="93"/>
                <c:pt idx="0">
                  <c:v>0.55807591273287471</c:v>
                </c:pt>
                <c:pt idx="1">
                  <c:v>-7.3581771533730205</c:v>
                </c:pt>
                <c:pt idx="2">
                  <c:v>14.572745771120182</c:v>
                </c:pt>
                <c:pt idx="3">
                  <c:v>9.9407469428291364</c:v>
                </c:pt>
                <c:pt idx="4">
                  <c:v>0.12759261096879015</c:v>
                </c:pt>
                <c:pt idx="5">
                  <c:v>-6.4454633595856023</c:v>
                </c:pt>
                <c:pt idx="6">
                  <c:v>19.14169033692859</c:v>
                </c:pt>
                <c:pt idx="7">
                  <c:v>0.13724464412057102</c:v>
                </c:pt>
                <c:pt idx="8">
                  <c:v>-12.570643645889589</c:v>
                </c:pt>
                <c:pt idx="9">
                  <c:v>1.1349806014174391</c:v>
                </c:pt>
                <c:pt idx="10">
                  <c:v>23.194832642303155</c:v>
                </c:pt>
                <c:pt idx="11">
                  <c:v>4.0536866538668761</c:v>
                </c:pt>
                <c:pt idx="12">
                  <c:v>4.7531431032634259</c:v>
                </c:pt>
                <c:pt idx="13">
                  <c:v>11.945064752301391</c:v>
                </c:pt>
                <c:pt idx="14">
                  <c:v>-6.4336450520450654</c:v>
                </c:pt>
                <c:pt idx="15">
                  <c:v>3.9746319577256486</c:v>
                </c:pt>
                <c:pt idx="16">
                  <c:v>36.045517630941369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7C8-4C97-BCAA-2358421D76F1}"/>
            </c:ext>
          </c:extLst>
        </c:ser>
        <c:ser>
          <c:idx val="1"/>
          <c:order val="1"/>
          <c:tx>
            <c:strRef>
              <c:f>'3. ábra'!$C$6</c:f>
              <c:strCache>
                <c:ptCount val="1"/>
                <c:pt idx="0">
                  <c:v>Non-tradable (14,3%)</c:v>
                </c:pt>
              </c:strCache>
            </c:strRef>
          </c:tx>
          <c:spPr>
            <a:ln w="2857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35"/>
            <c:marker>
              <c:symbol val="circle"/>
              <c:size val="8"/>
              <c:spPr>
                <a:solidFill>
                  <a:schemeClr val="accent6"/>
                </a:solidFill>
                <a:ln w="25400"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17C8-4C97-BCAA-2358421D76F1}"/>
              </c:ext>
            </c:extLst>
          </c:dPt>
          <c:dLbls>
            <c:dLbl>
              <c:idx val="35"/>
              <c:layout>
                <c:manualLayout>
                  <c:x val="-5.9818840579710146E-2"/>
                  <c:y val="-3.6688888888888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C8-4C97-BCAA-2358421D76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 ábra'!$A$7:$A$99</c:f>
              <c:strCache>
                <c:ptCount val="93"/>
                <c:pt idx="0">
                  <c:v>2001</c:v>
                </c:pt>
                <c:pt idx="2">
                  <c:v>2003</c:v>
                </c:pt>
                <c:pt idx="4">
                  <c:v>2005</c:v>
                </c:pt>
                <c:pt idx="6">
                  <c:v>2007</c:v>
                </c:pt>
                <c:pt idx="8">
                  <c:v>2009</c:v>
                </c:pt>
                <c:pt idx="10">
                  <c:v>2011</c:v>
                </c:pt>
                <c:pt idx="12">
                  <c:v>2013</c:v>
                </c:pt>
                <c:pt idx="14">
                  <c:v>2015</c:v>
                </c:pt>
                <c:pt idx="16">
                  <c:v>2017q1</c:v>
                </c:pt>
                <c:pt idx="19">
                  <c:v>2001</c:v>
                </c:pt>
                <c:pt idx="21">
                  <c:v>2003</c:v>
                </c:pt>
                <c:pt idx="23">
                  <c:v>2005</c:v>
                </c:pt>
                <c:pt idx="25">
                  <c:v>2007</c:v>
                </c:pt>
                <c:pt idx="27">
                  <c:v>2009</c:v>
                </c:pt>
                <c:pt idx="29">
                  <c:v>2011</c:v>
                </c:pt>
                <c:pt idx="31">
                  <c:v>2013</c:v>
                </c:pt>
                <c:pt idx="33">
                  <c:v>2015</c:v>
                </c:pt>
                <c:pt idx="35">
                  <c:v>2017q1</c:v>
                </c:pt>
                <c:pt idx="38">
                  <c:v>2001</c:v>
                </c:pt>
                <c:pt idx="40">
                  <c:v>2003</c:v>
                </c:pt>
                <c:pt idx="42">
                  <c:v>2005</c:v>
                </c:pt>
                <c:pt idx="44">
                  <c:v>2007</c:v>
                </c:pt>
                <c:pt idx="46">
                  <c:v>2009</c:v>
                </c:pt>
                <c:pt idx="48">
                  <c:v>2011</c:v>
                </c:pt>
                <c:pt idx="50">
                  <c:v>2013</c:v>
                </c:pt>
                <c:pt idx="52">
                  <c:v>2015</c:v>
                </c:pt>
                <c:pt idx="54">
                  <c:v>2017q1</c:v>
                </c:pt>
                <c:pt idx="57">
                  <c:v>2001</c:v>
                </c:pt>
                <c:pt idx="59">
                  <c:v>2003</c:v>
                </c:pt>
                <c:pt idx="61">
                  <c:v>2005</c:v>
                </c:pt>
                <c:pt idx="63">
                  <c:v>2007</c:v>
                </c:pt>
                <c:pt idx="65">
                  <c:v>2009</c:v>
                </c:pt>
                <c:pt idx="67">
                  <c:v>2011</c:v>
                </c:pt>
                <c:pt idx="69">
                  <c:v>2013</c:v>
                </c:pt>
                <c:pt idx="71">
                  <c:v>2015</c:v>
                </c:pt>
                <c:pt idx="73">
                  <c:v>2017q1</c:v>
                </c:pt>
                <c:pt idx="76">
                  <c:v>2001</c:v>
                </c:pt>
                <c:pt idx="78">
                  <c:v>2003</c:v>
                </c:pt>
                <c:pt idx="80">
                  <c:v>2005</c:v>
                </c:pt>
                <c:pt idx="82">
                  <c:v>2007</c:v>
                </c:pt>
                <c:pt idx="84">
                  <c:v>2009</c:v>
                </c:pt>
                <c:pt idx="86">
                  <c:v>2011</c:v>
                </c:pt>
                <c:pt idx="88">
                  <c:v>2013</c:v>
                </c:pt>
                <c:pt idx="90">
                  <c:v>2015</c:v>
                </c:pt>
                <c:pt idx="92">
                  <c:v>2017q1</c:v>
                </c:pt>
              </c:strCache>
            </c:strRef>
          </c:cat>
          <c:val>
            <c:numRef>
              <c:f>'3. ábra'!$C$7:$C$99</c:f>
              <c:numCache>
                <c:formatCode>General</c:formatCode>
                <c:ptCount val="93"/>
                <c:pt idx="19" formatCode="0.0">
                  <c:v>-0.1854122762046444</c:v>
                </c:pt>
                <c:pt idx="20" formatCode="0.0">
                  <c:v>1.4884021543632144</c:v>
                </c:pt>
                <c:pt idx="21" formatCode="0.0">
                  <c:v>3.5929778135813706</c:v>
                </c:pt>
                <c:pt idx="22" formatCode="0.0">
                  <c:v>5.0634852082571911</c:v>
                </c:pt>
                <c:pt idx="23" formatCode="0.0">
                  <c:v>14.632283350541499</c:v>
                </c:pt>
                <c:pt idx="24" formatCode="0.0">
                  <c:v>-0.62212697976164577</c:v>
                </c:pt>
                <c:pt idx="25" formatCode="0.0">
                  <c:v>-4.060895166053669</c:v>
                </c:pt>
                <c:pt idx="26" formatCode="0.0">
                  <c:v>5.64255079390459</c:v>
                </c:pt>
                <c:pt idx="27" formatCode="0.0">
                  <c:v>-19.362114196175298</c:v>
                </c:pt>
                <c:pt idx="28" formatCode="0.0">
                  <c:v>-4.5682889079438809</c:v>
                </c:pt>
                <c:pt idx="29" formatCode="0.0">
                  <c:v>-10.757227068550762</c:v>
                </c:pt>
                <c:pt idx="30" formatCode="0.0">
                  <c:v>-0.27453206392000595</c:v>
                </c:pt>
                <c:pt idx="31" formatCode="0.0">
                  <c:v>1.9603925471705566</c:v>
                </c:pt>
                <c:pt idx="32" formatCode="0.0">
                  <c:v>10.137555824145466</c:v>
                </c:pt>
                <c:pt idx="33" formatCode="0.0">
                  <c:v>2.3669955307126713</c:v>
                </c:pt>
                <c:pt idx="34" formatCode="0.0">
                  <c:v>1.9141319624833955</c:v>
                </c:pt>
                <c:pt idx="35" formatCode="0.0">
                  <c:v>23.904490106216471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7C8-4C97-BCAA-2358421D76F1}"/>
            </c:ext>
          </c:extLst>
        </c:ser>
        <c:ser>
          <c:idx val="2"/>
          <c:order val="2"/>
          <c:tx>
            <c:strRef>
              <c:f>'3. ábra'!$D$6</c:f>
              <c:strCache>
                <c:ptCount val="1"/>
                <c:pt idx="0">
                  <c:v>Szűk állam (8,0%)</c:v>
                </c:pt>
              </c:strCache>
            </c:strRef>
          </c:tx>
          <c:spPr>
            <a:ln w="2857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54"/>
            <c:marker>
              <c:symbol val="circle"/>
              <c:size val="8"/>
              <c:spPr>
                <a:solidFill>
                  <a:schemeClr val="accent6"/>
                </a:solidFill>
                <a:ln w="25400"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17C8-4C97-BCAA-2358421D76F1}"/>
              </c:ext>
            </c:extLst>
          </c:dPt>
          <c:dLbls>
            <c:dLbl>
              <c:idx val="54"/>
              <c:layout>
                <c:manualLayout>
                  <c:x val="-2.7608695652173915E-2"/>
                  <c:y val="-3.6688888888888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7C8-4C97-BCAA-2358421D76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'3. ábra'!$A$7:$A$99</c:f>
              <c:strCache>
                <c:ptCount val="93"/>
                <c:pt idx="0">
                  <c:v>2001</c:v>
                </c:pt>
                <c:pt idx="2">
                  <c:v>2003</c:v>
                </c:pt>
                <c:pt idx="4">
                  <c:v>2005</c:v>
                </c:pt>
                <c:pt idx="6">
                  <c:v>2007</c:v>
                </c:pt>
                <c:pt idx="8">
                  <c:v>2009</c:v>
                </c:pt>
                <c:pt idx="10">
                  <c:v>2011</c:v>
                </c:pt>
                <c:pt idx="12">
                  <c:v>2013</c:v>
                </c:pt>
                <c:pt idx="14">
                  <c:v>2015</c:v>
                </c:pt>
                <c:pt idx="16">
                  <c:v>2017q1</c:v>
                </c:pt>
                <c:pt idx="19">
                  <c:v>2001</c:v>
                </c:pt>
                <c:pt idx="21">
                  <c:v>2003</c:v>
                </c:pt>
                <c:pt idx="23">
                  <c:v>2005</c:v>
                </c:pt>
                <c:pt idx="25">
                  <c:v>2007</c:v>
                </c:pt>
                <c:pt idx="27">
                  <c:v>2009</c:v>
                </c:pt>
                <c:pt idx="29">
                  <c:v>2011</c:v>
                </c:pt>
                <c:pt idx="31">
                  <c:v>2013</c:v>
                </c:pt>
                <c:pt idx="33">
                  <c:v>2015</c:v>
                </c:pt>
                <c:pt idx="35">
                  <c:v>2017q1</c:v>
                </c:pt>
                <c:pt idx="38">
                  <c:v>2001</c:v>
                </c:pt>
                <c:pt idx="40">
                  <c:v>2003</c:v>
                </c:pt>
                <c:pt idx="42">
                  <c:v>2005</c:v>
                </c:pt>
                <c:pt idx="44">
                  <c:v>2007</c:v>
                </c:pt>
                <c:pt idx="46">
                  <c:v>2009</c:v>
                </c:pt>
                <c:pt idx="48">
                  <c:v>2011</c:v>
                </c:pt>
                <c:pt idx="50">
                  <c:v>2013</c:v>
                </c:pt>
                <c:pt idx="52">
                  <c:v>2015</c:v>
                </c:pt>
                <c:pt idx="54">
                  <c:v>2017q1</c:v>
                </c:pt>
                <c:pt idx="57">
                  <c:v>2001</c:v>
                </c:pt>
                <c:pt idx="59">
                  <c:v>2003</c:v>
                </c:pt>
                <c:pt idx="61">
                  <c:v>2005</c:v>
                </c:pt>
                <c:pt idx="63">
                  <c:v>2007</c:v>
                </c:pt>
                <c:pt idx="65">
                  <c:v>2009</c:v>
                </c:pt>
                <c:pt idx="67">
                  <c:v>2011</c:v>
                </c:pt>
                <c:pt idx="69">
                  <c:v>2013</c:v>
                </c:pt>
                <c:pt idx="71">
                  <c:v>2015</c:v>
                </c:pt>
                <c:pt idx="73">
                  <c:v>2017q1</c:v>
                </c:pt>
                <c:pt idx="76">
                  <c:v>2001</c:v>
                </c:pt>
                <c:pt idx="78">
                  <c:v>2003</c:v>
                </c:pt>
                <c:pt idx="80">
                  <c:v>2005</c:v>
                </c:pt>
                <c:pt idx="82">
                  <c:v>2007</c:v>
                </c:pt>
                <c:pt idx="84">
                  <c:v>2009</c:v>
                </c:pt>
                <c:pt idx="86">
                  <c:v>2011</c:v>
                </c:pt>
                <c:pt idx="88">
                  <c:v>2013</c:v>
                </c:pt>
                <c:pt idx="90">
                  <c:v>2015</c:v>
                </c:pt>
                <c:pt idx="92">
                  <c:v>2017q1</c:v>
                </c:pt>
              </c:strCache>
            </c:strRef>
          </c:cat>
          <c:val>
            <c:numRef>
              <c:f>'3. ábra'!$D$7:$D$99</c:f>
              <c:numCache>
                <c:formatCode>General</c:formatCode>
                <c:ptCount val="93"/>
                <c:pt idx="38" formatCode="0.0">
                  <c:v>2.2575174786757799</c:v>
                </c:pt>
                <c:pt idx="39" formatCode="0.0">
                  <c:v>25.241828076921905</c:v>
                </c:pt>
                <c:pt idx="40" formatCode="0.0">
                  <c:v>-16.842370753808609</c:v>
                </c:pt>
                <c:pt idx="41" formatCode="0.0">
                  <c:v>-2.4213704268418041</c:v>
                </c:pt>
                <c:pt idx="42" formatCode="0.0">
                  <c:v>3.5984111971225872</c:v>
                </c:pt>
                <c:pt idx="43" formatCode="0.0">
                  <c:v>5.4260631726587292</c:v>
                </c:pt>
                <c:pt idx="44" formatCode="0.0">
                  <c:v>-22.285911238007543</c:v>
                </c:pt>
                <c:pt idx="45" formatCode="0.0">
                  <c:v>-18.138323776356231</c:v>
                </c:pt>
                <c:pt idx="46" formatCode="0.0">
                  <c:v>-6.7822375676804825</c:v>
                </c:pt>
                <c:pt idx="47" formatCode="0.0">
                  <c:v>11.817664712175443</c:v>
                </c:pt>
                <c:pt idx="48" formatCode="0.0">
                  <c:v>2.285573106632441</c:v>
                </c:pt>
                <c:pt idx="49" formatCode="0.0">
                  <c:v>-19.509249862266259</c:v>
                </c:pt>
                <c:pt idx="50" formatCode="0.0">
                  <c:v>15.884141371256916</c:v>
                </c:pt>
                <c:pt idx="51" formatCode="0.0">
                  <c:v>12.687841113907467</c:v>
                </c:pt>
                <c:pt idx="52" formatCode="0.0">
                  <c:v>39.147828630759648</c:v>
                </c:pt>
                <c:pt idx="53" formatCode="0.0">
                  <c:v>-45.702386432214595</c:v>
                </c:pt>
                <c:pt idx="54" formatCode="0.0">
                  <c:v>9.5656418934827023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7C8-4C97-BCAA-2358421D76F1}"/>
            </c:ext>
          </c:extLst>
        </c:ser>
        <c:ser>
          <c:idx val="3"/>
          <c:order val="3"/>
          <c:tx>
            <c:strRef>
              <c:f>'3. ábra'!$E$6</c:f>
              <c:strCache>
                <c:ptCount val="1"/>
                <c:pt idx="0">
                  <c:v>Kvázifiskális kör (25,9%)</c:v>
                </c:pt>
              </c:strCache>
            </c:strRef>
          </c:tx>
          <c:spPr>
            <a:ln w="2857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73"/>
            <c:marker>
              <c:symbol val="circle"/>
              <c:size val="8"/>
              <c:spPr>
                <a:solidFill>
                  <a:schemeClr val="accent6"/>
                </a:solidFill>
                <a:ln w="25400"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17C8-4C97-BCAA-2358421D76F1}"/>
              </c:ext>
            </c:extLst>
          </c:dPt>
          <c:dLbls>
            <c:dLbl>
              <c:idx val="73"/>
              <c:layout>
                <c:manualLayout>
                  <c:x val="-6.4420289855072574E-2"/>
                  <c:y val="-2.2577777777777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7C8-4C97-BCAA-2358421D76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 ábra'!$A$7:$A$99</c:f>
              <c:strCache>
                <c:ptCount val="93"/>
                <c:pt idx="0">
                  <c:v>2001</c:v>
                </c:pt>
                <c:pt idx="2">
                  <c:v>2003</c:v>
                </c:pt>
                <c:pt idx="4">
                  <c:v>2005</c:v>
                </c:pt>
                <c:pt idx="6">
                  <c:v>2007</c:v>
                </c:pt>
                <c:pt idx="8">
                  <c:v>2009</c:v>
                </c:pt>
                <c:pt idx="10">
                  <c:v>2011</c:v>
                </c:pt>
                <c:pt idx="12">
                  <c:v>2013</c:v>
                </c:pt>
                <c:pt idx="14">
                  <c:v>2015</c:v>
                </c:pt>
                <c:pt idx="16">
                  <c:v>2017q1</c:v>
                </c:pt>
                <c:pt idx="19">
                  <c:v>2001</c:v>
                </c:pt>
                <c:pt idx="21">
                  <c:v>2003</c:v>
                </c:pt>
                <c:pt idx="23">
                  <c:v>2005</c:v>
                </c:pt>
                <c:pt idx="25">
                  <c:v>2007</c:v>
                </c:pt>
                <c:pt idx="27">
                  <c:v>2009</c:v>
                </c:pt>
                <c:pt idx="29">
                  <c:v>2011</c:v>
                </c:pt>
                <c:pt idx="31">
                  <c:v>2013</c:v>
                </c:pt>
                <c:pt idx="33">
                  <c:v>2015</c:v>
                </c:pt>
                <c:pt idx="35">
                  <c:v>2017q1</c:v>
                </c:pt>
                <c:pt idx="38">
                  <c:v>2001</c:v>
                </c:pt>
                <c:pt idx="40">
                  <c:v>2003</c:v>
                </c:pt>
                <c:pt idx="42">
                  <c:v>2005</c:v>
                </c:pt>
                <c:pt idx="44">
                  <c:v>2007</c:v>
                </c:pt>
                <c:pt idx="46">
                  <c:v>2009</c:v>
                </c:pt>
                <c:pt idx="48">
                  <c:v>2011</c:v>
                </c:pt>
                <c:pt idx="50">
                  <c:v>2013</c:v>
                </c:pt>
                <c:pt idx="52">
                  <c:v>2015</c:v>
                </c:pt>
                <c:pt idx="54">
                  <c:v>2017q1</c:v>
                </c:pt>
                <c:pt idx="57">
                  <c:v>2001</c:v>
                </c:pt>
                <c:pt idx="59">
                  <c:v>2003</c:v>
                </c:pt>
                <c:pt idx="61">
                  <c:v>2005</c:v>
                </c:pt>
                <c:pt idx="63">
                  <c:v>2007</c:v>
                </c:pt>
                <c:pt idx="65">
                  <c:v>2009</c:v>
                </c:pt>
                <c:pt idx="67">
                  <c:v>2011</c:v>
                </c:pt>
                <c:pt idx="69">
                  <c:v>2013</c:v>
                </c:pt>
                <c:pt idx="71">
                  <c:v>2015</c:v>
                </c:pt>
                <c:pt idx="73">
                  <c:v>2017q1</c:v>
                </c:pt>
                <c:pt idx="76">
                  <c:v>2001</c:v>
                </c:pt>
                <c:pt idx="78">
                  <c:v>2003</c:v>
                </c:pt>
                <c:pt idx="80">
                  <c:v>2005</c:v>
                </c:pt>
                <c:pt idx="82">
                  <c:v>2007</c:v>
                </c:pt>
                <c:pt idx="84">
                  <c:v>2009</c:v>
                </c:pt>
                <c:pt idx="86">
                  <c:v>2011</c:v>
                </c:pt>
                <c:pt idx="88">
                  <c:v>2013</c:v>
                </c:pt>
                <c:pt idx="90">
                  <c:v>2015</c:v>
                </c:pt>
                <c:pt idx="92">
                  <c:v>2017q1</c:v>
                </c:pt>
              </c:strCache>
            </c:strRef>
          </c:cat>
          <c:val>
            <c:numRef>
              <c:f>'3. ábra'!$E$7:$E$99</c:f>
              <c:numCache>
                <c:formatCode>General</c:formatCode>
                <c:ptCount val="93"/>
                <c:pt idx="57" formatCode="0.0">
                  <c:v>0.20883913381763364</c:v>
                </c:pt>
                <c:pt idx="58" formatCode="0.0">
                  <c:v>9.748378630530425</c:v>
                </c:pt>
                <c:pt idx="59" formatCode="0.0">
                  <c:v>-4.6908048058418359</c:v>
                </c:pt>
                <c:pt idx="60" formatCode="0.0">
                  <c:v>8.9876248668965957</c:v>
                </c:pt>
                <c:pt idx="61" formatCode="0.0">
                  <c:v>13.606012315403149</c:v>
                </c:pt>
                <c:pt idx="62" formatCode="0.0">
                  <c:v>1.8773124909565695</c:v>
                </c:pt>
                <c:pt idx="63" formatCode="0.0">
                  <c:v>-1.7478014112339793</c:v>
                </c:pt>
                <c:pt idx="64" formatCode="0.0">
                  <c:v>-5.0660322079741746</c:v>
                </c:pt>
                <c:pt idx="65" formatCode="0.0">
                  <c:v>-0.41033050536634619</c:v>
                </c:pt>
                <c:pt idx="66" formatCode="0.0">
                  <c:v>-3.7860886343555222</c:v>
                </c:pt>
                <c:pt idx="67" formatCode="0.0">
                  <c:v>-16.241887469143919</c:v>
                </c:pt>
                <c:pt idx="68" formatCode="0.0">
                  <c:v>-14.072771402315581</c:v>
                </c:pt>
                <c:pt idx="69" formatCode="0.0">
                  <c:v>26.185342361233268</c:v>
                </c:pt>
                <c:pt idx="70" formatCode="0.0">
                  <c:v>35.297775289805116</c:v>
                </c:pt>
                <c:pt idx="71" formatCode="0.0">
                  <c:v>11.653614393165327</c:v>
                </c:pt>
                <c:pt idx="72" formatCode="0.0">
                  <c:v>-41.019653182208316</c:v>
                </c:pt>
                <c:pt idx="73" formatCode="0.0">
                  <c:v>38.66688160388432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7C8-4C97-BCAA-2358421D76F1}"/>
            </c:ext>
          </c:extLst>
        </c:ser>
        <c:ser>
          <c:idx val="4"/>
          <c:order val="4"/>
          <c:tx>
            <c:strRef>
              <c:f>'3. ábra'!$F$6</c:f>
              <c:strCache>
                <c:ptCount val="1"/>
                <c:pt idx="0">
                  <c:v>Lakosság (13,6%)</c:v>
                </c:pt>
              </c:strCache>
            </c:strRef>
          </c:tx>
          <c:spPr>
            <a:ln w="2857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92"/>
            <c:marker>
              <c:symbol val="circle"/>
              <c:size val="8"/>
              <c:spPr>
                <a:solidFill>
                  <a:schemeClr val="accent6"/>
                </a:solidFill>
                <a:ln w="25400"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17C8-4C97-BCAA-2358421D76F1}"/>
              </c:ext>
            </c:extLst>
          </c:dPt>
          <c:dLbls>
            <c:dLbl>
              <c:idx val="92"/>
              <c:layout>
                <c:manualLayout>
                  <c:x val="-2.300724637681182E-2"/>
                  <c:y val="2.53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7C8-4C97-BCAA-2358421D76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 ábra'!$A$7:$A$99</c:f>
              <c:strCache>
                <c:ptCount val="93"/>
                <c:pt idx="0">
                  <c:v>2001</c:v>
                </c:pt>
                <c:pt idx="2">
                  <c:v>2003</c:v>
                </c:pt>
                <c:pt idx="4">
                  <c:v>2005</c:v>
                </c:pt>
                <c:pt idx="6">
                  <c:v>2007</c:v>
                </c:pt>
                <c:pt idx="8">
                  <c:v>2009</c:v>
                </c:pt>
                <c:pt idx="10">
                  <c:v>2011</c:v>
                </c:pt>
                <c:pt idx="12">
                  <c:v>2013</c:v>
                </c:pt>
                <c:pt idx="14">
                  <c:v>2015</c:v>
                </c:pt>
                <c:pt idx="16">
                  <c:v>2017q1</c:v>
                </c:pt>
                <c:pt idx="19">
                  <c:v>2001</c:v>
                </c:pt>
                <c:pt idx="21">
                  <c:v>2003</c:v>
                </c:pt>
                <c:pt idx="23">
                  <c:v>2005</c:v>
                </c:pt>
                <c:pt idx="25">
                  <c:v>2007</c:v>
                </c:pt>
                <c:pt idx="27">
                  <c:v>2009</c:v>
                </c:pt>
                <c:pt idx="29">
                  <c:v>2011</c:v>
                </c:pt>
                <c:pt idx="31">
                  <c:v>2013</c:v>
                </c:pt>
                <c:pt idx="33">
                  <c:v>2015</c:v>
                </c:pt>
                <c:pt idx="35">
                  <c:v>2017q1</c:v>
                </c:pt>
                <c:pt idx="38">
                  <c:v>2001</c:v>
                </c:pt>
                <c:pt idx="40">
                  <c:v>2003</c:v>
                </c:pt>
                <c:pt idx="42">
                  <c:v>2005</c:v>
                </c:pt>
                <c:pt idx="44">
                  <c:v>2007</c:v>
                </c:pt>
                <c:pt idx="46">
                  <c:v>2009</c:v>
                </c:pt>
                <c:pt idx="48">
                  <c:v>2011</c:v>
                </c:pt>
                <c:pt idx="50">
                  <c:v>2013</c:v>
                </c:pt>
                <c:pt idx="52">
                  <c:v>2015</c:v>
                </c:pt>
                <c:pt idx="54">
                  <c:v>2017q1</c:v>
                </c:pt>
                <c:pt idx="57">
                  <c:v>2001</c:v>
                </c:pt>
                <c:pt idx="59">
                  <c:v>2003</c:v>
                </c:pt>
                <c:pt idx="61">
                  <c:v>2005</c:v>
                </c:pt>
                <c:pt idx="63">
                  <c:v>2007</c:v>
                </c:pt>
                <c:pt idx="65">
                  <c:v>2009</c:v>
                </c:pt>
                <c:pt idx="67">
                  <c:v>2011</c:v>
                </c:pt>
                <c:pt idx="69">
                  <c:v>2013</c:v>
                </c:pt>
                <c:pt idx="71">
                  <c:v>2015</c:v>
                </c:pt>
                <c:pt idx="73">
                  <c:v>2017q1</c:v>
                </c:pt>
                <c:pt idx="76">
                  <c:v>2001</c:v>
                </c:pt>
                <c:pt idx="78">
                  <c:v>2003</c:v>
                </c:pt>
                <c:pt idx="80">
                  <c:v>2005</c:v>
                </c:pt>
                <c:pt idx="82">
                  <c:v>2007</c:v>
                </c:pt>
                <c:pt idx="84">
                  <c:v>2009</c:v>
                </c:pt>
                <c:pt idx="86">
                  <c:v>2011</c:v>
                </c:pt>
                <c:pt idx="88">
                  <c:v>2013</c:v>
                </c:pt>
                <c:pt idx="90">
                  <c:v>2015</c:v>
                </c:pt>
                <c:pt idx="92">
                  <c:v>2017q1</c:v>
                </c:pt>
              </c:strCache>
            </c:strRef>
          </c:cat>
          <c:val>
            <c:numRef>
              <c:f>'3. ábra'!$F$7:$F$99</c:f>
              <c:numCache>
                <c:formatCode>General</c:formatCode>
                <c:ptCount val="93"/>
                <c:pt idx="76" formatCode="0.0">
                  <c:v>16.477607427251755</c:v>
                </c:pt>
                <c:pt idx="77" formatCode="0.0">
                  <c:v>14.422681329127144</c:v>
                </c:pt>
                <c:pt idx="78" formatCode="0.0">
                  <c:v>10.03150014107274</c:v>
                </c:pt>
                <c:pt idx="79" formatCode="0.0">
                  <c:v>12.945877919937459</c:v>
                </c:pt>
                <c:pt idx="80" formatCode="0.0">
                  <c:v>-2.076057205925224</c:v>
                </c:pt>
                <c:pt idx="81" formatCode="0.0">
                  <c:v>-2.8846756282792967</c:v>
                </c:pt>
                <c:pt idx="82" formatCode="0.0">
                  <c:v>-0.45533908490624242</c:v>
                </c:pt>
                <c:pt idx="83" formatCode="0.0">
                  <c:v>-1.6813100581979086</c:v>
                </c:pt>
                <c:pt idx="84" formatCode="0.0">
                  <c:v>-4.8112414274407342</c:v>
                </c:pt>
                <c:pt idx="85" formatCode="0.0">
                  <c:v>-17.176898222021748</c:v>
                </c:pt>
                <c:pt idx="86" formatCode="0.0">
                  <c:v>-20.185803759986911</c:v>
                </c:pt>
                <c:pt idx="87" formatCode="0.0">
                  <c:v>-5.1946869712383403</c:v>
                </c:pt>
                <c:pt idx="88" formatCode="0.0">
                  <c:v>-19.934386950874639</c:v>
                </c:pt>
                <c:pt idx="89" formatCode="0.0">
                  <c:v>18.027456918813868</c:v>
                </c:pt>
                <c:pt idx="90" formatCode="0.0">
                  <c:v>4.699070875594316</c:v>
                </c:pt>
                <c:pt idx="91" formatCode="0.0">
                  <c:v>-5.2579927587108131</c:v>
                </c:pt>
                <c:pt idx="92" formatCode="0.0">
                  <c:v>56.353436595244368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17C8-4C97-BCAA-2358421D76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99427360"/>
        <c:axId val="699425064"/>
      </c:lineChart>
      <c:catAx>
        <c:axId val="699427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699425064"/>
        <c:crosses val="autoZero"/>
        <c:auto val="1"/>
        <c:lblAlgn val="ctr"/>
        <c:lblOffset val="100"/>
        <c:tickLblSkip val="1"/>
        <c:noMultiLvlLbl val="0"/>
      </c:catAx>
      <c:valAx>
        <c:axId val="699425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699427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Trebuchet MS" panose="020B0603020202020204" pitchFamily="34" charset="0"/>
        </a:defRPr>
      </a:pPr>
      <a:endParaRPr lang="hu-HU"/>
    </a:p>
  </c:txPr>
  <c:externalData r:id="rId4">
    <c:autoUpdate val="0"/>
  </c:externalData>
  <c:userShapes r:id="rId5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8121328502415458"/>
          <c:y val="3.1044444444444444E-2"/>
          <c:w val="0.58062536231884054"/>
          <c:h val="0.87394088888888888"/>
        </c:manualLayout>
      </c:layout>
      <c:barChart>
        <c:barDir val="bar"/>
        <c:grouping val="stack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cat>
            <c:strRef>
              <c:f>'2. ábra'!$A$7:$A$30</c:f>
              <c:strCache>
                <c:ptCount val="24"/>
                <c:pt idx="0">
                  <c:v>BYD</c:v>
                </c:pt>
                <c:pt idx="1">
                  <c:v>Mapei</c:v>
                </c:pt>
                <c:pt idx="2">
                  <c:v>SONA</c:v>
                </c:pt>
                <c:pt idx="3">
                  <c:v>Kühne+Nagel</c:v>
                </c:pt>
                <c:pt idx="4">
                  <c:v>GSI</c:v>
                </c:pt>
                <c:pt idx="5">
                  <c:v>National Instruments</c:v>
                </c:pt>
                <c:pt idx="6">
                  <c:v>SIIX</c:v>
                </c:pt>
                <c:pt idx="7">
                  <c:v>ElringKlinger</c:v>
                </c:pt>
                <c:pt idx="8">
                  <c:v>GE</c:v>
                </c:pt>
                <c:pt idx="9">
                  <c:v>Bohong csoport</c:v>
                </c:pt>
                <c:pt idx="10">
                  <c:v>Siemens</c:v>
                </c:pt>
                <c:pt idx="11">
                  <c:v>Thyssenkrupp</c:v>
                </c:pt>
                <c:pt idx="12">
                  <c:v>Vajda-Papír</c:v>
                </c:pt>
                <c:pt idx="13">
                  <c:v>Alföldi Tej Kft.</c:v>
                </c:pt>
                <c:pt idx="14">
                  <c:v>HUNENT</c:v>
                </c:pt>
                <c:pt idx="15">
                  <c:v>DANA</c:v>
                </c:pt>
                <c:pt idx="16">
                  <c:v>Bosch</c:v>
                </c:pt>
                <c:pt idx="17">
                  <c:v>GlaxoSmithKline</c:v>
                </c:pt>
                <c:pt idx="18">
                  <c:v>FAG</c:v>
                </c:pt>
                <c:pt idx="19">
                  <c:v>Visonta Projekt</c:v>
                </c:pt>
                <c:pt idx="20">
                  <c:v>Beckton Dickinson</c:v>
                </c:pt>
                <c:pt idx="21">
                  <c:v>BBCA Szolnok Biokémiai Zrt.</c:v>
                </c:pt>
                <c:pt idx="22">
                  <c:v>Samsung</c:v>
                </c:pt>
                <c:pt idx="23">
                  <c:v>Mercedes</c:v>
                </c:pt>
              </c:strCache>
            </c:strRef>
          </c:cat>
          <c:val>
            <c:numRef>
              <c:f>'2. ábra'!$B$7:$B$30</c:f>
              <c:numCache>
                <c:formatCode>General</c:formatCode>
                <c:ptCount val="24"/>
                <c:pt idx="0">
                  <c:v>2016.5</c:v>
                </c:pt>
                <c:pt idx="1">
                  <c:v>2017.25</c:v>
                </c:pt>
                <c:pt idx="2">
                  <c:v>2017.25</c:v>
                </c:pt>
                <c:pt idx="3">
                  <c:v>2016.75</c:v>
                </c:pt>
                <c:pt idx="4">
                  <c:v>2017</c:v>
                </c:pt>
                <c:pt idx="5">
                  <c:v>2016.75</c:v>
                </c:pt>
                <c:pt idx="6">
                  <c:v>2017</c:v>
                </c:pt>
                <c:pt idx="7">
                  <c:v>2017</c:v>
                </c:pt>
                <c:pt idx="8">
                  <c:v>2017</c:v>
                </c:pt>
                <c:pt idx="9">
                  <c:v>2017</c:v>
                </c:pt>
                <c:pt idx="10">
                  <c:v>2017.25</c:v>
                </c:pt>
                <c:pt idx="11">
                  <c:v>2017.25</c:v>
                </c:pt>
                <c:pt idx="12">
                  <c:v>2017.25</c:v>
                </c:pt>
                <c:pt idx="13">
                  <c:v>2017</c:v>
                </c:pt>
                <c:pt idx="14">
                  <c:v>2017.5</c:v>
                </c:pt>
                <c:pt idx="15">
                  <c:v>2017</c:v>
                </c:pt>
                <c:pt idx="16">
                  <c:v>2017</c:v>
                </c:pt>
                <c:pt idx="17">
                  <c:v>2017.5</c:v>
                </c:pt>
                <c:pt idx="18">
                  <c:v>2017.25</c:v>
                </c:pt>
                <c:pt idx="19">
                  <c:v>2017.25</c:v>
                </c:pt>
                <c:pt idx="20">
                  <c:v>2017.5</c:v>
                </c:pt>
                <c:pt idx="21">
                  <c:v>2017.75</c:v>
                </c:pt>
                <c:pt idx="22">
                  <c:v>2016.5</c:v>
                </c:pt>
                <c:pt idx="23">
                  <c:v>2016.5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CA-43CE-94D3-51DDE1FA12D6}"/>
            </c:ext>
          </c:extLst>
        </c:ser>
        <c:ser>
          <c:idx val="1"/>
          <c:order val="1"/>
          <c:spPr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0CA-43CE-94D3-51DDE1FA12D6}"/>
              </c:ext>
            </c:extLst>
          </c:dPt>
          <c:dPt>
            <c:idx val="4"/>
            <c:invertIfNegative val="0"/>
            <c:bubble3D val="0"/>
            <c:spPr>
              <a:pattFill prst="wdUpDiag">
                <a:fgClr>
                  <a:schemeClr val="accent6">
                    <a:lumMod val="50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6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F0CA-43CE-94D3-51DDE1FA12D6}"/>
              </c:ext>
            </c:extLst>
          </c:dPt>
          <c:dPt>
            <c:idx val="5"/>
            <c:invertIfNegative val="0"/>
            <c:bubble3D val="0"/>
            <c:spPr>
              <a:pattFill prst="wdUpDiag">
                <a:fgClr>
                  <a:schemeClr val="accent6">
                    <a:lumMod val="50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6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F0CA-43CE-94D3-51DDE1FA12D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F0CA-43CE-94D3-51DDE1FA12D6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F0CA-43CE-94D3-51DDE1FA12D6}"/>
              </c:ext>
            </c:extLst>
          </c:dPt>
          <c:dPt>
            <c:idx val="9"/>
            <c:invertIfNegative val="0"/>
            <c:bubble3D val="0"/>
            <c:spPr>
              <a:pattFill prst="wdUpDiag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F0CA-43CE-94D3-51DDE1FA12D6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F0CA-43CE-94D3-51DDE1FA12D6}"/>
              </c:ext>
            </c:extLst>
          </c:dPt>
          <c:dPt>
            <c:idx val="13"/>
            <c:invertIfNegative val="0"/>
            <c:bubble3D val="0"/>
            <c:spPr>
              <a:pattFill prst="wdUpDiag">
                <a:fgClr>
                  <a:schemeClr val="accent6">
                    <a:lumMod val="50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6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F0CA-43CE-94D3-51DDE1FA12D6}"/>
              </c:ext>
            </c:extLst>
          </c:dPt>
          <c:dPt>
            <c:idx val="17"/>
            <c:invertIfNegative val="0"/>
            <c:bubble3D val="0"/>
            <c:spPr>
              <a:pattFill prst="wdUpDiag">
                <a:fgClr>
                  <a:schemeClr val="accent6">
                    <a:lumMod val="50000"/>
                  </a:schemeClr>
                </a:fgClr>
                <a:bgClr>
                  <a:prstClr val="white"/>
                </a:bgClr>
              </a:pattFill>
              <a:ln>
                <a:solidFill>
                  <a:schemeClr val="accent6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F0CA-43CE-94D3-51DDE1FA12D6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F0CA-43CE-94D3-51DDE1FA12D6}"/>
              </c:ext>
            </c:extLst>
          </c:dPt>
          <c:dPt>
            <c:idx val="21"/>
            <c:invertIfNegative val="0"/>
            <c:bubble3D val="0"/>
            <c:spPr>
              <a:pattFill prst="wdUpDiag">
                <a:fgClr>
                  <a:schemeClr val="accent6">
                    <a:lumMod val="50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6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F0CA-43CE-94D3-51DDE1FA12D6}"/>
              </c:ext>
            </c:extLst>
          </c:dPt>
          <c:dPt>
            <c:idx val="22"/>
            <c:invertIfNegative val="0"/>
            <c:bubble3D val="0"/>
            <c:spPr>
              <a:solidFill>
                <a:srgbClr val="9C0000"/>
              </a:solidFill>
              <a:ln>
                <a:solidFill>
                  <a:srgbClr val="9C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2-F0CA-43CE-94D3-51DDE1FA12D6}"/>
              </c:ext>
            </c:extLst>
          </c:dPt>
          <c:dPt>
            <c:idx val="23"/>
            <c:invertIfNegative val="0"/>
            <c:bubble3D val="0"/>
            <c:spPr>
              <a:solidFill>
                <a:srgbClr val="9C0000"/>
              </a:solidFill>
              <a:ln>
                <a:solidFill>
                  <a:srgbClr val="9C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F0CA-43CE-94D3-51DDE1FA12D6}"/>
              </c:ext>
            </c:extLst>
          </c:dPt>
          <c:dLbls>
            <c:dLbl>
              <c:idx val="0"/>
              <c:layout>
                <c:manualLayout>
                  <c:x val="-6.2755072463768172E-2"/>
                  <c:y val="-5.6444444444444441E-3"/>
                </c:manualLayout>
              </c:layout>
              <c:tx>
                <c:rich>
                  <a:bodyPr/>
                  <a:lstStyle/>
                  <a:p>
                    <a:fld id="{06A7006F-0914-46B6-B3F2-A10192579684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{06A7006F-0914-46B6-B3F2-A10192579684}</c15:txfldGUID>
                      <c15:f>'2. ábra'!$D$7</c15:f>
                      <c15:dlblFieldTableCache>
                        <c:ptCount val="1"/>
                        <c:pt idx="0">
                          <c:v>1.5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7-F0CA-43CE-94D3-51DDE1FA12D6}"/>
                </c:ext>
              </c:extLst>
            </c:dLbl>
            <c:dLbl>
              <c:idx val="1"/>
              <c:layout>
                <c:manualLayout>
                  <c:x val="-6.2755072463768116E-2"/>
                  <c:y val="-1.034802860683865E-16"/>
                </c:manualLayout>
              </c:layout>
              <c:tx>
                <c:rich>
                  <a:bodyPr/>
                  <a:lstStyle/>
                  <a:p>
                    <a:fld id="{A80A409F-7335-4440-B64E-48FAF5CAE21F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{A80A409F-7335-4440-B64E-48FAF5CAE21F}</c15:txfldGUID>
                      <c15:f>'2. ábra'!$D$8</c15:f>
                      <c15:dlblFieldTableCache>
                        <c:ptCount val="1"/>
                        <c:pt idx="0">
                          <c:v>2.4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8-F0CA-43CE-94D3-51DDE1FA12D6}"/>
                </c:ext>
              </c:extLst>
            </c:dLbl>
            <c:dLbl>
              <c:idx val="2"/>
              <c:layout>
                <c:manualLayout>
                  <c:x val="-0.2830009661835749"/>
                  <c:y val="-1.034802860683865E-16"/>
                </c:manualLayout>
              </c:layout>
              <c:tx>
                <c:rich>
                  <a:bodyPr/>
                  <a:lstStyle/>
                  <a:p>
                    <a:fld id="{D644D8C9-710F-4DBD-AD5B-9C6652F8EB4F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{D644D8C9-710F-4DBD-AD5B-9C6652F8EB4F}</c15:txfldGUID>
                      <c15:f>'2. ábra'!$D$9</c15:f>
                      <c15:dlblFieldTableCache>
                        <c:ptCount val="1"/>
                        <c:pt idx="0">
                          <c:v>4.2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2-F0CA-43CE-94D3-51DDE1FA12D6}"/>
                </c:ext>
              </c:extLst>
            </c:dLbl>
            <c:dLbl>
              <c:idx val="3"/>
              <c:layout>
                <c:manualLayout>
                  <c:x val="-8.7464371980676386E-2"/>
                  <c:y val="-2.8222222222223257E-3"/>
                </c:manualLayout>
              </c:layout>
              <c:tx>
                <c:rich>
                  <a:bodyPr/>
                  <a:lstStyle/>
                  <a:p>
                    <a:fld id="{D44E0204-4D07-420C-850F-DD046AE633B8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{D44E0204-4D07-420C-850F-DD046AE633B8}</c15:txfldGUID>
                      <c15:f>'2. ábra'!$D$10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9-F0CA-43CE-94D3-51DDE1FA12D6}"/>
                </c:ext>
              </c:extLst>
            </c:dLbl>
            <c:dLbl>
              <c:idx val="4"/>
              <c:layout>
                <c:manualLayout>
                  <c:x val="-0.24270495169082121"/>
                  <c:y val="-1.034802860683865E-16"/>
                </c:manualLayout>
              </c:layout>
              <c:tx>
                <c:rich>
                  <a:bodyPr/>
                  <a:lstStyle/>
                  <a:p>
                    <a:fld id="{EEF4D553-EF3D-48D4-B7AF-DB3EB6067A83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{EEF4D553-EF3D-48D4-B7AF-DB3EB6067A83}</c15:txfldGUID>
                      <c15:f>'2. ábra'!$D$11</c15:f>
                      <c15:dlblFieldTableCache>
                        <c:ptCount val="1"/>
                        <c:pt idx="0">
                          <c:v>5.3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4-F0CA-43CE-94D3-51DDE1FA12D6}"/>
                </c:ext>
              </c:extLst>
            </c:dLbl>
            <c:dLbl>
              <c:idx val="5"/>
              <c:layout>
                <c:manualLayout>
                  <c:x val="-0.3137493961352657"/>
                  <c:y val="-2.8222222222223257E-3"/>
                </c:manualLayout>
              </c:layout>
              <c:tx>
                <c:rich>
                  <a:bodyPr/>
                  <a:lstStyle/>
                  <a:p>
                    <a:fld id="{21B1BF78-3BA8-4A78-954C-CCD8095E6863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{21B1BF78-3BA8-4A78-954C-CCD8095E6863}</c15:txfldGUID>
                      <c15:f>'2. ábra'!$D$12</c15:f>
                      <c15:dlblFieldTableCache>
                        <c:ptCount val="1"/>
                        <c:pt idx="0">
                          <c:v>5.5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6-F0CA-43CE-94D3-51DDE1FA12D6}"/>
                </c:ext>
              </c:extLst>
            </c:dLbl>
            <c:dLbl>
              <c:idx val="6"/>
              <c:layout>
                <c:manualLayout>
                  <c:x val="-6.7356521739130495E-2"/>
                  <c:y val="-8.4666666666667698E-3"/>
                </c:manualLayout>
              </c:layout>
              <c:tx>
                <c:rich>
                  <a:bodyPr/>
                  <a:lstStyle/>
                  <a:p>
                    <a:fld id="{D62F0EAD-148E-4BE9-8743-F55A7B9E5768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{D62F0EAD-148E-4BE9-8743-F55A7B9E5768}</c15:txfldGUID>
                      <c15:f>'2. ábra'!$D$13</c15:f>
                      <c15:dlblFieldTableCache>
                        <c:ptCount val="1"/>
                        <c:pt idx="0">
                          <c:v>6.3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8-F0CA-43CE-94D3-51DDE1FA12D6}"/>
                </c:ext>
              </c:extLst>
            </c:dLbl>
            <c:dLbl>
              <c:idx val="7"/>
              <c:layout>
                <c:manualLayout>
                  <c:x val="-8.5930434782608756E-2"/>
                  <c:y val="-5.6444444444445482E-3"/>
                </c:manualLayout>
              </c:layout>
              <c:tx>
                <c:rich>
                  <a:bodyPr/>
                  <a:lstStyle/>
                  <a:p>
                    <a:fld id="{98169724-1289-4BF7-A939-7FDDAF210747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{98169724-1289-4BF7-A939-7FDDAF210747}</c15:txfldGUID>
                      <c15:f>'2. ábra'!$D$14</c15:f>
                      <c15:dlblFieldTableCache>
                        <c:ptCount val="1"/>
                        <c:pt idx="0">
                          <c:v>6.5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A-F0CA-43CE-94D3-51DDE1FA12D6}"/>
                </c:ext>
              </c:extLst>
            </c:dLbl>
            <c:dLbl>
              <c:idx val="8"/>
              <c:layout>
                <c:manualLayout>
                  <c:x val="-8.7464251207729521E-2"/>
                  <c:y val="-8.4666666666666675E-3"/>
                </c:manualLayout>
              </c:layout>
              <c:tx>
                <c:rich>
                  <a:bodyPr/>
                  <a:lstStyle/>
                  <a:p>
                    <a:fld id="{2B2990CF-88DD-4F12-A199-19833E1BCF8D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{2B2990CF-88DD-4F12-A199-19833E1BCF8D}</c15:txfldGUID>
                      <c15:f>'2. ábra'!$D$15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A-F0CA-43CE-94D3-51DDE1FA12D6}"/>
                </c:ext>
              </c:extLst>
            </c:dLbl>
            <c:dLbl>
              <c:idx val="9"/>
              <c:layout>
                <c:manualLayout>
                  <c:x val="-0.23503586956521738"/>
                  <c:y val="0"/>
                </c:manualLayout>
              </c:layout>
              <c:tx>
                <c:rich>
                  <a:bodyPr/>
                  <a:lstStyle/>
                  <a:p>
                    <a:fld id="{AB30AE1B-0FE4-46AF-AEDA-E85CB0A840DD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{AB30AE1B-0FE4-46AF-AEDA-E85CB0A840DD}</c15:txfldGUID>
                      <c15:f>'2. ábra'!$D$16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C-F0CA-43CE-94D3-51DDE1FA12D6}"/>
                </c:ext>
              </c:extLst>
            </c:dLbl>
            <c:dLbl>
              <c:idx val="10"/>
              <c:layout>
                <c:manualLayout>
                  <c:x val="-0.13686702898550723"/>
                  <c:y val="-2.8222222222223257E-3"/>
                </c:manualLayout>
              </c:layout>
              <c:tx>
                <c:rich>
                  <a:bodyPr/>
                  <a:lstStyle/>
                  <a:p>
                    <a:fld id="{16728CEF-5B07-42D3-9796-AD9D8E810B18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{16728CEF-5B07-42D3-9796-AD9D8E810B18}</c15:txfldGUID>
                      <c15:f>'2. ábra'!$D$17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B-F0CA-43CE-94D3-51DDE1FA12D6}"/>
                </c:ext>
              </c:extLst>
            </c:dLbl>
            <c:dLbl>
              <c:idx val="11"/>
              <c:layout>
                <c:manualLayout>
                  <c:x val="-9.6014855072463878E-2"/>
                  <c:y val="-2.8222222222221705E-3"/>
                </c:manualLayout>
              </c:layout>
              <c:tx>
                <c:rich>
                  <a:bodyPr/>
                  <a:lstStyle/>
                  <a:p>
                    <a:fld id="{2E091252-2BE8-4D68-9483-68BB0C45D920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{2E091252-2BE8-4D68-9483-68BB0C45D920}</c15:txfldGUID>
                      <c15:f>'2. ábra'!$D$18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E-F0CA-43CE-94D3-51DDE1FA12D6}"/>
                </c:ext>
              </c:extLst>
            </c:dLbl>
            <c:dLbl>
              <c:idx val="12"/>
              <c:layout>
                <c:manualLayout>
                  <c:x val="-6.1221256038647455E-2"/>
                  <c:y val="-5.174014303419325E-17"/>
                </c:manualLayout>
              </c:layout>
              <c:tx>
                <c:rich>
                  <a:bodyPr/>
                  <a:lstStyle/>
                  <a:p>
                    <a:fld id="{9643951E-E734-47AF-BCAC-7048353CFD0E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{9643951E-E734-47AF-BCAC-7048353CFD0E}</c15:txfldGUID>
                      <c15:f>'2. ábra'!$D$19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C-F0CA-43CE-94D3-51DDE1FA12D6}"/>
                </c:ext>
              </c:extLst>
            </c:dLbl>
            <c:dLbl>
              <c:idx val="13"/>
              <c:layout>
                <c:manualLayout>
                  <c:x val="-0.23350205314009667"/>
                  <c:y val="-2.8222222222222221E-3"/>
                </c:manualLayout>
              </c:layout>
              <c:tx>
                <c:rich>
                  <a:bodyPr/>
                  <a:lstStyle/>
                  <a:p>
                    <a:fld id="{7B2DE1AD-15BF-42BE-8D10-6ABF578C1921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{7B2DE1AD-15BF-42BE-8D10-6ABF578C1921}</c15:txfldGUID>
                      <c15:f>'2. ábra'!$D$20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0-F0CA-43CE-94D3-51DDE1FA12D6}"/>
                </c:ext>
              </c:extLst>
            </c:dLbl>
            <c:dLbl>
              <c:idx val="14"/>
              <c:layout>
                <c:manualLayout>
                  <c:x val="-0.12528719806763286"/>
                  <c:y val="0"/>
                </c:manualLayout>
              </c:layout>
              <c:tx>
                <c:rich>
                  <a:bodyPr/>
                  <a:lstStyle/>
                  <a:p>
                    <a:fld id="{0B804B30-261E-4183-A21A-3C56BD0BCEE0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{0B804B30-261E-4183-A21A-3C56BD0BCEE0}</c15:txfldGUID>
                      <c15:f>'2. ábra'!$D$21</c15:f>
                      <c15:dlblFieldTableCache>
                        <c:ptCount val="1"/>
                        <c:pt idx="0">
                          <c:v>12.6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D-F0CA-43CE-94D3-51DDE1FA12D6}"/>
                </c:ext>
              </c:extLst>
            </c:dLbl>
            <c:dLbl>
              <c:idx val="15"/>
              <c:layout>
                <c:manualLayout>
                  <c:x val="-0.23350205314009667"/>
                  <c:y val="-5.174014303419325E-17"/>
                </c:manualLayout>
              </c:layout>
              <c:tx>
                <c:rich>
                  <a:bodyPr/>
                  <a:lstStyle/>
                  <a:p>
                    <a:fld id="{1CA91270-DF33-4611-8B8E-A1D135A164F9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{1CA91270-DF33-4611-8B8E-A1D135A164F9}</c15:txfldGUID>
                      <c15:f>'2. ábra'!$D$22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E-F0CA-43CE-94D3-51DDE1FA12D6}"/>
                </c:ext>
              </c:extLst>
            </c:dLbl>
            <c:dLbl>
              <c:idx val="16"/>
              <c:layout>
                <c:manualLayout>
                  <c:x val="-8.8345772946859955E-2"/>
                  <c:y val="-5.6444444444444441E-3"/>
                </c:manualLayout>
              </c:layout>
              <c:tx>
                <c:rich>
                  <a:bodyPr/>
                  <a:lstStyle/>
                  <a:p>
                    <a:fld id="{6AC03ADE-9BCD-450E-A8E8-10DF03653496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{6AC03ADE-9BCD-450E-A8E8-10DF03653496}</c15:txfldGUID>
                      <c15:f>'2. ábra'!$D$23</c15:f>
                      <c15:dlblFieldTableCache>
                        <c:ptCount val="1"/>
                        <c:pt idx="0">
                          <c:v>17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F-F0CA-43CE-94D3-51DDE1FA12D6}"/>
                </c:ext>
              </c:extLst>
            </c:dLbl>
            <c:dLbl>
              <c:idx val="17"/>
              <c:layout>
                <c:manualLayout>
                  <c:x val="-0.27044359903381643"/>
                  <c:y val="0"/>
                </c:manualLayout>
              </c:layout>
              <c:tx>
                <c:rich>
                  <a:bodyPr/>
                  <a:lstStyle/>
                  <a:p>
                    <a:fld id="{58CB48C0-706D-418F-9C26-6EC7AAE6CAB3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{58CB48C0-706D-418F-9C26-6EC7AAE6CAB3}</c15:txfldGUID>
                      <c15:f>'2. ábra'!$D$24</c15:f>
                      <c15:dlblFieldTableCache>
                        <c:ptCount val="1"/>
                        <c:pt idx="0">
                          <c:v>18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2-F0CA-43CE-94D3-51DDE1FA12D6}"/>
                </c:ext>
              </c:extLst>
            </c:dLbl>
            <c:dLbl>
              <c:idx val="18"/>
              <c:layout>
                <c:manualLayout>
                  <c:x val="-7.9795289855072463E-2"/>
                  <c:y val="-8.4666666666666918E-3"/>
                </c:manualLayout>
              </c:layout>
              <c:tx>
                <c:rich>
                  <a:bodyPr/>
                  <a:lstStyle/>
                  <a:p>
                    <a:fld id="{62F9BC27-10B4-4CFD-8B44-E69D86614CFC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{62F9BC27-10B4-4CFD-8B44-E69D86614CFC}</c15:txfldGUID>
                      <c15:f>'2. ábra'!$D$25</c15:f>
                      <c15:dlblFieldTableCache>
                        <c:ptCount val="1"/>
                        <c:pt idx="0">
                          <c:v>25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4-F0CA-43CE-94D3-51DDE1FA12D6}"/>
                </c:ext>
              </c:extLst>
            </c:dLbl>
            <c:dLbl>
              <c:idx val="19"/>
              <c:layout>
                <c:manualLayout>
                  <c:x val="-8.9879589371980678E-2"/>
                  <c:y val="0"/>
                </c:manualLayout>
              </c:layout>
              <c:tx>
                <c:rich>
                  <a:bodyPr/>
                  <a:lstStyle/>
                  <a:p>
                    <a:fld id="{712F7FA0-C4BB-4E0B-9D0A-FE9FDB3B6B82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{712F7FA0-C4BB-4E0B-9D0A-FE9FDB3B6B82}</c15:txfldGUID>
                      <c15:f>'2. ábra'!$D$26</c15:f>
                      <c15:dlblFieldTableCache>
                        <c:ptCount val="1"/>
                        <c:pt idx="0">
                          <c:v>30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0-F0CA-43CE-94D3-51DDE1FA12D6}"/>
                </c:ext>
              </c:extLst>
            </c:dLbl>
            <c:dLbl>
              <c:idx val="20"/>
              <c:layout>
                <c:manualLayout>
                  <c:x val="-0.24117113526570047"/>
                  <c:y val="0"/>
                </c:manualLayout>
              </c:layout>
              <c:tx>
                <c:rich>
                  <a:bodyPr/>
                  <a:lstStyle/>
                  <a:p>
                    <a:fld id="{A34E2579-6DCB-4323-8437-92F5E7E9C182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{A34E2579-6DCB-4323-8437-92F5E7E9C182}</c15:txfldGUID>
                      <c15:f>'2. ábra'!$D$27</c15:f>
                      <c15:dlblFieldTableCache>
                        <c:ptCount val="1"/>
                        <c:pt idx="0">
                          <c:v>34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1-F0CA-43CE-94D3-51DDE1FA12D6}"/>
                </c:ext>
              </c:extLst>
            </c:dLbl>
            <c:dLbl>
              <c:idx val="21"/>
              <c:layout>
                <c:manualLayout>
                  <c:x val="-0.23810362318840581"/>
                  <c:y val="2.8222222222222221E-3"/>
                </c:manualLayout>
              </c:layout>
              <c:tx>
                <c:rich>
                  <a:bodyPr/>
                  <a:lstStyle/>
                  <a:p>
                    <a:fld id="{5469140B-915A-422B-89B6-8E52129F6EB0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{5469140B-915A-422B-89B6-8E52129F6EB0}</c15:txfldGUID>
                      <c15:f>'2. ábra'!$D$28</c15:f>
                      <c15:dlblFieldTableCache>
                        <c:ptCount val="1"/>
                        <c:pt idx="0">
                          <c:v>60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6-F0CA-43CE-94D3-51DDE1FA12D6}"/>
                </c:ext>
              </c:extLst>
            </c:dLbl>
            <c:dLbl>
              <c:idx val="22"/>
              <c:layout>
                <c:manualLayout>
                  <c:x val="-0.17012681159420295"/>
                  <c:y val="-6.4675178792741562E-18"/>
                </c:manualLayout>
              </c:layout>
              <c:tx>
                <c:rich>
                  <a:bodyPr/>
                  <a:lstStyle/>
                  <a:p>
                    <a:fld id="{9C62690E-2DED-4D6D-80BD-635AB7A24B69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{9C62690E-2DED-4D6D-80BD-635AB7A24B69}</c15:txfldGUID>
                      <c15:f>'2. ábra'!$D$29</c15:f>
                      <c15:dlblFieldTableCache>
                        <c:ptCount val="1"/>
                        <c:pt idx="0">
                          <c:v>100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2-F0CA-43CE-94D3-51DDE1FA12D6}"/>
                </c:ext>
              </c:extLst>
            </c:dLbl>
            <c:dLbl>
              <c:idx val="23"/>
              <c:layout>
                <c:manualLayout>
                  <c:x val="-0.28048961352657009"/>
                  <c:y val="-2.8222222222222238E-3"/>
                </c:manualLayout>
              </c:layout>
              <c:tx>
                <c:rich>
                  <a:bodyPr/>
                  <a:lstStyle/>
                  <a:p>
                    <a:fld id="{47CFBD84-976F-499B-A0AE-D4370848362A}" type="CELLREF">
                      <a:rPr lang="en-US"/>
                      <a:pPr/>
                      <a:t>[CELLAHIVATKOZÁS]</a:t>
                    </a:fld>
                    <a:endParaRPr lang="hu-H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{47CFBD84-976F-499B-A0AE-D4370848362A}</c15:txfldGUID>
                      <c15:f>'2. ábra'!$D$30</c15:f>
                      <c15:dlblFieldTableCache>
                        <c:ptCount val="1"/>
                        <c:pt idx="0">
                          <c:v>582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3-F0CA-43CE-94D3-51DDE1FA12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ysClr val="windowText" lastClr="000000"/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'2. ábra'!$A$7:$A$30</c:f>
              <c:strCache>
                <c:ptCount val="24"/>
                <c:pt idx="0">
                  <c:v>BYD</c:v>
                </c:pt>
                <c:pt idx="1">
                  <c:v>Mapei</c:v>
                </c:pt>
                <c:pt idx="2">
                  <c:v>SONA</c:v>
                </c:pt>
                <c:pt idx="3">
                  <c:v>Kühne+Nagel</c:v>
                </c:pt>
                <c:pt idx="4">
                  <c:v>GSI</c:v>
                </c:pt>
                <c:pt idx="5">
                  <c:v>National Instruments</c:v>
                </c:pt>
                <c:pt idx="6">
                  <c:v>SIIX</c:v>
                </c:pt>
                <c:pt idx="7">
                  <c:v>ElringKlinger</c:v>
                </c:pt>
                <c:pt idx="8">
                  <c:v>GE</c:v>
                </c:pt>
                <c:pt idx="9">
                  <c:v>Bohong csoport</c:v>
                </c:pt>
                <c:pt idx="10">
                  <c:v>Siemens</c:v>
                </c:pt>
                <c:pt idx="11">
                  <c:v>Thyssenkrupp</c:v>
                </c:pt>
                <c:pt idx="12">
                  <c:v>Vajda-Papír</c:v>
                </c:pt>
                <c:pt idx="13">
                  <c:v>Alföldi Tej Kft.</c:v>
                </c:pt>
                <c:pt idx="14">
                  <c:v>HUNENT</c:v>
                </c:pt>
                <c:pt idx="15">
                  <c:v>DANA</c:v>
                </c:pt>
                <c:pt idx="16">
                  <c:v>Bosch</c:v>
                </c:pt>
                <c:pt idx="17">
                  <c:v>GlaxoSmithKline</c:v>
                </c:pt>
                <c:pt idx="18">
                  <c:v>FAG</c:v>
                </c:pt>
                <c:pt idx="19">
                  <c:v>Visonta Projekt</c:v>
                </c:pt>
                <c:pt idx="20">
                  <c:v>Beckton Dickinson</c:v>
                </c:pt>
                <c:pt idx="21">
                  <c:v>BBCA Szolnok Biokémiai Zrt.</c:v>
                </c:pt>
                <c:pt idx="22">
                  <c:v>Samsung</c:v>
                </c:pt>
                <c:pt idx="23">
                  <c:v>Mercedes</c:v>
                </c:pt>
              </c:strCache>
            </c:strRef>
          </c:cat>
          <c:val>
            <c:numRef>
              <c:f>'2. ábra'!$C$7:$C$30</c:f>
              <c:numCache>
                <c:formatCode>General</c:formatCode>
                <c:ptCount val="24"/>
                <c:pt idx="0">
                  <c:v>0.5</c:v>
                </c:pt>
                <c:pt idx="1">
                  <c:v>0.5</c:v>
                </c:pt>
                <c:pt idx="2">
                  <c:v>3.5</c:v>
                </c:pt>
                <c:pt idx="3">
                  <c:v>0.75</c:v>
                </c:pt>
                <c:pt idx="4">
                  <c:v>3</c:v>
                </c:pt>
                <c:pt idx="5">
                  <c:v>4</c:v>
                </c:pt>
                <c:pt idx="6">
                  <c:v>0.5</c:v>
                </c:pt>
                <c:pt idx="7">
                  <c:v>0.75</c:v>
                </c:pt>
                <c:pt idx="8">
                  <c:v>0.75</c:v>
                </c:pt>
                <c:pt idx="9">
                  <c:v>3</c:v>
                </c:pt>
                <c:pt idx="10">
                  <c:v>1.5</c:v>
                </c:pt>
                <c:pt idx="11">
                  <c:v>1</c:v>
                </c:pt>
                <c:pt idx="12">
                  <c:v>0.5</c:v>
                </c:pt>
                <c:pt idx="13">
                  <c:v>3</c:v>
                </c:pt>
                <c:pt idx="14">
                  <c:v>1.25</c:v>
                </c:pt>
                <c:pt idx="15">
                  <c:v>3</c:v>
                </c:pt>
                <c:pt idx="16">
                  <c:v>1</c:v>
                </c:pt>
                <c:pt idx="17">
                  <c:v>3.25</c:v>
                </c:pt>
                <c:pt idx="18">
                  <c:v>0.75</c:v>
                </c:pt>
                <c:pt idx="19">
                  <c:v>1</c:v>
                </c:pt>
                <c:pt idx="20">
                  <c:v>3</c:v>
                </c:pt>
                <c:pt idx="21">
                  <c:v>3</c:v>
                </c:pt>
                <c:pt idx="22">
                  <c:v>2</c:v>
                </c:pt>
                <c:pt idx="23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F0CA-43CE-94D3-51DDE1FA12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overlap val="100"/>
        <c:axId val="571286032"/>
        <c:axId val="574971936"/>
      </c:barChart>
      <c:catAx>
        <c:axId val="571286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574971936"/>
        <c:crosses val="autoZero"/>
        <c:auto val="1"/>
        <c:lblAlgn val="ctr"/>
        <c:lblOffset val="100"/>
        <c:tickLblSkip val="1"/>
        <c:noMultiLvlLbl val="0"/>
      </c:catAx>
      <c:valAx>
        <c:axId val="574971936"/>
        <c:scaling>
          <c:orientation val="minMax"/>
          <c:max val="2020"/>
          <c:min val="2016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57128603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500">
          <a:solidFill>
            <a:sysClr val="windowText" lastClr="000000"/>
          </a:solidFill>
          <a:latin typeface="Trebuchet MS" panose="020B0603020202020204" pitchFamily="34" charset="0"/>
        </a:defRPr>
      </a:pPr>
      <a:endParaRPr lang="hu-HU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1973790035971489E-2"/>
          <c:y val="7.3905815972222219E-2"/>
          <c:w val="0.88584094538981062"/>
          <c:h val="0.63034722222222217"/>
        </c:manualLayout>
      </c:layout>
      <c:lineChart>
        <c:grouping val="standard"/>
        <c:varyColors val="0"/>
        <c:ser>
          <c:idx val="1"/>
          <c:order val="0"/>
          <c:tx>
            <c:strRef>
              <c:f>'c1-10'!$C$13</c:f>
              <c:strCache>
                <c:ptCount val="1"/>
                <c:pt idx="0">
                  <c:v>Tény - kkv</c:v>
                </c:pt>
              </c:strCache>
            </c:strRef>
          </c:tx>
          <c:spPr>
            <a:ln w="38100">
              <a:solidFill>
                <a:srgbClr val="9C0000"/>
              </a:solidFill>
              <a:prstDash val="solid"/>
            </a:ln>
          </c:spPr>
          <c:marker>
            <c:symbol val="none"/>
          </c:marker>
          <c:cat>
            <c:numRef>
              <c:f>'c1-10'!$A$15:$A$60</c:f>
              <c:numCache>
                <c:formatCode>General</c:formatCode>
                <c:ptCount val="46"/>
                <c:pt idx="0">
                  <c:v>2009</c:v>
                </c:pt>
                <c:pt idx="4">
                  <c:v>2010</c:v>
                </c:pt>
                <c:pt idx="8">
                  <c:v>2011</c:v>
                </c:pt>
                <c:pt idx="12">
                  <c:v>2012</c:v>
                </c:pt>
                <c:pt idx="16">
                  <c:v>2013</c:v>
                </c:pt>
                <c:pt idx="20">
                  <c:v>2014</c:v>
                </c:pt>
                <c:pt idx="24">
                  <c:v>2015</c:v>
                </c:pt>
                <c:pt idx="28">
                  <c:v>2016</c:v>
                </c:pt>
                <c:pt idx="32">
                  <c:v>2017</c:v>
                </c:pt>
                <c:pt idx="36">
                  <c:v>2018</c:v>
                </c:pt>
                <c:pt idx="40">
                  <c:v>2019</c:v>
                </c:pt>
                <c:pt idx="44">
                  <c:v>2020</c:v>
                </c:pt>
              </c:numCache>
            </c:numRef>
          </c:cat>
          <c:val>
            <c:numRef>
              <c:f>'c1-10'!$C$15:$C$60</c:f>
              <c:numCache>
                <c:formatCode>0.0</c:formatCode>
                <c:ptCount val="46"/>
                <c:pt idx="0">
                  <c:v>3.5826563092342241</c:v>
                </c:pt>
                <c:pt idx="1">
                  <c:v>-0.49156311088971449</c:v>
                </c:pt>
                <c:pt idx="2">
                  <c:v>-5.3957039477856057</c:v>
                </c:pt>
                <c:pt idx="3">
                  <c:v>-7.5897172260660568</c:v>
                </c:pt>
                <c:pt idx="4">
                  <c:v>-6.0215550335950923</c:v>
                </c:pt>
                <c:pt idx="5">
                  <c:v>-7.2151162427270634</c:v>
                </c:pt>
                <c:pt idx="6">
                  <c:v>-7.3101156849853339</c:v>
                </c:pt>
                <c:pt idx="7">
                  <c:v>-6.9484270985573566</c:v>
                </c:pt>
                <c:pt idx="8" formatCode="#,##0.0">
                  <c:v>-5.8633613392734247</c:v>
                </c:pt>
                <c:pt idx="9" formatCode="#,##0.0">
                  <c:v>-4.8926251045693405</c:v>
                </c:pt>
                <c:pt idx="10" formatCode="#,##0.0">
                  <c:v>-4.5690463596679791</c:v>
                </c:pt>
                <c:pt idx="11" formatCode="#,##0.0">
                  <c:v>-4.8455759146690198</c:v>
                </c:pt>
                <c:pt idx="12" formatCode="#,##0.0">
                  <c:v>-4.9377524330027001</c:v>
                </c:pt>
                <c:pt idx="13" formatCode="#,##0.0">
                  <c:v>-4.8455759146690198</c:v>
                </c:pt>
                <c:pt idx="14" formatCode="#,##0.0">
                  <c:v>-4.3687517634245552</c:v>
                </c:pt>
                <c:pt idx="15" formatCode="#,##0.0">
                  <c:v>-4.2263414738551717</c:v>
                </c:pt>
                <c:pt idx="16" formatCode="#,##0.0">
                  <c:v>-5.0990248013575723</c:v>
                </c:pt>
                <c:pt idx="17" formatCode="#,##0.0">
                  <c:v>-6.4142185564771523</c:v>
                </c:pt>
                <c:pt idx="18" formatCode="#,##0.0">
                  <c:v>0.67</c:v>
                </c:pt>
                <c:pt idx="19" formatCode="#,##0.0">
                  <c:v>2.2604379304E-2</c:v>
                </c:pt>
                <c:pt idx="20" formatCode="#,##0.0">
                  <c:v>0.49910182496025191</c:v>
                </c:pt>
                <c:pt idx="21" formatCode="#,##0.0">
                  <c:v>1.2058073718786109</c:v>
                </c:pt>
                <c:pt idx="22" formatCode="#,##0.0">
                  <c:v>-3.2405238247377253</c:v>
                </c:pt>
                <c:pt idx="23" formatCode="#,##0.0">
                  <c:v>-1.5380132542280385</c:v>
                </c:pt>
                <c:pt idx="24" formatCode="#,##0.0">
                  <c:v>0.62731605195289319</c:v>
                </c:pt>
                <c:pt idx="25" formatCode="#,##0.0">
                  <c:v>1.9198772145865901</c:v>
                </c:pt>
                <c:pt idx="26" formatCode="#,##0.0">
                  <c:v>3.5142322718295684</c:v>
                </c:pt>
                <c:pt idx="27" formatCode="#,##0.0">
                  <c:v>5.5439861774073407</c:v>
                </c:pt>
                <c:pt idx="28" formatCode="#,##0.0">
                  <c:v>6.7252601126772964</c:v>
                </c:pt>
                <c:pt idx="29" formatCode="#,##0.0">
                  <c:v>7.0997811792657117</c:v>
                </c:pt>
                <c:pt idx="30" formatCode="#,##0.0">
                  <c:v>8.7280371365924445</c:v>
                </c:pt>
                <c:pt idx="31" formatCode="#,##0.0">
                  <c:v>12.646721500255961</c:v>
                </c:pt>
                <c:pt idx="32" formatCode="#,##0.0">
                  <c:v>12.824154987894278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71-42E1-B1D5-6CA274C2F9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3835736"/>
        <c:axId val="443835344"/>
      </c:lineChart>
      <c:lineChart>
        <c:grouping val="standard"/>
        <c:varyColors val="0"/>
        <c:ser>
          <c:idx val="2"/>
          <c:order val="1"/>
          <c:tx>
            <c:strRef>
              <c:f>'c1-10'!$E$13</c:f>
              <c:strCache>
                <c:ptCount val="1"/>
                <c:pt idx="0">
                  <c:v>Előrejelzés - kkv</c:v>
                </c:pt>
              </c:strCache>
            </c:strRef>
          </c:tx>
          <c:spPr>
            <a:ln w="3810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'c1-10'!$A$15:$A$60</c:f>
              <c:numCache>
                <c:formatCode>General</c:formatCode>
                <c:ptCount val="46"/>
                <c:pt idx="0">
                  <c:v>2009</c:v>
                </c:pt>
                <c:pt idx="4">
                  <c:v>2010</c:v>
                </c:pt>
                <c:pt idx="8">
                  <c:v>2011</c:v>
                </c:pt>
                <c:pt idx="12">
                  <c:v>2012</c:v>
                </c:pt>
                <c:pt idx="16">
                  <c:v>2013</c:v>
                </c:pt>
                <c:pt idx="20">
                  <c:v>2014</c:v>
                </c:pt>
                <c:pt idx="24">
                  <c:v>2015</c:v>
                </c:pt>
                <c:pt idx="28">
                  <c:v>2016</c:v>
                </c:pt>
                <c:pt idx="32">
                  <c:v>2017</c:v>
                </c:pt>
                <c:pt idx="36">
                  <c:v>2018</c:v>
                </c:pt>
                <c:pt idx="40">
                  <c:v>2019</c:v>
                </c:pt>
                <c:pt idx="44">
                  <c:v>2020</c:v>
                </c:pt>
              </c:numCache>
            </c:numRef>
          </c:cat>
          <c:val>
            <c:numRef>
              <c:f>'c1-10'!$E$15:$E$60</c:f>
              <c:numCache>
                <c:formatCode>General</c:formatCode>
                <c:ptCount val="46"/>
                <c:pt idx="32" formatCode="#,##0.0">
                  <c:v>12.824154987894278</c:v>
                </c:pt>
                <c:pt idx="33" formatCode="#,##0.0">
                  <c:v>13.577411148261822</c:v>
                </c:pt>
                <c:pt idx="34" formatCode="#,##0.0">
                  <c:v>11.864345914758863</c:v>
                </c:pt>
                <c:pt idx="35" formatCode="#,##0.0">
                  <c:v>9.2928503701108784</c:v>
                </c:pt>
                <c:pt idx="36" formatCode="#,##0.0">
                  <c:v>10.051030178459454</c:v>
                </c:pt>
                <c:pt idx="37" formatCode="#,##0.0">
                  <c:v>8.8748809971164793</c:v>
                </c:pt>
                <c:pt idx="38" formatCode="#,##0.0">
                  <c:v>8.0973071642287486</c:v>
                </c:pt>
                <c:pt idx="39" formatCode="#,##0.0">
                  <c:v>7.2283388569964577</c:v>
                </c:pt>
                <c:pt idx="40" formatCode="#,##0.0">
                  <c:v>6.8648792095487039</c:v>
                </c:pt>
                <c:pt idx="41" formatCode="#,##0.0">
                  <c:v>6.1910781812503615</c:v>
                </c:pt>
                <c:pt idx="42" formatCode="#,##0.0">
                  <c:v>5.6394799481918083</c:v>
                </c:pt>
                <c:pt idx="43" formatCode="#,##0.0">
                  <c:v>4.9529095814986572</c:v>
                </c:pt>
                <c:pt idx="44" formatCode="#,##0.0">
                  <c:v>5.0088413793217681</c:v>
                </c:pt>
                <c:pt idx="45" formatCode="#,##0.0">
                  <c:v>5.0683863355434777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71-42E1-B1D5-6CA274C2F9CA}"/>
            </c:ext>
          </c:extLst>
        </c:ser>
        <c:ser>
          <c:idx val="4"/>
          <c:order val="2"/>
          <c:tx>
            <c:strRef>
              <c:f>'c1-10'!$B$13</c:f>
              <c:strCache>
                <c:ptCount val="1"/>
                <c:pt idx="0">
                  <c:v>Tény - vállalati</c:v>
                </c:pt>
              </c:strCache>
            </c:strRef>
          </c:tx>
          <c:spPr>
            <a:ln w="38100">
              <a:solidFill>
                <a:srgbClr val="7BAFD4">
                  <a:lumMod val="50000"/>
                </a:srgbClr>
              </a:solidFill>
            </a:ln>
          </c:spPr>
          <c:marker>
            <c:symbol val="none"/>
          </c:marker>
          <c:cat>
            <c:numRef>
              <c:f>'c1-10'!$A$15:$A$60</c:f>
              <c:numCache>
                <c:formatCode>General</c:formatCode>
                <c:ptCount val="46"/>
                <c:pt idx="0">
                  <c:v>2009</c:v>
                </c:pt>
                <c:pt idx="4">
                  <c:v>2010</c:v>
                </c:pt>
                <c:pt idx="8">
                  <c:v>2011</c:v>
                </c:pt>
                <c:pt idx="12">
                  <c:v>2012</c:v>
                </c:pt>
                <c:pt idx="16">
                  <c:v>2013</c:v>
                </c:pt>
                <c:pt idx="20">
                  <c:v>2014</c:v>
                </c:pt>
                <c:pt idx="24">
                  <c:v>2015</c:v>
                </c:pt>
                <c:pt idx="28">
                  <c:v>2016</c:v>
                </c:pt>
                <c:pt idx="32">
                  <c:v>2017</c:v>
                </c:pt>
                <c:pt idx="36">
                  <c:v>2018</c:v>
                </c:pt>
                <c:pt idx="40">
                  <c:v>2019</c:v>
                </c:pt>
                <c:pt idx="44">
                  <c:v>2020</c:v>
                </c:pt>
              </c:numCache>
            </c:numRef>
          </c:cat>
          <c:val>
            <c:numRef>
              <c:f>'c1-10'!$B$15:$B$60</c:f>
              <c:numCache>
                <c:formatCode>0.0</c:formatCode>
                <c:ptCount val="46"/>
                <c:pt idx="0">
                  <c:v>4.2471527792038843</c:v>
                </c:pt>
                <c:pt idx="1">
                  <c:v>1.2617054452846217</c:v>
                </c:pt>
                <c:pt idx="2">
                  <c:v>-5.3767514303395858</c:v>
                </c:pt>
                <c:pt idx="3">
                  <c:v>-7.0957457844881926</c:v>
                </c:pt>
                <c:pt idx="4">
                  <c:v>-6.0060527532258288</c:v>
                </c:pt>
                <c:pt idx="5">
                  <c:v>-7.8196778946047765</c:v>
                </c:pt>
                <c:pt idx="6">
                  <c:v>-5.4580861657869457</c:v>
                </c:pt>
                <c:pt idx="7">
                  <c:v>-4.3709926216945227</c:v>
                </c:pt>
                <c:pt idx="8" formatCode="#,##0.0">
                  <c:v>-5.2449354612478878</c:v>
                </c:pt>
                <c:pt idx="9" formatCode="#,##0.0">
                  <c:v>-3.9446542428414304</c:v>
                </c:pt>
                <c:pt idx="10" formatCode="#,##0.0">
                  <c:v>-4.827324623405155</c:v>
                </c:pt>
                <c:pt idx="11" formatCode="#,##0.0">
                  <c:v>-5.0581607370174853</c:v>
                </c:pt>
                <c:pt idx="12" formatCode="#,##0.0">
                  <c:v>-4.8160604093267319</c:v>
                </c:pt>
                <c:pt idx="13" formatCode="#,##0.0">
                  <c:v>-4.6532500511660757</c:v>
                </c:pt>
                <c:pt idx="14" formatCode="#,##0.0">
                  <c:v>-4.574428724274382</c:v>
                </c:pt>
                <c:pt idx="15" formatCode="#,##0.0">
                  <c:v>-4.3549533676698884</c:v>
                </c:pt>
                <c:pt idx="16" formatCode="#,##0.0">
                  <c:v>-4.6229884011890388</c:v>
                </c:pt>
                <c:pt idx="17" formatCode="#,##0.0">
                  <c:v>-4.3182357128789421</c:v>
                </c:pt>
                <c:pt idx="18" formatCode="#,##0.0">
                  <c:v>-0.89946623081683796</c:v>
                </c:pt>
                <c:pt idx="19" formatCode="#,##0.0">
                  <c:v>-1.5745389446733604</c:v>
                </c:pt>
                <c:pt idx="20" formatCode="#,##0.0">
                  <c:v>-1.521126177641448</c:v>
                </c:pt>
                <c:pt idx="21" formatCode="#,##0.0">
                  <c:v>0.11958916664358844</c:v>
                </c:pt>
                <c:pt idx="22" formatCode="#,##0.0">
                  <c:v>-1.3860431254642602</c:v>
                </c:pt>
                <c:pt idx="23" formatCode="#,##0.0">
                  <c:v>2.2491732995151033</c:v>
                </c:pt>
                <c:pt idx="24" formatCode="#,##0.0">
                  <c:v>1.2652041816880029</c:v>
                </c:pt>
                <c:pt idx="25" formatCode="#,##0.0">
                  <c:v>-2.7121787531694781</c:v>
                </c:pt>
                <c:pt idx="26" formatCode="#,##0.0">
                  <c:v>-3.6836245685204343</c:v>
                </c:pt>
                <c:pt idx="27" formatCode="#,##0.0">
                  <c:v>-4.5720133406588062</c:v>
                </c:pt>
                <c:pt idx="28" formatCode="#,##0.0">
                  <c:v>-0.9934515622196729</c:v>
                </c:pt>
                <c:pt idx="29" formatCode="#,##0.0">
                  <c:v>2.0059569047607524</c:v>
                </c:pt>
                <c:pt idx="30" formatCode="#,##0.0">
                  <c:v>2.9959045223817</c:v>
                </c:pt>
                <c:pt idx="31" formatCode="#,##0.0">
                  <c:v>4.0165287698438199</c:v>
                </c:pt>
                <c:pt idx="32" formatCode="#,##0.0">
                  <c:v>4.2119673494691812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71-42E1-B1D5-6CA274C2F9CA}"/>
            </c:ext>
          </c:extLst>
        </c:ser>
        <c:ser>
          <c:idx val="0"/>
          <c:order val="3"/>
          <c:tx>
            <c:strRef>
              <c:f>'c1-10'!$D$13</c:f>
              <c:strCache>
                <c:ptCount val="1"/>
                <c:pt idx="0">
                  <c:v>Előrejelzés - vállalati</c:v>
                </c:pt>
              </c:strCache>
            </c:strRef>
          </c:tx>
          <c:spPr>
            <a:ln w="38100">
              <a:solidFill>
                <a:srgbClr val="7BAFD4">
                  <a:lumMod val="50000"/>
                </a:srgbClr>
              </a:solidFill>
              <a:prstDash val="sysDash"/>
            </a:ln>
          </c:spPr>
          <c:marker>
            <c:symbol val="none"/>
          </c:marker>
          <c:cat>
            <c:numRef>
              <c:f>'c1-10'!$A$15:$A$60</c:f>
              <c:numCache>
                <c:formatCode>General</c:formatCode>
                <c:ptCount val="46"/>
                <c:pt idx="0">
                  <c:v>2009</c:v>
                </c:pt>
                <c:pt idx="4">
                  <c:v>2010</c:v>
                </c:pt>
                <c:pt idx="8">
                  <c:v>2011</c:v>
                </c:pt>
                <c:pt idx="12">
                  <c:v>2012</c:v>
                </c:pt>
                <c:pt idx="16">
                  <c:v>2013</c:v>
                </c:pt>
                <c:pt idx="20">
                  <c:v>2014</c:v>
                </c:pt>
                <c:pt idx="24">
                  <c:v>2015</c:v>
                </c:pt>
                <c:pt idx="28">
                  <c:v>2016</c:v>
                </c:pt>
                <c:pt idx="32">
                  <c:v>2017</c:v>
                </c:pt>
                <c:pt idx="36">
                  <c:v>2018</c:v>
                </c:pt>
                <c:pt idx="40">
                  <c:v>2019</c:v>
                </c:pt>
                <c:pt idx="44">
                  <c:v>2020</c:v>
                </c:pt>
              </c:numCache>
            </c:numRef>
          </c:cat>
          <c:val>
            <c:numRef>
              <c:f>'c1-10'!$D$15:$D$60</c:f>
              <c:numCache>
                <c:formatCode>General</c:formatCode>
                <c:ptCount val="46"/>
                <c:pt idx="32" formatCode="#,##0.0">
                  <c:v>4.2119673494691812</c:v>
                </c:pt>
                <c:pt idx="33" formatCode="#,##0.0">
                  <c:v>6.1064735376096193</c:v>
                </c:pt>
                <c:pt idx="34" formatCode="#,##0.0">
                  <c:v>6.0945285753108838</c:v>
                </c:pt>
                <c:pt idx="35" formatCode="#,##0.0">
                  <c:v>6.055640956591116</c:v>
                </c:pt>
                <c:pt idx="36" formatCode="#,##0.0">
                  <c:v>5.1883790404885177</c:v>
                </c:pt>
                <c:pt idx="37" formatCode="#,##0.0">
                  <c:v>4.3905649731075425</c:v>
                </c:pt>
                <c:pt idx="38" formatCode="#,##0.0">
                  <c:v>3.954559218128769</c:v>
                </c:pt>
                <c:pt idx="39" formatCode="#,##0.0">
                  <c:v>3.4839747080858157</c:v>
                </c:pt>
                <c:pt idx="40" formatCode="#,##0.0">
                  <c:v>3.6284844469135389</c:v>
                </c:pt>
                <c:pt idx="41" formatCode="#,##0.0">
                  <c:v>3.709291149281392</c:v>
                </c:pt>
                <c:pt idx="42" formatCode="#,##0.0">
                  <c:v>3.8483451900040295</c:v>
                </c:pt>
                <c:pt idx="43" formatCode="#,##0.0">
                  <c:v>3.9901741434293716</c:v>
                </c:pt>
                <c:pt idx="44" formatCode="#,##0.0">
                  <c:v>4.1068199807175381</c:v>
                </c:pt>
                <c:pt idx="45" formatCode="#,##0.0">
                  <c:v>4.2285208274854957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071-42E1-B1D5-6CA274C2F9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3832992"/>
        <c:axId val="443832600"/>
      </c:lineChart>
      <c:catAx>
        <c:axId val="443835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schemeClr val="tx2"/>
            </a:solidFill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44383534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43835344"/>
        <c:scaling>
          <c:orientation val="minMax"/>
          <c:max val="14"/>
          <c:min val="-10"/>
        </c:scaling>
        <c:delete val="0"/>
        <c:axPos val="l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hu-HU" b="0"/>
                  <a:t>%</a:t>
                </a:r>
              </a:p>
            </c:rich>
          </c:tx>
          <c:layout>
            <c:manualLayout>
              <c:xMode val="edge"/>
              <c:yMode val="edge"/>
              <c:x val="6.9364975845410626E-2"/>
              <c:y val="0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crossAx val="443835736"/>
        <c:crosses val="autoZero"/>
        <c:crossBetween val="between"/>
        <c:majorUnit val="2"/>
      </c:valAx>
      <c:valAx>
        <c:axId val="443832600"/>
        <c:scaling>
          <c:orientation val="minMax"/>
          <c:max val="14"/>
          <c:min val="-1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hu-HU" b="0"/>
                  <a:t>%</a:t>
                </a:r>
              </a:p>
            </c:rich>
          </c:tx>
          <c:layout>
            <c:manualLayout>
              <c:xMode val="edge"/>
              <c:yMode val="edge"/>
              <c:x val="0.9113254830917874"/>
              <c:y val="1.0888888888888518E-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crossAx val="443832992"/>
        <c:crosses val="max"/>
        <c:crossBetween val="between"/>
        <c:majorUnit val="2"/>
      </c:valAx>
      <c:catAx>
        <c:axId val="443832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43832600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3.2210144927536231E-2"/>
          <c:y val="0.85763155555555559"/>
          <c:w val="0.91717391304347828"/>
          <c:h val="0.14236844444444444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800" baseline="0">
          <a:latin typeface="Trebuchet MS" panose="020B0603020202020204" pitchFamily="34" charset="0"/>
        </a:defRPr>
      </a:pPr>
      <a:endParaRPr lang="hu-HU"/>
    </a:p>
  </c:txPr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8955917874396135E-2"/>
          <c:y val="6.7295111111111111E-2"/>
          <c:w val="0.88511606280193234"/>
          <c:h val="0.71693200000000001"/>
        </c:manualLayout>
      </c:layout>
      <c:barChart>
        <c:barDir val="col"/>
        <c:grouping val="stacked"/>
        <c:varyColors val="0"/>
        <c:ser>
          <c:idx val="3"/>
          <c:order val="2"/>
          <c:tx>
            <c:strRef>
              <c:f>Munkapiac!$L$3</c:f>
              <c:strCache>
                <c:ptCount val="1"/>
                <c:pt idx="0">
                  <c:v>dummy2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</c:spPr>
          <c:invertIfNegative val="0"/>
          <c:cat>
            <c:numRef>
              <c:f>Munkapiac!$A$5:$A$19</c:f>
              <c:numCache>
                <c:formatCode>yyyy</c:formatCode>
                <c:ptCount val="15"/>
                <c:pt idx="0">
                  <c:v>38353</c:v>
                </c:pt>
                <c:pt idx="1">
                  <c:v>38718</c:v>
                </c:pt>
                <c:pt idx="2">
                  <c:v>39083</c:v>
                </c:pt>
                <c:pt idx="3">
                  <c:v>39448</c:v>
                </c:pt>
                <c:pt idx="4">
                  <c:v>39814</c:v>
                </c:pt>
                <c:pt idx="5">
                  <c:v>40179</c:v>
                </c:pt>
                <c:pt idx="6">
                  <c:v>40544</c:v>
                </c:pt>
                <c:pt idx="7">
                  <c:v>40909</c:v>
                </c:pt>
                <c:pt idx="8">
                  <c:v>41275</c:v>
                </c:pt>
                <c:pt idx="9">
                  <c:v>41640</c:v>
                </c:pt>
                <c:pt idx="10">
                  <c:v>42005</c:v>
                </c:pt>
                <c:pt idx="11">
                  <c:v>42370</c:v>
                </c:pt>
                <c:pt idx="12">
                  <c:v>42736</c:v>
                </c:pt>
                <c:pt idx="13">
                  <c:v>43101</c:v>
                </c:pt>
                <c:pt idx="14">
                  <c:v>43466</c:v>
                </c:pt>
              </c:numCache>
            </c:numRef>
          </c:cat>
          <c:val>
            <c:numRef>
              <c:f>Munkapiac!$L$5:$L$19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-5000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0D-4B45-BCD5-F790A32311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448914736"/>
        <c:axId val="448918344"/>
      </c:barChart>
      <c:lineChart>
        <c:grouping val="standard"/>
        <c:varyColors val="0"/>
        <c:ser>
          <c:idx val="0"/>
          <c:order val="0"/>
          <c:tx>
            <c:strRef>
              <c:f>Munkapiac!$B$3</c:f>
              <c:strCache>
                <c:ptCount val="1"/>
                <c:pt idx="0">
                  <c:v>Előző előrejelzés </c:v>
                </c:pt>
              </c:strCache>
            </c:strRef>
          </c:tx>
          <c:spPr>
            <a:ln w="38100">
              <a:solidFill>
                <a:srgbClr val="7BAFD4"/>
              </a:solidFill>
              <a:prstDash val="sysDash"/>
            </a:ln>
          </c:spPr>
          <c:marker>
            <c:symbol val="none"/>
          </c:marker>
          <c:cat>
            <c:numRef>
              <c:f>Munkapiac!$A$5:$A$19</c:f>
              <c:numCache>
                <c:formatCode>yyyy</c:formatCode>
                <c:ptCount val="15"/>
                <c:pt idx="0">
                  <c:v>38353</c:v>
                </c:pt>
                <c:pt idx="1">
                  <c:v>38718</c:v>
                </c:pt>
                <c:pt idx="2">
                  <c:v>39083</c:v>
                </c:pt>
                <c:pt idx="3">
                  <c:v>39448</c:v>
                </c:pt>
                <c:pt idx="4">
                  <c:v>39814</c:v>
                </c:pt>
                <c:pt idx="5">
                  <c:v>40179</c:v>
                </c:pt>
                <c:pt idx="6">
                  <c:v>40544</c:v>
                </c:pt>
                <c:pt idx="7">
                  <c:v>40909</c:v>
                </c:pt>
                <c:pt idx="8">
                  <c:v>41275</c:v>
                </c:pt>
                <c:pt idx="9">
                  <c:v>41640</c:v>
                </c:pt>
                <c:pt idx="10">
                  <c:v>42005</c:v>
                </c:pt>
                <c:pt idx="11">
                  <c:v>42370</c:v>
                </c:pt>
                <c:pt idx="12">
                  <c:v>42736</c:v>
                </c:pt>
                <c:pt idx="13">
                  <c:v>43101</c:v>
                </c:pt>
                <c:pt idx="14">
                  <c:v>43466</c:v>
                </c:pt>
              </c:numCache>
            </c:numRef>
          </c:cat>
          <c:val>
            <c:numRef>
              <c:f>Munkapiac!$B$5:$B$19</c:f>
              <c:numCache>
                <c:formatCode>0.0</c:formatCode>
                <c:ptCount val="15"/>
                <c:pt idx="0">
                  <c:v>6.9327420949974794</c:v>
                </c:pt>
                <c:pt idx="1">
                  <c:v>9.3710378344585621</c:v>
                </c:pt>
                <c:pt idx="2">
                  <c:v>9.2286717702562413</c:v>
                </c:pt>
                <c:pt idx="3">
                  <c:v>8.3046524083106164</c:v>
                </c:pt>
                <c:pt idx="4">
                  <c:v>4.2986730954094554</c:v>
                </c:pt>
                <c:pt idx="5">
                  <c:v>3.2077097239580468</c:v>
                </c:pt>
                <c:pt idx="6">
                  <c:v>5.371657940430552</c:v>
                </c:pt>
                <c:pt idx="7">
                  <c:v>7.2980943897032802</c:v>
                </c:pt>
                <c:pt idx="8">
                  <c:v>3.589721549336474</c:v>
                </c:pt>
                <c:pt idx="9">
                  <c:v>4.289186629001577</c:v>
                </c:pt>
                <c:pt idx="10">
                  <c:v>3.9705780679460787</c:v>
                </c:pt>
                <c:pt idx="11">
                  <c:v>5.4106075554372239</c:v>
                </c:pt>
                <c:pt idx="12">
                  <c:v>8.5345351447618327</c:v>
                </c:pt>
                <c:pt idx="13">
                  <c:v>6.935879219546905</c:v>
                </c:pt>
                <c:pt idx="14">
                  <c:v>6.7801254819055004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0D-4B45-BCD5-F790A32311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8184512"/>
        <c:axId val="360782936"/>
      </c:lineChart>
      <c:lineChart>
        <c:grouping val="standard"/>
        <c:varyColors val="0"/>
        <c:ser>
          <c:idx val="2"/>
          <c:order val="1"/>
          <c:tx>
            <c:strRef>
              <c:f>Munkapiac!$C$3</c:f>
              <c:strCache>
                <c:ptCount val="1"/>
                <c:pt idx="0">
                  <c:v>Aktuális előrejelzés</c:v>
                </c:pt>
              </c:strCache>
            </c:strRef>
          </c:tx>
          <c:spPr>
            <a:ln w="38100">
              <a:solidFill>
                <a:srgbClr val="7BAFD4">
                  <a:lumMod val="50000"/>
                </a:srgbClr>
              </a:solidFill>
            </a:ln>
          </c:spPr>
          <c:marker>
            <c:symbol val="none"/>
          </c:marker>
          <c:cat>
            <c:numRef>
              <c:f>Munkapiac!$A$5:$A$19</c:f>
              <c:numCache>
                <c:formatCode>yyyy</c:formatCode>
                <c:ptCount val="15"/>
                <c:pt idx="0">
                  <c:v>38353</c:v>
                </c:pt>
                <c:pt idx="1">
                  <c:v>38718</c:v>
                </c:pt>
                <c:pt idx="2">
                  <c:v>39083</c:v>
                </c:pt>
                <c:pt idx="3">
                  <c:v>39448</c:v>
                </c:pt>
                <c:pt idx="4">
                  <c:v>39814</c:v>
                </c:pt>
                <c:pt idx="5">
                  <c:v>40179</c:v>
                </c:pt>
                <c:pt idx="6">
                  <c:v>40544</c:v>
                </c:pt>
                <c:pt idx="7">
                  <c:v>40909</c:v>
                </c:pt>
                <c:pt idx="8">
                  <c:v>41275</c:v>
                </c:pt>
                <c:pt idx="9">
                  <c:v>41640</c:v>
                </c:pt>
                <c:pt idx="10">
                  <c:v>42005</c:v>
                </c:pt>
                <c:pt idx="11">
                  <c:v>42370</c:v>
                </c:pt>
                <c:pt idx="12">
                  <c:v>42736</c:v>
                </c:pt>
                <c:pt idx="13">
                  <c:v>43101</c:v>
                </c:pt>
                <c:pt idx="14">
                  <c:v>43466</c:v>
                </c:pt>
              </c:numCache>
            </c:numRef>
          </c:cat>
          <c:val>
            <c:numRef>
              <c:f>Munkapiac!$C$5:$C$19</c:f>
              <c:numCache>
                <c:formatCode>0.0</c:formatCode>
                <c:ptCount val="15"/>
                <c:pt idx="0">
                  <c:v>6.9278093201324822</c:v>
                </c:pt>
                <c:pt idx="1">
                  <c:v>9.355486928550576</c:v>
                </c:pt>
                <c:pt idx="2">
                  <c:v>9.2507333239111489</c:v>
                </c:pt>
                <c:pt idx="3">
                  <c:v>8.3224006101509502</c:v>
                </c:pt>
                <c:pt idx="4">
                  <c:v>4.3021820062504759</c:v>
                </c:pt>
                <c:pt idx="5">
                  <c:v>3.2137985328317313</c:v>
                </c:pt>
                <c:pt idx="6">
                  <c:v>5.383988720084389</c:v>
                </c:pt>
                <c:pt idx="7">
                  <c:v>7.2938990686451035</c:v>
                </c:pt>
                <c:pt idx="8">
                  <c:v>3.583333487192732</c:v>
                </c:pt>
                <c:pt idx="9">
                  <c:v>4.288918326545982</c:v>
                </c:pt>
                <c:pt idx="10">
                  <c:v>3.9705477759413839</c:v>
                </c:pt>
                <c:pt idx="11">
                  <c:v>5.409908791972029</c:v>
                </c:pt>
                <c:pt idx="12">
                  <c:v>10.006255362873389</c:v>
                </c:pt>
                <c:pt idx="13">
                  <c:v>7.496070111278911</c:v>
                </c:pt>
                <c:pt idx="14">
                  <c:v>6.9314455125981738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20D-4B45-BCD5-F790A32311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8914736"/>
        <c:axId val="448918344"/>
      </c:lineChart>
      <c:valAx>
        <c:axId val="360782936"/>
        <c:scaling>
          <c:orientation val="minMax"/>
          <c:max val="12"/>
          <c:min val="0"/>
        </c:scaling>
        <c:delete val="0"/>
        <c:axPos val="r"/>
        <c:majorGridlines>
          <c:spPr>
            <a:ln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crossAx val="358184512"/>
        <c:crosses val="max"/>
        <c:crossBetween val="between"/>
        <c:majorUnit val="2"/>
      </c:valAx>
      <c:dateAx>
        <c:axId val="358184512"/>
        <c:scaling>
          <c:orientation val="minMax"/>
        </c:scaling>
        <c:delete val="0"/>
        <c:axPos val="b"/>
        <c:numFmt formatCode="yyyy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hu-HU"/>
          </a:p>
        </c:txPr>
        <c:crossAx val="360782936"/>
        <c:crosses val="autoZero"/>
        <c:auto val="1"/>
        <c:lblOffset val="100"/>
        <c:baseTimeUnit val="years"/>
      </c:dateAx>
      <c:valAx>
        <c:axId val="448918344"/>
        <c:scaling>
          <c:orientation val="minMax"/>
          <c:max val="12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crossAx val="448914736"/>
        <c:crosses val="autoZero"/>
        <c:crossBetween val="between"/>
        <c:majorUnit val="2"/>
      </c:valAx>
      <c:dateAx>
        <c:axId val="448914736"/>
        <c:scaling>
          <c:orientation val="minMax"/>
        </c:scaling>
        <c:delete val="1"/>
        <c:axPos val="b"/>
        <c:numFmt formatCode="yyyy" sourceLinked="1"/>
        <c:majorTickMark val="out"/>
        <c:minorTickMark val="none"/>
        <c:tickLblPos val="nextTo"/>
        <c:crossAx val="448918344"/>
        <c:crosses val="autoZero"/>
        <c:auto val="1"/>
        <c:lblOffset val="100"/>
        <c:baseTimeUnit val="years"/>
      </c:dateAx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8.0448148148148144E-2"/>
          <c:y val="0.92025937499999999"/>
          <c:w val="0.74328888888888889"/>
          <c:h val="7.9740624999999996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 b="0" baseline="0">
          <a:latin typeface="Trebuchet MS" panose="020B0603020202020204" pitchFamily="34" charset="0"/>
        </a:defRPr>
      </a:pPr>
      <a:endParaRPr lang="hu-HU"/>
    </a:p>
  </c:tx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921527777777789E-2"/>
          <c:y val="7.7875868055555561E-2"/>
          <c:w val="0.85386597222222216"/>
          <c:h val="0.596940444444444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ráták!$C$13</c:f>
              <c:strCache>
                <c:ptCount val="1"/>
                <c:pt idx="0">
                  <c:v>Pénzügyi megtakarítási ráta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invertIfNegative val="0"/>
          <c:dPt>
            <c:idx val="14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A1C9-49BE-96B2-2308DD332D0E}"/>
              </c:ext>
            </c:extLst>
          </c:dPt>
          <c:dPt>
            <c:idx val="15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A1C9-49BE-96B2-2308DD332D0E}"/>
              </c:ext>
            </c:extLst>
          </c:dPt>
          <c:dPt>
            <c:idx val="16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A1C9-49BE-96B2-2308DD332D0E}"/>
              </c:ext>
            </c:extLst>
          </c:dPt>
          <c:cat>
            <c:numRef>
              <c:f>ráták!$A$20:$A$39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ráták!$C$20:$C$39</c:f>
              <c:numCache>
                <c:formatCode>0.0</c:formatCode>
                <c:ptCount val="18"/>
                <c:pt idx="0">
                  <c:v>3.6376918090000316</c:v>
                </c:pt>
                <c:pt idx="1">
                  <c:v>-1.1743474892347738E-2</c:v>
                </c:pt>
                <c:pt idx="2">
                  <c:v>2.6345474619758793</c:v>
                </c:pt>
                <c:pt idx="3">
                  <c:v>4.5913754580092441</c:v>
                </c:pt>
                <c:pt idx="4">
                  <c:v>3.523069588832429</c:v>
                </c:pt>
                <c:pt idx="5">
                  <c:v>0.72530416464520309</c:v>
                </c:pt>
                <c:pt idx="6">
                  <c:v>5.7605756709716918E-2</c:v>
                </c:pt>
                <c:pt idx="7">
                  <c:v>3.7010698421420645</c:v>
                </c:pt>
                <c:pt idx="8">
                  <c:v>6.0251772244045716</c:v>
                </c:pt>
                <c:pt idx="9">
                  <c:v>9.1334045150838605</c:v>
                </c:pt>
                <c:pt idx="10">
                  <c:v>7.534094768244568</c:v>
                </c:pt>
                <c:pt idx="11">
                  <c:v>8.359445785119954</c:v>
                </c:pt>
                <c:pt idx="12">
                  <c:v>9.0878703818207534</c:v>
                </c:pt>
                <c:pt idx="13">
                  <c:v>9.8134710387657904</c:v>
                </c:pt>
                <c:pt idx="14">
                  <c:v>8.0565599515657489</c:v>
                </c:pt>
                <c:pt idx="15">
                  <c:v>7.4106271360617786</c:v>
                </c:pt>
                <c:pt idx="16">
                  <c:v>7.1046154964874884</c:v>
                </c:pt>
                <c:pt idx="17">
                  <c:v>6.6506102758841497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1C9-49BE-96B2-2308DD332D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02392576"/>
        <c:axId val="102394112"/>
      </c:barChart>
      <c:lineChart>
        <c:grouping val="standard"/>
        <c:varyColors val="0"/>
        <c:ser>
          <c:idx val="2"/>
          <c:order val="1"/>
          <c:tx>
            <c:strRef>
              <c:f>ráták!$D$13</c:f>
              <c:strCache>
                <c:ptCount val="1"/>
                <c:pt idx="0">
                  <c:v>Beruházási ráta</c:v>
                </c:pt>
              </c:strCache>
            </c:strRef>
          </c:tx>
          <c:spPr>
            <a:ln w="34925">
              <a:solidFill>
                <a:schemeClr val="accent6">
                  <a:lumMod val="50000"/>
                </a:schemeClr>
              </a:solidFill>
              <a:prstDash val="solid"/>
            </a:ln>
          </c:spPr>
          <c:marker>
            <c:symbol val="none"/>
          </c:marker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07-A1C9-49BE-96B2-2308DD332D0E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8-A1C9-49BE-96B2-2308DD332D0E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9-A1C9-49BE-96B2-2308DD332D0E}"/>
              </c:ext>
            </c:extLst>
          </c:dPt>
          <c:cat>
            <c:numRef>
              <c:f>ráták!$A$20:$A$39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ráták!$D$20:$D$39</c:f>
              <c:numCache>
                <c:formatCode>0.0</c:formatCode>
                <c:ptCount val="18"/>
                <c:pt idx="0">
                  <c:v>8.8448042812770922</c:v>
                </c:pt>
                <c:pt idx="1">
                  <c:v>9.3471122844854229</c:v>
                </c:pt>
                <c:pt idx="2">
                  <c:v>9.8880609288023642</c:v>
                </c:pt>
                <c:pt idx="3">
                  <c:v>8.2891936514999003</c:v>
                </c:pt>
                <c:pt idx="4">
                  <c:v>7.2547534895201258</c:v>
                </c:pt>
                <c:pt idx="5">
                  <c:v>8.0030258871581736</c:v>
                </c:pt>
                <c:pt idx="6">
                  <c:v>8.5728875691098541</c:v>
                </c:pt>
                <c:pt idx="7">
                  <c:v>8.2508798222740367</c:v>
                </c:pt>
                <c:pt idx="8">
                  <c:v>6.5996683112359822</c:v>
                </c:pt>
                <c:pt idx="9">
                  <c:v>3.8761907641720956</c:v>
                </c:pt>
                <c:pt idx="10">
                  <c:v>3.5144808558486087</c:v>
                </c:pt>
                <c:pt idx="11">
                  <c:v>4.3662168277158315</c:v>
                </c:pt>
                <c:pt idx="12">
                  <c:v>4.2252923401469999</c:v>
                </c:pt>
                <c:pt idx="13">
                  <c:v>4.0870963102469045</c:v>
                </c:pt>
                <c:pt idx="14">
                  <c:v>4.8850464687273698</c:v>
                </c:pt>
                <c:pt idx="15">
                  <c:v>5.7911566028632002</c:v>
                </c:pt>
                <c:pt idx="16">
                  <c:v>6.1139180527753449</c:v>
                </c:pt>
                <c:pt idx="17">
                  <c:v>6.1356244483642906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1C9-49BE-96B2-2308DD332D0E}"/>
            </c:ext>
          </c:extLst>
        </c:ser>
        <c:ser>
          <c:idx val="4"/>
          <c:order val="4"/>
          <c:tx>
            <c:strRef>
              <c:f>ráták!$G$13</c:f>
              <c:strCache>
                <c:ptCount val="1"/>
                <c:pt idx="0">
                  <c:v>Beruházási ráta márc</c:v>
                </c:pt>
              </c:strCache>
            </c:strRef>
          </c:tx>
          <c:marker>
            <c:symbol val="none"/>
          </c:marker>
          <c:dPt>
            <c:idx val="15"/>
            <c:bubble3D val="0"/>
            <c:spPr>
              <a:ln w="34925">
                <a:solidFill>
                  <a:schemeClr val="accent6">
                    <a:lumMod val="50000"/>
                  </a:schemeClr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0C-A1C9-49BE-96B2-2308DD332D0E}"/>
              </c:ext>
            </c:extLst>
          </c:dPt>
          <c:dPt>
            <c:idx val="16"/>
            <c:bubble3D val="0"/>
            <c:spPr>
              <a:ln w="34925">
                <a:solidFill>
                  <a:schemeClr val="accent6">
                    <a:lumMod val="50000"/>
                  </a:schemeClr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0E-A1C9-49BE-96B2-2308DD332D0E}"/>
              </c:ext>
            </c:extLst>
          </c:dPt>
          <c:dPt>
            <c:idx val="17"/>
            <c:bubble3D val="0"/>
            <c:spPr>
              <a:ln w="34925">
                <a:solidFill>
                  <a:schemeClr val="accent6">
                    <a:lumMod val="50000"/>
                  </a:schemeClr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10-A1C9-49BE-96B2-2308DD332D0E}"/>
              </c:ext>
            </c:extLst>
          </c:dPt>
          <c:cat>
            <c:numRef>
              <c:f>ráták!$A$20:$A$39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ráták!$G$20:$G$39</c:f>
              <c:numCache>
                <c:formatCode>General</c:formatCode>
                <c:ptCount val="18"/>
                <c:pt idx="14" formatCode="0.0">
                  <c:v>4.8850464687273698</c:v>
                </c:pt>
                <c:pt idx="15" formatCode="0.0">
                  <c:v>5.558151230669516</c:v>
                </c:pt>
                <c:pt idx="16" formatCode="0.0">
                  <c:v>5.8078843262282351</c:v>
                </c:pt>
                <c:pt idx="17" formatCode="0.0">
                  <c:v>5.809694360498435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A1C9-49BE-96B2-2308DD332D0E}"/>
            </c:ext>
          </c:extLst>
        </c:ser>
        <c:ser>
          <c:idx val="5"/>
          <c:order val="5"/>
          <c:tx>
            <c:strRef>
              <c:f>ráták!$F$13</c:f>
              <c:strCache>
                <c:ptCount val="1"/>
                <c:pt idx="0">
                  <c:v>Pénzügyi megtakarítási ráta márc</c:v>
                </c:pt>
              </c:strCache>
            </c:strRef>
          </c:tx>
          <c:spPr>
            <a:ln>
              <a:noFill/>
            </a:ln>
          </c:spPr>
          <c:marker>
            <c:symbol val="dash"/>
            <c:size val="16"/>
            <c:spPr>
              <a:solidFill>
                <a:schemeClr val="bg2">
                  <a:lumMod val="75000"/>
                </a:schemeClr>
              </a:solidFill>
              <a:ln>
                <a:noFill/>
              </a:ln>
            </c:spPr>
          </c:marker>
          <c:dPt>
            <c:idx val="14"/>
            <c:marker>
              <c:spPr>
                <a:noFill/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A1C9-49BE-96B2-2308DD332D0E}"/>
              </c:ext>
            </c:extLst>
          </c:dPt>
          <c:cat>
            <c:numRef>
              <c:f>ráták!$A$20:$A$39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ráták!$F$20:$F$39</c:f>
              <c:numCache>
                <c:formatCode>General</c:formatCode>
                <c:ptCount val="18"/>
                <c:pt idx="14" formatCode="0.0">
                  <c:v>8.0565599515657489</c:v>
                </c:pt>
                <c:pt idx="15" formatCode="0.0">
                  <c:v>7.2659828969495885</c:v>
                </c:pt>
                <c:pt idx="16" formatCode="0.0">
                  <c:v>6.8474057126020176</c:v>
                </c:pt>
                <c:pt idx="17" formatCode="0.0">
                  <c:v>6.471521067537287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A1C9-49BE-96B2-2308DD332D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392576"/>
        <c:axId val="102394112"/>
      </c:lineChart>
      <c:lineChart>
        <c:grouping val="standard"/>
        <c:varyColors val="0"/>
        <c:ser>
          <c:idx val="0"/>
          <c:order val="2"/>
          <c:tx>
            <c:strRef>
              <c:f>ráták!$B$13</c:f>
              <c:strCache>
                <c:ptCount val="1"/>
                <c:pt idx="0">
                  <c:v>Fogyasztási ráta (jobb tengely)</c:v>
                </c:pt>
              </c:strCache>
            </c:strRef>
          </c:tx>
          <c:spPr>
            <a:ln w="34925">
              <a:solidFill>
                <a:srgbClr val="9C0000"/>
              </a:solidFill>
            </a:ln>
          </c:spPr>
          <c:marker>
            <c:symbol val="none"/>
          </c:marker>
          <c:dPt>
            <c:idx val="14"/>
            <c:bubble3D val="0"/>
            <c:spPr>
              <a:ln w="34925">
                <a:solidFill>
                  <a:srgbClr val="9C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A1C9-49BE-96B2-2308DD332D0E}"/>
              </c:ext>
            </c:extLst>
          </c:dPt>
          <c:dPt>
            <c:idx val="15"/>
            <c:bubble3D val="0"/>
            <c:spPr>
              <a:ln w="34925">
                <a:solidFill>
                  <a:srgbClr val="9C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A1C9-49BE-96B2-2308DD332D0E}"/>
              </c:ext>
            </c:extLst>
          </c:dPt>
          <c:dPt>
            <c:idx val="16"/>
            <c:bubble3D val="0"/>
            <c:spPr>
              <a:ln w="34925">
                <a:solidFill>
                  <a:srgbClr val="9C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9-A1C9-49BE-96B2-2308DD332D0E}"/>
              </c:ext>
            </c:extLst>
          </c:dPt>
          <c:cat>
            <c:numRef>
              <c:f>ráták!$A$20:$A$39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ráták!$B$20:$B$39</c:f>
              <c:numCache>
                <c:formatCode>0.0</c:formatCode>
                <c:ptCount val="18"/>
                <c:pt idx="0">
                  <c:v>87.51750390972289</c:v>
                </c:pt>
                <c:pt idx="1">
                  <c:v>90.664631190406922</c:v>
                </c:pt>
                <c:pt idx="2">
                  <c:v>87.477391609221755</c:v>
                </c:pt>
                <c:pt idx="3">
                  <c:v>87.119430890490847</c:v>
                </c:pt>
                <c:pt idx="4">
                  <c:v>89.222176921647431</c:v>
                </c:pt>
                <c:pt idx="5">
                  <c:v>91.271669948196617</c:v>
                </c:pt>
                <c:pt idx="6">
                  <c:v>91.369506674180428</c:v>
                </c:pt>
                <c:pt idx="7">
                  <c:v>88.048050335583909</c:v>
                </c:pt>
                <c:pt idx="8">
                  <c:v>87.37515446435944</c:v>
                </c:pt>
                <c:pt idx="9">
                  <c:v>86.990404720744039</c:v>
                </c:pt>
                <c:pt idx="10">
                  <c:v>88.951424375906825</c:v>
                </c:pt>
                <c:pt idx="11">
                  <c:v>87.274337387164209</c:v>
                </c:pt>
                <c:pt idx="12">
                  <c:v>86.876837278032241</c:v>
                </c:pt>
                <c:pt idx="13">
                  <c:v>86.09943265098731</c:v>
                </c:pt>
                <c:pt idx="14">
                  <c:v>87.058393579706902</c:v>
                </c:pt>
                <c:pt idx="15">
                  <c:v>86.798216261075027</c:v>
                </c:pt>
                <c:pt idx="16">
                  <c:v>86.781466450737184</c:v>
                </c:pt>
                <c:pt idx="17">
                  <c:v>87.213765275751555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A1C9-49BE-96B2-2308DD332D0E}"/>
            </c:ext>
          </c:extLst>
        </c:ser>
        <c:ser>
          <c:idx val="3"/>
          <c:order val="3"/>
          <c:tx>
            <c:strRef>
              <c:f>ráták!$E$13</c:f>
              <c:strCache>
                <c:ptCount val="1"/>
                <c:pt idx="0">
                  <c:v>Fogyasztási ráta (jobb tengely) márc</c:v>
                </c:pt>
              </c:strCache>
            </c:strRef>
          </c:tx>
          <c:marker>
            <c:symbol val="none"/>
          </c:marker>
          <c:dPt>
            <c:idx val="15"/>
            <c:bubble3D val="0"/>
            <c:spPr>
              <a:ln w="34925">
                <a:solidFill>
                  <a:srgbClr val="9C0000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1C-A1C9-49BE-96B2-2308DD332D0E}"/>
              </c:ext>
            </c:extLst>
          </c:dPt>
          <c:dPt>
            <c:idx val="16"/>
            <c:bubble3D val="0"/>
            <c:spPr>
              <a:ln w="34925">
                <a:solidFill>
                  <a:srgbClr val="9C0000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1E-A1C9-49BE-96B2-2308DD332D0E}"/>
              </c:ext>
            </c:extLst>
          </c:dPt>
          <c:dPt>
            <c:idx val="17"/>
            <c:bubble3D val="0"/>
            <c:spPr>
              <a:ln w="34925">
                <a:solidFill>
                  <a:srgbClr val="9C0000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20-A1C9-49BE-96B2-2308DD332D0E}"/>
              </c:ext>
            </c:extLst>
          </c:dPt>
          <c:cat>
            <c:numRef>
              <c:f>ráták!$A$20:$A$39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ráták!$E$20:$E$39</c:f>
              <c:numCache>
                <c:formatCode>General</c:formatCode>
                <c:ptCount val="18"/>
                <c:pt idx="14" formatCode="0.0">
                  <c:v>87.058393579706902</c:v>
                </c:pt>
                <c:pt idx="15" formatCode="0.0">
                  <c:v>87.175865872380896</c:v>
                </c:pt>
                <c:pt idx="16" formatCode="0.0">
                  <c:v>87.344709961169755</c:v>
                </c:pt>
                <c:pt idx="17" formatCode="0.0">
                  <c:v>87.718784571964278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A1C9-49BE-96B2-2308DD332D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413824"/>
        <c:axId val="102412288"/>
      </c:lineChart>
      <c:catAx>
        <c:axId val="1023925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/>
                  <a:t>%</a:t>
                </a:r>
              </a:p>
            </c:rich>
          </c:tx>
          <c:layout>
            <c:manualLayout>
              <c:xMode val="edge"/>
              <c:yMode val="edge"/>
              <c:x val="7.6196497584541056E-2"/>
              <c:y val="7.4357777777777764E-3"/>
            </c:manualLayout>
          </c:layout>
          <c:overlay val="0"/>
        </c:title>
        <c:numFmt formatCode="General" sourceLinked="1"/>
        <c:majorTickMark val="none"/>
        <c:minorTickMark val="none"/>
        <c:tickLblPos val="low"/>
        <c:spPr>
          <a:ln>
            <a:solidFill>
              <a:schemeClr val="tx2"/>
            </a:solidFill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02394112"/>
        <c:crosses val="autoZero"/>
        <c:auto val="1"/>
        <c:lblAlgn val="ctr"/>
        <c:lblOffset val="100"/>
        <c:noMultiLvlLbl val="0"/>
      </c:catAx>
      <c:valAx>
        <c:axId val="102394112"/>
        <c:scaling>
          <c:orientation val="minMax"/>
          <c:max val="12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crossAx val="102392576"/>
        <c:crosses val="autoZero"/>
        <c:crossBetween val="between"/>
        <c:majorUnit val="3"/>
      </c:valAx>
      <c:valAx>
        <c:axId val="102412288"/>
        <c:scaling>
          <c:orientation val="minMax"/>
          <c:max val="95"/>
          <c:min val="83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</c:spPr>
        <c:crossAx val="102413824"/>
        <c:crosses val="max"/>
        <c:crossBetween val="between"/>
        <c:majorUnit val="3"/>
      </c:valAx>
      <c:catAx>
        <c:axId val="10241382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 b="0"/>
                  <a:t>%</a:t>
                </a:r>
              </a:p>
            </c:rich>
          </c:tx>
          <c:layout>
            <c:manualLayout>
              <c:xMode val="edge"/>
              <c:yMode val="edge"/>
              <c:x val="0.9029235507246377"/>
              <c:y val="1.0258E-2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102412288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"/>
          <c:y val="0.83755222222222236"/>
          <c:w val="1"/>
          <c:h val="0.16053333333333333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Trebuchet MS" panose="020B0603020202020204" pitchFamily="34" charset="0"/>
        </a:defRPr>
      </a:pPr>
      <a:endParaRPr lang="hu-HU"/>
    </a:p>
  </c:txPr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4283564814814812E-2"/>
          <c:y val="7.4857999999999994E-2"/>
          <c:w val="0.92377106481481486"/>
          <c:h val="0.64847155555555558"/>
        </c:manualLayout>
      </c:layout>
      <c:barChart>
        <c:barDir val="col"/>
        <c:grouping val="clustered"/>
        <c:varyColors val="0"/>
        <c:ser>
          <c:idx val="0"/>
          <c:order val="2"/>
          <c:tx>
            <c:strRef>
              <c:f>'effektív kifizetés 2010-2019'!$D$12</c:f>
              <c:strCache>
                <c:ptCount val="1"/>
                <c:pt idx="0">
                  <c:v>Effektív felhasználás éves változása (jobb tengely)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invertIfNegative val="0"/>
          <c:cat>
            <c:strRef>
              <c:f>'effektív kifizetés 2010-2019'!$A$13:$A$22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'effektív kifizetés 2010-2019'!$D$13:$D$22</c:f>
              <c:numCache>
                <c:formatCode>0.00</c:formatCode>
                <c:ptCount val="10"/>
                <c:pt idx="1">
                  <c:v>2.2675436794527215E-2</c:v>
                </c:pt>
                <c:pt idx="2">
                  <c:v>0.88041594513249333</c:v>
                </c:pt>
                <c:pt idx="3">
                  <c:v>1.2215842312498477</c:v>
                </c:pt>
                <c:pt idx="4">
                  <c:v>0.32944803784837173</c:v>
                </c:pt>
                <c:pt idx="5">
                  <c:v>1.4092747449623815</c:v>
                </c:pt>
                <c:pt idx="6">
                  <c:v>-5.6697101617418868</c:v>
                </c:pt>
                <c:pt idx="7">
                  <c:v>1.4956623672836047</c:v>
                </c:pt>
                <c:pt idx="8">
                  <c:v>1.1093286730715342</c:v>
                </c:pt>
                <c:pt idx="9">
                  <c:v>0.27932659312306729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44-4F8C-97C8-70A247D71A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90151936"/>
        <c:axId val="90149632"/>
      </c:barChart>
      <c:lineChart>
        <c:grouping val="standard"/>
        <c:varyColors val="0"/>
        <c:ser>
          <c:idx val="2"/>
          <c:order val="0"/>
          <c:tx>
            <c:strRef>
              <c:f>'effektív kifizetés 2010-2019'!$C$12</c:f>
              <c:strCache>
                <c:ptCount val="1"/>
                <c:pt idx="0">
                  <c:v>Effektív felhasználás</c:v>
                </c:pt>
              </c:strCache>
            </c:strRef>
          </c:tx>
          <c:spPr>
            <a:ln w="38100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1"/>
            <c:spPr>
              <a:solidFill>
                <a:schemeClr val="accent6">
                  <a:lumMod val="50000"/>
                </a:schemeClr>
              </a:solidFill>
              <a:ln w="31750">
                <a:noFill/>
              </a:ln>
              <a:effectLst/>
            </c:spPr>
          </c:marker>
          <c:dPt>
            <c:idx val="7"/>
            <c:bubble3D val="0"/>
            <c:spPr>
              <a:ln w="38100" cap="rnd">
                <a:solidFill>
                  <a:schemeClr val="accent6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1344-4F8C-97C8-70A247D71A87}"/>
              </c:ext>
            </c:extLst>
          </c:dPt>
          <c:dPt>
            <c:idx val="8"/>
            <c:bubble3D val="0"/>
            <c:spPr>
              <a:ln w="38100" cap="rnd">
                <a:solidFill>
                  <a:schemeClr val="accent6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1344-4F8C-97C8-70A247D71A87}"/>
              </c:ext>
            </c:extLst>
          </c:dPt>
          <c:dPt>
            <c:idx val="9"/>
            <c:bubble3D val="0"/>
            <c:spPr>
              <a:ln w="38100" cap="rnd">
                <a:solidFill>
                  <a:schemeClr val="accent6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1344-4F8C-97C8-70A247D71A87}"/>
              </c:ext>
            </c:extLst>
          </c:dPt>
          <c:cat>
            <c:strRef>
              <c:f>'effektív kifizetés 2010-2019'!$A$13:$A$22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'effektív kifizetés 2010-2019'!$C$13:$C$22</c:f>
              <c:numCache>
                <c:formatCode>0.00</c:formatCode>
                <c:ptCount val="10"/>
                <c:pt idx="0">
                  <c:v>4.3544872232213834</c:v>
                </c:pt>
                <c:pt idx="1">
                  <c:v>4.3771626600159106</c:v>
                </c:pt>
                <c:pt idx="2">
                  <c:v>5.2575786051484039</c:v>
                </c:pt>
                <c:pt idx="3">
                  <c:v>6.4791628363982516</c:v>
                </c:pt>
                <c:pt idx="4">
                  <c:v>6.8086108742466234</c:v>
                </c:pt>
                <c:pt idx="5">
                  <c:v>8.2178856192090048</c:v>
                </c:pt>
                <c:pt idx="6">
                  <c:v>2.548175457467118</c:v>
                </c:pt>
                <c:pt idx="7">
                  <c:v>4.0438378247507227</c:v>
                </c:pt>
                <c:pt idx="8">
                  <c:v>5.1531664978222569</c:v>
                </c:pt>
                <c:pt idx="9">
                  <c:v>5.4324930909453242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344-4F8C-97C8-70A247D71A87}"/>
            </c:ext>
          </c:extLst>
        </c:ser>
        <c:ser>
          <c:idx val="1"/>
          <c:order val="1"/>
          <c:tx>
            <c:strRef>
              <c:f>'effektív kifizetés 2010-2019'!$B$12</c:f>
              <c:strCache>
                <c:ptCount val="1"/>
                <c:pt idx="0">
                  <c:v>Pénzforgalmi kifizetés </c:v>
                </c:pt>
              </c:strCache>
            </c:strRef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triangle"/>
            <c:size val="12"/>
            <c:spPr>
              <a:solidFill>
                <a:schemeClr val="accent6"/>
              </a:solidFill>
              <a:ln w="9525">
                <a:noFill/>
              </a:ln>
              <a:effectLst/>
            </c:spPr>
          </c:marker>
          <c:dPt>
            <c:idx val="7"/>
            <c:bubble3D val="0"/>
            <c:spPr>
              <a:ln w="38100" cap="rnd">
                <a:solidFill>
                  <a:schemeClr val="accent6">
                    <a:shade val="86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1344-4F8C-97C8-70A247D71A87}"/>
              </c:ext>
            </c:extLst>
          </c:dPt>
          <c:dPt>
            <c:idx val="8"/>
            <c:bubble3D val="0"/>
            <c:spPr>
              <a:ln w="38100" cap="rnd">
                <a:solidFill>
                  <a:schemeClr val="accent6">
                    <a:shade val="86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1344-4F8C-97C8-70A247D71A87}"/>
              </c:ext>
            </c:extLst>
          </c:dPt>
          <c:dPt>
            <c:idx val="9"/>
            <c:bubble3D val="0"/>
            <c:spPr>
              <a:ln w="38100" cap="rnd">
                <a:solidFill>
                  <a:schemeClr val="accent6">
                    <a:shade val="86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1344-4F8C-97C8-70A247D71A87}"/>
              </c:ext>
            </c:extLst>
          </c:dPt>
          <c:cat>
            <c:strRef>
              <c:f>'effektív kifizetés 2010-2019'!$A$13:$A$22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strCache>
            </c:strRef>
          </c:cat>
          <c:val>
            <c:numRef>
              <c:f>'effektív kifizetés 2010-2019'!$B$13:$B$22</c:f>
              <c:numCache>
                <c:formatCode>0.00</c:formatCode>
                <c:ptCount val="10"/>
                <c:pt idx="0">
                  <c:v>4.3544872232213834</c:v>
                </c:pt>
                <c:pt idx="1">
                  <c:v>4.3771626600159106</c:v>
                </c:pt>
                <c:pt idx="2">
                  <c:v>5.2575786051484039</c:v>
                </c:pt>
                <c:pt idx="3">
                  <c:v>6.4791628363982516</c:v>
                </c:pt>
                <c:pt idx="4">
                  <c:v>6.8086108742466234</c:v>
                </c:pt>
                <c:pt idx="5">
                  <c:v>8.2178856192090048</c:v>
                </c:pt>
                <c:pt idx="6">
                  <c:v>5.9962110820891041</c:v>
                </c:pt>
                <c:pt idx="7">
                  <c:v>6.1964203843615344</c:v>
                </c:pt>
                <c:pt idx="8">
                  <c:v>6.1235021756324466</c:v>
                </c:pt>
                <c:pt idx="9">
                  <c:v>3.9267866909032856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1344-4F8C-97C8-70A247D71A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894720"/>
        <c:axId val="154896256"/>
      </c:lineChart>
      <c:catAx>
        <c:axId val="154894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hu-HU"/>
          </a:p>
        </c:txPr>
        <c:crossAx val="154896256"/>
        <c:crossesAt val="6"/>
        <c:auto val="1"/>
        <c:lblAlgn val="ctr"/>
        <c:lblOffset val="10"/>
        <c:noMultiLvlLbl val="0"/>
      </c:catAx>
      <c:valAx>
        <c:axId val="154896256"/>
        <c:scaling>
          <c:orientation val="minMax"/>
          <c:max val="10"/>
          <c:min val="0"/>
        </c:scaling>
        <c:delete val="0"/>
        <c:axPos val="l"/>
        <c:majorGridlines>
          <c:spPr>
            <a:ln w="9525" cap="flat" cmpd="sng" algn="ctr">
              <a:solidFill>
                <a:srgbClr val="BFBFBF"/>
              </a:solidFill>
              <a:prstDash val="sys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hu-HU"/>
          </a:p>
        </c:txPr>
        <c:crossAx val="154894720"/>
        <c:crosses val="autoZero"/>
        <c:crossBetween val="between"/>
        <c:majorUnit val="2"/>
      </c:valAx>
      <c:valAx>
        <c:axId val="90149632"/>
        <c:scaling>
          <c:orientation val="minMax"/>
          <c:max val="4"/>
          <c:min val="-6"/>
        </c:scaling>
        <c:delete val="0"/>
        <c:axPos val="r"/>
        <c:numFmt formatCode="0" sourceLinked="0"/>
        <c:majorTickMark val="out"/>
        <c:minorTickMark val="none"/>
        <c:tickLblPos val="nextTo"/>
        <c:crossAx val="90151936"/>
        <c:crosses val="max"/>
        <c:crossBetween val="between"/>
        <c:majorUnit val="2"/>
      </c:valAx>
      <c:catAx>
        <c:axId val="901519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01496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1175866666666663"/>
          <c:w val="1"/>
          <c:h val="0.18824133333333334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 b="0" i="0">
          <a:solidFill>
            <a:sysClr val="windowText" lastClr="000000"/>
          </a:solidFill>
          <a:latin typeface="Trebuchet MS" panose="020B0603020202020204" pitchFamily="34" charset="0"/>
        </a:defRPr>
      </a:pPr>
      <a:endParaRPr lang="hu-H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430205314009662"/>
          <c:y val="6.4289062500000008E-2"/>
          <c:w val="0.83124106280193222"/>
          <c:h val="0.76546755970921521"/>
        </c:manualLayout>
      </c:layout>
      <c:scatterChart>
        <c:scatterStyle val="smoothMarker"/>
        <c:varyColors val="0"/>
        <c:ser>
          <c:idx val="0"/>
          <c:order val="0"/>
          <c:spPr>
            <a:ln w="38100">
              <a:solidFill>
                <a:srgbClr val="7BAFD4">
                  <a:lumMod val="50000"/>
                </a:srgbClr>
              </a:solidFill>
              <a:prstDash val="solid"/>
            </a:ln>
          </c:spPr>
          <c:marker>
            <c:symbol val="circle"/>
            <c:size val="5"/>
            <c:spPr>
              <a:solidFill>
                <a:schemeClr val="accent6">
                  <a:lumMod val="50000"/>
                </a:schemeClr>
              </a:solidFill>
              <a:ln w="38100">
                <a:solidFill>
                  <a:srgbClr val="7BAFD4">
                    <a:lumMod val="50000"/>
                  </a:srgbClr>
                </a:solidFill>
              </a:ln>
            </c:spPr>
          </c:marker>
          <c:dPt>
            <c:idx val="0"/>
            <c:marker>
              <c:spPr>
                <a:solidFill>
                  <a:schemeClr val="bg2"/>
                </a:solidFill>
                <a:ln w="38100">
                  <a:solidFill>
                    <a:srgbClr val="AC9F7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3CC0-47FF-AE8F-F3AA93D50C4C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1-3CC0-47FF-AE8F-F3AA93D50C4C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2-3CC0-47FF-AE8F-F3AA93D50C4C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03-3CC0-47FF-AE8F-F3AA93D50C4C}"/>
              </c:ext>
            </c:extLst>
          </c:dPt>
          <c:dPt>
            <c:idx val="15"/>
            <c:marker>
              <c:spPr>
                <a:solidFill>
                  <a:schemeClr val="bg2"/>
                </a:solidFill>
                <a:ln w="38100">
                  <a:solidFill>
                    <a:srgbClr val="AC9F7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3CC0-47FF-AE8F-F3AA93D50C4C}"/>
              </c:ext>
            </c:extLst>
          </c:dPt>
          <c:dPt>
            <c:idx val="21"/>
            <c:marker>
              <c:spPr>
                <a:solidFill>
                  <a:schemeClr val="bg2"/>
                </a:solidFill>
                <a:ln w="38100">
                  <a:solidFill>
                    <a:srgbClr val="AC9F7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3CC0-47FF-AE8F-F3AA93D50C4C}"/>
              </c:ext>
            </c:extLst>
          </c:dPt>
          <c:dPt>
            <c:idx val="32"/>
            <c:bubble3D val="0"/>
            <c:extLst>
              <c:ext xmlns:c16="http://schemas.microsoft.com/office/drawing/2014/chart" uri="{C3380CC4-5D6E-409C-BE32-E72D297353CC}">
                <c16:uniqueId val="{00000006-3CC0-47FF-AE8F-F3AA93D50C4C}"/>
              </c:ext>
            </c:extLst>
          </c:dPt>
          <c:dPt>
            <c:idx val="33"/>
            <c:bubble3D val="0"/>
            <c:extLst>
              <c:ext xmlns:c16="http://schemas.microsoft.com/office/drawing/2014/chart" uri="{C3380CC4-5D6E-409C-BE32-E72D297353CC}">
                <c16:uniqueId val="{00000007-3CC0-47FF-AE8F-F3AA93D50C4C}"/>
              </c:ext>
            </c:extLst>
          </c:dPt>
          <c:dPt>
            <c:idx val="38"/>
            <c:bubble3D val="0"/>
            <c:extLst>
              <c:ext xmlns:c16="http://schemas.microsoft.com/office/drawing/2014/chart" uri="{C3380CC4-5D6E-409C-BE32-E72D297353CC}">
                <c16:uniqueId val="{00000008-3CC0-47FF-AE8F-F3AA93D50C4C}"/>
              </c:ext>
            </c:extLst>
          </c:dPt>
          <c:dPt>
            <c:idx val="39"/>
            <c:bubble3D val="0"/>
            <c:extLst>
              <c:ext xmlns:c16="http://schemas.microsoft.com/office/drawing/2014/chart" uri="{C3380CC4-5D6E-409C-BE32-E72D297353CC}">
                <c16:uniqueId val="{00000009-3CC0-47FF-AE8F-F3AA93D50C4C}"/>
              </c:ext>
            </c:extLst>
          </c:dPt>
          <c:dPt>
            <c:idx val="40"/>
            <c:bubble3D val="0"/>
            <c:extLst>
              <c:ext xmlns:c16="http://schemas.microsoft.com/office/drawing/2014/chart" uri="{C3380CC4-5D6E-409C-BE32-E72D297353CC}">
                <c16:uniqueId val="{0000000A-3CC0-47FF-AE8F-F3AA93D50C4C}"/>
              </c:ext>
            </c:extLst>
          </c:dPt>
          <c:dPt>
            <c:idx val="45"/>
            <c:bubble3D val="0"/>
            <c:extLst>
              <c:ext xmlns:c16="http://schemas.microsoft.com/office/drawing/2014/chart" uri="{C3380CC4-5D6E-409C-BE32-E72D297353CC}">
                <c16:uniqueId val="{0000000B-3CC0-47FF-AE8F-F3AA93D50C4C}"/>
              </c:ext>
            </c:extLst>
          </c:dPt>
          <c:dPt>
            <c:idx val="47"/>
            <c:bubble3D val="0"/>
            <c:extLst>
              <c:ext xmlns:c16="http://schemas.microsoft.com/office/drawing/2014/chart" uri="{C3380CC4-5D6E-409C-BE32-E72D297353CC}">
                <c16:uniqueId val="{0000000C-3CC0-47FF-AE8F-F3AA93D50C4C}"/>
              </c:ext>
            </c:extLst>
          </c:dPt>
          <c:dPt>
            <c:idx val="48"/>
            <c:marker>
              <c:symbol val="circle"/>
              <c:size val="11"/>
              <c:spPr>
                <a:solidFill>
                  <a:srgbClr val="C00000"/>
                </a:solidFill>
                <a:ln w="38100">
                  <a:solidFill>
                    <a:srgbClr val="C0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3CC0-47FF-AE8F-F3AA93D50C4C}"/>
              </c:ext>
            </c:extLst>
          </c:dPt>
          <c:xVal>
            <c:numRef>
              <c:f>'c3-24'!$C$11:$C$100</c:f>
              <c:numCache>
                <c:formatCode>0.0000</c:formatCode>
                <c:ptCount val="90"/>
                <c:pt idx="0">
                  <c:v>6.8227234146332716</c:v>
                </c:pt>
                <c:pt idx="1">
                  <c:v>7.2580344854089631</c:v>
                </c:pt>
                <c:pt idx="2">
                  <c:v>7.3633835097318636</c:v>
                </c:pt>
                <c:pt idx="3">
                  <c:v>7.4768682447998494</c:v>
                </c:pt>
                <c:pt idx="4">
                  <c:v>7.3715020338079009</c:v>
                </c:pt>
                <c:pt idx="5">
                  <c:v>7.3514182095483083</c:v>
                </c:pt>
                <c:pt idx="6">
                  <c:v>7.6387133076504243</c:v>
                </c:pt>
                <c:pt idx="7">
                  <c:v>7.6234967032463175</c:v>
                </c:pt>
                <c:pt idx="8">
                  <c:v>7.1899852099197989</c:v>
                </c:pt>
                <c:pt idx="9">
                  <c:v>7.1623187503624655</c:v>
                </c:pt>
                <c:pt idx="10">
                  <c:v>7.3650735268257295</c:v>
                </c:pt>
                <c:pt idx="11">
                  <c:v>7.9349430308682987</c:v>
                </c:pt>
                <c:pt idx="12">
                  <c:v>7.5656493007328667</c:v>
                </c:pt>
                <c:pt idx="13">
                  <c:v>7.7167270030285522</c:v>
                </c:pt>
                <c:pt idx="14">
                  <c:v>7.8050739784532466</c:v>
                </c:pt>
                <c:pt idx="15">
                  <c:v>8.2182897961008923</c:v>
                </c:pt>
                <c:pt idx="16">
                  <c:v>9.2447911550161983</c:v>
                </c:pt>
                <c:pt idx="17">
                  <c:v>9.7747749054607613</c:v>
                </c:pt>
                <c:pt idx="18">
                  <c:v>10.524413586712358</c:v>
                </c:pt>
                <c:pt idx="19">
                  <c:v>10.645903413546881</c:v>
                </c:pt>
                <c:pt idx="20">
                  <c:v>11.172524765397677</c:v>
                </c:pt>
                <c:pt idx="21">
                  <c:v>11.379475946499483</c:v>
                </c:pt>
                <c:pt idx="22">
                  <c:v>11.079317396905202</c:v>
                </c:pt>
                <c:pt idx="23">
                  <c:v>11.064914478423358</c:v>
                </c:pt>
                <c:pt idx="24">
                  <c:v>11.105727737763711</c:v>
                </c:pt>
                <c:pt idx="25">
                  <c:v>11.057111484529987</c:v>
                </c:pt>
                <c:pt idx="26">
                  <c:v>10.976722531720707</c:v>
                </c:pt>
                <c:pt idx="27">
                  <c:v>10.979244941491917</c:v>
                </c:pt>
                <c:pt idx="28">
                  <c:v>11.223166749911194</c:v>
                </c:pt>
                <c:pt idx="29">
                  <c:v>11.166011656320819</c:v>
                </c:pt>
                <c:pt idx="30">
                  <c:v>10.7217429066643</c:v>
                </c:pt>
                <c:pt idx="31">
                  <c:v>10.890410162084242</c:v>
                </c:pt>
                <c:pt idx="32">
                  <c:v>10.897009504577811</c:v>
                </c:pt>
                <c:pt idx="33">
                  <c:v>10.338363089018996</c:v>
                </c:pt>
                <c:pt idx="34">
                  <c:v>10.070309892160532</c:v>
                </c:pt>
                <c:pt idx="35">
                  <c:v>9.3505173394609642</c:v>
                </c:pt>
                <c:pt idx="36">
                  <c:v>7.7617084406275669</c:v>
                </c:pt>
                <c:pt idx="37">
                  <c:v>8.2342176308828137</c:v>
                </c:pt>
                <c:pt idx="38">
                  <c:v>7.579523454511925</c:v>
                </c:pt>
                <c:pt idx="39">
                  <c:v>7.3160375945045937</c:v>
                </c:pt>
                <c:pt idx="40">
                  <c:v>7.3063903011245381</c:v>
                </c:pt>
                <c:pt idx="41">
                  <c:v>6.9966241159262728</c:v>
                </c:pt>
                <c:pt idx="42">
                  <c:v>6.5738009204214451</c:v>
                </c:pt>
                <c:pt idx="43">
                  <c:v>6.3322576919269915</c:v>
                </c:pt>
                <c:pt idx="44">
                  <c:v>5.6480372241907544</c:v>
                </c:pt>
                <c:pt idx="45">
                  <c:v>5.2054577088124629</c:v>
                </c:pt>
                <c:pt idx="46">
                  <c:v>5.0177838429102115</c:v>
                </c:pt>
                <c:pt idx="47">
                  <c:v>4.5467756836341673</c:v>
                </c:pt>
                <c:pt idx="48">
                  <c:v>4.2443729933044585</c:v>
                </c:pt>
              </c:numCache>
            </c:numRef>
          </c:xVal>
          <c:yVal>
            <c:numRef>
              <c:f>'c3-24'!$B$11:$B$100</c:f>
              <c:numCache>
                <c:formatCode>0.0000</c:formatCode>
                <c:ptCount val="90"/>
                <c:pt idx="0">
                  <c:v>0.44298174200000001</c:v>
                </c:pt>
                <c:pt idx="1">
                  <c:v>0.45854126299999998</c:v>
                </c:pt>
                <c:pt idx="2">
                  <c:v>0.461915301</c:v>
                </c:pt>
                <c:pt idx="3">
                  <c:v>0.45301921499999998</c:v>
                </c:pt>
                <c:pt idx="4">
                  <c:v>0.51754314599999995</c:v>
                </c:pt>
                <c:pt idx="5">
                  <c:v>0.50128967999999996</c:v>
                </c:pt>
                <c:pt idx="6">
                  <c:v>0.53323283499999996</c:v>
                </c:pt>
                <c:pt idx="7">
                  <c:v>0.58208957800000005</c:v>
                </c:pt>
                <c:pt idx="8">
                  <c:v>0.62228009399999995</c:v>
                </c:pt>
                <c:pt idx="9">
                  <c:v>0.61392539000000002</c:v>
                </c:pt>
                <c:pt idx="10">
                  <c:v>0.62554374400000001</c:v>
                </c:pt>
                <c:pt idx="11">
                  <c:v>0.63057622800000002</c:v>
                </c:pt>
                <c:pt idx="12">
                  <c:v>0.632573681</c:v>
                </c:pt>
                <c:pt idx="13">
                  <c:v>0.64475464900000001</c:v>
                </c:pt>
                <c:pt idx="14">
                  <c:v>0.57640061499999995</c:v>
                </c:pt>
                <c:pt idx="15">
                  <c:v>0.43993747</c:v>
                </c:pt>
                <c:pt idx="16">
                  <c:v>0.30323138599999999</c:v>
                </c:pt>
                <c:pt idx="17">
                  <c:v>0.28393988999999997</c:v>
                </c:pt>
                <c:pt idx="18">
                  <c:v>0.29809081900000001</c:v>
                </c:pt>
                <c:pt idx="19">
                  <c:v>0.37255656999999998</c:v>
                </c:pt>
                <c:pt idx="20">
                  <c:v>0.40289321</c:v>
                </c:pt>
                <c:pt idx="21">
                  <c:v>0.42739887599999998</c:v>
                </c:pt>
                <c:pt idx="22">
                  <c:v>0.395252098</c:v>
                </c:pt>
                <c:pt idx="23">
                  <c:v>0.41182021499999999</c:v>
                </c:pt>
                <c:pt idx="24">
                  <c:v>0.41344863500000001</c:v>
                </c:pt>
                <c:pt idx="25">
                  <c:v>0.38305665999999999</c:v>
                </c:pt>
                <c:pt idx="26">
                  <c:v>0.40767120000000001</c:v>
                </c:pt>
                <c:pt idx="27">
                  <c:v>0.378616487</c:v>
                </c:pt>
                <c:pt idx="28">
                  <c:v>0.34072957799999998</c:v>
                </c:pt>
                <c:pt idx="29">
                  <c:v>0.33783163700000002</c:v>
                </c:pt>
                <c:pt idx="30">
                  <c:v>0.35739259699999998</c:v>
                </c:pt>
                <c:pt idx="31">
                  <c:v>0.39930886100000001</c:v>
                </c:pt>
                <c:pt idx="32">
                  <c:v>0.425586091</c:v>
                </c:pt>
                <c:pt idx="33">
                  <c:v>0.42807529300000002</c:v>
                </c:pt>
                <c:pt idx="34">
                  <c:v>0.42697194100000002</c:v>
                </c:pt>
                <c:pt idx="35">
                  <c:v>0.44807892599999999</c:v>
                </c:pt>
                <c:pt idx="36">
                  <c:v>0.50826462500000003</c:v>
                </c:pt>
                <c:pt idx="37">
                  <c:v>0.54446275600000005</c:v>
                </c:pt>
                <c:pt idx="38">
                  <c:v>0.55111432199999999</c:v>
                </c:pt>
                <c:pt idx="39">
                  <c:v>0.60554408199999998</c:v>
                </c:pt>
                <c:pt idx="40">
                  <c:v>0.59876779800000002</c:v>
                </c:pt>
                <c:pt idx="41">
                  <c:v>0.650960592</c:v>
                </c:pt>
                <c:pt idx="42">
                  <c:v>0.703625206</c:v>
                </c:pt>
                <c:pt idx="43">
                  <c:v>0.72324724600000001</c:v>
                </c:pt>
                <c:pt idx="44">
                  <c:v>0.80584499700000001</c:v>
                </c:pt>
                <c:pt idx="45">
                  <c:v>0.86376052299999995</c:v>
                </c:pt>
                <c:pt idx="46">
                  <c:v>0.92500400699999996</c:v>
                </c:pt>
                <c:pt idx="47">
                  <c:v>0.94725117599999997</c:v>
                </c:pt>
                <c:pt idx="48">
                  <c:v>0.95536616500000004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E-3CC0-47FF-AE8F-F3AA93D50C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9630080"/>
        <c:axId val="179632000"/>
      </c:scatterChart>
      <c:valAx>
        <c:axId val="179630080"/>
        <c:scaling>
          <c:orientation val="minMax"/>
          <c:max val="12"/>
          <c:min val="3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munkanélküliségi ráta (%)</a:t>
                </a:r>
              </a:p>
            </c:rich>
          </c:tx>
          <c:layout>
            <c:manualLayout>
              <c:xMode val="edge"/>
              <c:yMode val="edge"/>
              <c:x val="0.36512427536231884"/>
              <c:y val="0.91637822222222221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179632000"/>
        <c:crosses val="autoZero"/>
        <c:crossBetween val="midCat"/>
        <c:majorUnit val="1"/>
      </c:valAx>
      <c:valAx>
        <c:axId val="179632000"/>
        <c:scaling>
          <c:orientation val="minMax"/>
          <c:max val="1.2"/>
          <c:min val="0.2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hu-HU" sz="1600"/>
                  <a:t>versenyszféra üres álláshely ráta (%)</a:t>
                </a:r>
              </a:p>
            </c:rich>
          </c:tx>
          <c:layout>
            <c:manualLayout>
              <c:xMode val="edge"/>
              <c:yMode val="edge"/>
              <c:x val="6.316139654808384E-5"/>
              <c:y val="6.8416232638889032E-2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crossAx val="179630080"/>
        <c:crosses val="autoZero"/>
        <c:crossBetween val="midCat"/>
        <c:majorUnit val="0.2"/>
      </c:valAx>
      <c:spPr>
        <a:pattFill>
          <a:fgClr>
            <a:srgbClr val="FFFFFF"/>
          </a:fgClr>
          <a:bgClr>
            <a:srgbClr val="FFFFFF"/>
          </a:bgClr>
        </a:pattFill>
      </c:spPr>
    </c:plotArea>
    <c:plotVisOnly val="1"/>
    <c:dispBlanksAs val="gap"/>
    <c:showDLblsOverMax val="0"/>
  </c:chart>
  <c:spPr>
    <a:solidFill>
      <a:schemeClr val="bg1"/>
    </a:solidFill>
    <a:ln>
      <a:noFill/>
      <a:prstDash val="solid"/>
    </a:ln>
  </c:spPr>
  <c:txPr>
    <a:bodyPr/>
    <a:lstStyle/>
    <a:p>
      <a:pPr>
        <a:defRPr sz="1800" b="0" i="0" baseline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026306749145203"/>
          <c:y val="0.12017447916666667"/>
          <c:w val="0.7785588960585329"/>
          <c:h val="0.735416666666666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'c5-11'!$B$13</c:f>
              <c:strCache>
                <c:ptCount val="1"/>
                <c:pt idx="0">
                  <c:v>Fiskális impulzus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numRef>
              <c:f>'c5-11'!$A$14:$A$20</c:f>
              <c:numCache>
                <c:formatCode>0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'c5-11'!$B$14:$B$20</c:f>
              <c:numCache>
                <c:formatCode>0.00</c:formatCode>
                <c:ptCount val="7"/>
                <c:pt idx="0">
                  <c:v>0.76810056645255109</c:v>
                </c:pt>
                <c:pt idx="1">
                  <c:v>0.20473658120677818</c:v>
                </c:pt>
                <c:pt idx="2">
                  <c:v>-0.64554225459773229</c:v>
                </c:pt>
                <c:pt idx="3">
                  <c:v>-0.40237840741000003</c:v>
                </c:pt>
                <c:pt idx="4">
                  <c:v>1.4</c:v>
                </c:pt>
                <c:pt idx="5">
                  <c:v>0.45</c:v>
                </c:pt>
                <c:pt idx="6">
                  <c:v>-0.7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97-4180-9368-D95147EE92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93110016"/>
        <c:axId val="193111552"/>
      </c:barChart>
      <c:barChart>
        <c:barDir val="col"/>
        <c:grouping val="clustered"/>
        <c:varyColors val="0"/>
        <c:ser>
          <c:idx val="1"/>
          <c:order val="1"/>
          <c:invertIfNegative val="0"/>
          <c:val>
            <c:numLit>
              <c:formatCode>General</c:formatCode>
              <c:ptCount val="1"/>
              <c:pt idx="0">
                <c:v>0</c:v>
              </c:pt>
            </c:numLit>
          </c:val>
          <c:extLst>
            <c:ext xmlns:c16="http://schemas.microsoft.com/office/drawing/2014/chart" uri="{C3380CC4-5D6E-409C-BE32-E72D297353CC}">
              <c16:uniqueId val="{00000001-6B97-4180-9368-D95147EE92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118976"/>
        <c:axId val="193113088"/>
      </c:barChart>
      <c:catAx>
        <c:axId val="19311001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low"/>
        <c:crossAx val="193111552"/>
        <c:crosses val="autoZero"/>
        <c:auto val="1"/>
        <c:lblAlgn val="ctr"/>
        <c:lblOffset val="100"/>
        <c:noMultiLvlLbl val="0"/>
      </c:catAx>
      <c:valAx>
        <c:axId val="193111552"/>
        <c:scaling>
          <c:orientation val="minMax"/>
          <c:max val="1.5"/>
          <c:min val="-1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.0" sourceLinked="0"/>
        <c:majorTickMark val="out"/>
        <c:minorTickMark val="none"/>
        <c:tickLblPos val="nextTo"/>
        <c:crossAx val="193110016"/>
        <c:crosses val="autoZero"/>
        <c:crossBetween val="between"/>
      </c:valAx>
      <c:valAx>
        <c:axId val="193113088"/>
        <c:scaling>
          <c:orientation val="minMax"/>
          <c:max val="1.5"/>
          <c:min val="-1"/>
        </c:scaling>
        <c:delete val="0"/>
        <c:axPos val="r"/>
        <c:numFmt formatCode="#,##0.0" sourceLinked="0"/>
        <c:majorTickMark val="out"/>
        <c:minorTickMark val="none"/>
        <c:tickLblPos val="nextTo"/>
        <c:crossAx val="193118976"/>
        <c:crosses val="max"/>
        <c:crossBetween val="between"/>
      </c:valAx>
      <c:catAx>
        <c:axId val="193118976"/>
        <c:scaling>
          <c:orientation val="minMax"/>
        </c:scaling>
        <c:delete val="1"/>
        <c:axPos val="b"/>
        <c:majorTickMark val="out"/>
        <c:minorTickMark val="none"/>
        <c:tickLblPos val="nextTo"/>
        <c:crossAx val="1931130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 baseline="0">
          <a:latin typeface="Trebuchet MS" panose="020B0603020202020204" pitchFamily="34" charset="0"/>
        </a:defRPr>
      </a:pPr>
      <a:endParaRPr lang="hu-HU"/>
    </a:p>
  </c:txPr>
  <c:externalData r:id="rId2">
    <c:autoUpdate val="0"/>
  </c:externalData>
  <c:userShapes r:id="rId3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470415790150748E-2"/>
          <c:y val="8.9207349055924201E-2"/>
          <c:w val="0.90490342289770664"/>
          <c:h val="0.775744132556345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külső_kereslet_adat!$D$4</c:f>
              <c:strCache>
                <c:ptCount val="1"/>
                <c:pt idx="0">
                  <c:v>Felvevőpiacaink GDP növekedése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25400">
              <a:noFill/>
            </a:ln>
          </c:spPr>
          <c:invertIfNegative val="0"/>
          <c:cat>
            <c:numRef>
              <c:f>külső_kereslet_adat!$B$21:$B$28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külső_kereslet_adat!$D$21:$D$28</c:f>
              <c:numCache>
                <c:formatCode>General</c:formatCode>
                <c:ptCount val="8"/>
                <c:pt idx="0">
                  <c:v>0.76978919899688947</c:v>
                </c:pt>
                <c:pt idx="1">
                  <c:v>1.1119966201908795</c:v>
                </c:pt>
                <c:pt idx="2">
                  <c:v>1.8413899166993986</c:v>
                </c:pt>
                <c:pt idx="3">
                  <c:v>2.0952463704098818</c:v>
                </c:pt>
                <c:pt idx="4">
                  <c:v>2.432328760902891</c:v>
                </c:pt>
                <c:pt idx="5">
                  <c:v>2.1562513788389879</c:v>
                </c:pt>
                <c:pt idx="6">
                  <c:v>2.2566417772219154</c:v>
                </c:pt>
                <c:pt idx="7">
                  <c:v>2.3912944996645251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B-472D-8EE9-0F2AB85875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549451128"/>
        <c:axId val="549451520"/>
      </c:barChart>
      <c:lineChart>
        <c:grouping val="standard"/>
        <c:varyColors val="0"/>
        <c:ser>
          <c:idx val="1"/>
          <c:order val="1"/>
          <c:tx>
            <c:strRef>
              <c:f>külső_kereslet_adat!$F$4</c:f>
              <c:strCache>
                <c:ptCount val="1"/>
                <c:pt idx="0">
                  <c:v>GDP (előző)</c:v>
                </c:pt>
              </c:strCache>
            </c:strRef>
          </c:tx>
          <c:spPr>
            <a:ln w="50800">
              <a:noFill/>
              <a:prstDash val="sysDash"/>
            </a:ln>
          </c:spPr>
          <c:marker>
            <c:symbol val="dash"/>
            <c:size val="54"/>
            <c:spPr>
              <a:solidFill>
                <a:srgbClr val="00B0F0"/>
              </a:solidFill>
              <a:ln w="25400">
                <a:noFill/>
              </a:ln>
            </c:spPr>
          </c:marker>
          <c:dPt>
            <c:idx val="0"/>
            <c:marker>
              <c:spPr>
                <a:noFill/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309B-472D-8EE9-0F2AB85875E4}"/>
              </c:ext>
            </c:extLst>
          </c:dPt>
          <c:dPt>
            <c:idx val="1"/>
            <c:marker>
              <c:spPr>
                <a:noFill/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309B-472D-8EE9-0F2AB85875E4}"/>
              </c:ext>
            </c:extLst>
          </c:dPt>
          <c:dPt>
            <c:idx val="2"/>
            <c:marker>
              <c:spPr>
                <a:noFill/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309B-472D-8EE9-0F2AB85875E4}"/>
              </c:ext>
            </c:extLst>
          </c:dPt>
          <c:dPt>
            <c:idx val="3"/>
            <c:marker>
              <c:spPr>
                <a:noFill/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309B-472D-8EE9-0F2AB85875E4}"/>
              </c:ext>
            </c:extLst>
          </c:dPt>
          <c:dPt>
            <c:idx val="4"/>
            <c:marker>
              <c:spPr>
                <a:noFill/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309B-472D-8EE9-0F2AB85875E4}"/>
              </c:ext>
            </c:extLst>
          </c:dPt>
          <c:dPt>
            <c:idx val="5"/>
            <c:marker>
              <c:spPr>
                <a:solidFill>
                  <a:schemeClr val="accent6"/>
                </a:solidFill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309B-472D-8EE9-0F2AB85875E4}"/>
              </c:ext>
            </c:extLst>
          </c:dPt>
          <c:dPt>
            <c:idx val="6"/>
            <c:marker>
              <c:spPr>
                <a:solidFill>
                  <a:schemeClr val="accent6"/>
                </a:solidFill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309B-472D-8EE9-0F2AB85875E4}"/>
              </c:ext>
            </c:extLst>
          </c:dPt>
          <c:dPt>
            <c:idx val="7"/>
            <c:marker>
              <c:spPr>
                <a:solidFill>
                  <a:schemeClr val="accent6"/>
                </a:solidFill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309B-472D-8EE9-0F2AB85875E4}"/>
              </c:ext>
            </c:extLst>
          </c:dPt>
          <c:cat>
            <c:numRef>
              <c:f>külső_kereslet_adat!$B$21:$B$28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külső_kereslet_adat!$F$21:$F$28</c:f>
              <c:numCache>
                <c:formatCode>General</c:formatCode>
                <c:ptCount val="8"/>
                <c:pt idx="0">
                  <c:v>0.74449668259705959</c:v>
                </c:pt>
                <c:pt idx="1">
                  <c:v>1.2829288654771602</c:v>
                </c:pt>
                <c:pt idx="2">
                  <c:v>1.8015827437243104</c:v>
                </c:pt>
                <c:pt idx="3">
                  <c:v>2.0563193599557366</c:v>
                </c:pt>
                <c:pt idx="4">
                  <c:v>2.4348963544786955</c:v>
                </c:pt>
                <c:pt idx="5">
                  <c:v>1.6</c:v>
                </c:pt>
                <c:pt idx="6">
                  <c:v>1.8</c:v>
                </c:pt>
                <c:pt idx="7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09B-472D-8EE9-0F2AB85875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6541744"/>
        <c:axId val="362386352"/>
      </c:lineChart>
      <c:catAx>
        <c:axId val="549451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chemeClr val="tx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549451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9451520"/>
        <c:scaling>
          <c:orientation val="minMax"/>
          <c:max val="3"/>
          <c:min val="0"/>
        </c:scaling>
        <c:delete val="0"/>
        <c:axPos val="l"/>
        <c:majorGridlines>
          <c:spPr>
            <a:ln>
              <a:solidFill>
                <a:schemeClr val="tx2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hu-HU"/>
                  <a:t>S</a:t>
                </a:r>
                <a:r>
                  <a:rPr lang="en-US"/>
                  <a:t>zázalék</a:t>
                </a:r>
              </a:p>
            </c:rich>
          </c:tx>
          <c:layout>
            <c:manualLayout>
              <c:xMode val="edge"/>
              <c:yMode val="edge"/>
              <c:x val="6.780821256038648E-2"/>
              <c:y val="1.2851777777777774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549451128"/>
        <c:crosses val="autoZero"/>
        <c:crossBetween val="between"/>
        <c:majorUnit val="0.5"/>
      </c:valAx>
      <c:valAx>
        <c:axId val="362386352"/>
        <c:scaling>
          <c:orientation val="minMax"/>
          <c:max val="3"/>
        </c:scaling>
        <c:delete val="0"/>
        <c:axPos val="r"/>
        <c:numFmt formatCode="#,##0.0" sourceLinked="0"/>
        <c:majorTickMark val="out"/>
        <c:minorTickMark val="none"/>
        <c:tickLblPos val="nextTo"/>
        <c:crossAx val="406541744"/>
        <c:crosses val="max"/>
        <c:crossBetween val="between"/>
      </c:valAx>
      <c:catAx>
        <c:axId val="40654174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 dirty="0"/>
                  <a:t>Százalék</a:t>
                </a:r>
              </a:p>
            </c:rich>
          </c:tx>
          <c:layout>
            <c:manualLayout>
              <c:xMode val="edge"/>
              <c:yMode val="edge"/>
              <c:x val="0.82867605090753915"/>
              <c:y val="1.4942460622111276E-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62386352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Trebuchet MS" panose="020B0603020202020204" pitchFamily="34" charset="0"/>
          <a:ea typeface="Trebuchet MS"/>
          <a:cs typeface="Trebuchet MS"/>
        </a:defRPr>
      </a:pPr>
      <a:endParaRPr lang="hu-H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2851296296296294E-2"/>
          <c:y val="7.4849305555555551E-2"/>
          <c:w val="0.88841699735449731"/>
          <c:h val="0.62597612847222217"/>
        </c:manualLayout>
      </c:layout>
      <c:lineChart>
        <c:grouping val="standard"/>
        <c:varyColors val="0"/>
        <c:ser>
          <c:idx val="2"/>
          <c:order val="0"/>
          <c:tx>
            <c:strRef>
              <c:f>'c3-1b'!$B$13</c:f>
              <c:strCache>
                <c:ptCount val="1"/>
                <c:pt idx="0">
                  <c:v>OECD Business Confidence Indicator</c:v>
                </c:pt>
              </c:strCache>
            </c:strRef>
          </c:tx>
          <c:spPr>
            <a:ln w="28575">
              <a:solidFill>
                <a:schemeClr val="bg2"/>
              </a:solidFill>
            </a:ln>
          </c:spPr>
          <c:marker>
            <c:symbol val="none"/>
          </c:marker>
          <c:cat>
            <c:numRef>
              <c:f>'c3-1b'!$A$14:$A$279</c:f>
              <c:numCache>
                <c:formatCode>mmm\-yy</c:formatCode>
                <c:ptCount val="266"/>
                <c:pt idx="0">
                  <c:v>34700</c:v>
                </c:pt>
                <c:pt idx="1">
                  <c:v>34731</c:v>
                </c:pt>
                <c:pt idx="2">
                  <c:v>34759</c:v>
                </c:pt>
                <c:pt idx="3">
                  <c:v>34790</c:v>
                </c:pt>
                <c:pt idx="4">
                  <c:v>34820</c:v>
                </c:pt>
                <c:pt idx="5">
                  <c:v>34851</c:v>
                </c:pt>
                <c:pt idx="6">
                  <c:v>34881</c:v>
                </c:pt>
                <c:pt idx="7">
                  <c:v>34912</c:v>
                </c:pt>
                <c:pt idx="8">
                  <c:v>34943</c:v>
                </c:pt>
                <c:pt idx="9">
                  <c:v>34973</c:v>
                </c:pt>
                <c:pt idx="10">
                  <c:v>35004</c:v>
                </c:pt>
                <c:pt idx="11">
                  <c:v>35034</c:v>
                </c:pt>
                <c:pt idx="12">
                  <c:v>35065</c:v>
                </c:pt>
                <c:pt idx="13">
                  <c:v>35096</c:v>
                </c:pt>
                <c:pt idx="14">
                  <c:v>35125</c:v>
                </c:pt>
                <c:pt idx="15">
                  <c:v>35156</c:v>
                </c:pt>
                <c:pt idx="16">
                  <c:v>35186</c:v>
                </c:pt>
                <c:pt idx="17">
                  <c:v>35217</c:v>
                </c:pt>
                <c:pt idx="18">
                  <c:v>35247</c:v>
                </c:pt>
                <c:pt idx="19">
                  <c:v>35278</c:v>
                </c:pt>
                <c:pt idx="20">
                  <c:v>35309</c:v>
                </c:pt>
                <c:pt idx="21">
                  <c:v>35339</c:v>
                </c:pt>
                <c:pt idx="22">
                  <c:v>35370</c:v>
                </c:pt>
                <c:pt idx="23">
                  <c:v>35400</c:v>
                </c:pt>
                <c:pt idx="24">
                  <c:v>35431</c:v>
                </c:pt>
                <c:pt idx="25">
                  <c:v>35462</c:v>
                </c:pt>
                <c:pt idx="26">
                  <c:v>35490</c:v>
                </c:pt>
                <c:pt idx="27">
                  <c:v>35521</c:v>
                </c:pt>
                <c:pt idx="28">
                  <c:v>35551</c:v>
                </c:pt>
                <c:pt idx="29">
                  <c:v>35582</c:v>
                </c:pt>
                <c:pt idx="30">
                  <c:v>35612</c:v>
                </c:pt>
                <c:pt idx="31">
                  <c:v>35643</c:v>
                </c:pt>
                <c:pt idx="32">
                  <c:v>35674</c:v>
                </c:pt>
                <c:pt idx="33">
                  <c:v>35704</c:v>
                </c:pt>
                <c:pt idx="34">
                  <c:v>35735</c:v>
                </c:pt>
                <c:pt idx="35">
                  <c:v>35765</c:v>
                </c:pt>
                <c:pt idx="36">
                  <c:v>35796</c:v>
                </c:pt>
                <c:pt idx="37">
                  <c:v>35827</c:v>
                </c:pt>
                <c:pt idx="38">
                  <c:v>35855</c:v>
                </c:pt>
                <c:pt idx="39">
                  <c:v>35886</c:v>
                </c:pt>
                <c:pt idx="40">
                  <c:v>35916</c:v>
                </c:pt>
                <c:pt idx="41">
                  <c:v>35947</c:v>
                </c:pt>
                <c:pt idx="42">
                  <c:v>35977</c:v>
                </c:pt>
                <c:pt idx="43">
                  <c:v>36008</c:v>
                </c:pt>
                <c:pt idx="44">
                  <c:v>36039</c:v>
                </c:pt>
                <c:pt idx="45">
                  <c:v>36069</c:v>
                </c:pt>
                <c:pt idx="46">
                  <c:v>36100</c:v>
                </c:pt>
                <c:pt idx="47">
                  <c:v>36130</c:v>
                </c:pt>
                <c:pt idx="48">
                  <c:v>36161</c:v>
                </c:pt>
                <c:pt idx="49">
                  <c:v>36192</c:v>
                </c:pt>
                <c:pt idx="50">
                  <c:v>36220</c:v>
                </c:pt>
                <c:pt idx="51">
                  <c:v>36251</c:v>
                </c:pt>
                <c:pt idx="52">
                  <c:v>36281</c:v>
                </c:pt>
                <c:pt idx="53">
                  <c:v>36312</c:v>
                </c:pt>
                <c:pt idx="54">
                  <c:v>36342</c:v>
                </c:pt>
                <c:pt idx="55">
                  <c:v>36373</c:v>
                </c:pt>
                <c:pt idx="56">
                  <c:v>36404</c:v>
                </c:pt>
                <c:pt idx="57">
                  <c:v>36434</c:v>
                </c:pt>
                <c:pt idx="58">
                  <c:v>36465</c:v>
                </c:pt>
                <c:pt idx="59">
                  <c:v>36495</c:v>
                </c:pt>
                <c:pt idx="60">
                  <c:v>36526</c:v>
                </c:pt>
                <c:pt idx="61">
                  <c:v>36557</c:v>
                </c:pt>
                <c:pt idx="62">
                  <c:v>36586</c:v>
                </c:pt>
                <c:pt idx="63">
                  <c:v>36617</c:v>
                </c:pt>
                <c:pt idx="64">
                  <c:v>36647</c:v>
                </c:pt>
                <c:pt idx="65">
                  <c:v>36678</c:v>
                </c:pt>
                <c:pt idx="66">
                  <c:v>36708</c:v>
                </c:pt>
                <c:pt idx="67">
                  <c:v>36739</c:v>
                </c:pt>
                <c:pt idx="68">
                  <c:v>36770</c:v>
                </c:pt>
                <c:pt idx="69">
                  <c:v>36800</c:v>
                </c:pt>
                <c:pt idx="70">
                  <c:v>36831</c:v>
                </c:pt>
                <c:pt idx="71">
                  <c:v>36861</c:v>
                </c:pt>
                <c:pt idx="72">
                  <c:v>36892</c:v>
                </c:pt>
                <c:pt idx="73">
                  <c:v>36923</c:v>
                </c:pt>
                <c:pt idx="74">
                  <c:v>36951</c:v>
                </c:pt>
                <c:pt idx="75">
                  <c:v>36982</c:v>
                </c:pt>
                <c:pt idx="76">
                  <c:v>37012</c:v>
                </c:pt>
                <c:pt idx="77">
                  <c:v>37043</c:v>
                </c:pt>
                <c:pt idx="78">
                  <c:v>37073</c:v>
                </c:pt>
                <c:pt idx="79">
                  <c:v>37104</c:v>
                </c:pt>
                <c:pt idx="80">
                  <c:v>37135</c:v>
                </c:pt>
                <c:pt idx="81">
                  <c:v>37165</c:v>
                </c:pt>
                <c:pt idx="82">
                  <c:v>37196</c:v>
                </c:pt>
                <c:pt idx="83">
                  <c:v>37226</c:v>
                </c:pt>
                <c:pt idx="84">
                  <c:v>37257</c:v>
                </c:pt>
                <c:pt idx="85">
                  <c:v>37288</c:v>
                </c:pt>
                <c:pt idx="86">
                  <c:v>37316</c:v>
                </c:pt>
                <c:pt idx="87">
                  <c:v>37347</c:v>
                </c:pt>
                <c:pt idx="88">
                  <c:v>37377</c:v>
                </c:pt>
                <c:pt idx="89">
                  <c:v>37408</c:v>
                </c:pt>
                <c:pt idx="90">
                  <c:v>37438</c:v>
                </c:pt>
                <c:pt idx="91">
                  <c:v>37469</c:v>
                </c:pt>
                <c:pt idx="92">
                  <c:v>37500</c:v>
                </c:pt>
                <c:pt idx="93">
                  <c:v>37530</c:v>
                </c:pt>
                <c:pt idx="94">
                  <c:v>37561</c:v>
                </c:pt>
                <c:pt idx="95">
                  <c:v>37591</c:v>
                </c:pt>
                <c:pt idx="96">
                  <c:v>37622</c:v>
                </c:pt>
                <c:pt idx="97">
                  <c:v>37653</c:v>
                </c:pt>
                <c:pt idx="98">
                  <c:v>37681</c:v>
                </c:pt>
                <c:pt idx="99">
                  <c:v>37712</c:v>
                </c:pt>
                <c:pt idx="100">
                  <c:v>37742</c:v>
                </c:pt>
                <c:pt idx="101">
                  <c:v>37773</c:v>
                </c:pt>
                <c:pt idx="102">
                  <c:v>37803</c:v>
                </c:pt>
                <c:pt idx="103">
                  <c:v>37834</c:v>
                </c:pt>
                <c:pt idx="104">
                  <c:v>37865</c:v>
                </c:pt>
                <c:pt idx="105">
                  <c:v>37895</c:v>
                </c:pt>
                <c:pt idx="106">
                  <c:v>37926</c:v>
                </c:pt>
                <c:pt idx="107">
                  <c:v>37956</c:v>
                </c:pt>
                <c:pt idx="108">
                  <c:v>37987</c:v>
                </c:pt>
                <c:pt idx="109">
                  <c:v>38018</c:v>
                </c:pt>
                <c:pt idx="110">
                  <c:v>38047</c:v>
                </c:pt>
                <c:pt idx="111">
                  <c:v>38078</c:v>
                </c:pt>
                <c:pt idx="112">
                  <c:v>38108</c:v>
                </c:pt>
                <c:pt idx="113">
                  <c:v>38139</c:v>
                </c:pt>
                <c:pt idx="114">
                  <c:v>38169</c:v>
                </c:pt>
                <c:pt idx="115">
                  <c:v>38200</c:v>
                </c:pt>
                <c:pt idx="116">
                  <c:v>38231</c:v>
                </c:pt>
                <c:pt idx="117">
                  <c:v>38261</c:v>
                </c:pt>
                <c:pt idx="118">
                  <c:v>38292</c:v>
                </c:pt>
                <c:pt idx="119">
                  <c:v>38322</c:v>
                </c:pt>
                <c:pt idx="120">
                  <c:v>38353</c:v>
                </c:pt>
                <c:pt idx="121">
                  <c:v>38384</c:v>
                </c:pt>
                <c:pt idx="122">
                  <c:v>38412</c:v>
                </c:pt>
                <c:pt idx="123">
                  <c:v>38443</c:v>
                </c:pt>
                <c:pt idx="124">
                  <c:v>38473</c:v>
                </c:pt>
                <c:pt idx="125">
                  <c:v>38504</c:v>
                </c:pt>
                <c:pt idx="126">
                  <c:v>38534</c:v>
                </c:pt>
                <c:pt idx="127">
                  <c:v>38565</c:v>
                </c:pt>
                <c:pt idx="128">
                  <c:v>38596</c:v>
                </c:pt>
                <c:pt idx="129">
                  <c:v>38626</c:v>
                </c:pt>
                <c:pt idx="130">
                  <c:v>38657</c:v>
                </c:pt>
                <c:pt idx="131">
                  <c:v>38687</c:v>
                </c:pt>
                <c:pt idx="132">
                  <c:v>38718</c:v>
                </c:pt>
                <c:pt idx="133">
                  <c:v>38749</c:v>
                </c:pt>
                <c:pt idx="134">
                  <c:v>38777</c:v>
                </c:pt>
                <c:pt idx="135">
                  <c:v>38808</c:v>
                </c:pt>
                <c:pt idx="136">
                  <c:v>38838</c:v>
                </c:pt>
                <c:pt idx="137">
                  <c:v>38869</c:v>
                </c:pt>
                <c:pt idx="138">
                  <c:v>38899</c:v>
                </c:pt>
                <c:pt idx="139">
                  <c:v>38930</c:v>
                </c:pt>
                <c:pt idx="140">
                  <c:v>38961</c:v>
                </c:pt>
                <c:pt idx="141">
                  <c:v>38991</c:v>
                </c:pt>
                <c:pt idx="142">
                  <c:v>39022</c:v>
                </c:pt>
                <c:pt idx="143">
                  <c:v>39052</c:v>
                </c:pt>
                <c:pt idx="144">
                  <c:v>39083</c:v>
                </c:pt>
                <c:pt idx="145">
                  <c:v>39114</c:v>
                </c:pt>
                <c:pt idx="146">
                  <c:v>39142</c:v>
                </c:pt>
                <c:pt idx="147">
                  <c:v>39173</c:v>
                </c:pt>
                <c:pt idx="148">
                  <c:v>39203</c:v>
                </c:pt>
                <c:pt idx="149">
                  <c:v>39234</c:v>
                </c:pt>
                <c:pt idx="150">
                  <c:v>39264</c:v>
                </c:pt>
                <c:pt idx="151">
                  <c:v>39295</c:v>
                </c:pt>
                <c:pt idx="152">
                  <c:v>39326</c:v>
                </c:pt>
                <c:pt idx="153">
                  <c:v>39356</c:v>
                </c:pt>
                <c:pt idx="154">
                  <c:v>39387</c:v>
                </c:pt>
                <c:pt idx="155">
                  <c:v>39417</c:v>
                </c:pt>
                <c:pt idx="156">
                  <c:v>39448</c:v>
                </c:pt>
                <c:pt idx="157">
                  <c:v>39479</c:v>
                </c:pt>
                <c:pt idx="158">
                  <c:v>39508</c:v>
                </c:pt>
                <c:pt idx="159">
                  <c:v>39539</c:v>
                </c:pt>
                <c:pt idx="160">
                  <c:v>39569</c:v>
                </c:pt>
                <c:pt idx="161">
                  <c:v>39600</c:v>
                </c:pt>
                <c:pt idx="162">
                  <c:v>39630</c:v>
                </c:pt>
                <c:pt idx="163">
                  <c:v>39661</c:v>
                </c:pt>
                <c:pt idx="164">
                  <c:v>39692</c:v>
                </c:pt>
                <c:pt idx="165">
                  <c:v>39722</c:v>
                </c:pt>
                <c:pt idx="166">
                  <c:v>39753</c:v>
                </c:pt>
                <c:pt idx="167">
                  <c:v>39783</c:v>
                </c:pt>
                <c:pt idx="168">
                  <c:v>39814</c:v>
                </c:pt>
                <c:pt idx="169">
                  <c:v>39845</c:v>
                </c:pt>
                <c:pt idx="170">
                  <c:v>39873</c:v>
                </c:pt>
                <c:pt idx="171">
                  <c:v>39904</c:v>
                </c:pt>
                <c:pt idx="172">
                  <c:v>39934</c:v>
                </c:pt>
                <c:pt idx="173">
                  <c:v>39965</c:v>
                </c:pt>
                <c:pt idx="174">
                  <c:v>39995</c:v>
                </c:pt>
                <c:pt idx="175">
                  <c:v>40026</c:v>
                </c:pt>
                <c:pt idx="176">
                  <c:v>40057</c:v>
                </c:pt>
                <c:pt idx="177">
                  <c:v>40087</c:v>
                </c:pt>
                <c:pt idx="178">
                  <c:v>40118</c:v>
                </c:pt>
                <c:pt idx="179">
                  <c:v>40148</c:v>
                </c:pt>
                <c:pt idx="180">
                  <c:v>40179</c:v>
                </c:pt>
                <c:pt idx="181">
                  <c:v>40210</c:v>
                </c:pt>
                <c:pt idx="182">
                  <c:v>40238</c:v>
                </c:pt>
                <c:pt idx="183">
                  <c:v>40269</c:v>
                </c:pt>
                <c:pt idx="184">
                  <c:v>40299</c:v>
                </c:pt>
                <c:pt idx="185">
                  <c:v>40330</c:v>
                </c:pt>
                <c:pt idx="186">
                  <c:v>40360</c:v>
                </c:pt>
                <c:pt idx="187">
                  <c:v>40391</c:v>
                </c:pt>
                <c:pt idx="188">
                  <c:v>40422</c:v>
                </c:pt>
                <c:pt idx="189">
                  <c:v>40452</c:v>
                </c:pt>
                <c:pt idx="190">
                  <c:v>40483</c:v>
                </c:pt>
                <c:pt idx="191">
                  <c:v>40513</c:v>
                </c:pt>
                <c:pt idx="192">
                  <c:v>40544</c:v>
                </c:pt>
                <c:pt idx="193">
                  <c:v>40575</c:v>
                </c:pt>
                <c:pt idx="194">
                  <c:v>40603</c:v>
                </c:pt>
                <c:pt idx="195">
                  <c:v>40634</c:v>
                </c:pt>
                <c:pt idx="196">
                  <c:v>40664</c:v>
                </c:pt>
                <c:pt idx="197">
                  <c:v>40695</c:v>
                </c:pt>
                <c:pt idx="198">
                  <c:v>40725</c:v>
                </c:pt>
                <c:pt idx="199">
                  <c:v>40756</c:v>
                </c:pt>
                <c:pt idx="200">
                  <c:v>40787</c:v>
                </c:pt>
                <c:pt idx="201">
                  <c:v>40817</c:v>
                </c:pt>
                <c:pt idx="202">
                  <c:v>40848</c:v>
                </c:pt>
                <c:pt idx="203">
                  <c:v>40878</c:v>
                </c:pt>
                <c:pt idx="204">
                  <c:v>40909</c:v>
                </c:pt>
                <c:pt idx="205">
                  <c:v>40940</c:v>
                </c:pt>
                <c:pt idx="206">
                  <c:v>40969</c:v>
                </c:pt>
                <c:pt idx="207">
                  <c:v>41000</c:v>
                </c:pt>
                <c:pt idx="208">
                  <c:v>41030</c:v>
                </c:pt>
                <c:pt idx="209">
                  <c:v>41061</c:v>
                </c:pt>
                <c:pt idx="210">
                  <c:v>41091</c:v>
                </c:pt>
                <c:pt idx="211">
                  <c:v>41122</c:v>
                </c:pt>
                <c:pt idx="212">
                  <c:v>41153</c:v>
                </c:pt>
                <c:pt idx="213">
                  <c:v>41183</c:v>
                </c:pt>
                <c:pt idx="214">
                  <c:v>41214</c:v>
                </c:pt>
                <c:pt idx="215">
                  <c:v>41244</c:v>
                </c:pt>
                <c:pt idx="216">
                  <c:v>41275</c:v>
                </c:pt>
                <c:pt idx="217">
                  <c:v>41306</c:v>
                </c:pt>
                <c:pt idx="218">
                  <c:v>41334</c:v>
                </c:pt>
                <c:pt idx="219">
                  <c:v>41365</c:v>
                </c:pt>
                <c:pt idx="220">
                  <c:v>41395</c:v>
                </c:pt>
                <c:pt idx="221">
                  <c:v>41426</c:v>
                </c:pt>
                <c:pt idx="222">
                  <c:v>41456</c:v>
                </c:pt>
                <c:pt idx="223">
                  <c:v>41487</c:v>
                </c:pt>
                <c:pt idx="224">
                  <c:v>41518</c:v>
                </c:pt>
                <c:pt idx="225">
                  <c:v>41548</c:v>
                </c:pt>
                <c:pt idx="226">
                  <c:v>41579</c:v>
                </c:pt>
                <c:pt idx="227">
                  <c:v>41609</c:v>
                </c:pt>
                <c:pt idx="228">
                  <c:v>41640</c:v>
                </c:pt>
                <c:pt idx="229">
                  <c:v>41671</c:v>
                </c:pt>
                <c:pt idx="230">
                  <c:v>41699</c:v>
                </c:pt>
                <c:pt idx="231">
                  <c:v>41730</c:v>
                </c:pt>
                <c:pt idx="232">
                  <c:v>41760</c:v>
                </c:pt>
                <c:pt idx="233">
                  <c:v>41791</c:v>
                </c:pt>
                <c:pt idx="234">
                  <c:v>41821</c:v>
                </c:pt>
                <c:pt idx="235">
                  <c:v>41852</c:v>
                </c:pt>
                <c:pt idx="236">
                  <c:v>41883</c:v>
                </c:pt>
                <c:pt idx="237">
                  <c:v>41913</c:v>
                </c:pt>
                <c:pt idx="238">
                  <c:v>41944</c:v>
                </c:pt>
                <c:pt idx="239">
                  <c:v>41974</c:v>
                </c:pt>
                <c:pt idx="240">
                  <c:v>42005</c:v>
                </c:pt>
                <c:pt idx="241">
                  <c:v>42036</c:v>
                </c:pt>
                <c:pt idx="242">
                  <c:v>42064</c:v>
                </c:pt>
                <c:pt idx="243">
                  <c:v>42095</c:v>
                </c:pt>
                <c:pt idx="244">
                  <c:v>42125</c:v>
                </c:pt>
                <c:pt idx="245">
                  <c:v>42156</c:v>
                </c:pt>
                <c:pt idx="246">
                  <c:v>42186</c:v>
                </c:pt>
                <c:pt idx="247">
                  <c:v>42217</c:v>
                </c:pt>
                <c:pt idx="248">
                  <c:v>42248</c:v>
                </c:pt>
                <c:pt idx="249">
                  <c:v>42278</c:v>
                </c:pt>
                <c:pt idx="250">
                  <c:v>42309</c:v>
                </c:pt>
                <c:pt idx="251">
                  <c:v>42339</c:v>
                </c:pt>
                <c:pt idx="252">
                  <c:v>42370</c:v>
                </c:pt>
                <c:pt idx="253">
                  <c:v>42401</c:v>
                </c:pt>
                <c:pt idx="254">
                  <c:v>42430</c:v>
                </c:pt>
                <c:pt idx="255">
                  <c:v>42461</c:v>
                </c:pt>
                <c:pt idx="256">
                  <c:v>42491</c:v>
                </c:pt>
                <c:pt idx="257">
                  <c:v>42522</c:v>
                </c:pt>
                <c:pt idx="258">
                  <c:v>42552</c:v>
                </c:pt>
                <c:pt idx="259">
                  <c:v>42583</c:v>
                </c:pt>
                <c:pt idx="260">
                  <c:v>42614</c:v>
                </c:pt>
                <c:pt idx="261">
                  <c:v>42644</c:v>
                </c:pt>
                <c:pt idx="262">
                  <c:v>42675</c:v>
                </c:pt>
                <c:pt idx="263">
                  <c:v>42705</c:v>
                </c:pt>
                <c:pt idx="264">
                  <c:v>42736</c:v>
                </c:pt>
                <c:pt idx="265">
                  <c:v>42767</c:v>
                </c:pt>
              </c:numCache>
            </c:numRef>
          </c:cat>
          <c:val>
            <c:numRef>
              <c:f>'c3-1b'!$B$14:$B$279</c:f>
              <c:numCache>
                <c:formatCode>0.0</c:formatCode>
                <c:ptCount val="266"/>
                <c:pt idx="0">
                  <c:v>0.98711272387852222</c:v>
                </c:pt>
                <c:pt idx="1">
                  <c:v>0.98774117554754981</c:v>
                </c:pt>
                <c:pt idx="2">
                  <c:v>0.98819563181301251</c:v>
                </c:pt>
                <c:pt idx="3">
                  <c:v>0.98758776816121852</c:v>
                </c:pt>
                <c:pt idx="4">
                  <c:v>0.98734783763307332</c:v>
                </c:pt>
                <c:pt idx="5">
                  <c:v>0.98686017646434943</c:v>
                </c:pt>
                <c:pt idx="6">
                  <c:v>0.98669275923092981</c:v>
                </c:pt>
                <c:pt idx="7">
                  <c:v>0.98648338191582707</c:v>
                </c:pt>
                <c:pt idx="8">
                  <c:v>0.98669616804080629</c:v>
                </c:pt>
                <c:pt idx="9">
                  <c:v>0.98754271083054868</c:v>
                </c:pt>
                <c:pt idx="10">
                  <c:v>0.98798583988198119</c:v>
                </c:pt>
                <c:pt idx="11">
                  <c:v>0.98776710567059145</c:v>
                </c:pt>
                <c:pt idx="12">
                  <c:v>0.98709054371396965</c:v>
                </c:pt>
                <c:pt idx="13">
                  <c:v>0.9862899161417179</c:v>
                </c:pt>
                <c:pt idx="14">
                  <c:v>0.98541264165246401</c:v>
                </c:pt>
                <c:pt idx="15">
                  <c:v>0.984983666200545</c:v>
                </c:pt>
                <c:pt idx="16">
                  <c:v>0.98443630796251147</c:v>
                </c:pt>
                <c:pt idx="17">
                  <c:v>0.98395263774314412</c:v>
                </c:pt>
                <c:pt idx="18">
                  <c:v>0.98302227327922931</c:v>
                </c:pt>
                <c:pt idx="19">
                  <c:v>0.98155719425332499</c:v>
                </c:pt>
                <c:pt idx="20">
                  <c:v>0.97952110968921013</c:v>
                </c:pt>
                <c:pt idx="21">
                  <c:v>0.97766020692412536</c:v>
                </c:pt>
                <c:pt idx="22">
                  <c:v>0.97592016437780948</c:v>
                </c:pt>
                <c:pt idx="23">
                  <c:v>0.97398925502480327</c:v>
                </c:pt>
                <c:pt idx="24">
                  <c:v>0.97167224516878448</c:v>
                </c:pt>
                <c:pt idx="25">
                  <c:v>0.96988706529680402</c:v>
                </c:pt>
                <c:pt idx="26">
                  <c:v>0.96971721658692189</c:v>
                </c:pt>
                <c:pt idx="27">
                  <c:v>0.97110329047720212</c:v>
                </c:pt>
                <c:pt idx="28">
                  <c:v>0.97384683623310098</c:v>
                </c:pt>
                <c:pt idx="29">
                  <c:v>0.97951638042990019</c:v>
                </c:pt>
                <c:pt idx="30">
                  <c:v>0.98488634528696639</c:v>
                </c:pt>
                <c:pt idx="31">
                  <c:v>0.98758335143165576</c:v>
                </c:pt>
                <c:pt idx="32">
                  <c:v>0.98775743908260316</c:v>
                </c:pt>
                <c:pt idx="33">
                  <c:v>0.98778794577001361</c:v>
                </c:pt>
                <c:pt idx="34">
                  <c:v>0.98758025994597087</c:v>
                </c:pt>
                <c:pt idx="35">
                  <c:v>0.98672392811312637</c:v>
                </c:pt>
                <c:pt idx="36">
                  <c:v>0.98629698333925742</c:v>
                </c:pt>
                <c:pt idx="37">
                  <c:v>0.98508525358495636</c:v>
                </c:pt>
                <c:pt idx="38">
                  <c:v>0.98513965743284282</c:v>
                </c:pt>
                <c:pt idx="39">
                  <c:v>0.98535578030833093</c:v>
                </c:pt>
                <c:pt idx="40">
                  <c:v>0.98487748232144867</c:v>
                </c:pt>
                <c:pt idx="41">
                  <c:v>0.98332138060512608</c:v>
                </c:pt>
                <c:pt idx="42">
                  <c:v>0.98218132399629776</c:v>
                </c:pt>
                <c:pt idx="43">
                  <c:v>0.9784893497698911</c:v>
                </c:pt>
                <c:pt idx="44">
                  <c:v>0.97766548794566333</c:v>
                </c:pt>
                <c:pt idx="45">
                  <c:v>0.97742914913328316</c:v>
                </c:pt>
                <c:pt idx="46">
                  <c:v>0.97758025193924691</c:v>
                </c:pt>
                <c:pt idx="47">
                  <c:v>0.97745717746224847</c:v>
                </c:pt>
                <c:pt idx="48">
                  <c:v>0.97697873406889335</c:v>
                </c:pt>
                <c:pt idx="49">
                  <c:v>0.97550653879429572</c:v>
                </c:pt>
                <c:pt idx="50">
                  <c:v>0.97396602149073408</c:v>
                </c:pt>
                <c:pt idx="51">
                  <c:v>0.96992896440922638</c:v>
                </c:pt>
                <c:pt idx="52">
                  <c:v>0.96545841229906448</c:v>
                </c:pt>
                <c:pt idx="53">
                  <c:v>0.96166223643847026</c:v>
                </c:pt>
                <c:pt idx="54">
                  <c:v>0.95638222206474011</c:v>
                </c:pt>
                <c:pt idx="55">
                  <c:v>0.95347455687754068</c:v>
                </c:pt>
                <c:pt idx="56">
                  <c:v>0.94688742707426132</c:v>
                </c:pt>
                <c:pt idx="57">
                  <c:v>0.94220637711808264</c:v>
                </c:pt>
                <c:pt idx="58">
                  <c:v>0.93839265619997525</c:v>
                </c:pt>
                <c:pt idx="59">
                  <c:v>0.93449227256307243</c:v>
                </c:pt>
                <c:pt idx="60">
                  <c:v>0.92565423702410687</c:v>
                </c:pt>
                <c:pt idx="61">
                  <c:v>0.91553298834527463</c:v>
                </c:pt>
                <c:pt idx="62">
                  <c:v>0.90884243123978814</c:v>
                </c:pt>
                <c:pt idx="63">
                  <c:v>0.918790317493415</c:v>
                </c:pt>
                <c:pt idx="64">
                  <c:v>0.92922629762267561</c:v>
                </c:pt>
                <c:pt idx="65">
                  <c:v>0.93651027421230248</c:v>
                </c:pt>
                <c:pt idx="66">
                  <c:v>0.94159320649255629</c:v>
                </c:pt>
                <c:pt idx="67">
                  <c:v>0.94417731260491</c:v>
                </c:pt>
                <c:pt idx="68">
                  <c:v>0.94559396084689185</c:v>
                </c:pt>
                <c:pt idx="69">
                  <c:v>0.94528835126057176</c:v>
                </c:pt>
                <c:pt idx="70">
                  <c:v>0.94569642300129819</c:v>
                </c:pt>
                <c:pt idx="71">
                  <c:v>0.95221711773065254</c:v>
                </c:pt>
                <c:pt idx="72">
                  <c:v>0.95759312615059888</c:v>
                </c:pt>
                <c:pt idx="73">
                  <c:v>0.96304671831385102</c:v>
                </c:pt>
                <c:pt idx="74">
                  <c:v>0.96408126519011617</c:v>
                </c:pt>
                <c:pt idx="75">
                  <c:v>0.96343568953215231</c:v>
                </c:pt>
                <c:pt idx="76">
                  <c:v>0.9638636085057487</c:v>
                </c:pt>
                <c:pt idx="77">
                  <c:v>0.96424013757491678</c:v>
                </c:pt>
                <c:pt idx="78">
                  <c:v>0.96526735516995854</c:v>
                </c:pt>
                <c:pt idx="79">
                  <c:v>0.96565777889294657</c:v>
                </c:pt>
                <c:pt idx="80">
                  <c:v>0.9665056034208106</c:v>
                </c:pt>
                <c:pt idx="81">
                  <c:v>0.96610264817467417</c:v>
                </c:pt>
                <c:pt idx="82">
                  <c:v>0.97160743665857352</c:v>
                </c:pt>
                <c:pt idx="83">
                  <c:v>0.97092581286033253</c:v>
                </c:pt>
                <c:pt idx="84">
                  <c:v>0.96768894327314547</c:v>
                </c:pt>
                <c:pt idx="85">
                  <c:v>0.96209963101531293</c:v>
                </c:pt>
                <c:pt idx="86">
                  <c:v>0.95783196327219666</c:v>
                </c:pt>
                <c:pt idx="87">
                  <c:v>0.9546778251948419</c:v>
                </c:pt>
                <c:pt idx="88">
                  <c:v>0.95339629651405289</c:v>
                </c:pt>
                <c:pt idx="89">
                  <c:v>0.95361910273517114</c:v>
                </c:pt>
                <c:pt idx="90">
                  <c:v>0.95400096225249786</c:v>
                </c:pt>
                <c:pt idx="91">
                  <c:v>0.95468176591184328</c:v>
                </c:pt>
                <c:pt idx="92">
                  <c:v>0.95536368508316172</c:v>
                </c:pt>
                <c:pt idx="93">
                  <c:v>0.95583940111016608</c:v>
                </c:pt>
                <c:pt idx="94">
                  <c:v>0.95337295555755075</c:v>
                </c:pt>
                <c:pt idx="95">
                  <c:v>0.9505175421137958</c:v>
                </c:pt>
                <c:pt idx="96">
                  <c:v>0.94666701639947326</c:v>
                </c:pt>
                <c:pt idx="97">
                  <c:v>0.94317504818775078</c:v>
                </c:pt>
                <c:pt idx="98">
                  <c:v>0.93813968846989093</c:v>
                </c:pt>
                <c:pt idx="99">
                  <c:v>0.93128000180392623</c:v>
                </c:pt>
                <c:pt idx="100">
                  <c:v>0.92500933479900815</c:v>
                </c:pt>
                <c:pt idx="101">
                  <c:v>0.91879041128133165</c:v>
                </c:pt>
                <c:pt idx="102">
                  <c:v>0.91081920115835857</c:v>
                </c:pt>
                <c:pt idx="103">
                  <c:v>0.90259165297787292</c:v>
                </c:pt>
                <c:pt idx="104">
                  <c:v>0.88924078093070258</c:v>
                </c:pt>
                <c:pt idx="105">
                  <c:v>0.87495080818506887</c:v>
                </c:pt>
                <c:pt idx="106">
                  <c:v>0.86066857108117023</c:v>
                </c:pt>
                <c:pt idx="107">
                  <c:v>0.84070253226190317</c:v>
                </c:pt>
                <c:pt idx="108">
                  <c:v>0.8046039703912099</c:v>
                </c:pt>
                <c:pt idx="109">
                  <c:v>0.75731994027314553</c:v>
                </c:pt>
                <c:pt idx="110">
                  <c:v>0.7116308119522714</c:v>
                </c:pt>
                <c:pt idx="111">
                  <c:v>0.69276958884703588</c:v>
                </c:pt>
                <c:pt idx="112">
                  <c:v>0.71163454054203679</c:v>
                </c:pt>
                <c:pt idx="113">
                  <c:v>0.74380231844489175</c:v>
                </c:pt>
                <c:pt idx="114">
                  <c:v>0.77559329248903508</c:v>
                </c:pt>
                <c:pt idx="115">
                  <c:v>0.80124895200645907</c:v>
                </c:pt>
                <c:pt idx="116">
                  <c:v>0.82627645573366881</c:v>
                </c:pt>
                <c:pt idx="117">
                  <c:v>0.85526893812818527</c:v>
                </c:pt>
                <c:pt idx="118">
                  <c:v>0.85440040494362735</c:v>
                </c:pt>
                <c:pt idx="119">
                  <c:v>0.82716189622255309</c:v>
                </c:pt>
                <c:pt idx="120">
                  <c:v>0.80473277895163942</c:v>
                </c:pt>
                <c:pt idx="121">
                  <c:v>0.79754314603624288</c:v>
                </c:pt>
                <c:pt idx="122">
                  <c:v>0.804658521315193</c:v>
                </c:pt>
                <c:pt idx="123">
                  <c:v>0.81710447343597248</c:v>
                </c:pt>
                <c:pt idx="124">
                  <c:v>0.82699198839367316</c:v>
                </c:pt>
                <c:pt idx="125">
                  <c:v>0.82868272474420479</c:v>
                </c:pt>
                <c:pt idx="126">
                  <c:v>0.82362746938817455</c:v>
                </c:pt>
                <c:pt idx="127">
                  <c:v>0.81790939688863606</c:v>
                </c:pt>
                <c:pt idx="128">
                  <c:v>0.81350852480603697</c:v>
                </c:pt>
                <c:pt idx="129">
                  <c:v>0.80979462423377124</c:v>
                </c:pt>
                <c:pt idx="130">
                  <c:v>0.81776285602720333</c:v>
                </c:pt>
                <c:pt idx="131">
                  <c:v>0.82782289104785634</c:v>
                </c:pt>
                <c:pt idx="132">
                  <c:v>0.84647157990345911</c:v>
                </c:pt>
                <c:pt idx="133">
                  <c:v>0.86651735205409797</c:v>
                </c:pt>
                <c:pt idx="134">
                  <c:v>0.89514955111077954</c:v>
                </c:pt>
                <c:pt idx="135">
                  <c:v>0.91391656509464503</c:v>
                </c:pt>
                <c:pt idx="136">
                  <c:v>0.92432045721055034</c:v>
                </c:pt>
                <c:pt idx="137">
                  <c:v>0.92759732345518009</c:v>
                </c:pt>
                <c:pt idx="138">
                  <c:v>0.93108543465912785</c:v>
                </c:pt>
                <c:pt idx="139">
                  <c:v>0.93247878510485283</c:v>
                </c:pt>
                <c:pt idx="140">
                  <c:v>0.9357681599395633</c:v>
                </c:pt>
                <c:pt idx="141">
                  <c:v>0.94255718031229463</c:v>
                </c:pt>
                <c:pt idx="142">
                  <c:v>0.93490335329384455</c:v>
                </c:pt>
                <c:pt idx="143">
                  <c:v>0.9340699572979233</c:v>
                </c:pt>
                <c:pt idx="144">
                  <c:v>0.93416823706524954</c:v>
                </c:pt>
                <c:pt idx="145">
                  <c:v>0.9376304187039568</c:v>
                </c:pt>
                <c:pt idx="146">
                  <c:v>0.93820265244951107</c:v>
                </c:pt>
                <c:pt idx="147">
                  <c:v>0.93483136102953113</c:v>
                </c:pt>
                <c:pt idx="148">
                  <c:v>0.92859078970005093</c:v>
                </c:pt>
                <c:pt idx="149">
                  <c:v>0.92417283156652197</c:v>
                </c:pt>
                <c:pt idx="150">
                  <c:v>0.92915445063574253</c:v>
                </c:pt>
                <c:pt idx="151">
                  <c:v>0.93162430545108854</c:v>
                </c:pt>
                <c:pt idx="152">
                  <c:v>0.93427622139589139</c:v>
                </c:pt>
                <c:pt idx="153">
                  <c:v>0.93447078197402011</c:v>
                </c:pt>
                <c:pt idx="154">
                  <c:v>0.93446053965058895</c:v>
                </c:pt>
                <c:pt idx="155">
                  <c:v>0.93636782889481385</c:v>
                </c:pt>
                <c:pt idx="156">
                  <c:v>0.93471350602389047</c:v>
                </c:pt>
                <c:pt idx="157">
                  <c:v>0.93134205424198435</c:v>
                </c:pt>
                <c:pt idx="158">
                  <c:v>0.92611441333913003</c:v>
                </c:pt>
                <c:pt idx="159">
                  <c:v>0.91791768228885828</c:v>
                </c:pt>
                <c:pt idx="160">
                  <c:v>0.90709052080033792</c:v>
                </c:pt>
                <c:pt idx="161">
                  <c:v>0.89526290532514752</c:v>
                </c:pt>
                <c:pt idx="162">
                  <c:v>0.86962730518722886</c:v>
                </c:pt>
                <c:pt idx="163">
                  <c:v>0.87473916016506192</c:v>
                </c:pt>
                <c:pt idx="164">
                  <c:v>0.90151651829942991</c:v>
                </c:pt>
                <c:pt idx="165">
                  <c:v>0.93184660809820796</c:v>
                </c:pt>
                <c:pt idx="166">
                  <c:v>0.95838590113091371</c:v>
                </c:pt>
                <c:pt idx="167">
                  <c:v>0.97561112486951918</c:v>
                </c:pt>
                <c:pt idx="168">
                  <c:v>0.98108209772478749</c:v>
                </c:pt>
                <c:pt idx="169">
                  <c:v>0.97977745976333086</c:v>
                </c:pt>
                <c:pt idx="170">
                  <c:v>0.97724094701174546</c:v>
                </c:pt>
                <c:pt idx="171">
                  <c:v>0.97335518065928306</c:v>
                </c:pt>
                <c:pt idx="172">
                  <c:v>0.97169825613809335</c:v>
                </c:pt>
                <c:pt idx="173">
                  <c:v>0.97049233756882725</c:v>
                </c:pt>
                <c:pt idx="174">
                  <c:v>0.97024565167273868</c:v>
                </c:pt>
                <c:pt idx="175">
                  <c:v>0.96873101510945869</c:v>
                </c:pt>
                <c:pt idx="176">
                  <c:v>0.96704195557504691</c:v>
                </c:pt>
                <c:pt idx="177">
                  <c:v>0.9653342021746909</c:v>
                </c:pt>
                <c:pt idx="178">
                  <c:v>0.96472589822955956</c:v>
                </c:pt>
                <c:pt idx="179">
                  <c:v>0.96407892471403578</c:v>
                </c:pt>
                <c:pt idx="180">
                  <c:v>0.96150595531880212</c:v>
                </c:pt>
                <c:pt idx="181">
                  <c:v>0.95500365822433897</c:v>
                </c:pt>
                <c:pt idx="182">
                  <c:v>0.94398379808450272</c:v>
                </c:pt>
                <c:pt idx="183">
                  <c:v>0.93173102403793129</c:v>
                </c:pt>
                <c:pt idx="184">
                  <c:v>0.92080008863191309</c:v>
                </c:pt>
                <c:pt idx="185">
                  <c:v>0.91483511205444845</c:v>
                </c:pt>
                <c:pt idx="186">
                  <c:v>0.91336335394501478</c:v>
                </c:pt>
                <c:pt idx="187">
                  <c:v>0.91440406934735341</c:v>
                </c:pt>
                <c:pt idx="188">
                  <c:v>0.91723928023178325</c:v>
                </c:pt>
                <c:pt idx="189">
                  <c:v>0.92045992239884455</c:v>
                </c:pt>
                <c:pt idx="190">
                  <c:v>0.92468174218608445</c:v>
                </c:pt>
                <c:pt idx="191">
                  <c:v>0.930244819681732</c:v>
                </c:pt>
                <c:pt idx="192">
                  <c:v>0.9348083146711903</c:v>
                </c:pt>
                <c:pt idx="193">
                  <c:v>0.93832932600719721</c:v>
                </c:pt>
                <c:pt idx="194">
                  <c:v>0.94001620925917562</c:v>
                </c:pt>
                <c:pt idx="195">
                  <c:v>0.94053009508676777</c:v>
                </c:pt>
                <c:pt idx="196">
                  <c:v>0.94062706477187796</c:v>
                </c:pt>
                <c:pt idx="197">
                  <c:v>0.94011756027996618</c:v>
                </c:pt>
                <c:pt idx="198">
                  <c:v>0.94119118644517008</c:v>
                </c:pt>
                <c:pt idx="199">
                  <c:v>0.94227595496873873</c:v>
                </c:pt>
                <c:pt idx="200">
                  <c:v>0.94268757997683117</c:v>
                </c:pt>
                <c:pt idx="201">
                  <c:v>0.94368999992535119</c:v>
                </c:pt>
                <c:pt idx="202">
                  <c:v>0.94676062111708792</c:v>
                </c:pt>
                <c:pt idx="203">
                  <c:v>0.95029090607132116</c:v>
                </c:pt>
                <c:pt idx="204">
                  <c:v>0.9509903197889984</c:v>
                </c:pt>
                <c:pt idx="205">
                  <c:v>0.94827974456747921</c:v>
                </c:pt>
                <c:pt idx="206">
                  <c:v>0.94279068062492488</c:v>
                </c:pt>
                <c:pt idx="207">
                  <c:v>0.93383027981607825</c:v>
                </c:pt>
                <c:pt idx="208">
                  <c:v>0.92244371042040985</c:v>
                </c:pt>
                <c:pt idx="209">
                  <c:v>0.90723371817459331</c:v>
                </c:pt>
                <c:pt idx="210">
                  <c:v>0.88792675595692128</c:v>
                </c:pt>
                <c:pt idx="211">
                  <c:v>0.86291588557309673</c:v>
                </c:pt>
                <c:pt idx="212">
                  <c:v>0.83679126377587576</c:v>
                </c:pt>
                <c:pt idx="213">
                  <c:v>0.8161119092540281</c:v>
                </c:pt>
                <c:pt idx="214">
                  <c:v>0.8054283503565387</c:v>
                </c:pt>
                <c:pt idx="215">
                  <c:v>0.8000704397184274</c:v>
                </c:pt>
                <c:pt idx="216">
                  <c:v>0.7984941436237164</c:v>
                </c:pt>
                <c:pt idx="217">
                  <c:v>0.80558518040302329</c:v>
                </c:pt>
                <c:pt idx="218">
                  <c:v>0.82499555311912187</c:v>
                </c:pt>
                <c:pt idx="219">
                  <c:v>0.85028491317574673</c:v>
                </c:pt>
                <c:pt idx="220">
                  <c:v>0.87940758714613632</c:v>
                </c:pt>
                <c:pt idx="221">
                  <c:v>0.90556956613358741</c:v>
                </c:pt>
                <c:pt idx="222">
                  <c:v>0.92401732880641296</c:v>
                </c:pt>
                <c:pt idx="223">
                  <c:v>0.93556594312982044</c:v>
                </c:pt>
                <c:pt idx="224">
                  <c:v>0.93818410666645247</c:v>
                </c:pt>
                <c:pt idx="225">
                  <c:v>0.9373343237860714</c:v>
                </c:pt>
                <c:pt idx="226">
                  <c:v>0.93580370194513474</c:v>
                </c:pt>
                <c:pt idx="227">
                  <c:v>0.93313591348771763</c:v>
                </c:pt>
                <c:pt idx="228">
                  <c:v>0.92647614266055733</c:v>
                </c:pt>
                <c:pt idx="229">
                  <c:v>0.91631436536915112</c:v>
                </c:pt>
                <c:pt idx="230">
                  <c:v>0.90118382063700042</c:v>
                </c:pt>
                <c:pt idx="231">
                  <c:v>0.88211383917301667</c:v>
                </c:pt>
                <c:pt idx="232">
                  <c:v>0.86022197687090096</c:v>
                </c:pt>
                <c:pt idx="233">
                  <c:v>0.84130669877280673</c:v>
                </c:pt>
                <c:pt idx="234">
                  <c:v>0.82675119511746142</c:v>
                </c:pt>
                <c:pt idx="235">
                  <c:v>0.82721059976544375</c:v>
                </c:pt>
                <c:pt idx="236">
                  <c:v>0.85648905994218238</c:v>
                </c:pt>
                <c:pt idx="237">
                  <c:v>0.8816299047479278</c:v>
                </c:pt>
                <c:pt idx="238">
                  <c:v>0.88908944019063663</c:v>
                </c:pt>
                <c:pt idx="239">
                  <c:v>0.89066753046315217</c:v>
                </c:pt>
                <c:pt idx="240">
                  <c:v>0.89596189790302405</c:v>
                </c:pt>
                <c:pt idx="241">
                  <c:v>0.91102579679445161</c:v>
                </c:pt>
                <c:pt idx="242">
                  <c:v>0.92337039441950886</c:v>
                </c:pt>
                <c:pt idx="243">
                  <c:v>0.93290376711417999</c:v>
                </c:pt>
                <c:pt idx="244">
                  <c:v>0.93618128136186796</c:v>
                </c:pt>
                <c:pt idx="245">
                  <c:v>0.93514476940285074</c:v>
                </c:pt>
                <c:pt idx="246">
                  <c:v>0.93084199475705498</c:v>
                </c:pt>
                <c:pt idx="247">
                  <c:v>0.92841546707614742</c:v>
                </c:pt>
                <c:pt idx="248">
                  <c:v>0.93008878076950829</c:v>
                </c:pt>
                <c:pt idx="249">
                  <c:v>0.93398336824475736</c:v>
                </c:pt>
                <c:pt idx="250">
                  <c:v>0.92817833933821137</c:v>
                </c:pt>
                <c:pt idx="251">
                  <c:v>0.91864386885114924</c:v>
                </c:pt>
                <c:pt idx="252">
                  <c:v>0.90467507421338689</c:v>
                </c:pt>
                <c:pt idx="253">
                  <c:v>0.88837279350439591</c:v>
                </c:pt>
                <c:pt idx="254">
                  <c:v>0.86564622193445118</c:v>
                </c:pt>
                <c:pt idx="255">
                  <c:v>0.84493270437727663</c:v>
                </c:pt>
                <c:pt idx="256">
                  <c:v>0.83655631239119221</c:v>
                </c:pt>
                <c:pt idx="257">
                  <c:v>0.87127045223874799</c:v>
                </c:pt>
                <c:pt idx="258">
                  <c:v>0.87239095352215112</c:v>
                </c:pt>
                <c:pt idx="259">
                  <c:v>0.8528370866314019</c:v>
                </c:pt>
                <c:pt idx="260">
                  <c:v>0.75707386267295129</c:v>
                </c:pt>
                <c:pt idx="261">
                  <c:v>0.65297244924354725</c:v>
                </c:pt>
                <c:pt idx="262">
                  <c:v>0.59836681265195502</c:v>
                </c:pt>
                <c:pt idx="263">
                  <c:v>0.5846049570108155</c:v>
                </c:pt>
                <c:pt idx="264">
                  <c:v>0.54683682781864096</c:v>
                </c:pt>
                <c:pt idx="265">
                  <c:v>0.44770601506375801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D43-4864-A148-633B3908AC88}"/>
            </c:ext>
          </c:extLst>
        </c:ser>
        <c:ser>
          <c:idx val="0"/>
          <c:order val="1"/>
          <c:tx>
            <c:strRef>
              <c:f>'c3-1b'!$C$13</c:f>
              <c:strCache>
                <c:ptCount val="1"/>
                <c:pt idx="0">
                  <c:v>Economic Sentiment Indicator</c:v>
                </c:pt>
              </c:strCache>
            </c:strRef>
          </c:tx>
          <c:spPr>
            <a:ln w="28575"/>
          </c:spPr>
          <c:marker>
            <c:symbol val="none"/>
          </c:marker>
          <c:cat>
            <c:numRef>
              <c:f>'c3-1b'!$A$14:$A$279</c:f>
              <c:numCache>
                <c:formatCode>mmm\-yy</c:formatCode>
                <c:ptCount val="266"/>
                <c:pt idx="0">
                  <c:v>34700</c:v>
                </c:pt>
                <c:pt idx="1">
                  <c:v>34731</c:v>
                </c:pt>
                <c:pt idx="2">
                  <c:v>34759</c:v>
                </c:pt>
                <c:pt idx="3">
                  <c:v>34790</c:v>
                </c:pt>
                <c:pt idx="4">
                  <c:v>34820</c:v>
                </c:pt>
                <c:pt idx="5">
                  <c:v>34851</c:v>
                </c:pt>
                <c:pt idx="6">
                  <c:v>34881</c:v>
                </c:pt>
                <c:pt idx="7">
                  <c:v>34912</c:v>
                </c:pt>
                <c:pt idx="8">
                  <c:v>34943</c:v>
                </c:pt>
                <c:pt idx="9">
                  <c:v>34973</c:v>
                </c:pt>
                <c:pt idx="10">
                  <c:v>35004</c:v>
                </c:pt>
                <c:pt idx="11">
                  <c:v>35034</c:v>
                </c:pt>
                <c:pt idx="12">
                  <c:v>35065</c:v>
                </c:pt>
                <c:pt idx="13">
                  <c:v>35096</c:v>
                </c:pt>
                <c:pt idx="14">
                  <c:v>35125</c:v>
                </c:pt>
                <c:pt idx="15">
                  <c:v>35156</c:v>
                </c:pt>
                <c:pt idx="16">
                  <c:v>35186</c:v>
                </c:pt>
                <c:pt idx="17">
                  <c:v>35217</c:v>
                </c:pt>
                <c:pt idx="18">
                  <c:v>35247</c:v>
                </c:pt>
                <c:pt idx="19">
                  <c:v>35278</c:v>
                </c:pt>
                <c:pt idx="20">
                  <c:v>35309</c:v>
                </c:pt>
                <c:pt idx="21">
                  <c:v>35339</c:v>
                </c:pt>
                <c:pt idx="22">
                  <c:v>35370</c:v>
                </c:pt>
                <c:pt idx="23">
                  <c:v>35400</c:v>
                </c:pt>
                <c:pt idx="24">
                  <c:v>35431</c:v>
                </c:pt>
                <c:pt idx="25">
                  <c:v>35462</c:v>
                </c:pt>
                <c:pt idx="26">
                  <c:v>35490</c:v>
                </c:pt>
                <c:pt idx="27">
                  <c:v>35521</c:v>
                </c:pt>
                <c:pt idx="28">
                  <c:v>35551</c:v>
                </c:pt>
                <c:pt idx="29">
                  <c:v>35582</c:v>
                </c:pt>
                <c:pt idx="30">
                  <c:v>35612</c:v>
                </c:pt>
                <c:pt idx="31">
                  <c:v>35643</c:v>
                </c:pt>
                <c:pt idx="32">
                  <c:v>35674</c:v>
                </c:pt>
                <c:pt idx="33">
                  <c:v>35704</c:v>
                </c:pt>
                <c:pt idx="34">
                  <c:v>35735</c:v>
                </c:pt>
                <c:pt idx="35">
                  <c:v>35765</c:v>
                </c:pt>
                <c:pt idx="36">
                  <c:v>35796</c:v>
                </c:pt>
                <c:pt idx="37">
                  <c:v>35827</c:v>
                </c:pt>
                <c:pt idx="38">
                  <c:v>35855</c:v>
                </c:pt>
                <c:pt idx="39">
                  <c:v>35886</c:v>
                </c:pt>
                <c:pt idx="40">
                  <c:v>35916</c:v>
                </c:pt>
                <c:pt idx="41">
                  <c:v>35947</c:v>
                </c:pt>
                <c:pt idx="42">
                  <c:v>35977</c:v>
                </c:pt>
                <c:pt idx="43">
                  <c:v>36008</c:v>
                </c:pt>
                <c:pt idx="44">
                  <c:v>36039</c:v>
                </c:pt>
                <c:pt idx="45">
                  <c:v>36069</c:v>
                </c:pt>
                <c:pt idx="46">
                  <c:v>36100</c:v>
                </c:pt>
                <c:pt idx="47">
                  <c:v>36130</c:v>
                </c:pt>
                <c:pt idx="48">
                  <c:v>36161</c:v>
                </c:pt>
                <c:pt idx="49">
                  <c:v>36192</c:v>
                </c:pt>
                <c:pt idx="50">
                  <c:v>36220</c:v>
                </c:pt>
                <c:pt idx="51">
                  <c:v>36251</c:v>
                </c:pt>
                <c:pt idx="52">
                  <c:v>36281</c:v>
                </c:pt>
                <c:pt idx="53">
                  <c:v>36312</c:v>
                </c:pt>
                <c:pt idx="54">
                  <c:v>36342</c:v>
                </c:pt>
                <c:pt idx="55">
                  <c:v>36373</c:v>
                </c:pt>
                <c:pt idx="56">
                  <c:v>36404</c:v>
                </c:pt>
                <c:pt idx="57">
                  <c:v>36434</c:v>
                </c:pt>
                <c:pt idx="58">
                  <c:v>36465</c:v>
                </c:pt>
                <c:pt idx="59">
                  <c:v>36495</c:v>
                </c:pt>
                <c:pt idx="60">
                  <c:v>36526</c:v>
                </c:pt>
                <c:pt idx="61">
                  <c:v>36557</c:v>
                </c:pt>
                <c:pt idx="62">
                  <c:v>36586</c:v>
                </c:pt>
                <c:pt idx="63">
                  <c:v>36617</c:v>
                </c:pt>
                <c:pt idx="64">
                  <c:v>36647</c:v>
                </c:pt>
                <c:pt idx="65">
                  <c:v>36678</c:v>
                </c:pt>
                <c:pt idx="66">
                  <c:v>36708</c:v>
                </c:pt>
                <c:pt idx="67">
                  <c:v>36739</c:v>
                </c:pt>
                <c:pt idx="68">
                  <c:v>36770</c:v>
                </c:pt>
                <c:pt idx="69">
                  <c:v>36800</c:v>
                </c:pt>
                <c:pt idx="70">
                  <c:v>36831</c:v>
                </c:pt>
                <c:pt idx="71">
                  <c:v>36861</c:v>
                </c:pt>
                <c:pt idx="72">
                  <c:v>36892</c:v>
                </c:pt>
                <c:pt idx="73">
                  <c:v>36923</c:v>
                </c:pt>
                <c:pt idx="74">
                  <c:v>36951</c:v>
                </c:pt>
                <c:pt idx="75">
                  <c:v>36982</c:v>
                </c:pt>
                <c:pt idx="76">
                  <c:v>37012</c:v>
                </c:pt>
                <c:pt idx="77">
                  <c:v>37043</c:v>
                </c:pt>
                <c:pt idx="78">
                  <c:v>37073</c:v>
                </c:pt>
                <c:pt idx="79">
                  <c:v>37104</c:v>
                </c:pt>
                <c:pt idx="80">
                  <c:v>37135</c:v>
                </c:pt>
                <c:pt idx="81">
                  <c:v>37165</c:v>
                </c:pt>
                <c:pt idx="82">
                  <c:v>37196</c:v>
                </c:pt>
                <c:pt idx="83">
                  <c:v>37226</c:v>
                </c:pt>
                <c:pt idx="84">
                  <c:v>37257</c:v>
                </c:pt>
                <c:pt idx="85">
                  <c:v>37288</c:v>
                </c:pt>
                <c:pt idx="86">
                  <c:v>37316</c:v>
                </c:pt>
                <c:pt idx="87">
                  <c:v>37347</c:v>
                </c:pt>
                <c:pt idx="88">
                  <c:v>37377</c:v>
                </c:pt>
                <c:pt idx="89">
                  <c:v>37408</c:v>
                </c:pt>
                <c:pt idx="90">
                  <c:v>37438</c:v>
                </c:pt>
                <c:pt idx="91">
                  <c:v>37469</c:v>
                </c:pt>
                <c:pt idx="92">
                  <c:v>37500</c:v>
                </c:pt>
                <c:pt idx="93">
                  <c:v>37530</c:v>
                </c:pt>
                <c:pt idx="94">
                  <c:v>37561</c:v>
                </c:pt>
                <c:pt idx="95">
                  <c:v>37591</c:v>
                </c:pt>
                <c:pt idx="96">
                  <c:v>37622</c:v>
                </c:pt>
                <c:pt idx="97">
                  <c:v>37653</c:v>
                </c:pt>
                <c:pt idx="98">
                  <c:v>37681</c:v>
                </c:pt>
                <c:pt idx="99">
                  <c:v>37712</c:v>
                </c:pt>
                <c:pt idx="100">
                  <c:v>37742</c:v>
                </c:pt>
                <c:pt idx="101">
                  <c:v>37773</c:v>
                </c:pt>
                <c:pt idx="102">
                  <c:v>37803</c:v>
                </c:pt>
                <c:pt idx="103">
                  <c:v>37834</c:v>
                </c:pt>
                <c:pt idx="104">
                  <c:v>37865</c:v>
                </c:pt>
                <c:pt idx="105">
                  <c:v>37895</c:v>
                </c:pt>
                <c:pt idx="106">
                  <c:v>37926</c:v>
                </c:pt>
                <c:pt idx="107">
                  <c:v>37956</c:v>
                </c:pt>
                <c:pt idx="108">
                  <c:v>37987</c:v>
                </c:pt>
                <c:pt idx="109">
                  <c:v>38018</c:v>
                </c:pt>
                <c:pt idx="110">
                  <c:v>38047</c:v>
                </c:pt>
                <c:pt idx="111">
                  <c:v>38078</c:v>
                </c:pt>
                <c:pt idx="112">
                  <c:v>38108</c:v>
                </c:pt>
                <c:pt idx="113">
                  <c:v>38139</c:v>
                </c:pt>
                <c:pt idx="114">
                  <c:v>38169</c:v>
                </c:pt>
                <c:pt idx="115">
                  <c:v>38200</c:v>
                </c:pt>
                <c:pt idx="116">
                  <c:v>38231</c:v>
                </c:pt>
                <c:pt idx="117">
                  <c:v>38261</c:v>
                </c:pt>
                <c:pt idx="118">
                  <c:v>38292</c:v>
                </c:pt>
                <c:pt idx="119">
                  <c:v>38322</c:v>
                </c:pt>
                <c:pt idx="120">
                  <c:v>38353</c:v>
                </c:pt>
                <c:pt idx="121">
                  <c:v>38384</c:v>
                </c:pt>
                <c:pt idx="122">
                  <c:v>38412</c:v>
                </c:pt>
                <c:pt idx="123">
                  <c:v>38443</c:v>
                </c:pt>
                <c:pt idx="124">
                  <c:v>38473</c:v>
                </c:pt>
                <c:pt idx="125">
                  <c:v>38504</c:v>
                </c:pt>
                <c:pt idx="126">
                  <c:v>38534</c:v>
                </c:pt>
                <c:pt idx="127">
                  <c:v>38565</c:v>
                </c:pt>
                <c:pt idx="128">
                  <c:v>38596</c:v>
                </c:pt>
                <c:pt idx="129">
                  <c:v>38626</c:v>
                </c:pt>
                <c:pt idx="130">
                  <c:v>38657</c:v>
                </c:pt>
                <c:pt idx="131">
                  <c:v>38687</c:v>
                </c:pt>
                <c:pt idx="132">
                  <c:v>38718</c:v>
                </c:pt>
                <c:pt idx="133">
                  <c:v>38749</c:v>
                </c:pt>
                <c:pt idx="134">
                  <c:v>38777</c:v>
                </c:pt>
                <c:pt idx="135">
                  <c:v>38808</c:v>
                </c:pt>
                <c:pt idx="136">
                  <c:v>38838</c:v>
                </c:pt>
                <c:pt idx="137">
                  <c:v>38869</c:v>
                </c:pt>
                <c:pt idx="138">
                  <c:v>38899</c:v>
                </c:pt>
                <c:pt idx="139">
                  <c:v>38930</c:v>
                </c:pt>
                <c:pt idx="140">
                  <c:v>38961</c:v>
                </c:pt>
                <c:pt idx="141">
                  <c:v>38991</c:v>
                </c:pt>
                <c:pt idx="142">
                  <c:v>39022</c:v>
                </c:pt>
                <c:pt idx="143">
                  <c:v>39052</c:v>
                </c:pt>
                <c:pt idx="144">
                  <c:v>39083</c:v>
                </c:pt>
                <c:pt idx="145">
                  <c:v>39114</c:v>
                </c:pt>
                <c:pt idx="146">
                  <c:v>39142</c:v>
                </c:pt>
                <c:pt idx="147">
                  <c:v>39173</c:v>
                </c:pt>
                <c:pt idx="148">
                  <c:v>39203</c:v>
                </c:pt>
                <c:pt idx="149">
                  <c:v>39234</c:v>
                </c:pt>
                <c:pt idx="150">
                  <c:v>39264</c:v>
                </c:pt>
                <c:pt idx="151">
                  <c:v>39295</c:v>
                </c:pt>
                <c:pt idx="152">
                  <c:v>39326</c:v>
                </c:pt>
                <c:pt idx="153">
                  <c:v>39356</c:v>
                </c:pt>
                <c:pt idx="154">
                  <c:v>39387</c:v>
                </c:pt>
                <c:pt idx="155">
                  <c:v>39417</c:v>
                </c:pt>
                <c:pt idx="156">
                  <c:v>39448</c:v>
                </c:pt>
                <c:pt idx="157">
                  <c:v>39479</c:v>
                </c:pt>
                <c:pt idx="158">
                  <c:v>39508</c:v>
                </c:pt>
                <c:pt idx="159">
                  <c:v>39539</c:v>
                </c:pt>
                <c:pt idx="160">
                  <c:v>39569</c:v>
                </c:pt>
                <c:pt idx="161">
                  <c:v>39600</c:v>
                </c:pt>
                <c:pt idx="162">
                  <c:v>39630</c:v>
                </c:pt>
                <c:pt idx="163">
                  <c:v>39661</c:v>
                </c:pt>
                <c:pt idx="164">
                  <c:v>39692</c:v>
                </c:pt>
                <c:pt idx="165">
                  <c:v>39722</c:v>
                </c:pt>
                <c:pt idx="166">
                  <c:v>39753</c:v>
                </c:pt>
                <c:pt idx="167">
                  <c:v>39783</c:v>
                </c:pt>
                <c:pt idx="168">
                  <c:v>39814</c:v>
                </c:pt>
                <c:pt idx="169">
                  <c:v>39845</c:v>
                </c:pt>
                <c:pt idx="170">
                  <c:v>39873</c:v>
                </c:pt>
                <c:pt idx="171">
                  <c:v>39904</c:v>
                </c:pt>
                <c:pt idx="172">
                  <c:v>39934</c:v>
                </c:pt>
                <c:pt idx="173">
                  <c:v>39965</c:v>
                </c:pt>
                <c:pt idx="174">
                  <c:v>39995</c:v>
                </c:pt>
                <c:pt idx="175">
                  <c:v>40026</c:v>
                </c:pt>
                <c:pt idx="176">
                  <c:v>40057</c:v>
                </c:pt>
                <c:pt idx="177">
                  <c:v>40087</c:v>
                </c:pt>
                <c:pt idx="178">
                  <c:v>40118</c:v>
                </c:pt>
                <c:pt idx="179">
                  <c:v>40148</c:v>
                </c:pt>
                <c:pt idx="180">
                  <c:v>40179</c:v>
                </c:pt>
                <c:pt idx="181">
                  <c:v>40210</c:v>
                </c:pt>
                <c:pt idx="182">
                  <c:v>40238</c:v>
                </c:pt>
                <c:pt idx="183">
                  <c:v>40269</c:v>
                </c:pt>
                <c:pt idx="184">
                  <c:v>40299</c:v>
                </c:pt>
                <c:pt idx="185">
                  <c:v>40330</c:v>
                </c:pt>
                <c:pt idx="186">
                  <c:v>40360</c:v>
                </c:pt>
                <c:pt idx="187">
                  <c:v>40391</c:v>
                </c:pt>
                <c:pt idx="188">
                  <c:v>40422</c:v>
                </c:pt>
                <c:pt idx="189">
                  <c:v>40452</c:v>
                </c:pt>
                <c:pt idx="190">
                  <c:v>40483</c:v>
                </c:pt>
                <c:pt idx="191">
                  <c:v>40513</c:v>
                </c:pt>
                <c:pt idx="192">
                  <c:v>40544</c:v>
                </c:pt>
                <c:pt idx="193">
                  <c:v>40575</c:v>
                </c:pt>
                <c:pt idx="194">
                  <c:v>40603</c:v>
                </c:pt>
                <c:pt idx="195">
                  <c:v>40634</c:v>
                </c:pt>
                <c:pt idx="196">
                  <c:v>40664</c:v>
                </c:pt>
                <c:pt idx="197">
                  <c:v>40695</c:v>
                </c:pt>
                <c:pt idx="198">
                  <c:v>40725</c:v>
                </c:pt>
                <c:pt idx="199">
                  <c:v>40756</c:v>
                </c:pt>
                <c:pt idx="200">
                  <c:v>40787</c:v>
                </c:pt>
                <c:pt idx="201">
                  <c:v>40817</c:v>
                </c:pt>
                <c:pt idx="202">
                  <c:v>40848</c:v>
                </c:pt>
                <c:pt idx="203">
                  <c:v>40878</c:v>
                </c:pt>
                <c:pt idx="204">
                  <c:v>40909</c:v>
                </c:pt>
                <c:pt idx="205">
                  <c:v>40940</c:v>
                </c:pt>
                <c:pt idx="206">
                  <c:v>40969</c:v>
                </c:pt>
                <c:pt idx="207">
                  <c:v>41000</c:v>
                </c:pt>
                <c:pt idx="208">
                  <c:v>41030</c:v>
                </c:pt>
                <c:pt idx="209">
                  <c:v>41061</c:v>
                </c:pt>
                <c:pt idx="210">
                  <c:v>41091</c:v>
                </c:pt>
                <c:pt idx="211">
                  <c:v>41122</c:v>
                </c:pt>
                <c:pt idx="212">
                  <c:v>41153</c:v>
                </c:pt>
                <c:pt idx="213">
                  <c:v>41183</c:v>
                </c:pt>
                <c:pt idx="214">
                  <c:v>41214</c:v>
                </c:pt>
                <c:pt idx="215">
                  <c:v>41244</c:v>
                </c:pt>
                <c:pt idx="216">
                  <c:v>41275</c:v>
                </c:pt>
                <c:pt idx="217">
                  <c:v>41306</c:v>
                </c:pt>
                <c:pt idx="218">
                  <c:v>41334</c:v>
                </c:pt>
                <c:pt idx="219">
                  <c:v>41365</c:v>
                </c:pt>
                <c:pt idx="220">
                  <c:v>41395</c:v>
                </c:pt>
                <c:pt idx="221">
                  <c:v>41426</c:v>
                </c:pt>
                <c:pt idx="222">
                  <c:v>41456</c:v>
                </c:pt>
                <c:pt idx="223">
                  <c:v>41487</c:v>
                </c:pt>
                <c:pt idx="224">
                  <c:v>41518</c:v>
                </c:pt>
                <c:pt idx="225">
                  <c:v>41548</c:v>
                </c:pt>
                <c:pt idx="226">
                  <c:v>41579</c:v>
                </c:pt>
                <c:pt idx="227">
                  <c:v>41609</c:v>
                </c:pt>
                <c:pt idx="228">
                  <c:v>41640</c:v>
                </c:pt>
                <c:pt idx="229">
                  <c:v>41671</c:v>
                </c:pt>
                <c:pt idx="230">
                  <c:v>41699</c:v>
                </c:pt>
                <c:pt idx="231">
                  <c:v>41730</c:v>
                </c:pt>
                <c:pt idx="232">
                  <c:v>41760</c:v>
                </c:pt>
                <c:pt idx="233">
                  <c:v>41791</c:v>
                </c:pt>
                <c:pt idx="234">
                  <c:v>41821</c:v>
                </c:pt>
                <c:pt idx="235">
                  <c:v>41852</c:v>
                </c:pt>
                <c:pt idx="236">
                  <c:v>41883</c:v>
                </c:pt>
                <c:pt idx="237">
                  <c:v>41913</c:v>
                </c:pt>
                <c:pt idx="238">
                  <c:v>41944</c:v>
                </c:pt>
                <c:pt idx="239">
                  <c:v>41974</c:v>
                </c:pt>
                <c:pt idx="240">
                  <c:v>42005</c:v>
                </c:pt>
                <c:pt idx="241">
                  <c:v>42036</c:v>
                </c:pt>
                <c:pt idx="242">
                  <c:v>42064</c:v>
                </c:pt>
                <c:pt idx="243">
                  <c:v>42095</c:v>
                </c:pt>
                <c:pt idx="244">
                  <c:v>42125</c:v>
                </c:pt>
                <c:pt idx="245">
                  <c:v>42156</c:v>
                </c:pt>
                <c:pt idx="246">
                  <c:v>42186</c:v>
                </c:pt>
                <c:pt idx="247">
                  <c:v>42217</c:v>
                </c:pt>
                <c:pt idx="248">
                  <c:v>42248</c:v>
                </c:pt>
                <c:pt idx="249">
                  <c:v>42278</c:v>
                </c:pt>
                <c:pt idx="250">
                  <c:v>42309</c:v>
                </c:pt>
                <c:pt idx="251">
                  <c:v>42339</c:v>
                </c:pt>
                <c:pt idx="252">
                  <c:v>42370</c:v>
                </c:pt>
                <c:pt idx="253">
                  <c:v>42401</c:v>
                </c:pt>
                <c:pt idx="254">
                  <c:v>42430</c:v>
                </c:pt>
                <c:pt idx="255">
                  <c:v>42461</c:v>
                </c:pt>
                <c:pt idx="256">
                  <c:v>42491</c:v>
                </c:pt>
                <c:pt idx="257">
                  <c:v>42522</c:v>
                </c:pt>
                <c:pt idx="258">
                  <c:v>42552</c:v>
                </c:pt>
                <c:pt idx="259">
                  <c:v>42583</c:v>
                </c:pt>
                <c:pt idx="260">
                  <c:v>42614</c:v>
                </c:pt>
                <c:pt idx="261">
                  <c:v>42644</c:v>
                </c:pt>
                <c:pt idx="262">
                  <c:v>42675</c:v>
                </c:pt>
                <c:pt idx="263">
                  <c:v>42705</c:v>
                </c:pt>
                <c:pt idx="264">
                  <c:v>42736</c:v>
                </c:pt>
                <c:pt idx="265">
                  <c:v>42767</c:v>
                </c:pt>
              </c:numCache>
            </c:numRef>
          </c:cat>
          <c:val>
            <c:numRef>
              <c:f>'c3-1b'!$C$14:$C$279</c:f>
              <c:numCache>
                <c:formatCode>0.0</c:formatCode>
                <c:ptCount val="266"/>
                <c:pt idx="0">
                  <c:v>0.98492191089645331</c:v>
                </c:pt>
                <c:pt idx="1">
                  <c:v>0.98645784220649524</c:v>
                </c:pt>
                <c:pt idx="2">
                  <c:v>0.98718436631360695</c:v>
                </c:pt>
                <c:pt idx="3">
                  <c:v>0.98668871524054735</c:v>
                </c:pt>
                <c:pt idx="4">
                  <c:v>0.98656691338847935</c:v>
                </c:pt>
                <c:pt idx="5">
                  <c:v>0.9861578534981027</c:v>
                </c:pt>
                <c:pt idx="6">
                  <c:v>0.98584498755662753</c:v>
                </c:pt>
                <c:pt idx="7">
                  <c:v>0.98568889571800211</c:v>
                </c:pt>
                <c:pt idx="8">
                  <c:v>0.98585677514425318</c:v>
                </c:pt>
                <c:pt idx="9">
                  <c:v>0.98668837472916804</c:v>
                </c:pt>
                <c:pt idx="10">
                  <c:v>0.98742290162474022</c:v>
                </c:pt>
                <c:pt idx="11">
                  <c:v>0.9871428147862592</c:v>
                </c:pt>
                <c:pt idx="12">
                  <c:v>0.98643623438002792</c:v>
                </c:pt>
                <c:pt idx="13">
                  <c:v>0.98557831561763953</c:v>
                </c:pt>
                <c:pt idx="14">
                  <c:v>0.9847484804482004</c:v>
                </c:pt>
                <c:pt idx="15">
                  <c:v>0.98403649324839482</c:v>
                </c:pt>
                <c:pt idx="16">
                  <c:v>0.98381653299282745</c:v>
                </c:pt>
                <c:pt idx="17">
                  <c:v>0.98337224112092525</c:v>
                </c:pt>
                <c:pt idx="18">
                  <c:v>0.98214069293226991</c:v>
                </c:pt>
                <c:pt idx="19">
                  <c:v>0.98030947324167028</c:v>
                </c:pt>
                <c:pt idx="20">
                  <c:v>0.97818315008288337</c:v>
                </c:pt>
                <c:pt idx="21">
                  <c:v>0.97594111600211209</c:v>
                </c:pt>
                <c:pt idx="22">
                  <c:v>0.97430150863221643</c:v>
                </c:pt>
                <c:pt idx="23">
                  <c:v>0.97294997037154574</c:v>
                </c:pt>
                <c:pt idx="24">
                  <c:v>0.96956676146531107</c:v>
                </c:pt>
                <c:pt idx="25">
                  <c:v>0.96724684616622914</c:v>
                </c:pt>
                <c:pt idx="26">
                  <c:v>0.96716498878332957</c:v>
                </c:pt>
                <c:pt idx="27">
                  <c:v>0.96736908992908555</c:v>
                </c:pt>
                <c:pt idx="28">
                  <c:v>0.97007967416837371</c:v>
                </c:pt>
                <c:pt idx="29">
                  <c:v>0.97625539023653984</c:v>
                </c:pt>
                <c:pt idx="30">
                  <c:v>0.98121227383235521</c:v>
                </c:pt>
                <c:pt idx="31">
                  <c:v>0.9848067934456044</c:v>
                </c:pt>
                <c:pt idx="32">
                  <c:v>0.98516613125998997</c:v>
                </c:pt>
                <c:pt idx="33">
                  <c:v>0.98512590105816189</c:v>
                </c:pt>
                <c:pt idx="34">
                  <c:v>0.98464754292143386</c:v>
                </c:pt>
                <c:pt idx="35">
                  <c:v>0.98367781288272826</c:v>
                </c:pt>
                <c:pt idx="36">
                  <c:v>0.98351193429906603</c:v>
                </c:pt>
                <c:pt idx="37">
                  <c:v>0.98151696600086435</c:v>
                </c:pt>
                <c:pt idx="38">
                  <c:v>0.98155072336020399</c:v>
                </c:pt>
                <c:pt idx="39">
                  <c:v>0.9818008178078399</c:v>
                </c:pt>
                <c:pt idx="40">
                  <c:v>0.98171877735013724</c:v>
                </c:pt>
                <c:pt idx="41">
                  <c:v>0.97928270557688746</c:v>
                </c:pt>
                <c:pt idx="42">
                  <c:v>0.97868424816257316</c:v>
                </c:pt>
                <c:pt idx="43">
                  <c:v>0.97333023581809175</c:v>
                </c:pt>
                <c:pt idx="44">
                  <c:v>0.97230846453157849</c:v>
                </c:pt>
                <c:pt idx="45">
                  <c:v>0.97232268152321111</c:v>
                </c:pt>
                <c:pt idx="46">
                  <c:v>0.97238665135272928</c:v>
                </c:pt>
                <c:pt idx="47">
                  <c:v>0.97228370647423223</c:v>
                </c:pt>
                <c:pt idx="48">
                  <c:v>0.9719056834574924</c:v>
                </c:pt>
                <c:pt idx="49">
                  <c:v>0.97077059048224246</c:v>
                </c:pt>
                <c:pt idx="50">
                  <c:v>0.96908743169733835</c:v>
                </c:pt>
                <c:pt idx="51">
                  <c:v>0.96443420223990262</c:v>
                </c:pt>
                <c:pt idx="52">
                  <c:v>0.96028729843167415</c:v>
                </c:pt>
                <c:pt idx="53">
                  <c:v>0.95563569221096889</c:v>
                </c:pt>
                <c:pt idx="54">
                  <c:v>0.94999648816702065</c:v>
                </c:pt>
                <c:pt idx="55">
                  <c:v>0.94742589055004534</c:v>
                </c:pt>
                <c:pt idx="56">
                  <c:v>0.94050727037050685</c:v>
                </c:pt>
                <c:pt idx="57">
                  <c:v>0.93336412963066373</c:v>
                </c:pt>
                <c:pt idx="58">
                  <c:v>0.92841876248141031</c:v>
                </c:pt>
                <c:pt idx="59">
                  <c:v>0.92543342900675019</c:v>
                </c:pt>
                <c:pt idx="60">
                  <c:v>0.91903396313464192</c:v>
                </c:pt>
                <c:pt idx="61">
                  <c:v>0.90821355240723778</c:v>
                </c:pt>
                <c:pt idx="62">
                  <c:v>0.90056060051060771</c:v>
                </c:pt>
                <c:pt idx="63">
                  <c:v>0.91345223786589047</c:v>
                </c:pt>
                <c:pt idx="64">
                  <c:v>0.92377017568420072</c:v>
                </c:pt>
                <c:pt idx="65">
                  <c:v>0.93141908260286532</c:v>
                </c:pt>
                <c:pt idx="66">
                  <c:v>0.93681684481350558</c:v>
                </c:pt>
                <c:pt idx="67">
                  <c:v>0.94009863312320463</c:v>
                </c:pt>
                <c:pt idx="68">
                  <c:v>0.93975188883171024</c:v>
                </c:pt>
                <c:pt idx="69">
                  <c:v>0.94055366931996232</c:v>
                </c:pt>
                <c:pt idx="70">
                  <c:v>0.94234197777805628</c:v>
                </c:pt>
                <c:pt idx="71">
                  <c:v>0.9481375327830065</c:v>
                </c:pt>
                <c:pt idx="72">
                  <c:v>0.95339393059512201</c:v>
                </c:pt>
                <c:pt idx="73">
                  <c:v>0.96175447665893643</c:v>
                </c:pt>
                <c:pt idx="74">
                  <c:v>0.96087797067836445</c:v>
                </c:pt>
                <c:pt idx="75">
                  <c:v>0.95902585428933207</c:v>
                </c:pt>
                <c:pt idx="76">
                  <c:v>0.95993427151030941</c:v>
                </c:pt>
                <c:pt idx="77">
                  <c:v>0.96038370711861021</c:v>
                </c:pt>
                <c:pt idx="78">
                  <c:v>0.96094243298565318</c:v>
                </c:pt>
                <c:pt idx="79">
                  <c:v>0.963072134292139</c:v>
                </c:pt>
                <c:pt idx="80">
                  <c:v>0.96313499986722517</c:v>
                </c:pt>
                <c:pt idx="81">
                  <c:v>0.96370827037329077</c:v>
                </c:pt>
                <c:pt idx="82">
                  <c:v>0.96916673450517976</c:v>
                </c:pt>
                <c:pt idx="83">
                  <c:v>0.96645853530052206</c:v>
                </c:pt>
                <c:pt idx="84">
                  <c:v>0.96459724047517215</c:v>
                </c:pt>
                <c:pt idx="85">
                  <c:v>0.95807602099710731</c:v>
                </c:pt>
                <c:pt idx="86">
                  <c:v>0.95305650670710473</c:v>
                </c:pt>
                <c:pt idx="87">
                  <c:v>0.95034122721855696</c:v>
                </c:pt>
                <c:pt idx="88">
                  <c:v>0.94723906953812032</c:v>
                </c:pt>
                <c:pt idx="89">
                  <c:v>0.94753620203970035</c:v>
                </c:pt>
                <c:pt idx="90">
                  <c:v>0.94773254905278648</c:v>
                </c:pt>
                <c:pt idx="91">
                  <c:v>0.9482418937015461</c:v>
                </c:pt>
                <c:pt idx="92">
                  <c:v>0.94903488511909451</c:v>
                </c:pt>
                <c:pt idx="93">
                  <c:v>0.94965215946013182</c:v>
                </c:pt>
                <c:pt idx="94">
                  <c:v>0.94754626739019776</c:v>
                </c:pt>
                <c:pt idx="95">
                  <c:v>0.94336624957390225</c:v>
                </c:pt>
                <c:pt idx="96">
                  <c:v>0.93984110532336129</c:v>
                </c:pt>
                <c:pt idx="97">
                  <c:v>0.93736089478204077</c:v>
                </c:pt>
                <c:pt idx="98">
                  <c:v>0.93088696774082991</c:v>
                </c:pt>
                <c:pt idx="99">
                  <c:v>0.92478310252577323</c:v>
                </c:pt>
                <c:pt idx="100">
                  <c:v>0.91777773003119212</c:v>
                </c:pt>
                <c:pt idx="101">
                  <c:v>0.91090019862418814</c:v>
                </c:pt>
                <c:pt idx="102">
                  <c:v>0.90224271156903202</c:v>
                </c:pt>
                <c:pt idx="103">
                  <c:v>0.89247550595155767</c:v>
                </c:pt>
                <c:pt idx="104">
                  <c:v>0.87729751121444288</c:v>
                </c:pt>
                <c:pt idx="105">
                  <c:v>0.86058708764049574</c:v>
                </c:pt>
                <c:pt idx="106">
                  <c:v>0.83909713224517657</c:v>
                </c:pt>
                <c:pt idx="107">
                  <c:v>0.81255460583188155</c:v>
                </c:pt>
                <c:pt idx="108">
                  <c:v>0.76992775703454208</c:v>
                </c:pt>
                <c:pt idx="109">
                  <c:v>0.71410616240827163</c:v>
                </c:pt>
                <c:pt idx="110">
                  <c:v>0.665947333030531</c:v>
                </c:pt>
                <c:pt idx="111">
                  <c:v>0.65384290475047613</c:v>
                </c:pt>
                <c:pt idx="112">
                  <c:v>0.67312668795584263</c:v>
                </c:pt>
                <c:pt idx="113">
                  <c:v>0.70823307498896804</c:v>
                </c:pt>
                <c:pt idx="114">
                  <c:v>0.74191856526478284</c:v>
                </c:pt>
                <c:pt idx="115">
                  <c:v>0.76625179126259391</c:v>
                </c:pt>
                <c:pt idx="116">
                  <c:v>0.79467246561645821</c:v>
                </c:pt>
                <c:pt idx="117">
                  <c:v>0.82794452110443173</c:v>
                </c:pt>
                <c:pt idx="118">
                  <c:v>0.82992760687503597</c:v>
                </c:pt>
                <c:pt idx="119">
                  <c:v>0.80406160849486197</c:v>
                </c:pt>
                <c:pt idx="120">
                  <c:v>0.77527708995268629</c:v>
                </c:pt>
                <c:pt idx="121">
                  <c:v>0.76977597717395996</c:v>
                </c:pt>
                <c:pt idx="122">
                  <c:v>0.7787412074244966</c:v>
                </c:pt>
                <c:pt idx="123">
                  <c:v>0.78660699056731809</c:v>
                </c:pt>
                <c:pt idx="124">
                  <c:v>0.80852021799267182</c:v>
                </c:pt>
                <c:pt idx="125">
                  <c:v>0.81031793384023687</c:v>
                </c:pt>
                <c:pt idx="126">
                  <c:v>0.80282180697359706</c:v>
                </c:pt>
                <c:pt idx="127">
                  <c:v>0.79337356458052943</c:v>
                </c:pt>
                <c:pt idx="128">
                  <c:v>0.79076637410813766</c:v>
                </c:pt>
                <c:pt idx="129">
                  <c:v>0.78712107890453442</c:v>
                </c:pt>
                <c:pt idx="130">
                  <c:v>0.79183131320081501</c:v>
                </c:pt>
                <c:pt idx="131">
                  <c:v>0.80590533918783525</c:v>
                </c:pt>
                <c:pt idx="132">
                  <c:v>0.82144790910442633</c:v>
                </c:pt>
                <c:pt idx="133">
                  <c:v>0.83794972533032352</c:v>
                </c:pt>
                <c:pt idx="134">
                  <c:v>0.87361973287446326</c:v>
                </c:pt>
                <c:pt idx="135">
                  <c:v>0.88747888045587575</c:v>
                </c:pt>
                <c:pt idx="136">
                  <c:v>0.89866606666358417</c:v>
                </c:pt>
                <c:pt idx="137">
                  <c:v>0.90273498336700386</c:v>
                </c:pt>
                <c:pt idx="138">
                  <c:v>0.9085539461990646</c:v>
                </c:pt>
                <c:pt idx="139">
                  <c:v>0.91136500777291507</c:v>
                </c:pt>
                <c:pt idx="140">
                  <c:v>0.91601858295141481</c:v>
                </c:pt>
                <c:pt idx="141">
                  <c:v>0.92477501999994971</c:v>
                </c:pt>
                <c:pt idx="142">
                  <c:v>0.9230836194990728</c:v>
                </c:pt>
                <c:pt idx="143">
                  <c:v>0.92365298378688176</c:v>
                </c:pt>
                <c:pt idx="144">
                  <c:v>0.92514356494704642</c:v>
                </c:pt>
                <c:pt idx="145">
                  <c:v>0.92906305616352647</c:v>
                </c:pt>
                <c:pt idx="146">
                  <c:v>0.92849632980946928</c:v>
                </c:pt>
                <c:pt idx="147">
                  <c:v>0.92597612134851792</c:v>
                </c:pt>
                <c:pt idx="148">
                  <c:v>0.92118902561841143</c:v>
                </c:pt>
                <c:pt idx="149">
                  <c:v>0.91532142560387719</c:v>
                </c:pt>
                <c:pt idx="150">
                  <c:v>0.92095163453029361</c:v>
                </c:pt>
                <c:pt idx="151">
                  <c:v>0.92396514829282594</c:v>
                </c:pt>
                <c:pt idx="152">
                  <c:v>0.92678184164782185</c:v>
                </c:pt>
                <c:pt idx="153">
                  <c:v>0.92563787868147585</c:v>
                </c:pt>
                <c:pt idx="154">
                  <c:v>0.92567133012206892</c:v>
                </c:pt>
                <c:pt idx="155">
                  <c:v>0.92721668270120106</c:v>
                </c:pt>
                <c:pt idx="156">
                  <c:v>0.92673982738014549</c:v>
                </c:pt>
                <c:pt idx="157">
                  <c:v>0.92366075043162243</c:v>
                </c:pt>
                <c:pt idx="158">
                  <c:v>0.91703683376737755</c:v>
                </c:pt>
                <c:pt idx="159">
                  <c:v>0.90721275407468494</c:v>
                </c:pt>
                <c:pt idx="160">
                  <c:v>0.8940675774900475</c:v>
                </c:pt>
                <c:pt idx="161">
                  <c:v>0.88317844720095884</c:v>
                </c:pt>
                <c:pt idx="162">
                  <c:v>0.86243249694374902</c:v>
                </c:pt>
                <c:pt idx="163">
                  <c:v>0.86358469971772855</c:v>
                </c:pt>
                <c:pt idx="164">
                  <c:v>0.88671202846367259</c:v>
                </c:pt>
                <c:pt idx="165">
                  <c:v>0.92082470277619</c:v>
                </c:pt>
                <c:pt idx="166">
                  <c:v>0.95252241146049976</c:v>
                </c:pt>
                <c:pt idx="167">
                  <c:v>0.97348417970222689</c:v>
                </c:pt>
                <c:pt idx="168">
                  <c:v>0.97632786188720611</c:v>
                </c:pt>
                <c:pt idx="169">
                  <c:v>0.97647832482362307</c:v>
                </c:pt>
                <c:pt idx="170">
                  <c:v>0.97624354665962165</c:v>
                </c:pt>
                <c:pt idx="171">
                  <c:v>0.97130199532336903</c:v>
                </c:pt>
                <c:pt idx="172">
                  <c:v>0.96927600681878923</c:v>
                </c:pt>
                <c:pt idx="173">
                  <c:v>0.96805587409807348</c:v>
                </c:pt>
                <c:pt idx="174">
                  <c:v>0.9681962504875824</c:v>
                </c:pt>
                <c:pt idx="175">
                  <c:v>0.96631518309282238</c:v>
                </c:pt>
                <c:pt idx="176">
                  <c:v>0.96495435689685471</c:v>
                </c:pt>
                <c:pt idx="177">
                  <c:v>0.96306536056886538</c:v>
                </c:pt>
                <c:pt idx="178">
                  <c:v>0.96249530505725955</c:v>
                </c:pt>
                <c:pt idx="179">
                  <c:v>0.96181169428541857</c:v>
                </c:pt>
                <c:pt idx="180">
                  <c:v>0.95922836274164691</c:v>
                </c:pt>
                <c:pt idx="181">
                  <c:v>0.95193388606678442</c:v>
                </c:pt>
                <c:pt idx="182">
                  <c:v>0.94122364924020285</c:v>
                </c:pt>
                <c:pt idx="183">
                  <c:v>0.92948779239932722</c:v>
                </c:pt>
                <c:pt idx="184">
                  <c:v>0.91838683891224515</c:v>
                </c:pt>
                <c:pt idx="185">
                  <c:v>0.91229858835814259</c:v>
                </c:pt>
                <c:pt idx="186">
                  <c:v>0.91101381759900035</c:v>
                </c:pt>
                <c:pt idx="187">
                  <c:v>0.91189800080041494</c:v>
                </c:pt>
                <c:pt idx="188">
                  <c:v>0.9144146328710907</c:v>
                </c:pt>
                <c:pt idx="189">
                  <c:v>0.9170063375417139</c:v>
                </c:pt>
                <c:pt idx="190">
                  <c:v>0.9216541244246973</c:v>
                </c:pt>
                <c:pt idx="191">
                  <c:v>0.92717258686274873</c:v>
                </c:pt>
                <c:pt idx="192">
                  <c:v>0.93174293080661308</c:v>
                </c:pt>
                <c:pt idx="193">
                  <c:v>0.93484030691605191</c:v>
                </c:pt>
                <c:pt idx="194">
                  <c:v>0.9371390564664327</c:v>
                </c:pt>
                <c:pt idx="195">
                  <c:v>0.93748284832729867</c:v>
                </c:pt>
                <c:pt idx="196">
                  <c:v>0.93815282979818992</c:v>
                </c:pt>
                <c:pt idx="197">
                  <c:v>0.93708606648622228</c:v>
                </c:pt>
                <c:pt idx="198">
                  <c:v>0.93772923218170778</c:v>
                </c:pt>
                <c:pt idx="199">
                  <c:v>0.93902495301386091</c:v>
                </c:pt>
                <c:pt idx="200">
                  <c:v>0.93941770573333438</c:v>
                </c:pt>
                <c:pt idx="201">
                  <c:v>0.94011278126877496</c:v>
                </c:pt>
                <c:pt idx="202">
                  <c:v>0.94364682534025401</c:v>
                </c:pt>
                <c:pt idx="203">
                  <c:v>0.94982613593212473</c:v>
                </c:pt>
                <c:pt idx="204">
                  <c:v>0.94925203046743867</c:v>
                </c:pt>
                <c:pt idx="205">
                  <c:v>0.94561415265429671</c:v>
                </c:pt>
                <c:pt idx="206">
                  <c:v>0.94068150461560796</c:v>
                </c:pt>
                <c:pt idx="207">
                  <c:v>0.93133804740591264</c:v>
                </c:pt>
                <c:pt idx="208">
                  <c:v>0.91958623484819502</c:v>
                </c:pt>
                <c:pt idx="209">
                  <c:v>0.90400763040762366</c:v>
                </c:pt>
                <c:pt idx="210">
                  <c:v>0.88346762774330345</c:v>
                </c:pt>
                <c:pt idx="211">
                  <c:v>0.85958879380546815</c:v>
                </c:pt>
                <c:pt idx="212">
                  <c:v>0.83225766597927731</c:v>
                </c:pt>
                <c:pt idx="213">
                  <c:v>0.80984187282297582</c:v>
                </c:pt>
                <c:pt idx="214">
                  <c:v>0.79882742776879767</c:v>
                </c:pt>
                <c:pt idx="215">
                  <c:v>0.79335446592941805</c:v>
                </c:pt>
                <c:pt idx="216">
                  <c:v>0.79260915039410396</c:v>
                </c:pt>
                <c:pt idx="217">
                  <c:v>0.79810179261948588</c:v>
                </c:pt>
                <c:pt idx="218">
                  <c:v>0.81665377243177262</c:v>
                </c:pt>
                <c:pt idx="219">
                  <c:v>0.84074175190807943</c:v>
                </c:pt>
                <c:pt idx="220">
                  <c:v>0.86922311852461298</c:v>
                </c:pt>
                <c:pt idx="221">
                  <c:v>0.89590201954850957</c:v>
                </c:pt>
                <c:pt idx="222">
                  <c:v>0.91350945807311423</c:v>
                </c:pt>
                <c:pt idx="223">
                  <c:v>0.92472123424204677</c:v>
                </c:pt>
                <c:pt idx="224">
                  <c:v>0.9276784468229804</c:v>
                </c:pt>
                <c:pt idx="225">
                  <c:v>0.92686978739062109</c:v>
                </c:pt>
                <c:pt idx="226">
                  <c:v>0.9265923875233455</c:v>
                </c:pt>
                <c:pt idx="227">
                  <c:v>0.92119780664596718</c:v>
                </c:pt>
                <c:pt idx="228">
                  <c:v>0.9132496299927223</c:v>
                </c:pt>
                <c:pt idx="229">
                  <c:v>0.90067540824778403</c:v>
                </c:pt>
                <c:pt idx="230">
                  <c:v>0.88304030313747162</c:v>
                </c:pt>
                <c:pt idx="231">
                  <c:v>0.86089427464912449</c:v>
                </c:pt>
                <c:pt idx="232">
                  <c:v>0.83724757733251176</c:v>
                </c:pt>
                <c:pt idx="233">
                  <c:v>0.81554952303003847</c:v>
                </c:pt>
                <c:pt idx="234">
                  <c:v>0.79691015683570643</c:v>
                </c:pt>
                <c:pt idx="235">
                  <c:v>0.79699855006548648</c:v>
                </c:pt>
                <c:pt idx="236">
                  <c:v>0.83488359157026726</c:v>
                </c:pt>
                <c:pt idx="237">
                  <c:v>0.86029747515117405</c:v>
                </c:pt>
                <c:pt idx="238">
                  <c:v>0.86823781859066884</c:v>
                </c:pt>
                <c:pt idx="239">
                  <c:v>0.87000154338745339</c:v>
                </c:pt>
                <c:pt idx="240">
                  <c:v>0.875444721383279</c:v>
                </c:pt>
                <c:pt idx="241">
                  <c:v>0.89570573858152258</c:v>
                </c:pt>
                <c:pt idx="242">
                  <c:v>0.91030860362934307</c:v>
                </c:pt>
                <c:pt idx="243">
                  <c:v>0.92026797522398307</c:v>
                </c:pt>
                <c:pt idx="244">
                  <c:v>0.92308566572754425</c:v>
                </c:pt>
                <c:pt idx="245">
                  <c:v>0.92164037931120035</c:v>
                </c:pt>
                <c:pt idx="246">
                  <c:v>0.91834421908270591</c:v>
                </c:pt>
                <c:pt idx="247">
                  <c:v>0.91044187162220191</c:v>
                </c:pt>
                <c:pt idx="248">
                  <c:v>0.91005164828348006</c:v>
                </c:pt>
                <c:pt idx="249">
                  <c:v>0.92448189126640901</c:v>
                </c:pt>
                <c:pt idx="250">
                  <c:v>0.91356130727491636</c:v>
                </c:pt>
                <c:pt idx="251">
                  <c:v>0.90294144012508271</c:v>
                </c:pt>
                <c:pt idx="252">
                  <c:v>0.88603217029742154</c:v>
                </c:pt>
                <c:pt idx="253">
                  <c:v>0.87259388009625205</c:v>
                </c:pt>
                <c:pt idx="254">
                  <c:v>0.84812470604554491</c:v>
                </c:pt>
                <c:pt idx="255">
                  <c:v>0.82539097611344459</c:v>
                </c:pt>
                <c:pt idx="256">
                  <c:v>0.8164688056867867</c:v>
                </c:pt>
                <c:pt idx="257">
                  <c:v>0.8221109266658061</c:v>
                </c:pt>
                <c:pt idx="258">
                  <c:v>0.79052267483335992</c:v>
                </c:pt>
                <c:pt idx="259">
                  <c:v>0.73213795337588261</c:v>
                </c:pt>
                <c:pt idx="260">
                  <c:v>0.60968115867157679</c:v>
                </c:pt>
                <c:pt idx="261">
                  <c:v>0.51256919415702185</c:v>
                </c:pt>
                <c:pt idx="262">
                  <c:v>0.50472302087312293</c:v>
                </c:pt>
                <c:pt idx="263">
                  <c:v>0.51391885726482722</c:v>
                </c:pt>
                <c:pt idx="264">
                  <c:v>0.49856900122184128</c:v>
                </c:pt>
                <c:pt idx="265">
                  <c:v>0.41432766243315516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D43-4864-A148-633B3908AC88}"/>
            </c:ext>
          </c:extLst>
        </c:ser>
        <c:ser>
          <c:idx val="1"/>
          <c:order val="2"/>
          <c:tx>
            <c:strRef>
              <c:f>'c3-1b'!$D$13</c:f>
              <c:strCache>
                <c:ptCount val="1"/>
                <c:pt idx="0">
                  <c:v>Euro Area Business Climate Indicator</c:v>
                </c:pt>
              </c:strCache>
            </c:strRef>
          </c:tx>
          <c:spPr>
            <a:ln w="28575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'c3-1b'!$A$14:$A$279</c:f>
              <c:numCache>
                <c:formatCode>mmm\-yy</c:formatCode>
                <c:ptCount val="266"/>
                <c:pt idx="0">
                  <c:v>34700</c:v>
                </c:pt>
                <c:pt idx="1">
                  <c:v>34731</c:v>
                </c:pt>
                <c:pt idx="2">
                  <c:v>34759</c:v>
                </c:pt>
                <c:pt idx="3">
                  <c:v>34790</c:v>
                </c:pt>
                <c:pt idx="4">
                  <c:v>34820</c:v>
                </c:pt>
                <c:pt idx="5">
                  <c:v>34851</c:v>
                </c:pt>
                <c:pt idx="6">
                  <c:v>34881</c:v>
                </c:pt>
                <c:pt idx="7">
                  <c:v>34912</c:v>
                </c:pt>
                <c:pt idx="8">
                  <c:v>34943</c:v>
                </c:pt>
                <c:pt idx="9">
                  <c:v>34973</c:v>
                </c:pt>
                <c:pt idx="10">
                  <c:v>35004</c:v>
                </c:pt>
                <c:pt idx="11">
                  <c:v>35034</c:v>
                </c:pt>
                <c:pt idx="12">
                  <c:v>35065</c:v>
                </c:pt>
                <c:pt idx="13">
                  <c:v>35096</c:v>
                </c:pt>
                <c:pt idx="14">
                  <c:v>35125</c:v>
                </c:pt>
                <c:pt idx="15">
                  <c:v>35156</c:v>
                </c:pt>
                <c:pt idx="16">
                  <c:v>35186</c:v>
                </c:pt>
                <c:pt idx="17">
                  <c:v>35217</c:v>
                </c:pt>
                <c:pt idx="18">
                  <c:v>35247</c:v>
                </c:pt>
                <c:pt idx="19">
                  <c:v>35278</c:v>
                </c:pt>
                <c:pt idx="20">
                  <c:v>35309</c:v>
                </c:pt>
                <c:pt idx="21">
                  <c:v>35339</c:v>
                </c:pt>
                <c:pt idx="22">
                  <c:v>35370</c:v>
                </c:pt>
                <c:pt idx="23">
                  <c:v>35400</c:v>
                </c:pt>
                <c:pt idx="24">
                  <c:v>35431</c:v>
                </c:pt>
                <c:pt idx="25">
                  <c:v>35462</c:v>
                </c:pt>
                <c:pt idx="26">
                  <c:v>35490</c:v>
                </c:pt>
                <c:pt idx="27">
                  <c:v>35521</c:v>
                </c:pt>
                <c:pt idx="28">
                  <c:v>35551</c:v>
                </c:pt>
                <c:pt idx="29">
                  <c:v>35582</c:v>
                </c:pt>
                <c:pt idx="30">
                  <c:v>35612</c:v>
                </c:pt>
                <c:pt idx="31">
                  <c:v>35643</c:v>
                </c:pt>
                <c:pt idx="32">
                  <c:v>35674</c:v>
                </c:pt>
                <c:pt idx="33">
                  <c:v>35704</c:v>
                </c:pt>
                <c:pt idx="34">
                  <c:v>35735</c:v>
                </c:pt>
                <c:pt idx="35">
                  <c:v>35765</c:v>
                </c:pt>
                <c:pt idx="36">
                  <c:v>35796</c:v>
                </c:pt>
                <c:pt idx="37">
                  <c:v>35827</c:v>
                </c:pt>
                <c:pt idx="38">
                  <c:v>35855</c:v>
                </c:pt>
                <c:pt idx="39">
                  <c:v>35886</c:v>
                </c:pt>
                <c:pt idx="40">
                  <c:v>35916</c:v>
                </c:pt>
                <c:pt idx="41">
                  <c:v>35947</c:v>
                </c:pt>
                <c:pt idx="42">
                  <c:v>35977</c:v>
                </c:pt>
                <c:pt idx="43">
                  <c:v>36008</c:v>
                </c:pt>
                <c:pt idx="44">
                  <c:v>36039</c:v>
                </c:pt>
                <c:pt idx="45">
                  <c:v>36069</c:v>
                </c:pt>
                <c:pt idx="46">
                  <c:v>36100</c:v>
                </c:pt>
                <c:pt idx="47">
                  <c:v>36130</c:v>
                </c:pt>
                <c:pt idx="48">
                  <c:v>36161</c:v>
                </c:pt>
                <c:pt idx="49">
                  <c:v>36192</c:v>
                </c:pt>
                <c:pt idx="50">
                  <c:v>36220</c:v>
                </c:pt>
                <c:pt idx="51">
                  <c:v>36251</c:v>
                </c:pt>
                <c:pt idx="52">
                  <c:v>36281</c:v>
                </c:pt>
                <c:pt idx="53">
                  <c:v>36312</c:v>
                </c:pt>
                <c:pt idx="54">
                  <c:v>36342</c:v>
                </c:pt>
                <c:pt idx="55">
                  <c:v>36373</c:v>
                </c:pt>
                <c:pt idx="56">
                  <c:v>36404</c:v>
                </c:pt>
                <c:pt idx="57">
                  <c:v>36434</c:v>
                </c:pt>
                <c:pt idx="58">
                  <c:v>36465</c:v>
                </c:pt>
                <c:pt idx="59">
                  <c:v>36495</c:v>
                </c:pt>
                <c:pt idx="60">
                  <c:v>36526</c:v>
                </c:pt>
                <c:pt idx="61">
                  <c:v>36557</c:v>
                </c:pt>
                <c:pt idx="62">
                  <c:v>36586</c:v>
                </c:pt>
                <c:pt idx="63">
                  <c:v>36617</c:v>
                </c:pt>
                <c:pt idx="64">
                  <c:v>36647</c:v>
                </c:pt>
                <c:pt idx="65">
                  <c:v>36678</c:v>
                </c:pt>
                <c:pt idx="66">
                  <c:v>36708</c:v>
                </c:pt>
                <c:pt idx="67">
                  <c:v>36739</c:v>
                </c:pt>
                <c:pt idx="68">
                  <c:v>36770</c:v>
                </c:pt>
                <c:pt idx="69">
                  <c:v>36800</c:v>
                </c:pt>
                <c:pt idx="70">
                  <c:v>36831</c:v>
                </c:pt>
                <c:pt idx="71">
                  <c:v>36861</c:v>
                </c:pt>
                <c:pt idx="72">
                  <c:v>36892</c:v>
                </c:pt>
                <c:pt idx="73">
                  <c:v>36923</c:v>
                </c:pt>
                <c:pt idx="74">
                  <c:v>36951</c:v>
                </c:pt>
                <c:pt idx="75">
                  <c:v>36982</c:v>
                </c:pt>
                <c:pt idx="76">
                  <c:v>37012</c:v>
                </c:pt>
                <c:pt idx="77">
                  <c:v>37043</c:v>
                </c:pt>
                <c:pt idx="78">
                  <c:v>37073</c:v>
                </c:pt>
                <c:pt idx="79">
                  <c:v>37104</c:v>
                </c:pt>
                <c:pt idx="80">
                  <c:v>37135</c:v>
                </c:pt>
                <c:pt idx="81">
                  <c:v>37165</c:v>
                </c:pt>
                <c:pt idx="82">
                  <c:v>37196</c:v>
                </c:pt>
                <c:pt idx="83">
                  <c:v>37226</c:v>
                </c:pt>
                <c:pt idx="84">
                  <c:v>37257</c:v>
                </c:pt>
                <c:pt idx="85">
                  <c:v>37288</c:v>
                </c:pt>
                <c:pt idx="86">
                  <c:v>37316</c:v>
                </c:pt>
                <c:pt idx="87">
                  <c:v>37347</c:v>
                </c:pt>
                <c:pt idx="88">
                  <c:v>37377</c:v>
                </c:pt>
                <c:pt idx="89">
                  <c:v>37408</c:v>
                </c:pt>
                <c:pt idx="90">
                  <c:v>37438</c:v>
                </c:pt>
                <c:pt idx="91">
                  <c:v>37469</c:v>
                </c:pt>
                <c:pt idx="92">
                  <c:v>37500</c:v>
                </c:pt>
                <c:pt idx="93">
                  <c:v>37530</c:v>
                </c:pt>
                <c:pt idx="94">
                  <c:v>37561</c:v>
                </c:pt>
                <c:pt idx="95">
                  <c:v>37591</c:v>
                </c:pt>
                <c:pt idx="96">
                  <c:v>37622</c:v>
                </c:pt>
                <c:pt idx="97">
                  <c:v>37653</c:v>
                </c:pt>
                <c:pt idx="98">
                  <c:v>37681</c:v>
                </c:pt>
                <c:pt idx="99">
                  <c:v>37712</c:v>
                </c:pt>
                <c:pt idx="100">
                  <c:v>37742</c:v>
                </c:pt>
                <c:pt idx="101">
                  <c:v>37773</c:v>
                </c:pt>
                <c:pt idx="102">
                  <c:v>37803</c:v>
                </c:pt>
                <c:pt idx="103">
                  <c:v>37834</c:v>
                </c:pt>
                <c:pt idx="104">
                  <c:v>37865</c:v>
                </c:pt>
                <c:pt idx="105">
                  <c:v>37895</c:v>
                </c:pt>
                <c:pt idx="106">
                  <c:v>37926</c:v>
                </c:pt>
                <c:pt idx="107">
                  <c:v>37956</c:v>
                </c:pt>
                <c:pt idx="108">
                  <c:v>37987</c:v>
                </c:pt>
                <c:pt idx="109">
                  <c:v>38018</c:v>
                </c:pt>
                <c:pt idx="110">
                  <c:v>38047</c:v>
                </c:pt>
                <c:pt idx="111">
                  <c:v>38078</c:v>
                </c:pt>
                <c:pt idx="112">
                  <c:v>38108</c:v>
                </c:pt>
                <c:pt idx="113">
                  <c:v>38139</c:v>
                </c:pt>
                <c:pt idx="114">
                  <c:v>38169</c:v>
                </c:pt>
                <c:pt idx="115">
                  <c:v>38200</c:v>
                </c:pt>
                <c:pt idx="116">
                  <c:v>38231</c:v>
                </c:pt>
                <c:pt idx="117">
                  <c:v>38261</c:v>
                </c:pt>
                <c:pt idx="118">
                  <c:v>38292</c:v>
                </c:pt>
                <c:pt idx="119">
                  <c:v>38322</c:v>
                </c:pt>
                <c:pt idx="120">
                  <c:v>38353</c:v>
                </c:pt>
                <c:pt idx="121">
                  <c:v>38384</c:v>
                </c:pt>
                <c:pt idx="122">
                  <c:v>38412</c:v>
                </c:pt>
                <c:pt idx="123">
                  <c:v>38443</c:v>
                </c:pt>
                <c:pt idx="124">
                  <c:v>38473</c:v>
                </c:pt>
                <c:pt idx="125">
                  <c:v>38504</c:v>
                </c:pt>
                <c:pt idx="126">
                  <c:v>38534</c:v>
                </c:pt>
                <c:pt idx="127">
                  <c:v>38565</c:v>
                </c:pt>
                <c:pt idx="128">
                  <c:v>38596</c:v>
                </c:pt>
                <c:pt idx="129">
                  <c:v>38626</c:v>
                </c:pt>
                <c:pt idx="130">
                  <c:v>38657</c:v>
                </c:pt>
                <c:pt idx="131">
                  <c:v>38687</c:v>
                </c:pt>
                <c:pt idx="132">
                  <c:v>38718</c:v>
                </c:pt>
                <c:pt idx="133">
                  <c:v>38749</c:v>
                </c:pt>
                <c:pt idx="134">
                  <c:v>38777</c:v>
                </c:pt>
                <c:pt idx="135">
                  <c:v>38808</c:v>
                </c:pt>
                <c:pt idx="136">
                  <c:v>38838</c:v>
                </c:pt>
                <c:pt idx="137">
                  <c:v>38869</c:v>
                </c:pt>
                <c:pt idx="138">
                  <c:v>38899</c:v>
                </c:pt>
                <c:pt idx="139">
                  <c:v>38930</c:v>
                </c:pt>
                <c:pt idx="140">
                  <c:v>38961</c:v>
                </c:pt>
                <c:pt idx="141">
                  <c:v>38991</c:v>
                </c:pt>
                <c:pt idx="142">
                  <c:v>39022</c:v>
                </c:pt>
                <c:pt idx="143">
                  <c:v>39052</c:v>
                </c:pt>
                <c:pt idx="144">
                  <c:v>39083</c:v>
                </c:pt>
                <c:pt idx="145">
                  <c:v>39114</c:v>
                </c:pt>
                <c:pt idx="146">
                  <c:v>39142</c:v>
                </c:pt>
                <c:pt idx="147">
                  <c:v>39173</c:v>
                </c:pt>
                <c:pt idx="148">
                  <c:v>39203</c:v>
                </c:pt>
                <c:pt idx="149">
                  <c:v>39234</c:v>
                </c:pt>
                <c:pt idx="150">
                  <c:v>39264</c:v>
                </c:pt>
                <c:pt idx="151">
                  <c:v>39295</c:v>
                </c:pt>
                <c:pt idx="152">
                  <c:v>39326</c:v>
                </c:pt>
                <c:pt idx="153">
                  <c:v>39356</c:v>
                </c:pt>
                <c:pt idx="154">
                  <c:v>39387</c:v>
                </c:pt>
                <c:pt idx="155">
                  <c:v>39417</c:v>
                </c:pt>
                <c:pt idx="156">
                  <c:v>39448</c:v>
                </c:pt>
                <c:pt idx="157">
                  <c:v>39479</c:v>
                </c:pt>
                <c:pt idx="158">
                  <c:v>39508</c:v>
                </c:pt>
                <c:pt idx="159">
                  <c:v>39539</c:v>
                </c:pt>
                <c:pt idx="160">
                  <c:v>39569</c:v>
                </c:pt>
                <c:pt idx="161">
                  <c:v>39600</c:v>
                </c:pt>
                <c:pt idx="162">
                  <c:v>39630</c:v>
                </c:pt>
                <c:pt idx="163">
                  <c:v>39661</c:v>
                </c:pt>
                <c:pt idx="164">
                  <c:v>39692</c:v>
                </c:pt>
                <c:pt idx="165">
                  <c:v>39722</c:v>
                </c:pt>
                <c:pt idx="166">
                  <c:v>39753</c:v>
                </c:pt>
                <c:pt idx="167">
                  <c:v>39783</c:v>
                </c:pt>
                <c:pt idx="168">
                  <c:v>39814</c:v>
                </c:pt>
                <c:pt idx="169">
                  <c:v>39845</c:v>
                </c:pt>
                <c:pt idx="170">
                  <c:v>39873</c:v>
                </c:pt>
                <c:pt idx="171">
                  <c:v>39904</c:v>
                </c:pt>
                <c:pt idx="172">
                  <c:v>39934</c:v>
                </c:pt>
                <c:pt idx="173">
                  <c:v>39965</c:v>
                </c:pt>
                <c:pt idx="174">
                  <c:v>39995</c:v>
                </c:pt>
                <c:pt idx="175">
                  <c:v>40026</c:v>
                </c:pt>
                <c:pt idx="176">
                  <c:v>40057</c:v>
                </c:pt>
                <c:pt idx="177">
                  <c:v>40087</c:v>
                </c:pt>
                <c:pt idx="178">
                  <c:v>40118</c:v>
                </c:pt>
                <c:pt idx="179">
                  <c:v>40148</c:v>
                </c:pt>
                <c:pt idx="180">
                  <c:v>40179</c:v>
                </c:pt>
                <c:pt idx="181">
                  <c:v>40210</c:v>
                </c:pt>
                <c:pt idx="182">
                  <c:v>40238</c:v>
                </c:pt>
                <c:pt idx="183">
                  <c:v>40269</c:v>
                </c:pt>
                <c:pt idx="184">
                  <c:v>40299</c:v>
                </c:pt>
                <c:pt idx="185">
                  <c:v>40330</c:v>
                </c:pt>
                <c:pt idx="186">
                  <c:v>40360</c:v>
                </c:pt>
                <c:pt idx="187">
                  <c:v>40391</c:v>
                </c:pt>
                <c:pt idx="188">
                  <c:v>40422</c:v>
                </c:pt>
                <c:pt idx="189">
                  <c:v>40452</c:v>
                </c:pt>
                <c:pt idx="190">
                  <c:v>40483</c:v>
                </c:pt>
                <c:pt idx="191">
                  <c:v>40513</c:v>
                </c:pt>
                <c:pt idx="192">
                  <c:v>40544</c:v>
                </c:pt>
                <c:pt idx="193">
                  <c:v>40575</c:v>
                </c:pt>
                <c:pt idx="194">
                  <c:v>40603</c:v>
                </c:pt>
                <c:pt idx="195">
                  <c:v>40634</c:v>
                </c:pt>
                <c:pt idx="196">
                  <c:v>40664</c:v>
                </c:pt>
                <c:pt idx="197">
                  <c:v>40695</c:v>
                </c:pt>
                <c:pt idx="198">
                  <c:v>40725</c:v>
                </c:pt>
                <c:pt idx="199">
                  <c:v>40756</c:v>
                </c:pt>
                <c:pt idx="200">
                  <c:v>40787</c:v>
                </c:pt>
                <c:pt idx="201">
                  <c:v>40817</c:v>
                </c:pt>
                <c:pt idx="202">
                  <c:v>40848</c:v>
                </c:pt>
                <c:pt idx="203">
                  <c:v>40878</c:v>
                </c:pt>
                <c:pt idx="204">
                  <c:v>40909</c:v>
                </c:pt>
                <c:pt idx="205">
                  <c:v>40940</c:v>
                </c:pt>
                <c:pt idx="206">
                  <c:v>40969</c:v>
                </c:pt>
                <c:pt idx="207">
                  <c:v>41000</c:v>
                </c:pt>
                <c:pt idx="208">
                  <c:v>41030</c:v>
                </c:pt>
                <c:pt idx="209">
                  <c:v>41061</c:v>
                </c:pt>
                <c:pt idx="210">
                  <c:v>41091</c:v>
                </c:pt>
                <c:pt idx="211">
                  <c:v>41122</c:v>
                </c:pt>
                <c:pt idx="212">
                  <c:v>41153</c:v>
                </c:pt>
                <c:pt idx="213">
                  <c:v>41183</c:v>
                </c:pt>
                <c:pt idx="214">
                  <c:v>41214</c:v>
                </c:pt>
                <c:pt idx="215">
                  <c:v>41244</c:v>
                </c:pt>
                <c:pt idx="216">
                  <c:v>41275</c:v>
                </c:pt>
                <c:pt idx="217">
                  <c:v>41306</c:v>
                </c:pt>
                <c:pt idx="218">
                  <c:v>41334</c:v>
                </c:pt>
                <c:pt idx="219">
                  <c:v>41365</c:v>
                </c:pt>
                <c:pt idx="220">
                  <c:v>41395</c:v>
                </c:pt>
                <c:pt idx="221">
                  <c:v>41426</c:v>
                </c:pt>
                <c:pt idx="222">
                  <c:v>41456</c:v>
                </c:pt>
                <c:pt idx="223">
                  <c:v>41487</c:v>
                </c:pt>
                <c:pt idx="224">
                  <c:v>41518</c:v>
                </c:pt>
                <c:pt idx="225">
                  <c:v>41548</c:v>
                </c:pt>
                <c:pt idx="226">
                  <c:v>41579</c:v>
                </c:pt>
                <c:pt idx="227">
                  <c:v>41609</c:v>
                </c:pt>
                <c:pt idx="228">
                  <c:v>41640</c:v>
                </c:pt>
                <c:pt idx="229">
                  <c:v>41671</c:v>
                </c:pt>
                <c:pt idx="230">
                  <c:v>41699</c:v>
                </c:pt>
                <c:pt idx="231">
                  <c:v>41730</c:v>
                </c:pt>
                <c:pt idx="232">
                  <c:v>41760</c:v>
                </c:pt>
                <c:pt idx="233">
                  <c:v>41791</c:v>
                </c:pt>
                <c:pt idx="234">
                  <c:v>41821</c:v>
                </c:pt>
                <c:pt idx="235">
                  <c:v>41852</c:v>
                </c:pt>
                <c:pt idx="236">
                  <c:v>41883</c:v>
                </c:pt>
                <c:pt idx="237">
                  <c:v>41913</c:v>
                </c:pt>
                <c:pt idx="238">
                  <c:v>41944</c:v>
                </c:pt>
                <c:pt idx="239">
                  <c:v>41974</c:v>
                </c:pt>
                <c:pt idx="240">
                  <c:v>42005</c:v>
                </c:pt>
                <c:pt idx="241">
                  <c:v>42036</c:v>
                </c:pt>
                <c:pt idx="242">
                  <c:v>42064</c:v>
                </c:pt>
                <c:pt idx="243">
                  <c:v>42095</c:v>
                </c:pt>
                <c:pt idx="244">
                  <c:v>42125</c:v>
                </c:pt>
                <c:pt idx="245">
                  <c:v>42156</c:v>
                </c:pt>
                <c:pt idx="246">
                  <c:v>42186</c:v>
                </c:pt>
                <c:pt idx="247">
                  <c:v>42217</c:v>
                </c:pt>
                <c:pt idx="248">
                  <c:v>42248</c:v>
                </c:pt>
                <c:pt idx="249">
                  <c:v>42278</c:v>
                </c:pt>
                <c:pt idx="250">
                  <c:v>42309</c:v>
                </c:pt>
                <c:pt idx="251">
                  <c:v>42339</c:v>
                </c:pt>
                <c:pt idx="252">
                  <c:v>42370</c:v>
                </c:pt>
                <c:pt idx="253">
                  <c:v>42401</c:v>
                </c:pt>
                <c:pt idx="254">
                  <c:v>42430</c:v>
                </c:pt>
                <c:pt idx="255">
                  <c:v>42461</c:v>
                </c:pt>
                <c:pt idx="256">
                  <c:v>42491</c:v>
                </c:pt>
                <c:pt idx="257">
                  <c:v>42522</c:v>
                </c:pt>
                <c:pt idx="258">
                  <c:v>42552</c:v>
                </c:pt>
                <c:pt idx="259">
                  <c:v>42583</c:v>
                </c:pt>
                <c:pt idx="260">
                  <c:v>42614</c:v>
                </c:pt>
                <c:pt idx="261">
                  <c:v>42644</c:v>
                </c:pt>
                <c:pt idx="262">
                  <c:v>42675</c:v>
                </c:pt>
                <c:pt idx="263">
                  <c:v>42705</c:v>
                </c:pt>
                <c:pt idx="264">
                  <c:v>42736</c:v>
                </c:pt>
                <c:pt idx="265">
                  <c:v>42767</c:v>
                </c:pt>
              </c:numCache>
            </c:numRef>
          </c:cat>
          <c:val>
            <c:numRef>
              <c:f>'c3-1b'!$D$14:$D$279</c:f>
              <c:numCache>
                <c:formatCode>0.0</c:formatCode>
                <c:ptCount val="266"/>
                <c:pt idx="0">
                  <c:v>0.98613707891304547</c:v>
                </c:pt>
                <c:pt idx="1">
                  <c:v>0.98704090598437833</c:v>
                </c:pt>
                <c:pt idx="2">
                  <c:v>0.98728007348610525</c:v>
                </c:pt>
                <c:pt idx="3">
                  <c:v>0.98721115664113868</c:v>
                </c:pt>
                <c:pt idx="4">
                  <c:v>0.98747244641387732</c:v>
                </c:pt>
                <c:pt idx="5">
                  <c:v>0.98751620486214142</c:v>
                </c:pt>
                <c:pt idx="6">
                  <c:v>0.98734142530004798</c:v>
                </c:pt>
                <c:pt idx="7">
                  <c:v>0.98703781037740446</c:v>
                </c:pt>
                <c:pt idx="8">
                  <c:v>0.98750837506765776</c:v>
                </c:pt>
                <c:pt idx="9">
                  <c:v>0.98917628739991048</c:v>
                </c:pt>
                <c:pt idx="10">
                  <c:v>0.9902863634771415</c:v>
                </c:pt>
                <c:pt idx="11">
                  <c:v>0.99076634038745903</c:v>
                </c:pt>
                <c:pt idx="12">
                  <c:v>0.99052569676128721</c:v>
                </c:pt>
                <c:pt idx="13">
                  <c:v>0.98992626647537618</c:v>
                </c:pt>
                <c:pt idx="14">
                  <c:v>0.98930983341960177</c:v>
                </c:pt>
                <c:pt idx="15">
                  <c:v>0.98860446106443545</c:v>
                </c:pt>
                <c:pt idx="16">
                  <c:v>0.98786039621824528</c:v>
                </c:pt>
                <c:pt idx="17">
                  <c:v>0.98732138619772958</c:v>
                </c:pt>
                <c:pt idx="18">
                  <c:v>0.98618307052162668</c:v>
                </c:pt>
                <c:pt idx="19">
                  <c:v>0.98491563768773305</c:v>
                </c:pt>
                <c:pt idx="20">
                  <c:v>0.98302272537074231</c:v>
                </c:pt>
                <c:pt idx="21">
                  <c:v>0.98105100120870747</c:v>
                </c:pt>
                <c:pt idx="22">
                  <c:v>0.97977977895944846</c:v>
                </c:pt>
                <c:pt idx="23">
                  <c:v>0.97862100423469967</c:v>
                </c:pt>
                <c:pt idx="24">
                  <c:v>0.97618417532655766</c:v>
                </c:pt>
                <c:pt idx="25">
                  <c:v>0.97484534136853795</c:v>
                </c:pt>
                <c:pt idx="26">
                  <c:v>0.97434319567623595</c:v>
                </c:pt>
                <c:pt idx="27">
                  <c:v>0.97545184273341978</c:v>
                </c:pt>
                <c:pt idx="28">
                  <c:v>0.97557843266135047</c:v>
                </c:pt>
                <c:pt idx="29">
                  <c:v>0.97930258746339283</c:v>
                </c:pt>
                <c:pt idx="30">
                  <c:v>0.98357720388125436</c:v>
                </c:pt>
                <c:pt idx="31">
                  <c:v>0.98598275717166639</c:v>
                </c:pt>
                <c:pt idx="32">
                  <c:v>0.98640735170409444</c:v>
                </c:pt>
                <c:pt idx="33">
                  <c:v>0.98637539442059508</c:v>
                </c:pt>
                <c:pt idx="34">
                  <c:v>0.98576569400801584</c:v>
                </c:pt>
                <c:pt idx="35">
                  <c:v>0.98500879775045191</c:v>
                </c:pt>
                <c:pt idx="36">
                  <c:v>0.98472296209844301</c:v>
                </c:pt>
                <c:pt idx="37">
                  <c:v>0.98265199182388907</c:v>
                </c:pt>
                <c:pt idx="38">
                  <c:v>0.98273278622209259</c:v>
                </c:pt>
                <c:pt idx="39">
                  <c:v>0.98235255000507116</c:v>
                </c:pt>
                <c:pt idx="40">
                  <c:v>0.98309898702837195</c:v>
                </c:pt>
                <c:pt idx="41">
                  <c:v>0.98173540057416231</c:v>
                </c:pt>
                <c:pt idx="42">
                  <c:v>0.98056490347293923</c:v>
                </c:pt>
                <c:pt idx="43">
                  <c:v>0.97661087650586331</c:v>
                </c:pt>
                <c:pt idx="44">
                  <c:v>0.97582168930278534</c:v>
                </c:pt>
                <c:pt idx="45">
                  <c:v>0.97581130475105926</c:v>
                </c:pt>
                <c:pt idx="46">
                  <c:v>0.97588169532516977</c:v>
                </c:pt>
                <c:pt idx="47">
                  <c:v>0.97601253801795351</c:v>
                </c:pt>
                <c:pt idx="48">
                  <c:v>0.97613892889366471</c:v>
                </c:pt>
                <c:pt idx="49">
                  <c:v>0.97597456561186147</c:v>
                </c:pt>
                <c:pt idx="50">
                  <c:v>0.97579303963660402</c:v>
                </c:pt>
                <c:pt idx="51">
                  <c:v>0.97471060066876469</c:v>
                </c:pt>
                <c:pt idx="52">
                  <c:v>0.97326921264154631</c:v>
                </c:pt>
                <c:pt idx="53">
                  <c:v>0.97116160783131289</c:v>
                </c:pt>
                <c:pt idx="54">
                  <c:v>0.96705345769224693</c:v>
                </c:pt>
                <c:pt idx="55">
                  <c:v>0.96537343934995079</c:v>
                </c:pt>
                <c:pt idx="56">
                  <c:v>0.96098160131593025</c:v>
                </c:pt>
                <c:pt idx="57">
                  <c:v>0.95686481610519236</c:v>
                </c:pt>
                <c:pt idx="58">
                  <c:v>0.95218417113150389</c:v>
                </c:pt>
                <c:pt idx="59">
                  <c:v>0.94924075338046965</c:v>
                </c:pt>
                <c:pt idx="60">
                  <c:v>0.94566555302245325</c:v>
                </c:pt>
                <c:pt idx="61">
                  <c:v>0.93716640685932495</c:v>
                </c:pt>
                <c:pt idx="62">
                  <c:v>0.93086251454980096</c:v>
                </c:pt>
                <c:pt idx="63">
                  <c:v>0.93553470862487431</c:v>
                </c:pt>
                <c:pt idx="64">
                  <c:v>0.94351644162312132</c:v>
                </c:pt>
                <c:pt idx="65">
                  <c:v>0.94727513472441371</c:v>
                </c:pt>
                <c:pt idx="66">
                  <c:v>0.94952130727454609</c:v>
                </c:pt>
                <c:pt idx="67">
                  <c:v>0.95474246747526992</c:v>
                </c:pt>
                <c:pt idx="68">
                  <c:v>0.95555601905647403</c:v>
                </c:pt>
                <c:pt idx="69">
                  <c:v>0.95450259139505578</c:v>
                </c:pt>
                <c:pt idx="70">
                  <c:v>0.9553150042345937</c:v>
                </c:pt>
                <c:pt idx="71">
                  <c:v>0.9592941531475937</c:v>
                </c:pt>
                <c:pt idx="72">
                  <c:v>0.96332362412191341</c:v>
                </c:pt>
                <c:pt idx="73">
                  <c:v>0.9692392220058561</c:v>
                </c:pt>
                <c:pt idx="74">
                  <c:v>0.96878175800651656</c:v>
                </c:pt>
                <c:pt idx="75">
                  <c:v>0.96680666568711837</c:v>
                </c:pt>
                <c:pt idx="76">
                  <c:v>0.96565973501398794</c:v>
                </c:pt>
                <c:pt idx="77">
                  <c:v>0.96596015912361466</c:v>
                </c:pt>
                <c:pt idx="78">
                  <c:v>0.96607618638574466</c:v>
                </c:pt>
                <c:pt idx="79">
                  <c:v>0.96866281378614294</c:v>
                </c:pt>
                <c:pt idx="80">
                  <c:v>0.96796028760806652</c:v>
                </c:pt>
                <c:pt idx="81">
                  <c:v>0.9677950277882067</c:v>
                </c:pt>
                <c:pt idx="82">
                  <c:v>0.9723245737575773</c:v>
                </c:pt>
                <c:pt idx="83">
                  <c:v>0.97050649983205639</c:v>
                </c:pt>
                <c:pt idx="84">
                  <c:v>0.9720239089775583</c:v>
                </c:pt>
                <c:pt idx="85">
                  <c:v>0.97009614333248717</c:v>
                </c:pt>
                <c:pt idx="86">
                  <c:v>0.96886850200853591</c:v>
                </c:pt>
                <c:pt idx="87">
                  <c:v>0.96614881903513716</c:v>
                </c:pt>
                <c:pt idx="88">
                  <c:v>0.96368083790219894</c:v>
                </c:pt>
                <c:pt idx="89">
                  <c:v>0.96401535732855648</c:v>
                </c:pt>
                <c:pt idx="90">
                  <c:v>0.96440206693557506</c:v>
                </c:pt>
                <c:pt idx="91">
                  <c:v>0.96489113453311304</c:v>
                </c:pt>
                <c:pt idx="92">
                  <c:v>0.96518287703106187</c:v>
                </c:pt>
                <c:pt idx="93">
                  <c:v>0.96556922566299908</c:v>
                </c:pt>
                <c:pt idx="94">
                  <c:v>0.96394217703798857</c:v>
                </c:pt>
                <c:pt idx="95">
                  <c:v>0.96254522016342037</c:v>
                </c:pt>
                <c:pt idx="96">
                  <c:v>0.95964723305303179</c:v>
                </c:pt>
                <c:pt idx="97">
                  <c:v>0.95858586082079789</c:v>
                </c:pt>
                <c:pt idx="98">
                  <c:v>0.95202032316366447</c:v>
                </c:pt>
                <c:pt idx="99">
                  <c:v>0.94847589948829425</c:v>
                </c:pt>
                <c:pt idx="100">
                  <c:v>0.94264780167220319</c:v>
                </c:pt>
                <c:pt idx="101">
                  <c:v>0.9380321787909589</c:v>
                </c:pt>
                <c:pt idx="102">
                  <c:v>0.93152510541291289</c:v>
                </c:pt>
                <c:pt idx="103">
                  <c:v>0.92435774204770205</c:v>
                </c:pt>
                <c:pt idx="104">
                  <c:v>0.9151742845899703</c:v>
                </c:pt>
                <c:pt idx="105">
                  <c:v>0.90262533542388668</c:v>
                </c:pt>
                <c:pt idx="106">
                  <c:v>0.88787793592244879</c:v>
                </c:pt>
                <c:pt idx="107">
                  <c:v>0.87139142955800752</c:v>
                </c:pt>
                <c:pt idx="108">
                  <c:v>0.84162571883322679</c:v>
                </c:pt>
                <c:pt idx="109">
                  <c:v>0.80673574349073585</c:v>
                </c:pt>
                <c:pt idx="110">
                  <c:v>0.77115712016146765</c:v>
                </c:pt>
                <c:pt idx="111">
                  <c:v>0.75904016916624417</c:v>
                </c:pt>
                <c:pt idx="112">
                  <c:v>0.77193389398535883</c:v>
                </c:pt>
                <c:pt idx="113">
                  <c:v>0.79615397343899119</c:v>
                </c:pt>
                <c:pt idx="114">
                  <c:v>0.82349175787519791</c:v>
                </c:pt>
                <c:pt idx="115">
                  <c:v>0.83974353153614578</c:v>
                </c:pt>
                <c:pt idx="116">
                  <c:v>0.85993570098315975</c:v>
                </c:pt>
                <c:pt idx="117">
                  <c:v>0.88092208791978011</c:v>
                </c:pt>
                <c:pt idx="118">
                  <c:v>0.88115495259767485</c:v>
                </c:pt>
                <c:pt idx="119">
                  <c:v>0.86078901987062639</c:v>
                </c:pt>
                <c:pt idx="120">
                  <c:v>0.83349463146312575</c:v>
                </c:pt>
                <c:pt idx="121">
                  <c:v>0.81946649644478609</c:v>
                </c:pt>
                <c:pt idx="122">
                  <c:v>0.81151189096635534</c:v>
                </c:pt>
                <c:pt idx="123">
                  <c:v>0.81934257014361811</c:v>
                </c:pt>
                <c:pt idx="124">
                  <c:v>0.83574390337702331</c:v>
                </c:pt>
                <c:pt idx="125">
                  <c:v>0.83450716558051941</c:v>
                </c:pt>
                <c:pt idx="126">
                  <c:v>0.82724964262651401</c:v>
                </c:pt>
                <c:pt idx="127">
                  <c:v>0.8210221262819164</c:v>
                </c:pt>
                <c:pt idx="128">
                  <c:v>0.81493884230490876</c:v>
                </c:pt>
                <c:pt idx="129">
                  <c:v>0.81154028358773822</c:v>
                </c:pt>
                <c:pt idx="130">
                  <c:v>0.81554542428315302</c:v>
                </c:pt>
                <c:pt idx="131">
                  <c:v>0.8238204100717369</c:v>
                </c:pt>
                <c:pt idx="132">
                  <c:v>0.83223941892544417</c:v>
                </c:pt>
                <c:pt idx="133">
                  <c:v>0.84617823147575522</c:v>
                </c:pt>
                <c:pt idx="134">
                  <c:v>0.88795428036772694</c:v>
                </c:pt>
                <c:pt idx="135">
                  <c:v>0.8959697114317916</c:v>
                </c:pt>
                <c:pt idx="136">
                  <c:v>0.90621538811932156</c:v>
                </c:pt>
                <c:pt idx="137">
                  <c:v>0.90912802588600794</c:v>
                </c:pt>
                <c:pt idx="138">
                  <c:v>0.91486435502844898</c:v>
                </c:pt>
                <c:pt idx="139">
                  <c:v>0.91724621712496057</c:v>
                </c:pt>
                <c:pt idx="140">
                  <c:v>0.91629328788259956</c:v>
                </c:pt>
                <c:pt idx="141">
                  <c:v>0.92342920665865258</c:v>
                </c:pt>
                <c:pt idx="142">
                  <c:v>0.92123938271666772</c:v>
                </c:pt>
                <c:pt idx="143">
                  <c:v>0.92062995082229893</c:v>
                </c:pt>
                <c:pt idx="144">
                  <c:v>0.9243830352853748</c:v>
                </c:pt>
                <c:pt idx="145">
                  <c:v>0.92851019464379458</c:v>
                </c:pt>
                <c:pt idx="146">
                  <c:v>0.92776457135395085</c:v>
                </c:pt>
                <c:pt idx="147">
                  <c:v>0.92689970953213063</c:v>
                </c:pt>
                <c:pt idx="148">
                  <c:v>0.92273099161896754</c:v>
                </c:pt>
                <c:pt idx="149">
                  <c:v>0.91585946914808958</c:v>
                </c:pt>
                <c:pt idx="150">
                  <c:v>0.91761341307821265</c:v>
                </c:pt>
                <c:pt idx="151">
                  <c:v>0.91895433888531719</c:v>
                </c:pt>
                <c:pt idx="152">
                  <c:v>0.92247036730865262</c:v>
                </c:pt>
                <c:pt idx="153">
                  <c:v>0.91919953876755278</c:v>
                </c:pt>
                <c:pt idx="154">
                  <c:v>0.91916543173008203</c:v>
                </c:pt>
                <c:pt idx="155">
                  <c:v>0.92273967638309784</c:v>
                </c:pt>
                <c:pt idx="156">
                  <c:v>0.92561144238966719</c:v>
                </c:pt>
                <c:pt idx="157">
                  <c:v>0.92480695494642295</c:v>
                </c:pt>
                <c:pt idx="158">
                  <c:v>0.91853664480158081</c:v>
                </c:pt>
                <c:pt idx="159">
                  <c:v>0.9066142884003815</c:v>
                </c:pt>
                <c:pt idx="160">
                  <c:v>0.89185866719879292</c:v>
                </c:pt>
                <c:pt idx="161">
                  <c:v>0.88179419493501865</c:v>
                </c:pt>
                <c:pt idx="162">
                  <c:v>0.86854051573002078</c:v>
                </c:pt>
                <c:pt idx="163">
                  <c:v>0.86587586739375344</c:v>
                </c:pt>
                <c:pt idx="164">
                  <c:v>0.89286479730076307</c:v>
                </c:pt>
                <c:pt idx="165">
                  <c:v>0.9241444055545267</c:v>
                </c:pt>
                <c:pt idx="166">
                  <c:v>0.95418551566534771</c:v>
                </c:pt>
                <c:pt idx="167">
                  <c:v>0.97334761863360897</c:v>
                </c:pt>
                <c:pt idx="168">
                  <c:v>0.97854781437500449</c:v>
                </c:pt>
                <c:pt idx="169">
                  <c:v>0.98053443034267673</c:v>
                </c:pt>
                <c:pt idx="170">
                  <c:v>0.98053665537552892</c:v>
                </c:pt>
                <c:pt idx="171">
                  <c:v>0.9768389110734188</c:v>
                </c:pt>
                <c:pt idx="172">
                  <c:v>0.97615734328504855</c:v>
                </c:pt>
                <c:pt idx="173">
                  <c:v>0.97477835144731029</c:v>
                </c:pt>
                <c:pt idx="174">
                  <c:v>0.97454799637866485</c:v>
                </c:pt>
                <c:pt idx="175">
                  <c:v>0.97110344959361572</c:v>
                </c:pt>
                <c:pt idx="176">
                  <c:v>0.96888790061263774</c:v>
                </c:pt>
                <c:pt idx="177">
                  <c:v>0.96661770559265248</c:v>
                </c:pt>
                <c:pt idx="178">
                  <c:v>0.96533432239728711</c:v>
                </c:pt>
                <c:pt idx="179">
                  <c:v>0.96455563060439942</c:v>
                </c:pt>
                <c:pt idx="180">
                  <c:v>0.96243562488799717</c:v>
                </c:pt>
                <c:pt idx="181">
                  <c:v>0.95648387300394944</c:v>
                </c:pt>
                <c:pt idx="182">
                  <c:v>0.9472069985354481</c:v>
                </c:pt>
                <c:pt idx="183">
                  <c:v>0.93965497836102507</c:v>
                </c:pt>
                <c:pt idx="184">
                  <c:v>0.93197633181157602</c:v>
                </c:pt>
                <c:pt idx="185">
                  <c:v>0.92759960889618254</c:v>
                </c:pt>
                <c:pt idx="186">
                  <c:v>0.92784004036624612</c:v>
                </c:pt>
                <c:pt idx="187">
                  <c:v>0.92979207368985439</c:v>
                </c:pt>
                <c:pt idx="188">
                  <c:v>0.93215740234442501</c:v>
                </c:pt>
                <c:pt idx="189">
                  <c:v>0.93392953711679472</c:v>
                </c:pt>
                <c:pt idx="190">
                  <c:v>0.93729761547778456</c:v>
                </c:pt>
                <c:pt idx="191">
                  <c:v>0.94117077892865986</c:v>
                </c:pt>
                <c:pt idx="192">
                  <c:v>0.94383831541825947</c:v>
                </c:pt>
                <c:pt idx="193">
                  <c:v>0.94591171835333465</c:v>
                </c:pt>
                <c:pt idx="194">
                  <c:v>0.94742472579850223</c:v>
                </c:pt>
                <c:pt idx="195">
                  <c:v>0.94735140929595363</c:v>
                </c:pt>
                <c:pt idx="196">
                  <c:v>0.9483526055805902</c:v>
                </c:pt>
                <c:pt idx="197">
                  <c:v>0.94753117975365597</c:v>
                </c:pt>
                <c:pt idx="198">
                  <c:v>0.94841160949708203</c:v>
                </c:pt>
                <c:pt idx="199">
                  <c:v>0.9495066737375808</c:v>
                </c:pt>
                <c:pt idx="200">
                  <c:v>0.94966268000470133</c:v>
                </c:pt>
                <c:pt idx="201">
                  <c:v>0.95002097348756231</c:v>
                </c:pt>
                <c:pt idx="202">
                  <c:v>0.95267575027068441</c:v>
                </c:pt>
                <c:pt idx="203">
                  <c:v>0.95792057946475861</c:v>
                </c:pt>
                <c:pt idx="204">
                  <c:v>0.95775187197885636</c:v>
                </c:pt>
                <c:pt idx="205">
                  <c:v>0.9560604642822601</c:v>
                </c:pt>
                <c:pt idx="206">
                  <c:v>0.95292150415433241</c:v>
                </c:pt>
                <c:pt idx="207">
                  <c:v>0.9459676607492975</c:v>
                </c:pt>
                <c:pt idx="208">
                  <c:v>0.93706477562948631</c:v>
                </c:pt>
                <c:pt idx="209">
                  <c:v>0.92417789870917733</c:v>
                </c:pt>
                <c:pt idx="210">
                  <c:v>0.90524664491544393</c:v>
                </c:pt>
                <c:pt idx="211">
                  <c:v>0.88570357784934406</c:v>
                </c:pt>
                <c:pt idx="212">
                  <c:v>0.86306829332375057</c:v>
                </c:pt>
                <c:pt idx="213">
                  <c:v>0.84362149132014697</c:v>
                </c:pt>
                <c:pt idx="214">
                  <c:v>0.84283220781437973</c:v>
                </c:pt>
                <c:pt idx="215">
                  <c:v>0.84624286478849198</c:v>
                </c:pt>
                <c:pt idx="216">
                  <c:v>0.84742402452575216</c:v>
                </c:pt>
                <c:pt idx="217">
                  <c:v>0.85113565244410094</c:v>
                </c:pt>
                <c:pt idx="218">
                  <c:v>0.86555960988797276</c:v>
                </c:pt>
                <c:pt idx="219">
                  <c:v>0.8787351955954007</c:v>
                </c:pt>
                <c:pt idx="220">
                  <c:v>0.89730598918062265</c:v>
                </c:pt>
                <c:pt idx="221">
                  <c:v>0.91799581524472029</c:v>
                </c:pt>
                <c:pt idx="222">
                  <c:v>0.92779220291831677</c:v>
                </c:pt>
                <c:pt idx="223">
                  <c:v>0.93191533786294201</c:v>
                </c:pt>
                <c:pt idx="224">
                  <c:v>0.93283650512320482</c:v>
                </c:pt>
                <c:pt idx="225">
                  <c:v>0.93034432179682747</c:v>
                </c:pt>
                <c:pt idx="226">
                  <c:v>0.92798774615983992</c:v>
                </c:pt>
                <c:pt idx="227">
                  <c:v>0.92282295166243489</c:v>
                </c:pt>
                <c:pt idx="228">
                  <c:v>0.91391517597510408</c:v>
                </c:pt>
                <c:pt idx="229">
                  <c:v>0.90108130415462706</c:v>
                </c:pt>
                <c:pt idx="230">
                  <c:v>0.88159323669208767</c:v>
                </c:pt>
                <c:pt idx="231">
                  <c:v>0.85844901527240836</c:v>
                </c:pt>
                <c:pt idx="232">
                  <c:v>0.83490606728944505</c:v>
                </c:pt>
                <c:pt idx="233">
                  <c:v>0.81286965629559493</c:v>
                </c:pt>
                <c:pt idx="234">
                  <c:v>0.80043487189817131</c:v>
                </c:pt>
                <c:pt idx="235">
                  <c:v>0.81158524048536995</c:v>
                </c:pt>
                <c:pt idx="236">
                  <c:v>0.84487890032639956</c:v>
                </c:pt>
                <c:pt idx="237">
                  <c:v>0.86906558528291145</c:v>
                </c:pt>
                <c:pt idx="238">
                  <c:v>0.88276830538665729</c:v>
                </c:pt>
                <c:pt idx="239">
                  <c:v>0.8847221801058992</c:v>
                </c:pt>
                <c:pt idx="240">
                  <c:v>0.88982667413935923</c:v>
                </c:pt>
                <c:pt idx="241">
                  <c:v>0.90432966099287715</c:v>
                </c:pt>
                <c:pt idx="242">
                  <c:v>0.91575664905135989</c:v>
                </c:pt>
                <c:pt idx="243">
                  <c:v>0.9259588456758675</c:v>
                </c:pt>
                <c:pt idx="244">
                  <c:v>0.92808569120815931</c:v>
                </c:pt>
                <c:pt idx="245">
                  <c:v>0.92341978184197193</c:v>
                </c:pt>
                <c:pt idx="246">
                  <c:v>0.92195317699218493</c:v>
                </c:pt>
                <c:pt idx="247">
                  <c:v>0.91139038382219384</c:v>
                </c:pt>
                <c:pt idx="248">
                  <c:v>0.90813659468420271</c:v>
                </c:pt>
                <c:pt idx="249">
                  <c:v>0.9217632429169561</c:v>
                </c:pt>
                <c:pt idx="250">
                  <c:v>0.91231854186283834</c:v>
                </c:pt>
                <c:pt idx="251">
                  <c:v>0.90110985525443366</c:v>
                </c:pt>
                <c:pt idx="252">
                  <c:v>0.8828660031676685</c:v>
                </c:pt>
                <c:pt idx="253">
                  <c:v>0.86474762486235379</c:v>
                </c:pt>
                <c:pt idx="254">
                  <c:v>0.83731566699593862</c:v>
                </c:pt>
                <c:pt idx="255">
                  <c:v>0.81997470441404596</c:v>
                </c:pt>
                <c:pt idx="256">
                  <c:v>0.79620175958518957</c:v>
                </c:pt>
                <c:pt idx="257">
                  <c:v>0.80028755600387669</c:v>
                </c:pt>
                <c:pt idx="258">
                  <c:v>0.73248325553661564</c:v>
                </c:pt>
                <c:pt idx="259">
                  <c:v>0.65434400818224059</c:v>
                </c:pt>
                <c:pt idx="260">
                  <c:v>0.52468756525379079</c:v>
                </c:pt>
                <c:pt idx="261">
                  <c:v>0.41293727142939307</c:v>
                </c:pt>
                <c:pt idx="262">
                  <c:v>0.4317169302954052</c:v>
                </c:pt>
                <c:pt idx="263">
                  <c:v>0.44364169185246038</c:v>
                </c:pt>
                <c:pt idx="264">
                  <c:v>0.43812192925097854</c:v>
                </c:pt>
                <c:pt idx="265">
                  <c:v>0.35804324784244262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D43-4864-A148-633B3908AC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43767792"/>
        <c:axId val="1"/>
      </c:lineChart>
      <c:dateAx>
        <c:axId val="643767792"/>
        <c:scaling>
          <c:orientation val="minMax"/>
          <c:min val="34700"/>
        </c:scaling>
        <c:delete val="0"/>
        <c:axPos val="b"/>
        <c:numFmt formatCode="yyyy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"/>
        <c:crosses val="autoZero"/>
        <c:auto val="1"/>
        <c:lblOffset val="10"/>
        <c:baseTimeUnit val="months"/>
        <c:majorUnit val="24"/>
        <c:majorTimeUnit val="months"/>
        <c:minorUnit val="12"/>
        <c:minorTimeUnit val="months"/>
      </c:dateAx>
      <c:valAx>
        <c:axId val="1"/>
        <c:scaling>
          <c:orientation val="minMax"/>
          <c:max val="1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0.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64376779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3658125000000005"/>
          <c:w val="1"/>
          <c:h val="0.16341875"/>
        </c:manualLayout>
      </c:layout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1567147856517936E-2"/>
          <c:y val="7.0980041497017948E-2"/>
          <c:w val="0.85796281714785649"/>
          <c:h val="0.7478724444444445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IC_short!$C$1</c:f>
              <c:strCache>
                <c:ptCount val="1"/>
                <c:pt idx="0">
                  <c:v>Bázishatás</c:v>
                </c:pt>
              </c:strCache>
            </c:strRef>
          </c:tx>
          <c:spPr>
            <a:solidFill>
              <a:srgbClr val="7BAFD4"/>
            </a:solidFill>
            <a:ln>
              <a:noFill/>
            </a:ln>
            <a:effectLst/>
          </c:spPr>
          <c:invertIfNegative val="0"/>
          <c:cat>
            <c:numRef>
              <c:f>IC_short!$A$2:$A$21</c:f>
              <c:numCache>
                <c:formatCode>General</c:formatCode>
                <c:ptCount val="20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IC_short!$C$2:$C$21</c:f>
              <c:numCache>
                <c:formatCode>General</c:formatCode>
                <c:ptCount val="20"/>
                <c:pt idx="16">
                  <c:v>0.5</c:v>
                </c:pt>
                <c:pt idx="17">
                  <c:v>-1.2000000000000028</c:v>
                </c:pt>
                <c:pt idx="18">
                  <c:v>-0.5</c:v>
                </c:pt>
                <c:pt idx="19">
                  <c:v>-0.70000000000000284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A9-41C5-8A10-C2DAA08BA6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2665152"/>
        <c:axId val="147765736"/>
      </c:barChart>
      <c:lineChart>
        <c:grouping val="standard"/>
        <c:varyColors val="0"/>
        <c:ser>
          <c:idx val="0"/>
          <c:order val="0"/>
          <c:tx>
            <c:strRef>
              <c:f>IC_short!$B$1</c:f>
              <c:strCache>
                <c:ptCount val="1"/>
                <c:pt idx="0">
                  <c:v>GDP</c:v>
                </c:pt>
              </c:strCache>
            </c:strRef>
          </c:tx>
          <c:spPr>
            <a:ln w="28575" cap="rnd">
              <a:solidFill>
                <a:srgbClr val="7BAFD4">
                  <a:lumMod val="50000"/>
                </a:srgbClr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ysClr val="window" lastClr="FFFFFF"/>
              </a:solidFill>
              <a:ln w="15875">
                <a:solidFill>
                  <a:srgbClr val="7BAFD4">
                    <a:lumMod val="50000"/>
                  </a:srgbClr>
                </a:solidFill>
              </a:ln>
              <a:effectLst/>
            </c:spPr>
          </c:marker>
          <c:cat>
            <c:numRef>
              <c:f>IC_short!$A$2:$A$21</c:f>
              <c:numCache>
                <c:formatCode>General</c:formatCode>
                <c:ptCount val="20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IC_short!$B$2:$B$21</c:f>
              <c:numCache>
                <c:formatCode>General</c:formatCode>
                <c:ptCount val="20"/>
                <c:pt idx="0">
                  <c:v>-0.20045993173892185</c:v>
                </c:pt>
                <c:pt idx="1">
                  <c:v>1.7060364653105999</c:v>
                </c:pt>
                <c:pt idx="2">
                  <c:v>2.8085454701176271</c:v>
                </c:pt>
                <c:pt idx="3">
                  <c:v>3.90820270117533</c:v>
                </c:pt>
                <c:pt idx="4">
                  <c:v>4.2153363878349275</c:v>
                </c:pt>
                <c:pt idx="5">
                  <c:v>4.5198783781646199</c:v>
                </c:pt>
                <c:pt idx="6">
                  <c:v>3.8410061889804501</c:v>
                </c:pt>
                <c:pt idx="7">
                  <c:v>3.7476609680006927</c:v>
                </c:pt>
                <c:pt idx="8">
                  <c:v>3.7395771794213499</c:v>
                </c:pt>
                <c:pt idx="9">
                  <c:v>2.9950943343694898</c:v>
                </c:pt>
                <c:pt idx="10">
                  <c:v>2.7276295569628002</c:v>
                </c:pt>
                <c:pt idx="11">
                  <c:v>3.4767264810064726</c:v>
                </c:pt>
                <c:pt idx="12">
                  <c:v>1.3979412689186801</c:v>
                </c:pt>
                <c:pt idx="13">
                  <c:v>2.8305429886180713</c:v>
                </c:pt>
                <c:pt idx="14">
                  <c:v>2.4178287791110229</c:v>
                </c:pt>
                <c:pt idx="15">
                  <c:v>1.883300723016827</c:v>
                </c:pt>
                <c:pt idx="16">
                  <c:v>4.1153611582112104</c:v>
                </c:pt>
                <c:pt idx="17">
                  <c:v>3.3857918361775035</c:v>
                </c:pt>
                <c:pt idx="18">
                  <c:v>3.7658996778786786</c:v>
                </c:pt>
                <c:pt idx="19">
                  <c:v>3.8950675492494611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A9-41C5-8A10-C2DAA08BA6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2665152"/>
        <c:axId val="147765736"/>
      </c:lineChart>
      <c:lineChart>
        <c:grouping val="standard"/>
        <c:varyColors val="0"/>
        <c:ser>
          <c:idx val="2"/>
          <c:order val="2"/>
          <c:tx>
            <c:strRef>
              <c:f>IC_short!$D$1</c:f>
              <c:strCache>
                <c:ptCount val="1"/>
                <c:pt idx="0">
                  <c:v>Munkanaphatás (jobb tengely)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ysClr val="window" lastClr="FFFFFF"/>
              </a:solidFill>
              <a:ln w="15875">
                <a:solidFill>
                  <a:srgbClr val="9C0000"/>
                </a:solidFill>
              </a:ln>
              <a:effectLst/>
            </c:spPr>
          </c:marker>
          <c:cat>
            <c:numRef>
              <c:f>IC_short!$A$2:$A$21</c:f>
              <c:numCache>
                <c:formatCode>General</c:formatCode>
                <c:ptCount val="20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IC_short!$D$2:$D$21</c:f>
              <c:numCache>
                <c:formatCode>General</c:formatCode>
                <c:ptCount val="20"/>
                <c:pt idx="16">
                  <c:v>0.39999999999999147</c:v>
                </c:pt>
                <c:pt idx="17">
                  <c:v>-0.69259999999999999</c:v>
                </c:pt>
                <c:pt idx="18">
                  <c:v>-0.2334</c:v>
                </c:pt>
                <c:pt idx="19">
                  <c:v>-0.46300000000000002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A9-41C5-8A10-C2DAA08BA6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6047624"/>
        <c:axId val="476054840"/>
      </c:lineChart>
      <c:catAx>
        <c:axId val="372665152"/>
        <c:scaling>
          <c:orientation val="minMax"/>
        </c:scaling>
        <c:delete val="0"/>
        <c:axPos val="b"/>
        <c:numFmt formatCode="@" sourceLinked="0"/>
        <c:majorTickMark val="out"/>
        <c:minorTickMark val="none"/>
        <c:tickLblPos val="low"/>
        <c:spPr>
          <a:noFill/>
          <a:ln w="9525" cap="flat" cmpd="sng" algn="ctr">
            <a:solidFill>
              <a:srgbClr val="898D8D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147765736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147765736"/>
        <c:scaling>
          <c:orientation val="minMax"/>
          <c:min val="-2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75000"/>
                </a:sysClr>
              </a:solidFill>
              <a:prstDash val="sys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372665152"/>
        <c:crosses val="autoZero"/>
        <c:crossBetween val="between"/>
      </c:valAx>
      <c:valAx>
        <c:axId val="476054840"/>
        <c:scaling>
          <c:orientation val="minMax"/>
          <c:max val="2"/>
          <c:min val="-0.8"/>
        </c:scaling>
        <c:delete val="0"/>
        <c:axPos val="r"/>
        <c:numFmt formatCode="#,##0.0" sourceLinked="0"/>
        <c:majorTickMark val="out"/>
        <c:minorTickMark val="none"/>
        <c:tickLblPos val="nextTo"/>
        <c:spPr>
          <a:noFill/>
          <a:ln>
            <a:solidFill>
              <a:srgbClr val="898D8D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476047624"/>
        <c:crosses val="max"/>
        <c:crossBetween val="between"/>
        <c:majorUnit val="0.4"/>
      </c:valAx>
      <c:catAx>
        <c:axId val="4760476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60548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2466190348036703"/>
          <c:w val="1"/>
          <c:h val="7.53380965196329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 b="0" i="0">
          <a:solidFill>
            <a:sysClr val="windowText" lastClr="000000"/>
          </a:solidFill>
          <a:latin typeface="Trebuchet MS" panose="020B0603020202020204" pitchFamily="34" charset="0"/>
        </a:defRPr>
      </a:pPr>
      <a:endParaRPr lang="hu-HU"/>
    </a:p>
  </c:txPr>
  <c:externalData r:id="rId4">
    <c:autoUpdate val="0"/>
  </c:externalData>
  <c:userShapes r:id="rId5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461334477954528E-2"/>
          <c:y val="7.9884982638889004E-2"/>
          <c:w val="0.84907733104410232"/>
          <c:h val="0.61804177777777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'c1-7'!$C$13</c:f>
              <c:strCache>
                <c:ptCount val="1"/>
                <c:pt idx="0">
                  <c:v>Lakosság végső fogyasztása</c:v>
                </c:pt>
              </c:strCache>
            </c:strRef>
          </c:tx>
          <c:spPr>
            <a:solidFill>
              <a:srgbClr val="9C0000"/>
            </a:solidFill>
            <a:ln>
              <a:noFill/>
            </a:ln>
          </c:spPr>
          <c:invertIfNegative val="0"/>
          <c:cat>
            <c:strRef>
              <c:f>'c1-7'!$A$15:$A$35</c:f>
              <c:strCache>
                <c:ptCount val="21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</c:strCache>
            </c:strRef>
          </c:cat>
          <c:val>
            <c:numRef>
              <c:f>'c1-7'!$C$15:$C$35</c:f>
              <c:numCache>
                <c:formatCode>0.0</c:formatCode>
                <c:ptCount val="21"/>
                <c:pt idx="0">
                  <c:v>-0.2</c:v>
                </c:pt>
                <c:pt idx="1">
                  <c:v>0.89999999999999991</c:v>
                </c:pt>
                <c:pt idx="2">
                  <c:v>0</c:v>
                </c:pt>
                <c:pt idx="3">
                  <c:v>0.6</c:v>
                </c:pt>
                <c:pt idx="4">
                  <c:v>0.7</c:v>
                </c:pt>
                <c:pt idx="5">
                  <c:v>1.5999999999999999</c:v>
                </c:pt>
                <c:pt idx="6">
                  <c:v>0.9</c:v>
                </c:pt>
                <c:pt idx="7">
                  <c:v>1.9000000000000001</c:v>
                </c:pt>
                <c:pt idx="8">
                  <c:v>2.1</c:v>
                </c:pt>
                <c:pt idx="9">
                  <c:v>1.6</c:v>
                </c:pt>
                <c:pt idx="10">
                  <c:v>1.7</c:v>
                </c:pt>
                <c:pt idx="11">
                  <c:v>2.1</c:v>
                </c:pt>
                <c:pt idx="12">
                  <c:v>2.6</c:v>
                </c:pt>
                <c:pt idx="13">
                  <c:v>2.9</c:v>
                </c:pt>
                <c:pt idx="14">
                  <c:v>2.1</c:v>
                </c:pt>
                <c:pt idx="15">
                  <c:v>2.2000000000000002</c:v>
                </c:pt>
                <c:pt idx="16">
                  <c:v>1.6</c:v>
                </c:pt>
                <c:pt idx="18">
                  <c:v>2.2262506915419835</c:v>
                </c:pt>
                <c:pt idx="19">
                  <c:v>1.8693533031147378</c:v>
                </c:pt>
                <c:pt idx="20">
                  <c:v>1.56707319718975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6C-415E-ACAD-B3555D249CE6}"/>
            </c:ext>
          </c:extLst>
        </c:ser>
        <c:ser>
          <c:idx val="1"/>
          <c:order val="1"/>
          <c:tx>
            <c:strRef>
              <c:f>'c1-7'!$D$13</c:f>
              <c:strCache>
                <c:ptCount val="1"/>
                <c:pt idx="0">
                  <c:v>Közösségi fogyasztás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'c1-7'!$A$15:$A$35</c:f>
              <c:strCache>
                <c:ptCount val="21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</c:strCache>
            </c:strRef>
          </c:cat>
          <c:val>
            <c:numRef>
              <c:f>'c1-7'!$D$15:$D$35</c:f>
              <c:numCache>
                <c:formatCode>0.0</c:formatCode>
                <c:ptCount val="21"/>
                <c:pt idx="0">
                  <c:v>0.8</c:v>
                </c:pt>
                <c:pt idx="1">
                  <c:v>0.8</c:v>
                </c:pt>
                <c:pt idx="2">
                  <c:v>0.4</c:v>
                </c:pt>
                <c:pt idx="3">
                  <c:v>0.5</c:v>
                </c:pt>
                <c:pt idx="4">
                  <c:v>1</c:v>
                </c:pt>
                <c:pt idx="5">
                  <c:v>0.7</c:v>
                </c:pt>
                <c:pt idx="6">
                  <c:v>0.8</c:v>
                </c:pt>
                <c:pt idx="7">
                  <c:v>1.1000000000000001</c:v>
                </c:pt>
                <c:pt idx="8">
                  <c:v>-0.1</c:v>
                </c:pt>
                <c:pt idx="9">
                  <c:v>-0.5</c:v>
                </c:pt>
                <c:pt idx="10">
                  <c:v>0.3</c:v>
                </c:pt>
                <c:pt idx="11">
                  <c:v>0.5</c:v>
                </c:pt>
                <c:pt idx="12">
                  <c:v>0.2</c:v>
                </c:pt>
                <c:pt idx="13">
                  <c:v>0.6</c:v>
                </c:pt>
                <c:pt idx="14">
                  <c:v>-0.2</c:v>
                </c:pt>
                <c:pt idx="15">
                  <c:v>-0.5</c:v>
                </c:pt>
                <c:pt idx="16">
                  <c:v>-0.7</c:v>
                </c:pt>
                <c:pt idx="18">
                  <c:v>4.8421394996885907E-2</c:v>
                </c:pt>
                <c:pt idx="19">
                  <c:v>0.13069019393119194</c:v>
                </c:pt>
                <c:pt idx="20">
                  <c:v>0.14929019107977887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6C-415E-ACAD-B3555D249CE6}"/>
            </c:ext>
          </c:extLst>
        </c:ser>
        <c:ser>
          <c:idx val="2"/>
          <c:order val="2"/>
          <c:tx>
            <c:strRef>
              <c:f>'c1-7'!$E$13</c:f>
              <c:strCache>
                <c:ptCount val="1"/>
                <c:pt idx="0">
                  <c:v>Bruttó állóeszköz-felhalmozás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invertIfNegative val="0"/>
          <c:cat>
            <c:strRef>
              <c:f>'c1-7'!$A$15:$A$35</c:f>
              <c:strCache>
                <c:ptCount val="21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</c:strCache>
            </c:strRef>
          </c:cat>
          <c:val>
            <c:numRef>
              <c:f>'c1-7'!$E$15:$E$35</c:f>
              <c:numCache>
                <c:formatCode>0.0</c:formatCode>
                <c:ptCount val="21"/>
                <c:pt idx="0">
                  <c:v>-0.8</c:v>
                </c:pt>
                <c:pt idx="1">
                  <c:v>1.7</c:v>
                </c:pt>
                <c:pt idx="2">
                  <c:v>2.6</c:v>
                </c:pt>
                <c:pt idx="3">
                  <c:v>3.8</c:v>
                </c:pt>
                <c:pt idx="4">
                  <c:v>2.6</c:v>
                </c:pt>
                <c:pt idx="5">
                  <c:v>3.4</c:v>
                </c:pt>
                <c:pt idx="6">
                  <c:v>2.5</c:v>
                </c:pt>
                <c:pt idx="7">
                  <c:v>0</c:v>
                </c:pt>
                <c:pt idx="8">
                  <c:v>-0.9</c:v>
                </c:pt>
                <c:pt idx="9">
                  <c:v>1.1000000000000001</c:v>
                </c:pt>
                <c:pt idx="10">
                  <c:v>-0.4</c:v>
                </c:pt>
                <c:pt idx="11">
                  <c:v>1.6</c:v>
                </c:pt>
                <c:pt idx="12">
                  <c:v>-1.4</c:v>
                </c:pt>
                <c:pt idx="13">
                  <c:v>-4.2</c:v>
                </c:pt>
                <c:pt idx="14">
                  <c:v>-2</c:v>
                </c:pt>
                <c:pt idx="15">
                  <c:v>-4.5</c:v>
                </c:pt>
                <c:pt idx="16">
                  <c:v>3.7</c:v>
                </c:pt>
                <c:pt idx="18">
                  <c:v>2.9071167175656099</c:v>
                </c:pt>
                <c:pt idx="19">
                  <c:v>2.2734436057347511</c:v>
                </c:pt>
                <c:pt idx="20">
                  <c:v>0.953845402412691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6C-415E-ACAD-B3555D249CE6}"/>
            </c:ext>
          </c:extLst>
        </c:ser>
        <c:ser>
          <c:idx val="3"/>
          <c:order val="3"/>
          <c:tx>
            <c:strRef>
              <c:f>'c1-7'!$F$13</c:f>
              <c:strCache>
                <c:ptCount val="1"/>
                <c:pt idx="0">
                  <c:v>Készletváltozás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invertIfNegative val="0"/>
          <c:cat>
            <c:strRef>
              <c:f>'c1-7'!$A$15:$A$35</c:f>
              <c:strCache>
                <c:ptCount val="21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</c:strCache>
            </c:strRef>
          </c:cat>
          <c:val>
            <c:numRef>
              <c:f>'c1-7'!$F$15:$F$35</c:f>
              <c:numCache>
                <c:formatCode>0.0</c:formatCode>
                <c:ptCount val="21"/>
                <c:pt idx="0">
                  <c:v>-0.9</c:v>
                </c:pt>
                <c:pt idx="1">
                  <c:v>0.4</c:v>
                </c:pt>
                <c:pt idx="2">
                  <c:v>-1.4</c:v>
                </c:pt>
                <c:pt idx="3">
                  <c:v>-1.1000000000000001</c:v>
                </c:pt>
                <c:pt idx="4">
                  <c:v>-1.2</c:v>
                </c:pt>
                <c:pt idx="5">
                  <c:v>-0.1</c:v>
                </c:pt>
                <c:pt idx="6">
                  <c:v>0.8</c:v>
                </c:pt>
                <c:pt idx="7">
                  <c:v>0.4</c:v>
                </c:pt>
                <c:pt idx="8">
                  <c:v>0.2</c:v>
                </c:pt>
                <c:pt idx="9">
                  <c:v>-1.6</c:v>
                </c:pt>
                <c:pt idx="10">
                  <c:v>0.2</c:v>
                </c:pt>
                <c:pt idx="11">
                  <c:v>-2.4</c:v>
                </c:pt>
                <c:pt idx="12">
                  <c:v>1.7</c:v>
                </c:pt>
                <c:pt idx="13">
                  <c:v>0.8</c:v>
                </c:pt>
                <c:pt idx="14">
                  <c:v>1.9</c:v>
                </c:pt>
                <c:pt idx="15">
                  <c:v>4.3</c:v>
                </c:pt>
                <c:pt idx="16">
                  <c:v>-0.8</c:v>
                </c:pt>
                <c:pt idx="18">
                  <c:v>-0.61827971903576573</c:v>
                </c:pt>
                <c:pt idx="19">
                  <c:v>-3.0630207764983274E-2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6C-415E-ACAD-B3555D249CE6}"/>
            </c:ext>
          </c:extLst>
        </c:ser>
        <c:ser>
          <c:idx val="4"/>
          <c:order val="4"/>
          <c:tx>
            <c:strRef>
              <c:f>'c1-7'!$G$13</c:f>
              <c:strCache>
                <c:ptCount val="1"/>
                <c:pt idx="0">
                  <c:v>Nettó export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</c:spPr>
          <c:invertIfNegative val="0"/>
          <c:cat>
            <c:strRef>
              <c:f>'c1-7'!$A$15:$A$35</c:f>
              <c:strCache>
                <c:ptCount val="21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</c:strCache>
            </c:strRef>
          </c:cat>
          <c:val>
            <c:numRef>
              <c:f>'c1-7'!$G$15:$G$35</c:f>
              <c:numCache>
                <c:formatCode>0.0</c:formatCode>
                <c:ptCount val="21"/>
                <c:pt idx="0">
                  <c:v>0.9</c:v>
                </c:pt>
                <c:pt idx="1">
                  <c:v>-2.1</c:v>
                </c:pt>
                <c:pt idx="2">
                  <c:v>1.1000000000000001</c:v>
                </c:pt>
                <c:pt idx="3">
                  <c:v>0.1</c:v>
                </c:pt>
                <c:pt idx="4">
                  <c:v>1.2</c:v>
                </c:pt>
                <c:pt idx="5">
                  <c:v>-1</c:v>
                </c:pt>
                <c:pt idx="6">
                  <c:v>-1.1000000000000001</c:v>
                </c:pt>
                <c:pt idx="7">
                  <c:v>0.3</c:v>
                </c:pt>
                <c:pt idx="8">
                  <c:v>2.5</c:v>
                </c:pt>
                <c:pt idx="9">
                  <c:v>2.4</c:v>
                </c:pt>
                <c:pt idx="10">
                  <c:v>0.8</c:v>
                </c:pt>
                <c:pt idx="11">
                  <c:v>1.7</c:v>
                </c:pt>
                <c:pt idx="12">
                  <c:v>-1.9</c:v>
                </c:pt>
                <c:pt idx="13">
                  <c:v>2.8</c:v>
                </c:pt>
                <c:pt idx="14">
                  <c:v>0.6</c:v>
                </c:pt>
                <c:pt idx="15">
                  <c:v>0.6</c:v>
                </c:pt>
                <c:pt idx="16">
                  <c:v>0.4</c:v>
                </c:pt>
                <c:pt idx="18">
                  <c:v>-0.9506168983443013</c:v>
                </c:pt>
                <c:pt idx="19">
                  <c:v>-0.54325258067109938</c:v>
                </c:pt>
                <c:pt idx="20">
                  <c:v>0.5288746554251661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96C-415E-ACAD-B3555D249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03019648"/>
        <c:axId val="103021184"/>
      </c:barChart>
      <c:lineChart>
        <c:grouping val="standard"/>
        <c:varyColors val="0"/>
        <c:ser>
          <c:idx val="5"/>
          <c:order val="5"/>
          <c:tx>
            <c:strRef>
              <c:f>'c1-7'!$H$13</c:f>
              <c:strCache>
                <c:ptCount val="1"/>
                <c:pt idx="0">
                  <c:v>GDP (%)</c:v>
                </c:pt>
              </c:strCache>
            </c:strRef>
          </c:tx>
          <c:spPr>
            <a:ln w="57150">
              <a:solidFill>
                <a:sysClr val="windowText" lastClr="000000"/>
              </a:solidFill>
            </a:ln>
          </c:spPr>
          <c:marker>
            <c:symbol val="none"/>
          </c:marker>
          <c:dPt>
            <c:idx val="7"/>
            <c:bubble3D val="0"/>
            <c:spPr>
              <a:ln w="57150">
                <a:solidFill>
                  <a:sysClr val="windowText" lastClr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C96C-415E-ACAD-B3555D249CE6}"/>
              </c:ext>
            </c:extLst>
          </c:dPt>
          <c:dPt>
            <c:idx val="9"/>
            <c:bubble3D val="0"/>
            <c:spPr>
              <a:ln w="57150">
                <a:solidFill>
                  <a:prstClr val="black"/>
                </a:solidFill>
              </a:ln>
            </c:spPr>
            <c:extLst>
              <c:ext xmlns:c16="http://schemas.microsoft.com/office/drawing/2014/chart" uri="{C3380CC4-5D6E-409C-BE32-E72D297353CC}">
                <c16:uniqueId val="{00000008-C96C-415E-ACAD-B3555D249CE6}"/>
              </c:ext>
            </c:extLst>
          </c:dPt>
          <c:dPt>
            <c:idx val="10"/>
            <c:bubble3D val="0"/>
            <c:spPr>
              <a:ln w="57150">
                <a:solidFill>
                  <a:prstClr val="black"/>
                </a:solidFill>
              </a:ln>
            </c:spPr>
            <c:extLst>
              <c:ext xmlns:c16="http://schemas.microsoft.com/office/drawing/2014/chart" uri="{C3380CC4-5D6E-409C-BE32-E72D297353CC}">
                <c16:uniqueId val="{0000000A-C96C-415E-ACAD-B3555D249CE6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B-C96C-415E-ACAD-B3555D249CE6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0C-C96C-415E-ACAD-B3555D249CE6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D-C96C-415E-ACAD-B3555D249CE6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0E-C96C-415E-ACAD-B3555D249CE6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F-C96C-415E-ACAD-B3555D249CE6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0-C96C-415E-ACAD-B3555D249CE6}"/>
              </c:ext>
            </c:extLst>
          </c:dPt>
          <c:dPt>
            <c:idx val="17"/>
            <c:marker>
              <c:symbol val="circle"/>
              <c:size val="6"/>
              <c:spPr>
                <a:solidFill>
                  <a:schemeClr val="bg1"/>
                </a:solidFill>
                <a:ln w="57150">
                  <a:solidFill>
                    <a:sysClr val="windowText" lastClr="00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C96C-415E-ACAD-B3555D249CE6}"/>
              </c:ext>
            </c:extLst>
          </c:dPt>
          <c:dPt>
            <c:idx val="18"/>
            <c:marker>
              <c:symbol val="circle"/>
              <c:size val="13"/>
              <c:spPr>
                <a:solidFill>
                  <a:schemeClr val="bg1"/>
                </a:solidFill>
                <a:ln w="28575">
                  <a:solidFill>
                    <a:sysClr val="windowText" lastClr="000000"/>
                  </a:solidFill>
                </a:ln>
              </c:spPr>
            </c:marker>
            <c:bubble3D val="0"/>
            <c:spPr>
              <a:ln w="2857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14-C96C-415E-ACAD-B3555D249CE6}"/>
              </c:ext>
            </c:extLst>
          </c:dPt>
          <c:dPt>
            <c:idx val="19"/>
            <c:marker>
              <c:symbol val="circle"/>
              <c:size val="13"/>
              <c:spPr>
                <a:solidFill>
                  <a:schemeClr val="bg1"/>
                </a:solidFill>
                <a:ln w="28575">
                  <a:solidFill>
                    <a:sysClr val="windowText" lastClr="000000"/>
                  </a:solidFill>
                </a:ln>
              </c:spPr>
            </c:marker>
            <c:bubble3D val="0"/>
            <c:spPr>
              <a:ln w="2857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16-C96C-415E-ACAD-B3555D249CE6}"/>
              </c:ext>
            </c:extLst>
          </c:dPt>
          <c:dPt>
            <c:idx val="20"/>
            <c:marker>
              <c:symbol val="circle"/>
              <c:size val="13"/>
              <c:spPr>
                <a:solidFill>
                  <a:schemeClr val="bg1"/>
                </a:solidFill>
                <a:ln w="28575">
                  <a:solidFill>
                    <a:sysClr val="windowText" lastClr="000000"/>
                  </a:solidFill>
                </a:ln>
              </c:spPr>
            </c:marker>
            <c:bubble3D val="0"/>
            <c:spPr>
              <a:ln w="2857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18-C96C-415E-ACAD-B3555D249CE6}"/>
              </c:ext>
            </c:extLst>
          </c:dPt>
          <c:cat>
            <c:strRef>
              <c:f>'c1-7'!$A$15:$A$35</c:f>
              <c:strCache>
                <c:ptCount val="21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</c:strCache>
            </c:strRef>
          </c:cat>
          <c:val>
            <c:numRef>
              <c:f>'c1-7'!$H$15:$H$35</c:f>
              <c:numCache>
                <c:formatCode>0.0</c:formatCode>
                <c:ptCount val="21"/>
                <c:pt idx="0">
                  <c:v>-0.2</c:v>
                </c:pt>
                <c:pt idx="1">
                  <c:v>1.7</c:v>
                </c:pt>
                <c:pt idx="2">
                  <c:v>2.8</c:v>
                </c:pt>
                <c:pt idx="3">
                  <c:v>3.9</c:v>
                </c:pt>
                <c:pt idx="4">
                  <c:v>4.2</c:v>
                </c:pt>
                <c:pt idx="5">
                  <c:v>4.5</c:v>
                </c:pt>
                <c:pt idx="6">
                  <c:v>3.8</c:v>
                </c:pt>
                <c:pt idx="7">
                  <c:v>3.7</c:v>
                </c:pt>
                <c:pt idx="8">
                  <c:v>3.7</c:v>
                </c:pt>
                <c:pt idx="9">
                  <c:v>2.9</c:v>
                </c:pt>
                <c:pt idx="10">
                  <c:v>2.6</c:v>
                </c:pt>
                <c:pt idx="11">
                  <c:v>3.4</c:v>
                </c:pt>
                <c:pt idx="12">
                  <c:v>1.1000000000000001</c:v>
                </c:pt>
                <c:pt idx="13">
                  <c:v>2.8</c:v>
                </c:pt>
                <c:pt idx="14">
                  <c:v>2.2000000000000002</c:v>
                </c:pt>
                <c:pt idx="15">
                  <c:v>1.6</c:v>
                </c:pt>
                <c:pt idx="16">
                  <c:v>4.2</c:v>
                </c:pt>
                <c:pt idx="18">
                  <c:v>3.6475864422513786</c:v>
                </c:pt>
                <c:pt idx="19">
                  <c:v>3.749223384787391</c:v>
                </c:pt>
                <c:pt idx="20">
                  <c:v>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C96C-415E-ACAD-B3555D249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240640"/>
        <c:axId val="102242176"/>
      </c:lineChart>
      <c:dateAx>
        <c:axId val="103019648"/>
        <c:scaling>
          <c:orientation val="minMax"/>
          <c:min val="1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3175">
            <a:solidFill>
              <a:schemeClr val="tx2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03021184"/>
        <c:crosses val="autoZero"/>
        <c:auto val="1"/>
        <c:lblOffset val="100"/>
        <c:baseTimeUnit val="years"/>
        <c:majorUnit val="1"/>
        <c:majorTimeUnit val="years"/>
        <c:minorUnit val="4"/>
        <c:minorTimeUnit val="years"/>
      </c:dateAx>
      <c:valAx>
        <c:axId val="103021184"/>
        <c:scaling>
          <c:orientation val="minMax"/>
          <c:max val="8"/>
          <c:min val="-6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03019648"/>
        <c:crosses val="autoZero"/>
        <c:crossBetween val="between"/>
        <c:majorUnit val="2"/>
      </c:valAx>
      <c:catAx>
        <c:axId val="1022406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02242176"/>
        <c:crosses val="autoZero"/>
        <c:auto val="1"/>
        <c:lblAlgn val="ctr"/>
        <c:lblOffset val="100"/>
        <c:noMultiLvlLbl val="0"/>
      </c:catAx>
      <c:valAx>
        <c:axId val="102242176"/>
        <c:scaling>
          <c:orientation val="minMax"/>
          <c:max val="8"/>
          <c:min val="-6"/>
        </c:scaling>
        <c:delete val="0"/>
        <c:axPos val="r"/>
        <c:numFmt formatCode="0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02240640"/>
        <c:crosses val="max"/>
        <c:crossBetween val="between"/>
        <c:majorUnit val="2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3676444444444442"/>
          <c:w val="1"/>
          <c:h val="0.16323555555555555"/>
        </c:manualLayout>
      </c:layout>
      <c:overlay val="0"/>
      <c:txPr>
        <a:bodyPr/>
        <a:lstStyle/>
        <a:p>
          <a:pPr>
            <a:defRPr sz="1600"/>
          </a:pPr>
          <a:endParaRPr lang="hu-HU"/>
        </a:p>
      </c:txPr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 baseline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76403508772019"/>
          <c:y val="9.6223958333333345E-2"/>
          <c:w val="0.80389883040936372"/>
          <c:h val="0.69931684027777774"/>
        </c:manualLayout>
      </c:layout>
      <c:barChart>
        <c:barDir val="col"/>
        <c:grouping val="clustered"/>
        <c:varyColors val="0"/>
        <c:ser>
          <c:idx val="1"/>
          <c:order val="2"/>
          <c:tx>
            <c:strRef>
              <c:f>'c5-10'!$D$13</c:f>
              <c:strCache>
                <c:ptCount val="1"/>
                <c:pt idx="0">
                  <c:v>Elsődleges egyenleg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91E1-4BD6-B89E-1E3B96C9CC7A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91E1-4BD6-B89E-1E3B96C9CC7A}"/>
              </c:ext>
            </c:extLst>
          </c:dPt>
          <c:cat>
            <c:numRef>
              <c:f>'c5-10'!$A$14:$A$21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'c5-10'!$D$14:$D$21</c:f>
              <c:numCache>
                <c:formatCode>0.0</c:formatCode>
                <c:ptCount val="7"/>
                <c:pt idx="0">
                  <c:v>1.5574134442010803</c:v>
                </c:pt>
                <c:pt idx="1">
                  <c:v>0.96896737372577357</c:v>
                </c:pt>
                <c:pt idx="2">
                  <c:v>1.5995924502470245</c:v>
                </c:pt>
                <c:pt idx="3">
                  <c:v>1.4902825095324121</c:v>
                </c:pt>
                <c:pt idx="4">
                  <c:v>0.66019072781381927</c:v>
                </c:pt>
                <c:pt idx="5">
                  <c:v>-2.6370567204959006E-2</c:v>
                </c:pt>
                <c:pt idx="6">
                  <c:v>0.17871796015080799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E1-4BD6-B89E-1E3B96C9CC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1494400"/>
        <c:axId val="191496576"/>
      </c:barChart>
      <c:barChart>
        <c:barDir val="col"/>
        <c:grouping val="clustered"/>
        <c:varyColors val="0"/>
        <c:ser>
          <c:idx val="0"/>
          <c:order val="0"/>
          <c:tx>
            <c:strRef>
              <c:f>'c5-10'!$C$13</c:f>
              <c:strCache>
                <c:ptCount val="1"/>
                <c:pt idx="0">
                  <c:v>Nettó kamatkiadások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invertIfNegative val="0"/>
          <c:dPt>
            <c:idx val="9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1E1-4BD6-B89E-1E3B96C9CC7A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08-91E1-4BD6-B89E-1E3B96C9CC7A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0A-91E1-4BD6-B89E-1E3B96C9CC7A}"/>
              </c:ext>
            </c:extLst>
          </c:dPt>
          <c:cat>
            <c:numRef>
              <c:f>'c5-10'!$A$14:$A$21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'c5-10'!$C$14:$C$21</c:f>
              <c:numCache>
                <c:formatCode>0.0</c:formatCode>
                <c:ptCount val="7"/>
                <c:pt idx="0">
                  <c:v>-3.9975460834605783</c:v>
                </c:pt>
                <c:pt idx="1">
                  <c:v>-3.545341163239307</c:v>
                </c:pt>
                <c:pt idx="2">
                  <c:v>-3.1699393284563144</c:v>
                </c:pt>
                <c:pt idx="3">
                  <c:v>-2.7902825095324122</c:v>
                </c:pt>
                <c:pt idx="4">
                  <c:v>-2.6039607519051793</c:v>
                </c:pt>
                <c:pt idx="5">
                  <c:v>-2.4190461609125009</c:v>
                </c:pt>
                <c:pt idx="6">
                  <c:v>-2.2905682976862081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1E1-4BD6-B89E-1E3B96C9CC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1499648"/>
        <c:axId val="191498112"/>
      </c:barChart>
      <c:lineChart>
        <c:grouping val="standard"/>
        <c:varyColors val="0"/>
        <c:ser>
          <c:idx val="2"/>
          <c:order val="1"/>
          <c:tx>
            <c:strRef>
              <c:f>'c5-10'!$B$13</c:f>
              <c:strCache>
                <c:ptCount val="1"/>
                <c:pt idx="0">
                  <c:v>ESA-egyenleg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A20000"/>
              </a:solidFill>
              <a:ln>
                <a:noFill/>
              </a:ln>
            </c:spPr>
          </c:marker>
          <c:cat>
            <c:numRef>
              <c:f>'c5-10'!$A$14:$A$21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'c5-10'!$B$14:$B$21</c:f>
              <c:numCache>
                <c:formatCode>0.0</c:formatCode>
                <c:ptCount val="7"/>
                <c:pt idx="0">
                  <c:v>-2.440132639259498</c:v>
                </c:pt>
                <c:pt idx="1">
                  <c:v>-2.5763737895135335</c:v>
                </c:pt>
                <c:pt idx="2">
                  <c:v>-1.57034687820929</c:v>
                </c:pt>
                <c:pt idx="3">
                  <c:v>-1.80953237840741</c:v>
                </c:pt>
                <c:pt idx="4">
                  <c:v>-1.94377002409136</c:v>
                </c:pt>
                <c:pt idx="5">
                  <c:v>-2.4454167281174599</c:v>
                </c:pt>
                <c:pt idx="6">
                  <c:v>-2.1118503375354001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91E1-4BD6-B89E-1E3B96C9CC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499648"/>
        <c:axId val="191498112"/>
      </c:lineChart>
      <c:catAx>
        <c:axId val="191494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3175">
            <a:solidFill>
              <a:srgbClr val="898D8D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91496576"/>
        <c:crosses val="autoZero"/>
        <c:auto val="1"/>
        <c:lblAlgn val="ctr"/>
        <c:lblOffset val="100"/>
        <c:noMultiLvlLbl val="0"/>
      </c:catAx>
      <c:valAx>
        <c:axId val="191496576"/>
        <c:scaling>
          <c:orientation val="minMax"/>
          <c:max val="2"/>
          <c:min val="-5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191494400"/>
        <c:crosses val="autoZero"/>
        <c:crossBetween val="between"/>
        <c:majorUnit val="1"/>
      </c:valAx>
      <c:valAx>
        <c:axId val="191498112"/>
        <c:scaling>
          <c:orientation val="minMax"/>
          <c:max val="2"/>
          <c:min val="-5"/>
        </c:scaling>
        <c:delete val="0"/>
        <c:axPos val="r"/>
        <c:numFmt formatCode="#,##0" sourceLinked="0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191499648"/>
        <c:crosses val="max"/>
        <c:crossBetween val="between"/>
        <c:majorUnit val="1"/>
      </c:valAx>
      <c:catAx>
        <c:axId val="191499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91498112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9008092963504459"/>
          <c:w val="0.99359760590289936"/>
          <c:h val="0.10991907036495521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 baseline="0">
          <a:solidFill>
            <a:srgbClr val="000000"/>
          </a:solidFill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76403508772019"/>
          <c:y val="9.6223958333333345E-2"/>
          <c:w val="0.80389883040936394"/>
          <c:h val="0.6272944432985001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'c5-13'!$B$14</c:f>
              <c:strCache>
                <c:ptCount val="1"/>
                <c:pt idx="0">
                  <c:v>Államadósság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0818-444C-94A3-EE7F3A13B20F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0818-444C-94A3-EE7F3A13B20F}"/>
              </c:ext>
            </c:extLst>
          </c:dPt>
          <c:cat>
            <c:numRef>
              <c:f>'c5-13'!$A$15:$A$34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'c5-13'!$B$15:$B$34</c:f>
              <c:numCache>
                <c:formatCode>0.0</c:formatCode>
                <c:ptCount val="20"/>
                <c:pt idx="0">
                  <c:v>55.141661489620454</c:v>
                </c:pt>
                <c:pt idx="1">
                  <c:v>51.742556449437807</c:v>
                </c:pt>
                <c:pt idx="2">
                  <c:v>54.994122642487511</c:v>
                </c:pt>
                <c:pt idx="3">
                  <c:v>57.602054156317593</c:v>
                </c:pt>
                <c:pt idx="4">
                  <c:v>58.518707644864087</c:v>
                </c:pt>
                <c:pt idx="5">
                  <c:v>60.486290696017662</c:v>
                </c:pt>
                <c:pt idx="6">
                  <c:v>64.673921644089631</c:v>
                </c:pt>
                <c:pt idx="7">
                  <c:v>65.615688007830954</c:v>
                </c:pt>
                <c:pt idx="8">
                  <c:v>71.647420687425878</c:v>
                </c:pt>
                <c:pt idx="9">
                  <c:v>77.958486139831734</c:v>
                </c:pt>
                <c:pt idx="10">
                  <c:v>80.581830454616622</c:v>
                </c:pt>
                <c:pt idx="11">
                  <c:v>80.759531248966994</c:v>
                </c:pt>
                <c:pt idx="12">
                  <c:v>78.294459643880828</c:v>
                </c:pt>
                <c:pt idx="13">
                  <c:v>76.595670598166464</c:v>
                </c:pt>
                <c:pt idx="14">
                  <c:v>75.660700685688226</c:v>
                </c:pt>
                <c:pt idx="15">
                  <c:v>74.71371301278657</c:v>
                </c:pt>
                <c:pt idx="16">
                  <c:v>74.050769653253013</c:v>
                </c:pt>
                <c:pt idx="17">
                  <c:v>73.185413241677594</c:v>
                </c:pt>
                <c:pt idx="18">
                  <c:v>72.335365039639683</c:v>
                </c:pt>
                <c:pt idx="19">
                  <c:v>70.986722457819397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18-444C-94A3-EE7F3A13B2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91603840"/>
        <c:axId val="191605376"/>
      </c:barChart>
      <c:lineChart>
        <c:grouping val="standard"/>
        <c:varyColors val="0"/>
        <c:ser>
          <c:idx val="0"/>
          <c:order val="1"/>
          <c:tx>
            <c:strRef>
              <c:f>'c5-13'!$C$14</c:f>
              <c:strCache>
                <c:ptCount val="1"/>
                <c:pt idx="0">
                  <c:v>Központi adósság devizaaránya (jobb tengely)</c:v>
                </c:pt>
              </c:strCache>
            </c:strRef>
          </c:tx>
          <c:spPr>
            <a:ln w="3810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818-444C-94A3-EE7F3A13B20F}"/>
              </c:ext>
            </c:extLst>
          </c:dPt>
          <c:dPt>
            <c:idx val="11"/>
            <c:bubble3D val="0"/>
            <c:spPr>
              <a:ln w="3810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0818-444C-94A3-EE7F3A13B20F}"/>
              </c:ext>
            </c:extLst>
          </c:dPt>
          <c:dPt>
            <c:idx val="12"/>
            <c:bubble3D val="0"/>
            <c:spPr>
              <a:ln w="3810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0818-444C-94A3-EE7F3A13B20F}"/>
              </c:ext>
            </c:extLst>
          </c:dPt>
          <c:dPt>
            <c:idx val="15"/>
            <c:bubble3D val="0"/>
            <c:spPr>
              <a:ln w="3810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0818-444C-94A3-EE7F3A13B20F}"/>
              </c:ext>
            </c:extLst>
          </c:dPt>
          <c:dPt>
            <c:idx val="16"/>
            <c:bubble3D val="0"/>
            <c:spPr>
              <a:ln w="3810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0818-444C-94A3-EE7F3A13B20F}"/>
              </c:ext>
            </c:extLst>
          </c:dPt>
          <c:cat>
            <c:numRef>
              <c:f>'c5-13'!$A$15:$A$34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'c5-13'!$C$15:$C$34</c:f>
              <c:numCache>
                <c:formatCode>0.0</c:formatCode>
                <c:ptCount val="20"/>
                <c:pt idx="0">
                  <c:v>34.797361360712578</c:v>
                </c:pt>
                <c:pt idx="1">
                  <c:v>29.657634673320505</c:v>
                </c:pt>
                <c:pt idx="2">
                  <c:v>23.937095815617305</c:v>
                </c:pt>
                <c:pt idx="3">
                  <c:v>23.637326374584312</c:v>
                </c:pt>
                <c:pt idx="4">
                  <c:v>25.667483155055827</c:v>
                </c:pt>
                <c:pt idx="5">
                  <c:v>28.175079271541414</c:v>
                </c:pt>
                <c:pt idx="6">
                  <c:v>28.101733971714371</c:v>
                </c:pt>
                <c:pt idx="7">
                  <c:v>28.714144474974962</c:v>
                </c:pt>
                <c:pt idx="8">
                  <c:v>37.58492881430027</c:v>
                </c:pt>
                <c:pt idx="9">
                  <c:v>44.701178453717425</c:v>
                </c:pt>
                <c:pt idx="10">
                  <c:v>44.613188032894406</c:v>
                </c:pt>
                <c:pt idx="11">
                  <c:v>49.533029892745127</c:v>
                </c:pt>
                <c:pt idx="12">
                  <c:v>40.878786391084496</c:v>
                </c:pt>
                <c:pt idx="13">
                  <c:v>40.696509158110807</c:v>
                </c:pt>
                <c:pt idx="14">
                  <c:v>38.005603983759855</c:v>
                </c:pt>
                <c:pt idx="15">
                  <c:v>32.308237174742167</c:v>
                </c:pt>
                <c:pt idx="16">
                  <c:v>25.3</c:v>
                </c:pt>
                <c:pt idx="17">
                  <c:v>22.293535174984729</c:v>
                </c:pt>
                <c:pt idx="18">
                  <c:v>18.856055272888607</c:v>
                </c:pt>
                <c:pt idx="19">
                  <c:v>15.750616915004001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0818-444C-94A3-EE7F3A13B2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620992"/>
        <c:axId val="191619456"/>
      </c:lineChart>
      <c:catAx>
        <c:axId val="19160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91605376"/>
        <c:crosses val="autoZero"/>
        <c:auto val="1"/>
        <c:lblAlgn val="ctr"/>
        <c:lblOffset val="100"/>
        <c:tickLblSkip val="1"/>
        <c:noMultiLvlLbl val="0"/>
      </c:catAx>
      <c:valAx>
        <c:axId val="191605376"/>
        <c:scaling>
          <c:orientation val="minMax"/>
          <c:max val="85"/>
          <c:min val="50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191603840"/>
        <c:crosses val="autoZero"/>
        <c:crossBetween val="between"/>
      </c:valAx>
      <c:valAx>
        <c:axId val="191619456"/>
        <c:scaling>
          <c:orientation val="minMax"/>
          <c:max val="50"/>
          <c:min val="15"/>
        </c:scaling>
        <c:delete val="0"/>
        <c:axPos val="r"/>
        <c:numFmt formatCode="#,##0" sourceLinked="0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191620992"/>
        <c:crosses val="max"/>
        <c:crossBetween val="between"/>
      </c:valAx>
      <c:catAx>
        <c:axId val="191620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91619456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7881364766524561"/>
          <c:w val="1"/>
          <c:h val="0.12118635233475505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 baseline="0">
          <a:solidFill>
            <a:srgbClr val="000000"/>
          </a:solidFill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827810412826882E-2"/>
          <c:y val="7.3032564583227419E-2"/>
          <c:w val="0.86067606482960968"/>
          <c:h val="0.6156559999999999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'c5-8'!$B$15</c:f>
              <c:strCache>
                <c:ptCount val="1"/>
                <c:pt idx="0">
                  <c:v>Áru- és szolgáltatásegyenleg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invertIfNegative val="0"/>
          <c:cat>
            <c:numRef>
              <c:f>'c5-8'!$A$20:$A$31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'c5-8'!$B$20:$B$31</c:f>
              <c:numCache>
                <c:formatCode>0.0</c:formatCode>
                <c:ptCount val="12"/>
                <c:pt idx="0">
                  <c:v>0.35822900176630007</c:v>
                </c:pt>
                <c:pt idx="1">
                  <c:v>4.0504177527632992</c:v>
                </c:pt>
                <c:pt idx="2">
                  <c:v>5.3467830094402551</c:v>
                </c:pt>
                <c:pt idx="3">
                  <c:v>6.160197996735687</c:v>
                </c:pt>
                <c:pt idx="4">
                  <c:v>6.7939569248303382</c:v>
                </c:pt>
                <c:pt idx="5">
                  <c:v>6.9911809486883092</c:v>
                </c:pt>
                <c:pt idx="6">
                  <c:v>6.9343735476458166</c:v>
                </c:pt>
                <c:pt idx="7">
                  <c:v>8.9381516722832348</c:v>
                </c:pt>
                <c:pt idx="8">
                  <c:v>10.324121318906322</c:v>
                </c:pt>
                <c:pt idx="9">
                  <c:v>8.2518832140106504</c:v>
                </c:pt>
                <c:pt idx="10">
                  <c:v>7.0594689029562456</c:v>
                </c:pt>
                <c:pt idx="11">
                  <c:v>7.293337680210672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11-4A8B-ADCB-6C6FE650F583}"/>
            </c:ext>
          </c:extLst>
        </c:ser>
        <c:ser>
          <c:idx val="1"/>
          <c:order val="1"/>
          <c:tx>
            <c:strRef>
              <c:f>'c5-8'!$C$15</c:f>
              <c:strCache>
                <c:ptCount val="1"/>
                <c:pt idx="0">
                  <c:v>Jövedelemegyenleg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invertIfNegative val="0"/>
          <c:cat>
            <c:numRef>
              <c:f>'c5-8'!$A$20:$A$31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'c5-8'!$C$20:$C$31</c:f>
              <c:numCache>
                <c:formatCode>0.0</c:formatCode>
                <c:ptCount val="12"/>
                <c:pt idx="0">
                  <c:v>-6.9140800691602458</c:v>
                </c:pt>
                <c:pt idx="1">
                  <c:v>-5.6949283568529872</c:v>
                </c:pt>
                <c:pt idx="2">
                  <c:v>-5.721881399384614</c:v>
                </c:pt>
                <c:pt idx="3">
                  <c:v>-6.1365321846577139</c:v>
                </c:pt>
                <c:pt idx="4">
                  <c:v>-5.5662036413704987</c:v>
                </c:pt>
                <c:pt idx="5">
                  <c:v>-4.0366614881195799</c:v>
                </c:pt>
                <c:pt idx="6">
                  <c:v>-5.461905760438877</c:v>
                </c:pt>
                <c:pt idx="7">
                  <c:v>-5.8659707481019119</c:v>
                </c:pt>
                <c:pt idx="8">
                  <c:v>-5.0835657217912873</c:v>
                </c:pt>
                <c:pt idx="9">
                  <c:v>-5.333367725365739</c:v>
                </c:pt>
                <c:pt idx="10">
                  <c:v>-5.6147324226709978</c:v>
                </c:pt>
                <c:pt idx="11">
                  <c:v>-5.5128366062468039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11-4A8B-ADCB-6C6FE650F583}"/>
            </c:ext>
          </c:extLst>
        </c:ser>
        <c:ser>
          <c:idx val="2"/>
          <c:order val="2"/>
          <c:tx>
            <c:strRef>
              <c:f>'c5-8'!$D$15</c:f>
              <c:strCache>
                <c:ptCount val="1"/>
                <c:pt idx="0">
                  <c:v>Transzferegyenleg*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invertIfNegative val="0"/>
          <c:cat>
            <c:numRef>
              <c:f>'c5-8'!$A$20:$A$31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'c5-8'!$D$20:$D$31</c:f>
              <c:numCache>
                <c:formatCode>0.0</c:formatCode>
                <c:ptCount val="12"/>
                <c:pt idx="0">
                  <c:v>0.43654807932745743</c:v>
                </c:pt>
                <c:pt idx="1">
                  <c:v>2.6046456504786906</c:v>
                </c:pt>
                <c:pt idx="2">
                  <c:v>2.479347962814678</c:v>
                </c:pt>
                <c:pt idx="3">
                  <c:v>3.0570971030903555</c:v>
                </c:pt>
                <c:pt idx="4">
                  <c:v>3.0878676427954628</c:v>
                </c:pt>
                <c:pt idx="5">
                  <c:v>4.456164508319219</c:v>
                </c:pt>
                <c:pt idx="6">
                  <c:v>4.3655340017258597</c:v>
                </c:pt>
                <c:pt idx="7">
                  <c:v>4.9830514463673294</c:v>
                </c:pt>
                <c:pt idx="8">
                  <c:v>0.18066168367863378</c:v>
                </c:pt>
                <c:pt idx="9">
                  <c:v>2.1607580617707018</c:v>
                </c:pt>
                <c:pt idx="10">
                  <c:v>2.7672900795684465</c:v>
                </c:pt>
                <c:pt idx="11">
                  <c:v>3.0649770733053767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11-4A8B-ADCB-6C6FE650F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3488640"/>
        <c:axId val="133490560"/>
      </c:barChart>
      <c:lineChart>
        <c:grouping val="standard"/>
        <c:varyColors val="0"/>
        <c:ser>
          <c:idx val="3"/>
          <c:order val="3"/>
          <c:tx>
            <c:strRef>
              <c:f>'c5-8'!$E$15</c:f>
              <c:strCache>
                <c:ptCount val="1"/>
                <c:pt idx="0">
                  <c:v>Külső finanszírozási képesség</c:v>
                </c:pt>
              </c:strCache>
            </c:strRef>
          </c:tx>
          <c:spPr>
            <a:ln w="3810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'c5-8'!$A$20:$A$31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'c5-8'!$E$20:$E$31</c:f>
              <c:numCache>
                <c:formatCode>0.0</c:formatCode>
                <c:ptCount val="12"/>
                <c:pt idx="0">
                  <c:v>-6.1193029880664884</c:v>
                </c:pt>
                <c:pt idx="1">
                  <c:v>0.9601350463890026</c:v>
                </c:pt>
                <c:pt idx="2">
                  <c:v>2.104249572870319</c:v>
                </c:pt>
                <c:pt idx="3">
                  <c:v>3.0807629151683287</c:v>
                </c:pt>
                <c:pt idx="4">
                  <c:v>4.3156209262553027</c:v>
                </c:pt>
                <c:pt idx="5">
                  <c:v>7.4106839688879482</c:v>
                </c:pt>
                <c:pt idx="6">
                  <c:v>5.8380017889327993</c:v>
                </c:pt>
                <c:pt idx="7">
                  <c:v>8.0552323705486515</c:v>
                </c:pt>
                <c:pt idx="8">
                  <c:v>5.4212172807936678</c:v>
                </c:pt>
                <c:pt idx="9">
                  <c:v>5.0792735504156132</c:v>
                </c:pt>
                <c:pt idx="10">
                  <c:v>4.2120265598536948</c:v>
                </c:pt>
                <c:pt idx="11">
                  <c:v>4.8454781472692456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811-4A8B-ADCB-6C6FE650F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488640"/>
        <c:axId val="133490560"/>
      </c:lineChart>
      <c:lineChart>
        <c:grouping val="standard"/>
        <c:varyColors val="0"/>
        <c:ser>
          <c:idx val="4"/>
          <c:order val="4"/>
          <c:tx>
            <c:strRef>
              <c:f>'c5-8'!$F$15</c:f>
              <c:strCache>
                <c:ptCount val="1"/>
                <c:pt idx="0">
                  <c:v>Folyó fizetési mérleg</c:v>
                </c:pt>
              </c:strCache>
            </c:strRef>
          </c:tx>
          <c:spPr>
            <a:ln w="3810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'c5-8'!$A$20:$A$31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'c5-8'!$F$20:$F$31</c:f>
              <c:numCache>
                <c:formatCode>0.0</c:formatCode>
                <c:ptCount val="12"/>
                <c:pt idx="0">
                  <c:v>-7.0781361676635592</c:v>
                </c:pt>
                <c:pt idx="1">
                  <c:v>-0.804833804002274</c:v>
                </c:pt>
                <c:pt idx="2">
                  <c:v>0.27831125979787219</c:v>
                </c:pt>
                <c:pt idx="3">
                  <c:v>0.74748197393145333</c:v>
                </c:pt>
                <c:pt idx="4">
                  <c:v>1.7684923014207681</c:v>
                </c:pt>
                <c:pt idx="5">
                  <c:v>3.837183032121755</c:v>
                </c:pt>
                <c:pt idx="6">
                  <c:v>2.0722640852192811</c:v>
                </c:pt>
                <c:pt idx="7">
                  <c:v>3.3664695339764839</c:v>
                </c:pt>
                <c:pt idx="8">
                  <c:v>4.9149138901018956</c:v>
                </c:pt>
                <c:pt idx="9">
                  <c:v>3.1464055103182318</c:v>
                </c:pt>
                <c:pt idx="10">
                  <c:v>1.8060818392451601</c:v>
                </c:pt>
                <c:pt idx="11">
                  <c:v>2.1839412290010971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811-4A8B-ADCB-6C6FE650F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600384"/>
        <c:axId val="133492096"/>
      </c:lineChart>
      <c:catAx>
        <c:axId val="1334886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9.0889911008567983E-2"/>
              <c:y val="1.1970486111111261E-3"/>
            </c:manualLayout>
          </c:layout>
          <c:overlay val="0"/>
        </c:title>
        <c:numFmt formatCode="General" sourceLinked="1"/>
        <c:majorTickMark val="none"/>
        <c:minorTickMark val="none"/>
        <c:tickLblPos val="low"/>
        <c:spPr>
          <a:ln w="3175">
            <a:solidFill>
              <a:srgbClr val="898D8D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33490560"/>
        <c:crosses val="autoZero"/>
        <c:auto val="1"/>
        <c:lblAlgn val="ctr"/>
        <c:lblOffset val="100"/>
        <c:noMultiLvlLbl val="0"/>
      </c:catAx>
      <c:valAx>
        <c:axId val="133490560"/>
        <c:scaling>
          <c:orientation val="minMax"/>
          <c:max val="16"/>
          <c:min val="-8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low"/>
        <c:spPr>
          <a:ln w="3175">
            <a:solidFill>
              <a:srgbClr val="898D8D"/>
            </a:solidFill>
            <a:prstDash val="solid"/>
          </a:ln>
        </c:spPr>
        <c:crossAx val="133488640"/>
        <c:crosses val="autoZero"/>
        <c:crossBetween val="between"/>
        <c:majorUnit val="4"/>
      </c:valAx>
      <c:valAx>
        <c:axId val="133492096"/>
        <c:scaling>
          <c:orientation val="minMax"/>
          <c:max val="16"/>
          <c:min val="-8"/>
        </c:scaling>
        <c:delete val="0"/>
        <c:axPos val="r"/>
        <c:numFmt formatCode="0" sourceLinked="0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133600384"/>
        <c:crosses val="max"/>
        <c:crossBetween val="between"/>
        <c:majorUnit val="4"/>
      </c:valAx>
      <c:catAx>
        <c:axId val="13360038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84994141863144668"/>
              <c:y val="1.8632812500000001E-3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133492096"/>
        <c:crosses val="autoZero"/>
        <c:auto val="1"/>
        <c:lblAlgn val="ctr"/>
        <c:lblOffset val="100"/>
        <c:noMultiLvlLbl val="0"/>
      </c:cat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b"/>
      <c:layout>
        <c:manualLayout>
          <c:xMode val="edge"/>
          <c:yMode val="edge"/>
          <c:x val="4.2174476139873142E-3"/>
          <c:y val="0.82722977777777762"/>
          <c:w val="0.99578255238601265"/>
          <c:h val="0.17277022222222221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 baseline="0">
          <a:solidFill>
            <a:srgbClr val="000000"/>
          </a:solidFill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670821256038645"/>
          <c:y val="4.1230902777777655E-2"/>
          <c:w val="0.81501038647343005"/>
          <c:h val="0.60519755555555554"/>
        </c:manualLayout>
      </c:layout>
      <c:scatterChart>
        <c:scatterStyle val="lineMarker"/>
        <c:varyColors val="0"/>
        <c:ser>
          <c:idx val="5"/>
          <c:order val="0"/>
          <c:tx>
            <c:strRef>
              <c:f>'[M_2. fejezet - 2nd chapter.xlsx]c2-3'!$C$17</c:f>
              <c:strCache>
                <c:ptCount val="1"/>
                <c:pt idx="0">
                  <c:v>Mérsékeltebb globális infláció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20"/>
            <c:spPr>
              <a:solidFill>
                <a:srgbClr val="669933"/>
              </a:solidFill>
              <a:ln w="15875">
                <a:solidFill>
                  <a:srgbClr val="669933"/>
                </a:solidFill>
              </a:ln>
            </c:spPr>
          </c:marker>
          <c:dLbls>
            <c:delete val="1"/>
          </c:dLbls>
          <c:xVal>
            <c:numRef>
              <c:f>'[M_2. fejezet - 2nd chapter.xlsx]c2-3'!$E$17</c:f>
              <c:numCache>
                <c:formatCode>0.00</c:formatCode>
                <c:ptCount val="1"/>
                <c:pt idx="0">
                  <c:v>-0.29931395128981109</c:v>
                </c:pt>
              </c:numCache>
            </c:numRef>
          </c:xVal>
          <c:yVal>
            <c:numRef>
              <c:f>'[M_2. fejezet - 2nd chapter.xlsx]c2-3'!$F$17</c:f>
              <c:numCache>
                <c:formatCode>0.00</c:formatCode>
                <c:ptCount val="1"/>
                <c:pt idx="0">
                  <c:v>-0.13500506933060663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1F9-4B98-80B9-B264DFCE8562}"/>
            </c:ext>
          </c:extLst>
        </c:ser>
        <c:ser>
          <c:idx val="3"/>
          <c:order val="1"/>
          <c:tx>
            <c:strRef>
              <c:f>'[M_2. fejezet - 2nd chapter.xlsx]c2-3'!$C$18</c:f>
              <c:strCache>
                <c:ptCount val="1"/>
                <c:pt idx="0">
                  <c:v>A vártnál nagyobb beruházási aktivitás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20"/>
            <c:spPr>
              <a:solidFill>
                <a:srgbClr val="9C0000"/>
              </a:solidFill>
              <a:ln w="19050">
                <a:noFill/>
              </a:ln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61F9-4B98-80B9-B264DFCE8562}"/>
              </c:ext>
            </c:extLst>
          </c:dPt>
          <c:dLbls>
            <c:delete val="1"/>
          </c:dLbls>
          <c:xVal>
            <c:numRef>
              <c:f>'[M_2. fejezet - 2nd chapter.xlsx]c2-3'!$E$18</c:f>
              <c:numCache>
                <c:formatCode>0.00</c:formatCode>
                <c:ptCount val="1"/>
                <c:pt idx="0">
                  <c:v>6.1486895839522049E-2</c:v>
                </c:pt>
              </c:numCache>
            </c:numRef>
          </c:xVal>
          <c:yVal>
            <c:numRef>
              <c:f>'[M_2. fejezet - 2nd chapter.xlsx]c2-3'!$F$18</c:f>
              <c:numCache>
                <c:formatCode>0.00</c:formatCode>
                <c:ptCount val="1"/>
                <c:pt idx="0">
                  <c:v>0.43468821661211088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1F9-4B98-80B9-B264DFCE8562}"/>
            </c:ext>
          </c:extLst>
        </c:ser>
        <c:ser>
          <c:idx val="0"/>
          <c:order val="2"/>
          <c:tx>
            <c:strRef>
              <c:f>'[M_2. fejezet - 2nd chapter.xlsx]c2-3'!$C$19</c:f>
              <c:strCache>
                <c:ptCount val="1"/>
                <c:pt idx="0">
                  <c:v>Mérsékeltebb külpiaci kereslet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4"/>
            <c:spPr>
              <a:noFill/>
              <a:ln w="15875">
                <a:solidFill>
                  <a:srgbClr val="669933">
                    <a:alpha val="50000"/>
                  </a:srgbClr>
                </a:solidFill>
              </a:ln>
            </c:spPr>
          </c:marker>
          <c:dLbls>
            <c:delete val="1"/>
          </c:dLbls>
          <c:xVal>
            <c:numRef>
              <c:f>'[M_2. fejezet - 2nd chapter.xlsx]c2-3'!$E$19</c:f>
              <c:numCache>
                <c:formatCode>0.00</c:formatCode>
                <c:ptCount val="1"/>
                <c:pt idx="0">
                  <c:v>-0.15852965390835294</c:v>
                </c:pt>
              </c:numCache>
            </c:numRef>
          </c:xVal>
          <c:yVal>
            <c:numRef>
              <c:f>'[M_2. fejezet - 2nd chapter.xlsx]c2-3'!$F$19</c:f>
              <c:numCache>
                <c:formatCode>0.00</c:formatCode>
                <c:ptCount val="1"/>
                <c:pt idx="0">
                  <c:v>-0.32021352827369576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1F9-4B98-80B9-B264DFCE8562}"/>
            </c:ext>
          </c:extLst>
        </c:ser>
        <c:ser>
          <c:idx val="2"/>
          <c:order val="3"/>
          <c:tx>
            <c:strRef>
              <c:f>'[M_2. fejezet - 2nd chapter.xlsx]c2-3'!$C$20</c:f>
              <c:strCache>
                <c:ptCount val="1"/>
                <c:pt idx="0">
                  <c:v>Dinamikusabb fogyasztásbővülés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4"/>
            <c:spPr>
              <a:noFill/>
              <a:ln w="15875">
                <a:solidFill>
                  <a:srgbClr val="9C0000">
                    <a:alpha val="50000"/>
                  </a:srgbClr>
                </a:solidFill>
              </a:ln>
            </c:spPr>
          </c:marker>
          <c:dLbls>
            <c:delete val="1"/>
          </c:dLbls>
          <c:xVal>
            <c:numRef>
              <c:f>'[M_2. fejezet - 2nd chapter.xlsx]c2-3'!$E$20</c:f>
              <c:numCache>
                <c:formatCode>0.00</c:formatCode>
                <c:ptCount val="1"/>
                <c:pt idx="0">
                  <c:v>0.22324613987038333</c:v>
                </c:pt>
              </c:numCache>
            </c:numRef>
          </c:xVal>
          <c:yVal>
            <c:numRef>
              <c:f>'[M_2. fejezet - 2nd chapter.xlsx]c2-3'!$F$20</c:f>
              <c:numCache>
                <c:formatCode>0.00</c:formatCode>
                <c:ptCount val="1"/>
                <c:pt idx="0">
                  <c:v>0.54313622538656858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61F9-4B98-80B9-B264DFCE8562}"/>
            </c:ext>
          </c:extLst>
        </c:ser>
        <c:ser>
          <c:idx val="1"/>
          <c:order val="4"/>
          <c:tx>
            <c:strRef>
              <c:f>'[M_2. fejezet - 2nd chapter.xlsx]c2-3'!$C$21</c:f>
              <c:strCache>
                <c:ptCount val="1"/>
                <c:pt idx="0">
                  <c:v>A vártnál szigorúbb globális monetáris kondíciók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4"/>
            <c:spPr>
              <a:noFill/>
              <a:ln w="15875">
                <a:solidFill>
                  <a:srgbClr val="9C0000">
                    <a:alpha val="50000"/>
                  </a:srgbClr>
                </a:solidFill>
              </a:ln>
            </c:spPr>
          </c:marker>
          <c:dLbls>
            <c:delete val="1"/>
          </c:dLbls>
          <c:xVal>
            <c:numRef>
              <c:f>'[M_2. fejezet - 2nd chapter.xlsx]c2-3'!$E$21</c:f>
              <c:numCache>
                <c:formatCode>0.00</c:formatCode>
                <c:ptCount val="1"/>
                <c:pt idx="0">
                  <c:v>0.12718091319104019</c:v>
                </c:pt>
              </c:numCache>
            </c:numRef>
          </c:xVal>
          <c:yVal>
            <c:numRef>
              <c:f>'[M_2. fejezet - 2nd chapter.xlsx]c2-3'!$F$21</c:f>
              <c:numCache>
                <c:formatCode>0.00</c:formatCode>
                <c:ptCount val="1"/>
                <c:pt idx="0">
                  <c:v>-5.068532463397446E-2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61F9-4B98-80B9-B264DFCE8562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</c:dLbls>
        <c:axId val="120945664"/>
        <c:axId val="120952320"/>
      </c:scatterChart>
      <c:valAx>
        <c:axId val="120945664"/>
        <c:scaling>
          <c:orientation val="minMax"/>
          <c:max val="0.4"/>
          <c:min val="-0.4"/>
        </c:scaling>
        <c:delete val="0"/>
        <c:axPos val="b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Infláció</a:t>
                </a:r>
              </a:p>
            </c:rich>
          </c:tx>
          <c:layout>
            <c:manualLayout>
              <c:xMode val="edge"/>
              <c:yMode val="edge"/>
              <c:x val="0.84674323671497598"/>
              <c:y val="0.72727066666666673"/>
            </c:manualLayout>
          </c:layout>
          <c:overlay val="0"/>
        </c:title>
        <c:numFmt formatCode="0.0" sourceLinked="0"/>
        <c:majorTickMark val="out"/>
        <c:minorTickMark val="none"/>
        <c:tickLblPos val="low"/>
        <c:spPr>
          <a:ln w="12700">
            <a:solidFill>
              <a:schemeClr val="bg1">
                <a:lumMod val="75000"/>
              </a:schemeClr>
            </a:solidFill>
          </a:ln>
        </c:spPr>
        <c:crossAx val="120952320"/>
        <c:crosses val="autoZero"/>
        <c:crossBetween val="midCat"/>
        <c:majorUnit val="0.2"/>
      </c:valAx>
      <c:valAx>
        <c:axId val="120952320"/>
        <c:scaling>
          <c:orientation val="minMax"/>
          <c:max val="0.60000000000000009"/>
          <c:min val="-0.60000000000000009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GDP-növekedés</a:t>
                </a:r>
              </a:p>
            </c:rich>
          </c:tx>
          <c:layout>
            <c:manualLayout>
              <c:xMode val="edge"/>
              <c:yMode val="edge"/>
              <c:x val="8.4091035498335392E-3"/>
              <c:y val="0.13720213677229584"/>
            </c:manualLayout>
          </c:layout>
          <c:overlay val="0"/>
        </c:title>
        <c:numFmt formatCode="0.0" sourceLinked="0"/>
        <c:majorTickMark val="out"/>
        <c:minorTickMark val="none"/>
        <c:tickLblPos val="low"/>
        <c:spPr>
          <a:ln w="12700">
            <a:solidFill>
              <a:schemeClr val="bg1">
                <a:lumMod val="75000"/>
              </a:schemeClr>
            </a:solidFill>
          </a:ln>
        </c:spPr>
        <c:crossAx val="120945664"/>
        <c:crosses val="autoZero"/>
        <c:crossBetween val="midCat"/>
        <c:majorUnit val="0.2"/>
      </c:valAx>
      <c:spPr>
        <a:noFill/>
      </c:spPr>
    </c:plotArea>
    <c:legend>
      <c:legendPos val="r"/>
      <c:legendEntry>
        <c:idx val="4"/>
        <c:txPr>
          <a:bodyPr/>
          <a:lstStyle/>
          <a:p>
            <a:pPr>
              <a:defRPr sz="1600"/>
            </a:pPr>
            <a:endParaRPr lang="hu-HU"/>
          </a:p>
        </c:txPr>
      </c:legendEntry>
      <c:layout>
        <c:manualLayout>
          <c:xMode val="edge"/>
          <c:yMode val="edge"/>
          <c:x val="0"/>
          <c:y val="0.74007377777777783"/>
          <c:w val="1"/>
          <c:h val="0.25992622222222223"/>
        </c:manualLayout>
      </c:layout>
      <c:overlay val="0"/>
      <c:txPr>
        <a:bodyPr/>
        <a:lstStyle/>
        <a:p>
          <a:pPr>
            <a:defRPr sz="1600"/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800" b="0" i="0" baseline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574074074074067E-2"/>
          <c:y val="8.553993055555556E-2"/>
          <c:w val="0.85291137566137565"/>
          <c:h val="0.666474392361111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'c1-15'!$B$9</c:f>
              <c:strCache>
                <c:ptCount val="1"/>
                <c:pt idx="0">
                  <c:v>Bruttó átlagkereset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'c1-15'!$A$17:$A$95</c:f>
              <c:numCache>
                <c:formatCode>m/d/yyyy</c:formatCode>
                <c:ptCount val="79"/>
                <c:pt idx="0">
                  <c:v>36892</c:v>
                </c:pt>
                <c:pt idx="1">
                  <c:v>37257</c:v>
                </c:pt>
                <c:pt idx="2">
                  <c:v>37622</c:v>
                </c:pt>
                <c:pt idx="3">
                  <c:v>37987</c:v>
                </c:pt>
                <c:pt idx="4">
                  <c:v>38353</c:v>
                </c:pt>
                <c:pt idx="5">
                  <c:v>38718</c:v>
                </c:pt>
                <c:pt idx="6">
                  <c:v>39083</c:v>
                </c:pt>
                <c:pt idx="7">
                  <c:v>39448</c:v>
                </c:pt>
                <c:pt idx="8">
                  <c:v>39814</c:v>
                </c:pt>
                <c:pt idx="9">
                  <c:v>40179</c:v>
                </c:pt>
                <c:pt idx="10">
                  <c:v>40544</c:v>
                </c:pt>
                <c:pt idx="11">
                  <c:v>40909</c:v>
                </c:pt>
                <c:pt idx="12">
                  <c:v>41275</c:v>
                </c:pt>
                <c:pt idx="13">
                  <c:v>41640</c:v>
                </c:pt>
                <c:pt idx="14">
                  <c:v>42005</c:v>
                </c:pt>
                <c:pt idx="15">
                  <c:v>42370</c:v>
                </c:pt>
                <c:pt idx="16">
                  <c:v>42736</c:v>
                </c:pt>
                <c:pt idx="17">
                  <c:v>43101</c:v>
                </c:pt>
                <c:pt idx="18">
                  <c:v>43466</c:v>
                </c:pt>
              </c:numCache>
            </c:numRef>
          </c:cat>
          <c:val>
            <c:numRef>
              <c:f>'c1-15'!$B$17:$B$95</c:f>
              <c:numCache>
                <c:formatCode>0.0</c:formatCode>
                <c:ptCount val="79"/>
                <c:pt idx="0">
                  <c:v>16.346394892741099</c:v>
                </c:pt>
                <c:pt idx="1">
                  <c:v>13.344149900447601</c:v>
                </c:pt>
                <c:pt idx="2">
                  <c:v>8.9324165650060294</c:v>
                </c:pt>
                <c:pt idx="3">
                  <c:v>9.3808040801679002</c:v>
                </c:pt>
                <c:pt idx="4">
                  <c:v>6.9280450661512996</c:v>
                </c:pt>
                <c:pt idx="5">
                  <c:v>9.3915843264179699</c:v>
                </c:pt>
                <c:pt idx="6">
                  <c:v>9.2051833350169403</c:v>
                </c:pt>
                <c:pt idx="7">
                  <c:v>8.2858068545187304</c:v>
                </c:pt>
                <c:pt idx="8">
                  <c:v>4.2918246498929502</c:v>
                </c:pt>
                <c:pt idx="9">
                  <c:v>3.20232436693601</c:v>
                </c:pt>
                <c:pt idx="10">
                  <c:v>5.3778823825170603</c:v>
                </c:pt>
                <c:pt idx="11">
                  <c:v>7.2952457051537998</c:v>
                </c:pt>
                <c:pt idx="12">
                  <c:v>3.5866638731038401</c:v>
                </c:pt>
                <c:pt idx="13">
                  <c:v>4.28518356718528</c:v>
                </c:pt>
                <c:pt idx="14">
                  <c:v>3.9737307800777399</c:v>
                </c:pt>
                <c:pt idx="15">
                  <c:v>5.4129300707198498</c:v>
                </c:pt>
                <c:pt idx="16">
                  <c:v>10.000584270522999</c:v>
                </c:pt>
                <c:pt idx="17">
                  <c:v>7.5045790567127701</c:v>
                </c:pt>
                <c:pt idx="18">
                  <c:v>6.9318897220090196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6E-4CF6-BDEA-844252618D9C}"/>
            </c:ext>
          </c:extLst>
        </c:ser>
        <c:ser>
          <c:idx val="1"/>
          <c:order val="1"/>
          <c:tx>
            <c:strRef>
              <c:f>'c1-15'!$C$9</c:f>
              <c:strCache>
                <c:ptCount val="1"/>
                <c:pt idx="0">
                  <c:v>Egy főre jutó munkaköltség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'c1-15'!$A$17:$A$95</c:f>
              <c:numCache>
                <c:formatCode>m/d/yyyy</c:formatCode>
                <c:ptCount val="79"/>
                <c:pt idx="0">
                  <c:v>36892</c:v>
                </c:pt>
                <c:pt idx="1">
                  <c:v>37257</c:v>
                </c:pt>
                <c:pt idx="2">
                  <c:v>37622</c:v>
                </c:pt>
                <c:pt idx="3">
                  <c:v>37987</c:v>
                </c:pt>
                <c:pt idx="4">
                  <c:v>38353</c:v>
                </c:pt>
                <c:pt idx="5">
                  <c:v>38718</c:v>
                </c:pt>
                <c:pt idx="6">
                  <c:v>39083</c:v>
                </c:pt>
                <c:pt idx="7">
                  <c:v>39448</c:v>
                </c:pt>
                <c:pt idx="8">
                  <c:v>39814</c:v>
                </c:pt>
                <c:pt idx="9">
                  <c:v>40179</c:v>
                </c:pt>
                <c:pt idx="10">
                  <c:v>40544</c:v>
                </c:pt>
                <c:pt idx="11">
                  <c:v>40909</c:v>
                </c:pt>
                <c:pt idx="12">
                  <c:v>41275</c:v>
                </c:pt>
                <c:pt idx="13">
                  <c:v>41640</c:v>
                </c:pt>
                <c:pt idx="14">
                  <c:v>42005</c:v>
                </c:pt>
                <c:pt idx="15">
                  <c:v>42370</c:v>
                </c:pt>
                <c:pt idx="16">
                  <c:v>42736</c:v>
                </c:pt>
                <c:pt idx="17">
                  <c:v>43101</c:v>
                </c:pt>
                <c:pt idx="18">
                  <c:v>43466</c:v>
                </c:pt>
              </c:numCache>
            </c:numRef>
          </c:cat>
          <c:val>
            <c:numRef>
              <c:f>'c1-15'!$C$17:$C$95</c:f>
              <c:numCache>
                <c:formatCode>0.0</c:formatCode>
                <c:ptCount val="79"/>
                <c:pt idx="0">
                  <c:v>13.7916414896681</c:v>
                </c:pt>
                <c:pt idx="1">
                  <c:v>7.8768442427111998</c:v>
                </c:pt>
                <c:pt idx="2">
                  <c:v>10.7424921662406</c:v>
                </c:pt>
                <c:pt idx="3">
                  <c:v>11.342920866714699</c:v>
                </c:pt>
                <c:pt idx="4">
                  <c:v>6.97028927292597</c:v>
                </c:pt>
                <c:pt idx="5">
                  <c:v>5.8070213755080804</c:v>
                </c:pt>
                <c:pt idx="6">
                  <c:v>7.1246640009437998</c:v>
                </c:pt>
                <c:pt idx="7">
                  <c:v>6.2408123460923504</c:v>
                </c:pt>
                <c:pt idx="8">
                  <c:v>0.292312748741618</c:v>
                </c:pt>
                <c:pt idx="9">
                  <c:v>1.92232135493444</c:v>
                </c:pt>
                <c:pt idx="10">
                  <c:v>4.2176298495283104</c:v>
                </c:pt>
                <c:pt idx="11">
                  <c:v>2.4396701280611599</c:v>
                </c:pt>
                <c:pt idx="12">
                  <c:v>1.92665302708972</c:v>
                </c:pt>
                <c:pt idx="13">
                  <c:v>0.40301107018501098</c:v>
                </c:pt>
                <c:pt idx="14">
                  <c:v>1.4702058043880499</c:v>
                </c:pt>
                <c:pt idx="15">
                  <c:v>5.2736965497713602</c:v>
                </c:pt>
                <c:pt idx="16">
                  <c:v>6.1651057934172897</c:v>
                </c:pt>
                <c:pt idx="17">
                  <c:v>5.91869033608958</c:v>
                </c:pt>
                <c:pt idx="18">
                  <c:v>6.95617796717187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6E-4CF6-BDEA-844252618D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2740736"/>
        <c:axId val="102742272"/>
      </c:barChart>
      <c:dateAx>
        <c:axId val="102740736"/>
        <c:scaling>
          <c:orientation val="minMax"/>
          <c:max val="43466"/>
        </c:scaling>
        <c:delete val="0"/>
        <c:axPos val="b"/>
        <c:numFmt formatCode="yyyy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102742272"/>
        <c:crosses val="autoZero"/>
        <c:auto val="0"/>
        <c:lblOffset val="100"/>
        <c:baseTimeUnit val="years"/>
        <c:majorUnit val="1"/>
        <c:majorTimeUnit val="years"/>
        <c:minorUnit val="12"/>
      </c:dateAx>
      <c:valAx>
        <c:axId val="10274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8.819444444444445E-2"/>
              <c:y val="1.367491319444444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Trebuchet MS" panose="020B0603020202020204" pitchFamily="34" charset="0"/>
                  <a:ea typeface="+mn-ea"/>
                  <a:cs typeface="+mn-cs"/>
                </a:defRPr>
              </a:pPr>
              <a:endParaRPr lang="hu-HU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10274073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596560846560845E-2"/>
          <c:y val="0.88286545138888894"/>
          <c:w val="0.9"/>
          <c:h val="9.30182291666666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 baseline="0">
          <a:solidFill>
            <a:sysClr val="windowText" lastClr="000000"/>
          </a:solidFill>
          <a:latin typeface="Trebuchet MS" panose="020B0603020202020204" pitchFamily="34" charset="0"/>
        </a:defRPr>
      </a:pPr>
      <a:endParaRPr lang="hu-HU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624041005291005E-2"/>
          <c:y val="7.2223090277777763E-2"/>
          <c:w val="0.84509292328042329"/>
          <c:h val="0.636276041666666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'c3-32'!$B$9</c:f>
              <c:strCache>
                <c:ptCount val="1"/>
                <c:pt idx="0">
                  <c:v>Munkaköltség/fő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invertIfNegative val="0"/>
          <c:cat>
            <c:numRef>
              <c:f>'c3-32'!$A$19:$A$75</c:f>
              <c:numCache>
                <c:formatCode>m/d/yyyy</c:formatCode>
                <c:ptCount val="57"/>
                <c:pt idx="0">
                  <c:v>37622</c:v>
                </c:pt>
                <c:pt idx="1">
                  <c:v>37712</c:v>
                </c:pt>
                <c:pt idx="2">
                  <c:v>37803</c:v>
                </c:pt>
                <c:pt idx="3">
                  <c:v>37895</c:v>
                </c:pt>
                <c:pt idx="4">
                  <c:v>37987</c:v>
                </c:pt>
                <c:pt idx="5">
                  <c:v>38078</c:v>
                </c:pt>
                <c:pt idx="6">
                  <c:v>38169</c:v>
                </c:pt>
                <c:pt idx="7">
                  <c:v>38261</c:v>
                </c:pt>
                <c:pt idx="8">
                  <c:v>38353</c:v>
                </c:pt>
                <c:pt idx="9">
                  <c:v>38443</c:v>
                </c:pt>
                <c:pt idx="10">
                  <c:v>38534</c:v>
                </c:pt>
                <c:pt idx="11">
                  <c:v>38626</c:v>
                </c:pt>
                <c:pt idx="12">
                  <c:v>38718</c:v>
                </c:pt>
                <c:pt idx="13">
                  <c:v>38808</c:v>
                </c:pt>
                <c:pt idx="14">
                  <c:v>38899</c:v>
                </c:pt>
                <c:pt idx="15">
                  <c:v>38991</c:v>
                </c:pt>
                <c:pt idx="16">
                  <c:v>39083</c:v>
                </c:pt>
                <c:pt idx="17">
                  <c:v>39173</c:v>
                </c:pt>
                <c:pt idx="18">
                  <c:v>39264</c:v>
                </c:pt>
                <c:pt idx="19">
                  <c:v>39356</c:v>
                </c:pt>
                <c:pt idx="20">
                  <c:v>39448</c:v>
                </c:pt>
                <c:pt idx="21">
                  <c:v>39539</c:v>
                </c:pt>
                <c:pt idx="22">
                  <c:v>39630</c:v>
                </c:pt>
                <c:pt idx="23">
                  <c:v>39722</c:v>
                </c:pt>
                <c:pt idx="24">
                  <c:v>39814</c:v>
                </c:pt>
                <c:pt idx="25">
                  <c:v>39904</c:v>
                </c:pt>
                <c:pt idx="26">
                  <c:v>39995</c:v>
                </c:pt>
                <c:pt idx="27">
                  <c:v>40087</c:v>
                </c:pt>
                <c:pt idx="28">
                  <c:v>40179</c:v>
                </c:pt>
                <c:pt idx="29">
                  <c:v>40269</c:v>
                </c:pt>
                <c:pt idx="30">
                  <c:v>40360</c:v>
                </c:pt>
                <c:pt idx="31">
                  <c:v>40452</c:v>
                </c:pt>
                <c:pt idx="32">
                  <c:v>40544</c:v>
                </c:pt>
                <c:pt idx="33">
                  <c:v>40634</c:v>
                </c:pt>
                <c:pt idx="34">
                  <c:v>40725</c:v>
                </c:pt>
                <c:pt idx="35">
                  <c:v>40817</c:v>
                </c:pt>
                <c:pt idx="36">
                  <c:v>40909</c:v>
                </c:pt>
                <c:pt idx="37">
                  <c:v>41000</c:v>
                </c:pt>
                <c:pt idx="38">
                  <c:v>41091</c:v>
                </c:pt>
                <c:pt idx="39">
                  <c:v>41183</c:v>
                </c:pt>
                <c:pt idx="40">
                  <c:v>41275</c:v>
                </c:pt>
                <c:pt idx="41">
                  <c:v>41365</c:v>
                </c:pt>
                <c:pt idx="42">
                  <c:v>41456</c:v>
                </c:pt>
                <c:pt idx="43">
                  <c:v>41548</c:v>
                </c:pt>
                <c:pt idx="44">
                  <c:v>41640</c:v>
                </c:pt>
                <c:pt idx="45">
                  <c:v>41730</c:v>
                </c:pt>
                <c:pt idx="46">
                  <c:v>41821</c:v>
                </c:pt>
                <c:pt idx="47">
                  <c:v>41913</c:v>
                </c:pt>
                <c:pt idx="48">
                  <c:v>42005</c:v>
                </c:pt>
                <c:pt idx="49">
                  <c:v>42095</c:v>
                </c:pt>
                <c:pt idx="50">
                  <c:v>42186</c:v>
                </c:pt>
                <c:pt idx="51">
                  <c:v>42278</c:v>
                </c:pt>
                <c:pt idx="52">
                  <c:v>42370</c:v>
                </c:pt>
                <c:pt idx="53">
                  <c:v>42461</c:v>
                </c:pt>
                <c:pt idx="54">
                  <c:v>42552</c:v>
                </c:pt>
                <c:pt idx="55">
                  <c:v>42644</c:v>
                </c:pt>
                <c:pt idx="56">
                  <c:v>42736</c:v>
                </c:pt>
              </c:numCache>
            </c:numRef>
          </c:cat>
          <c:val>
            <c:numRef>
              <c:f>'c3-32'!$B$19:$B$75</c:f>
              <c:numCache>
                <c:formatCode>0.00</c:formatCode>
                <c:ptCount val="57"/>
                <c:pt idx="0">
                  <c:v>10.157016618242466</c:v>
                </c:pt>
                <c:pt idx="1">
                  <c:v>10.104647202877544</c:v>
                </c:pt>
                <c:pt idx="2">
                  <c:v>10.420265203346133</c:v>
                </c:pt>
                <c:pt idx="3">
                  <c:v>11.733808848523935</c:v>
                </c:pt>
                <c:pt idx="4">
                  <c:v>11.554092314646752</c:v>
                </c:pt>
                <c:pt idx="5">
                  <c:v>11.920789395497948</c:v>
                </c:pt>
                <c:pt idx="6">
                  <c:v>11.503957625925537</c:v>
                </c:pt>
                <c:pt idx="7">
                  <c:v>10.179599525623289</c:v>
                </c:pt>
                <c:pt idx="8">
                  <c:v>8.3754119549590058</c:v>
                </c:pt>
                <c:pt idx="9">
                  <c:v>8.1379590922468878</c:v>
                </c:pt>
                <c:pt idx="10">
                  <c:v>6.3985176554070051</c:v>
                </c:pt>
                <c:pt idx="11">
                  <c:v>5.9219685223592649</c:v>
                </c:pt>
                <c:pt idx="12">
                  <c:v>4.8346975052572958</c:v>
                </c:pt>
                <c:pt idx="13">
                  <c:v>3.4100214395526507</c:v>
                </c:pt>
                <c:pt idx="14">
                  <c:v>7.4175819231469404</c:v>
                </c:pt>
                <c:pt idx="15">
                  <c:v>7.2154537029159798</c:v>
                </c:pt>
                <c:pt idx="16">
                  <c:v>8.6452285134343612</c:v>
                </c:pt>
                <c:pt idx="17">
                  <c:v>9.1151455766728162</c:v>
                </c:pt>
                <c:pt idx="18">
                  <c:v>5.760041482992122</c:v>
                </c:pt>
                <c:pt idx="19">
                  <c:v>5.7365222923979786</c:v>
                </c:pt>
                <c:pt idx="20">
                  <c:v>6.1482409683762711</c:v>
                </c:pt>
                <c:pt idx="21">
                  <c:v>7.2594568475918351</c:v>
                </c:pt>
                <c:pt idx="22">
                  <c:v>6.3108728111585464</c:v>
                </c:pt>
                <c:pt idx="23">
                  <c:v>5.3851072137420317</c:v>
                </c:pt>
                <c:pt idx="24">
                  <c:v>2.9515184366808711</c:v>
                </c:pt>
                <c:pt idx="25">
                  <c:v>-0.26719361227905836</c:v>
                </c:pt>
                <c:pt idx="26">
                  <c:v>-1.0720813739901871</c:v>
                </c:pt>
                <c:pt idx="27">
                  <c:v>-0.20988399866787688</c:v>
                </c:pt>
                <c:pt idx="28">
                  <c:v>0.93043186659025423</c:v>
                </c:pt>
                <c:pt idx="29">
                  <c:v>1.6932368529127331</c:v>
                </c:pt>
                <c:pt idx="30">
                  <c:v>3.222020402474385</c:v>
                </c:pt>
                <c:pt idx="31">
                  <c:v>1.3046626890470492</c:v>
                </c:pt>
                <c:pt idx="32">
                  <c:v>5.0437207090043188</c:v>
                </c:pt>
                <c:pt idx="33">
                  <c:v>4.6804856061491051</c:v>
                </c:pt>
                <c:pt idx="34">
                  <c:v>3.0313316258405081</c:v>
                </c:pt>
                <c:pt idx="35">
                  <c:v>3.9731096914169513</c:v>
                </c:pt>
                <c:pt idx="36">
                  <c:v>1.6690729664056363</c:v>
                </c:pt>
                <c:pt idx="37">
                  <c:v>1.9224631402790635</c:v>
                </c:pt>
                <c:pt idx="38">
                  <c:v>2.8835942915817157</c:v>
                </c:pt>
                <c:pt idx="39">
                  <c:v>3.0260008399753104</c:v>
                </c:pt>
                <c:pt idx="40">
                  <c:v>0.55015366403337396</c:v>
                </c:pt>
                <c:pt idx="41">
                  <c:v>2.4830123495239036</c:v>
                </c:pt>
                <c:pt idx="42">
                  <c:v>2.3321327294810459</c:v>
                </c:pt>
                <c:pt idx="43">
                  <c:v>2.4544125621402912</c:v>
                </c:pt>
                <c:pt idx="44">
                  <c:v>1.4968108839499905</c:v>
                </c:pt>
                <c:pt idx="45">
                  <c:v>-0.11300129278086501</c:v>
                </c:pt>
                <c:pt idx="46">
                  <c:v>0.1020632520812228</c:v>
                </c:pt>
                <c:pt idx="47">
                  <c:v>0.2978790508245055</c:v>
                </c:pt>
                <c:pt idx="48">
                  <c:v>0.89612135208294319</c:v>
                </c:pt>
                <c:pt idx="49">
                  <c:v>1.8010976898802369</c:v>
                </c:pt>
                <c:pt idx="50">
                  <c:v>1.4954185278270131</c:v>
                </c:pt>
                <c:pt idx="51">
                  <c:v>1.7078337464980962</c:v>
                </c:pt>
                <c:pt idx="52">
                  <c:v>6.9149042839579522</c:v>
                </c:pt>
                <c:pt idx="53">
                  <c:v>4.6498696930218983</c:v>
                </c:pt>
                <c:pt idx="54">
                  <c:v>6.3512301986307023</c:v>
                </c:pt>
                <c:pt idx="55">
                  <c:v>3.5715234605868176</c:v>
                </c:pt>
                <c:pt idx="56">
                  <c:v>5.5310858664237514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A4-4A99-BB5B-7084D5EF18F2}"/>
            </c:ext>
          </c:extLst>
        </c:ser>
        <c:ser>
          <c:idx val="1"/>
          <c:order val="1"/>
          <c:tx>
            <c:strRef>
              <c:f>'c3-32'!$C$9</c:f>
              <c:strCache>
                <c:ptCount val="1"/>
                <c:pt idx="0">
                  <c:v>Nominális termelékenység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invertIfNegative val="0"/>
          <c:cat>
            <c:numRef>
              <c:f>'c3-32'!$A$19:$A$75</c:f>
              <c:numCache>
                <c:formatCode>m/d/yyyy</c:formatCode>
                <c:ptCount val="57"/>
                <c:pt idx="0">
                  <c:v>37622</c:v>
                </c:pt>
                <c:pt idx="1">
                  <c:v>37712</c:v>
                </c:pt>
                <c:pt idx="2">
                  <c:v>37803</c:v>
                </c:pt>
                <c:pt idx="3">
                  <c:v>37895</c:v>
                </c:pt>
                <c:pt idx="4">
                  <c:v>37987</c:v>
                </c:pt>
                <c:pt idx="5">
                  <c:v>38078</c:v>
                </c:pt>
                <c:pt idx="6">
                  <c:v>38169</c:v>
                </c:pt>
                <c:pt idx="7">
                  <c:v>38261</c:v>
                </c:pt>
                <c:pt idx="8">
                  <c:v>38353</c:v>
                </c:pt>
                <c:pt idx="9">
                  <c:v>38443</c:v>
                </c:pt>
                <c:pt idx="10">
                  <c:v>38534</c:v>
                </c:pt>
                <c:pt idx="11">
                  <c:v>38626</c:v>
                </c:pt>
                <c:pt idx="12">
                  <c:v>38718</c:v>
                </c:pt>
                <c:pt idx="13">
                  <c:v>38808</c:v>
                </c:pt>
                <c:pt idx="14">
                  <c:v>38899</c:v>
                </c:pt>
                <c:pt idx="15">
                  <c:v>38991</c:v>
                </c:pt>
                <c:pt idx="16">
                  <c:v>39083</c:v>
                </c:pt>
                <c:pt idx="17">
                  <c:v>39173</c:v>
                </c:pt>
                <c:pt idx="18">
                  <c:v>39264</c:v>
                </c:pt>
                <c:pt idx="19">
                  <c:v>39356</c:v>
                </c:pt>
                <c:pt idx="20">
                  <c:v>39448</c:v>
                </c:pt>
                <c:pt idx="21">
                  <c:v>39539</c:v>
                </c:pt>
                <c:pt idx="22">
                  <c:v>39630</c:v>
                </c:pt>
                <c:pt idx="23">
                  <c:v>39722</c:v>
                </c:pt>
                <c:pt idx="24">
                  <c:v>39814</c:v>
                </c:pt>
                <c:pt idx="25">
                  <c:v>39904</c:v>
                </c:pt>
                <c:pt idx="26">
                  <c:v>39995</c:v>
                </c:pt>
                <c:pt idx="27">
                  <c:v>40087</c:v>
                </c:pt>
                <c:pt idx="28">
                  <c:v>40179</c:v>
                </c:pt>
                <c:pt idx="29">
                  <c:v>40269</c:v>
                </c:pt>
                <c:pt idx="30">
                  <c:v>40360</c:v>
                </c:pt>
                <c:pt idx="31">
                  <c:v>40452</c:v>
                </c:pt>
                <c:pt idx="32">
                  <c:v>40544</c:v>
                </c:pt>
                <c:pt idx="33">
                  <c:v>40634</c:v>
                </c:pt>
                <c:pt idx="34">
                  <c:v>40725</c:v>
                </c:pt>
                <c:pt idx="35">
                  <c:v>40817</c:v>
                </c:pt>
                <c:pt idx="36">
                  <c:v>40909</c:v>
                </c:pt>
                <c:pt idx="37">
                  <c:v>41000</c:v>
                </c:pt>
                <c:pt idx="38">
                  <c:v>41091</c:v>
                </c:pt>
                <c:pt idx="39">
                  <c:v>41183</c:v>
                </c:pt>
                <c:pt idx="40">
                  <c:v>41275</c:v>
                </c:pt>
                <c:pt idx="41">
                  <c:v>41365</c:v>
                </c:pt>
                <c:pt idx="42">
                  <c:v>41456</c:v>
                </c:pt>
                <c:pt idx="43">
                  <c:v>41548</c:v>
                </c:pt>
                <c:pt idx="44">
                  <c:v>41640</c:v>
                </c:pt>
                <c:pt idx="45">
                  <c:v>41730</c:v>
                </c:pt>
                <c:pt idx="46">
                  <c:v>41821</c:v>
                </c:pt>
                <c:pt idx="47">
                  <c:v>41913</c:v>
                </c:pt>
                <c:pt idx="48">
                  <c:v>42005</c:v>
                </c:pt>
                <c:pt idx="49">
                  <c:v>42095</c:v>
                </c:pt>
                <c:pt idx="50">
                  <c:v>42186</c:v>
                </c:pt>
                <c:pt idx="51">
                  <c:v>42278</c:v>
                </c:pt>
                <c:pt idx="52">
                  <c:v>42370</c:v>
                </c:pt>
                <c:pt idx="53">
                  <c:v>42461</c:v>
                </c:pt>
                <c:pt idx="54">
                  <c:v>42552</c:v>
                </c:pt>
                <c:pt idx="55">
                  <c:v>42644</c:v>
                </c:pt>
                <c:pt idx="56">
                  <c:v>42736</c:v>
                </c:pt>
              </c:numCache>
            </c:numRef>
          </c:cat>
          <c:val>
            <c:numRef>
              <c:f>'c3-32'!$C$19:$C$75</c:f>
              <c:numCache>
                <c:formatCode>0.00</c:formatCode>
                <c:ptCount val="57"/>
                <c:pt idx="0">
                  <c:v>-4.6638140743774414</c:v>
                </c:pt>
                <c:pt idx="1">
                  <c:v>-5.7062969125778267</c:v>
                </c:pt>
                <c:pt idx="2">
                  <c:v>-7.7526050116520082</c:v>
                </c:pt>
                <c:pt idx="3">
                  <c:v>-12.381738024532794</c:v>
                </c:pt>
                <c:pt idx="4">
                  <c:v>-14.443923615535766</c:v>
                </c:pt>
                <c:pt idx="5">
                  <c:v>-14.074738537065357</c:v>
                </c:pt>
                <c:pt idx="6">
                  <c:v>-12.461383925716518</c:v>
                </c:pt>
                <c:pt idx="7">
                  <c:v>-6.2892853122271646</c:v>
                </c:pt>
                <c:pt idx="8">
                  <c:v>-7.3265906727619381</c:v>
                </c:pt>
                <c:pt idx="9">
                  <c:v>-7.1827355463415472</c:v>
                </c:pt>
                <c:pt idx="10">
                  <c:v>-6.2653362409354827</c:v>
                </c:pt>
                <c:pt idx="11">
                  <c:v>-9.2552345496160768</c:v>
                </c:pt>
                <c:pt idx="12">
                  <c:v>-8.5156439486443958</c:v>
                </c:pt>
                <c:pt idx="13">
                  <c:v>-8.1277247346616832</c:v>
                </c:pt>
                <c:pt idx="14">
                  <c:v>-11.018104665144008</c:v>
                </c:pt>
                <c:pt idx="15">
                  <c:v>-9.0531253728179024</c:v>
                </c:pt>
                <c:pt idx="16">
                  <c:v>-6.4373000214166467</c:v>
                </c:pt>
                <c:pt idx="17">
                  <c:v>-5.4198446288799431</c:v>
                </c:pt>
                <c:pt idx="18">
                  <c:v>-4.547643759500275</c:v>
                </c:pt>
                <c:pt idx="19">
                  <c:v>-5.2787562480750552</c:v>
                </c:pt>
                <c:pt idx="20">
                  <c:v>-9.9756574621329435</c:v>
                </c:pt>
                <c:pt idx="21">
                  <c:v>-8.3826490673588552</c:v>
                </c:pt>
                <c:pt idx="22">
                  <c:v>-2.8145446995506518</c:v>
                </c:pt>
                <c:pt idx="23">
                  <c:v>-3.119084546273271</c:v>
                </c:pt>
                <c:pt idx="24">
                  <c:v>1.4461577370479972</c:v>
                </c:pt>
                <c:pt idx="25">
                  <c:v>2.2276470007340805</c:v>
                </c:pt>
                <c:pt idx="26">
                  <c:v>-1.19281699510816</c:v>
                </c:pt>
                <c:pt idx="27">
                  <c:v>-1.1974850906299963</c:v>
                </c:pt>
                <c:pt idx="28">
                  <c:v>-1.7352866141526277</c:v>
                </c:pt>
                <c:pt idx="29">
                  <c:v>-5.4702933085869461</c:v>
                </c:pt>
                <c:pt idx="30">
                  <c:v>-6.4869902432040476</c:v>
                </c:pt>
                <c:pt idx="31">
                  <c:v>-4.5546325960865488</c:v>
                </c:pt>
                <c:pt idx="32">
                  <c:v>-6.8921086263859337</c:v>
                </c:pt>
                <c:pt idx="33">
                  <c:v>-4.5999180350647038</c:v>
                </c:pt>
                <c:pt idx="34">
                  <c:v>-1.8741206610310712</c:v>
                </c:pt>
                <c:pt idx="35">
                  <c:v>-7.075395766747846</c:v>
                </c:pt>
                <c:pt idx="36">
                  <c:v>-2.2147469209129298</c:v>
                </c:pt>
                <c:pt idx="37">
                  <c:v>-0.65991404595480674</c:v>
                </c:pt>
                <c:pt idx="38">
                  <c:v>-4.0383850564452928</c:v>
                </c:pt>
                <c:pt idx="39">
                  <c:v>2.0602456900925148</c:v>
                </c:pt>
                <c:pt idx="40">
                  <c:v>-2.5356401675450826</c:v>
                </c:pt>
                <c:pt idx="41">
                  <c:v>-7.0977270392220504</c:v>
                </c:pt>
                <c:pt idx="42">
                  <c:v>-5.121627448799785</c:v>
                </c:pt>
                <c:pt idx="43">
                  <c:v>-7.2749851503597824</c:v>
                </c:pt>
                <c:pt idx="44">
                  <c:v>-5.1282226037078829</c:v>
                </c:pt>
                <c:pt idx="45">
                  <c:v>-0.58630233903915041</c:v>
                </c:pt>
                <c:pt idx="46">
                  <c:v>-1.915219095390313</c:v>
                </c:pt>
                <c:pt idx="47">
                  <c:v>-1.2645344069153168</c:v>
                </c:pt>
                <c:pt idx="48">
                  <c:v>-1.9401824756481574</c:v>
                </c:pt>
                <c:pt idx="49">
                  <c:v>-3.7961783068766408</c:v>
                </c:pt>
                <c:pt idx="50">
                  <c:v>-2.2526356414455933</c:v>
                </c:pt>
                <c:pt idx="51">
                  <c:v>-1.9893032357036304</c:v>
                </c:pt>
                <c:pt idx="52">
                  <c:v>0.13861975590722864</c:v>
                </c:pt>
                <c:pt idx="53">
                  <c:v>-0.74319262012822662</c:v>
                </c:pt>
                <c:pt idx="54">
                  <c:v>-0.1856305165614458</c:v>
                </c:pt>
                <c:pt idx="55">
                  <c:v>-1.2847317777714835</c:v>
                </c:pt>
                <c:pt idx="56">
                  <c:v>-4.1992220138217675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A4-4A99-BB5B-7084D5EF18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79846144"/>
        <c:axId val="179852032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'c3-32'!#REF!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'c3-32'!$A$19:$A$75</c15:sqref>
                        </c15:formulaRef>
                      </c:ext>
                    </c:extLst>
                    <c:numCache>
                      <c:formatCode>m/d/yyyy</c:formatCode>
                      <c:ptCount val="57"/>
                      <c:pt idx="0">
                        <c:v>37622</c:v>
                      </c:pt>
                      <c:pt idx="1">
                        <c:v>37712</c:v>
                      </c:pt>
                      <c:pt idx="2">
                        <c:v>37803</c:v>
                      </c:pt>
                      <c:pt idx="3">
                        <c:v>37895</c:v>
                      </c:pt>
                      <c:pt idx="4">
                        <c:v>37987</c:v>
                      </c:pt>
                      <c:pt idx="5">
                        <c:v>38078</c:v>
                      </c:pt>
                      <c:pt idx="6">
                        <c:v>38169</c:v>
                      </c:pt>
                      <c:pt idx="7">
                        <c:v>38261</c:v>
                      </c:pt>
                      <c:pt idx="8">
                        <c:v>38353</c:v>
                      </c:pt>
                      <c:pt idx="9">
                        <c:v>38443</c:v>
                      </c:pt>
                      <c:pt idx="10">
                        <c:v>38534</c:v>
                      </c:pt>
                      <c:pt idx="11">
                        <c:v>38626</c:v>
                      </c:pt>
                      <c:pt idx="12">
                        <c:v>38718</c:v>
                      </c:pt>
                      <c:pt idx="13">
                        <c:v>38808</c:v>
                      </c:pt>
                      <c:pt idx="14">
                        <c:v>38899</c:v>
                      </c:pt>
                      <c:pt idx="15">
                        <c:v>38991</c:v>
                      </c:pt>
                      <c:pt idx="16">
                        <c:v>39083</c:v>
                      </c:pt>
                      <c:pt idx="17">
                        <c:v>39173</c:v>
                      </c:pt>
                      <c:pt idx="18">
                        <c:v>39264</c:v>
                      </c:pt>
                      <c:pt idx="19">
                        <c:v>39356</c:v>
                      </c:pt>
                      <c:pt idx="20">
                        <c:v>39448</c:v>
                      </c:pt>
                      <c:pt idx="21">
                        <c:v>39539</c:v>
                      </c:pt>
                      <c:pt idx="22">
                        <c:v>39630</c:v>
                      </c:pt>
                      <c:pt idx="23">
                        <c:v>39722</c:v>
                      </c:pt>
                      <c:pt idx="24">
                        <c:v>39814</c:v>
                      </c:pt>
                      <c:pt idx="25">
                        <c:v>39904</c:v>
                      </c:pt>
                      <c:pt idx="26">
                        <c:v>39995</c:v>
                      </c:pt>
                      <c:pt idx="27">
                        <c:v>40087</c:v>
                      </c:pt>
                      <c:pt idx="28">
                        <c:v>40179</c:v>
                      </c:pt>
                      <c:pt idx="29">
                        <c:v>40269</c:v>
                      </c:pt>
                      <c:pt idx="30">
                        <c:v>40360</c:v>
                      </c:pt>
                      <c:pt idx="31">
                        <c:v>40452</c:v>
                      </c:pt>
                      <c:pt idx="32">
                        <c:v>40544</c:v>
                      </c:pt>
                      <c:pt idx="33">
                        <c:v>40634</c:v>
                      </c:pt>
                      <c:pt idx="34">
                        <c:v>40725</c:v>
                      </c:pt>
                      <c:pt idx="35">
                        <c:v>40817</c:v>
                      </c:pt>
                      <c:pt idx="36">
                        <c:v>40909</c:v>
                      </c:pt>
                      <c:pt idx="37">
                        <c:v>41000</c:v>
                      </c:pt>
                      <c:pt idx="38">
                        <c:v>41091</c:v>
                      </c:pt>
                      <c:pt idx="39">
                        <c:v>41183</c:v>
                      </c:pt>
                      <c:pt idx="40">
                        <c:v>41275</c:v>
                      </c:pt>
                      <c:pt idx="41">
                        <c:v>41365</c:v>
                      </c:pt>
                      <c:pt idx="42">
                        <c:v>41456</c:v>
                      </c:pt>
                      <c:pt idx="43">
                        <c:v>41548</c:v>
                      </c:pt>
                      <c:pt idx="44">
                        <c:v>41640</c:v>
                      </c:pt>
                      <c:pt idx="45">
                        <c:v>41730</c:v>
                      </c:pt>
                      <c:pt idx="46">
                        <c:v>41821</c:v>
                      </c:pt>
                      <c:pt idx="47">
                        <c:v>41913</c:v>
                      </c:pt>
                      <c:pt idx="48">
                        <c:v>42005</c:v>
                      </c:pt>
                      <c:pt idx="49">
                        <c:v>42095</c:v>
                      </c:pt>
                      <c:pt idx="50">
                        <c:v>42186</c:v>
                      </c:pt>
                      <c:pt idx="51">
                        <c:v>42278</c:v>
                      </c:pt>
                      <c:pt idx="52">
                        <c:v>42370</c:v>
                      </c:pt>
                      <c:pt idx="53">
                        <c:v>42461</c:v>
                      </c:pt>
                      <c:pt idx="54">
                        <c:v>42552</c:v>
                      </c:pt>
                      <c:pt idx="55">
                        <c:v>42644</c:v>
                      </c:pt>
                      <c:pt idx="56">
                        <c:v>42736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'c3-32'!#REF!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CDA4-4A99-BB5B-7084D5EF18F2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3"/>
          <c:order val="3"/>
          <c:tx>
            <c:strRef>
              <c:f>'c3-32'!$D$9</c:f>
              <c:strCache>
                <c:ptCount val="1"/>
                <c:pt idx="0">
                  <c:v>Reál fajlagos munkaerőköltség</c:v>
                </c:pt>
              </c:strCache>
            </c:strRef>
          </c:tx>
          <c:spPr>
            <a:ln w="3810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'c3-32'!$A$19:$A$75</c:f>
              <c:numCache>
                <c:formatCode>m/d/yyyy</c:formatCode>
                <c:ptCount val="57"/>
                <c:pt idx="0">
                  <c:v>37622</c:v>
                </c:pt>
                <c:pt idx="1">
                  <c:v>37712</c:v>
                </c:pt>
                <c:pt idx="2">
                  <c:v>37803</c:v>
                </c:pt>
                <c:pt idx="3">
                  <c:v>37895</c:v>
                </c:pt>
                <c:pt idx="4">
                  <c:v>37987</c:v>
                </c:pt>
                <c:pt idx="5">
                  <c:v>38078</c:v>
                </c:pt>
                <c:pt idx="6">
                  <c:v>38169</c:v>
                </c:pt>
                <c:pt idx="7">
                  <c:v>38261</c:v>
                </c:pt>
                <c:pt idx="8">
                  <c:v>38353</c:v>
                </c:pt>
                <c:pt idx="9">
                  <c:v>38443</c:v>
                </c:pt>
                <c:pt idx="10">
                  <c:v>38534</c:v>
                </c:pt>
                <c:pt idx="11">
                  <c:v>38626</c:v>
                </c:pt>
                <c:pt idx="12">
                  <c:v>38718</c:v>
                </c:pt>
                <c:pt idx="13">
                  <c:v>38808</c:v>
                </c:pt>
                <c:pt idx="14">
                  <c:v>38899</c:v>
                </c:pt>
                <c:pt idx="15">
                  <c:v>38991</c:v>
                </c:pt>
                <c:pt idx="16">
                  <c:v>39083</c:v>
                </c:pt>
                <c:pt idx="17">
                  <c:v>39173</c:v>
                </c:pt>
                <c:pt idx="18">
                  <c:v>39264</c:v>
                </c:pt>
                <c:pt idx="19">
                  <c:v>39356</c:v>
                </c:pt>
                <c:pt idx="20">
                  <c:v>39448</c:v>
                </c:pt>
                <c:pt idx="21">
                  <c:v>39539</c:v>
                </c:pt>
                <c:pt idx="22">
                  <c:v>39630</c:v>
                </c:pt>
                <c:pt idx="23">
                  <c:v>39722</c:v>
                </c:pt>
                <c:pt idx="24">
                  <c:v>39814</c:v>
                </c:pt>
                <c:pt idx="25">
                  <c:v>39904</c:v>
                </c:pt>
                <c:pt idx="26">
                  <c:v>39995</c:v>
                </c:pt>
                <c:pt idx="27">
                  <c:v>40087</c:v>
                </c:pt>
                <c:pt idx="28">
                  <c:v>40179</c:v>
                </c:pt>
                <c:pt idx="29">
                  <c:v>40269</c:v>
                </c:pt>
                <c:pt idx="30">
                  <c:v>40360</c:v>
                </c:pt>
                <c:pt idx="31">
                  <c:v>40452</c:v>
                </c:pt>
                <c:pt idx="32">
                  <c:v>40544</c:v>
                </c:pt>
                <c:pt idx="33">
                  <c:v>40634</c:v>
                </c:pt>
                <c:pt idx="34">
                  <c:v>40725</c:v>
                </c:pt>
                <c:pt idx="35">
                  <c:v>40817</c:v>
                </c:pt>
                <c:pt idx="36">
                  <c:v>40909</c:v>
                </c:pt>
                <c:pt idx="37">
                  <c:v>41000</c:v>
                </c:pt>
                <c:pt idx="38">
                  <c:v>41091</c:v>
                </c:pt>
                <c:pt idx="39">
                  <c:v>41183</c:v>
                </c:pt>
                <c:pt idx="40">
                  <c:v>41275</c:v>
                </c:pt>
                <c:pt idx="41">
                  <c:v>41365</c:v>
                </c:pt>
                <c:pt idx="42">
                  <c:v>41456</c:v>
                </c:pt>
                <c:pt idx="43">
                  <c:v>41548</c:v>
                </c:pt>
                <c:pt idx="44">
                  <c:v>41640</c:v>
                </c:pt>
                <c:pt idx="45">
                  <c:v>41730</c:v>
                </c:pt>
                <c:pt idx="46">
                  <c:v>41821</c:v>
                </c:pt>
                <c:pt idx="47">
                  <c:v>41913</c:v>
                </c:pt>
                <c:pt idx="48">
                  <c:v>42005</c:v>
                </c:pt>
                <c:pt idx="49">
                  <c:v>42095</c:v>
                </c:pt>
                <c:pt idx="50">
                  <c:v>42186</c:v>
                </c:pt>
                <c:pt idx="51">
                  <c:v>42278</c:v>
                </c:pt>
                <c:pt idx="52">
                  <c:v>42370</c:v>
                </c:pt>
                <c:pt idx="53">
                  <c:v>42461</c:v>
                </c:pt>
                <c:pt idx="54">
                  <c:v>42552</c:v>
                </c:pt>
                <c:pt idx="55">
                  <c:v>42644</c:v>
                </c:pt>
                <c:pt idx="56">
                  <c:v>42736</c:v>
                </c:pt>
              </c:numCache>
            </c:numRef>
          </c:cat>
          <c:val>
            <c:numRef>
              <c:f>'c3-32'!$D$19:$D$75</c:f>
              <c:numCache>
                <c:formatCode>0.00</c:formatCode>
                <c:ptCount val="57"/>
                <c:pt idx="0">
                  <c:v>5.5009983274898815</c:v>
                </c:pt>
                <c:pt idx="1">
                  <c:v>4.3979245020982773</c:v>
                </c:pt>
                <c:pt idx="2">
                  <c:v>2.6723718895850226</c:v>
                </c:pt>
                <c:pt idx="3">
                  <c:v>-0.64617442760557253</c:v>
                </c:pt>
                <c:pt idx="4">
                  <c:v>-2.8942317184037449</c:v>
                </c:pt>
                <c:pt idx="5">
                  <c:v>-2.1510011151113133</c:v>
                </c:pt>
                <c:pt idx="6">
                  <c:v>-0.96797793367375107</c:v>
                </c:pt>
                <c:pt idx="7">
                  <c:v>3.8834354154860335</c:v>
                </c:pt>
                <c:pt idx="8">
                  <c:v>1.0537029028588876</c:v>
                </c:pt>
                <c:pt idx="9">
                  <c:v>0.95485538523335833</c:v>
                </c:pt>
                <c:pt idx="10">
                  <c:v>0.14343105394340228</c:v>
                </c:pt>
                <c:pt idx="11">
                  <c:v>-3.3319205376444359</c:v>
                </c:pt>
                <c:pt idx="12">
                  <c:v>-3.6810977816080168</c:v>
                </c:pt>
                <c:pt idx="13">
                  <c:v>-4.721961765250839</c:v>
                </c:pt>
                <c:pt idx="14">
                  <c:v>-3.6022172104338921</c:v>
                </c:pt>
                <c:pt idx="15">
                  <c:v>-1.8300746378794059</c:v>
                </c:pt>
                <c:pt idx="16">
                  <c:v>2.197909658957272</c:v>
                </c:pt>
                <c:pt idx="17">
                  <c:v>3.6954599051854302</c:v>
                </c:pt>
                <c:pt idx="18">
                  <c:v>1.2146971271613864</c:v>
                </c:pt>
                <c:pt idx="19">
                  <c:v>0.46171112086406652</c:v>
                </c:pt>
                <c:pt idx="20">
                  <c:v>-3.8361343933174936</c:v>
                </c:pt>
                <c:pt idx="21">
                  <c:v>-1.1172928456446272</c:v>
                </c:pt>
                <c:pt idx="22">
                  <c:v>3.5048495982833856</c:v>
                </c:pt>
                <c:pt idx="23">
                  <c:v>2.2869825504414081</c:v>
                </c:pt>
                <c:pt idx="24">
                  <c:v>4.4052531962994408</c:v>
                </c:pt>
                <c:pt idx="25">
                  <c:v>1.981159106510475</c:v>
                </c:pt>
                <c:pt idx="26">
                  <c:v>-2.2748383170826827</c:v>
                </c:pt>
                <c:pt idx="27">
                  <c:v>-1.4355746255151303</c:v>
                </c:pt>
                <c:pt idx="28">
                  <c:v>-0.76125476443513662</c:v>
                </c:pt>
                <c:pt idx="29">
                  <c:v>-3.791792403982214</c:v>
                </c:pt>
                <c:pt idx="30">
                  <c:v>-3.2576387883231206</c:v>
                </c:pt>
                <c:pt idx="31">
                  <c:v>-3.2323203797113251</c:v>
                </c:pt>
                <c:pt idx="32">
                  <c:v>-1.8895092498358821</c:v>
                </c:pt>
                <c:pt idx="33">
                  <c:v>7.7596809130724864E-2</c:v>
                </c:pt>
                <c:pt idx="34">
                  <c:v>1.1562214963137194</c:v>
                </c:pt>
                <c:pt idx="35">
                  <c:v>-3.1139688647933781</c:v>
                </c:pt>
                <c:pt idx="36">
                  <c:v>-0.54329889928020236</c:v>
                </c:pt>
                <c:pt idx="37">
                  <c:v>1.258313677950099</c:v>
                </c:pt>
                <c:pt idx="38">
                  <c:v>-1.1631459763730589</c:v>
                </c:pt>
                <c:pt idx="39">
                  <c:v>5.0811858050891914</c:v>
                </c:pt>
                <c:pt idx="40">
                  <c:v>-1.9877051037428828</c:v>
                </c:pt>
                <c:pt idx="41">
                  <c:v>-4.6234898762954373</c:v>
                </c:pt>
                <c:pt idx="42">
                  <c:v>-2.7922967817528104</c:v>
                </c:pt>
                <c:pt idx="43">
                  <c:v>-4.8143906757810839</c:v>
                </c:pt>
                <c:pt idx="44">
                  <c:v>-3.6350003339937302</c:v>
                </c:pt>
                <c:pt idx="45">
                  <c:v>-0.69696362112826193</c:v>
                </c:pt>
                <c:pt idx="46">
                  <c:v>-1.8107470457266714</c:v>
                </c:pt>
                <c:pt idx="47">
                  <c:v>-0.97422839736449873</c:v>
                </c:pt>
                <c:pt idx="48">
                  <c:v>-1.0421518556874645</c:v>
                </c:pt>
                <c:pt idx="49">
                  <c:v>-1.992403864972232</c:v>
                </c:pt>
                <c:pt idx="50">
                  <c:v>-0.75873037438518054</c:v>
                </c:pt>
                <c:pt idx="51">
                  <c:v>-0.31146560674966395</c:v>
                </c:pt>
                <c:pt idx="52">
                  <c:v>7.1446859810484398</c:v>
                </c:pt>
                <c:pt idx="53">
                  <c:v>3.9186090348195108</c:v>
                </c:pt>
                <c:pt idx="54">
                  <c:v>6.088855612305764</c:v>
                </c:pt>
                <c:pt idx="55">
                  <c:v>2.1436623100017016</c:v>
                </c:pt>
                <c:pt idx="56">
                  <c:v>1.3318638526019839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A4-4A99-BB5B-7084D5EF18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864320"/>
        <c:axId val="179853952"/>
      </c:lineChart>
      <c:catAx>
        <c:axId val="179846144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3175">
            <a:solidFill>
              <a:schemeClr val="tx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79852032"/>
        <c:crosses val="autoZero"/>
        <c:auto val="0"/>
        <c:lblAlgn val="ctr"/>
        <c:lblOffset val="100"/>
        <c:tickLblSkip val="8"/>
        <c:tickMarkSkip val="4"/>
        <c:noMultiLvlLbl val="0"/>
      </c:catAx>
      <c:valAx>
        <c:axId val="179852032"/>
        <c:scaling>
          <c:orientation val="minMax"/>
          <c:max val="12"/>
          <c:min val="-16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9.6593915343915343E-2"/>
              <c:y val="4.5516493055557487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9525">
            <a:solidFill>
              <a:schemeClr val="tx2"/>
            </a:solidFill>
            <a:prstDash val="solid"/>
          </a:ln>
        </c:spPr>
        <c:crossAx val="179846144"/>
        <c:crosses val="autoZero"/>
        <c:crossBetween val="between"/>
        <c:majorUnit val="4"/>
      </c:valAx>
      <c:valAx>
        <c:axId val="179853952"/>
        <c:scaling>
          <c:orientation val="minMax"/>
          <c:max val="12"/>
          <c:min val="-16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8899293478260869"/>
              <c:y val="1.7293333333333334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crossAx val="179864320"/>
        <c:crosses val="max"/>
        <c:crossBetween val="between"/>
        <c:majorUnit val="4"/>
      </c:valAx>
      <c:catAx>
        <c:axId val="179864320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79853952"/>
        <c:crosses val="autoZero"/>
        <c:auto val="0"/>
        <c:lblAlgn val="ctr"/>
        <c:lblOffset val="100"/>
        <c:noMultiLvlLbl val="1"/>
      </c:catAx>
      <c:spPr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064370659722222"/>
          <c:w val="1"/>
          <c:h val="0.19356293402777777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>
          <a:latin typeface="+mj-lt"/>
          <a:ea typeface="Calibri"/>
          <a:cs typeface="Calibri"/>
        </a:defRPr>
      </a:pPr>
      <a:endParaRPr lang="hu-H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009259259259259"/>
          <c:y val="9.3706597222222215E-2"/>
          <c:w val="0.86822222222222223"/>
          <c:h val="0.51129730902777781"/>
        </c:manualLayout>
      </c:layout>
      <c:barChart>
        <c:barDir val="col"/>
        <c:grouping val="clustered"/>
        <c:varyColors val="0"/>
        <c:ser>
          <c:idx val="3"/>
          <c:order val="3"/>
          <c:tx>
            <c:strRef>
              <c:f>'c3-35'!$F$15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'c3-35'!$A$16:$A$27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'c3-35'!$F$16:$F$27</c:f>
              <c:numCache>
                <c:formatCode>0.0</c:formatCode>
                <c:ptCount val="12"/>
                <c:pt idx="0">
                  <c:v>0.64284860332939786</c:v>
                </c:pt>
                <c:pt idx="1">
                  <c:v>0.83861308945823509</c:v>
                </c:pt>
                <c:pt idx="2">
                  <c:v>1.0923168281421027</c:v>
                </c:pt>
                <c:pt idx="3">
                  <c:v>1.2495987081274649</c:v>
                </c:pt>
                <c:pt idx="4">
                  <c:v>1.3249771543923003</c:v>
                </c:pt>
                <c:pt idx="5">
                  <c:v>1.713749238528294</c:v>
                </c:pt>
                <c:pt idx="6">
                  <c:v>2.3822301086369464</c:v>
                </c:pt>
                <c:pt idx="7">
                  <c:v>2.5381474146514194</c:v>
                </c:pt>
                <c:pt idx="8">
                  <c:v>2.6687250982282222</c:v>
                </c:pt>
                <c:pt idx="9">
                  <c:v>3.2507267642597242</c:v>
                </c:pt>
                <c:pt idx="10">
                  <c:v>3.2768485638256237</c:v>
                </c:pt>
                <c:pt idx="11">
                  <c:v>3.3643689618992454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96-4E34-875C-640E7F8DD8CB}"/>
            </c:ext>
          </c:extLst>
        </c:ser>
        <c:ser>
          <c:idx val="4"/>
          <c:order val="4"/>
          <c:tx>
            <c:strRef>
              <c:f>'c3-35'!$G$15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'c3-35'!$A$16:$A$27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'c3-35'!$G$16:$G$27</c:f>
              <c:numCache>
                <c:formatCode>0.0</c:formatCode>
                <c:ptCount val="12"/>
                <c:pt idx="0">
                  <c:v>0.25875559769295364</c:v>
                </c:pt>
                <c:pt idx="1">
                  <c:v>0.43740411457713435</c:v>
                </c:pt>
                <c:pt idx="2">
                  <c:v>0.6068774835533759</c:v>
                </c:pt>
                <c:pt idx="3">
                  <c:v>0.91281957314622275</c:v>
                </c:pt>
                <c:pt idx="4">
                  <c:v>1.0460409784488718</c:v>
                </c:pt>
                <c:pt idx="5">
                  <c:v>1.1258292690639564</c:v>
                </c:pt>
                <c:pt idx="6">
                  <c:v>1.9017823382348809</c:v>
                </c:pt>
                <c:pt idx="7">
                  <c:v>1.9846567870785918</c:v>
                </c:pt>
                <c:pt idx="8">
                  <c:v>1.8751779155123529</c:v>
                </c:pt>
                <c:pt idx="9">
                  <c:v>1.9872908900612885</c:v>
                </c:pt>
                <c:pt idx="10">
                  <c:v>1.8474608614595098</c:v>
                </c:pt>
                <c:pt idx="11">
                  <c:v>1.8121788816210227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96-4E34-875C-640E7F8DD8CB}"/>
            </c:ext>
          </c:extLst>
        </c:ser>
        <c:ser>
          <c:idx val="5"/>
          <c:order val="5"/>
          <c:tx>
            <c:strRef>
              <c:f>'c3-35'!$H$15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'c3-35'!$A$16:$A$27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'c3-35'!$H$16:$H$27</c:f>
              <c:numCache>
                <c:formatCode>0.0</c:formatCode>
                <c:ptCount val="12"/>
                <c:pt idx="0">
                  <c:v>0.32335556391980447</c:v>
                </c:pt>
                <c:pt idx="1">
                  <c:v>0.49271164964970637</c:v>
                </c:pt>
                <c:pt idx="2">
                  <c:v>0.61496449105253248</c:v>
                </c:pt>
                <c:pt idx="3">
                  <c:v>1.0847580162073029</c:v>
                </c:pt>
                <c:pt idx="4">
                  <c:v>1.2425598659060171</c:v>
                </c:pt>
                <c:pt idx="5">
                  <c:v>1.5176853129614187</c:v>
                </c:pt>
                <c:pt idx="6">
                  <c:v>1.8745014217848421</c:v>
                </c:pt>
                <c:pt idx="7">
                  <c:v>1.9962016863861436</c:v>
                </c:pt>
                <c:pt idx="8">
                  <c:v>2.110327049463308</c:v>
                </c:pt>
                <c:pt idx="9">
                  <c:v>2.4278546102864453</c:v>
                </c:pt>
                <c:pt idx="10">
                  <c:v>2.4224077467827243</c:v>
                </c:pt>
                <c:pt idx="11">
                  <c:v>2.5185000977599543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96-4E34-875C-640E7F8DD8CB}"/>
            </c:ext>
          </c:extLst>
        </c:ser>
        <c:ser>
          <c:idx val="6"/>
          <c:order val="6"/>
          <c:tx>
            <c:strRef>
              <c:f>'c3-35'!$I$15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invertIfNegative val="0"/>
          <c:cat>
            <c:strRef>
              <c:f>'c3-35'!$A$16:$A$27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'c3-35'!$I$16:$I$27</c:f>
              <c:numCache>
                <c:formatCode>0.0</c:formatCode>
                <c:ptCount val="12"/>
                <c:pt idx="0">
                  <c:v>0.19920786996461004</c:v>
                </c:pt>
                <c:pt idx="1">
                  <c:v>0.56121486966821976</c:v>
                </c:pt>
                <c:pt idx="2">
                  <c:v>0.77572466127685402</c:v>
                </c:pt>
                <c:pt idx="3">
                  <c:v>1.1793933256749938</c:v>
                </c:pt>
                <c:pt idx="4">
                  <c:v>1.2966150085156016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796-4E34-875C-640E7F8DD8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533116056"/>
        <c:axId val="5331164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'c3-35'!$C$15</c15:sqref>
                        </c15:formulaRef>
                      </c:ext>
                    </c:extLst>
                    <c:strCache>
                      <c:ptCount val="1"/>
                      <c:pt idx="0">
                        <c:v>2011</c:v>
                      </c:pt>
                    </c:strCache>
                  </c:strRef>
                </c:tx>
                <c:spPr>
                  <a:solidFill>
                    <a:schemeClr val="bg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'c3-35'!$A$16:$A$27</c15:sqref>
                        </c15:formulaRef>
                      </c:ext>
                    </c:extLst>
                    <c:strCache>
                      <c:ptCount val="12"/>
                      <c:pt idx="0">
                        <c:v>január</c:v>
                      </c:pt>
                      <c:pt idx="1">
                        <c:v>február</c:v>
                      </c:pt>
                      <c:pt idx="2">
                        <c:v>március</c:v>
                      </c:pt>
                      <c:pt idx="3">
                        <c:v>április</c:v>
                      </c:pt>
                      <c:pt idx="4">
                        <c:v>május</c:v>
                      </c:pt>
                      <c:pt idx="5">
                        <c:v>június</c:v>
                      </c:pt>
                      <c:pt idx="6">
                        <c:v>július</c:v>
                      </c:pt>
                      <c:pt idx="7">
                        <c:v>augusztus</c:v>
                      </c:pt>
                      <c:pt idx="8">
                        <c:v>szeptember</c:v>
                      </c:pt>
                      <c:pt idx="9">
                        <c:v>október</c:v>
                      </c:pt>
                      <c:pt idx="10">
                        <c:v>november</c:v>
                      </c:pt>
                      <c:pt idx="11">
                        <c:v>december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'c3-35'!$C$16:$C$27</c15:sqref>
                        </c15:formulaRef>
                      </c:ext>
                    </c:extLst>
                    <c:numCache>
                      <c:formatCode>0.0</c:formatCode>
                      <c:ptCount val="12"/>
                      <c:pt idx="0">
                        <c:v>-4.0508692307810179E-3</c:v>
                      </c:pt>
                      <c:pt idx="1">
                        <c:v>0.15736507697756963</c:v>
                      </c:pt>
                      <c:pt idx="2">
                        <c:v>0.66660079384736548</c:v>
                      </c:pt>
                      <c:pt idx="3">
                        <c:v>1.0427198962574664</c:v>
                      </c:pt>
                      <c:pt idx="4">
                        <c:v>1.3467178527424579</c:v>
                      </c:pt>
                      <c:pt idx="5">
                        <c:v>1.6211402390229779</c:v>
                      </c:pt>
                      <c:pt idx="6">
                        <c:v>1.9528605493636348</c:v>
                      </c:pt>
                      <c:pt idx="7">
                        <c:v>2.1163016390962355</c:v>
                      </c:pt>
                      <c:pt idx="8">
                        <c:v>2.3883118308888811</c:v>
                      </c:pt>
                      <c:pt idx="9">
                        <c:v>2.1966312004271629</c:v>
                      </c:pt>
                      <c:pt idx="10">
                        <c:v>2.2830595629585844</c:v>
                      </c:pt>
                      <c:pt idx="11">
                        <c:v>2.5044078463810422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7796-4E34-875C-640E7F8DD8CB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'c3-35'!$D$15</c15:sqref>
                        </c15:formulaRef>
                      </c:ext>
                    </c:extLst>
                    <c:strCache>
                      <c:ptCount val="1"/>
                      <c:pt idx="0">
                        <c:v>2012</c:v>
                      </c:pt>
                    </c:strCache>
                  </c:strRef>
                </c:tx>
                <c:spPr>
                  <a:solidFill>
                    <a:schemeClr val="bg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'c3-35'!$A$16:$A$27</c15:sqref>
                        </c15:formulaRef>
                      </c:ext>
                    </c:extLst>
                    <c:strCache>
                      <c:ptCount val="12"/>
                      <c:pt idx="0">
                        <c:v>január</c:v>
                      </c:pt>
                      <c:pt idx="1">
                        <c:v>február</c:v>
                      </c:pt>
                      <c:pt idx="2">
                        <c:v>március</c:v>
                      </c:pt>
                      <c:pt idx="3">
                        <c:v>április</c:v>
                      </c:pt>
                      <c:pt idx="4">
                        <c:v>május</c:v>
                      </c:pt>
                      <c:pt idx="5">
                        <c:v>június</c:v>
                      </c:pt>
                      <c:pt idx="6">
                        <c:v>július</c:v>
                      </c:pt>
                      <c:pt idx="7">
                        <c:v>augusztus</c:v>
                      </c:pt>
                      <c:pt idx="8">
                        <c:v>szeptember</c:v>
                      </c:pt>
                      <c:pt idx="9">
                        <c:v>október</c:v>
                      </c:pt>
                      <c:pt idx="10">
                        <c:v>november</c:v>
                      </c:pt>
                      <c:pt idx="11">
                        <c:v>december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'c3-35'!$D$16:$D$27</c15:sqref>
                        </c15:formulaRef>
                      </c:ext>
                    </c:extLst>
                    <c:numCache>
                      <c:formatCode>0.0</c:formatCode>
                      <c:ptCount val="12"/>
                      <c:pt idx="0">
                        <c:v>0.95613469822013997</c:v>
                      </c:pt>
                      <c:pt idx="1">
                        <c:v>1.041393065135793</c:v>
                      </c:pt>
                      <c:pt idx="2">
                        <c:v>1.3003056605122083</c:v>
                      </c:pt>
                      <c:pt idx="3">
                        <c:v>1.4866104444070771</c:v>
                      </c:pt>
                      <c:pt idx="4">
                        <c:v>1.7244682586466098</c:v>
                      </c:pt>
                      <c:pt idx="5">
                        <c:v>1.9969719423458656</c:v>
                      </c:pt>
                      <c:pt idx="6">
                        <c:v>2.1907888297768636</c:v>
                      </c:pt>
                      <c:pt idx="7">
                        <c:v>2.2825584377019084</c:v>
                      </c:pt>
                      <c:pt idx="8">
                        <c:v>2.3359481919578826</c:v>
                      </c:pt>
                      <c:pt idx="9">
                        <c:v>2.4951887968436921</c:v>
                      </c:pt>
                      <c:pt idx="10">
                        <c:v>2.5339700832169854</c:v>
                      </c:pt>
                      <c:pt idx="11">
                        <c:v>2.5657715791969338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7796-4E34-875C-640E7F8DD8CB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'c3-35'!$E$15</c15:sqref>
                        </c15:formulaRef>
                      </c:ext>
                    </c:extLst>
                    <c:strCache>
                      <c:ptCount val="1"/>
                      <c:pt idx="0">
                        <c:v>2013</c:v>
                      </c:pt>
                    </c:strCache>
                  </c:strRef>
                </c:tx>
                <c:spPr>
                  <a:solidFill>
                    <a:schemeClr val="bg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'c3-35'!$A$16:$A$27</c15:sqref>
                        </c15:formulaRef>
                      </c:ext>
                    </c:extLst>
                    <c:strCache>
                      <c:ptCount val="12"/>
                      <c:pt idx="0">
                        <c:v>január</c:v>
                      </c:pt>
                      <c:pt idx="1">
                        <c:v>február</c:v>
                      </c:pt>
                      <c:pt idx="2">
                        <c:v>március</c:v>
                      </c:pt>
                      <c:pt idx="3">
                        <c:v>április</c:v>
                      </c:pt>
                      <c:pt idx="4">
                        <c:v>május</c:v>
                      </c:pt>
                      <c:pt idx="5">
                        <c:v>június</c:v>
                      </c:pt>
                      <c:pt idx="6">
                        <c:v>július</c:v>
                      </c:pt>
                      <c:pt idx="7">
                        <c:v>augusztus</c:v>
                      </c:pt>
                      <c:pt idx="8">
                        <c:v>szeptember</c:v>
                      </c:pt>
                      <c:pt idx="9">
                        <c:v>október</c:v>
                      </c:pt>
                      <c:pt idx="10">
                        <c:v>november</c:v>
                      </c:pt>
                      <c:pt idx="11">
                        <c:v>december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'c3-35'!$E$16:$E$27</c15:sqref>
                        </c15:formulaRef>
                      </c:ext>
                    </c:extLst>
                    <c:numCache>
                      <c:formatCode>0.0</c:formatCode>
                      <c:ptCount val="12"/>
                      <c:pt idx="0">
                        <c:v>7.4866517575927105E-2</c:v>
                      </c:pt>
                      <c:pt idx="1">
                        <c:v>0.33216193399267979</c:v>
                      </c:pt>
                      <c:pt idx="2">
                        <c:v>0.56613120379229542</c:v>
                      </c:pt>
                      <c:pt idx="3">
                        <c:v>0.74807483791484231</c:v>
                      </c:pt>
                      <c:pt idx="4">
                        <c:v>0.97718276868631904</c:v>
                      </c:pt>
                      <c:pt idx="5">
                        <c:v>1.1347430077805996</c:v>
                      </c:pt>
                      <c:pt idx="6">
                        <c:v>1.4148880926696279</c:v>
                      </c:pt>
                      <c:pt idx="7">
                        <c:v>1.558476100978524</c:v>
                      </c:pt>
                      <c:pt idx="8">
                        <c:v>1.9856024959834571</c:v>
                      </c:pt>
                      <c:pt idx="9">
                        <c:v>2.2251064913356089</c:v>
                      </c:pt>
                      <c:pt idx="10">
                        <c:v>2.3063816023939836</c:v>
                      </c:pt>
                      <c:pt idx="11">
                        <c:v>2.4746039136494886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7796-4E34-875C-640E7F8DD8CB}"/>
                  </c:ext>
                </c:extLst>
              </c15:ser>
            </c15:filteredBarSeries>
          </c:ext>
        </c:extLst>
      </c:barChart>
      <c:catAx>
        <c:axId val="533116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533116448"/>
        <c:crosses val="autoZero"/>
        <c:auto val="1"/>
        <c:lblAlgn val="ctr"/>
        <c:lblOffset val="100"/>
        <c:noMultiLvlLbl val="0"/>
      </c:catAx>
      <c:valAx>
        <c:axId val="533116448"/>
        <c:scaling>
          <c:orientation val="minMax"/>
          <c:max val="3.5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533116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4484126984127243E-4"/>
          <c:y val="0.84496875000000005"/>
          <c:w val="0.99451058201058196"/>
          <c:h val="0.155031250000000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 baseline="0">
          <a:solidFill>
            <a:sysClr val="windowText" lastClr="000000"/>
          </a:solidFill>
          <a:latin typeface="Trebuchet MS" panose="020B0603020202020204" pitchFamily="34" charset="0"/>
        </a:defRPr>
      </a:pPr>
      <a:endParaRPr lang="hu-HU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7143758509613783E-2"/>
          <c:y val="7.7735243055555583E-2"/>
          <c:w val="0.87931159299970096"/>
          <c:h val="0.72995679308689398"/>
        </c:manualLayout>
      </c:layout>
      <c:lineChart>
        <c:grouping val="standard"/>
        <c:varyColors val="0"/>
        <c:ser>
          <c:idx val="3"/>
          <c:order val="0"/>
          <c:tx>
            <c:v>RO</c:v>
          </c:tx>
          <c:spPr>
            <a:ln w="38100">
              <a:solidFill>
                <a:srgbClr val="AC9F70"/>
              </a:solidFill>
              <a:prstDash val="sysDash"/>
            </a:ln>
          </c:spPr>
          <c:marker>
            <c:symbol val="none"/>
          </c:marker>
          <c:cat>
            <c:numRef>
              <c:f>'c3-36'!$A$15:$A$163</c:f>
              <c:numCache>
                <c:formatCode>m/d/yyyy</c:formatCode>
                <c:ptCount val="149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  <c:pt idx="137">
                  <c:v>42522</c:v>
                </c:pt>
                <c:pt idx="138">
                  <c:v>42552</c:v>
                </c:pt>
                <c:pt idx="139">
                  <c:v>42583</c:v>
                </c:pt>
                <c:pt idx="140">
                  <c:v>42614</c:v>
                </c:pt>
                <c:pt idx="141">
                  <c:v>42644</c:v>
                </c:pt>
                <c:pt idx="142">
                  <c:v>42675</c:v>
                </c:pt>
                <c:pt idx="143">
                  <c:v>42705</c:v>
                </c:pt>
                <c:pt idx="144">
                  <c:v>42736</c:v>
                </c:pt>
                <c:pt idx="145">
                  <c:v>42767</c:v>
                </c:pt>
                <c:pt idx="146">
                  <c:v>42795</c:v>
                </c:pt>
                <c:pt idx="147">
                  <c:v>42826</c:v>
                </c:pt>
                <c:pt idx="148">
                  <c:v>42856</c:v>
                </c:pt>
              </c:numCache>
            </c:numRef>
          </c:cat>
          <c:val>
            <c:numRef>
              <c:f>'c3-36'!$E$15:$E$163</c:f>
              <c:numCache>
                <c:formatCode>0.0</c:formatCode>
                <c:ptCount val="149"/>
                <c:pt idx="0">
                  <c:v>5.3681680699865515</c:v>
                </c:pt>
                <c:pt idx="1">
                  <c:v>5.785044456606621</c:v>
                </c:pt>
                <c:pt idx="2">
                  <c:v>5.4232748036159553</c:v>
                </c:pt>
                <c:pt idx="3">
                  <c:v>6.7329126466314131</c:v>
                </c:pt>
                <c:pt idx="4">
                  <c:v>5.9111140039897307</c:v>
                </c:pt>
                <c:pt idx="5">
                  <c:v>5.733222084551989</c:v>
                </c:pt>
                <c:pt idx="6">
                  <c:v>5.899090050817362</c:v>
                </c:pt>
                <c:pt idx="7">
                  <c:v>6.4380453022125961</c:v>
                </c:pt>
                <c:pt idx="8">
                  <c:v>6.6583782343886426</c:v>
                </c:pt>
                <c:pt idx="9">
                  <c:v>8.9</c:v>
                </c:pt>
                <c:pt idx="10">
                  <c:v>8.6999999999999993</c:v>
                </c:pt>
                <c:pt idx="11">
                  <c:v>6.4444829652582385</c:v>
                </c:pt>
                <c:pt idx="12">
                  <c:v>5.9953433440274537</c:v>
                </c:pt>
                <c:pt idx="13">
                  <c:v>6.4155353281785876</c:v>
                </c:pt>
                <c:pt idx="14">
                  <c:v>8.6</c:v>
                </c:pt>
                <c:pt idx="15">
                  <c:v>6.5548098397259418</c:v>
                </c:pt>
                <c:pt idx="16">
                  <c:v>8.5</c:v>
                </c:pt>
                <c:pt idx="17">
                  <c:v>6.2843379917280817</c:v>
                </c:pt>
                <c:pt idx="18">
                  <c:v>6.3356035326515023</c:v>
                </c:pt>
                <c:pt idx="19">
                  <c:v>5.697600636827775</c:v>
                </c:pt>
                <c:pt idx="20">
                  <c:v>5.9581916818066194</c:v>
                </c:pt>
                <c:pt idx="21">
                  <c:v>6.0289593421094185</c:v>
                </c:pt>
                <c:pt idx="22">
                  <c:v>6.3367480022775444</c:v>
                </c:pt>
                <c:pt idx="23">
                  <c:v>6.5668094112443445</c:v>
                </c:pt>
                <c:pt idx="24">
                  <c:v>3.9608861440748608</c:v>
                </c:pt>
                <c:pt idx="25">
                  <c:v>3.5997814989480803</c:v>
                </c:pt>
                <c:pt idx="26">
                  <c:v>4.1710732573861673</c:v>
                </c:pt>
                <c:pt idx="27">
                  <c:v>3.9643254807967292</c:v>
                </c:pt>
                <c:pt idx="28">
                  <c:v>3.8879464420896395</c:v>
                </c:pt>
                <c:pt idx="29">
                  <c:v>4.2184864571581988</c:v>
                </c:pt>
                <c:pt idx="30">
                  <c:v>4.5251728565968952</c:v>
                </c:pt>
                <c:pt idx="31">
                  <c:v>6.1371776053993479</c:v>
                </c:pt>
                <c:pt idx="32">
                  <c:v>6.6633543155535166</c:v>
                </c:pt>
                <c:pt idx="33">
                  <c:v>8.3047592307429152</c:v>
                </c:pt>
                <c:pt idx="34">
                  <c:v>7.4480682387709569</c:v>
                </c:pt>
                <c:pt idx="35">
                  <c:v>10</c:v>
                </c:pt>
                <c:pt idx="36">
                  <c:v>8.6893858250337228</c:v>
                </c:pt>
                <c:pt idx="37">
                  <c:v>9.4590625055607145</c:v>
                </c:pt>
                <c:pt idx="38">
                  <c:v>8.1928024171462361</c:v>
                </c:pt>
                <c:pt idx="39">
                  <c:v>8.7842252646186818</c:v>
                </c:pt>
                <c:pt idx="40">
                  <c:v>8.2459294407727395</c:v>
                </c:pt>
                <c:pt idx="41">
                  <c:v>9.4916871351857548</c:v>
                </c:pt>
                <c:pt idx="42">
                  <c:v>9.3942003277735289</c:v>
                </c:pt>
                <c:pt idx="43">
                  <c:v>7.1054318756901313</c:v>
                </c:pt>
                <c:pt idx="44">
                  <c:v>11</c:v>
                </c:pt>
                <c:pt idx="45">
                  <c:v>9.054025099753007</c:v>
                </c:pt>
                <c:pt idx="46">
                  <c:v>8.3185371667432175</c:v>
                </c:pt>
                <c:pt idx="47">
                  <c:v>7.2862565583322114</c:v>
                </c:pt>
                <c:pt idx="48">
                  <c:v>8.008287479118275</c:v>
                </c:pt>
                <c:pt idx="49">
                  <c:v>7.1519943318065442</c:v>
                </c:pt>
                <c:pt idx="50">
                  <c:v>6.7872577554522477</c:v>
                </c:pt>
                <c:pt idx="51">
                  <c:v>7.2500415219458114</c:v>
                </c:pt>
                <c:pt idx="52">
                  <c:v>5.8781786130250815</c:v>
                </c:pt>
                <c:pt idx="53">
                  <c:v>4.9065382388559264</c:v>
                </c:pt>
                <c:pt idx="54">
                  <c:v>5.3570951895489527</c:v>
                </c:pt>
                <c:pt idx="55">
                  <c:v>4.1701799872559695</c:v>
                </c:pt>
                <c:pt idx="56">
                  <c:v>4.8926604092093973</c:v>
                </c:pt>
                <c:pt idx="57">
                  <c:v>5.7357259400680149</c:v>
                </c:pt>
                <c:pt idx="58">
                  <c:v>5.8509251297863027</c:v>
                </c:pt>
                <c:pt idx="59">
                  <c:v>5.7222467656408469</c:v>
                </c:pt>
                <c:pt idx="60">
                  <c:v>7.0549322876459346</c:v>
                </c:pt>
                <c:pt idx="61">
                  <c:v>6.4590378853397397</c:v>
                </c:pt>
                <c:pt idx="62">
                  <c:v>6.1385777166246154</c:v>
                </c:pt>
                <c:pt idx="63">
                  <c:v>5.6476836885399742</c:v>
                </c:pt>
                <c:pt idx="64">
                  <c:v>6.9611776112742145</c:v>
                </c:pt>
                <c:pt idx="65">
                  <c:v>5.5869514444437138</c:v>
                </c:pt>
                <c:pt idx="66">
                  <c:v>7.8641163348027092</c:v>
                </c:pt>
                <c:pt idx="67">
                  <c:v>6.5706163497706971</c:v>
                </c:pt>
                <c:pt idx="68">
                  <c:v>7.2783985417832628</c:v>
                </c:pt>
                <c:pt idx="69">
                  <c:v>8.7643803929864816</c:v>
                </c:pt>
                <c:pt idx="70">
                  <c:v>8.5758164561803447</c:v>
                </c:pt>
                <c:pt idx="71">
                  <c:v>6.9990836337988762</c:v>
                </c:pt>
                <c:pt idx="72">
                  <c:v>7.9136896267201369</c:v>
                </c:pt>
                <c:pt idx="73">
                  <c:v>8.9597510932251936</c:v>
                </c:pt>
                <c:pt idx="74">
                  <c:v>10.590762142253441</c:v>
                </c:pt>
                <c:pt idx="75">
                  <c:v>9.1645746410538607</c:v>
                </c:pt>
                <c:pt idx="76">
                  <c:v>8.6932302221707278</c:v>
                </c:pt>
                <c:pt idx="77">
                  <c:v>9.1166898267437873</c:v>
                </c:pt>
                <c:pt idx="78">
                  <c:v>8.5267633743195947</c:v>
                </c:pt>
                <c:pt idx="79">
                  <c:v>7.0485222095009954</c:v>
                </c:pt>
                <c:pt idx="80">
                  <c:v>6.6808540418368931</c:v>
                </c:pt>
                <c:pt idx="81">
                  <c:v>6.9712255840169055</c:v>
                </c:pt>
                <c:pt idx="82">
                  <c:v>6.226982878841401</c:v>
                </c:pt>
                <c:pt idx="83">
                  <c:v>5.8917504335541349</c:v>
                </c:pt>
                <c:pt idx="84">
                  <c:v>5.9925437409736837</c:v>
                </c:pt>
                <c:pt idx="85">
                  <c:v>6.014551216822472</c:v>
                </c:pt>
                <c:pt idx="86">
                  <c:v>7.1561966849068455</c:v>
                </c:pt>
                <c:pt idx="87">
                  <c:v>6.5635378325231084</c:v>
                </c:pt>
                <c:pt idx="88">
                  <c:v>5.2404827238167879</c:v>
                </c:pt>
                <c:pt idx="89">
                  <c:v>6.1172788506681739</c:v>
                </c:pt>
                <c:pt idx="90">
                  <c:v>6.3916311182816195</c:v>
                </c:pt>
                <c:pt idx="91">
                  <c:v>7.075224001639314</c:v>
                </c:pt>
                <c:pt idx="92">
                  <c:v>6.2514920693961962</c:v>
                </c:pt>
                <c:pt idx="93">
                  <c:v>8.5628531096022371</c:v>
                </c:pt>
                <c:pt idx="94">
                  <c:v>7.4155440832263464</c:v>
                </c:pt>
                <c:pt idx="95">
                  <c:v>6.6278957724844325</c:v>
                </c:pt>
                <c:pt idx="96">
                  <c:v>6.8861012086312678</c:v>
                </c:pt>
                <c:pt idx="97">
                  <c:v>6.014297849633877</c:v>
                </c:pt>
                <c:pt idx="98">
                  <c:v>6.2350319721011296</c:v>
                </c:pt>
                <c:pt idx="99">
                  <c:v>6.5708935452221935</c:v>
                </c:pt>
                <c:pt idx="100">
                  <c:v>5.5694665949207645</c:v>
                </c:pt>
                <c:pt idx="101">
                  <c:v>5.4373677455867977</c:v>
                </c:pt>
                <c:pt idx="102">
                  <c:v>6.1033429190225572</c:v>
                </c:pt>
                <c:pt idx="103">
                  <c:v>5.0696961636698061</c:v>
                </c:pt>
                <c:pt idx="104">
                  <c:v>4.7497673395219637</c:v>
                </c:pt>
                <c:pt idx="105">
                  <c:v>4.927125778561952</c:v>
                </c:pt>
                <c:pt idx="106">
                  <c:v>4.8848764782849843</c:v>
                </c:pt>
                <c:pt idx="107">
                  <c:v>5.4715018738131915</c:v>
                </c:pt>
                <c:pt idx="108">
                  <c:v>5.6432988237460062</c:v>
                </c:pt>
                <c:pt idx="109">
                  <c:v>4.8212637039479462</c:v>
                </c:pt>
                <c:pt idx="110">
                  <c:v>5.4415216999389457</c:v>
                </c:pt>
                <c:pt idx="111">
                  <c:v>5.3665522531117826</c:v>
                </c:pt>
                <c:pt idx="112">
                  <c:v>5.0186758277672441</c:v>
                </c:pt>
                <c:pt idx="113">
                  <c:v>4.2285173399540392</c:v>
                </c:pt>
                <c:pt idx="114">
                  <c:v>3.9084323963384238</c:v>
                </c:pt>
                <c:pt idx="115">
                  <c:v>3.8551360121847487</c:v>
                </c:pt>
                <c:pt idx="116">
                  <c:v>4.1692666381648982</c:v>
                </c:pt>
                <c:pt idx="117">
                  <c:v>3.9409872495293716</c:v>
                </c:pt>
                <c:pt idx="118">
                  <c:v>2.400322382937413</c:v>
                </c:pt>
                <c:pt idx="119">
                  <c:v>1.9341146244531677</c:v>
                </c:pt>
                <c:pt idx="120">
                  <c:v>2.0799549540852627</c:v>
                </c:pt>
                <c:pt idx="121">
                  <c:v>1.7737864996640422</c:v>
                </c:pt>
                <c:pt idx="122">
                  <c:v>1.8242157816395181</c:v>
                </c:pt>
                <c:pt idx="123">
                  <c:v>1.7451757282991587</c:v>
                </c:pt>
                <c:pt idx="124">
                  <c:v>1.2416209123786131</c:v>
                </c:pt>
                <c:pt idx="125">
                  <c:v>0.37490869481710321</c:v>
                </c:pt>
                <c:pt idx="126">
                  <c:v>0.21402204109799008</c:v>
                </c:pt>
                <c:pt idx="127">
                  <c:v>0.2546735368746379</c:v>
                </c:pt>
                <c:pt idx="128">
                  <c:v>0.73817338650954401</c:v>
                </c:pt>
                <c:pt idx="129">
                  <c:v>0.76930677063705311</c:v>
                </c:pt>
                <c:pt idx="130">
                  <c:v>0.8534070892505502</c:v>
                </c:pt>
                <c:pt idx="131">
                  <c:v>1.122694119544984</c:v>
                </c:pt>
                <c:pt idx="132">
                  <c:v>0.22974190959816762</c:v>
                </c:pt>
                <c:pt idx="133">
                  <c:v>0.83990806441546639</c:v>
                </c:pt>
                <c:pt idx="134">
                  <c:v>1.1339029267789273</c:v>
                </c:pt>
                <c:pt idx="135">
                  <c:v>0.91960168286725696</c:v>
                </c:pt>
                <c:pt idx="136">
                  <c:v>0.89623178969888084</c:v>
                </c:pt>
                <c:pt idx="137">
                  <c:v>1.2519192914239443</c:v>
                </c:pt>
                <c:pt idx="138">
                  <c:v>1.2297604020733044</c:v>
                </c:pt>
                <c:pt idx="139">
                  <c:v>1.4742029982641571</c:v>
                </c:pt>
                <c:pt idx="140">
                  <c:v>1.4793778749822255</c:v>
                </c:pt>
                <c:pt idx="141">
                  <c:v>1.4645681226609142</c:v>
                </c:pt>
                <c:pt idx="142">
                  <c:v>1.3207035853544826</c:v>
                </c:pt>
                <c:pt idx="143">
                  <c:v>1.2347827442618899</c:v>
                </c:pt>
                <c:pt idx="144">
                  <c:v>0.87771066430040368</c:v>
                </c:pt>
                <c:pt idx="145">
                  <c:v>0.98981549363289467</c:v>
                </c:pt>
                <c:pt idx="146">
                  <c:v>1.4809013189504865</c:v>
                </c:pt>
                <c:pt idx="147">
                  <c:v>1.7988500772954281</c:v>
                </c:pt>
                <c:pt idx="148">
                  <c:v>2.15081315980053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546-484C-B909-8914DF13B368}"/>
            </c:ext>
          </c:extLst>
        </c:ser>
        <c:ser>
          <c:idx val="4"/>
          <c:order val="1"/>
          <c:tx>
            <c:v>SK</c:v>
          </c:tx>
          <c:spPr>
            <a:ln w="38100">
              <a:solidFill>
                <a:srgbClr val="7BAFD4">
                  <a:lumMod val="50000"/>
                </a:srgbClr>
              </a:solidFill>
              <a:prstDash val="sysDot"/>
            </a:ln>
          </c:spPr>
          <c:marker>
            <c:symbol val="none"/>
          </c:marker>
          <c:cat>
            <c:numRef>
              <c:f>'c3-36'!$A$15:$A$163</c:f>
              <c:numCache>
                <c:formatCode>m/d/yyyy</c:formatCode>
                <c:ptCount val="149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  <c:pt idx="137">
                  <c:v>42522</c:v>
                </c:pt>
                <c:pt idx="138">
                  <c:v>42552</c:v>
                </c:pt>
                <c:pt idx="139">
                  <c:v>42583</c:v>
                </c:pt>
                <c:pt idx="140">
                  <c:v>42614</c:v>
                </c:pt>
                <c:pt idx="141">
                  <c:v>42644</c:v>
                </c:pt>
                <c:pt idx="142">
                  <c:v>42675</c:v>
                </c:pt>
                <c:pt idx="143">
                  <c:v>42705</c:v>
                </c:pt>
                <c:pt idx="144">
                  <c:v>42736</c:v>
                </c:pt>
                <c:pt idx="145">
                  <c:v>42767</c:v>
                </c:pt>
                <c:pt idx="146">
                  <c:v>42795</c:v>
                </c:pt>
                <c:pt idx="147">
                  <c:v>42826</c:v>
                </c:pt>
                <c:pt idx="148">
                  <c:v>42856</c:v>
                </c:pt>
              </c:numCache>
            </c:numRef>
          </c:cat>
          <c:val>
            <c:numRef>
              <c:f>'c3-36'!$F$15:$F$163</c:f>
              <c:numCache>
                <c:formatCode>0.0</c:formatCode>
                <c:ptCount val="149"/>
                <c:pt idx="0">
                  <c:v>3.815049632889985</c:v>
                </c:pt>
                <c:pt idx="1">
                  <c:v>3.3927779566332479</c:v>
                </c:pt>
                <c:pt idx="2">
                  <c:v>2.9682589660729906</c:v>
                </c:pt>
                <c:pt idx="3">
                  <c:v>3.1428319782013161</c:v>
                </c:pt>
                <c:pt idx="4">
                  <c:v>2.5614723766160297</c:v>
                </c:pt>
                <c:pt idx="5">
                  <c:v>2.8914376306368172</c:v>
                </c:pt>
                <c:pt idx="6">
                  <c:v>2.8763180931075465</c:v>
                </c:pt>
                <c:pt idx="7">
                  <c:v>3.6529455609209434</c:v>
                </c:pt>
                <c:pt idx="8">
                  <c:v>5.5423054067026021</c:v>
                </c:pt>
                <c:pt idx="9">
                  <c:v>4.560266665008692</c:v>
                </c:pt>
                <c:pt idx="10">
                  <c:v>4.6392832057714388</c:v>
                </c:pt>
                <c:pt idx="11">
                  <c:v>4.5348977089920242</c:v>
                </c:pt>
                <c:pt idx="12">
                  <c:v>4.477333393310686</c:v>
                </c:pt>
                <c:pt idx="13">
                  <c:v>4.4280320983398056</c:v>
                </c:pt>
                <c:pt idx="14">
                  <c:v>4.1598736023088323</c:v>
                </c:pt>
                <c:pt idx="15">
                  <c:v>3.9616332269440808</c:v>
                </c:pt>
                <c:pt idx="16">
                  <c:v>4.3222326038853067</c:v>
                </c:pt>
                <c:pt idx="17">
                  <c:v>3.9275034273679394</c:v>
                </c:pt>
                <c:pt idx="18">
                  <c:v>3.0124144184005059</c:v>
                </c:pt>
                <c:pt idx="19">
                  <c:v>3.3927943356211898</c:v>
                </c:pt>
                <c:pt idx="20">
                  <c:v>3.0719916451260318</c:v>
                </c:pt>
                <c:pt idx="21">
                  <c:v>3.1258350394105703</c:v>
                </c:pt>
                <c:pt idx="22">
                  <c:v>2.6972794967818166</c:v>
                </c:pt>
                <c:pt idx="23">
                  <c:v>2.0116664760451215</c:v>
                </c:pt>
                <c:pt idx="24">
                  <c:v>1.8175685943270024</c:v>
                </c:pt>
                <c:pt idx="25">
                  <c:v>2.1043704681212643</c:v>
                </c:pt>
                <c:pt idx="26">
                  <c:v>2.3099442467775471</c:v>
                </c:pt>
                <c:pt idx="27">
                  <c:v>2.0155053322046617</c:v>
                </c:pt>
                <c:pt idx="28">
                  <c:v>2.7169174187175096</c:v>
                </c:pt>
                <c:pt idx="29">
                  <c:v>2.5638726607667564</c:v>
                </c:pt>
                <c:pt idx="30">
                  <c:v>2.7917750582077305</c:v>
                </c:pt>
                <c:pt idx="31">
                  <c:v>3.6290653011206699</c:v>
                </c:pt>
                <c:pt idx="32">
                  <c:v>4.5139699274928784</c:v>
                </c:pt>
                <c:pt idx="33">
                  <c:v>5.3230754571187395</c:v>
                </c:pt>
                <c:pt idx="34">
                  <c:v>6.0876683273768046</c:v>
                </c:pt>
                <c:pt idx="35">
                  <c:v>7</c:v>
                </c:pt>
                <c:pt idx="36">
                  <c:v>5.9545306737571373</c:v>
                </c:pt>
                <c:pt idx="37">
                  <c:v>6.1960978372093773</c:v>
                </c:pt>
                <c:pt idx="38">
                  <c:v>6.3032898250896396</c:v>
                </c:pt>
                <c:pt idx="39">
                  <c:v>6.64336162193338</c:v>
                </c:pt>
                <c:pt idx="40">
                  <c:v>6.8173202909251565</c:v>
                </c:pt>
                <c:pt idx="41">
                  <c:v>6.544161770763699</c:v>
                </c:pt>
                <c:pt idx="42">
                  <c:v>6.3887717115110227</c:v>
                </c:pt>
                <c:pt idx="43">
                  <c:v>5.814165270670328</c:v>
                </c:pt>
                <c:pt idx="44">
                  <c:v>6</c:v>
                </c:pt>
                <c:pt idx="45">
                  <c:v>4.6435604114869484</c:v>
                </c:pt>
                <c:pt idx="46">
                  <c:v>4.8823881157363767</c:v>
                </c:pt>
                <c:pt idx="47">
                  <c:v>4.1938232135304476</c:v>
                </c:pt>
                <c:pt idx="48">
                  <c:v>3.7527348954186315</c:v>
                </c:pt>
                <c:pt idx="49">
                  <c:v>3.4775367741208201</c:v>
                </c:pt>
                <c:pt idx="50">
                  <c:v>2.7274199567528936</c:v>
                </c:pt>
                <c:pt idx="51">
                  <c:v>2.0487406166836069</c:v>
                </c:pt>
                <c:pt idx="52">
                  <c:v>1.2996240597277346</c:v>
                </c:pt>
                <c:pt idx="53">
                  <c:v>1.150536653977124</c:v>
                </c:pt>
                <c:pt idx="54">
                  <c:v>1.5243035232767659</c:v>
                </c:pt>
                <c:pt idx="55">
                  <c:v>1.2071976833268774</c:v>
                </c:pt>
                <c:pt idx="56">
                  <c:v>1.5152670599038667</c:v>
                </c:pt>
                <c:pt idx="57">
                  <c:v>1.3114323260034026</c:v>
                </c:pt>
                <c:pt idx="58">
                  <c:v>1.2818594047548824</c:v>
                </c:pt>
                <c:pt idx="59">
                  <c:v>1.5183902166009873</c:v>
                </c:pt>
                <c:pt idx="60">
                  <c:v>1.7815121241830341</c:v>
                </c:pt>
                <c:pt idx="61">
                  <c:v>1.2801603277836289</c:v>
                </c:pt>
                <c:pt idx="62">
                  <c:v>1.6908058871195488</c:v>
                </c:pt>
                <c:pt idx="63">
                  <c:v>1.8166030851787969</c:v>
                </c:pt>
                <c:pt idx="64">
                  <c:v>2.3911388685839992</c:v>
                </c:pt>
                <c:pt idx="65">
                  <c:v>3.1372492077077703</c:v>
                </c:pt>
                <c:pt idx="66">
                  <c:v>2.6764061741522891</c:v>
                </c:pt>
                <c:pt idx="67">
                  <c:v>3.3294664246284396</c:v>
                </c:pt>
                <c:pt idx="68">
                  <c:v>4.650064094084593</c:v>
                </c:pt>
                <c:pt idx="69">
                  <c:v>5.3659332520917733</c:v>
                </c:pt>
                <c:pt idx="70">
                  <c:v>4.9054082193262047</c:v>
                </c:pt>
                <c:pt idx="71">
                  <c:v>4.5681310880612314</c:v>
                </c:pt>
                <c:pt idx="72">
                  <c:v>6.1953529396985809</c:v>
                </c:pt>
                <c:pt idx="73">
                  <c:v>6.3017733385071297</c:v>
                </c:pt>
                <c:pt idx="74">
                  <c:v>7.4566747960925506</c:v>
                </c:pt>
                <c:pt idx="75">
                  <c:v>6.7691275010393213</c:v>
                </c:pt>
                <c:pt idx="76">
                  <c:v>5.5873507761768382</c:v>
                </c:pt>
                <c:pt idx="77">
                  <c:v>5.3729189956836327</c:v>
                </c:pt>
                <c:pt idx="78">
                  <c:v>6.0121359143361941</c:v>
                </c:pt>
                <c:pt idx="79">
                  <c:v>5.1268061579339541</c:v>
                </c:pt>
                <c:pt idx="80">
                  <c:v>4.9321112562805904</c:v>
                </c:pt>
                <c:pt idx="81">
                  <c:v>5.5510418423230421</c:v>
                </c:pt>
                <c:pt idx="82">
                  <c:v>5.9468780961362766</c:v>
                </c:pt>
                <c:pt idx="83">
                  <c:v>6.3608109315477996</c:v>
                </c:pt>
                <c:pt idx="84">
                  <c:v>6.4195960598256807</c:v>
                </c:pt>
                <c:pt idx="85">
                  <c:v>5.6023247036004591</c:v>
                </c:pt>
                <c:pt idx="86">
                  <c:v>5.6442543639313998</c:v>
                </c:pt>
                <c:pt idx="87">
                  <c:v>5.1687508225036289</c:v>
                </c:pt>
                <c:pt idx="88">
                  <c:v>4.7603733495887353</c:v>
                </c:pt>
                <c:pt idx="89">
                  <c:v>4.7393560111232151</c:v>
                </c:pt>
                <c:pt idx="90">
                  <c:v>4.5934741034853994</c:v>
                </c:pt>
                <c:pt idx="91">
                  <c:v>5.2310011475313498</c:v>
                </c:pt>
                <c:pt idx="92">
                  <c:v>6.6696643338263204</c:v>
                </c:pt>
                <c:pt idx="93">
                  <c:v>6.447355631007877</c:v>
                </c:pt>
                <c:pt idx="94">
                  <c:v>5.728808407797807</c:v>
                </c:pt>
                <c:pt idx="95">
                  <c:v>5.845938050030937</c:v>
                </c:pt>
                <c:pt idx="96">
                  <c:v>5.3195086974885619</c:v>
                </c:pt>
                <c:pt idx="97">
                  <c:v>4.703648365438565</c:v>
                </c:pt>
                <c:pt idx="98">
                  <c:v>4.5958774697184506</c:v>
                </c:pt>
                <c:pt idx="99">
                  <c:v>4.8900257275099346</c:v>
                </c:pt>
                <c:pt idx="100">
                  <c:v>4.3155737317222185</c:v>
                </c:pt>
                <c:pt idx="101">
                  <c:v>4.0606793894465856</c:v>
                </c:pt>
                <c:pt idx="102">
                  <c:v>3.6962933232402539</c:v>
                </c:pt>
                <c:pt idx="103">
                  <c:v>3.6496299363051716</c:v>
                </c:pt>
                <c:pt idx="104">
                  <c:v>3.9239774234926923</c:v>
                </c:pt>
                <c:pt idx="105">
                  <c:v>3.7133254165154796</c:v>
                </c:pt>
                <c:pt idx="106">
                  <c:v>3.2860751468388707</c:v>
                </c:pt>
                <c:pt idx="107">
                  <c:v>3.3740682694671076</c:v>
                </c:pt>
                <c:pt idx="108">
                  <c:v>2.9469889253431503</c:v>
                </c:pt>
                <c:pt idx="109">
                  <c:v>2.8971707475462636</c:v>
                </c:pt>
                <c:pt idx="110">
                  <c:v>2.4554624747884874</c:v>
                </c:pt>
                <c:pt idx="111">
                  <c:v>2.1328531776683852</c:v>
                </c:pt>
                <c:pt idx="112">
                  <c:v>2.1178726297883816</c:v>
                </c:pt>
                <c:pt idx="113">
                  <c:v>1.9454567406749659</c:v>
                </c:pt>
                <c:pt idx="114">
                  <c:v>1.7645489259592373</c:v>
                </c:pt>
                <c:pt idx="115">
                  <c:v>1.2907074952733724</c:v>
                </c:pt>
                <c:pt idx="116">
                  <c:v>1.682778585692172</c:v>
                </c:pt>
                <c:pt idx="117">
                  <c:v>1.6875471030345766</c:v>
                </c:pt>
                <c:pt idx="118">
                  <c:v>1.7837178641763618</c:v>
                </c:pt>
                <c:pt idx="119">
                  <c:v>1.5114167473301812</c:v>
                </c:pt>
                <c:pt idx="120">
                  <c:v>1.3656005345520006</c:v>
                </c:pt>
                <c:pt idx="121">
                  <c:v>1.0180683371901849</c:v>
                </c:pt>
                <c:pt idx="122">
                  <c:v>1.353776232725115</c:v>
                </c:pt>
                <c:pt idx="123">
                  <c:v>0.85149134714586427</c:v>
                </c:pt>
                <c:pt idx="124">
                  <c:v>2.30826369571062</c:v>
                </c:pt>
                <c:pt idx="125">
                  <c:v>1.9322558587813359</c:v>
                </c:pt>
                <c:pt idx="126">
                  <c:v>2.0454150550661727</c:v>
                </c:pt>
                <c:pt idx="127">
                  <c:v>1.8085480292418041</c:v>
                </c:pt>
                <c:pt idx="128">
                  <c:v>1.7198152446426</c:v>
                </c:pt>
                <c:pt idx="129">
                  <c:v>1.2889210145181695</c:v>
                </c:pt>
                <c:pt idx="130">
                  <c:v>1.4000176319817821</c:v>
                </c:pt>
                <c:pt idx="131">
                  <c:v>1.3620501319632883</c:v>
                </c:pt>
                <c:pt idx="132">
                  <c:v>0.51202628120763205</c:v>
                </c:pt>
                <c:pt idx="133">
                  <c:v>0.61666155587860338</c:v>
                </c:pt>
                <c:pt idx="134">
                  <c:v>0.80284065715773056</c:v>
                </c:pt>
                <c:pt idx="135">
                  <c:v>0.79088387694182127</c:v>
                </c:pt>
                <c:pt idx="136">
                  <c:v>1.0775749942101516</c:v>
                </c:pt>
                <c:pt idx="137">
                  <c:v>1.1297716891498701</c:v>
                </c:pt>
                <c:pt idx="138">
                  <c:v>1.0737983236089523</c:v>
                </c:pt>
                <c:pt idx="139">
                  <c:v>1.1653252511865519</c:v>
                </c:pt>
                <c:pt idx="140">
                  <c:v>1.1682416692908444</c:v>
                </c:pt>
                <c:pt idx="141">
                  <c:v>1.3421305591914534</c:v>
                </c:pt>
                <c:pt idx="142">
                  <c:v>1.5585049744238109</c:v>
                </c:pt>
                <c:pt idx="143">
                  <c:v>1.7723165860974286</c:v>
                </c:pt>
                <c:pt idx="144">
                  <c:v>1.8642512325895368</c:v>
                </c:pt>
                <c:pt idx="145">
                  <c:v>2.4676236375790204</c:v>
                </c:pt>
                <c:pt idx="146">
                  <c:v>2.8639621908141049</c:v>
                </c:pt>
                <c:pt idx="147">
                  <c:v>2.769212989157948</c:v>
                </c:pt>
                <c:pt idx="148">
                  <c:v>2.7668666902648815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546-484C-B909-8914DF13B368}"/>
            </c:ext>
          </c:extLst>
        </c:ser>
        <c:ser>
          <c:idx val="2"/>
          <c:order val="2"/>
          <c:tx>
            <c:v>PL</c:v>
          </c:tx>
          <c:spPr>
            <a:ln w="38100">
              <a:solidFill>
                <a:srgbClr val="AC9F70">
                  <a:lumMod val="60000"/>
                  <a:lumOff val="40000"/>
                </a:srgbClr>
              </a:solidFill>
              <a:prstDash val="solid"/>
            </a:ln>
          </c:spPr>
          <c:marker>
            <c:symbol val="none"/>
          </c:marker>
          <c:cat>
            <c:numRef>
              <c:f>'c3-36'!$A$15:$A$163</c:f>
              <c:numCache>
                <c:formatCode>m/d/yyyy</c:formatCode>
                <c:ptCount val="149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  <c:pt idx="137">
                  <c:v>42522</c:v>
                </c:pt>
                <c:pt idx="138">
                  <c:v>42552</c:v>
                </c:pt>
                <c:pt idx="139">
                  <c:v>42583</c:v>
                </c:pt>
                <c:pt idx="140">
                  <c:v>42614</c:v>
                </c:pt>
                <c:pt idx="141">
                  <c:v>42644</c:v>
                </c:pt>
                <c:pt idx="142">
                  <c:v>42675</c:v>
                </c:pt>
                <c:pt idx="143">
                  <c:v>42705</c:v>
                </c:pt>
                <c:pt idx="144">
                  <c:v>42736</c:v>
                </c:pt>
                <c:pt idx="145">
                  <c:v>42767</c:v>
                </c:pt>
                <c:pt idx="146">
                  <c:v>42795</c:v>
                </c:pt>
                <c:pt idx="147">
                  <c:v>42826</c:v>
                </c:pt>
                <c:pt idx="148">
                  <c:v>42856</c:v>
                </c:pt>
              </c:numCache>
            </c:numRef>
          </c:cat>
          <c:val>
            <c:numRef>
              <c:f>'c3-36'!$D$15:$D$163</c:f>
              <c:numCache>
                <c:formatCode>0.0</c:formatCode>
                <c:ptCount val="149"/>
                <c:pt idx="0">
                  <c:v>2.2426009013909445</c:v>
                </c:pt>
                <c:pt idx="1">
                  <c:v>1.9820643393291804</c:v>
                </c:pt>
                <c:pt idx="2">
                  <c:v>1.9132883011644668</c:v>
                </c:pt>
                <c:pt idx="3">
                  <c:v>1.6665515802820243</c:v>
                </c:pt>
                <c:pt idx="4">
                  <c:v>1.7331935471358826</c:v>
                </c:pt>
                <c:pt idx="5">
                  <c:v>1.9086876938556434</c:v>
                </c:pt>
                <c:pt idx="6">
                  <c:v>2.07034505744417</c:v>
                </c:pt>
                <c:pt idx="7">
                  <c:v>2.211153592162431</c:v>
                </c:pt>
                <c:pt idx="8">
                  <c:v>2.365150470075883</c:v>
                </c:pt>
                <c:pt idx="9">
                  <c:v>2.1896968197257323</c:v>
                </c:pt>
                <c:pt idx="10">
                  <c:v>1.8918020699629123</c:v>
                </c:pt>
                <c:pt idx="11">
                  <c:v>1.5518513471535631</c:v>
                </c:pt>
                <c:pt idx="12">
                  <c:v>1.8228991139491824</c:v>
                </c:pt>
                <c:pt idx="13">
                  <c:v>1.4192599368549244</c:v>
                </c:pt>
                <c:pt idx="14">
                  <c:v>1.3090258388326212</c:v>
                </c:pt>
                <c:pt idx="15">
                  <c:v>1.4274036748191059</c:v>
                </c:pt>
                <c:pt idx="16">
                  <c:v>1.558229454586975</c:v>
                </c:pt>
                <c:pt idx="17">
                  <c:v>1.5683161701615633</c:v>
                </c:pt>
                <c:pt idx="18">
                  <c:v>1.5880453029356807</c:v>
                </c:pt>
                <c:pt idx="19">
                  <c:v>1.9349303836851468</c:v>
                </c:pt>
                <c:pt idx="20">
                  <c:v>2.4198071140450685</c:v>
                </c:pt>
                <c:pt idx="21">
                  <c:v>1.7744096068419593</c:v>
                </c:pt>
                <c:pt idx="22">
                  <c:v>1.85</c:v>
                </c:pt>
                <c:pt idx="23">
                  <c:v>1.769665546093002</c:v>
                </c:pt>
                <c:pt idx="24">
                  <c:v>2.2452590653517253</c:v>
                </c:pt>
                <c:pt idx="25">
                  <c:v>1.8553357866984037</c:v>
                </c:pt>
                <c:pt idx="26">
                  <c:v>2.1306554329110443</c:v>
                </c:pt>
                <c:pt idx="27">
                  <c:v>1.7235999028173208</c:v>
                </c:pt>
                <c:pt idx="28">
                  <c:v>2.107820914470417</c:v>
                </c:pt>
                <c:pt idx="29">
                  <c:v>1.9795972588910207</c:v>
                </c:pt>
                <c:pt idx="30">
                  <c:v>2.0041946319862078</c:v>
                </c:pt>
                <c:pt idx="31">
                  <c:v>2.1936916033479914</c:v>
                </c:pt>
                <c:pt idx="32">
                  <c:v>2.0934836591505883</c:v>
                </c:pt>
                <c:pt idx="33">
                  <c:v>2.4400884272146439</c:v>
                </c:pt>
                <c:pt idx="34">
                  <c:v>2.4817553443591653</c:v>
                </c:pt>
                <c:pt idx="35">
                  <c:v>2.484604085049229</c:v>
                </c:pt>
                <c:pt idx="36">
                  <c:v>2.7246040850492292</c:v>
                </c:pt>
                <c:pt idx="37">
                  <c:v>2.9436205414731456</c:v>
                </c:pt>
                <c:pt idx="38">
                  <c:v>3.1378609141465206</c:v>
                </c:pt>
                <c:pt idx="39">
                  <c:v>3.1652444317850041</c:v>
                </c:pt>
                <c:pt idx="40">
                  <c:v>3.27</c:v>
                </c:pt>
                <c:pt idx="41">
                  <c:v>3.3</c:v>
                </c:pt>
                <c:pt idx="42">
                  <c:v>3.1279833371270893</c:v>
                </c:pt>
                <c:pt idx="43">
                  <c:v>3.31</c:v>
                </c:pt>
                <c:pt idx="44">
                  <c:v>3.1444981972912758</c:v>
                </c:pt>
                <c:pt idx="45">
                  <c:v>2.9031106757738745</c:v>
                </c:pt>
                <c:pt idx="46">
                  <c:v>2.8366152815310839</c:v>
                </c:pt>
                <c:pt idx="47">
                  <c:v>2.8763292440080042</c:v>
                </c:pt>
                <c:pt idx="48">
                  <c:v>2.6703630168511516</c:v>
                </c:pt>
                <c:pt idx="49">
                  <c:v>3.1467034953050304</c:v>
                </c:pt>
                <c:pt idx="50">
                  <c:v>2.9026795257479767</c:v>
                </c:pt>
                <c:pt idx="51">
                  <c:v>2.554145322275398</c:v>
                </c:pt>
                <c:pt idx="52">
                  <c:v>2.645802787666601</c:v>
                </c:pt>
                <c:pt idx="53">
                  <c:v>2.4949555356221818</c:v>
                </c:pt>
                <c:pt idx="54">
                  <c:v>2.4840013306862181</c:v>
                </c:pt>
                <c:pt idx="55">
                  <c:v>2.4211072617529261</c:v>
                </c:pt>
                <c:pt idx="56">
                  <c:v>2.3295796177755115</c:v>
                </c:pt>
                <c:pt idx="57">
                  <c:v>2.5398644219905351</c:v>
                </c:pt>
                <c:pt idx="58">
                  <c:v>2.3009465148277393</c:v>
                </c:pt>
                <c:pt idx="59">
                  <c:v>2.5476223857931739</c:v>
                </c:pt>
                <c:pt idx="60">
                  <c:v>2.6539473929320097</c:v>
                </c:pt>
                <c:pt idx="61">
                  <c:v>2.1922088679598262</c:v>
                </c:pt>
                <c:pt idx="62">
                  <c:v>1.9559126947456043</c:v>
                </c:pt>
                <c:pt idx="63">
                  <c:v>2.0198422556806044</c:v>
                </c:pt>
                <c:pt idx="64">
                  <c:v>2.1155593734529456</c:v>
                </c:pt>
                <c:pt idx="65">
                  <c:v>2.5909497568810176</c:v>
                </c:pt>
                <c:pt idx="66">
                  <c:v>2.1509689174980551</c:v>
                </c:pt>
                <c:pt idx="67">
                  <c:v>3.0562616640314957</c:v>
                </c:pt>
                <c:pt idx="68">
                  <c:v>3.0263212589015098</c:v>
                </c:pt>
                <c:pt idx="69">
                  <c:v>2.9787963910566808</c:v>
                </c:pt>
                <c:pt idx="70">
                  <c:v>2.5025292074026226</c:v>
                </c:pt>
                <c:pt idx="71">
                  <c:v>2.7131528881937279</c:v>
                </c:pt>
                <c:pt idx="72">
                  <c:v>3.0155065221293755</c:v>
                </c:pt>
                <c:pt idx="73">
                  <c:v>2.9852534537639972</c:v>
                </c:pt>
                <c:pt idx="74">
                  <c:v>3.7590053887725614</c:v>
                </c:pt>
                <c:pt idx="75">
                  <c:v>3.4053744141411761</c:v>
                </c:pt>
                <c:pt idx="76">
                  <c:v>2.7847536370088997</c:v>
                </c:pt>
                <c:pt idx="77">
                  <c:v>2.9356620250845586</c:v>
                </c:pt>
                <c:pt idx="78">
                  <c:v>2.6813269487069449</c:v>
                </c:pt>
                <c:pt idx="79">
                  <c:v>3.1265414063935326</c:v>
                </c:pt>
                <c:pt idx="80">
                  <c:v>2.5545065026106588</c:v>
                </c:pt>
                <c:pt idx="81">
                  <c:v>2.7584597916412821</c:v>
                </c:pt>
                <c:pt idx="82">
                  <c:v>3.1749924837445835</c:v>
                </c:pt>
                <c:pt idx="83">
                  <c:v>3.556997473402685</c:v>
                </c:pt>
                <c:pt idx="84">
                  <c:v>3.231007748539048</c:v>
                </c:pt>
                <c:pt idx="85">
                  <c:v>2.9940383087233227</c:v>
                </c:pt>
                <c:pt idx="86">
                  <c:v>2.9806905714866385</c:v>
                </c:pt>
                <c:pt idx="87">
                  <c:v>3.0136796089786602</c:v>
                </c:pt>
                <c:pt idx="88">
                  <c:v>2.9311051494139018</c:v>
                </c:pt>
                <c:pt idx="89">
                  <c:v>2.951876114017427</c:v>
                </c:pt>
                <c:pt idx="90">
                  <c:v>2.5218492314804108</c:v>
                </c:pt>
                <c:pt idx="91">
                  <c:v>2.7980561682898539</c:v>
                </c:pt>
                <c:pt idx="92">
                  <c:v>3.0011085199858285</c:v>
                </c:pt>
                <c:pt idx="93">
                  <c:v>2.7565863380878532</c:v>
                </c:pt>
                <c:pt idx="94">
                  <c:v>3.1297328212664235</c:v>
                </c:pt>
                <c:pt idx="95">
                  <c:v>2.6510548058398511</c:v>
                </c:pt>
                <c:pt idx="96">
                  <c:v>2.3549700870685526</c:v>
                </c:pt>
                <c:pt idx="97">
                  <c:v>2.8397204288820777</c:v>
                </c:pt>
                <c:pt idx="98">
                  <c:v>2.2160719233754813</c:v>
                </c:pt>
                <c:pt idx="99">
                  <c:v>2.0907831530921159</c:v>
                </c:pt>
                <c:pt idx="100">
                  <c:v>2.2452795492648905</c:v>
                </c:pt>
                <c:pt idx="101">
                  <c:v>1.8162394932412127</c:v>
                </c:pt>
                <c:pt idx="102">
                  <c:v>1.9018095763454441</c:v>
                </c:pt>
                <c:pt idx="103">
                  <c:v>1.9560523482870844</c:v>
                </c:pt>
                <c:pt idx="104">
                  <c:v>1.9251563682862742</c:v>
                </c:pt>
                <c:pt idx="105">
                  <c:v>1.9758281625055993</c:v>
                </c:pt>
                <c:pt idx="106">
                  <c:v>2.2375580994713613</c:v>
                </c:pt>
                <c:pt idx="107">
                  <c:v>2.2020139858914725</c:v>
                </c:pt>
                <c:pt idx="108">
                  <c:v>1.9909568532510822</c:v>
                </c:pt>
                <c:pt idx="109">
                  <c:v>2.201045728780052</c:v>
                </c:pt>
                <c:pt idx="110">
                  <c:v>1.6433287386475148</c:v>
                </c:pt>
                <c:pt idx="111">
                  <c:v>1.659560923281115</c:v>
                </c:pt>
                <c:pt idx="112">
                  <c:v>1.515033662153362</c:v>
                </c:pt>
                <c:pt idx="113">
                  <c:v>1.5437212113208127</c:v>
                </c:pt>
                <c:pt idx="114">
                  <c:v>1.6460897227812179</c:v>
                </c:pt>
                <c:pt idx="115">
                  <c:v>1.4709168220448479</c:v>
                </c:pt>
                <c:pt idx="116">
                  <c:v>1.2964420601008289</c:v>
                </c:pt>
                <c:pt idx="117">
                  <c:v>1.1548701453064658</c:v>
                </c:pt>
                <c:pt idx="118">
                  <c:v>1.0976982742192285</c:v>
                </c:pt>
                <c:pt idx="119">
                  <c:v>0.95275513000433376</c:v>
                </c:pt>
                <c:pt idx="120">
                  <c:v>1.0689852771875803</c:v>
                </c:pt>
                <c:pt idx="121">
                  <c:v>1.0121466535941688</c:v>
                </c:pt>
                <c:pt idx="122">
                  <c:v>1.0262976482573083</c:v>
                </c:pt>
                <c:pt idx="123">
                  <c:v>0.96356952405967966</c:v>
                </c:pt>
                <c:pt idx="124">
                  <c:v>0.99907212128081635</c:v>
                </c:pt>
                <c:pt idx="125">
                  <c:v>0.96836538349332835</c:v>
                </c:pt>
                <c:pt idx="126">
                  <c:v>0.76715676428492008</c:v>
                </c:pt>
                <c:pt idx="127">
                  <c:v>0.77367027352868745</c:v>
                </c:pt>
                <c:pt idx="128">
                  <c:v>0.90190679896731796</c:v>
                </c:pt>
                <c:pt idx="129">
                  <c:v>0.83977601571209659</c:v>
                </c:pt>
                <c:pt idx="130">
                  <c:v>0.93186501678807299</c:v>
                </c:pt>
                <c:pt idx="131">
                  <c:v>1.0201789920408151</c:v>
                </c:pt>
                <c:pt idx="132">
                  <c:v>0.71531760836089198</c:v>
                </c:pt>
                <c:pt idx="133">
                  <c:v>0.8535877337740293</c:v>
                </c:pt>
                <c:pt idx="134">
                  <c:v>0.82292220635676494</c:v>
                </c:pt>
                <c:pt idx="135">
                  <c:v>0.87293474967551521</c:v>
                </c:pt>
                <c:pt idx="136">
                  <c:v>0.921023468883575</c:v>
                </c:pt>
                <c:pt idx="137">
                  <c:v>0.85038961905266108</c:v>
                </c:pt>
                <c:pt idx="138">
                  <c:v>0.7913011593834719</c:v>
                </c:pt>
                <c:pt idx="139">
                  <c:v>0.87303443386320589</c:v>
                </c:pt>
                <c:pt idx="140">
                  <c:v>0.76129489371726577</c:v>
                </c:pt>
                <c:pt idx="141">
                  <c:v>1.1797508710829865</c:v>
                </c:pt>
                <c:pt idx="142">
                  <c:v>0.94959906029722063</c:v>
                </c:pt>
                <c:pt idx="143">
                  <c:v>1.2690308974910183</c:v>
                </c:pt>
                <c:pt idx="144">
                  <c:v>1.1952693249277246</c:v>
                </c:pt>
                <c:pt idx="145">
                  <c:v>1.2323591681666914</c:v>
                </c:pt>
                <c:pt idx="146">
                  <c:v>1.202195579831185</c:v>
                </c:pt>
                <c:pt idx="147">
                  <c:v>0.98320423773911536</c:v>
                </c:pt>
                <c:pt idx="148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546-484C-B909-8914DF13B368}"/>
            </c:ext>
          </c:extLst>
        </c:ser>
        <c:ser>
          <c:idx val="1"/>
          <c:order val="3"/>
          <c:tx>
            <c:v>CZ</c:v>
          </c:tx>
          <c:spPr>
            <a:ln w="38100">
              <a:solidFill>
                <a:srgbClr val="7BAFD4"/>
              </a:solidFill>
            </a:ln>
          </c:spPr>
          <c:marker>
            <c:symbol val="none"/>
          </c:marker>
          <c:cat>
            <c:numRef>
              <c:f>'c3-36'!$A$15:$A$163</c:f>
              <c:numCache>
                <c:formatCode>m/d/yyyy</c:formatCode>
                <c:ptCount val="149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  <c:pt idx="137">
                  <c:v>42522</c:v>
                </c:pt>
                <c:pt idx="138">
                  <c:v>42552</c:v>
                </c:pt>
                <c:pt idx="139">
                  <c:v>42583</c:v>
                </c:pt>
                <c:pt idx="140">
                  <c:v>42614</c:v>
                </c:pt>
                <c:pt idx="141">
                  <c:v>42644</c:v>
                </c:pt>
                <c:pt idx="142">
                  <c:v>42675</c:v>
                </c:pt>
                <c:pt idx="143">
                  <c:v>42705</c:v>
                </c:pt>
                <c:pt idx="144">
                  <c:v>42736</c:v>
                </c:pt>
                <c:pt idx="145">
                  <c:v>42767</c:v>
                </c:pt>
                <c:pt idx="146">
                  <c:v>42795</c:v>
                </c:pt>
                <c:pt idx="147">
                  <c:v>42826</c:v>
                </c:pt>
                <c:pt idx="148">
                  <c:v>42856</c:v>
                </c:pt>
              </c:numCache>
            </c:numRef>
          </c:cat>
          <c:val>
            <c:numRef>
              <c:f>'c3-36'!$C$14:$C$163</c:f>
              <c:numCache>
                <c:formatCode>0.0</c:formatCode>
                <c:ptCount val="150"/>
                <c:pt idx="0" formatCode="General">
                  <c:v>0</c:v>
                </c:pt>
                <c:pt idx="1">
                  <c:v>1.1522291422741566</c:v>
                </c:pt>
                <c:pt idx="2">
                  <c:v>1.1345020345774275</c:v>
                </c:pt>
                <c:pt idx="3">
                  <c:v>1.4195556273259797</c:v>
                </c:pt>
                <c:pt idx="4">
                  <c:v>1.0134073491442379</c:v>
                </c:pt>
                <c:pt idx="5">
                  <c:v>0.75921780175438847</c:v>
                </c:pt>
                <c:pt idx="6">
                  <c:v>1.2592492191999702</c:v>
                </c:pt>
                <c:pt idx="7">
                  <c:v>1.2782984942636215</c:v>
                </c:pt>
                <c:pt idx="8">
                  <c:v>1.4255001900465183</c:v>
                </c:pt>
                <c:pt idx="9">
                  <c:v>1.9030607327886224</c:v>
                </c:pt>
                <c:pt idx="10">
                  <c:v>2.0051915258676787</c:v>
                </c:pt>
                <c:pt idx="11">
                  <c:v>1.3639379484988556</c:v>
                </c:pt>
                <c:pt idx="12">
                  <c:v>1.5945058079768586</c:v>
                </c:pt>
                <c:pt idx="13">
                  <c:v>1.2071304555059981</c:v>
                </c:pt>
                <c:pt idx="14">
                  <c:v>1.331064756555522</c:v>
                </c:pt>
                <c:pt idx="15">
                  <c:v>1.2617671464831521</c:v>
                </c:pt>
                <c:pt idx="16">
                  <c:v>1.6537927518653408</c:v>
                </c:pt>
                <c:pt idx="17">
                  <c:v>1.9011648934547469</c:v>
                </c:pt>
                <c:pt idx="18">
                  <c:v>1.4972869626555663</c:v>
                </c:pt>
                <c:pt idx="19">
                  <c:v>1.5658302525193797</c:v>
                </c:pt>
                <c:pt idx="20">
                  <c:v>1.3021985935795546</c:v>
                </c:pt>
                <c:pt idx="21">
                  <c:v>2.5352104685392947</c:v>
                </c:pt>
                <c:pt idx="22">
                  <c:v>2.1806766895964476</c:v>
                </c:pt>
                <c:pt idx="23">
                  <c:v>1.7406327047626238</c:v>
                </c:pt>
                <c:pt idx="24">
                  <c:v>1.5435978609967833</c:v>
                </c:pt>
                <c:pt idx="25">
                  <c:v>1.8713375736065145</c:v>
                </c:pt>
                <c:pt idx="26">
                  <c:v>1.2912589419036709</c:v>
                </c:pt>
                <c:pt idx="27">
                  <c:v>1.4500665529816856</c:v>
                </c:pt>
                <c:pt idx="28">
                  <c:v>2.4279557206859952</c:v>
                </c:pt>
                <c:pt idx="29">
                  <c:v>2.0706082837533715</c:v>
                </c:pt>
                <c:pt idx="30">
                  <c:v>2.1147706539970064</c:v>
                </c:pt>
                <c:pt idx="31">
                  <c:v>2.4014621951526953</c:v>
                </c:pt>
                <c:pt idx="32">
                  <c:v>3.0798533058017754</c:v>
                </c:pt>
                <c:pt idx="33">
                  <c:v>3.2590530149499468</c:v>
                </c:pt>
                <c:pt idx="34">
                  <c:v>4.1378771915612749</c:v>
                </c:pt>
                <c:pt idx="35">
                  <c:v>4.5896190331870663</c:v>
                </c:pt>
                <c:pt idx="36">
                  <c:v>4.9390654153325784</c:v>
                </c:pt>
                <c:pt idx="37">
                  <c:v>3.3202802965840128</c:v>
                </c:pt>
                <c:pt idx="38">
                  <c:v>3.2963625513290258</c:v>
                </c:pt>
                <c:pt idx="39">
                  <c:v>3.5069330124098546</c:v>
                </c:pt>
                <c:pt idx="40">
                  <c:v>2.9773793787830098</c:v>
                </c:pt>
                <c:pt idx="41">
                  <c:v>3.4701273927345664</c:v>
                </c:pt>
                <c:pt idx="42">
                  <c:v>3.9193617325170127</c:v>
                </c:pt>
                <c:pt idx="43">
                  <c:v>3.7185850351687457</c:v>
                </c:pt>
                <c:pt idx="44">
                  <c:v>3.0907538813553579</c:v>
                </c:pt>
                <c:pt idx="45">
                  <c:v>2.6267791950247261</c:v>
                </c:pt>
                <c:pt idx="46">
                  <c:v>2.808130827378704</c:v>
                </c:pt>
                <c:pt idx="47">
                  <c:v>2.1665669761667008</c:v>
                </c:pt>
                <c:pt idx="48">
                  <c:v>1.7205666629127765</c:v>
                </c:pt>
                <c:pt idx="49">
                  <c:v>0.90469595965368721</c:v>
                </c:pt>
                <c:pt idx="50">
                  <c:v>0.62078545943411634</c:v>
                </c:pt>
                <c:pt idx="51">
                  <c:v>0.82929725893468198</c:v>
                </c:pt>
                <c:pt idx="52">
                  <c:v>0.8514427703755254</c:v>
                </c:pt>
                <c:pt idx="53">
                  <c:v>0.71935722438103811</c:v>
                </c:pt>
                <c:pt idx="54">
                  <c:v>0.55323414041121655</c:v>
                </c:pt>
                <c:pt idx="55">
                  <c:v>0.81867208741434361</c:v>
                </c:pt>
                <c:pt idx="56">
                  <c:v>0.39496429804727462</c:v>
                </c:pt>
                <c:pt idx="57">
                  <c:v>0.58763411387260922</c:v>
                </c:pt>
                <c:pt idx="58">
                  <c:v>0.5991060560823448</c:v>
                </c:pt>
                <c:pt idx="59">
                  <c:v>0.54997302883662513</c:v>
                </c:pt>
                <c:pt idx="60">
                  <c:v>0.32414368426052353</c:v>
                </c:pt>
                <c:pt idx="61">
                  <c:v>0.83128278365485686</c:v>
                </c:pt>
                <c:pt idx="62">
                  <c:v>0.62657891312788394</c:v>
                </c:pt>
                <c:pt idx="63">
                  <c:v>0.8461434975805936</c:v>
                </c:pt>
                <c:pt idx="64">
                  <c:v>0.72424272758226749</c:v>
                </c:pt>
                <c:pt idx="65">
                  <c:v>1.1471581341673667</c:v>
                </c:pt>
                <c:pt idx="66">
                  <c:v>1.3831876372359682</c:v>
                </c:pt>
                <c:pt idx="67">
                  <c:v>1.3703308728338253</c:v>
                </c:pt>
                <c:pt idx="68">
                  <c:v>1.3668367002923856</c:v>
                </c:pt>
                <c:pt idx="69">
                  <c:v>1.4748464766382126</c:v>
                </c:pt>
                <c:pt idx="70">
                  <c:v>2.1055491527675847</c:v>
                </c:pt>
                <c:pt idx="71">
                  <c:v>1.8627918135126984</c:v>
                </c:pt>
                <c:pt idx="72">
                  <c:v>1.7206644672726512</c:v>
                </c:pt>
                <c:pt idx="73">
                  <c:v>1.7647587399156495</c:v>
                </c:pt>
                <c:pt idx="74">
                  <c:v>2.0329650432089377</c:v>
                </c:pt>
                <c:pt idx="75">
                  <c:v>2.8589918435387229</c:v>
                </c:pt>
                <c:pt idx="76">
                  <c:v>2.7146466434906964</c:v>
                </c:pt>
                <c:pt idx="77">
                  <c:v>2.3961510057592688</c:v>
                </c:pt>
                <c:pt idx="78">
                  <c:v>2.6244317254604015</c:v>
                </c:pt>
                <c:pt idx="79">
                  <c:v>2.3813190589896243</c:v>
                </c:pt>
                <c:pt idx="80">
                  <c:v>2.3813190589896243</c:v>
                </c:pt>
                <c:pt idx="81">
                  <c:v>2.7730440207741895</c:v>
                </c:pt>
                <c:pt idx="82">
                  <c:v>3.0129585260649794</c:v>
                </c:pt>
                <c:pt idx="83">
                  <c:v>3.1160323405466603</c:v>
                </c:pt>
                <c:pt idx="84">
                  <c:v>3.3133020838723999</c:v>
                </c:pt>
                <c:pt idx="85">
                  <c:v>2.9679160105346662</c:v>
                </c:pt>
                <c:pt idx="86">
                  <c:v>2.9551824187037936</c:v>
                </c:pt>
                <c:pt idx="87">
                  <c:v>3.5613053768727219</c:v>
                </c:pt>
                <c:pt idx="88">
                  <c:v>3.5576529412551143</c:v>
                </c:pt>
                <c:pt idx="89">
                  <c:v>3.7619814322793923</c:v>
                </c:pt>
                <c:pt idx="90">
                  <c:v>3.0137698583405244</c:v>
                </c:pt>
                <c:pt idx="91">
                  <c:v>2.7098289987165352</c:v>
                </c:pt>
                <c:pt idx="92">
                  <c:v>2.4153320225177222</c:v>
                </c:pt>
                <c:pt idx="93">
                  <c:v>2.9519043392976134</c:v>
                </c:pt>
                <c:pt idx="94">
                  <c:v>3.3175675238794531</c:v>
                </c:pt>
                <c:pt idx="95">
                  <c:v>3.3485022880098754</c:v>
                </c:pt>
                <c:pt idx="96">
                  <c:v>3.5732016338165868</c:v>
                </c:pt>
                <c:pt idx="97">
                  <c:v>3.6648649430804747</c:v>
                </c:pt>
                <c:pt idx="98">
                  <c:v>2.9942510993491203</c:v>
                </c:pt>
                <c:pt idx="99">
                  <c:v>2.7436417518820013</c:v>
                </c:pt>
                <c:pt idx="100">
                  <c:v>2.3822369746761201</c:v>
                </c:pt>
                <c:pt idx="101">
                  <c:v>2.1622193350073724</c:v>
                </c:pt>
                <c:pt idx="102">
                  <c:v>2.5911229199452999</c:v>
                </c:pt>
                <c:pt idx="103">
                  <c:v>2.3019884529218708</c:v>
                </c:pt>
                <c:pt idx="104">
                  <c:v>2.2200910459077492</c:v>
                </c:pt>
                <c:pt idx="105">
                  <c:v>2.3992224919047871</c:v>
                </c:pt>
                <c:pt idx="106">
                  <c:v>2.2008860544847813</c:v>
                </c:pt>
                <c:pt idx="107">
                  <c:v>2.2048888624658081</c:v>
                </c:pt>
                <c:pt idx="108">
                  <c:v>2.6169199129016896</c:v>
                </c:pt>
                <c:pt idx="109">
                  <c:v>2.4321557126637567</c:v>
                </c:pt>
                <c:pt idx="110">
                  <c:v>2.4665806512401192</c:v>
                </c:pt>
                <c:pt idx="111">
                  <c:v>2.2444943890211553</c:v>
                </c:pt>
                <c:pt idx="112">
                  <c:v>2.2702837262900082</c:v>
                </c:pt>
                <c:pt idx="113">
                  <c:v>2.2517856684451147</c:v>
                </c:pt>
                <c:pt idx="114">
                  <c:v>2.0217292099778379</c:v>
                </c:pt>
                <c:pt idx="115">
                  <c:v>2.0943911651190708</c:v>
                </c:pt>
                <c:pt idx="116">
                  <c:v>1.8840965365003572</c:v>
                </c:pt>
                <c:pt idx="117">
                  <c:v>1.8374133772197168</c:v>
                </c:pt>
                <c:pt idx="118">
                  <c:v>1.8594865170630852</c:v>
                </c:pt>
                <c:pt idx="119">
                  <c:v>1.58381727168146</c:v>
                </c:pt>
                <c:pt idx="120">
                  <c:v>1.4931628449434722</c:v>
                </c:pt>
                <c:pt idx="121">
                  <c:v>1.2899170555594808</c:v>
                </c:pt>
                <c:pt idx="122">
                  <c:v>1.3252725136944494</c:v>
                </c:pt>
                <c:pt idx="123">
                  <c:v>1.4318402376515063</c:v>
                </c:pt>
                <c:pt idx="124">
                  <c:v>1.4754531447793908</c:v>
                </c:pt>
                <c:pt idx="125">
                  <c:v>1.5557799325794093</c:v>
                </c:pt>
                <c:pt idx="126">
                  <c:v>1.5024955171459826</c:v>
                </c:pt>
                <c:pt idx="127">
                  <c:v>1.6040786384402861</c:v>
                </c:pt>
                <c:pt idx="128">
                  <c:v>1.6730750102788892</c:v>
                </c:pt>
                <c:pt idx="129">
                  <c:v>1.3392940771367228</c:v>
                </c:pt>
                <c:pt idx="130">
                  <c:v>1.3108487263310733</c:v>
                </c:pt>
                <c:pt idx="131">
                  <c:v>1.3151234697428882</c:v>
                </c:pt>
                <c:pt idx="132">
                  <c:v>1.4118668323702066</c:v>
                </c:pt>
                <c:pt idx="133">
                  <c:v>0.96566772659186884</c:v>
                </c:pt>
                <c:pt idx="134">
                  <c:v>0.90944632330611153</c:v>
                </c:pt>
                <c:pt idx="135">
                  <c:v>1.0692382396207532</c:v>
                </c:pt>
                <c:pt idx="136">
                  <c:v>0.95091573279980957</c:v>
                </c:pt>
                <c:pt idx="137">
                  <c:v>0.97949371920363515</c:v>
                </c:pt>
                <c:pt idx="138">
                  <c:v>1.0840551724799745</c:v>
                </c:pt>
                <c:pt idx="139">
                  <c:v>1.1485962780819421</c:v>
                </c:pt>
                <c:pt idx="140">
                  <c:v>0.83252893192782773</c:v>
                </c:pt>
                <c:pt idx="141">
                  <c:v>1.1515866287721781</c:v>
                </c:pt>
                <c:pt idx="142">
                  <c:v>1.1474792248772896</c:v>
                </c:pt>
                <c:pt idx="143">
                  <c:v>1.3992925284708562</c:v>
                </c:pt>
                <c:pt idx="144">
                  <c:v>1.4723580061289916</c:v>
                </c:pt>
                <c:pt idx="145">
                  <c:v>1.7026645689985149</c:v>
                </c:pt>
                <c:pt idx="146">
                  <c:v>1.5908209826234951</c:v>
                </c:pt>
                <c:pt idx="147">
                  <c:v>1.8212839759024304</c:v>
                </c:pt>
                <c:pt idx="148">
                  <c:v>1.4498618324068944</c:v>
                </c:pt>
                <c:pt idx="149">
                  <c:v>1.6009364477203054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546-484C-B909-8914DF13B368}"/>
            </c:ext>
          </c:extLst>
        </c:ser>
        <c:ser>
          <c:idx val="0"/>
          <c:order val="4"/>
          <c:tx>
            <c:v>HU</c:v>
          </c:tx>
          <c:spPr>
            <a:ln w="38100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'c3-36'!$A$15:$A$163</c:f>
              <c:numCache>
                <c:formatCode>m/d/yyyy</c:formatCode>
                <c:ptCount val="149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  <c:pt idx="137">
                  <c:v>42522</c:v>
                </c:pt>
                <c:pt idx="138">
                  <c:v>42552</c:v>
                </c:pt>
                <c:pt idx="139">
                  <c:v>42583</c:v>
                </c:pt>
                <c:pt idx="140">
                  <c:v>42614</c:v>
                </c:pt>
                <c:pt idx="141">
                  <c:v>42644</c:v>
                </c:pt>
                <c:pt idx="142">
                  <c:v>42675</c:v>
                </c:pt>
                <c:pt idx="143">
                  <c:v>42705</c:v>
                </c:pt>
                <c:pt idx="144">
                  <c:v>42736</c:v>
                </c:pt>
                <c:pt idx="145">
                  <c:v>42767</c:v>
                </c:pt>
                <c:pt idx="146">
                  <c:v>42795</c:v>
                </c:pt>
                <c:pt idx="147">
                  <c:v>42826</c:v>
                </c:pt>
                <c:pt idx="148">
                  <c:v>42856</c:v>
                </c:pt>
              </c:numCache>
            </c:numRef>
          </c:cat>
          <c:val>
            <c:numRef>
              <c:f>'c3-36'!$B$15:$B$163</c:f>
              <c:numCache>
                <c:formatCode>0.0</c:formatCode>
                <c:ptCount val="149"/>
                <c:pt idx="0">
                  <c:v>4.8257244262031422</c:v>
                </c:pt>
                <c:pt idx="1">
                  <c:v>4.9308669901423121</c:v>
                </c:pt>
                <c:pt idx="2">
                  <c:v>4.1201723096454979</c:v>
                </c:pt>
                <c:pt idx="3">
                  <c:v>4.6140762493788872</c:v>
                </c:pt>
                <c:pt idx="4">
                  <c:v>4.3512164094874111</c:v>
                </c:pt>
                <c:pt idx="5">
                  <c:v>4.5404122730415928</c:v>
                </c:pt>
                <c:pt idx="6">
                  <c:v>4.1538722466325169</c:v>
                </c:pt>
                <c:pt idx="7">
                  <c:v>4.3381277445518398</c:v>
                </c:pt>
                <c:pt idx="8">
                  <c:v>4.6288803079795793</c:v>
                </c:pt>
                <c:pt idx="9">
                  <c:v>4.6104133347485234</c:v>
                </c:pt>
                <c:pt idx="10">
                  <c:v>3.9553804127118664</c:v>
                </c:pt>
                <c:pt idx="11">
                  <c:v>3.6220902868960057</c:v>
                </c:pt>
                <c:pt idx="12">
                  <c:v>3.0155484257193841</c:v>
                </c:pt>
                <c:pt idx="13">
                  <c:v>3.5966753550624411</c:v>
                </c:pt>
                <c:pt idx="14">
                  <c:v>3.3484009691977756</c:v>
                </c:pt>
                <c:pt idx="15">
                  <c:v>3.2413931680672858</c:v>
                </c:pt>
                <c:pt idx="16">
                  <c:v>4.2430412079889326</c:v>
                </c:pt>
                <c:pt idx="17">
                  <c:v>5.4654928464357946</c:v>
                </c:pt>
                <c:pt idx="18">
                  <c:v>6.3881352315784969</c:v>
                </c:pt>
                <c:pt idx="19">
                  <c:v>7.3107776167212002</c:v>
                </c:pt>
                <c:pt idx="20">
                  <c:v>7.8380293990914254</c:v>
                </c:pt>
                <c:pt idx="21">
                  <c:v>7.1898583741417683</c:v>
                </c:pt>
                <c:pt idx="22">
                  <c:v>7.5592673286123802</c:v>
                </c:pt>
                <c:pt idx="23">
                  <c:v>7.8476996690970466</c:v>
                </c:pt>
                <c:pt idx="24">
                  <c:v>8.8956017135412662</c:v>
                </c:pt>
                <c:pt idx="25">
                  <c:v>7.6563813994014671</c:v>
                </c:pt>
                <c:pt idx="26">
                  <c:v>6.5319169064064502</c:v>
                </c:pt>
                <c:pt idx="27">
                  <c:v>6.5772295342715097</c:v>
                </c:pt>
                <c:pt idx="28">
                  <c:v>6.7319846282513867</c:v>
                </c:pt>
                <c:pt idx="29">
                  <c:v>6.8698180390637056</c:v>
                </c:pt>
                <c:pt idx="30">
                  <c:v>6.9763604485680606</c:v>
                </c:pt>
                <c:pt idx="31">
                  <c:v>7.8957438686098467</c:v>
                </c:pt>
                <c:pt idx="32">
                  <c:v>8.4413118026581468</c:v>
                </c:pt>
                <c:pt idx="33">
                  <c:v>8.2237618432633255</c:v>
                </c:pt>
                <c:pt idx="34">
                  <c:v>8.0062118838685041</c:v>
                </c:pt>
                <c:pt idx="35">
                  <c:v>7.7886619244736846</c:v>
                </c:pt>
                <c:pt idx="36">
                  <c:v>7.7404374822059072</c:v>
                </c:pt>
                <c:pt idx="37">
                  <c:v>7.3511682301604653</c:v>
                </c:pt>
                <c:pt idx="38">
                  <c:v>7.5933970355458928</c:v>
                </c:pt>
                <c:pt idx="39">
                  <c:v>7.8316271668098238</c:v>
                </c:pt>
                <c:pt idx="40">
                  <c:v>9.1125569883743847</c:v>
                </c:pt>
                <c:pt idx="41">
                  <c:v>8.0054869537580053</c:v>
                </c:pt>
                <c:pt idx="42">
                  <c:v>8.1847663911493669</c:v>
                </c:pt>
                <c:pt idx="43">
                  <c:v>8.3640458285407266</c:v>
                </c:pt>
                <c:pt idx="44">
                  <c:v>7.5841203913246407</c:v>
                </c:pt>
                <c:pt idx="45">
                  <c:v>10.232653140920117</c:v>
                </c:pt>
                <c:pt idx="46">
                  <c:v>8.2276163982106425</c:v>
                </c:pt>
                <c:pt idx="47">
                  <c:v>8.2192069110430523</c:v>
                </c:pt>
                <c:pt idx="48">
                  <c:v>8.1505231397214821</c:v>
                </c:pt>
                <c:pt idx="49">
                  <c:v>7.6996455651661444</c:v>
                </c:pt>
                <c:pt idx="50">
                  <c:v>8.1512288181497432</c:v>
                </c:pt>
                <c:pt idx="51">
                  <c:v>7.8149811923636925</c:v>
                </c:pt>
                <c:pt idx="52">
                  <c:v>7.0439062111426747</c:v>
                </c:pt>
                <c:pt idx="53">
                  <c:v>7.6083390134345219</c:v>
                </c:pt>
                <c:pt idx="54">
                  <c:v>8.5432148060799911</c:v>
                </c:pt>
                <c:pt idx="55">
                  <c:v>7.1412782802198311</c:v>
                </c:pt>
                <c:pt idx="56">
                  <c:v>7.164248428100346</c:v>
                </c:pt>
                <c:pt idx="57">
                  <c:v>6.2737876043411784</c:v>
                </c:pt>
                <c:pt idx="58">
                  <c:v>6.3095584654092596</c:v>
                </c:pt>
                <c:pt idx="59">
                  <c:v>5.9778629600274966</c:v>
                </c:pt>
                <c:pt idx="60">
                  <c:v>7.2533053992765195</c:v>
                </c:pt>
                <c:pt idx="61">
                  <c:v>6.2492812699664082</c:v>
                </c:pt>
                <c:pt idx="62">
                  <c:v>5.8973327726046687</c:v>
                </c:pt>
                <c:pt idx="63">
                  <c:v>5.2706702820949456</c:v>
                </c:pt>
                <c:pt idx="64">
                  <c:v>4.7049548835458435</c:v>
                </c:pt>
                <c:pt idx="65">
                  <c:v>4.5354534233304271</c:v>
                </c:pt>
                <c:pt idx="66">
                  <c:v>5.0888225333088819</c:v>
                </c:pt>
                <c:pt idx="67">
                  <c:v>4.6175146660337978</c:v>
                </c:pt>
                <c:pt idx="68">
                  <c:v>4.9453206556168983</c:v>
                </c:pt>
                <c:pt idx="69">
                  <c:v>4.7056017211104821</c:v>
                </c:pt>
                <c:pt idx="70">
                  <c:v>4.7667799320805582</c:v>
                </c:pt>
                <c:pt idx="71">
                  <c:v>4.8124343478113385</c:v>
                </c:pt>
                <c:pt idx="72">
                  <c:v>5.4960292946984106</c:v>
                </c:pt>
                <c:pt idx="73">
                  <c:v>5.6496994528748186</c:v>
                </c:pt>
                <c:pt idx="74">
                  <c:v>7.1091928104025932</c:v>
                </c:pt>
                <c:pt idx="75">
                  <c:v>6.9548133018026519</c:v>
                </c:pt>
                <c:pt idx="76">
                  <c:v>6.6183182867421255</c:v>
                </c:pt>
                <c:pt idx="77">
                  <c:v>6.4110262583841138</c:v>
                </c:pt>
                <c:pt idx="78">
                  <c:v>6.2205197703686448</c:v>
                </c:pt>
                <c:pt idx="79">
                  <c:v>5.7121859478020998</c:v>
                </c:pt>
                <c:pt idx="80">
                  <c:v>6.7838184273439843</c:v>
                </c:pt>
                <c:pt idx="81">
                  <c:v>6.9570593700244725</c:v>
                </c:pt>
                <c:pt idx="82">
                  <c:v>6.9761106005065994</c:v>
                </c:pt>
                <c:pt idx="83">
                  <c:v>7.7688759732818884</c:v>
                </c:pt>
                <c:pt idx="84">
                  <c:v>7.8816636261797584</c:v>
                </c:pt>
                <c:pt idx="85">
                  <c:v>7.0846395185418309</c:v>
                </c:pt>
                <c:pt idx="86">
                  <c:v>7.0411012731005069</c:v>
                </c:pt>
                <c:pt idx="87">
                  <c:v>6.806679026021766</c:v>
                </c:pt>
                <c:pt idx="88">
                  <c:v>7.2826640751467178</c:v>
                </c:pt>
                <c:pt idx="89">
                  <c:v>7.0919334255853279</c:v>
                </c:pt>
                <c:pt idx="90">
                  <c:v>6.2364344040050455</c:v>
                </c:pt>
                <c:pt idx="91">
                  <c:v>6.9917845990174836</c:v>
                </c:pt>
                <c:pt idx="92">
                  <c:v>6.5955930727678957</c:v>
                </c:pt>
                <c:pt idx="93">
                  <c:v>7.6025993504178588</c:v>
                </c:pt>
                <c:pt idx="94">
                  <c:v>7.1674501757573736</c:v>
                </c:pt>
                <c:pt idx="95">
                  <c:v>7.1205171406497563</c:v>
                </c:pt>
                <c:pt idx="96">
                  <c:v>6.8183483933515294</c:v>
                </c:pt>
                <c:pt idx="97">
                  <c:v>6.0828031544191417</c:v>
                </c:pt>
                <c:pt idx="98">
                  <c:v>5.4192174853673807</c:v>
                </c:pt>
                <c:pt idx="99">
                  <c:v>5.7713486074241604</c:v>
                </c:pt>
                <c:pt idx="100">
                  <c:v>4.7277083130829274</c:v>
                </c:pt>
                <c:pt idx="101">
                  <c:v>5.5243798298430455</c:v>
                </c:pt>
                <c:pt idx="102">
                  <c:v>4.520779615881934</c:v>
                </c:pt>
                <c:pt idx="103">
                  <c:v>5.0622495670177425</c:v>
                </c:pt>
                <c:pt idx="104">
                  <c:v>4.361994776688384</c:v>
                </c:pt>
                <c:pt idx="105">
                  <c:v>3.623400977992091</c:v>
                </c:pt>
                <c:pt idx="106">
                  <c:v>3.613380609140338</c:v>
                </c:pt>
                <c:pt idx="107">
                  <c:v>3.6431849192190446</c:v>
                </c:pt>
                <c:pt idx="108">
                  <c:v>3.2854122916765478</c:v>
                </c:pt>
                <c:pt idx="109">
                  <c:v>3.3258739272533449</c:v>
                </c:pt>
                <c:pt idx="110">
                  <c:v>2.9578994807252386</c:v>
                </c:pt>
                <c:pt idx="111">
                  <c:v>2.8554517759853932</c:v>
                </c:pt>
                <c:pt idx="112">
                  <c:v>2.6354323811920839</c:v>
                </c:pt>
                <c:pt idx="113">
                  <c:v>2.1631879796256515</c:v>
                </c:pt>
                <c:pt idx="114">
                  <c:v>2.2128635872163329</c:v>
                </c:pt>
                <c:pt idx="115">
                  <c:v>2.221401161805646</c:v>
                </c:pt>
                <c:pt idx="116">
                  <c:v>2.3265835287478418</c:v>
                </c:pt>
                <c:pt idx="117">
                  <c:v>2.2548496411205212</c:v>
                </c:pt>
                <c:pt idx="118">
                  <c:v>2.23530945844528</c:v>
                </c:pt>
                <c:pt idx="119">
                  <c:v>2.5842399305428811</c:v>
                </c:pt>
                <c:pt idx="120">
                  <c:v>2.4097410147837648</c:v>
                </c:pt>
                <c:pt idx="121">
                  <c:v>2.0872026531865577</c:v>
                </c:pt>
                <c:pt idx="122">
                  <c:v>1.7798071433605045</c:v>
                </c:pt>
                <c:pt idx="123">
                  <c:v>1.9257671627439421</c:v>
                </c:pt>
                <c:pt idx="124">
                  <c:v>1.8446651576808153</c:v>
                </c:pt>
                <c:pt idx="125">
                  <c:v>1.8198270243661632</c:v>
                </c:pt>
                <c:pt idx="126">
                  <c:v>1.8537788243862348</c:v>
                </c:pt>
                <c:pt idx="127">
                  <c:v>1.7382054280211499</c:v>
                </c:pt>
                <c:pt idx="128">
                  <c:v>1.8372998621662164</c:v>
                </c:pt>
                <c:pt idx="129">
                  <c:v>1.9118172810706586</c:v>
                </c:pt>
                <c:pt idx="130">
                  <c:v>1.4929829236372834</c:v>
                </c:pt>
                <c:pt idx="131">
                  <c:v>1.6571997107384759</c:v>
                </c:pt>
                <c:pt idx="132">
                  <c:v>1.3966907374482469</c:v>
                </c:pt>
                <c:pt idx="133">
                  <c:v>1.2908907681899433</c:v>
                </c:pt>
                <c:pt idx="134">
                  <c:v>1.3458827692025184</c:v>
                </c:pt>
                <c:pt idx="135">
                  <c:v>1.2713014317432925</c:v>
                </c:pt>
                <c:pt idx="136">
                  <c:v>0.99218633462464767</c:v>
                </c:pt>
                <c:pt idx="137">
                  <c:v>1.2643741787012428</c:v>
                </c:pt>
                <c:pt idx="138">
                  <c:v>1.1840422083543627</c:v>
                </c:pt>
                <c:pt idx="139">
                  <c:v>1.1078793591589411</c:v>
                </c:pt>
                <c:pt idx="140">
                  <c:v>1.3687155442426948</c:v>
                </c:pt>
                <c:pt idx="141">
                  <c:v>1.3710160355757677</c:v>
                </c:pt>
                <c:pt idx="142">
                  <c:v>1.2595532174129744</c:v>
                </c:pt>
                <c:pt idx="143">
                  <c:v>1.5214665470142146</c:v>
                </c:pt>
                <c:pt idx="144">
                  <c:v>1.3283181939942148</c:v>
                </c:pt>
                <c:pt idx="145">
                  <c:v>1.4615693707564625</c:v>
                </c:pt>
                <c:pt idx="146">
                  <c:v>1.3613095025135813</c:v>
                </c:pt>
                <c:pt idx="147">
                  <c:v>1.8393913614774131</c:v>
                </c:pt>
                <c:pt idx="148">
                  <c:v>1.5316088206652996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546-484C-B909-8914DF13B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3117232"/>
        <c:axId val="533117624"/>
      </c:lineChart>
      <c:dateAx>
        <c:axId val="533117232"/>
        <c:scaling>
          <c:orientation val="minMax"/>
          <c:min val="40179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533117624"/>
        <c:crosses val="autoZero"/>
        <c:auto val="0"/>
        <c:lblOffset val="100"/>
        <c:baseTimeUnit val="months"/>
        <c:majorUnit val="12"/>
        <c:majorTimeUnit val="months"/>
      </c:dateAx>
      <c:valAx>
        <c:axId val="533117624"/>
        <c:scaling>
          <c:orientation val="minMax"/>
          <c:max val="12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7.9653305881180872E-2"/>
              <c:y val="3.8253393270195959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crossAx val="533117232"/>
        <c:crosses val="autoZero"/>
        <c:crossBetween val="between"/>
      </c:val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90698177083333331"/>
          <c:w val="1"/>
          <c:h val="9.3018229166668048E-2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 baseline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047003499562555E-2"/>
          <c:y val="5.0925925925925923E-2"/>
          <c:w val="0.89177449693788269"/>
          <c:h val="0.67450261883390383"/>
        </c:manualLayout>
      </c:layout>
      <c:barChart>
        <c:barDir val="col"/>
        <c:grouping val="stacked"/>
        <c:varyColors val="0"/>
        <c:ser>
          <c:idx val="6"/>
          <c:order val="0"/>
          <c:tx>
            <c:strRef>
              <c:f>Sheet1!$G$2</c:f>
              <c:strCache>
                <c:ptCount val="1"/>
                <c:pt idx="0">
                  <c:v>Készlet hozzájárulása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Sheet1!$B$7:$B$9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Sheet1!$G$7:$G$9</c:f>
              <c:numCache>
                <c:formatCode>0.0</c:formatCode>
                <c:ptCount val="3"/>
                <c:pt idx="0">
                  <c:v>-0.2857720398236176</c:v>
                </c:pt>
                <c:pt idx="1">
                  <c:v>1.2112498130956439E-3</c:v>
                </c:pt>
                <c:pt idx="2">
                  <c:v>-2.8665653795949264E-3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0D-44AF-8113-A6C2655737E6}"/>
            </c:ext>
          </c:extLst>
        </c:ser>
        <c:ser>
          <c:idx val="2"/>
          <c:order val="1"/>
          <c:tx>
            <c:strRef>
              <c:f>Sheet1!$D$2</c:f>
              <c:strCache>
                <c:ptCount val="1"/>
                <c:pt idx="0">
                  <c:v>Alcsonyabb kormányzati fogyasztás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Sheet1!$B$7:$B$9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Sheet1!$D$7:$D$9</c:f>
              <c:numCache>
                <c:formatCode>0.0</c:formatCode>
                <c:ptCount val="3"/>
                <c:pt idx="0">
                  <c:v>-0.11079147596989056</c:v>
                </c:pt>
                <c:pt idx="1">
                  <c:v>-7.0000000000000007E-2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0D-44AF-8113-A6C2655737E6}"/>
            </c:ext>
          </c:extLst>
        </c:ser>
        <c:ser>
          <c:idx val="1"/>
          <c:order val="2"/>
          <c:tx>
            <c:strRef>
              <c:f>Sheet1!$E$2</c:f>
              <c:strCache>
                <c:ptCount val="1"/>
                <c:pt idx="0">
                  <c:v>Élénkebb beruházási pálya</c:v>
                </c:pt>
              </c:strCache>
            </c:strRef>
          </c:tx>
          <c:spPr>
            <a:solidFill>
              <a:srgbClr val="9C0000"/>
            </a:solidFill>
            <a:ln>
              <a:noFill/>
            </a:ln>
            <a:effectLst/>
          </c:spPr>
          <c:invertIfNegative val="0"/>
          <c:cat>
            <c:numRef>
              <c:f>Sheet1!$B$7:$B$9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Sheet1!$E$7:$E$9</c:f>
              <c:numCache>
                <c:formatCode>0.0</c:formatCode>
                <c:ptCount val="3"/>
                <c:pt idx="0">
                  <c:v>0.48133623703544037</c:v>
                </c:pt>
                <c:pt idx="1">
                  <c:v>0.38</c:v>
                </c:pt>
                <c:pt idx="2">
                  <c:v>0.12282481415853658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0D-44AF-8113-A6C2655737E6}"/>
            </c:ext>
          </c:extLst>
        </c:ser>
        <c:ser>
          <c:idx val="4"/>
          <c:order val="3"/>
          <c:tx>
            <c:strRef>
              <c:f>Sheet1!$F$2</c:f>
              <c:strCache>
                <c:ptCount val="1"/>
                <c:pt idx="0">
                  <c:v>Nettó export</c:v>
                </c:pt>
              </c:strCache>
            </c:strRef>
          </c:tx>
          <c:spPr>
            <a:solidFill>
              <a:schemeClr val="bg2"/>
            </a:solidFill>
            <a:ln w="25400">
              <a:noFill/>
            </a:ln>
            <a:effectLst/>
          </c:spPr>
          <c:invertIfNegative val="0"/>
          <c:cat>
            <c:numRef>
              <c:f>Sheet1!$B$7:$B$9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Sheet1!$F$7:$F$9</c:f>
              <c:numCache>
                <c:formatCode>0.0</c:formatCode>
                <c:ptCount val="3"/>
                <c:pt idx="0">
                  <c:v>0.21086048974196414</c:v>
                </c:pt>
                <c:pt idx="1">
                  <c:v>-0.15</c:v>
                </c:pt>
                <c:pt idx="2">
                  <c:v>-0.12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90D-44AF-8113-A6C2655737E6}"/>
            </c:ext>
          </c:extLst>
        </c:ser>
        <c:ser>
          <c:idx val="0"/>
          <c:order val="5"/>
          <c:tx>
            <c:strRef>
              <c:f>Sheet1!$C$2</c:f>
              <c:strCache>
                <c:ptCount val="1"/>
                <c:pt idx="0">
                  <c:v>Visszafogottabb fogyasztásbövülés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Sheet1!$B$7:$B$9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Sheet1!$C$7:$C$9</c:f>
              <c:numCache>
                <c:formatCode>0.0</c:formatCode>
                <c:ptCount val="3"/>
                <c:pt idx="0">
                  <c:v>-0.29560892139894523</c:v>
                </c:pt>
                <c:pt idx="1">
                  <c:v>-0.16116284893615385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0D-44AF-8113-A6C2655737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09756448"/>
        <c:axId val="709759400"/>
      </c:barChart>
      <c:lineChart>
        <c:grouping val="stacked"/>
        <c:varyColors val="0"/>
        <c:ser>
          <c:idx val="5"/>
          <c:order val="4"/>
          <c:tx>
            <c:strRef>
              <c:f>Sheet1!$H$2</c:f>
              <c:strCache>
                <c:ptCount val="1"/>
                <c:pt idx="0">
                  <c:v>GDP (%)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4"/>
            <c:spPr>
              <a:solidFill>
                <a:schemeClr val="bg1"/>
              </a:solidFill>
              <a:ln w="15875">
                <a:solidFill>
                  <a:schemeClr val="tx1"/>
                </a:solidFill>
              </a:ln>
              <a:effectLst/>
            </c:spPr>
          </c:marker>
          <c:cat>
            <c:numRef>
              <c:f>'[1]Éves számoló - T'!$H$161:$H$163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Sheet1!$H$7:$H$9</c:f>
              <c:numCache>
                <c:formatCode>0.0</c:formatCode>
                <c:ptCount val="3"/>
                <c:pt idx="0">
                  <c:v>2.4289584951098231E-5</c:v>
                </c:pt>
                <c:pt idx="1">
                  <c:v>4.8400876941800952E-5</c:v>
                </c:pt>
                <c:pt idx="2">
                  <c:v>-4.1751221058344834E-5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90D-44AF-8113-A6C2655737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9756448"/>
        <c:axId val="709759400"/>
      </c:lineChart>
      <c:catAx>
        <c:axId val="70975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709759400"/>
        <c:crosses val="autoZero"/>
        <c:auto val="1"/>
        <c:lblAlgn val="ctr"/>
        <c:lblOffset val="100"/>
        <c:noMultiLvlLbl val="0"/>
      </c:catAx>
      <c:valAx>
        <c:axId val="709759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>
            <a:solidFill>
              <a:srgbClr val="898D8D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70975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83171425343282002"/>
          <c:w val="1"/>
          <c:h val="0.168285746567180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aseline="0">
          <a:solidFill>
            <a:sysClr val="windowText" lastClr="000000"/>
          </a:solidFill>
          <a:latin typeface="Trebuchet MS" panose="020B0603020202020204" pitchFamily="34" charset="0"/>
        </a:defRPr>
      </a:pPr>
      <a:endParaRPr lang="hu-H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380362318840579E-2"/>
          <c:y val="0.12827000000000002"/>
          <c:w val="0.91160024154589381"/>
          <c:h val="0.562998"/>
        </c:manualLayout>
      </c:layout>
      <c:lineChart>
        <c:grouping val="standard"/>
        <c:varyColors val="0"/>
        <c:ser>
          <c:idx val="0"/>
          <c:order val="0"/>
          <c:spPr>
            <a:ln w="31750">
              <a:solidFill>
                <a:schemeClr val="accent6">
                  <a:lumMod val="50000"/>
                </a:schemeClr>
              </a:solidFill>
            </a:ln>
          </c:spPr>
          <c:marker>
            <c:symbol val="circle"/>
            <c:size val="6"/>
            <c:spPr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</c:marker>
          <c:dPt>
            <c:idx val="14"/>
            <c:marker>
              <c:symbol val="circle"/>
              <c:size val="8"/>
              <c:spPr>
                <a:solidFill>
                  <a:schemeClr val="accent6"/>
                </a:solidFill>
                <a:ln w="25400">
                  <a:solidFill>
                    <a:schemeClr val="accent6">
                      <a:lumMod val="50000"/>
                    </a:schemeClr>
                  </a:solidFill>
                </a:ln>
              </c:spPr>
            </c:marker>
            <c:bubble3D val="0"/>
            <c:spPr>
              <a:ln w="31750">
                <a:noFill/>
              </a:ln>
            </c:spPr>
            <c:extLst>
              <c:ext xmlns:c16="http://schemas.microsoft.com/office/drawing/2014/chart" uri="{C3380CC4-5D6E-409C-BE32-E72D297353CC}">
                <c16:uniqueId val="{00000001-C73E-46B1-9733-32BDEB06E13E}"/>
              </c:ext>
            </c:extLst>
          </c:dPt>
          <c:dPt>
            <c:idx val="30"/>
            <c:marker>
              <c:symbol val="circle"/>
              <c:size val="8"/>
              <c:spPr>
                <a:solidFill>
                  <a:schemeClr val="accent6"/>
                </a:solidFill>
                <a:ln w="25400">
                  <a:solidFill>
                    <a:schemeClr val="accent6">
                      <a:lumMod val="50000"/>
                    </a:schemeClr>
                  </a:solidFill>
                </a:ln>
              </c:spPr>
            </c:marker>
            <c:bubble3D val="0"/>
            <c:spPr>
              <a:ln w="31750">
                <a:noFill/>
              </a:ln>
            </c:spPr>
            <c:extLst>
              <c:ext xmlns:c16="http://schemas.microsoft.com/office/drawing/2014/chart" uri="{C3380CC4-5D6E-409C-BE32-E72D297353CC}">
                <c16:uniqueId val="{00000003-C73E-46B1-9733-32BDEB06E13E}"/>
              </c:ext>
            </c:extLst>
          </c:dPt>
          <c:dPt>
            <c:idx val="46"/>
            <c:marker>
              <c:symbol val="circle"/>
              <c:size val="8"/>
              <c:spPr>
                <a:solidFill>
                  <a:schemeClr val="accent6"/>
                </a:solidFill>
                <a:ln w="25400">
                  <a:solidFill>
                    <a:schemeClr val="accent6">
                      <a:lumMod val="50000"/>
                    </a:schemeClr>
                  </a:solidFill>
                </a:ln>
              </c:spPr>
            </c:marker>
            <c:bubble3D val="0"/>
            <c:spPr>
              <a:ln w="31750">
                <a:noFill/>
              </a:ln>
            </c:spPr>
            <c:extLst>
              <c:ext xmlns:c16="http://schemas.microsoft.com/office/drawing/2014/chart" uri="{C3380CC4-5D6E-409C-BE32-E72D297353CC}">
                <c16:uniqueId val="{00000005-C73E-46B1-9733-32BDEB06E13E}"/>
              </c:ext>
            </c:extLst>
          </c:dPt>
          <c:dPt>
            <c:idx val="62"/>
            <c:marker>
              <c:symbol val="circle"/>
              <c:size val="8"/>
              <c:spPr>
                <a:solidFill>
                  <a:schemeClr val="accent6"/>
                </a:solidFill>
                <a:ln w="25400">
                  <a:solidFill>
                    <a:schemeClr val="accent6">
                      <a:lumMod val="50000"/>
                    </a:schemeClr>
                  </a:solidFill>
                </a:ln>
              </c:spPr>
            </c:marker>
            <c:bubble3D val="0"/>
            <c:spPr>
              <a:ln w="31750">
                <a:noFill/>
              </a:ln>
            </c:spPr>
            <c:extLst>
              <c:ext xmlns:c16="http://schemas.microsoft.com/office/drawing/2014/chart" uri="{C3380CC4-5D6E-409C-BE32-E72D297353CC}">
                <c16:uniqueId val="{00000007-C73E-46B1-9733-32BDEB06E13E}"/>
              </c:ext>
            </c:extLst>
          </c:dPt>
          <c:dLbls>
            <c:dLbl>
              <c:idx val="14"/>
              <c:layout>
                <c:manualLayout>
                  <c:x val="-3.2210144927536287E-2"/>
                  <c:y val="-5.3622222222222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3E-46B1-9733-32BDEB06E13E}"/>
                </c:ext>
              </c:extLst>
            </c:dLbl>
            <c:dLbl>
              <c:idx val="30"/>
              <c:layout>
                <c:manualLayout>
                  <c:x val="-4.9082125603864733E-2"/>
                  <c:y val="-3.9511111111111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3E-46B1-9733-32BDEB06E13E}"/>
                </c:ext>
              </c:extLst>
            </c:dLbl>
            <c:dLbl>
              <c:idx val="46"/>
              <c:layout>
                <c:manualLayout>
                  <c:x val="-3.6811594202898666E-2"/>
                  <c:y val="-5.08000000000000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3E-46B1-9733-32BDEB06E13E}"/>
                </c:ext>
              </c:extLst>
            </c:dLbl>
            <c:dLbl>
              <c:idx val="62"/>
              <c:layout>
                <c:manualLayout>
                  <c:x val="-1.2270531400966071E-2"/>
                  <c:y val="-6.20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3E-46B1-9733-32BDEB06E13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'hazai szerkezet'!$C$4:$BN$5</c:f>
              <c:multiLvlStrCache>
                <c:ptCount val="64"/>
                <c:lvl>
                  <c:pt idx="1">
                    <c:v>2004</c:v>
                  </c:pt>
                  <c:pt idx="4">
                    <c:v>2007</c:v>
                  </c:pt>
                  <c:pt idx="7">
                    <c:v>2010</c:v>
                  </c:pt>
                  <c:pt idx="10">
                    <c:v>2013</c:v>
                  </c:pt>
                  <c:pt idx="13">
                    <c:v>2016</c:v>
                  </c:pt>
                  <c:pt idx="17">
                    <c:v>2004</c:v>
                  </c:pt>
                  <c:pt idx="20">
                    <c:v>2007</c:v>
                  </c:pt>
                  <c:pt idx="23">
                    <c:v>2010</c:v>
                  </c:pt>
                  <c:pt idx="26">
                    <c:v>2013</c:v>
                  </c:pt>
                  <c:pt idx="29">
                    <c:v>2016</c:v>
                  </c:pt>
                  <c:pt idx="33">
                    <c:v>2004</c:v>
                  </c:pt>
                  <c:pt idx="36">
                    <c:v>2007</c:v>
                  </c:pt>
                  <c:pt idx="39">
                    <c:v>2010</c:v>
                  </c:pt>
                  <c:pt idx="42">
                    <c:v>2013</c:v>
                  </c:pt>
                  <c:pt idx="45">
                    <c:v>2016</c:v>
                  </c:pt>
                  <c:pt idx="49">
                    <c:v>2004</c:v>
                  </c:pt>
                  <c:pt idx="52">
                    <c:v>2007</c:v>
                  </c:pt>
                  <c:pt idx="55">
                    <c:v>2010</c:v>
                  </c:pt>
                  <c:pt idx="58">
                    <c:v>2013</c:v>
                  </c:pt>
                  <c:pt idx="61">
                    <c:v>2016</c:v>
                  </c:pt>
                  <c:pt idx="62">
                    <c:v> </c:v>
                  </c:pt>
                  <c:pt idx="63">
                    <c:v> </c:v>
                  </c:pt>
                </c:lvl>
                <c:lvl>
                  <c:pt idx="0">
                    <c:v>Tartós termék</c:v>
                  </c:pt>
                  <c:pt idx="16">
                    <c:v>Féltartós termék</c:v>
                  </c:pt>
                  <c:pt idx="32">
                    <c:v>Nem tartós termék</c:v>
                  </c:pt>
                  <c:pt idx="48">
                    <c:v>Szolgáltatás</c:v>
                  </c:pt>
                </c:lvl>
              </c:multiLvlStrCache>
            </c:multiLvlStrRef>
          </c:cat>
          <c:val>
            <c:numRef>
              <c:f>'hazai szerkezet'!$C$6:$BN$6</c:f>
              <c:numCache>
                <c:formatCode>0.0</c:formatCode>
                <c:ptCount val="64"/>
                <c:pt idx="1">
                  <c:v>6.7747288107994734</c:v>
                </c:pt>
                <c:pt idx="2">
                  <c:v>5.0146049792033693</c:v>
                </c:pt>
                <c:pt idx="3">
                  <c:v>6.2147567283567469</c:v>
                </c:pt>
                <c:pt idx="4">
                  <c:v>1.7562934307565996</c:v>
                </c:pt>
                <c:pt idx="5">
                  <c:v>-5.8196950277695692</c:v>
                </c:pt>
                <c:pt idx="6">
                  <c:v>-28.54831496145853</c:v>
                </c:pt>
                <c:pt idx="7">
                  <c:v>-11.454202199600132</c:v>
                </c:pt>
                <c:pt idx="8">
                  <c:v>1.7691164588288899</c:v>
                </c:pt>
                <c:pt idx="9">
                  <c:v>2.5303579090769688</c:v>
                </c:pt>
                <c:pt idx="10">
                  <c:v>3.6217954713252425</c:v>
                </c:pt>
                <c:pt idx="11">
                  <c:v>4.6809680015925608</c:v>
                </c:pt>
                <c:pt idx="12">
                  <c:v>5.3888038184819465</c:v>
                </c:pt>
                <c:pt idx="13">
                  <c:v>8.5388340228938659</c:v>
                </c:pt>
                <c:pt idx="14">
                  <c:v>7.5794005175058743</c:v>
                </c:pt>
                <c:pt idx="17">
                  <c:v>3.2868651232173818</c:v>
                </c:pt>
                <c:pt idx="18">
                  <c:v>0.57940479325783656</c:v>
                </c:pt>
                <c:pt idx="19">
                  <c:v>4.0423270217400784</c:v>
                </c:pt>
                <c:pt idx="20">
                  <c:v>2.9104261904114708</c:v>
                </c:pt>
                <c:pt idx="21">
                  <c:v>-0.72342921329826027</c:v>
                </c:pt>
                <c:pt idx="22">
                  <c:v>-8.5766128034210567</c:v>
                </c:pt>
                <c:pt idx="23">
                  <c:v>0.57268210536618369</c:v>
                </c:pt>
                <c:pt idx="24">
                  <c:v>1.7104672973413955</c:v>
                </c:pt>
                <c:pt idx="25">
                  <c:v>-3.9021025667339018</c:v>
                </c:pt>
                <c:pt idx="26">
                  <c:v>4.0620838848213197</c:v>
                </c:pt>
                <c:pt idx="27">
                  <c:v>11.691266262175603</c:v>
                </c:pt>
                <c:pt idx="28">
                  <c:v>7.3362387516917522</c:v>
                </c:pt>
                <c:pt idx="29">
                  <c:v>7.376147114684855</c:v>
                </c:pt>
                <c:pt idx="30">
                  <c:v>10.437904847849879</c:v>
                </c:pt>
                <c:pt idx="33">
                  <c:v>-1.244338769430442</c:v>
                </c:pt>
                <c:pt idx="34">
                  <c:v>1.6413039648194001</c:v>
                </c:pt>
                <c:pt idx="35">
                  <c:v>2.4198289536444264</c:v>
                </c:pt>
                <c:pt idx="36">
                  <c:v>-0.22613590511403459</c:v>
                </c:pt>
                <c:pt idx="37">
                  <c:v>0.52357115092307538</c:v>
                </c:pt>
                <c:pt idx="38">
                  <c:v>-4.2574286390219385</c:v>
                </c:pt>
                <c:pt idx="39">
                  <c:v>-4.4626261181641382</c:v>
                </c:pt>
                <c:pt idx="40">
                  <c:v>0.50634900173068331</c:v>
                </c:pt>
                <c:pt idx="41">
                  <c:v>-3.9271796961359797</c:v>
                </c:pt>
                <c:pt idx="42">
                  <c:v>0.1207970450922744</c:v>
                </c:pt>
                <c:pt idx="43">
                  <c:v>2.6775769557373224</c:v>
                </c:pt>
                <c:pt idx="44">
                  <c:v>3.2694373660967955</c:v>
                </c:pt>
                <c:pt idx="45">
                  <c:v>4.4368716450890417</c:v>
                </c:pt>
                <c:pt idx="46">
                  <c:v>4.3167006230971907</c:v>
                </c:pt>
                <c:pt idx="49">
                  <c:v>0.50259396628418074</c:v>
                </c:pt>
                <c:pt idx="50">
                  <c:v>3.9352098082340348</c:v>
                </c:pt>
                <c:pt idx="51">
                  <c:v>1.5733360935721095</c:v>
                </c:pt>
                <c:pt idx="52">
                  <c:v>-2.0029116400693709</c:v>
                </c:pt>
                <c:pt idx="53">
                  <c:v>-0.1200327944229258</c:v>
                </c:pt>
                <c:pt idx="54">
                  <c:v>-1.648181798632308</c:v>
                </c:pt>
                <c:pt idx="55">
                  <c:v>-0.43211514167265364</c:v>
                </c:pt>
                <c:pt idx="56">
                  <c:v>0.56724636303293607</c:v>
                </c:pt>
                <c:pt idx="57">
                  <c:v>-1.010624091028248</c:v>
                </c:pt>
                <c:pt idx="58">
                  <c:v>-0.49997814898155468</c:v>
                </c:pt>
                <c:pt idx="59">
                  <c:v>2.2396892359729748</c:v>
                </c:pt>
                <c:pt idx="60">
                  <c:v>3.0746574088148719</c:v>
                </c:pt>
                <c:pt idx="61">
                  <c:v>3.9460315541058435</c:v>
                </c:pt>
                <c:pt idx="62">
                  <c:v>2.9250410225859298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73E-46B1-9733-32BDEB06E1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9507400"/>
        <c:axId val="719508184"/>
      </c:lineChart>
      <c:catAx>
        <c:axId val="7195074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éves változás (</a:t>
                </a:r>
                <a:r>
                  <a:rPr lang="en-US"/>
                  <a:t>%</a:t>
                </a:r>
                <a:r>
                  <a:rPr lang="hu-HU"/>
                  <a:t>)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6.9550845410628018E-2"/>
              <c:y val="3.508222222222223E-2"/>
            </c:manualLayout>
          </c:layout>
          <c:overlay val="0"/>
        </c:title>
        <c:numFmt formatCode="General" sourceLinked="0"/>
        <c:majorTickMark val="none"/>
        <c:minorTickMark val="none"/>
        <c:tickLblPos val="low"/>
        <c:spPr>
          <a:ln>
            <a:solidFill>
              <a:schemeClr val="tx2"/>
            </a:solidFill>
          </a:ln>
        </c:spPr>
        <c:crossAx val="719508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9508184"/>
        <c:scaling>
          <c:orientation val="minMax"/>
          <c:max val="15"/>
          <c:min val="-3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crossAx val="71950740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800" b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4893939393939397E-2"/>
          <c:y val="7.9375000000000001E-2"/>
          <c:w val="0.8762208408604546"/>
          <c:h val="0.68310034722222235"/>
        </c:manualLayout>
      </c:layout>
      <c:lineChart>
        <c:grouping val="standard"/>
        <c:varyColors val="0"/>
        <c:ser>
          <c:idx val="2"/>
          <c:order val="0"/>
          <c:tx>
            <c:strRef>
              <c:f>'eurozóna infláció Y'!$D$5</c:f>
              <c:strCache>
                <c:ptCount val="1"/>
                <c:pt idx="0">
                  <c:v>Inflációs cél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'eurozóna infláció Y'!$A$10:$A$18</c:f>
              <c:numCache>
                <c:formatCode>m/d/yyyy</c:formatCode>
                <c:ptCount val="9"/>
                <c:pt idx="0">
                  <c:v>40544</c:v>
                </c:pt>
                <c:pt idx="1">
                  <c:v>40909</c:v>
                </c:pt>
                <c:pt idx="2">
                  <c:v>41275</c:v>
                </c:pt>
                <c:pt idx="3">
                  <c:v>41640</c:v>
                </c:pt>
                <c:pt idx="4">
                  <c:v>42005</c:v>
                </c:pt>
                <c:pt idx="5">
                  <c:v>42370</c:v>
                </c:pt>
                <c:pt idx="6">
                  <c:v>42736</c:v>
                </c:pt>
                <c:pt idx="7">
                  <c:v>43101</c:v>
                </c:pt>
                <c:pt idx="8">
                  <c:v>43466</c:v>
                </c:pt>
              </c:numCache>
            </c:numRef>
          </c:cat>
          <c:val>
            <c:numRef>
              <c:f>'eurozóna infláció Y'!$D$10:$D$18</c:f>
              <c:numCache>
                <c:formatCode>0.00000</c:formatCode>
                <c:ptCount val="9"/>
                <c:pt idx="0">
                  <c:v>1.95</c:v>
                </c:pt>
                <c:pt idx="1">
                  <c:v>1.95</c:v>
                </c:pt>
                <c:pt idx="2">
                  <c:v>1.95</c:v>
                </c:pt>
                <c:pt idx="3">
                  <c:v>1.95</c:v>
                </c:pt>
                <c:pt idx="4">
                  <c:v>1.95</c:v>
                </c:pt>
                <c:pt idx="5">
                  <c:v>1.95</c:v>
                </c:pt>
                <c:pt idx="6">
                  <c:v>1.95</c:v>
                </c:pt>
                <c:pt idx="7">
                  <c:v>1.95</c:v>
                </c:pt>
                <c:pt idx="8">
                  <c:v>1.95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1A-4854-9297-7AD30427EEA3}"/>
            </c:ext>
          </c:extLst>
        </c:ser>
        <c:ser>
          <c:idx val="1"/>
          <c:order val="1"/>
          <c:tx>
            <c:strRef>
              <c:f>'eurozóna infláció Y'!$C$5</c:f>
              <c:strCache>
                <c:ptCount val="1"/>
                <c:pt idx="0">
                  <c:v>Március</c:v>
                </c:pt>
              </c:strCache>
            </c:strRef>
          </c:tx>
          <c:spPr>
            <a:ln w="38100">
              <a:solidFill>
                <a:srgbClr val="AC9F70">
                  <a:lumMod val="75000"/>
                </a:srgbClr>
              </a:solidFill>
              <a:prstDash val="dash"/>
            </a:ln>
          </c:spPr>
          <c:marker>
            <c:symbol val="none"/>
          </c:marker>
          <c:cat>
            <c:numRef>
              <c:f>'eurozóna infláció Y'!$A$10:$A$18</c:f>
              <c:numCache>
                <c:formatCode>m/d/yyyy</c:formatCode>
                <c:ptCount val="9"/>
                <c:pt idx="0">
                  <c:v>40544</c:v>
                </c:pt>
                <c:pt idx="1">
                  <c:v>40909</c:v>
                </c:pt>
                <c:pt idx="2">
                  <c:v>41275</c:v>
                </c:pt>
                <c:pt idx="3">
                  <c:v>41640</c:v>
                </c:pt>
                <c:pt idx="4">
                  <c:v>42005</c:v>
                </c:pt>
                <c:pt idx="5">
                  <c:v>42370</c:v>
                </c:pt>
                <c:pt idx="6">
                  <c:v>42736</c:v>
                </c:pt>
                <c:pt idx="7">
                  <c:v>43101</c:v>
                </c:pt>
                <c:pt idx="8">
                  <c:v>43466</c:v>
                </c:pt>
              </c:numCache>
            </c:numRef>
          </c:cat>
          <c:val>
            <c:numRef>
              <c:f>'eurozóna infláció Y'!$C$10:$C$18</c:f>
              <c:numCache>
                <c:formatCode>0.0</c:formatCode>
                <c:ptCount val="9"/>
                <c:pt idx="0">
                  <c:v>2.7145415468493503</c:v>
                </c:pt>
                <c:pt idx="1">
                  <c:v>2.4965767297551515</c:v>
                </c:pt>
                <c:pt idx="2">
                  <c:v>1.351030350856707</c:v>
                </c:pt>
                <c:pt idx="3">
                  <c:v>0.4273598374808536</c:v>
                </c:pt>
                <c:pt idx="4">
                  <c:v>3.4341457848992007E-2</c:v>
                </c:pt>
                <c:pt idx="5">
                  <c:v>0.24859203294475662</c:v>
                </c:pt>
                <c:pt idx="6">
                  <c:v>1.6988550620762</c:v>
                </c:pt>
                <c:pt idx="7">
                  <c:v>1.6311361267128746</c:v>
                </c:pt>
                <c:pt idx="8">
                  <c:v>1.729153132749758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F1A-4854-9297-7AD30427EEA3}"/>
            </c:ext>
          </c:extLst>
        </c:ser>
        <c:ser>
          <c:idx val="0"/>
          <c:order val="2"/>
          <c:tx>
            <c:strRef>
              <c:f>'eurozóna infláció Y'!$B$5</c:f>
              <c:strCache>
                <c:ptCount val="1"/>
                <c:pt idx="0">
                  <c:v>Aktuális</c:v>
                </c:pt>
              </c:strCache>
            </c:strRef>
          </c:tx>
          <c:spPr>
            <a:ln w="5715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'eurozóna infláció Y'!$A$10:$A$18</c:f>
              <c:numCache>
                <c:formatCode>m/d/yyyy</c:formatCode>
                <c:ptCount val="9"/>
                <c:pt idx="0">
                  <c:v>40544</c:v>
                </c:pt>
                <c:pt idx="1">
                  <c:v>40909</c:v>
                </c:pt>
                <c:pt idx="2">
                  <c:v>41275</c:v>
                </c:pt>
                <c:pt idx="3">
                  <c:v>41640</c:v>
                </c:pt>
                <c:pt idx="4">
                  <c:v>42005</c:v>
                </c:pt>
                <c:pt idx="5">
                  <c:v>42370</c:v>
                </c:pt>
                <c:pt idx="6">
                  <c:v>42736</c:v>
                </c:pt>
                <c:pt idx="7">
                  <c:v>43101</c:v>
                </c:pt>
                <c:pt idx="8">
                  <c:v>43466</c:v>
                </c:pt>
              </c:numCache>
            </c:numRef>
          </c:cat>
          <c:val>
            <c:numRef>
              <c:f>'eurozóna infláció Y'!$B$10:$B$18</c:f>
              <c:numCache>
                <c:formatCode>0.0</c:formatCode>
                <c:ptCount val="9"/>
                <c:pt idx="0">
                  <c:v>2.7166203044057085</c:v>
                </c:pt>
                <c:pt idx="1">
                  <c:v>2.4977552247855535</c:v>
                </c:pt>
                <c:pt idx="2">
                  <c:v>1.3515252225799266</c:v>
                </c:pt>
                <c:pt idx="3">
                  <c:v>0.42902476111536103</c:v>
                </c:pt>
                <c:pt idx="4">
                  <c:v>3.6076625818484587E-2</c:v>
                </c:pt>
                <c:pt idx="5">
                  <c:v>0.24920375961291086</c:v>
                </c:pt>
                <c:pt idx="6">
                  <c:v>1.5</c:v>
                </c:pt>
                <c:pt idx="7">
                  <c:v>1.3</c:v>
                </c:pt>
                <c:pt idx="8">
                  <c:v>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F1A-4854-9297-7AD30427E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0226760"/>
        <c:axId val="520227152"/>
      </c:lineChart>
      <c:dateAx>
        <c:axId val="520226760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3175">
            <a:solidFill>
              <a:schemeClr val="tx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520227152"/>
        <c:crosses val="autoZero"/>
        <c:auto val="1"/>
        <c:lblOffset val="100"/>
        <c:baseTimeUnit val="months"/>
        <c:majorUnit val="1"/>
        <c:majorTimeUnit val="years"/>
      </c:dateAx>
      <c:valAx>
        <c:axId val="520227152"/>
        <c:scaling>
          <c:orientation val="minMax"/>
          <c:max val="3"/>
          <c:min val="-0.5"/>
        </c:scaling>
        <c:delete val="0"/>
        <c:axPos val="l"/>
        <c:majorGridlines>
          <c:spPr>
            <a:ln>
              <a:solidFill>
                <a:schemeClr val="tx2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S</a:t>
                </a:r>
                <a:r>
                  <a:rPr lang="en-US"/>
                  <a:t>zázalék</a:t>
                </a:r>
              </a:p>
            </c:rich>
          </c:tx>
          <c:layout>
            <c:manualLayout>
              <c:xMode val="edge"/>
              <c:yMode val="edge"/>
              <c:x val="8.3941545893719813E-2"/>
              <c:y val="6.7968888888888888E-3"/>
            </c:manualLayout>
          </c:layout>
          <c:overlay val="0"/>
        </c:title>
        <c:numFmt formatCode="0.0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520226760"/>
        <c:crosses val="autoZero"/>
        <c:crossBetween val="between"/>
      </c:valAx>
      <c:spPr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3280729166666667"/>
          <c:w val="1"/>
          <c:h val="0.14073437499999999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 u="none" strike="noStrike" baseline="0">
          <a:solidFill>
            <a:sysClr val="windowText" lastClr="000000"/>
          </a:solidFill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5BF8A8-E6A5-4E9E-AC96-FA7FC2993698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8990905-8A6A-48E6-8607-EDF785AC9472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sz="18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Mérsékeltebb infláció a teljes előrejelzési horizonton. Az inflációs cél fenntartható elérése fél évvel később, 2019 elejétől várható. </a:t>
          </a:r>
        </a:p>
      </dgm:t>
    </dgm:pt>
    <dgm:pt modelId="{F02FC12F-0A1B-4267-8B6A-DDF3EBBFE21D}" type="parTrans" cxnId="{6307C52C-F650-4563-9786-B7F8E1678917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00B867B-46E9-42DD-B2CD-ADA6EB38D6D0}" type="sibTrans" cxnId="{6307C52C-F650-4563-9786-B7F8E1678917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B8A4740-12BB-4B95-AAE0-2D4C18CD2283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kumimoji="0" lang="hu-HU" sz="18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Idén és jövőre változatlanul 3,5 százalék feletti, míg 2019-ben 3 százalék feletti éves növekedésre számítunk.</a:t>
          </a:r>
          <a:endParaRPr lang="hu-HU" sz="18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9C5A8E6-6221-4A9B-96C8-D627B7D281FC}" type="parTrans" cxnId="{5E196074-89AA-48FA-BFB9-0E0F118BEEFB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56246F00-8CC8-4D8F-A739-81BE1D5F9E9C}" type="sibTrans" cxnId="{5E196074-89AA-48FA-BFB9-0E0F118BEEFB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CD35EEA8-DE30-477D-820D-47F45356F1DA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sz="1800" b="1" dirty="0">
              <a:latin typeface="Trebuchet MS" panose="020B0603020202020204" pitchFamily="34" charset="0"/>
            </a:rPr>
            <a:t>Jelentős és általános beruházásnövekedés a következő években, miközben a lakossági fogyasztás bővülése folytatódik. </a:t>
          </a:r>
          <a:endParaRPr kumimoji="0" lang="hu-HU" sz="1800" b="1" i="0" u="none" baseline="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uLnTx/>
            <a:uFillTx/>
            <a:latin typeface="Trebuchet MS" panose="020B0603020202020204" pitchFamily="34" charset="0"/>
          </a:endParaRPr>
        </a:p>
      </dgm:t>
    </dgm:pt>
    <dgm:pt modelId="{3821E7A7-D163-4D22-8056-9650871AB55B}" type="sibTrans" cxnId="{91C707B4-407E-41DB-9444-7DF0AFB4C724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4A49AEA-05DD-4A47-8869-9960BB84D1DF}" type="parTrans" cxnId="{91C707B4-407E-41DB-9444-7DF0AFB4C724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7FBB648-638E-4EAF-A0C3-FF0581237B2E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sz="1800" b="1" i="0" u="none" baseline="0" noProof="0" dirty="0">
              <a:effectLst/>
              <a:uLnTx/>
              <a:uFillTx/>
              <a:latin typeface="Trebuchet MS" panose="020B0603020202020204" pitchFamily="34" charset="0"/>
            </a:rPr>
            <a:t>Az alapkamat aktuális szintjének és a jegybanki eszköztár átalakításával elért laza monetáris kondícióknak a tartós fenntartása összhangban van az inflációs cél középtávú elérésével és a reálgazdaság ennek megfelelő mértékű ösztönzésével.</a:t>
          </a:r>
        </a:p>
      </dgm:t>
    </dgm:pt>
    <dgm:pt modelId="{70075CC2-4A59-4525-A0BE-FB921F52086A}" type="parTrans" cxnId="{908E74EC-34A1-429B-BAA2-577F9FCE601A}">
      <dgm:prSet/>
      <dgm:spPr/>
      <dgm:t>
        <a:bodyPr/>
        <a:lstStyle/>
        <a:p>
          <a:endParaRPr lang="en-US" sz="1500"/>
        </a:p>
      </dgm:t>
    </dgm:pt>
    <dgm:pt modelId="{491D1C82-A98D-4271-9655-3183DA63E38C}" type="sibTrans" cxnId="{908E74EC-34A1-429B-BAA2-577F9FCE601A}">
      <dgm:prSet/>
      <dgm:spPr/>
      <dgm:t>
        <a:bodyPr/>
        <a:lstStyle/>
        <a:p>
          <a:endParaRPr lang="en-US" sz="1500"/>
        </a:p>
      </dgm:t>
    </dgm:pt>
    <dgm:pt modelId="{20098474-1A8A-4237-9F63-DCD24A70CC1B}" type="pres">
      <dgm:prSet presAssocID="{465BF8A8-E6A5-4E9E-AC96-FA7FC2993698}" presName="Name0" presStyleCnt="0">
        <dgm:presLayoutVars>
          <dgm:chMax val="7"/>
          <dgm:chPref val="7"/>
          <dgm:dir/>
        </dgm:presLayoutVars>
      </dgm:prSet>
      <dgm:spPr/>
    </dgm:pt>
    <dgm:pt modelId="{9B733FF8-E2B1-436E-99EE-BD1531BB9B26}" type="pres">
      <dgm:prSet presAssocID="{465BF8A8-E6A5-4E9E-AC96-FA7FC2993698}" presName="Name1" presStyleCnt="0"/>
      <dgm:spPr/>
    </dgm:pt>
    <dgm:pt modelId="{7D4C0008-EBDF-482F-A1FC-2C86C80DFE61}" type="pres">
      <dgm:prSet presAssocID="{465BF8A8-E6A5-4E9E-AC96-FA7FC2993698}" presName="cycle" presStyleCnt="0"/>
      <dgm:spPr/>
    </dgm:pt>
    <dgm:pt modelId="{3F8E6F85-DA75-4CAE-8FB0-96DE42517D96}" type="pres">
      <dgm:prSet presAssocID="{465BF8A8-E6A5-4E9E-AC96-FA7FC2993698}" presName="srcNode" presStyleLbl="node1" presStyleIdx="0" presStyleCnt="4"/>
      <dgm:spPr/>
    </dgm:pt>
    <dgm:pt modelId="{EC9E9927-D8B4-4223-BEA7-76A9421C8E5C}" type="pres">
      <dgm:prSet presAssocID="{465BF8A8-E6A5-4E9E-AC96-FA7FC2993698}" presName="conn" presStyleLbl="parChTrans1D2" presStyleIdx="0" presStyleCnt="1"/>
      <dgm:spPr/>
    </dgm:pt>
    <dgm:pt modelId="{20AAB245-DEEA-4D32-B4DA-D5F6624EFD70}" type="pres">
      <dgm:prSet presAssocID="{465BF8A8-E6A5-4E9E-AC96-FA7FC2993698}" presName="extraNode" presStyleLbl="node1" presStyleIdx="0" presStyleCnt="4"/>
      <dgm:spPr/>
    </dgm:pt>
    <dgm:pt modelId="{5B252F30-8D28-4ED2-90ED-36F1D327ED83}" type="pres">
      <dgm:prSet presAssocID="{465BF8A8-E6A5-4E9E-AC96-FA7FC2993698}" presName="dstNode" presStyleLbl="node1" presStyleIdx="0" presStyleCnt="4"/>
      <dgm:spPr/>
    </dgm:pt>
    <dgm:pt modelId="{E820B490-AD27-4253-894A-025353EC2C2A}" type="pres">
      <dgm:prSet presAssocID="{58990905-8A6A-48E6-8607-EDF785AC9472}" presName="text_1" presStyleLbl="node1" presStyleIdx="0" presStyleCnt="4" custScaleY="114140">
        <dgm:presLayoutVars>
          <dgm:bulletEnabled val="1"/>
        </dgm:presLayoutVars>
      </dgm:prSet>
      <dgm:spPr/>
    </dgm:pt>
    <dgm:pt modelId="{80C2F0CA-ADB9-4528-843A-8A2752580755}" type="pres">
      <dgm:prSet presAssocID="{58990905-8A6A-48E6-8607-EDF785AC9472}" presName="accent_1" presStyleCnt="0"/>
      <dgm:spPr/>
    </dgm:pt>
    <dgm:pt modelId="{1A632C1D-E74C-4878-B3E7-647E68CBDBF7}" type="pres">
      <dgm:prSet presAssocID="{58990905-8A6A-48E6-8607-EDF785AC9472}" presName="accentRepeatNode" presStyleLbl="solidFgAcc1" presStyleIdx="0" presStyleCnt="4"/>
      <dgm:spPr>
        <a:ln w="50800">
          <a:solidFill>
            <a:schemeClr val="accent6">
              <a:lumMod val="50000"/>
            </a:schemeClr>
          </a:solidFill>
        </a:ln>
      </dgm:spPr>
    </dgm:pt>
    <dgm:pt modelId="{6B399507-9431-4D0B-BF0C-CBF360143239}" type="pres">
      <dgm:prSet presAssocID="{2B8A4740-12BB-4B95-AAE0-2D4C18CD2283}" presName="text_2" presStyleLbl="node1" presStyleIdx="1" presStyleCnt="4" custScaleY="119155">
        <dgm:presLayoutVars>
          <dgm:bulletEnabled val="1"/>
        </dgm:presLayoutVars>
      </dgm:prSet>
      <dgm:spPr/>
    </dgm:pt>
    <dgm:pt modelId="{F3F6AFA0-4AED-4395-BE09-7B32D75B8CE4}" type="pres">
      <dgm:prSet presAssocID="{2B8A4740-12BB-4B95-AAE0-2D4C18CD2283}" presName="accent_2" presStyleCnt="0"/>
      <dgm:spPr/>
    </dgm:pt>
    <dgm:pt modelId="{FE14807B-71A3-42E9-AB84-A3C2F2BFCDE7}" type="pres">
      <dgm:prSet presAssocID="{2B8A4740-12BB-4B95-AAE0-2D4C18CD2283}" presName="accentRepeatNode" presStyleLbl="solidFgAcc1" presStyleIdx="1" presStyleCnt="4"/>
      <dgm:spPr>
        <a:ln w="50800">
          <a:solidFill>
            <a:schemeClr val="accent6">
              <a:lumMod val="50000"/>
            </a:schemeClr>
          </a:solidFill>
        </a:ln>
      </dgm:spPr>
    </dgm:pt>
    <dgm:pt modelId="{FBB41177-59FB-4048-918A-4C59C7794D00}" type="pres">
      <dgm:prSet presAssocID="{CD35EEA8-DE30-477D-820D-47F45356F1DA}" presName="text_3" presStyleLbl="node1" presStyleIdx="2" presStyleCnt="4" custScaleY="114359">
        <dgm:presLayoutVars>
          <dgm:bulletEnabled val="1"/>
        </dgm:presLayoutVars>
      </dgm:prSet>
      <dgm:spPr/>
    </dgm:pt>
    <dgm:pt modelId="{3A40C84B-9994-4CFD-A33C-C94ACEEB96B3}" type="pres">
      <dgm:prSet presAssocID="{CD35EEA8-DE30-477D-820D-47F45356F1DA}" presName="accent_3" presStyleCnt="0"/>
      <dgm:spPr/>
    </dgm:pt>
    <dgm:pt modelId="{75CCBB77-1AC5-4811-86D5-D6EE24F99AFC}" type="pres">
      <dgm:prSet presAssocID="{CD35EEA8-DE30-477D-820D-47F45356F1DA}" presName="accentRepeatNode" presStyleLbl="solidFgAcc1" presStyleIdx="2" presStyleCnt="4"/>
      <dgm:spPr>
        <a:ln w="50800">
          <a:solidFill>
            <a:schemeClr val="accent6">
              <a:lumMod val="50000"/>
            </a:schemeClr>
          </a:solidFill>
        </a:ln>
      </dgm:spPr>
    </dgm:pt>
    <dgm:pt modelId="{FCD827F4-8C5C-4EC4-92C0-E420065CA1B2}" type="pres">
      <dgm:prSet presAssocID="{27FBB648-638E-4EAF-A0C3-FF0581237B2E}" presName="text_4" presStyleLbl="node1" presStyleIdx="3" presStyleCnt="4" custScaleY="136267">
        <dgm:presLayoutVars>
          <dgm:bulletEnabled val="1"/>
        </dgm:presLayoutVars>
      </dgm:prSet>
      <dgm:spPr/>
    </dgm:pt>
    <dgm:pt modelId="{CFA85636-41EF-4FEF-A4FB-D480AABB8DE9}" type="pres">
      <dgm:prSet presAssocID="{27FBB648-638E-4EAF-A0C3-FF0581237B2E}" presName="accent_4" presStyleCnt="0"/>
      <dgm:spPr/>
    </dgm:pt>
    <dgm:pt modelId="{69B63487-17E5-46A5-A2EE-5C686B629CF7}" type="pres">
      <dgm:prSet presAssocID="{27FBB648-638E-4EAF-A0C3-FF0581237B2E}" presName="accentRepeatNode" presStyleLbl="solidFgAcc1" presStyleIdx="3" presStyleCnt="4"/>
      <dgm:spPr>
        <a:ln w="50800">
          <a:solidFill>
            <a:schemeClr val="accent6">
              <a:lumMod val="50000"/>
            </a:schemeClr>
          </a:solidFill>
        </a:ln>
      </dgm:spPr>
    </dgm:pt>
  </dgm:ptLst>
  <dgm:cxnLst>
    <dgm:cxn modelId="{6307C52C-F650-4563-9786-B7F8E1678917}" srcId="{465BF8A8-E6A5-4E9E-AC96-FA7FC2993698}" destId="{58990905-8A6A-48E6-8607-EDF785AC9472}" srcOrd="0" destOrd="0" parTransId="{F02FC12F-0A1B-4267-8B6A-DDF3EBBFE21D}" sibTransId="{900B867B-46E9-42DD-B2CD-ADA6EB38D6D0}"/>
    <dgm:cxn modelId="{F9913B32-A25A-4B84-99A5-5DD15977ECBB}" type="presOf" srcId="{58990905-8A6A-48E6-8607-EDF785AC9472}" destId="{E820B490-AD27-4253-894A-025353EC2C2A}" srcOrd="0" destOrd="0" presId="urn:microsoft.com/office/officeart/2008/layout/VerticalCurvedList"/>
    <dgm:cxn modelId="{C49C844F-378F-438B-8407-961775ECC8D9}" type="presOf" srcId="{900B867B-46E9-42DD-B2CD-ADA6EB38D6D0}" destId="{EC9E9927-D8B4-4223-BEA7-76A9421C8E5C}" srcOrd="0" destOrd="0" presId="urn:microsoft.com/office/officeart/2008/layout/VerticalCurvedList"/>
    <dgm:cxn modelId="{5E196074-89AA-48FA-BFB9-0E0F118BEEFB}" srcId="{465BF8A8-E6A5-4E9E-AC96-FA7FC2993698}" destId="{2B8A4740-12BB-4B95-AAE0-2D4C18CD2283}" srcOrd="1" destOrd="0" parTransId="{29C5A8E6-6221-4A9B-96C8-D627B7D281FC}" sibTransId="{56246F00-8CC8-4D8F-A739-81BE1D5F9E9C}"/>
    <dgm:cxn modelId="{8E9AB89A-035E-4858-BB23-2CB688FEF1BE}" type="presOf" srcId="{2B8A4740-12BB-4B95-AAE0-2D4C18CD2283}" destId="{6B399507-9431-4D0B-BF0C-CBF360143239}" srcOrd="0" destOrd="0" presId="urn:microsoft.com/office/officeart/2008/layout/VerticalCurvedList"/>
    <dgm:cxn modelId="{94B417AA-6DAD-4BD3-9199-5153908D4A61}" type="presOf" srcId="{27FBB648-638E-4EAF-A0C3-FF0581237B2E}" destId="{FCD827F4-8C5C-4EC4-92C0-E420065CA1B2}" srcOrd="0" destOrd="0" presId="urn:microsoft.com/office/officeart/2008/layout/VerticalCurvedList"/>
    <dgm:cxn modelId="{91C707B4-407E-41DB-9444-7DF0AFB4C724}" srcId="{465BF8A8-E6A5-4E9E-AC96-FA7FC2993698}" destId="{CD35EEA8-DE30-477D-820D-47F45356F1DA}" srcOrd="2" destOrd="0" parTransId="{94A49AEA-05DD-4A47-8869-9960BB84D1DF}" sibTransId="{3821E7A7-D163-4D22-8056-9650871AB55B}"/>
    <dgm:cxn modelId="{DB5A28B5-65C9-40C6-AFC5-5C1DA06F9C98}" type="presOf" srcId="{CD35EEA8-DE30-477D-820D-47F45356F1DA}" destId="{FBB41177-59FB-4048-918A-4C59C7794D00}" srcOrd="0" destOrd="0" presId="urn:microsoft.com/office/officeart/2008/layout/VerticalCurvedList"/>
    <dgm:cxn modelId="{D08425D5-DD99-484A-9215-988875E00BEC}" type="presOf" srcId="{465BF8A8-E6A5-4E9E-AC96-FA7FC2993698}" destId="{20098474-1A8A-4237-9F63-DCD24A70CC1B}" srcOrd="0" destOrd="0" presId="urn:microsoft.com/office/officeart/2008/layout/VerticalCurvedList"/>
    <dgm:cxn modelId="{908E74EC-34A1-429B-BAA2-577F9FCE601A}" srcId="{465BF8A8-E6A5-4E9E-AC96-FA7FC2993698}" destId="{27FBB648-638E-4EAF-A0C3-FF0581237B2E}" srcOrd="3" destOrd="0" parTransId="{70075CC2-4A59-4525-A0BE-FB921F52086A}" sibTransId="{491D1C82-A98D-4271-9655-3183DA63E38C}"/>
    <dgm:cxn modelId="{26CC3CFC-EF2F-408C-BA78-618109E1F89D}" type="presParOf" srcId="{20098474-1A8A-4237-9F63-DCD24A70CC1B}" destId="{9B733FF8-E2B1-436E-99EE-BD1531BB9B26}" srcOrd="0" destOrd="0" presId="urn:microsoft.com/office/officeart/2008/layout/VerticalCurvedList"/>
    <dgm:cxn modelId="{6758A8BC-6684-4F6B-8809-C360765B5A41}" type="presParOf" srcId="{9B733FF8-E2B1-436E-99EE-BD1531BB9B26}" destId="{7D4C0008-EBDF-482F-A1FC-2C86C80DFE61}" srcOrd="0" destOrd="0" presId="urn:microsoft.com/office/officeart/2008/layout/VerticalCurvedList"/>
    <dgm:cxn modelId="{91056664-7499-46BC-8227-B8387ACBBA90}" type="presParOf" srcId="{7D4C0008-EBDF-482F-A1FC-2C86C80DFE61}" destId="{3F8E6F85-DA75-4CAE-8FB0-96DE42517D96}" srcOrd="0" destOrd="0" presId="urn:microsoft.com/office/officeart/2008/layout/VerticalCurvedList"/>
    <dgm:cxn modelId="{7F27A79E-4946-4BDA-87F2-4D2932BB3EB3}" type="presParOf" srcId="{7D4C0008-EBDF-482F-A1FC-2C86C80DFE61}" destId="{EC9E9927-D8B4-4223-BEA7-76A9421C8E5C}" srcOrd="1" destOrd="0" presId="urn:microsoft.com/office/officeart/2008/layout/VerticalCurvedList"/>
    <dgm:cxn modelId="{65B1BCA3-86AB-4F5A-83BB-CAAFC9FAC3EC}" type="presParOf" srcId="{7D4C0008-EBDF-482F-A1FC-2C86C80DFE61}" destId="{20AAB245-DEEA-4D32-B4DA-D5F6624EFD70}" srcOrd="2" destOrd="0" presId="urn:microsoft.com/office/officeart/2008/layout/VerticalCurvedList"/>
    <dgm:cxn modelId="{7DA888D1-C66B-495F-AD27-DD05BC59BB9C}" type="presParOf" srcId="{7D4C0008-EBDF-482F-A1FC-2C86C80DFE61}" destId="{5B252F30-8D28-4ED2-90ED-36F1D327ED83}" srcOrd="3" destOrd="0" presId="urn:microsoft.com/office/officeart/2008/layout/VerticalCurvedList"/>
    <dgm:cxn modelId="{82A61CF0-5F1F-4571-BB96-EC71C8A99D49}" type="presParOf" srcId="{9B733FF8-E2B1-436E-99EE-BD1531BB9B26}" destId="{E820B490-AD27-4253-894A-025353EC2C2A}" srcOrd="1" destOrd="0" presId="urn:microsoft.com/office/officeart/2008/layout/VerticalCurvedList"/>
    <dgm:cxn modelId="{C5809D29-53A7-4C8B-A94C-56ABC9058823}" type="presParOf" srcId="{9B733FF8-E2B1-436E-99EE-BD1531BB9B26}" destId="{80C2F0CA-ADB9-4528-843A-8A2752580755}" srcOrd="2" destOrd="0" presId="urn:microsoft.com/office/officeart/2008/layout/VerticalCurvedList"/>
    <dgm:cxn modelId="{A518ED8B-E723-4008-8F18-E1C2B27563B1}" type="presParOf" srcId="{80C2F0CA-ADB9-4528-843A-8A2752580755}" destId="{1A632C1D-E74C-4878-B3E7-647E68CBDBF7}" srcOrd="0" destOrd="0" presId="urn:microsoft.com/office/officeart/2008/layout/VerticalCurvedList"/>
    <dgm:cxn modelId="{E82ED5FF-CDA1-42D5-9754-146DCBBDF46B}" type="presParOf" srcId="{9B733FF8-E2B1-436E-99EE-BD1531BB9B26}" destId="{6B399507-9431-4D0B-BF0C-CBF360143239}" srcOrd="3" destOrd="0" presId="urn:microsoft.com/office/officeart/2008/layout/VerticalCurvedList"/>
    <dgm:cxn modelId="{1BD0B00A-C61C-4C4F-B7B8-E8BBAC3EE385}" type="presParOf" srcId="{9B733FF8-E2B1-436E-99EE-BD1531BB9B26}" destId="{F3F6AFA0-4AED-4395-BE09-7B32D75B8CE4}" srcOrd="4" destOrd="0" presId="urn:microsoft.com/office/officeart/2008/layout/VerticalCurvedList"/>
    <dgm:cxn modelId="{9F03405B-D44C-4DC5-8C42-37B29D2265EC}" type="presParOf" srcId="{F3F6AFA0-4AED-4395-BE09-7B32D75B8CE4}" destId="{FE14807B-71A3-42E9-AB84-A3C2F2BFCDE7}" srcOrd="0" destOrd="0" presId="urn:microsoft.com/office/officeart/2008/layout/VerticalCurvedList"/>
    <dgm:cxn modelId="{3FDAA132-127D-46DC-84D0-1ACA74A7FCF2}" type="presParOf" srcId="{9B733FF8-E2B1-436E-99EE-BD1531BB9B26}" destId="{FBB41177-59FB-4048-918A-4C59C7794D00}" srcOrd="5" destOrd="0" presId="urn:microsoft.com/office/officeart/2008/layout/VerticalCurvedList"/>
    <dgm:cxn modelId="{74A938A4-6DF2-45CB-B3C0-F00E318672AB}" type="presParOf" srcId="{9B733FF8-E2B1-436E-99EE-BD1531BB9B26}" destId="{3A40C84B-9994-4CFD-A33C-C94ACEEB96B3}" srcOrd="6" destOrd="0" presId="urn:microsoft.com/office/officeart/2008/layout/VerticalCurvedList"/>
    <dgm:cxn modelId="{28CACD8E-1330-4F5B-9651-DA4D198DB2E8}" type="presParOf" srcId="{3A40C84B-9994-4CFD-A33C-C94ACEEB96B3}" destId="{75CCBB77-1AC5-4811-86D5-D6EE24F99AFC}" srcOrd="0" destOrd="0" presId="urn:microsoft.com/office/officeart/2008/layout/VerticalCurvedList"/>
    <dgm:cxn modelId="{51B2D9F3-A5AE-453B-9B5B-C31D0AE085FD}" type="presParOf" srcId="{9B733FF8-E2B1-436E-99EE-BD1531BB9B26}" destId="{FCD827F4-8C5C-4EC4-92C0-E420065CA1B2}" srcOrd="7" destOrd="0" presId="urn:microsoft.com/office/officeart/2008/layout/VerticalCurvedList"/>
    <dgm:cxn modelId="{E90B72D1-9C72-4E5D-9AAB-BDF8FCEF39E2}" type="presParOf" srcId="{9B733FF8-E2B1-436E-99EE-BD1531BB9B26}" destId="{CFA85636-41EF-4FEF-A4FB-D480AABB8DE9}" srcOrd="8" destOrd="0" presId="urn:microsoft.com/office/officeart/2008/layout/VerticalCurvedList"/>
    <dgm:cxn modelId="{6F0AA401-A446-4497-99BD-95EB79E9FADC}" type="presParOf" srcId="{CFA85636-41EF-4FEF-A4FB-D480AABB8DE9}" destId="{69B63487-17E5-46A5-A2EE-5C686B629CF7}" srcOrd="0" destOrd="0" presId="urn:microsoft.com/office/officeart/2008/layout/VerticalCurvedList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5BF8A8-E6A5-4E9E-AC96-FA7FC2993698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8990905-8A6A-48E6-8607-EDF785AC9472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A beruházások jelentős és általános emelkedésére számítunk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F02FC12F-0A1B-4267-8B6A-DDF3EBBFE21D}" type="parTrans" cxnId="{6307C52C-F650-4563-9786-B7F8E1678917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00B867B-46E9-42DD-B2CD-ADA6EB38D6D0}" type="sibTrans" cxnId="{6307C52C-F650-4563-9786-B7F8E1678917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CD35EEA8-DE30-477D-820D-47F45356F1DA}">
      <dgm:prSet phldrT="[Text]"/>
      <dgm:spPr>
        <a:solidFill>
          <a:schemeClr val="accent6"/>
        </a:solidFill>
      </dgm:spPr>
      <dgm:t>
        <a:bodyPr/>
        <a:lstStyle/>
        <a:p>
          <a:r>
            <a:rPr kumimoji="0" lang="hu-HU" b="1" i="0" u="none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Az EU-források és a pozitív fiskális keresleti hatás támogatja a növekedést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4A49AEA-05DD-4A47-8869-9960BB84D1DF}" type="parTrans" cxnId="{91C707B4-407E-41DB-9444-7DF0AFB4C724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3821E7A7-D163-4D22-8056-9650871AB55B}" type="sibTrans" cxnId="{91C707B4-407E-41DB-9444-7DF0AFB4C724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B8A4740-12BB-4B95-AAE0-2D4C18CD2283}">
      <dgm:prSet custT="1"/>
      <dgm:spPr>
        <a:solidFill>
          <a:schemeClr val="accent6">
            <a:lumMod val="75000"/>
          </a:schemeClr>
        </a:solidFill>
        <a:ln>
          <a:noFill/>
        </a:ln>
      </dgm:spPr>
      <dgm:t>
        <a:bodyPr/>
        <a:lstStyle/>
        <a:p>
          <a:r>
            <a:rPr kumimoji="0" lang="hu-HU" sz="2400" b="1" i="0" u="none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Lakossági fogyasztás folytatódó bővülése</a:t>
          </a:r>
          <a:endParaRPr lang="hu-H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9C5A8E6-6221-4A9B-96C8-D627B7D281FC}" type="parTrans" cxnId="{5E196074-89AA-48FA-BFB9-0E0F118BEEFB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56246F00-8CC8-4D8F-A739-81BE1D5F9E9C}" type="sibTrans" cxnId="{5E196074-89AA-48FA-BFB9-0E0F118BEEFB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394706AF-58FE-4BC0-9A37-33C0A2AE506C}">
      <dgm:prSet/>
      <dgm:spPr>
        <a:solidFill>
          <a:schemeClr val="bg2"/>
        </a:solidFill>
      </dgm:spPr>
      <dgm:t>
        <a:bodyPr/>
        <a:lstStyle/>
        <a:p>
          <a:r>
            <a: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Felvevőpiacaink vártnál nagyobb növekedése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E7B52FC9-6720-4F72-A367-F7A1D0FE1692}" type="parTrans" cxnId="{3AF27F30-7626-495F-B1A2-4099449BA193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A4145FEE-41B0-432B-A218-94F41C9964A0}" type="sibTrans" cxnId="{3AF27F30-7626-495F-B1A2-4099449BA193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0098474-1A8A-4237-9F63-DCD24A70CC1B}" type="pres">
      <dgm:prSet presAssocID="{465BF8A8-E6A5-4E9E-AC96-FA7FC2993698}" presName="Name0" presStyleCnt="0">
        <dgm:presLayoutVars>
          <dgm:chMax val="7"/>
          <dgm:chPref val="7"/>
          <dgm:dir/>
        </dgm:presLayoutVars>
      </dgm:prSet>
      <dgm:spPr/>
    </dgm:pt>
    <dgm:pt modelId="{9B733FF8-E2B1-436E-99EE-BD1531BB9B26}" type="pres">
      <dgm:prSet presAssocID="{465BF8A8-E6A5-4E9E-AC96-FA7FC2993698}" presName="Name1" presStyleCnt="0"/>
      <dgm:spPr/>
    </dgm:pt>
    <dgm:pt modelId="{7D4C0008-EBDF-482F-A1FC-2C86C80DFE61}" type="pres">
      <dgm:prSet presAssocID="{465BF8A8-E6A5-4E9E-AC96-FA7FC2993698}" presName="cycle" presStyleCnt="0"/>
      <dgm:spPr/>
    </dgm:pt>
    <dgm:pt modelId="{3F8E6F85-DA75-4CAE-8FB0-96DE42517D96}" type="pres">
      <dgm:prSet presAssocID="{465BF8A8-E6A5-4E9E-AC96-FA7FC2993698}" presName="srcNode" presStyleLbl="node1" presStyleIdx="0" presStyleCnt="4"/>
      <dgm:spPr/>
    </dgm:pt>
    <dgm:pt modelId="{EC9E9927-D8B4-4223-BEA7-76A9421C8E5C}" type="pres">
      <dgm:prSet presAssocID="{465BF8A8-E6A5-4E9E-AC96-FA7FC2993698}" presName="conn" presStyleLbl="parChTrans1D2" presStyleIdx="0" presStyleCnt="1"/>
      <dgm:spPr/>
    </dgm:pt>
    <dgm:pt modelId="{20AAB245-DEEA-4D32-B4DA-D5F6624EFD70}" type="pres">
      <dgm:prSet presAssocID="{465BF8A8-E6A5-4E9E-AC96-FA7FC2993698}" presName="extraNode" presStyleLbl="node1" presStyleIdx="0" presStyleCnt="4"/>
      <dgm:spPr/>
    </dgm:pt>
    <dgm:pt modelId="{5B252F30-8D28-4ED2-90ED-36F1D327ED83}" type="pres">
      <dgm:prSet presAssocID="{465BF8A8-E6A5-4E9E-AC96-FA7FC2993698}" presName="dstNode" presStyleLbl="node1" presStyleIdx="0" presStyleCnt="4"/>
      <dgm:spPr/>
    </dgm:pt>
    <dgm:pt modelId="{E820B490-AD27-4253-894A-025353EC2C2A}" type="pres">
      <dgm:prSet presAssocID="{58990905-8A6A-48E6-8607-EDF785AC9472}" presName="text_1" presStyleLbl="node1" presStyleIdx="0" presStyleCnt="4">
        <dgm:presLayoutVars>
          <dgm:bulletEnabled val="1"/>
        </dgm:presLayoutVars>
      </dgm:prSet>
      <dgm:spPr/>
    </dgm:pt>
    <dgm:pt modelId="{80C2F0CA-ADB9-4528-843A-8A2752580755}" type="pres">
      <dgm:prSet presAssocID="{58990905-8A6A-48E6-8607-EDF785AC9472}" presName="accent_1" presStyleCnt="0"/>
      <dgm:spPr/>
    </dgm:pt>
    <dgm:pt modelId="{1A632C1D-E74C-4878-B3E7-647E68CBDBF7}" type="pres">
      <dgm:prSet presAssocID="{58990905-8A6A-48E6-8607-EDF785AC9472}" presName="accentRepeatNode" presStyleLbl="solidFgAcc1" presStyleIdx="0" presStyleCnt="4"/>
      <dgm:spPr>
        <a:ln w="50800">
          <a:solidFill>
            <a:schemeClr val="accent6">
              <a:lumMod val="50000"/>
            </a:schemeClr>
          </a:solidFill>
        </a:ln>
      </dgm:spPr>
    </dgm:pt>
    <dgm:pt modelId="{6B399507-9431-4D0B-BF0C-CBF360143239}" type="pres">
      <dgm:prSet presAssocID="{2B8A4740-12BB-4B95-AAE0-2D4C18CD2283}" presName="text_2" presStyleLbl="node1" presStyleIdx="1" presStyleCnt="4">
        <dgm:presLayoutVars>
          <dgm:bulletEnabled val="1"/>
        </dgm:presLayoutVars>
      </dgm:prSet>
      <dgm:spPr/>
    </dgm:pt>
    <dgm:pt modelId="{F3F6AFA0-4AED-4395-BE09-7B32D75B8CE4}" type="pres">
      <dgm:prSet presAssocID="{2B8A4740-12BB-4B95-AAE0-2D4C18CD2283}" presName="accent_2" presStyleCnt="0"/>
      <dgm:spPr/>
    </dgm:pt>
    <dgm:pt modelId="{FE14807B-71A3-42E9-AB84-A3C2F2BFCDE7}" type="pres">
      <dgm:prSet presAssocID="{2B8A4740-12BB-4B95-AAE0-2D4C18CD2283}" presName="accentRepeatNode" presStyleLbl="solidFgAcc1" presStyleIdx="1" presStyleCnt="4"/>
      <dgm:spPr>
        <a:ln w="50800">
          <a:solidFill>
            <a:schemeClr val="accent6">
              <a:lumMod val="75000"/>
            </a:schemeClr>
          </a:solidFill>
        </a:ln>
      </dgm:spPr>
    </dgm:pt>
    <dgm:pt modelId="{1226FE6C-42E4-4EE8-8D93-13E57728926E}" type="pres">
      <dgm:prSet presAssocID="{CD35EEA8-DE30-477D-820D-47F45356F1DA}" presName="text_3" presStyleLbl="node1" presStyleIdx="2" presStyleCnt="4">
        <dgm:presLayoutVars>
          <dgm:bulletEnabled val="1"/>
        </dgm:presLayoutVars>
      </dgm:prSet>
      <dgm:spPr/>
    </dgm:pt>
    <dgm:pt modelId="{A9018642-1FE3-484C-A6ED-5BF29D4F1DE3}" type="pres">
      <dgm:prSet presAssocID="{CD35EEA8-DE30-477D-820D-47F45356F1DA}" presName="accent_3" presStyleCnt="0"/>
      <dgm:spPr/>
    </dgm:pt>
    <dgm:pt modelId="{75CCBB77-1AC5-4811-86D5-D6EE24F99AFC}" type="pres">
      <dgm:prSet presAssocID="{CD35EEA8-DE30-477D-820D-47F45356F1DA}" presName="accentRepeatNode" presStyleLbl="solidFgAcc1" presStyleIdx="2" presStyleCnt="4"/>
      <dgm:spPr>
        <a:ln w="50800">
          <a:solidFill>
            <a:schemeClr val="accent6"/>
          </a:solidFill>
        </a:ln>
      </dgm:spPr>
    </dgm:pt>
    <dgm:pt modelId="{7969B8C2-28FB-4090-9CC6-BB888C9377D3}" type="pres">
      <dgm:prSet presAssocID="{394706AF-58FE-4BC0-9A37-33C0A2AE506C}" presName="text_4" presStyleLbl="node1" presStyleIdx="3" presStyleCnt="4">
        <dgm:presLayoutVars>
          <dgm:bulletEnabled val="1"/>
        </dgm:presLayoutVars>
      </dgm:prSet>
      <dgm:spPr/>
    </dgm:pt>
    <dgm:pt modelId="{DE810D69-0E98-4D86-A7C8-59BFC105D73B}" type="pres">
      <dgm:prSet presAssocID="{394706AF-58FE-4BC0-9A37-33C0A2AE506C}" presName="accent_4" presStyleCnt="0"/>
      <dgm:spPr/>
    </dgm:pt>
    <dgm:pt modelId="{E193AB3D-3B60-4691-8045-4E4BB4B82A56}" type="pres">
      <dgm:prSet presAssocID="{394706AF-58FE-4BC0-9A37-33C0A2AE506C}" presName="accentRepeatNode" presStyleLbl="solidFgAcc1" presStyleIdx="3" presStyleCnt="4"/>
      <dgm:spPr>
        <a:ln w="50800">
          <a:solidFill>
            <a:schemeClr val="bg2"/>
          </a:solidFill>
        </a:ln>
      </dgm:spPr>
    </dgm:pt>
  </dgm:ptLst>
  <dgm:cxnLst>
    <dgm:cxn modelId="{6307C52C-F650-4563-9786-B7F8E1678917}" srcId="{465BF8A8-E6A5-4E9E-AC96-FA7FC2993698}" destId="{58990905-8A6A-48E6-8607-EDF785AC9472}" srcOrd="0" destOrd="0" parTransId="{F02FC12F-0A1B-4267-8B6A-DDF3EBBFE21D}" sibTransId="{900B867B-46E9-42DD-B2CD-ADA6EB38D6D0}"/>
    <dgm:cxn modelId="{3AF27F30-7626-495F-B1A2-4099449BA193}" srcId="{465BF8A8-E6A5-4E9E-AC96-FA7FC2993698}" destId="{394706AF-58FE-4BC0-9A37-33C0A2AE506C}" srcOrd="3" destOrd="0" parTransId="{E7B52FC9-6720-4F72-A367-F7A1D0FE1692}" sibTransId="{A4145FEE-41B0-432B-A218-94F41C9964A0}"/>
    <dgm:cxn modelId="{F9913B32-A25A-4B84-99A5-5DD15977ECBB}" type="presOf" srcId="{58990905-8A6A-48E6-8607-EDF785AC9472}" destId="{E820B490-AD27-4253-894A-025353EC2C2A}" srcOrd="0" destOrd="0" presId="urn:microsoft.com/office/officeart/2008/layout/VerticalCurvedList"/>
    <dgm:cxn modelId="{C49C844F-378F-438B-8407-961775ECC8D9}" type="presOf" srcId="{900B867B-46E9-42DD-B2CD-ADA6EB38D6D0}" destId="{EC9E9927-D8B4-4223-BEA7-76A9421C8E5C}" srcOrd="0" destOrd="0" presId="urn:microsoft.com/office/officeart/2008/layout/VerticalCurvedList"/>
    <dgm:cxn modelId="{FE533974-7505-4B00-BD6A-5990A91ABBEA}" type="presOf" srcId="{CD35EEA8-DE30-477D-820D-47F45356F1DA}" destId="{1226FE6C-42E4-4EE8-8D93-13E57728926E}" srcOrd="0" destOrd="0" presId="urn:microsoft.com/office/officeart/2008/layout/VerticalCurvedList"/>
    <dgm:cxn modelId="{5E196074-89AA-48FA-BFB9-0E0F118BEEFB}" srcId="{465BF8A8-E6A5-4E9E-AC96-FA7FC2993698}" destId="{2B8A4740-12BB-4B95-AAE0-2D4C18CD2283}" srcOrd="1" destOrd="0" parTransId="{29C5A8E6-6221-4A9B-96C8-D627B7D281FC}" sibTransId="{56246F00-8CC8-4D8F-A739-81BE1D5F9E9C}"/>
    <dgm:cxn modelId="{8E9AB89A-035E-4858-BB23-2CB688FEF1BE}" type="presOf" srcId="{2B8A4740-12BB-4B95-AAE0-2D4C18CD2283}" destId="{6B399507-9431-4D0B-BF0C-CBF360143239}" srcOrd="0" destOrd="0" presId="urn:microsoft.com/office/officeart/2008/layout/VerticalCurvedList"/>
    <dgm:cxn modelId="{91C707B4-407E-41DB-9444-7DF0AFB4C724}" srcId="{465BF8A8-E6A5-4E9E-AC96-FA7FC2993698}" destId="{CD35EEA8-DE30-477D-820D-47F45356F1DA}" srcOrd="2" destOrd="0" parTransId="{94A49AEA-05DD-4A47-8869-9960BB84D1DF}" sibTransId="{3821E7A7-D163-4D22-8056-9650871AB55B}"/>
    <dgm:cxn modelId="{9AE466D1-B88B-4F02-9003-97CFED8B409E}" type="presOf" srcId="{394706AF-58FE-4BC0-9A37-33C0A2AE506C}" destId="{7969B8C2-28FB-4090-9CC6-BB888C9377D3}" srcOrd="0" destOrd="0" presId="urn:microsoft.com/office/officeart/2008/layout/VerticalCurvedList"/>
    <dgm:cxn modelId="{D08425D5-DD99-484A-9215-988875E00BEC}" type="presOf" srcId="{465BF8A8-E6A5-4E9E-AC96-FA7FC2993698}" destId="{20098474-1A8A-4237-9F63-DCD24A70CC1B}" srcOrd="0" destOrd="0" presId="urn:microsoft.com/office/officeart/2008/layout/VerticalCurvedList"/>
    <dgm:cxn modelId="{26CC3CFC-EF2F-408C-BA78-618109E1F89D}" type="presParOf" srcId="{20098474-1A8A-4237-9F63-DCD24A70CC1B}" destId="{9B733FF8-E2B1-436E-99EE-BD1531BB9B26}" srcOrd="0" destOrd="0" presId="urn:microsoft.com/office/officeart/2008/layout/VerticalCurvedList"/>
    <dgm:cxn modelId="{6758A8BC-6684-4F6B-8809-C360765B5A41}" type="presParOf" srcId="{9B733FF8-E2B1-436E-99EE-BD1531BB9B26}" destId="{7D4C0008-EBDF-482F-A1FC-2C86C80DFE61}" srcOrd="0" destOrd="0" presId="urn:microsoft.com/office/officeart/2008/layout/VerticalCurvedList"/>
    <dgm:cxn modelId="{91056664-7499-46BC-8227-B8387ACBBA90}" type="presParOf" srcId="{7D4C0008-EBDF-482F-A1FC-2C86C80DFE61}" destId="{3F8E6F85-DA75-4CAE-8FB0-96DE42517D96}" srcOrd="0" destOrd="0" presId="urn:microsoft.com/office/officeart/2008/layout/VerticalCurvedList"/>
    <dgm:cxn modelId="{7F27A79E-4946-4BDA-87F2-4D2932BB3EB3}" type="presParOf" srcId="{7D4C0008-EBDF-482F-A1FC-2C86C80DFE61}" destId="{EC9E9927-D8B4-4223-BEA7-76A9421C8E5C}" srcOrd="1" destOrd="0" presId="urn:microsoft.com/office/officeart/2008/layout/VerticalCurvedList"/>
    <dgm:cxn modelId="{65B1BCA3-86AB-4F5A-83BB-CAAFC9FAC3EC}" type="presParOf" srcId="{7D4C0008-EBDF-482F-A1FC-2C86C80DFE61}" destId="{20AAB245-DEEA-4D32-B4DA-D5F6624EFD70}" srcOrd="2" destOrd="0" presId="urn:microsoft.com/office/officeart/2008/layout/VerticalCurvedList"/>
    <dgm:cxn modelId="{7DA888D1-C66B-495F-AD27-DD05BC59BB9C}" type="presParOf" srcId="{7D4C0008-EBDF-482F-A1FC-2C86C80DFE61}" destId="{5B252F30-8D28-4ED2-90ED-36F1D327ED83}" srcOrd="3" destOrd="0" presId="urn:microsoft.com/office/officeart/2008/layout/VerticalCurvedList"/>
    <dgm:cxn modelId="{82A61CF0-5F1F-4571-BB96-EC71C8A99D49}" type="presParOf" srcId="{9B733FF8-E2B1-436E-99EE-BD1531BB9B26}" destId="{E820B490-AD27-4253-894A-025353EC2C2A}" srcOrd="1" destOrd="0" presId="urn:microsoft.com/office/officeart/2008/layout/VerticalCurvedList"/>
    <dgm:cxn modelId="{C5809D29-53A7-4C8B-A94C-56ABC9058823}" type="presParOf" srcId="{9B733FF8-E2B1-436E-99EE-BD1531BB9B26}" destId="{80C2F0CA-ADB9-4528-843A-8A2752580755}" srcOrd="2" destOrd="0" presId="urn:microsoft.com/office/officeart/2008/layout/VerticalCurvedList"/>
    <dgm:cxn modelId="{A518ED8B-E723-4008-8F18-E1C2B27563B1}" type="presParOf" srcId="{80C2F0CA-ADB9-4528-843A-8A2752580755}" destId="{1A632C1D-E74C-4878-B3E7-647E68CBDBF7}" srcOrd="0" destOrd="0" presId="urn:microsoft.com/office/officeart/2008/layout/VerticalCurvedList"/>
    <dgm:cxn modelId="{E82ED5FF-CDA1-42D5-9754-146DCBBDF46B}" type="presParOf" srcId="{9B733FF8-E2B1-436E-99EE-BD1531BB9B26}" destId="{6B399507-9431-4D0B-BF0C-CBF360143239}" srcOrd="3" destOrd="0" presId="urn:microsoft.com/office/officeart/2008/layout/VerticalCurvedList"/>
    <dgm:cxn modelId="{1BD0B00A-C61C-4C4F-B7B8-E8BBAC3EE385}" type="presParOf" srcId="{9B733FF8-E2B1-436E-99EE-BD1531BB9B26}" destId="{F3F6AFA0-4AED-4395-BE09-7B32D75B8CE4}" srcOrd="4" destOrd="0" presId="urn:microsoft.com/office/officeart/2008/layout/VerticalCurvedList"/>
    <dgm:cxn modelId="{9F03405B-D44C-4DC5-8C42-37B29D2265EC}" type="presParOf" srcId="{F3F6AFA0-4AED-4395-BE09-7B32D75B8CE4}" destId="{FE14807B-71A3-42E9-AB84-A3C2F2BFCDE7}" srcOrd="0" destOrd="0" presId="urn:microsoft.com/office/officeart/2008/layout/VerticalCurvedList"/>
    <dgm:cxn modelId="{5C451A11-2313-4C1B-ACBB-D8870507D106}" type="presParOf" srcId="{9B733FF8-E2B1-436E-99EE-BD1531BB9B26}" destId="{1226FE6C-42E4-4EE8-8D93-13E57728926E}" srcOrd="5" destOrd="0" presId="urn:microsoft.com/office/officeart/2008/layout/VerticalCurvedList"/>
    <dgm:cxn modelId="{7DDA87FD-6791-4D7A-A9EC-FA333198B970}" type="presParOf" srcId="{9B733FF8-E2B1-436E-99EE-BD1531BB9B26}" destId="{A9018642-1FE3-484C-A6ED-5BF29D4F1DE3}" srcOrd="6" destOrd="0" presId="urn:microsoft.com/office/officeart/2008/layout/VerticalCurvedList"/>
    <dgm:cxn modelId="{552A4CF0-682C-48A8-B96E-0CF7072DE257}" type="presParOf" srcId="{A9018642-1FE3-484C-A6ED-5BF29D4F1DE3}" destId="{75CCBB77-1AC5-4811-86D5-D6EE24F99AFC}" srcOrd="0" destOrd="0" presId="urn:microsoft.com/office/officeart/2008/layout/VerticalCurvedList"/>
    <dgm:cxn modelId="{BDFDF546-0436-4DD7-9FE4-ABDE8F5BB6F7}" type="presParOf" srcId="{9B733FF8-E2B1-436E-99EE-BD1531BB9B26}" destId="{7969B8C2-28FB-4090-9CC6-BB888C9377D3}" srcOrd="7" destOrd="0" presId="urn:microsoft.com/office/officeart/2008/layout/VerticalCurvedList"/>
    <dgm:cxn modelId="{61106065-C8F4-47BD-8969-5A5E431F784D}" type="presParOf" srcId="{9B733FF8-E2B1-436E-99EE-BD1531BB9B26}" destId="{DE810D69-0E98-4D86-A7C8-59BFC105D73B}" srcOrd="8" destOrd="0" presId="urn:microsoft.com/office/officeart/2008/layout/VerticalCurvedList"/>
    <dgm:cxn modelId="{D9D9A0AA-38B7-42AC-9789-0230871FF053}" type="presParOf" srcId="{DE810D69-0E98-4D86-A7C8-59BFC105D73B}" destId="{E193AB3D-3B60-4691-8045-4E4BB4B82A56}" srcOrd="0" destOrd="0" presId="urn:microsoft.com/office/officeart/2008/layout/VerticalCurvedList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5BF8A8-E6A5-4E9E-AC96-FA7FC2993698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8990905-8A6A-48E6-8607-EDF785AC9472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sz="18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Mérsékeltebb infláció a teljes előrejelzési horizonton. Az inflációs cél fenntartható elérése fél évvel később, 2019 elejétől várható. </a:t>
          </a:r>
        </a:p>
      </dgm:t>
    </dgm:pt>
    <dgm:pt modelId="{F02FC12F-0A1B-4267-8B6A-DDF3EBBFE21D}" type="parTrans" cxnId="{6307C52C-F650-4563-9786-B7F8E1678917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00B867B-46E9-42DD-B2CD-ADA6EB38D6D0}" type="sibTrans" cxnId="{6307C52C-F650-4563-9786-B7F8E1678917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B8A4740-12BB-4B95-AAE0-2D4C18CD2283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kumimoji="0" lang="hu-HU" sz="18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Idén és jövőre változatlanul 3,5 százalék feletti, míg 2019-ben 3 százalék feletti éves növekedésre számítunk.</a:t>
          </a:r>
          <a:endParaRPr lang="hu-HU" sz="18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9C5A8E6-6221-4A9B-96C8-D627B7D281FC}" type="parTrans" cxnId="{5E196074-89AA-48FA-BFB9-0E0F118BEEFB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56246F00-8CC8-4D8F-A739-81BE1D5F9E9C}" type="sibTrans" cxnId="{5E196074-89AA-48FA-BFB9-0E0F118BEEFB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CD35EEA8-DE30-477D-820D-47F45356F1DA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sz="1800" b="1" dirty="0">
              <a:latin typeface="Trebuchet MS" panose="020B0603020202020204" pitchFamily="34" charset="0"/>
            </a:rPr>
            <a:t>Jelentős és általános beruházásnövekedés a következő években, miközben a lakossági fogyasztás bővülése folytatódik. </a:t>
          </a:r>
          <a:endParaRPr kumimoji="0" lang="hu-HU" sz="1800" b="1" i="0" u="none" baseline="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uLnTx/>
            <a:uFillTx/>
            <a:latin typeface="Trebuchet MS" panose="020B0603020202020204" pitchFamily="34" charset="0"/>
          </a:endParaRPr>
        </a:p>
      </dgm:t>
    </dgm:pt>
    <dgm:pt modelId="{3821E7A7-D163-4D22-8056-9650871AB55B}" type="sibTrans" cxnId="{91C707B4-407E-41DB-9444-7DF0AFB4C724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4A49AEA-05DD-4A47-8869-9960BB84D1DF}" type="parTrans" cxnId="{91C707B4-407E-41DB-9444-7DF0AFB4C724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7FBB648-638E-4EAF-A0C3-FF0581237B2E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sz="1800" b="1" i="0" u="none" baseline="0" noProof="0" dirty="0">
              <a:effectLst/>
              <a:uLnTx/>
              <a:uFillTx/>
              <a:latin typeface="Trebuchet MS" panose="020B0603020202020204" pitchFamily="34" charset="0"/>
            </a:rPr>
            <a:t>Az alapkamat aktuális szintjének és a jegybanki eszköztár átalakításával elért laza monetáris kondícióknak a tartós fenntartása összhangban van az inflációs cél középtávú elérésével és a reálgazdaság ennek megfelelő mértékű ösztönzésével.</a:t>
          </a:r>
        </a:p>
      </dgm:t>
    </dgm:pt>
    <dgm:pt modelId="{70075CC2-4A59-4525-A0BE-FB921F52086A}" type="parTrans" cxnId="{908E74EC-34A1-429B-BAA2-577F9FCE601A}">
      <dgm:prSet/>
      <dgm:spPr/>
      <dgm:t>
        <a:bodyPr/>
        <a:lstStyle/>
        <a:p>
          <a:endParaRPr lang="en-US" sz="1500"/>
        </a:p>
      </dgm:t>
    </dgm:pt>
    <dgm:pt modelId="{491D1C82-A98D-4271-9655-3183DA63E38C}" type="sibTrans" cxnId="{908E74EC-34A1-429B-BAA2-577F9FCE601A}">
      <dgm:prSet/>
      <dgm:spPr/>
      <dgm:t>
        <a:bodyPr/>
        <a:lstStyle/>
        <a:p>
          <a:endParaRPr lang="en-US" sz="1500"/>
        </a:p>
      </dgm:t>
    </dgm:pt>
    <dgm:pt modelId="{20098474-1A8A-4237-9F63-DCD24A70CC1B}" type="pres">
      <dgm:prSet presAssocID="{465BF8A8-E6A5-4E9E-AC96-FA7FC2993698}" presName="Name0" presStyleCnt="0">
        <dgm:presLayoutVars>
          <dgm:chMax val="7"/>
          <dgm:chPref val="7"/>
          <dgm:dir/>
        </dgm:presLayoutVars>
      </dgm:prSet>
      <dgm:spPr/>
    </dgm:pt>
    <dgm:pt modelId="{9B733FF8-E2B1-436E-99EE-BD1531BB9B26}" type="pres">
      <dgm:prSet presAssocID="{465BF8A8-E6A5-4E9E-AC96-FA7FC2993698}" presName="Name1" presStyleCnt="0"/>
      <dgm:spPr/>
    </dgm:pt>
    <dgm:pt modelId="{7D4C0008-EBDF-482F-A1FC-2C86C80DFE61}" type="pres">
      <dgm:prSet presAssocID="{465BF8A8-E6A5-4E9E-AC96-FA7FC2993698}" presName="cycle" presStyleCnt="0"/>
      <dgm:spPr/>
    </dgm:pt>
    <dgm:pt modelId="{3F8E6F85-DA75-4CAE-8FB0-96DE42517D96}" type="pres">
      <dgm:prSet presAssocID="{465BF8A8-E6A5-4E9E-AC96-FA7FC2993698}" presName="srcNode" presStyleLbl="node1" presStyleIdx="0" presStyleCnt="4"/>
      <dgm:spPr/>
    </dgm:pt>
    <dgm:pt modelId="{EC9E9927-D8B4-4223-BEA7-76A9421C8E5C}" type="pres">
      <dgm:prSet presAssocID="{465BF8A8-E6A5-4E9E-AC96-FA7FC2993698}" presName="conn" presStyleLbl="parChTrans1D2" presStyleIdx="0" presStyleCnt="1"/>
      <dgm:spPr/>
    </dgm:pt>
    <dgm:pt modelId="{20AAB245-DEEA-4D32-B4DA-D5F6624EFD70}" type="pres">
      <dgm:prSet presAssocID="{465BF8A8-E6A5-4E9E-AC96-FA7FC2993698}" presName="extraNode" presStyleLbl="node1" presStyleIdx="0" presStyleCnt="4"/>
      <dgm:spPr/>
    </dgm:pt>
    <dgm:pt modelId="{5B252F30-8D28-4ED2-90ED-36F1D327ED83}" type="pres">
      <dgm:prSet presAssocID="{465BF8A8-E6A5-4E9E-AC96-FA7FC2993698}" presName="dstNode" presStyleLbl="node1" presStyleIdx="0" presStyleCnt="4"/>
      <dgm:spPr/>
    </dgm:pt>
    <dgm:pt modelId="{E820B490-AD27-4253-894A-025353EC2C2A}" type="pres">
      <dgm:prSet presAssocID="{58990905-8A6A-48E6-8607-EDF785AC9472}" presName="text_1" presStyleLbl="node1" presStyleIdx="0" presStyleCnt="4" custScaleY="114140">
        <dgm:presLayoutVars>
          <dgm:bulletEnabled val="1"/>
        </dgm:presLayoutVars>
      </dgm:prSet>
      <dgm:spPr/>
    </dgm:pt>
    <dgm:pt modelId="{80C2F0CA-ADB9-4528-843A-8A2752580755}" type="pres">
      <dgm:prSet presAssocID="{58990905-8A6A-48E6-8607-EDF785AC9472}" presName="accent_1" presStyleCnt="0"/>
      <dgm:spPr/>
    </dgm:pt>
    <dgm:pt modelId="{1A632C1D-E74C-4878-B3E7-647E68CBDBF7}" type="pres">
      <dgm:prSet presAssocID="{58990905-8A6A-48E6-8607-EDF785AC9472}" presName="accentRepeatNode" presStyleLbl="solidFgAcc1" presStyleIdx="0" presStyleCnt="4"/>
      <dgm:spPr>
        <a:ln w="50800">
          <a:solidFill>
            <a:schemeClr val="accent6">
              <a:lumMod val="50000"/>
            </a:schemeClr>
          </a:solidFill>
        </a:ln>
      </dgm:spPr>
    </dgm:pt>
    <dgm:pt modelId="{6B399507-9431-4D0B-BF0C-CBF360143239}" type="pres">
      <dgm:prSet presAssocID="{2B8A4740-12BB-4B95-AAE0-2D4C18CD2283}" presName="text_2" presStyleLbl="node1" presStyleIdx="1" presStyleCnt="4" custScaleY="119155">
        <dgm:presLayoutVars>
          <dgm:bulletEnabled val="1"/>
        </dgm:presLayoutVars>
      </dgm:prSet>
      <dgm:spPr/>
    </dgm:pt>
    <dgm:pt modelId="{F3F6AFA0-4AED-4395-BE09-7B32D75B8CE4}" type="pres">
      <dgm:prSet presAssocID="{2B8A4740-12BB-4B95-AAE0-2D4C18CD2283}" presName="accent_2" presStyleCnt="0"/>
      <dgm:spPr/>
    </dgm:pt>
    <dgm:pt modelId="{FE14807B-71A3-42E9-AB84-A3C2F2BFCDE7}" type="pres">
      <dgm:prSet presAssocID="{2B8A4740-12BB-4B95-AAE0-2D4C18CD2283}" presName="accentRepeatNode" presStyleLbl="solidFgAcc1" presStyleIdx="1" presStyleCnt="4"/>
      <dgm:spPr>
        <a:ln w="50800">
          <a:solidFill>
            <a:schemeClr val="accent6">
              <a:lumMod val="50000"/>
            </a:schemeClr>
          </a:solidFill>
        </a:ln>
      </dgm:spPr>
    </dgm:pt>
    <dgm:pt modelId="{FBB41177-59FB-4048-918A-4C59C7794D00}" type="pres">
      <dgm:prSet presAssocID="{CD35EEA8-DE30-477D-820D-47F45356F1DA}" presName="text_3" presStyleLbl="node1" presStyleIdx="2" presStyleCnt="4" custScaleY="114359">
        <dgm:presLayoutVars>
          <dgm:bulletEnabled val="1"/>
        </dgm:presLayoutVars>
      </dgm:prSet>
      <dgm:spPr/>
    </dgm:pt>
    <dgm:pt modelId="{3A40C84B-9994-4CFD-A33C-C94ACEEB96B3}" type="pres">
      <dgm:prSet presAssocID="{CD35EEA8-DE30-477D-820D-47F45356F1DA}" presName="accent_3" presStyleCnt="0"/>
      <dgm:spPr/>
    </dgm:pt>
    <dgm:pt modelId="{75CCBB77-1AC5-4811-86D5-D6EE24F99AFC}" type="pres">
      <dgm:prSet presAssocID="{CD35EEA8-DE30-477D-820D-47F45356F1DA}" presName="accentRepeatNode" presStyleLbl="solidFgAcc1" presStyleIdx="2" presStyleCnt="4"/>
      <dgm:spPr>
        <a:ln w="50800">
          <a:solidFill>
            <a:schemeClr val="accent6">
              <a:lumMod val="50000"/>
            </a:schemeClr>
          </a:solidFill>
        </a:ln>
      </dgm:spPr>
    </dgm:pt>
    <dgm:pt modelId="{FCD827F4-8C5C-4EC4-92C0-E420065CA1B2}" type="pres">
      <dgm:prSet presAssocID="{27FBB648-638E-4EAF-A0C3-FF0581237B2E}" presName="text_4" presStyleLbl="node1" presStyleIdx="3" presStyleCnt="4" custScaleY="136267">
        <dgm:presLayoutVars>
          <dgm:bulletEnabled val="1"/>
        </dgm:presLayoutVars>
      </dgm:prSet>
      <dgm:spPr/>
    </dgm:pt>
    <dgm:pt modelId="{CFA85636-41EF-4FEF-A4FB-D480AABB8DE9}" type="pres">
      <dgm:prSet presAssocID="{27FBB648-638E-4EAF-A0C3-FF0581237B2E}" presName="accent_4" presStyleCnt="0"/>
      <dgm:spPr/>
    </dgm:pt>
    <dgm:pt modelId="{69B63487-17E5-46A5-A2EE-5C686B629CF7}" type="pres">
      <dgm:prSet presAssocID="{27FBB648-638E-4EAF-A0C3-FF0581237B2E}" presName="accentRepeatNode" presStyleLbl="solidFgAcc1" presStyleIdx="3" presStyleCnt="4"/>
      <dgm:spPr>
        <a:ln w="50800">
          <a:solidFill>
            <a:schemeClr val="accent6">
              <a:lumMod val="50000"/>
            </a:schemeClr>
          </a:solidFill>
        </a:ln>
      </dgm:spPr>
    </dgm:pt>
  </dgm:ptLst>
  <dgm:cxnLst>
    <dgm:cxn modelId="{6307C52C-F650-4563-9786-B7F8E1678917}" srcId="{465BF8A8-E6A5-4E9E-AC96-FA7FC2993698}" destId="{58990905-8A6A-48E6-8607-EDF785AC9472}" srcOrd="0" destOrd="0" parTransId="{F02FC12F-0A1B-4267-8B6A-DDF3EBBFE21D}" sibTransId="{900B867B-46E9-42DD-B2CD-ADA6EB38D6D0}"/>
    <dgm:cxn modelId="{F9913B32-A25A-4B84-99A5-5DD15977ECBB}" type="presOf" srcId="{58990905-8A6A-48E6-8607-EDF785AC9472}" destId="{E820B490-AD27-4253-894A-025353EC2C2A}" srcOrd="0" destOrd="0" presId="urn:microsoft.com/office/officeart/2008/layout/VerticalCurvedList"/>
    <dgm:cxn modelId="{C49C844F-378F-438B-8407-961775ECC8D9}" type="presOf" srcId="{900B867B-46E9-42DD-B2CD-ADA6EB38D6D0}" destId="{EC9E9927-D8B4-4223-BEA7-76A9421C8E5C}" srcOrd="0" destOrd="0" presId="urn:microsoft.com/office/officeart/2008/layout/VerticalCurvedList"/>
    <dgm:cxn modelId="{5E196074-89AA-48FA-BFB9-0E0F118BEEFB}" srcId="{465BF8A8-E6A5-4E9E-AC96-FA7FC2993698}" destId="{2B8A4740-12BB-4B95-AAE0-2D4C18CD2283}" srcOrd="1" destOrd="0" parTransId="{29C5A8E6-6221-4A9B-96C8-D627B7D281FC}" sibTransId="{56246F00-8CC8-4D8F-A739-81BE1D5F9E9C}"/>
    <dgm:cxn modelId="{8E9AB89A-035E-4858-BB23-2CB688FEF1BE}" type="presOf" srcId="{2B8A4740-12BB-4B95-AAE0-2D4C18CD2283}" destId="{6B399507-9431-4D0B-BF0C-CBF360143239}" srcOrd="0" destOrd="0" presId="urn:microsoft.com/office/officeart/2008/layout/VerticalCurvedList"/>
    <dgm:cxn modelId="{94B417AA-6DAD-4BD3-9199-5153908D4A61}" type="presOf" srcId="{27FBB648-638E-4EAF-A0C3-FF0581237B2E}" destId="{FCD827F4-8C5C-4EC4-92C0-E420065CA1B2}" srcOrd="0" destOrd="0" presId="urn:microsoft.com/office/officeart/2008/layout/VerticalCurvedList"/>
    <dgm:cxn modelId="{91C707B4-407E-41DB-9444-7DF0AFB4C724}" srcId="{465BF8A8-E6A5-4E9E-AC96-FA7FC2993698}" destId="{CD35EEA8-DE30-477D-820D-47F45356F1DA}" srcOrd="2" destOrd="0" parTransId="{94A49AEA-05DD-4A47-8869-9960BB84D1DF}" sibTransId="{3821E7A7-D163-4D22-8056-9650871AB55B}"/>
    <dgm:cxn modelId="{DB5A28B5-65C9-40C6-AFC5-5C1DA06F9C98}" type="presOf" srcId="{CD35EEA8-DE30-477D-820D-47F45356F1DA}" destId="{FBB41177-59FB-4048-918A-4C59C7794D00}" srcOrd="0" destOrd="0" presId="urn:microsoft.com/office/officeart/2008/layout/VerticalCurvedList"/>
    <dgm:cxn modelId="{D08425D5-DD99-484A-9215-988875E00BEC}" type="presOf" srcId="{465BF8A8-E6A5-4E9E-AC96-FA7FC2993698}" destId="{20098474-1A8A-4237-9F63-DCD24A70CC1B}" srcOrd="0" destOrd="0" presId="urn:microsoft.com/office/officeart/2008/layout/VerticalCurvedList"/>
    <dgm:cxn modelId="{908E74EC-34A1-429B-BAA2-577F9FCE601A}" srcId="{465BF8A8-E6A5-4E9E-AC96-FA7FC2993698}" destId="{27FBB648-638E-4EAF-A0C3-FF0581237B2E}" srcOrd="3" destOrd="0" parTransId="{70075CC2-4A59-4525-A0BE-FB921F52086A}" sibTransId="{491D1C82-A98D-4271-9655-3183DA63E38C}"/>
    <dgm:cxn modelId="{26CC3CFC-EF2F-408C-BA78-618109E1F89D}" type="presParOf" srcId="{20098474-1A8A-4237-9F63-DCD24A70CC1B}" destId="{9B733FF8-E2B1-436E-99EE-BD1531BB9B26}" srcOrd="0" destOrd="0" presId="urn:microsoft.com/office/officeart/2008/layout/VerticalCurvedList"/>
    <dgm:cxn modelId="{6758A8BC-6684-4F6B-8809-C360765B5A41}" type="presParOf" srcId="{9B733FF8-E2B1-436E-99EE-BD1531BB9B26}" destId="{7D4C0008-EBDF-482F-A1FC-2C86C80DFE61}" srcOrd="0" destOrd="0" presId="urn:microsoft.com/office/officeart/2008/layout/VerticalCurvedList"/>
    <dgm:cxn modelId="{91056664-7499-46BC-8227-B8387ACBBA90}" type="presParOf" srcId="{7D4C0008-EBDF-482F-A1FC-2C86C80DFE61}" destId="{3F8E6F85-DA75-4CAE-8FB0-96DE42517D96}" srcOrd="0" destOrd="0" presId="urn:microsoft.com/office/officeart/2008/layout/VerticalCurvedList"/>
    <dgm:cxn modelId="{7F27A79E-4946-4BDA-87F2-4D2932BB3EB3}" type="presParOf" srcId="{7D4C0008-EBDF-482F-A1FC-2C86C80DFE61}" destId="{EC9E9927-D8B4-4223-BEA7-76A9421C8E5C}" srcOrd="1" destOrd="0" presId="urn:microsoft.com/office/officeart/2008/layout/VerticalCurvedList"/>
    <dgm:cxn modelId="{65B1BCA3-86AB-4F5A-83BB-CAAFC9FAC3EC}" type="presParOf" srcId="{7D4C0008-EBDF-482F-A1FC-2C86C80DFE61}" destId="{20AAB245-DEEA-4D32-B4DA-D5F6624EFD70}" srcOrd="2" destOrd="0" presId="urn:microsoft.com/office/officeart/2008/layout/VerticalCurvedList"/>
    <dgm:cxn modelId="{7DA888D1-C66B-495F-AD27-DD05BC59BB9C}" type="presParOf" srcId="{7D4C0008-EBDF-482F-A1FC-2C86C80DFE61}" destId="{5B252F30-8D28-4ED2-90ED-36F1D327ED83}" srcOrd="3" destOrd="0" presId="urn:microsoft.com/office/officeart/2008/layout/VerticalCurvedList"/>
    <dgm:cxn modelId="{82A61CF0-5F1F-4571-BB96-EC71C8A99D49}" type="presParOf" srcId="{9B733FF8-E2B1-436E-99EE-BD1531BB9B26}" destId="{E820B490-AD27-4253-894A-025353EC2C2A}" srcOrd="1" destOrd="0" presId="urn:microsoft.com/office/officeart/2008/layout/VerticalCurvedList"/>
    <dgm:cxn modelId="{C5809D29-53A7-4C8B-A94C-56ABC9058823}" type="presParOf" srcId="{9B733FF8-E2B1-436E-99EE-BD1531BB9B26}" destId="{80C2F0CA-ADB9-4528-843A-8A2752580755}" srcOrd="2" destOrd="0" presId="urn:microsoft.com/office/officeart/2008/layout/VerticalCurvedList"/>
    <dgm:cxn modelId="{A518ED8B-E723-4008-8F18-E1C2B27563B1}" type="presParOf" srcId="{80C2F0CA-ADB9-4528-843A-8A2752580755}" destId="{1A632C1D-E74C-4878-B3E7-647E68CBDBF7}" srcOrd="0" destOrd="0" presId="urn:microsoft.com/office/officeart/2008/layout/VerticalCurvedList"/>
    <dgm:cxn modelId="{E82ED5FF-CDA1-42D5-9754-146DCBBDF46B}" type="presParOf" srcId="{9B733FF8-E2B1-436E-99EE-BD1531BB9B26}" destId="{6B399507-9431-4D0B-BF0C-CBF360143239}" srcOrd="3" destOrd="0" presId="urn:microsoft.com/office/officeart/2008/layout/VerticalCurvedList"/>
    <dgm:cxn modelId="{1BD0B00A-C61C-4C4F-B7B8-E8BBAC3EE385}" type="presParOf" srcId="{9B733FF8-E2B1-436E-99EE-BD1531BB9B26}" destId="{F3F6AFA0-4AED-4395-BE09-7B32D75B8CE4}" srcOrd="4" destOrd="0" presId="urn:microsoft.com/office/officeart/2008/layout/VerticalCurvedList"/>
    <dgm:cxn modelId="{9F03405B-D44C-4DC5-8C42-37B29D2265EC}" type="presParOf" srcId="{F3F6AFA0-4AED-4395-BE09-7B32D75B8CE4}" destId="{FE14807B-71A3-42E9-AB84-A3C2F2BFCDE7}" srcOrd="0" destOrd="0" presId="urn:microsoft.com/office/officeart/2008/layout/VerticalCurvedList"/>
    <dgm:cxn modelId="{3FDAA132-127D-46DC-84D0-1ACA74A7FCF2}" type="presParOf" srcId="{9B733FF8-E2B1-436E-99EE-BD1531BB9B26}" destId="{FBB41177-59FB-4048-918A-4C59C7794D00}" srcOrd="5" destOrd="0" presId="urn:microsoft.com/office/officeart/2008/layout/VerticalCurvedList"/>
    <dgm:cxn modelId="{74A938A4-6DF2-45CB-B3C0-F00E318672AB}" type="presParOf" srcId="{9B733FF8-E2B1-436E-99EE-BD1531BB9B26}" destId="{3A40C84B-9994-4CFD-A33C-C94ACEEB96B3}" srcOrd="6" destOrd="0" presId="urn:microsoft.com/office/officeart/2008/layout/VerticalCurvedList"/>
    <dgm:cxn modelId="{28CACD8E-1330-4F5B-9651-DA4D198DB2E8}" type="presParOf" srcId="{3A40C84B-9994-4CFD-A33C-C94ACEEB96B3}" destId="{75CCBB77-1AC5-4811-86D5-D6EE24F99AFC}" srcOrd="0" destOrd="0" presId="urn:microsoft.com/office/officeart/2008/layout/VerticalCurvedList"/>
    <dgm:cxn modelId="{51B2D9F3-A5AE-453B-9B5B-C31D0AE085FD}" type="presParOf" srcId="{9B733FF8-E2B1-436E-99EE-BD1531BB9B26}" destId="{FCD827F4-8C5C-4EC4-92C0-E420065CA1B2}" srcOrd="7" destOrd="0" presId="urn:microsoft.com/office/officeart/2008/layout/VerticalCurvedList"/>
    <dgm:cxn modelId="{E90B72D1-9C72-4E5D-9AAB-BDF8FCEF39E2}" type="presParOf" srcId="{9B733FF8-E2B1-436E-99EE-BD1531BB9B26}" destId="{CFA85636-41EF-4FEF-A4FB-D480AABB8DE9}" srcOrd="8" destOrd="0" presId="urn:microsoft.com/office/officeart/2008/layout/VerticalCurvedList"/>
    <dgm:cxn modelId="{6F0AA401-A446-4497-99BD-95EB79E9FADC}" type="presParOf" srcId="{CFA85636-41EF-4FEF-A4FB-D480AABB8DE9}" destId="{69B63487-17E5-46A5-A2EE-5C686B629CF7}" srcOrd="0" destOrd="0" presId="urn:microsoft.com/office/officeart/2008/layout/VerticalCurvedList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E9927-D8B4-4223-BEA7-76A9421C8E5C}">
      <dsp:nvSpPr>
        <dsp:cNvPr id="0" name=""/>
        <dsp:cNvSpPr/>
      </dsp:nvSpPr>
      <dsp:spPr>
        <a:xfrm>
          <a:off x="-5210386" y="-798064"/>
          <a:ext cx="6204640" cy="6204640"/>
        </a:xfrm>
        <a:prstGeom prst="blockArc">
          <a:avLst>
            <a:gd name="adj1" fmla="val 18900000"/>
            <a:gd name="adj2" fmla="val 2700000"/>
            <a:gd name="adj3" fmla="val 348"/>
          </a:avLst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0B490-AD27-4253-894A-025353EC2C2A}">
      <dsp:nvSpPr>
        <dsp:cNvPr id="0" name=""/>
        <dsp:cNvSpPr/>
      </dsp:nvSpPr>
      <dsp:spPr>
        <a:xfrm>
          <a:off x="520572" y="304177"/>
          <a:ext cx="7845021" cy="809222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8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Mérsékeltebb infláció a teljes előrejelzési horizonton. Az inflációs cél fenntartható elérése fél évvel később, 2019 elejétől várható. </a:t>
          </a:r>
        </a:p>
      </dsp:txBody>
      <dsp:txXfrm>
        <a:off x="520572" y="304177"/>
        <a:ext cx="7845021" cy="809222"/>
      </dsp:txXfrm>
    </dsp:sp>
    <dsp:sp modelId="{1A632C1D-E74C-4878-B3E7-647E68CBDBF7}">
      <dsp:nvSpPr>
        <dsp:cNvPr id="0" name=""/>
        <dsp:cNvSpPr/>
      </dsp:nvSpPr>
      <dsp:spPr>
        <a:xfrm>
          <a:off x="77464" y="265680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399507-9431-4D0B-BF0C-CBF360143239}">
      <dsp:nvSpPr>
        <dsp:cNvPr id="0" name=""/>
        <dsp:cNvSpPr/>
      </dsp:nvSpPr>
      <dsp:spPr>
        <a:xfrm>
          <a:off x="927043" y="1350045"/>
          <a:ext cx="7438550" cy="84477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8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Idén és jövőre változatlanul 3,5 százalék feletti, míg 2019-ben 3 százalék feletti éves növekedésre számítunk.</a:t>
          </a:r>
          <a:endParaRPr lang="hu-HU" sz="18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927043" y="1350045"/>
        <a:ext cx="7438550" cy="844777"/>
      </dsp:txXfrm>
    </dsp:sp>
    <dsp:sp modelId="{FE14807B-71A3-42E9-AB84-A3C2F2BFCDE7}">
      <dsp:nvSpPr>
        <dsp:cNvPr id="0" name=""/>
        <dsp:cNvSpPr/>
      </dsp:nvSpPr>
      <dsp:spPr>
        <a:xfrm>
          <a:off x="483935" y="1329325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B41177-59FB-4048-918A-4C59C7794D00}">
      <dsp:nvSpPr>
        <dsp:cNvPr id="0" name=""/>
        <dsp:cNvSpPr/>
      </dsp:nvSpPr>
      <dsp:spPr>
        <a:xfrm>
          <a:off x="927043" y="2430690"/>
          <a:ext cx="7438550" cy="810774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latin typeface="Trebuchet MS" panose="020B0603020202020204" pitchFamily="34" charset="0"/>
            </a:rPr>
            <a:t>Jelentős és általános beruházásnövekedés a következő években, miközben a lakossági fogyasztás bővülése folytatódik. </a:t>
          </a:r>
          <a:endParaRPr kumimoji="0" lang="hu-HU" sz="1800" b="1" i="0" u="none" kern="1200" baseline="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uLnTx/>
            <a:uFillTx/>
            <a:latin typeface="Trebuchet MS" panose="020B0603020202020204" pitchFamily="34" charset="0"/>
          </a:endParaRPr>
        </a:p>
      </dsp:txBody>
      <dsp:txXfrm>
        <a:off x="927043" y="2430690"/>
        <a:ext cx="7438550" cy="810774"/>
      </dsp:txXfrm>
    </dsp:sp>
    <dsp:sp modelId="{75CCBB77-1AC5-4811-86D5-D6EE24F99AFC}">
      <dsp:nvSpPr>
        <dsp:cNvPr id="0" name=""/>
        <dsp:cNvSpPr/>
      </dsp:nvSpPr>
      <dsp:spPr>
        <a:xfrm>
          <a:off x="483935" y="2392969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CD827F4-8C5C-4EC4-92C0-E420065CA1B2}">
      <dsp:nvSpPr>
        <dsp:cNvPr id="0" name=""/>
        <dsp:cNvSpPr/>
      </dsp:nvSpPr>
      <dsp:spPr>
        <a:xfrm>
          <a:off x="520572" y="3416674"/>
          <a:ext cx="7845021" cy="966096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800" b="1" i="0" u="none" kern="1200" baseline="0" noProof="0" dirty="0">
              <a:effectLst/>
              <a:uLnTx/>
              <a:uFillTx/>
              <a:latin typeface="Trebuchet MS" panose="020B0603020202020204" pitchFamily="34" charset="0"/>
            </a:rPr>
            <a:t>Az alapkamat aktuális szintjének és a jegybanki eszköztár átalakításával elért laza monetáris kondícióknak a tartós fenntartása összhangban van az inflációs cél középtávú elérésével és a reálgazdaság ennek megfelelő mértékű ösztönzésével.</a:t>
          </a:r>
        </a:p>
      </dsp:txBody>
      <dsp:txXfrm>
        <a:off x="520572" y="3416674"/>
        <a:ext cx="7845021" cy="966096"/>
      </dsp:txXfrm>
    </dsp:sp>
    <dsp:sp modelId="{69B63487-17E5-46A5-A2EE-5C686B629CF7}">
      <dsp:nvSpPr>
        <dsp:cNvPr id="0" name=""/>
        <dsp:cNvSpPr/>
      </dsp:nvSpPr>
      <dsp:spPr>
        <a:xfrm>
          <a:off x="77464" y="3456614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E9927-D8B4-4223-BEA7-76A9421C8E5C}">
      <dsp:nvSpPr>
        <dsp:cNvPr id="0" name=""/>
        <dsp:cNvSpPr/>
      </dsp:nvSpPr>
      <dsp:spPr>
        <a:xfrm>
          <a:off x="-5210386" y="-798064"/>
          <a:ext cx="6204640" cy="6204640"/>
        </a:xfrm>
        <a:prstGeom prst="blockArc">
          <a:avLst>
            <a:gd name="adj1" fmla="val 18900000"/>
            <a:gd name="adj2" fmla="val 2700000"/>
            <a:gd name="adj3" fmla="val 348"/>
          </a:avLst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0B490-AD27-4253-894A-025353EC2C2A}">
      <dsp:nvSpPr>
        <dsp:cNvPr id="0" name=""/>
        <dsp:cNvSpPr/>
      </dsp:nvSpPr>
      <dsp:spPr>
        <a:xfrm>
          <a:off x="520572" y="354302"/>
          <a:ext cx="6759171" cy="70897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A beruházások jelentős és általános emelkedésére számítunk</a:t>
          </a:r>
          <a:endParaRPr lang="en-US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520572" y="354302"/>
        <a:ext cx="6759171" cy="708973"/>
      </dsp:txXfrm>
    </dsp:sp>
    <dsp:sp modelId="{1A632C1D-E74C-4878-B3E7-647E68CBDBF7}">
      <dsp:nvSpPr>
        <dsp:cNvPr id="0" name=""/>
        <dsp:cNvSpPr/>
      </dsp:nvSpPr>
      <dsp:spPr>
        <a:xfrm>
          <a:off x="77464" y="265680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399507-9431-4D0B-BF0C-CBF360143239}">
      <dsp:nvSpPr>
        <dsp:cNvPr id="0" name=""/>
        <dsp:cNvSpPr/>
      </dsp:nvSpPr>
      <dsp:spPr>
        <a:xfrm>
          <a:off x="927043" y="1417946"/>
          <a:ext cx="6352700" cy="708973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2400" b="1" i="0" u="none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Lakossági fogyasztás folytatódó bővülése</a:t>
          </a:r>
          <a:endParaRPr lang="hu-H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927043" y="1417946"/>
        <a:ext cx="6352700" cy="708973"/>
      </dsp:txXfrm>
    </dsp:sp>
    <dsp:sp modelId="{FE14807B-71A3-42E9-AB84-A3C2F2BFCDE7}">
      <dsp:nvSpPr>
        <dsp:cNvPr id="0" name=""/>
        <dsp:cNvSpPr/>
      </dsp:nvSpPr>
      <dsp:spPr>
        <a:xfrm>
          <a:off x="483935" y="1329325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26FE6C-42E4-4EE8-8D93-13E57728926E}">
      <dsp:nvSpPr>
        <dsp:cNvPr id="0" name=""/>
        <dsp:cNvSpPr/>
      </dsp:nvSpPr>
      <dsp:spPr>
        <a:xfrm>
          <a:off x="927043" y="2481591"/>
          <a:ext cx="6352700" cy="708973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2200" b="1" i="0" u="none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Az EU-források és a pozitív fiskális keresleti hatás támogatja a növekedést</a:t>
          </a:r>
          <a:endParaRPr lang="en-US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927043" y="2481591"/>
        <a:ext cx="6352700" cy="708973"/>
      </dsp:txXfrm>
    </dsp:sp>
    <dsp:sp modelId="{75CCBB77-1AC5-4811-86D5-D6EE24F99AFC}">
      <dsp:nvSpPr>
        <dsp:cNvPr id="0" name=""/>
        <dsp:cNvSpPr/>
      </dsp:nvSpPr>
      <dsp:spPr>
        <a:xfrm>
          <a:off x="483935" y="2392969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969B8C2-28FB-4090-9CC6-BB888C9377D3}">
      <dsp:nvSpPr>
        <dsp:cNvPr id="0" name=""/>
        <dsp:cNvSpPr/>
      </dsp:nvSpPr>
      <dsp:spPr>
        <a:xfrm>
          <a:off x="520572" y="3545236"/>
          <a:ext cx="6759171" cy="708973"/>
        </a:xfrm>
        <a:prstGeom prst="rect">
          <a:avLst/>
        </a:prstGeom>
        <a:solidFill>
          <a:schemeClr val="bg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Felvevőpiacaink vártnál nagyobb növekedése</a:t>
          </a:r>
          <a:endParaRPr lang="en-US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520572" y="3545236"/>
        <a:ext cx="6759171" cy="708973"/>
      </dsp:txXfrm>
    </dsp:sp>
    <dsp:sp modelId="{E193AB3D-3B60-4691-8045-4E4BB4B82A56}">
      <dsp:nvSpPr>
        <dsp:cNvPr id="0" name=""/>
        <dsp:cNvSpPr/>
      </dsp:nvSpPr>
      <dsp:spPr>
        <a:xfrm>
          <a:off x="77464" y="3456614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bg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E9927-D8B4-4223-BEA7-76A9421C8E5C}">
      <dsp:nvSpPr>
        <dsp:cNvPr id="0" name=""/>
        <dsp:cNvSpPr/>
      </dsp:nvSpPr>
      <dsp:spPr>
        <a:xfrm>
          <a:off x="-5210386" y="-798064"/>
          <a:ext cx="6204640" cy="6204640"/>
        </a:xfrm>
        <a:prstGeom prst="blockArc">
          <a:avLst>
            <a:gd name="adj1" fmla="val 18900000"/>
            <a:gd name="adj2" fmla="val 2700000"/>
            <a:gd name="adj3" fmla="val 348"/>
          </a:avLst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0B490-AD27-4253-894A-025353EC2C2A}">
      <dsp:nvSpPr>
        <dsp:cNvPr id="0" name=""/>
        <dsp:cNvSpPr/>
      </dsp:nvSpPr>
      <dsp:spPr>
        <a:xfrm>
          <a:off x="520572" y="304177"/>
          <a:ext cx="7845021" cy="809222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8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Mérsékeltebb infláció a teljes előrejelzési horizonton. Az inflációs cél fenntartható elérése fél évvel később, 2019 elejétől várható. </a:t>
          </a:r>
        </a:p>
      </dsp:txBody>
      <dsp:txXfrm>
        <a:off x="520572" y="304177"/>
        <a:ext cx="7845021" cy="809222"/>
      </dsp:txXfrm>
    </dsp:sp>
    <dsp:sp modelId="{1A632C1D-E74C-4878-B3E7-647E68CBDBF7}">
      <dsp:nvSpPr>
        <dsp:cNvPr id="0" name=""/>
        <dsp:cNvSpPr/>
      </dsp:nvSpPr>
      <dsp:spPr>
        <a:xfrm>
          <a:off x="77464" y="265680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399507-9431-4D0B-BF0C-CBF360143239}">
      <dsp:nvSpPr>
        <dsp:cNvPr id="0" name=""/>
        <dsp:cNvSpPr/>
      </dsp:nvSpPr>
      <dsp:spPr>
        <a:xfrm>
          <a:off x="927043" y="1350045"/>
          <a:ext cx="7438550" cy="84477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8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Idén és jövőre változatlanul 3,5 százalék feletti, míg 2019-ben 3 százalék feletti éves növekedésre számítunk.</a:t>
          </a:r>
          <a:endParaRPr lang="hu-HU" sz="18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927043" y="1350045"/>
        <a:ext cx="7438550" cy="844777"/>
      </dsp:txXfrm>
    </dsp:sp>
    <dsp:sp modelId="{FE14807B-71A3-42E9-AB84-A3C2F2BFCDE7}">
      <dsp:nvSpPr>
        <dsp:cNvPr id="0" name=""/>
        <dsp:cNvSpPr/>
      </dsp:nvSpPr>
      <dsp:spPr>
        <a:xfrm>
          <a:off x="483935" y="1329325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B41177-59FB-4048-918A-4C59C7794D00}">
      <dsp:nvSpPr>
        <dsp:cNvPr id="0" name=""/>
        <dsp:cNvSpPr/>
      </dsp:nvSpPr>
      <dsp:spPr>
        <a:xfrm>
          <a:off x="927043" y="2430690"/>
          <a:ext cx="7438550" cy="810774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latin typeface="Trebuchet MS" panose="020B0603020202020204" pitchFamily="34" charset="0"/>
            </a:rPr>
            <a:t>Jelentős és általános beruházásnövekedés a következő években, miközben a lakossági fogyasztás bővülése folytatódik. </a:t>
          </a:r>
          <a:endParaRPr kumimoji="0" lang="hu-HU" sz="1800" b="1" i="0" u="none" kern="1200" baseline="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uLnTx/>
            <a:uFillTx/>
            <a:latin typeface="Trebuchet MS" panose="020B0603020202020204" pitchFamily="34" charset="0"/>
          </a:endParaRPr>
        </a:p>
      </dsp:txBody>
      <dsp:txXfrm>
        <a:off x="927043" y="2430690"/>
        <a:ext cx="7438550" cy="810774"/>
      </dsp:txXfrm>
    </dsp:sp>
    <dsp:sp modelId="{75CCBB77-1AC5-4811-86D5-D6EE24F99AFC}">
      <dsp:nvSpPr>
        <dsp:cNvPr id="0" name=""/>
        <dsp:cNvSpPr/>
      </dsp:nvSpPr>
      <dsp:spPr>
        <a:xfrm>
          <a:off x="483935" y="2392969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CD827F4-8C5C-4EC4-92C0-E420065CA1B2}">
      <dsp:nvSpPr>
        <dsp:cNvPr id="0" name=""/>
        <dsp:cNvSpPr/>
      </dsp:nvSpPr>
      <dsp:spPr>
        <a:xfrm>
          <a:off x="520572" y="3416674"/>
          <a:ext cx="7845021" cy="966096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800" b="1" i="0" u="none" kern="1200" baseline="0" noProof="0" dirty="0">
              <a:effectLst/>
              <a:uLnTx/>
              <a:uFillTx/>
              <a:latin typeface="Trebuchet MS" panose="020B0603020202020204" pitchFamily="34" charset="0"/>
            </a:rPr>
            <a:t>Az alapkamat aktuális szintjének és a jegybanki eszköztár átalakításával elért laza monetáris kondícióknak a tartós fenntartása összhangban van az inflációs cél középtávú elérésével és a reálgazdaság ennek megfelelő mértékű ösztönzésével.</a:t>
          </a:r>
        </a:p>
      </dsp:txBody>
      <dsp:txXfrm>
        <a:off x="520572" y="3416674"/>
        <a:ext cx="7845021" cy="966096"/>
      </dsp:txXfrm>
    </dsp:sp>
    <dsp:sp modelId="{69B63487-17E5-46A5-A2EE-5C686B629CF7}">
      <dsp:nvSpPr>
        <dsp:cNvPr id="0" name=""/>
        <dsp:cNvSpPr/>
      </dsp:nvSpPr>
      <dsp:spPr>
        <a:xfrm>
          <a:off x="77464" y="3456614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0.1272</cdr:x>
      <cdr:y>0.06755</cdr:y>
    </cdr:from>
    <cdr:to>
      <cdr:x>0.20139</cdr:x>
      <cdr:y>0.14278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053177" y="303970"/>
          <a:ext cx="614293" cy="33853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6">
              <a:lumMod val="75000"/>
            </a:schemeClr>
          </a:solidFill>
        </a:ln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rPr>
            <a:t>2012</a:t>
          </a:r>
        </a:p>
      </cdr:txBody>
    </cdr:sp>
  </cdr:relSizeAnchor>
  <cdr:relSizeAnchor xmlns:cdr="http://schemas.openxmlformats.org/drawingml/2006/chartDrawing">
    <cdr:from>
      <cdr:x>0.1643</cdr:x>
      <cdr:y>0.14278</cdr:y>
    </cdr:from>
    <cdr:to>
      <cdr:x>0.27683</cdr:x>
      <cdr:y>0.32447</cdr:y>
    </cdr:to>
    <cdr:cxnSp macro="">
      <cdr:nvCxnSpPr>
        <cdr:cNvPr id="3" name="Egyenes összekötő nyíllal 2"/>
        <cdr:cNvCxnSpPr>
          <a:stCxn xmlns:a="http://schemas.openxmlformats.org/drawingml/2006/main" id="2" idx="2"/>
        </cdr:cNvCxnSpPr>
      </cdr:nvCxnSpPr>
      <cdr:spPr>
        <a:xfrm xmlns:a="http://schemas.openxmlformats.org/drawingml/2006/main">
          <a:off x="1360363" y="642510"/>
          <a:ext cx="931787" cy="817617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6">
              <a:lumMod val="75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0.13766</cdr:x>
      <cdr:y>0.14278</cdr:y>
    </cdr:from>
    <cdr:to>
      <cdr:x>0.1643</cdr:x>
      <cdr:y>0.28006</cdr:y>
    </cdr:to>
    <cdr:cxnSp macro="">
      <cdr:nvCxnSpPr>
        <cdr:cNvPr id="4" name="Egyenes összekötő nyíllal 3"/>
        <cdr:cNvCxnSpPr>
          <a:stCxn xmlns:a="http://schemas.openxmlformats.org/drawingml/2006/main" id="2" idx="2"/>
        </cdr:cNvCxnSpPr>
      </cdr:nvCxnSpPr>
      <cdr:spPr>
        <a:xfrm xmlns:a="http://schemas.openxmlformats.org/drawingml/2006/main" flipH="1">
          <a:off x="1139786" y="642505"/>
          <a:ext cx="220579" cy="61776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6">
              <a:lumMod val="75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0.21559</cdr:x>
      <cdr:y>0.03301</cdr:y>
    </cdr:from>
    <cdr:to>
      <cdr:x>0.28978</cdr:x>
      <cdr:y>0.10824</cdr:y>
    </cdr:to>
    <cdr:sp macro="" textlink="">
      <cdr:nvSpPr>
        <cdr:cNvPr id="5" name="Szövegdoboz 4"/>
        <cdr:cNvSpPr txBox="1"/>
      </cdr:nvSpPr>
      <cdr:spPr>
        <a:xfrm xmlns:a="http://schemas.openxmlformats.org/drawingml/2006/main">
          <a:off x="1785046" y="148540"/>
          <a:ext cx="614293" cy="33853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C00000"/>
          </a:solidFill>
        </a:ln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>
              <a:solidFill>
                <a:srgbClr val="C00000"/>
              </a:solidFill>
              <a:latin typeface="Trebuchet MS" panose="020B0603020202020204" pitchFamily="34" charset="0"/>
            </a:rPr>
            <a:t>2017</a:t>
          </a:r>
        </a:p>
      </cdr:txBody>
    </cdr:sp>
  </cdr:relSizeAnchor>
  <cdr:relSizeAnchor xmlns:cdr="http://schemas.openxmlformats.org/drawingml/2006/chartDrawing">
    <cdr:from>
      <cdr:x>0.25268</cdr:x>
      <cdr:y>0.10824</cdr:y>
    </cdr:from>
    <cdr:to>
      <cdr:x>0.30933</cdr:x>
      <cdr:y>0.14325</cdr:y>
    </cdr:to>
    <cdr:cxnSp macro="">
      <cdr:nvCxnSpPr>
        <cdr:cNvPr id="6" name="Egyenes összekötő nyíllal 5"/>
        <cdr:cNvCxnSpPr>
          <a:stCxn xmlns:a="http://schemas.openxmlformats.org/drawingml/2006/main" id="5" idx="2"/>
        </cdr:cNvCxnSpPr>
      </cdr:nvCxnSpPr>
      <cdr:spPr>
        <a:xfrm xmlns:a="http://schemas.openxmlformats.org/drawingml/2006/main">
          <a:off x="2092151" y="487075"/>
          <a:ext cx="469062" cy="157545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0.17374</cdr:x>
      <cdr:y>0.10824</cdr:y>
    </cdr:from>
    <cdr:to>
      <cdr:x>0.25268</cdr:x>
      <cdr:y>0.30219</cdr:y>
    </cdr:to>
    <cdr:cxnSp macro="">
      <cdr:nvCxnSpPr>
        <cdr:cNvPr id="7" name="Egyenes összekötő nyíllal 6"/>
        <cdr:cNvCxnSpPr>
          <a:stCxn xmlns:a="http://schemas.openxmlformats.org/drawingml/2006/main" id="5" idx="2"/>
        </cdr:cNvCxnSpPr>
      </cdr:nvCxnSpPr>
      <cdr:spPr>
        <a:xfrm xmlns:a="http://schemas.openxmlformats.org/drawingml/2006/main" flipH="1">
          <a:off x="1438528" y="487075"/>
          <a:ext cx="653623" cy="872775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0.43522</cdr:x>
      <cdr:y>0.06632</cdr:y>
    </cdr:from>
    <cdr:to>
      <cdr:x>0.43522</cdr:x>
      <cdr:y>0.67432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930EBFBE-3DD4-405E-96D0-CEC7E574A003}"/>
            </a:ext>
          </a:extLst>
        </cdr:cNvPr>
        <cdr:cNvCxnSpPr/>
      </cdr:nvCxnSpPr>
      <cdr:spPr>
        <a:xfrm xmlns:a="http://schemas.openxmlformats.org/drawingml/2006/main" flipH="1" flipV="1">
          <a:off x="3603625" y="298450"/>
          <a:ext cx="0" cy="2736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0.24925</cdr:x>
      <cdr:y>0.06279</cdr:y>
    </cdr:from>
    <cdr:to>
      <cdr:x>0.24925</cdr:x>
      <cdr:y>0.67079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78E7D86C-4880-4039-AB2A-A32C8AF99DE0}"/>
            </a:ext>
          </a:extLst>
        </cdr:cNvPr>
        <cdr:cNvCxnSpPr/>
      </cdr:nvCxnSpPr>
      <cdr:spPr>
        <a:xfrm xmlns:a="http://schemas.openxmlformats.org/drawingml/2006/main" flipH="1" flipV="1">
          <a:off x="2063750" y="282575"/>
          <a:ext cx="0" cy="2736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0.62081</cdr:x>
      <cdr:y>0.06279</cdr:y>
    </cdr:from>
    <cdr:to>
      <cdr:x>0.62081</cdr:x>
      <cdr:y>0.67079</cdr:y>
    </cdr:to>
    <cdr:cxnSp macro="">
      <cdr:nvCxnSpPr>
        <cdr:cNvPr id="6" name="Straight Connector 5">
          <a:extLst xmlns:a="http://schemas.openxmlformats.org/drawingml/2006/main">
            <a:ext uri="{FF2B5EF4-FFF2-40B4-BE49-F238E27FC236}">
              <a16:creationId xmlns:a16="http://schemas.microsoft.com/office/drawing/2014/main" id="{78E7D86C-4880-4039-AB2A-A32C8AF99DE0}"/>
            </a:ext>
          </a:extLst>
        </cdr:cNvPr>
        <cdr:cNvCxnSpPr/>
      </cdr:nvCxnSpPr>
      <cdr:spPr>
        <a:xfrm xmlns:a="http://schemas.openxmlformats.org/drawingml/2006/main" flipH="1" flipV="1">
          <a:off x="5140325" y="282575"/>
          <a:ext cx="0" cy="2736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0.8064</cdr:x>
      <cdr:y>0.0635</cdr:y>
    </cdr:from>
    <cdr:to>
      <cdr:x>0.8064</cdr:x>
      <cdr:y>0.6715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:a16="http://schemas.microsoft.com/office/drawing/2014/main" id="{20294A62-0CC1-416B-8081-EA5EB5080151}"/>
            </a:ext>
          </a:extLst>
        </cdr:cNvPr>
        <cdr:cNvCxnSpPr/>
      </cdr:nvCxnSpPr>
      <cdr:spPr>
        <a:xfrm xmlns:a="http://schemas.openxmlformats.org/drawingml/2006/main" flipH="1" flipV="1">
          <a:off x="6677025" y="285750"/>
          <a:ext cx="0" cy="2736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0.07362</cdr:x>
      <cdr:y>0.08043</cdr:y>
    </cdr:from>
    <cdr:to>
      <cdr:x>0.24963</cdr:x>
      <cdr:y>0.2413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4E947223-9CF3-4D7E-97A9-D175E4D618D2}"/>
            </a:ext>
          </a:extLst>
        </cdr:cNvPr>
        <cdr:cNvSpPr txBox="1"/>
      </cdr:nvSpPr>
      <cdr:spPr>
        <a:xfrm xmlns:a="http://schemas.openxmlformats.org/drawingml/2006/main">
          <a:off x="609574" y="361935"/>
          <a:ext cx="1457362" cy="7239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hu-HU" sz="1200" dirty="0">
              <a:latin typeface="Trebuchet MS" panose="020B0603020202020204" pitchFamily="34" charset="0"/>
            </a:rPr>
            <a:t>Külpiacra termelő vállalatok  (38,3%)</a:t>
          </a:r>
          <a:endParaRPr lang="en-GB" sz="1200" dirty="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0.25078</cdr:x>
      <cdr:y>0.08114</cdr:y>
    </cdr:from>
    <cdr:to>
      <cdr:x>0.43599</cdr:x>
      <cdr:y>0.20743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3AB5C72B-4E4A-4846-87FA-4383D28488F3}"/>
            </a:ext>
          </a:extLst>
        </cdr:cNvPr>
        <cdr:cNvSpPr txBox="1"/>
      </cdr:nvSpPr>
      <cdr:spPr>
        <a:xfrm xmlns:a="http://schemas.openxmlformats.org/drawingml/2006/main">
          <a:off x="2076458" y="365145"/>
          <a:ext cx="1533539" cy="5683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200">
              <a:latin typeface="Trebuchet MS" panose="020B0603020202020204" pitchFamily="34" charset="0"/>
            </a:rPr>
            <a:t>Belföldre termelő és szolgáltató vállalatok (14,3%)</a:t>
          </a:r>
          <a:endParaRPr lang="en-GB" sz="120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0.43407</cdr:x>
      <cdr:y>0.08537</cdr:y>
    </cdr:from>
    <cdr:to>
      <cdr:x>0.61928</cdr:x>
      <cdr:y>0.17639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3FBB4C27-A3FE-49FF-A089-50D8C1016963}"/>
            </a:ext>
          </a:extLst>
        </cdr:cNvPr>
        <cdr:cNvSpPr txBox="1"/>
      </cdr:nvSpPr>
      <cdr:spPr>
        <a:xfrm xmlns:a="http://schemas.openxmlformats.org/drawingml/2006/main">
          <a:off x="3594097" y="384165"/>
          <a:ext cx="1533538" cy="4095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200">
              <a:latin typeface="Trebuchet MS" panose="020B0603020202020204" pitchFamily="34" charset="0"/>
            </a:rPr>
            <a:t>Szűk állam (8,0%)</a:t>
          </a:r>
          <a:endParaRPr lang="en-GB" sz="120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0.62158</cdr:x>
      <cdr:y>0.07903</cdr:y>
    </cdr:from>
    <cdr:to>
      <cdr:x>0.80679</cdr:x>
      <cdr:y>0.21379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F22D99A3-F8C8-4D80-9D4D-E00D4C0479D7}"/>
            </a:ext>
          </a:extLst>
        </cdr:cNvPr>
        <cdr:cNvSpPr txBox="1"/>
      </cdr:nvSpPr>
      <cdr:spPr>
        <a:xfrm xmlns:a="http://schemas.openxmlformats.org/drawingml/2006/main">
          <a:off x="5146682" y="355620"/>
          <a:ext cx="1533539" cy="6064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200">
              <a:latin typeface="Trebuchet MS" panose="020B0603020202020204" pitchFamily="34" charset="0"/>
            </a:rPr>
            <a:t>Állami szektorhoz szorosan kötődő</a:t>
          </a:r>
          <a:r>
            <a:rPr lang="hu-HU" sz="1200" baseline="0">
              <a:latin typeface="Trebuchet MS" panose="020B0603020202020204" pitchFamily="34" charset="0"/>
            </a:rPr>
            <a:t> vállalatok</a:t>
          </a:r>
          <a:r>
            <a:rPr lang="hu-HU" sz="1200">
              <a:latin typeface="Trebuchet MS" panose="020B0603020202020204" pitchFamily="34" charset="0"/>
            </a:rPr>
            <a:t> (8,0%)</a:t>
          </a:r>
          <a:endParaRPr lang="en-GB" sz="120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0.80564</cdr:x>
      <cdr:y>0.07903</cdr:y>
    </cdr:from>
    <cdr:to>
      <cdr:x>0.99085</cdr:x>
      <cdr:y>0.21379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91F51DD7-1507-4EC9-A3C4-E8B358AD7FAB}"/>
            </a:ext>
          </a:extLst>
        </cdr:cNvPr>
        <cdr:cNvSpPr txBox="1"/>
      </cdr:nvSpPr>
      <cdr:spPr>
        <a:xfrm xmlns:a="http://schemas.openxmlformats.org/drawingml/2006/main">
          <a:off x="6670702" y="355620"/>
          <a:ext cx="1533539" cy="6064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200">
              <a:latin typeface="Trebuchet MS" panose="020B0603020202020204" pitchFamily="34" charset="0"/>
            </a:rPr>
            <a:t>Lakosság (13,6%)</a:t>
          </a:r>
          <a:endParaRPr lang="en-GB" sz="120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0.06787</cdr:x>
      <cdr:y>0.00212</cdr:y>
    </cdr:from>
    <cdr:to>
      <cdr:x>0.24273</cdr:x>
      <cdr:y>0.08043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42488862-A675-4914-8F9A-B2DB0132FFEB}"/>
            </a:ext>
          </a:extLst>
        </cdr:cNvPr>
        <cdr:cNvSpPr txBox="1"/>
      </cdr:nvSpPr>
      <cdr:spPr>
        <a:xfrm xmlns:a="http://schemas.openxmlformats.org/drawingml/2006/main">
          <a:off x="561975" y="9524"/>
          <a:ext cx="1447800" cy="352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>
              <a:latin typeface="Trebuchet MS" panose="020B0603020202020204" pitchFamily="34" charset="0"/>
            </a:rPr>
            <a:t>%</a:t>
          </a:r>
          <a:endParaRPr lang="en-GB" sz="1800">
            <a:latin typeface="Trebuchet MS" panose="020B0603020202020204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0.06982</cdr:x>
      <cdr:y>0.17914</cdr:y>
    </cdr:from>
    <cdr:to>
      <cdr:x>0.93147</cdr:x>
      <cdr:y>0.31419</cdr:y>
    </cdr:to>
    <cdr:sp macro="" textlink="">
      <cdr:nvSpPr>
        <cdr:cNvPr id="3" name="Rectangle 1">
          <a:extLst xmlns:a="http://schemas.openxmlformats.org/drawingml/2006/main">
            <a:ext uri="{FF2B5EF4-FFF2-40B4-BE49-F238E27FC236}">
              <a16:creationId xmlns:a16="http://schemas.microsoft.com/office/drawing/2014/main" id="{17F1A681-1B41-4405-8A4B-1602A716BA74}"/>
            </a:ext>
          </a:extLst>
        </cdr:cNvPr>
        <cdr:cNvSpPr/>
      </cdr:nvSpPr>
      <cdr:spPr>
        <a:xfrm xmlns:a="http://schemas.openxmlformats.org/drawingml/2006/main">
          <a:off x="578092" y="806130"/>
          <a:ext cx="7134447" cy="607725"/>
        </a:xfrm>
        <a:prstGeom xmlns:a="http://schemas.openxmlformats.org/drawingml/2006/main" prst="rect">
          <a:avLst/>
        </a:prstGeom>
        <a:solidFill xmlns:a="http://schemas.openxmlformats.org/drawingml/2006/main">
          <a:srgbClr val="8E8254">
            <a:alpha val="27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0.05814</cdr:x>
      <cdr:y>0</cdr:y>
    </cdr:from>
    <cdr:to>
      <cdr:x>0.09838</cdr:x>
      <cdr:y>0.08207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7F0D756-8934-4CDC-A623-0EA4F8A8343E}"/>
            </a:ext>
          </a:extLst>
        </cdr:cNvPr>
        <cdr:cNvSpPr txBox="1"/>
      </cdr:nvSpPr>
      <cdr:spPr>
        <a:xfrm xmlns:a="http://schemas.openxmlformats.org/drawingml/2006/main">
          <a:off x="481395" y="0"/>
          <a:ext cx="33321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dirty="0" err="1">
              <a:latin typeface="Trebuchet MS" panose="020B0603020202020204" pitchFamily="34" charset="0"/>
            </a:rPr>
            <a:t>%</a:t>
          </a:r>
        </a:p>
      </cdr:txBody>
    </cdr:sp>
  </cdr:relSizeAnchor>
  <cdr:relSizeAnchor xmlns:cdr="http://schemas.openxmlformats.org/drawingml/2006/chartDrawing">
    <cdr:from>
      <cdr:x>0.91119</cdr:x>
      <cdr:y>0</cdr:y>
    </cdr:from>
    <cdr:to>
      <cdr:x>0.94979</cdr:x>
      <cdr:y>0.08207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6E6C6A68-52C1-4EA9-8658-685C283A5338}"/>
            </a:ext>
          </a:extLst>
        </cdr:cNvPr>
        <cdr:cNvSpPr txBox="1"/>
      </cdr:nvSpPr>
      <cdr:spPr>
        <a:xfrm xmlns:a="http://schemas.openxmlformats.org/drawingml/2006/main">
          <a:off x="7544662" y="0"/>
          <a:ext cx="319613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dirty="0" err="1">
              <a:latin typeface="Trebuchet MS" panose="020B0603020202020204" pitchFamily="34" charset="0"/>
            </a:rPr>
            <a:t>%</a:t>
          </a:r>
        </a:p>
      </cdr:txBody>
    </cdr:sp>
  </cdr:relSizeAnchor>
  <cdr:relSizeAnchor xmlns:cdr="http://schemas.openxmlformats.org/drawingml/2006/chartDrawing">
    <cdr:from>
      <cdr:x>0.74417</cdr:x>
      <cdr:y>0.12389</cdr:y>
    </cdr:from>
    <cdr:to>
      <cdr:x>0.88077</cdr:x>
      <cdr:y>0.33756</cdr:y>
    </cdr:to>
    <cdr:sp macro="" textlink="">
      <cdr:nvSpPr>
        <cdr:cNvPr id="5" name="Ellipszis 4"/>
        <cdr:cNvSpPr/>
      </cdr:nvSpPr>
      <cdr:spPr>
        <a:xfrm xmlns:a="http://schemas.openxmlformats.org/drawingml/2006/main">
          <a:off x="6161728" y="557507"/>
          <a:ext cx="1131048" cy="96151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0.32054</cdr:x>
      <cdr:y>0.08435</cdr:y>
    </cdr:from>
    <cdr:to>
      <cdr:x>0.60752</cdr:x>
      <cdr:y>0.21432</cdr:y>
    </cdr:to>
    <cdr:sp macro="" textlink="">
      <cdr:nvSpPr>
        <cdr:cNvPr id="6" name="Szövegdoboz 1"/>
        <cdr:cNvSpPr txBox="1"/>
      </cdr:nvSpPr>
      <cdr:spPr>
        <a:xfrm xmlns:a="http://schemas.openxmlformats.org/drawingml/2006/main">
          <a:off x="2654100" y="379577"/>
          <a:ext cx="2376194" cy="5848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C00000"/>
          </a:solidFill>
        </a:ln>
      </cdr:spPr>
      <cdr:txBody>
        <a:bodyPr xmlns:a="http://schemas.openxmlformats.org/drawingml/2006/main" wrap="non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>
              <a:solidFill>
                <a:srgbClr val="C00000"/>
              </a:solidFill>
              <a:latin typeface="Trebuchet MS" panose="020B0603020202020204" pitchFamily="34" charset="0"/>
            </a:rPr>
            <a:t>Idén 10 százalékos </a:t>
          </a:r>
        </a:p>
        <a:p xmlns:a="http://schemas.openxmlformats.org/drawingml/2006/main">
          <a:r>
            <a:rPr lang="hu-HU" sz="1600" dirty="0">
              <a:solidFill>
                <a:srgbClr val="C00000"/>
              </a:solidFill>
              <a:latin typeface="Trebuchet MS" panose="020B0603020202020204" pitchFamily="34" charset="0"/>
            </a:rPr>
            <a:t>nominális béremelkedés</a:t>
          </a:r>
        </a:p>
      </cdr:txBody>
    </cdr:sp>
  </cdr:relSizeAnchor>
  <cdr:relSizeAnchor xmlns:cdr="http://schemas.openxmlformats.org/drawingml/2006/chartDrawing">
    <cdr:from>
      <cdr:x>0.60752</cdr:x>
      <cdr:y>0.14934</cdr:y>
    </cdr:from>
    <cdr:to>
      <cdr:x>0.78713</cdr:x>
      <cdr:y>0.21383</cdr:y>
    </cdr:to>
    <cdr:cxnSp macro="">
      <cdr:nvCxnSpPr>
        <cdr:cNvPr id="7" name="Egyenes összekötő nyíllal 6"/>
        <cdr:cNvCxnSpPr>
          <a:stCxn xmlns:a="http://schemas.openxmlformats.org/drawingml/2006/main" id="6" idx="3"/>
        </cdr:cNvCxnSpPr>
      </cdr:nvCxnSpPr>
      <cdr:spPr>
        <a:xfrm xmlns:a="http://schemas.openxmlformats.org/drawingml/2006/main">
          <a:off x="5030266" y="672008"/>
          <a:ext cx="1487174" cy="290246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0.78775</cdr:x>
      <cdr:y>0.07855</cdr:y>
    </cdr:from>
    <cdr:to>
      <cdr:x>0.78775</cdr:x>
      <cdr:y>0.6731</cdr:y>
    </cdr:to>
    <cdr:cxnSp macro="">
      <cdr:nvCxnSpPr>
        <cdr:cNvPr id="6" name="Egyenes összekötő 5">
          <a:extLst xmlns:a="http://schemas.openxmlformats.org/drawingml/2006/main">
            <a:ext uri="{FF2B5EF4-FFF2-40B4-BE49-F238E27FC236}">
              <a16:creationId xmlns:a16="http://schemas.microsoft.com/office/drawing/2014/main" id="{4BDFCA42-1100-43F6-90DE-2BC31BD9F1F0}"/>
            </a:ext>
          </a:extLst>
        </cdr:cNvPr>
        <cdr:cNvCxnSpPr/>
      </cdr:nvCxnSpPr>
      <cdr:spPr>
        <a:xfrm xmlns:a="http://schemas.openxmlformats.org/drawingml/2006/main" flipH="1" flipV="1">
          <a:off x="6522597" y="353475"/>
          <a:ext cx="0" cy="2675475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chemeClr val="tx2"/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0.54412</cdr:x>
      <cdr:y>0.08488</cdr:y>
    </cdr:from>
    <cdr:to>
      <cdr:x>0.77769</cdr:x>
      <cdr:y>0.16489</cdr:y>
    </cdr:to>
    <cdr:sp macro="" textlink="">
      <cdr:nvSpPr>
        <cdr:cNvPr id="7" name="Téglalap 6">
          <a:extLst xmlns:a="http://schemas.openxmlformats.org/drawingml/2006/main">
            <a:ext uri="{FF2B5EF4-FFF2-40B4-BE49-F238E27FC236}">
              <a16:creationId xmlns:a16="http://schemas.microsoft.com/office/drawing/2014/main" id="{C640CEF9-B526-402D-B01D-FAD684618A38}"/>
            </a:ext>
          </a:extLst>
        </cdr:cNvPr>
        <cdr:cNvSpPr/>
      </cdr:nvSpPr>
      <cdr:spPr>
        <a:xfrm xmlns:a="http://schemas.openxmlformats.org/drawingml/2006/main">
          <a:off x="4505324" y="381976"/>
          <a:ext cx="1933951" cy="3600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solidFill>
            <a:srgbClr val="00206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>
              <a:solidFill>
                <a:sysClr val="windowText" lastClr="000000"/>
              </a:solidFill>
              <a:latin typeface="Trebuchet MS" panose="020B0603020202020204" pitchFamily="34" charset="0"/>
            </a:rPr>
            <a:t>Előző előrejelzés</a:t>
          </a:r>
        </a:p>
      </cdr:txBody>
    </cdr:sp>
  </cdr:relSizeAnchor>
  <cdr:relSizeAnchor xmlns:cdr="http://schemas.openxmlformats.org/drawingml/2006/chartDrawing">
    <cdr:from>
      <cdr:x>0.74313</cdr:x>
      <cdr:y>0.16722</cdr:y>
    </cdr:from>
    <cdr:to>
      <cdr:x>0.8087</cdr:x>
      <cdr:y>0.28575</cdr:y>
    </cdr:to>
    <cdr:cxnSp macro="">
      <cdr:nvCxnSpPr>
        <cdr:cNvPr id="8" name="Egyenes összekötő nyíllal 7">
          <a:extLst xmlns:a="http://schemas.openxmlformats.org/drawingml/2006/main">
            <a:ext uri="{FF2B5EF4-FFF2-40B4-BE49-F238E27FC236}">
              <a16:creationId xmlns:a16="http://schemas.microsoft.com/office/drawing/2014/main" id="{A98177CE-B4F6-484B-BE60-487CA8DD5E11}"/>
            </a:ext>
          </a:extLst>
        </cdr:cNvPr>
        <cdr:cNvCxnSpPr/>
      </cdr:nvCxnSpPr>
      <cdr:spPr>
        <a:xfrm xmlns:a="http://schemas.openxmlformats.org/drawingml/2006/main">
          <a:off x="6153116" y="752490"/>
          <a:ext cx="542959" cy="533385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ysClr val="windowText" lastClr="0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0.04716</cdr:x>
      <cdr:y>0</cdr:y>
    </cdr:from>
    <cdr:to>
      <cdr:x>0.34239</cdr:x>
      <cdr:y>0.08128</cdr:y>
    </cdr:to>
    <cdr:sp macro="" textlink="">
      <cdr:nvSpPr>
        <cdr:cNvPr id="3" name="Szövegdoboz 2">
          <a:extLst xmlns:a="http://schemas.openxmlformats.org/drawingml/2006/main">
            <a:ext uri="{FF2B5EF4-FFF2-40B4-BE49-F238E27FC236}">
              <a16:creationId xmlns:a16="http://schemas.microsoft.com/office/drawing/2014/main" id="{68768528-F194-4F39-9A7A-551E576C8BFD}"/>
            </a:ext>
          </a:extLst>
        </cdr:cNvPr>
        <cdr:cNvSpPr txBox="1"/>
      </cdr:nvSpPr>
      <cdr:spPr>
        <a:xfrm xmlns:a="http://schemas.openxmlformats.org/drawingml/2006/main">
          <a:off x="390525" y="0"/>
          <a:ext cx="2444464" cy="3657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0" i="0" baseline="0">
              <a:latin typeface="Trebuchet MS" panose="020B0603020202020204" pitchFamily="34" charset="0"/>
            </a:rPr>
            <a:t>GDP százalékában</a:t>
          </a:r>
          <a:endParaRPr lang="hu-HU" sz="1800" b="0" i="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0.66163</cdr:x>
      <cdr:y>0</cdr:y>
    </cdr:from>
    <cdr:to>
      <cdr:x>0.95399</cdr:x>
      <cdr:y>0.08128</cdr:y>
    </cdr:to>
    <cdr:sp macro="" textlink="">
      <cdr:nvSpPr>
        <cdr:cNvPr id="4" name="Szövegdoboz 1">
          <a:extLst xmlns:a="http://schemas.openxmlformats.org/drawingml/2006/main">
            <a:ext uri="{FF2B5EF4-FFF2-40B4-BE49-F238E27FC236}">
              <a16:creationId xmlns:a16="http://schemas.microsoft.com/office/drawing/2014/main" id="{68768528-F194-4F39-9A7A-551E576C8BFD}"/>
            </a:ext>
          </a:extLst>
        </cdr:cNvPr>
        <cdr:cNvSpPr txBox="1"/>
      </cdr:nvSpPr>
      <cdr:spPr>
        <a:xfrm xmlns:a="http://schemas.openxmlformats.org/drawingml/2006/main">
          <a:off x="5478259" y="0"/>
          <a:ext cx="2420741" cy="3657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u-HU" sz="1800" b="0" i="0" baseline="0">
              <a:latin typeface="Trebuchet MS" panose="020B0603020202020204" pitchFamily="34" charset="0"/>
            </a:rPr>
            <a:t>Százalékpont</a:t>
          </a:r>
          <a:endParaRPr lang="hu-HU" sz="1800" b="0" i="0">
            <a:latin typeface="Trebuchet MS" panose="020B0603020202020204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0.54418</cdr:x>
      <cdr:y>0.11128</cdr:y>
    </cdr:from>
    <cdr:to>
      <cdr:x>0.54418</cdr:x>
      <cdr:y>0.88557</cdr:y>
    </cdr:to>
    <cdr:cxnSp macro="">
      <cdr:nvCxnSpPr>
        <cdr:cNvPr id="2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0B15CF7E-DDE5-4ECF-AF4D-31E058A8E870}"/>
            </a:ext>
          </a:extLst>
        </cdr:cNvPr>
        <cdr:cNvCxnSpPr/>
      </cdr:nvCxnSpPr>
      <cdr:spPr>
        <a:xfrm xmlns:a="http://schemas.openxmlformats.org/drawingml/2006/main" flipV="1">
          <a:off x="1652189" y="256386"/>
          <a:ext cx="0" cy="178397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0.0876</cdr:x>
      <cdr:y>0</cdr:y>
    </cdr:from>
    <cdr:to>
      <cdr:x>0.37576</cdr:x>
      <cdr:y>0.07523</cdr:y>
    </cdr:to>
    <cdr:sp macro="" textlink="">
      <cdr:nvSpPr>
        <cdr:cNvPr id="3" name="Szövegdoboz 1">
          <a:extLst xmlns:a="http://schemas.openxmlformats.org/drawingml/2006/main">
            <a:ext uri="{FF2B5EF4-FFF2-40B4-BE49-F238E27FC236}">
              <a16:creationId xmlns:a16="http://schemas.microsoft.com/office/drawing/2014/main" id="{46A05C97-0675-4FAA-8ED2-A74DDEAC56F4}"/>
            </a:ext>
          </a:extLst>
        </cdr:cNvPr>
        <cdr:cNvSpPr txBox="1"/>
      </cdr:nvSpPr>
      <cdr:spPr>
        <a:xfrm xmlns:a="http://schemas.openxmlformats.org/drawingml/2006/main">
          <a:off x="725328" y="0"/>
          <a:ext cx="238597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 err="1">
              <a:solidFill>
                <a:sysClr val="windowText" lastClr="000000"/>
              </a:solidFill>
              <a:latin typeface="Trebuchet MS" panose="020B0603020202020204" pitchFamily="34" charset="0"/>
            </a:rPr>
            <a:t>a GDP százalékában</a:t>
          </a:r>
        </a:p>
      </cdr:txBody>
    </cdr:sp>
  </cdr:relSizeAnchor>
  <cdr:relSizeAnchor xmlns:cdr="http://schemas.openxmlformats.org/drawingml/2006/chartDrawing">
    <cdr:from>
      <cdr:x>0.54418</cdr:x>
      <cdr:y>0.11128</cdr:y>
    </cdr:from>
    <cdr:to>
      <cdr:x>0.54418</cdr:x>
      <cdr:y>0.88557</cdr:y>
    </cdr:to>
    <cdr:cxnSp macro="">
      <cdr:nvCxnSpPr>
        <cdr:cNvPr id="8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0B15CF7E-DDE5-4ECF-AF4D-31E058A8E870}"/>
            </a:ext>
          </a:extLst>
        </cdr:cNvPr>
        <cdr:cNvCxnSpPr/>
      </cdr:nvCxnSpPr>
      <cdr:spPr>
        <a:xfrm xmlns:a="http://schemas.openxmlformats.org/drawingml/2006/main" flipV="1">
          <a:off x="1652189" y="256386"/>
          <a:ext cx="0" cy="178397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0.67801</cdr:x>
      <cdr:y>0</cdr:y>
    </cdr:from>
    <cdr:to>
      <cdr:x>0.96617</cdr:x>
      <cdr:y>0.07523</cdr:y>
    </cdr:to>
    <cdr:sp macro="" textlink="">
      <cdr:nvSpPr>
        <cdr:cNvPr id="6" name="Szövegdoboz 1">
          <a:extLst xmlns:a="http://schemas.openxmlformats.org/drawingml/2006/main"/>
        </cdr:cNvPr>
        <cdr:cNvSpPr txBox="1"/>
      </cdr:nvSpPr>
      <cdr:spPr>
        <a:xfrm xmlns:a="http://schemas.openxmlformats.org/drawingml/2006/main">
          <a:off x="5613942" y="0"/>
          <a:ext cx="238597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 err="1">
              <a:solidFill>
                <a:sysClr val="windowText" lastClr="000000"/>
              </a:solidFill>
              <a:latin typeface="Trebuchet MS" panose="020B0603020202020204" pitchFamily="34" charset="0"/>
            </a:rPr>
            <a:t>a GDP százalékában</a:t>
          </a:r>
        </a:p>
      </cdr:txBody>
    </cdr:sp>
  </cdr:relSizeAnchor>
  <cdr:relSizeAnchor xmlns:cdr="http://schemas.openxmlformats.org/drawingml/2006/chartDrawing">
    <cdr:from>
      <cdr:x>0.54109</cdr:x>
      <cdr:y>0.09858</cdr:y>
    </cdr:from>
    <cdr:to>
      <cdr:x>0.77223</cdr:x>
      <cdr:y>0.65384</cdr:y>
    </cdr:to>
    <cdr:sp macro="" textlink="">
      <cdr:nvSpPr>
        <cdr:cNvPr id="5" name="Ellipszis 4"/>
        <cdr:cNvSpPr/>
      </cdr:nvSpPr>
      <cdr:spPr>
        <a:xfrm xmlns:a="http://schemas.openxmlformats.org/drawingml/2006/main">
          <a:off x="4480242" y="443621"/>
          <a:ext cx="1913860" cy="2498651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0.48337</cdr:x>
      <cdr:y>0.14409</cdr:y>
    </cdr:from>
    <cdr:to>
      <cdr:x>0.63825</cdr:x>
      <cdr:y>0.41682</cdr:y>
    </cdr:to>
    <cdr:cxnSp macro="">
      <cdr:nvCxnSpPr>
        <cdr:cNvPr id="2" name="Egyenes összekötő nyíllal 1"/>
        <cdr:cNvCxnSpPr>
          <a:stCxn xmlns:a="http://schemas.openxmlformats.org/drawingml/2006/main" id="3" idx="3"/>
        </cdr:cNvCxnSpPr>
      </cdr:nvCxnSpPr>
      <cdr:spPr>
        <a:xfrm xmlns:a="http://schemas.openxmlformats.org/drawingml/2006/main">
          <a:off x="4016751" y="654062"/>
          <a:ext cx="1287051" cy="1238047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00B0F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0.23208</cdr:x>
      <cdr:y>0.10443</cdr:y>
    </cdr:from>
    <cdr:to>
      <cdr:x>0.48337</cdr:x>
      <cdr:y>0.18374</cdr:y>
    </cdr:to>
    <cdr:sp macro="" textlink="">
      <cdr:nvSpPr>
        <cdr:cNvPr id="3" name="Téglalap 2"/>
        <cdr:cNvSpPr/>
      </cdr:nvSpPr>
      <cdr:spPr>
        <a:xfrm xmlns:a="http://schemas.openxmlformats.org/drawingml/2006/main">
          <a:off x="1928554" y="474050"/>
          <a:ext cx="2088232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solidFill>
            <a:srgbClr val="00206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>
              <a:solidFill>
                <a:sysClr val="windowText" lastClr="000000"/>
              </a:solidFill>
              <a:latin typeface="Trebuchet MS" panose="020B0603020202020204" pitchFamily="34" charset="0"/>
            </a:rPr>
            <a:t>Előző előrejelzés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0.06553</cdr:x>
      <cdr:y>0</cdr:y>
    </cdr:from>
    <cdr:to>
      <cdr:x>0.59216</cdr:x>
      <cdr:y>0.12053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AF8D1EA-6EF5-4523-9F92-3C69FE752CD0}"/>
            </a:ext>
          </a:extLst>
        </cdr:cNvPr>
        <cdr:cNvSpPr txBox="1"/>
      </cdr:nvSpPr>
      <cdr:spPr>
        <a:xfrm xmlns:a="http://schemas.openxmlformats.org/drawingml/2006/main">
          <a:off x="198162" y="0"/>
          <a:ext cx="1592538" cy="2777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b="0" i="0" dirty="0">
              <a:latin typeface="Trebuchet MS" panose="020B0603020202020204" pitchFamily="34" charset="0"/>
            </a:rPr>
            <a:t>korrelációs együttható</a:t>
          </a: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0.04889</cdr:x>
      <cdr:y>0</cdr:y>
    </cdr:from>
    <cdr:to>
      <cdr:x>0.30514</cdr:x>
      <cdr:y>0.08008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D069692-0390-4794-8E53-1C3C4D5AA542}"/>
            </a:ext>
          </a:extLst>
        </cdr:cNvPr>
        <cdr:cNvSpPr txBox="1"/>
      </cdr:nvSpPr>
      <cdr:spPr>
        <a:xfrm xmlns:a="http://schemas.openxmlformats.org/drawingml/2006/main">
          <a:off x="404809" y="0"/>
          <a:ext cx="2121750" cy="3603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b="0" i="0">
              <a:latin typeface="Trebuchet MS" panose="020B0603020202020204" pitchFamily="34" charset="0"/>
            </a:rPr>
            <a:t>Százalék</a:t>
          </a:r>
          <a:endParaRPr lang="hu-HU" sz="1800" b="0" i="0" dirty="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0.68944</cdr:x>
      <cdr:y>0</cdr:y>
    </cdr:from>
    <cdr:to>
      <cdr:x>0.93054</cdr:x>
      <cdr:y>0.08207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57323316-3C13-4343-9B67-DF06715AF289}"/>
            </a:ext>
          </a:extLst>
        </cdr:cNvPr>
        <cdr:cNvSpPr txBox="1"/>
      </cdr:nvSpPr>
      <cdr:spPr>
        <a:xfrm xmlns:a="http://schemas.openxmlformats.org/drawingml/2006/main">
          <a:off x="5708563" y="0"/>
          <a:ext cx="1996293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u-HU" sz="1800" b="0" i="0" dirty="0" err="1">
              <a:latin typeface="Trebuchet MS" panose="020B0603020202020204" pitchFamily="34" charset="0"/>
            </a:rPr>
            <a:t>Százalékpont</a:t>
          </a:r>
        </a:p>
      </cdr:txBody>
    </cdr:sp>
  </cdr:relSizeAnchor>
  <cdr:relSizeAnchor xmlns:cdr="http://schemas.openxmlformats.org/drawingml/2006/chartDrawing">
    <cdr:from>
      <cdr:x>0.7903</cdr:x>
      <cdr:y>0.07111</cdr:y>
    </cdr:from>
    <cdr:to>
      <cdr:x>0.7903</cdr:x>
      <cdr:y>0.81703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2EA2C40E-17AA-4F94-B313-E0207BF5610C}"/>
            </a:ext>
          </a:extLst>
        </cdr:cNvPr>
        <cdr:cNvCxnSpPr/>
      </cdr:nvCxnSpPr>
      <cdr:spPr>
        <a:xfrm xmlns:a="http://schemas.openxmlformats.org/drawingml/2006/main" flipH="1">
          <a:off x="6543676" y="319995"/>
          <a:ext cx="0" cy="3356656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0.78549</cdr:x>
      <cdr:y>0</cdr:y>
    </cdr:from>
    <cdr:to>
      <cdr:x>0.94614</cdr:x>
      <cdr:y>0.08315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E987C471-F406-4A82-B8B5-86D9F121A60E}"/>
            </a:ext>
          </a:extLst>
        </cdr:cNvPr>
        <cdr:cNvSpPr txBox="1"/>
      </cdr:nvSpPr>
      <cdr:spPr>
        <a:xfrm xmlns:a="http://schemas.openxmlformats.org/drawingml/2006/main">
          <a:off x="6503830" y="-1369580"/>
          <a:ext cx="1330240" cy="374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36000" rIns="0" bIns="36000" rtlCol="0"/>
        <a:lstStyle xmlns:a="http://schemas.openxmlformats.org/drawingml/2006/main"/>
        <a:p xmlns:a="http://schemas.openxmlformats.org/drawingml/2006/main">
          <a:r>
            <a:rPr lang="hu-HU" sz="1600" dirty="0">
              <a:latin typeface="Trebuchet MS" panose="020B0603020202020204" pitchFamily="34" charset="0"/>
            </a:rPr>
            <a:t>százalékpont</a:t>
          </a:r>
          <a:endParaRPr lang="en-GB" sz="1600" dirty="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0.7551</cdr:x>
      <cdr:y>0.09041</cdr:y>
    </cdr:from>
    <cdr:to>
      <cdr:x>0.75554</cdr:x>
      <cdr:y>0.69511</cdr:y>
    </cdr:to>
    <cdr:sp macro="" textlink="">
      <cdr:nv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567E1CF2-7CAB-45A8-8F6F-F43EA5A7EF80}"/>
            </a:ext>
          </a:extLst>
        </cdr:cNvPr>
        <cdr:cNvSpPr/>
      </cdr:nvSpPr>
      <cdr:spPr>
        <a:xfrm xmlns:a="http://schemas.openxmlformats.org/drawingml/2006/main">
          <a:off x="6252251" y="406845"/>
          <a:ext cx="3627" cy="2721147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1">
              <a:lumMod val="50000"/>
              <a:lumOff val="50000"/>
            </a:schemeClr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0.07364</cdr:x>
      <cdr:y>0</cdr:y>
    </cdr:from>
    <cdr:to>
      <cdr:x>0.2343</cdr:x>
      <cdr:y>0.08315</cdr:y>
    </cdr:to>
    <cdr:sp macro="" textlink="">
      <cdr:nvSpPr>
        <cdr:cNvPr id="6" name="TextBox 2">
          <a:extLst xmlns:a="http://schemas.openxmlformats.org/drawingml/2006/main"/>
        </cdr:cNvPr>
        <cdr:cNvSpPr txBox="1"/>
      </cdr:nvSpPr>
      <cdr:spPr>
        <a:xfrm xmlns:a="http://schemas.openxmlformats.org/drawingml/2006/main">
          <a:off x="609760" y="-1369580"/>
          <a:ext cx="1330240" cy="374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36000" rIns="0" bIns="36000" rtlCol="0"/>
        <a:lstStyle xmlns:a="http://schemas.openxmlformats.org/drawingml/2006/main"/>
        <a:p xmlns:a="http://schemas.openxmlformats.org/drawingml/2006/main">
          <a:r>
            <a:rPr lang="hu-HU" sz="1600" dirty="0">
              <a:latin typeface="Trebuchet MS" panose="020B0603020202020204" pitchFamily="34" charset="0"/>
            </a:rPr>
            <a:t>százalékpont</a:t>
          </a:r>
          <a:endParaRPr lang="en-GB" sz="1600" dirty="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0.75397</cdr:x>
      <cdr:y>0.12752</cdr:y>
    </cdr:from>
    <cdr:to>
      <cdr:x>0.81561</cdr:x>
      <cdr:y>0.1973</cdr:y>
    </cdr:to>
    <cdr:sp macro="" textlink="">
      <cdr:nvSpPr>
        <cdr:cNvPr id="7" name="Téglalap 6"/>
        <cdr:cNvSpPr/>
      </cdr:nvSpPr>
      <cdr:spPr>
        <a:xfrm xmlns:a="http://schemas.openxmlformats.org/drawingml/2006/main">
          <a:off x="6242872" y="573839"/>
          <a:ext cx="510379" cy="3140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>
              <a:solidFill>
                <a:schemeClr val="tx1"/>
              </a:solidFill>
              <a:latin typeface="Trebuchet MS" panose="020B0603020202020204" pitchFamily="34" charset="0"/>
            </a:rPr>
            <a:t>3,6</a:t>
          </a:r>
        </a:p>
      </cdr:txBody>
    </cdr:sp>
  </cdr:relSizeAnchor>
  <cdr:relSizeAnchor xmlns:cdr="http://schemas.openxmlformats.org/drawingml/2006/chartDrawing">
    <cdr:from>
      <cdr:x>0.81958</cdr:x>
      <cdr:y>0.1015</cdr:y>
    </cdr:from>
    <cdr:to>
      <cdr:x>0.88122</cdr:x>
      <cdr:y>0.17402</cdr:y>
    </cdr:to>
    <cdr:sp macro="" textlink="">
      <cdr:nvSpPr>
        <cdr:cNvPr id="8" name="Téglalap 7"/>
        <cdr:cNvSpPr/>
      </cdr:nvSpPr>
      <cdr:spPr>
        <a:xfrm xmlns:a="http://schemas.openxmlformats.org/drawingml/2006/main">
          <a:off x="6786113" y="456735"/>
          <a:ext cx="510380" cy="32633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>
              <a:solidFill>
                <a:schemeClr val="tx1"/>
              </a:solidFill>
              <a:latin typeface="Trebuchet MS" panose="020B0603020202020204" pitchFamily="34" charset="0"/>
            </a:rPr>
            <a:t>3,7</a:t>
          </a:r>
        </a:p>
      </cdr:txBody>
    </cdr:sp>
  </cdr:relSizeAnchor>
  <cdr:relSizeAnchor xmlns:cdr="http://schemas.openxmlformats.org/drawingml/2006/chartDrawing">
    <cdr:from>
      <cdr:x>0.88053</cdr:x>
      <cdr:y>0.18081</cdr:y>
    </cdr:from>
    <cdr:to>
      <cdr:x>0.94217</cdr:x>
      <cdr:y>0.24697</cdr:y>
    </cdr:to>
    <cdr:sp macro="" textlink="">
      <cdr:nvSpPr>
        <cdr:cNvPr id="9" name="Téglalap 8"/>
        <cdr:cNvSpPr/>
      </cdr:nvSpPr>
      <cdr:spPr>
        <a:xfrm xmlns:a="http://schemas.openxmlformats.org/drawingml/2006/main">
          <a:off x="7290777" y="813639"/>
          <a:ext cx="510380" cy="29772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>
              <a:solidFill>
                <a:schemeClr val="tx1"/>
              </a:solidFill>
              <a:latin typeface="Trebuchet MS" panose="020B0603020202020204" pitchFamily="34" charset="0"/>
            </a:rPr>
            <a:t>3,2</a:t>
          </a:r>
        </a:p>
      </cdr:txBody>
    </cdr:sp>
  </cdr:relSizeAnchor>
  <cdr:relSizeAnchor xmlns:cdr="http://schemas.openxmlformats.org/drawingml/2006/chartDrawing">
    <cdr:from>
      <cdr:x>0.78479</cdr:x>
      <cdr:y>0.1973</cdr:y>
    </cdr:from>
    <cdr:to>
      <cdr:x>0.81432</cdr:x>
      <cdr:y>0.24566</cdr:y>
    </cdr:to>
    <cdr:cxnSp macro="">
      <cdr:nvCxnSpPr>
        <cdr:cNvPr id="10" name="Egyenes összekötő nyíllal 9"/>
        <cdr:cNvCxnSpPr>
          <a:stCxn xmlns:a="http://schemas.openxmlformats.org/drawingml/2006/main" id="7" idx="2"/>
        </cdr:cNvCxnSpPr>
      </cdr:nvCxnSpPr>
      <cdr:spPr>
        <a:xfrm xmlns:a="http://schemas.openxmlformats.org/drawingml/2006/main">
          <a:off x="6498062" y="887844"/>
          <a:ext cx="244508" cy="21762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0.84771</cdr:x>
      <cdr:y>0.1795</cdr:y>
    </cdr:from>
    <cdr:to>
      <cdr:x>0.86425</cdr:x>
      <cdr:y>0.23621</cdr:y>
    </cdr:to>
    <cdr:cxnSp macro="">
      <cdr:nvCxnSpPr>
        <cdr:cNvPr id="11" name="Egyenes összekötő nyíllal 10"/>
        <cdr:cNvCxnSpPr/>
      </cdr:nvCxnSpPr>
      <cdr:spPr>
        <a:xfrm xmlns:a="http://schemas.openxmlformats.org/drawingml/2006/main">
          <a:off x="7019042" y="807732"/>
          <a:ext cx="136952" cy="255195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0.14688</cdr:x>
      <cdr:y>0.27516</cdr:y>
    </cdr:from>
    <cdr:to>
      <cdr:x>0.29582</cdr:x>
      <cdr:y>0.35039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67C93CF1-9C70-49FE-B637-0AF224840859}"/>
            </a:ext>
          </a:extLst>
        </cdr:cNvPr>
        <cdr:cNvSpPr txBox="1"/>
      </cdr:nvSpPr>
      <cdr:spPr>
        <a:xfrm xmlns:a="http://schemas.openxmlformats.org/drawingml/2006/main">
          <a:off x="1216154" y="1238218"/>
          <a:ext cx="123324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600" dirty="0" err="1">
              <a:latin typeface="Trebuchet MS" panose="020B0603020202020204" pitchFamily="34" charset="0"/>
            </a:rPr>
            <a:t>2017.I.n.év</a:t>
          </a:r>
        </a:p>
      </cdr:txBody>
    </cdr:sp>
  </cdr:relSizeAnchor>
  <cdr:relSizeAnchor xmlns:cdr="http://schemas.openxmlformats.org/drawingml/2006/chartDrawing">
    <cdr:from>
      <cdr:x>0.48077</cdr:x>
      <cdr:y>0.66545</cdr:y>
    </cdr:from>
    <cdr:to>
      <cdr:x>0.65002</cdr:x>
      <cdr:y>0.74069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37BC3A72-802E-4002-8FEB-18023A5A40F2}"/>
            </a:ext>
          </a:extLst>
        </cdr:cNvPr>
        <cdr:cNvSpPr txBox="1"/>
      </cdr:nvSpPr>
      <cdr:spPr>
        <a:xfrm xmlns:a="http://schemas.openxmlformats.org/drawingml/2006/main">
          <a:off x="3980784" y="2994533"/>
          <a:ext cx="140136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600" dirty="0" err="1">
              <a:latin typeface="Trebuchet MS" panose="020B0603020202020204" pitchFamily="34" charset="0"/>
            </a:rPr>
            <a:t>2008.IV.n.év</a:t>
          </a:r>
        </a:p>
      </cdr:txBody>
    </cdr:sp>
  </cdr:relSizeAnchor>
  <cdr:relSizeAnchor xmlns:cdr="http://schemas.openxmlformats.org/drawingml/2006/chartDrawing">
    <cdr:from>
      <cdr:x>0.34936</cdr:x>
      <cdr:y>0.56073</cdr:y>
    </cdr:from>
    <cdr:to>
      <cdr:x>0.5</cdr:x>
      <cdr:y>0.63596</cdr:y>
    </cdr:to>
    <cdr:sp macro="" textlink="">
      <cdr:nvSpPr>
        <cdr:cNvPr id="9" name="TextBox 6">
          <a:extLst xmlns:a="http://schemas.openxmlformats.org/drawingml/2006/main">
            <a:ext uri="{FF2B5EF4-FFF2-40B4-BE49-F238E27FC236}">
              <a16:creationId xmlns:a16="http://schemas.microsoft.com/office/drawing/2014/main" id="{8EFAC840-EDC1-41D0-8C52-CC1276A3E526}"/>
            </a:ext>
          </a:extLst>
        </cdr:cNvPr>
        <cdr:cNvSpPr txBox="1"/>
      </cdr:nvSpPr>
      <cdr:spPr>
        <a:xfrm xmlns:a="http://schemas.openxmlformats.org/drawingml/2006/main">
          <a:off x="2892673" y="2523269"/>
          <a:ext cx="1247327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 err="1">
              <a:latin typeface="Trebuchet MS" panose="020B0603020202020204" pitchFamily="34" charset="0"/>
            </a:rPr>
            <a:t>2005.I.n.év</a:t>
          </a:r>
        </a:p>
      </cdr:txBody>
    </cdr:sp>
  </cdr:relSizeAnchor>
  <cdr:relSizeAnchor xmlns:cdr="http://schemas.openxmlformats.org/drawingml/2006/chartDrawing">
    <cdr:from>
      <cdr:x>0.8214</cdr:x>
      <cdr:y>0.7299</cdr:y>
    </cdr:from>
    <cdr:to>
      <cdr:x>0.98118</cdr:x>
      <cdr:y>0.80513</cdr:y>
    </cdr:to>
    <cdr:sp macro="" textlink="">
      <cdr:nvSpPr>
        <cdr:cNvPr id="6" name="TextBox 4">
          <a:extLst xmlns:a="http://schemas.openxmlformats.org/drawingml/2006/main">
            <a:ext uri="{FF2B5EF4-FFF2-40B4-BE49-F238E27FC236}">
              <a16:creationId xmlns:a16="http://schemas.microsoft.com/office/drawing/2014/main" id="{81853062-FFAB-48D0-AC9F-711947DAC9CE}"/>
            </a:ext>
          </a:extLst>
        </cdr:cNvPr>
        <cdr:cNvSpPr txBox="1"/>
      </cdr:nvSpPr>
      <cdr:spPr>
        <a:xfrm xmlns:a="http://schemas.openxmlformats.org/drawingml/2006/main">
          <a:off x="6801233" y="3284531"/>
          <a:ext cx="1322939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 err="1">
              <a:latin typeface="Trebuchet MS" panose="020B0603020202020204" pitchFamily="34" charset="0"/>
            </a:rPr>
            <a:t>2010.II.n.év</a:t>
          </a:r>
        </a:p>
      </cdr:txBody>
    </cdr:sp>
  </cdr:relSizeAnchor>
  <cdr:relSizeAnchor xmlns:cdr="http://schemas.openxmlformats.org/drawingml/2006/chartDrawing">
    <cdr:from>
      <cdr:x>0.14542</cdr:x>
      <cdr:y>0.06487</cdr:y>
    </cdr:from>
    <cdr:to>
      <cdr:x>0.44186</cdr:x>
      <cdr:y>0.15755</cdr:y>
    </cdr:to>
    <cdr:sp macro="" textlink="">
      <cdr:nvSpPr>
        <cdr:cNvPr id="10" name="Téglalap 9"/>
        <cdr:cNvSpPr/>
      </cdr:nvSpPr>
      <cdr:spPr>
        <a:xfrm xmlns:a="http://schemas.openxmlformats.org/drawingml/2006/main">
          <a:off x="1204103" y="291899"/>
          <a:ext cx="2454523" cy="41708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>
              <a:solidFill>
                <a:srgbClr val="1E2452"/>
              </a:solidFill>
              <a:latin typeface="Trebuchet MS" panose="020B0603020202020204" pitchFamily="34" charset="0"/>
            </a:rPr>
            <a:t>Feszesebb kondíciók</a:t>
          </a:r>
        </a:p>
      </cdr:txBody>
    </cdr:sp>
  </cdr:relSizeAnchor>
  <cdr:relSizeAnchor xmlns:cdr="http://schemas.openxmlformats.org/drawingml/2006/chartDrawing">
    <cdr:from>
      <cdr:x>0.70342</cdr:x>
      <cdr:y>0.51358</cdr:y>
    </cdr:from>
    <cdr:to>
      <cdr:x>0.96225</cdr:x>
      <cdr:y>0.59763</cdr:y>
    </cdr:to>
    <cdr:sp macro="" textlink="">
      <cdr:nvSpPr>
        <cdr:cNvPr id="11" name="Téglalap 10"/>
        <cdr:cNvSpPr/>
      </cdr:nvSpPr>
      <cdr:spPr>
        <a:xfrm xmlns:a="http://schemas.openxmlformats.org/drawingml/2006/main">
          <a:off x="5824303" y="2311114"/>
          <a:ext cx="2143115" cy="3782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>
              <a:solidFill>
                <a:srgbClr val="1E2452"/>
              </a:solidFill>
              <a:latin typeface="Trebuchet MS" panose="020B0603020202020204" pitchFamily="34" charset="0"/>
            </a:rPr>
            <a:t>Lazább kondíciók</a:t>
          </a:r>
        </a:p>
      </cdr:txBody>
    </cdr:sp>
  </cdr:relSizeAnchor>
  <cdr:relSizeAnchor xmlns:cdr="http://schemas.openxmlformats.org/drawingml/2006/chartDrawing">
    <cdr:from>
      <cdr:x>0.3797</cdr:x>
      <cdr:y>0.33381</cdr:y>
    </cdr:from>
    <cdr:to>
      <cdr:x>0.70143</cdr:x>
      <cdr:y>0.43074</cdr:y>
    </cdr:to>
    <cdr:sp macro="" textlink="">
      <cdr:nvSpPr>
        <cdr:cNvPr id="12" name="Nyíl: felfelé mutató 11"/>
        <cdr:cNvSpPr/>
      </cdr:nvSpPr>
      <cdr:spPr>
        <a:xfrm xmlns:a="http://schemas.openxmlformats.org/drawingml/2006/main" rot="18011968">
          <a:off x="4257789" y="388284"/>
          <a:ext cx="436194" cy="2663921"/>
        </a:xfrm>
        <a:prstGeom xmlns:a="http://schemas.openxmlformats.org/drawingml/2006/main" prst="upArrow">
          <a:avLst/>
        </a:prstGeom>
        <a:solidFill xmlns:a="http://schemas.openxmlformats.org/drawingml/2006/main">
          <a:srgbClr val="C00000"/>
        </a:solidFill>
      </cdr:spPr>
      <cdr:style>
        <a:lnRef xmlns:a="http://schemas.openxmlformats.org/drawingml/2006/main" idx="1">
          <a:schemeClr val="accent3"/>
        </a:lnRef>
        <a:fillRef xmlns:a="http://schemas.openxmlformats.org/drawingml/2006/main" idx="3">
          <a:schemeClr val="accent3"/>
        </a:fillRef>
        <a:effectRef xmlns:a="http://schemas.openxmlformats.org/drawingml/2006/main" idx="2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hu-H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0.69249</cdr:x>
      <cdr:y>0</cdr:y>
    </cdr:from>
    <cdr:to>
      <cdr:x>0.94692</cdr:x>
      <cdr:y>0.06633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30C8CED-9FD7-473C-998D-370714311878}"/>
            </a:ext>
          </a:extLst>
        </cdr:cNvPr>
        <cdr:cNvSpPr txBox="1"/>
      </cdr:nvSpPr>
      <cdr:spPr>
        <a:xfrm xmlns:a="http://schemas.openxmlformats.org/drawingml/2006/main">
          <a:off x="5733850" y="0"/>
          <a:ext cx="2106684" cy="29848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600" b="0" dirty="0" err="1">
              <a:latin typeface="Trebuchet MS" panose="020B0603020202020204" pitchFamily="34" charset="0"/>
            </a:rPr>
            <a:t>a GDP százalékában</a:t>
          </a:r>
        </a:p>
      </cdr:txBody>
    </cdr:sp>
  </cdr:relSizeAnchor>
  <cdr:relSizeAnchor xmlns:cdr="http://schemas.openxmlformats.org/drawingml/2006/chartDrawing">
    <cdr:from>
      <cdr:x>0.08077</cdr:x>
      <cdr:y>0.00116</cdr:y>
    </cdr:from>
    <cdr:to>
      <cdr:x>0.36332</cdr:x>
      <cdr:y>0.12834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3493EC87-3A88-4119-B770-7FC03D9517A4}"/>
            </a:ext>
          </a:extLst>
        </cdr:cNvPr>
        <cdr:cNvSpPr txBox="1"/>
      </cdr:nvSpPr>
      <cdr:spPr>
        <a:xfrm xmlns:a="http://schemas.openxmlformats.org/drawingml/2006/main">
          <a:off x="668776" y="5220"/>
          <a:ext cx="2339541" cy="5723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0" dirty="0" err="1">
              <a:latin typeface="Trebuchet MS" panose="020B0603020202020204" pitchFamily="34" charset="0"/>
            </a:rPr>
            <a:t>a GDP százalékában</a:t>
          </a:r>
        </a:p>
      </cdr:txBody>
    </cdr:sp>
  </cdr:relSizeAnchor>
  <cdr:relSizeAnchor xmlns:cdr="http://schemas.openxmlformats.org/drawingml/2006/chartDrawing">
    <cdr:from>
      <cdr:x>0.56108</cdr:x>
      <cdr:y>0.09113</cdr:y>
    </cdr:from>
    <cdr:to>
      <cdr:x>0.56108</cdr:x>
      <cdr:y>0.80219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DC7BA587-84B5-41D3-BFCA-58119CABBA56}"/>
            </a:ext>
          </a:extLst>
        </cdr:cNvPr>
        <cdr:cNvCxnSpPr/>
      </cdr:nvCxnSpPr>
      <cdr:spPr>
        <a:xfrm xmlns:a="http://schemas.openxmlformats.org/drawingml/2006/main" flipV="1">
          <a:off x="1696695" y="209973"/>
          <a:ext cx="0" cy="163828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0.61153</cdr:x>
      <cdr:y>0</cdr:y>
    </cdr:from>
    <cdr:to>
      <cdr:x>0.94289</cdr:x>
      <cdr:y>0.09868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B0FE357-67D1-4B49-864D-F45E9569B687}"/>
            </a:ext>
          </a:extLst>
        </cdr:cNvPr>
        <cdr:cNvSpPr txBox="1"/>
      </cdr:nvSpPr>
      <cdr:spPr>
        <a:xfrm xmlns:a="http://schemas.openxmlformats.org/drawingml/2006/main">
          <a:off x="5063453" y="0"/>
          <a:ext cx="2743676" cy="4440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800" b="0" dirty="0" err="1">
              <a:latin typeface="+mj-lt"/>
            </a:rPr>
            <a:t>az adósság százalékában</a:t>
          </a:r>
        </a:p>
      </cdr:txBody>
    </cdr:sp>
  </cdr:relSizeAnchor>
  <cdr:relSizeAnchor xmlns:cdr="http://schemas.openxmlformats.org/drawingml/2006/chartDrawing">
    <cdr:from>
      <cdr:x>0.7823</cdr:x>
      <cdr:y>0.09637</cdr:y>
    </cdr:from>
    <cdr:to>
      <cdr:x>0.7823</cdr:x>
      <cdr:y>0.72098</cdr:y>
    </cdr:to>
    <cdr:sp macro="" textlink="">
      <cdr:nv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93F08559-0520-4522-A583-0D97DCC198BC}"/>
            </a:ext>
          </a:extLst>
        </cdr:cNvPr>
        <cdr:cNvSpPr/>
      </cdr:nvSpPr>
      <cdr:spPr>
        <a:xfrm xmlns:a="http://schemas.openxmlformats.org/drawingml/2006/main" flipV="1">
          <a:off x="2355749" y="220806"/>
          <a:ext cx="0" cy="1431169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0.08362</cdr:x>
      <cdr:y>0</cdr:y>
    </cdr:from>
    <cdr:to>
      <cdr:x>0.37576</cdr:x>
      <cdr:y>0.08512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D61333AD-EB37-4997-A6AA-6CA50DE05CF0}"/>
            </a:ext>
          </a:extLst>
        </cdr:cNvPr>
        <cdr:cNvSpPr txBox="1"/>
      </cdr:nvSpPr>
      <cdr:spPr>
        <a:xfrm xmlns:a="http://schemas.openxmlformats.org/drawingml/2006/main">
          <a:off x="692374" y="0"/>
          <a:ext cx="2418926" cy="38304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0" dirty="0" err="1">
              <a:latin typeface="+mj-lt"/>
            </a:rPr>
            <a:t>a GDP százalékában</a:t>
          </a: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0.72325</cdr:x>
      <cdr:y>0.06869</cdr:y>
    </cdr:from>
    <cdr:to>
      <cdr:x>0.72524</cdr:x>
      <cdr:y>0.69269</cdr:y>
    </cdr:to>
    <cdr:sp macro="" textlink="">
      <cdr:nvSpPr>
        <cdr:cNvPr id="4" name="Egyenes összekötő 2">
          <a:extLst xmlns:a="http://schemas.openxmlformats.org/drawingml/2006/main">
            <a:ext uri="{FF2B5EF4-FFF2-40B4-BE49-F238E27FC236}">
              <a16:creationId xmlns:a16="http://schemas.microsoft.com/office/drawing/2014/main" id="{ED6C4186-6BDD-4B73-A83C-4A1AB6AFBCE0}"/>
            </a:ext>
          </a:extLst>
        </cdr:cNvPr>
        <cdr:cNvSpPr/>
      </cdr:nvSpPr>
      <cdr:spPr>
        <a:xfrm xmlns:a="http://schemas.openxmlformats.org/drawingml/2006/main" flipV="1">
          <a:off x="5988548" y="309114"/>
          <a:ext cx="16478" cy="2808000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0.44992</cdr:x>
      <cdr:y>0.12714</cdr:y>
    </cdr:from>
    <cdr:to>
      <cdr:x>0.57171</cdr:x>
      <cdr:y>0.14494</cdr:y>
    </cdr:to>
    <cdr:cxnSp macro="">
      <cdr:nvCxnSpPr>
        <cdr:cNvPr id="10" name="Egyenes összekötő nyíllal 5">
          <a:extLst xmlns:a="http://schemas.openxmlformats.org/drawingml/2006/main">
            <a:ext uri="{FF2B5EF4-FFF2-40B4-BE49-F238E27FC236}">
              <a16:creationId xmlns:a16="http://schemas.microsoft.com/office/drawing/2014/main" id="{245376A9-8290-4D16-9DA4-146C4E91996F}"/>
            </a:ext>
          </a:extLst>
        </cdr:cNvPr>
        <cdr:cNvCxnSpPr>
          <a:stCxn xmlns:a="http://schemas.openxmlformats.org/drawingml/2006/main" id="6" idx="3"/>
        </cdr:cNvCxnSpPr>
      </cdr:nvCxnSpPr>
      <cdr:spPr>
        <a:xfrm xmlns:a="http://schemas.openxmlformats.org/drawingml/2006/main" flipV="1">
          <a:off x="3725330" y="572110"/>
          <a:ext cx="1008395" cy="80122"/>
        </a:xfrm>
        <a:prstGeom xmlns:a="http://schemas.openxmlformats.org/drawingml/2006/main" prst="straightConnector1">
          <a:avLst/>
        </a:prstGeom>
        <a:ln xmlns:a="http://schemas.openxmlformats.org/drawingml/2006/main" w="57150">
          <a:solidFill>
            <a:srgbClr val="00206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0.24574</cdr:x>
      <cdr:y>0.25</cdr:y>
    </cdr:from>
    <cdr:to>
      <cdr:x>0.28749</cdr:x>
      <cdr:y>0.36105</cdr:y>
    </cdr:to>
    <cdr:cxnSp macro="">
      <cdr:nvCxnSpPr>
        <cdr:cNvPr id="17" name="Egyenes összekötő nyíllal 5">
          <a:extLst xmlns:a="http://schemas.openxmlformats.org/drawingml/2006/main">
            <a:ext uri="{FF2B5EF4-FFF2-40B4-BE49-F238E27FC236}">
              <a16:creationId xmlns:a16="http://schemas.microsoft.com/office/drawing/2014/main" id="{C3526A04-A59B-44F6-942A-B4E28BC6D7A8}"/>
            </a:ext>
          </a:extLst>
        </cdr:cNvPr>
        <cdr:cNvCxnSpPr>
          <a:stCxn xmlns:a="http://schemas.openxmlformats.org/drawingml/2006/main" id="6" idx="2"/>
        </cdr:cNvCxnSpPr>
      </cdr:nvCxnSpPr>
      <cdr:spPr>
        <a:xfrm xmlns:a="http://schemas.openxmlformats.org/drawingml/2006/main" flipH="1">
          <a:off x="2034753" y="1125002"/>
          <a:ext cx="345628" cy="499731"/>
        </a:xfrm>
        <a:prstGeom xmlns:a="http://schemas.openxmlformats.org/drawingml/2006/main" prst="straightConnector1">
          <a:avLst/>
        </a:prstGeom>
        <a:ln xmlns:a="http://schemas.openxmlformats.org/drawingml/2006/main" w="57150">
          <a:solidFill>
            <a:srgbClr val="00206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0.12505</cdr:x>
      <cdr:y>0.03988</cdr:y>
    </cdr:from>
    <cdr:to>
      <cdr:x>0.44992</cdr:x>
      <cdr:y>0.25</cdr:y>
    </cdr:to>
    <cdr:sp macro="" textlink="">
      <cdr:nvSpPr>
        <cdr:cNvPr id="6" name="Szövegdoboz 1">
          <a:extLst xmlns:a="http://schemas.openxmlformats.org/drawingml/2006/main">
            <a:ext uri="{FF2B5EF4-FFF2-40B4-BE49-F238E27FC236}">
              <a16:creationId xmlns:a16="http://schemas.microsoft.com/office/drawing/2014/main" id="{01D2EB49-3C5E-4A75-B37D-F0488A07CB76}"/>
            </a:ext>
          </a:extLst>
        </cdr:cNvPr>
        <cdr:cNvSpPr txBox="1"/>
      </cdr:nvSpPr>
      <cdr:spPr>
        <a:xfrm xmlns:a="http://schemas.openxmlformats.org/drawingml/2006/main">
          <a:off x="1035432" y="179461"/>
          <a:ext cx="2689898" cy="94554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002060"/>
          </a:solidFill>
        </a:ln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>
              <a:solidFill>
                <a:srgbClr val="002060"/>
              </a:solidFill>
              <a:latin typeface="Trebuchet MS" panose="020B0603020202020204" pitchFamily="34" charset="0"/>
            </a:rPr>
            <a:t>Monetáris Tanács által kiemelten</a:t>
          </a:r>
          <a:r>
            <a:rPr lang="hu-HU" sz="1800" baseline="0" dirty="0">
              <a:solidFill>
                <a:srgbClr val="002060"/>
              </a:solidFill>
              <a:latin typeface="Trebuchet MS" panose="020B0603020202020204" pitchFamily="34" charset="0"/>
            </a:rPr>
            <a:t> fontosnak </a:t>
          </a:r>
          <a:r>
            <a:rPr lang="hu-HU" sz="1800" dirty="0">
              <a:solidFill>
                <a:srgbClr val="002060"/>
              </a:solidFill>
              <a:latin typeface="Trebuchet MS" panose="020B0603020202020204" pitchFamily="34" charset="0"/>
            </a:rPr>
            <a:t>tartott pályák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0.80439</cdr:x>
      <cdr:y>0.09151</cdr:y>
    </cdr:from>
    <cdr:to>
      <cdr:x>0.80439</cdr:x>
      <cdr:y>0.76062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462E64E6-AEB0-4C88-AADD-E440017C9039}"/>
            </a:ext>
          </a:extLst>
        </cdr:cNvPr>
        <cdr:cNvCxnSpPr/>
      </cdr:nvCxnSpPr>
      <cdr:spPr>
        <a:xfrm xmlns:a="http://schemas.openxmlformats.org/drawingml/2006/main">
          <a:off x="2437265" y="209303"/>
          <a:ext cx="0" cy="1530476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chemeClr val="tx2"/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0.82134</cdr:x>
      <cdr:y>0.38201</cdr:y>
    </cdr:from>
    <cdr:to>
      <cdr:x>0.85922</cdr:x>
      <cdr:y>0.51105</cdr:y>
    </cdr:to>
    <cdr:sp macro="" textlink="">
      <cdr:nvSpPr>
        <cdr:cNvPr id="3" name="Nyíl: felfelé-lefelé mutató 2"/>
        <cdr:cNvSpPr/>
      </cdr:nvSpPr>
      <cdr:spPr>
        <a:xfrm xmlns:a="http://schemas.openxmlformats.org/drawingml/2006/main">
          <a:off x="6800695" y="1719045"/>
          <a:ext cx="313647" cy="580680"/>
        </a:xfrm>
        <a:prstGeom xmlns:a="http://schemas.openxmlformats.org/drawingml/2006/main" prst="upDownArrow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solidFill>
            <a:srgbClr val="9C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0.09764</cdr:x>
      <cdr:y>0</cdr:y>
    </cdr:from>
    <cdr:to>
      <cdr:x>0.15144</cdr:x>
      <cdr:y>0.08732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671B8BB-B434-4BDB-811A-A73A39282E10}"/>
            </a:ext>
          </a:extLst>
        </cdr:cNvPr>
        <cdr:cNvSpPr txBox="1"/>
      </cdr:nvSpPr>
      <cdr:spPr>
        <a:xfrm xmlns:a="http://schemas.openxmlformats.org/drawingml/2006/main">
          <a:off x="808460" y="0"/>
          <a:ext cx="445466" cy="3929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0" i="0" u="none" strike="noStrike" dirty="0">
              <a:solidFill>
                <a:srgbClr val="000000"/>
              </a:solidFill>
              <a:latin typeface="Trebuchet MS" panose="020B0603020202020204" pitchFamily="34" charset="0"/>
            </a:rPr>
            <a:t>%</a:t>
          </a:r>
          <a:endParaRPr lang="hu-HU" sz="1800" dirty="0">
            <a:latin typeface="Trebuchet MS" panose="020B0603020202020204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0.30143</cdr:x>
      <cdr:y>0.12399</cdr:y>
    </cdr:from>
    <cdr:to>
      <cdr:x>0.30143</cdr:x>
      <cdr:y>0.97999</cdr:y>
    </cdr:to>
    <cdr:sp macro="" textlink="">
      <cdr:nvSpPr>
        <cdr:cNvPr id="16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C5E86EED-FC79-4EF9-8249-28CE1915F5C6}"/>
            </a:ext>
          </a:extLst>
        </cdr:cNvPr>
        <cdr:cNvSpPr/>
      </cdr:nvSpPr>
      <cdr:spPr>
        <a:xfrm xmlns:a="http://schemas.openxmlformats.org/drawingml/2006/main" rot="5400000" flipV="1">
          <a:off x="569841" y="2483967"/>
          <a:ext cx="3852000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tx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0.52969</cdr:x>
      <cdr:y>0.12399</cdr:y>
    </cdr:from>
    <cdr:to>
      <cdr:x>0.52969</cdr:x>
      <cdr:y>1</cdr:y>
    </cdr:to>
    <cdr:sp macro="" textlink="">
      <cdr:nvSpPr>
        <cdr:cNvPr id="6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5DC0DCE5-EAAD-4D0E-AC51-058C4FFD9A54}"/>
            </a:ext>
          </a:extLst>
        </cdr:cNvPr>
        <cdr:cNvSpPr/>
      </cdr:nvSpPr>
      <cdr:spPr>
        <a:xfrm xmlns:a="http://schemas.openxmlformats.org/drawingml/2006/main" rot="5400000" flipV="1">
          <a:off x="2414788" y="2528977"/>
          <a:ext cx="3942045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tx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0.75642</cdr:x>
      <cdr:y>0.12433</cdr:y>
    </cdr:from>
    <cdr:to>
      <cdr:x>0.75642</cdr:x>
      <cdr:y>0.98033</cdr:y>
    </cdr:to>
    <cdr:sp macro="" textlink="">
      <cdr:nvSpPr>
        <cdr:cNvPr id="7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5DC0DCE5-EAAD-4D0E-AC51-058C4FFD9A54}"/>
            </a:ext>
          </a:extLst>
        </cdr:cNvPr>
        <cdr:cNvSpPr/>
      </cdr:nvSpPr>
      <cdr:spPr>
        <a:xfrm xmlns:a="http://schemas.openxmlformats.org/drawingml/2006/main" rot="5400000" flipV="1">
          <a:off x="4337119" y="2485501"/>
          <a:ext cx="3852000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tx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0.2409</cdr:x>
      <cdr:y>0.44252</cdr:y>
    </cdr:from>
    <cdr:to>
      <cdr:x>0.47266</cdr:x>
      <cdr:y>0.52253</cdr:y>
    </cdr:to>
    <cdr:sp macro="" textlink="">
      <cdr:nvSpPr>
        <cdr:cNvPr id="9" name="Téglalap 8">
          <a:extLst xmlns:a="http://schemas.openxmlformats.org/drawingml/2006/main">
            <a:ext uri="{FF2B5EF4-FFF2-40B4-BE49-F238E27FC236}">
              <a16:creationId xmlns:a16="http://schemas.microsoft.com/office/drawing/2014/main" id="{4D13A57B-CBC2-4114-82FA-71F971FFAE58}"/>
            </a:ext>
          </a:extLst>
        </cdr:cNvPr>
        <cdr:cNvSpPr/>
      </cdr:nvSpPr>
      <cdr:spPr>
        <a:xfrm xmlns:a="http://schemas.openxmlformats.org/drawingml/2006/main">
          <a:off x="1994637" y="1991330"/>
          <a:ext cx="1919028" cy="36004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9525">
          <a:solidFill>
            <a:srgbClr val="00206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>
              <a:solidFill>
                <a:sysClr val="windowText" lastClr="000000"/>
              </a:solidFill>
              <a:latin typeface="Trebuchet MS" panose="020B0603020202020204" pitchFamily="34" charset="0"/>
            </a:rPr>
            <a:t>2017. I.</a:t>
          </a:r>
          <a:r>
            <a:rPr lang="hu-HU" sz="1600" baseline="0" dirty="0">
              <a:solidFill>
                <a:sysClr val="windowText" lastClr="000000"/>
              </a:solidFill>
              <a:latin typeface="Trebuchet MS" panose="020B0603020202020204" pitchFamily="34" charset="0"/>
            </a:rPr>
            <a:t> negyedév</a:t>
          </a:r>
          <a:endParaRPr lang="hu-HU" sz="1600" dirty="0">
            <a:solidFill>
              <a:sysClr val="windowText" lastClr="000000"/>
            </a:solidFill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0.29553</cdr:x>
      <cdr:y>0.24587</cdr:y>
    </cdr:from>
    <cdr:to>
      <cdr:x>0.35348</cdr:x>
      <cdr:y>0.44102</cdr:y>
    </cdr:to>
    <cdr:cxnSp macro="">
      <cdr:nvCxnSpPr>
        <cdr:cNvPr id="10" name="Egyenes összekötő nyíllal 9">
          <a:extLst xmlns:a="http://schemas.openxmlformats.org/drawingml/2006/main">
            <a:ext uri="{FF2B5EF4-FFF2-40B4-BE49-F238E27FC236}">
              <a16:creationId xmlns:a16="http://schemas.microsoft.com/office/drawing/2014/main" id="{CF008F77-BEED-4428-8CD9-F102BC52A8C1}"/>
            </a:ext>
          </a:extLst>
        </cdr:cNvPr>
        <cdr:cNvCxnSpPr/>
      </cdr:nvCxnSpPr>
      <cdr:spPr>
        <a:xfrm xmlns:a="http://schemas.openxmlformats.org/drawingml/2006/main" flipH="1" flipV="1">
          <a:off x="2447003" y="1106417"/>
          <a:ext cx="479833" cy="878185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ysClr val="windowText" lastClr="0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0.70983</cdr:x>
      <cdr:y>0.0793</cdr:y>
    </cdr:from>
    <cdr:to>
      <cdr:x>0.71261</cdr:x>
      <cdr:y>0.76427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7A87B416-5A2F-42F0-8E4D-ECE51D3BBB59}"/>
            </a:ext>
          </a:extLst>
        </cdr:cNvPr>
        <cdr:cNvCxnSpPr/>
      </cdr:nvCxnSpPr>
      <cdr:spPr>
        <a:xfrm xmlns:a="http://schemas.openxmlformats.org/drawingml/2006/main" flipV="1">
          <a:off x="5640521" y="367512"/>
          <a:ext cx="22066" cy="3174490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chemeClr val="tx2"/>
          </a:solidFill>
          <a:prstDash val="soli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0.58072</cdr:x>
      <cdr:y>0.08555</cdr:y>
    </cdr:from>
    <cdr:to>
      <cdr:x>0.87479</cdr:x>
      <cdr:y>0.2448</cdr:y>
    </cdr:to>
    <cdr:sp macro="" textlink="">
      <cdr:nvSpPr>
        <cdr:cNvPr id="3" name="Szövegdoboz 1"/>
        <cdr:cNvSpPr txBox="1"/>
      </cdr:nvSpPr>
      <cdr:spPr>
        <a:xfrm xmlns:a="http://schemas.openxmlformats.org/drawingml/2006/main">
          <a:off x="4614576" y="396501"/>
          <a:ext cx="2336699" cy="73803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002060"/>
          </a:solidFill>
        </a:ln>
      </cdr:spPr>
      <cdr:txBody>
        <a:bodyPr xmlns:a="http://schemas.openxmlformats.org/drawingml/2006/main" wrap="non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>
              <a:solidFill>
                <a:srgbClr val="002060"/>
              </a:solidFill>
              <a:latin typeface="Trebuchet MS" panose="020B0603020202020204" pitchFamily="34" charset="0"/>
            </a:rPr>
            <a:t>0,2-0,3 százalékponttal </a:t>
          </a:r>
        </a:p>
        <a:p xmlns:a="http://schemas.openxmlformats.org/drawingml/2006/main">
          <a:r>
            <a:rPr lang="hu-HU" sz="1400" dirty="0">
              <a:solidFill>
                <a:srgbClr val="002060"/>
              </a:solidFill>
              <a:latin typeface="Trebuchet MS" panose="020B0603020202020204" pitchFamily="34" charset="0"/>
            </a:rPr>
            <a:t>tartósan alacsonyabb az</a:t>
          </a:r>
        </a:p>
        <a:p xmlns:a="http://schemas.openxmlformats.org/drawingml/2006/main">
          <a:r>
            <a:rPr lang="hu-HU" sz="1400" dirty="0">
              <a:solidFill>
                <a:srgbClr val="002060"/>
              </a:solidFill>
              <a:latin typeface="Trebuchet MS" panose="020B0603020202020204" pitchFamily="34" charset="0"/>
            </a:rPr>
            <a:t>eurozóna inflációja</a:t>
          </a:r>
        </a:p>
      </cdr:txBody>
    </cdr:sp>
  </cdr:relSizeAnchor>
  <cdr:relSizeAnchor xmlns:cdr="http://schemas.openxmlformats.org/drawingml/2006/chartDrawing">
    <cdr:from>
      <cdr:x>0.8398</cdr:x>
      <cdr:y>0.2448</cdr:y>
    </cdr:from>
    <cdr:to>
      <cdr:x>0.86924</cdr:x>
      <cdr:y>0.37099</cdr:y>
    </cdr:to>
    <cdr:cxnSp macro="">
      <cdr:nvCxnSpPr>
        <cdr:cNvPr id="6" name="Straight Arrow Connector 8">
          <a:extLst xmlns:a="http://schemas.openxmlformats.org/drawingml/2006/main"/>
        </cdr:cNvPr>
        <cdr:cNvCxnSpPr/>
      </cdr:nvCxnSpPr>
      <cdr:spPr>
        <a:xfrm xmlns:a="http://schemas.openxmlformats.org/drawingml/2006/main">
          <a:off x="6673313" y="1134533"/>
          <a:ext cx="233915" cy="584791"/>
        </a:xfrm>
        <a:prstGeom xmlns:a="http://schemas.openxmlformats.org/drawingml/2006/main" prst="straightConnector1">
          <a:avLst/>
        </a:prstGeom>
        <a:ln xmlns:a="http://schemas.openxmlformats.org/drawingml/2006/main" w="57150">
          <a:solidFill>
            <a:srgbClr val="00B0F0"/>
          </a:solidFill>
          <a:tailEnd type="triangle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0.52207</cdr:x>
      <cdr:y>0.08671</cdr:y>
    </cdr:from>
    <cdr:to>
      <cdr:x>0.79194</cdr:x>
      <cdr:y>0.16821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D629339-3000-4730-871A-BD0585174242}"/>
            </a:ext>
          </a:extLst>
        </cdr:cNvPr>
        <cdr:cNvSpPr txBox="1"/>
      </cdr:nvSpPr>
      <cdr:spPr>
        <a:xfrm xmlns:a="http://schemas.openxmlformats.org/drawingml/2006/main">
          <a:off x="4322708" y="390178"/>
          <a:ext cx="2234567" cy="366766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5A139AC1-2510-4F8C-8BC6-C787399CA078}" type="TxLink">
            <a:rPr lang="en-US" sz="1800" b="0" i="0" u="none" strike="noStrike">
              <a:solidFill>
                <a:srgbClr val="000000"/>
              </a:solidFill>
              <a:latin typeface="Trebuchet MS" panose="020B0603020202020204" pitchFamily="34" charset="0"/>
            </a:rPr>
            <a:pPr/>
            <a:t>Márciusi előrejelzés</a:t>
          </a:fld>
          <a:endParaRPr lang="hu-HU" sz="1800" b="0" i="1" dirty="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0.79303</cdr:x>
      <cdr:y>0.132</cdr:y>
    </cdr:from>
    <cdr:to>
      <cdr:x>0.87176</cdr:x>
      <cdr:y>0.17223</cdr:y>
    </cdr:to>
    <cdr:sp macro="" textlink="">
      <cdr:nv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2C23C092-3895-4BD3-A52D-9577DB054923}"/>
            </a:ext>
          </a:extLst>
        </cdr:cNvPr>
        <cdr:cNvSpPr/>
      </cdr:nvSpPr>
      <cdr:spPr>
        <a:xfrm xmlns:a="http://schemas.openxmlformats.org/drawingml/2006/main">
          <a:off x="6566328" y="593982"/>
          <a:ext cx="651850" cy="181069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9C0000"/>
          </a:solidFill>
          <a:prstDash val="solid"/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0.64001</cdr:x>
      <cdr:y>0.07339</cdr:y>
    </cdr:from>
    <cdr:to>
      <cdr:x>0.64006</cdr:x>
      <cdr:y>0.70133</cdr:y>
    </cdr:to>
    <cdr:sp macro="" textlink="">
      <cdr:nvSpPr>
        <cdr:cNvPr id="2" name="Egyenes összekötő 1">
          <a:extLst xmlns:a="http://schemas.openxmlformats.org/drawingml/2006/main">
            <a:ext uri="{FF2B5EF4-FFF2-40B4-BE49-F238E27FC236}">
              <a16:creationId xmlns:a16="http://schemas.microsoft.com/office/drawing/2014/main" id="{577CFE1A-9A73-4CF8-A096-EC88B43566A3}"/>
            </a:ext>
          </a:extLst>
        </cdr:cNvPr>
        <cdr:cNvSpPr/>
      </cdr:nvSpPr>
      <cdr:spPr>
        <a:xfrm xmlns:a="http://schemas.openxmlformats.org/drawingml/2006/main">
          <a:off x="5299268" y="345021"/>
          <a:ext cx="414" cy="2952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2700" cap="flat" cmpd="sng" algn="ctr">
          <a:solidFill>
            <a:schemeClr val="tx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Trebuchet MS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Trebuchet MS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Trebuchet MS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Trebuchet MS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Trebuchet MS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Trebuchet MS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Trebuchet MS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Trebuchet MS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Trebuchet M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0.40623</cdr:x>
      <cdr:y>0.12124</cdr:y>
    </cdr:from>
    <cdr:to>
      <cdr:x>0.6135</cdr:x>
      <cdr:y>0.19326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C85BA37-9CA9-4A0B-9D89-D18B2363A5A1}"/>
            </a:ext>
          </a:extLst>
        </cdr:cNvPr>
        <cdr:cNvSpPr txBox="1"/>
      </cdr:nvSpPr>
      <cdr:spPr>
        <a:xfrm xmlns:a="http://schemas.openxmlformats.org/drawingml/2006/main">
          <a:off x="3363577" y="569966"/>
          <a:ext cx="1716223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600" dirty="0" err="1"/>
            <a:t>Tolerancia sáv</a:t>
          </a:r>
        </a:p>
      </cdr:txBody>
    </cdr:sp>
  </cdr:relSizeAnchor>
  <cdr:relSizeAnchor xmlns:cdr="http://schemas.openxmlformats.org/drawingml/2006/chartDrawing">
    <cdr:from>
      <cdr:x>0.50768</cdr:x>
      <cdr:y>0.20376</cdr:y>
    </cdr:from>
    <cdr:to>
      <cdr:x>0.54448</cdr:x>
      <cdr:y>0.26563</cdr:y>
    </cdr:to>
    <cdr:sp macro="" textlink="">
      <cdr:nvSpPr>
        <cdr:cNvPr id="5" name="Straight Arrow Connector 4">
          <a:extLst xmlns:a="http://schemas.openxmlformats.org/drawingml/2006/main">
            <a:ext uri="{FF2B5EF4-FFF2-40B4-BE49-F238E27FC236}">
              <a16:creationId xmlns:a16="http://schemas.microsoft.com/office/drawing/2014/main" id="{1E3B99CD-B6C8-4564-8380-E4676DF2E08D}"/>
            </a:ext>
          </a:extLst>
        </cdr:cNvPr>
        <cdr:cNvSpPr/>
      </cdr:nvSpPr>
      <cdr:spPr>
        <a:xfrm xmlns:a="http://schemas.openxmlformats.org/drawingml/2006/main">
          <a:off x="4203591" y="957889"/>
          <a:ext cx="304710" cy="29085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0.04308</cdr:x>
      <cdr:y>0.0063</cdr:y>
    </cdr:from>
    <cdr:to>
      <cdr:x>0.2907</cdr:x>
      <cdr:y>0.07832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981882A7-6092-40C9-82A7-C08AE571ED5A}"/>
            </a:ext>
          </a:extLst>
        </cdr:cNvPr>
        <cdr:cNvSpPr txBox="1"/>
      </cdr:nvSpPr>
      <cdr:spPr>
        <a:xfrm xmlns:a="http://schemas.openxmlformats.org/drawingml/2006/main">
          <a:off x="356702" y="29617"/>
          <a:ext cx="205029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600" dirty="0" err="1"/>
            <a:t>Százalékpont</a:t>
          </a:r>
        </a:p>
      </cdr:txBody>
    </cdr:sp>
  </cdr:relSizeAnchor>
  <cdr:relSizeAnchor xmlns:cdr="http://schemas.openxmlformats.org/drawingml/2006/chartDrawing">
    <cdr:from>
      <cdr:x>0.79756</cdr:x>
      <cdr:y>0</cdr:y>
    </cdr:from>
    <cdr:to>
      <cdr:x>0.97242</cdr:x>
      <cdr:y>0.07202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09332FC1-5637-4510-A4EE-990C4DA905A6}"/>
            </a:ext>
          </a:extLst>
        </cdr:cNvPr>
        <cdr:cNvSpPr txBox="1"/>
      </cdr:nvSpPr>
      <cdr:spPr>
        <a:xfrm xmlns:a="http://schemas.openxmlformats.org/drawingml/2006/main">
          <a:off x="6603800" y="-1253152"/>
          <a:ext cx="144780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 err="1"/>
            <a:t>Százalékpont</a:t>
          </a:r>
        </a:p>
      </cdr:txBody>
    </cdr:sp>
  </cdr:relSizeAnchor>
  <cdr:relSizeAnchor xmlns:cdr="http://schemas.openxmlformats.org/drawingml/2006/chartDrawing">
    <cdr:from>
      <cdr:x>0.24805</cdr:x>
      <cdr:y>0.20646</cdr:y>
    </cdr:from>
    <cdr:to>
      <cdr:x>0.42638</cdr:x>
      <cdr:y>0.2817</cdr:y>
    </cdr:to>
    <cdr:sp macro="" textlink="">
      <cdr:nvSpPr>
        <cdr:cNvPr id="23" name="TextBox 2">
          <a:extLst xmlns:a="http://schemas.openxmlformats.org/drawingml/2006/main">
            <a:ext uri="{FF2B5EF4-FFF2-40B4-BE49-F238E27FC236}">
              <a16:creationId xmlns:a16="http://schemas.microsoft.com/office/drawing/2014/main" id="{CE48501E-E040-48FC-8251-9703FE98504A}"/>
            </a:ext>
          </a:extLst>
        </cdr:cNvPr>
        <cdr:cNvSpPr txBox="1"/>
      </cdr:nvSpPr>
      <cdr:spPr>
        <a:xfrm xmlns:a="http://schemas.openxmlformats.org/drawingml/2006/main">
          <a:off x="2053850" y="929085"/>
          <a:ext cx="1476550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 err="1"/>
            <a:t>Inflációs cél</a:t>
          </a:r>
        </a:p>
      </cdr:txBody>
    </cdr:sp>
  </cdr:relSizeAnchor>
  <cdr:relSizeAnchor xmlns:cdr="http://schemas.openxmlformats.org/drawingml/2006/chartDrawing">
    <cdr:from>
      <cdr:x>0.33606</cdr:x>
      <cdr:y>0.28579</cdr:y>
    </cdr:from>
    <cdr:to>
      <cdr:x>0.35736</cdr:x>
      <cdr:y>0.33857</cdr:y>
    </cdr:to>
    <cdr:sp macro="" textlink="">
      <cdr:nvSpPr>
        <cdr:cNvPr id="24" name="Straight Arrow Connector 4">
          <a:extLst xmlns:a="http://schemas.openxmlformats.org/drawingml/2006/main">
            <a:ext uri="{FF2B5EF4-FFF2-40B4-BE49-F238E27FC236}">
              <a16:creationId xmlns:a16="http://schemas.microsoft.com/office/drawing/2014/main" id="{E9E3EC64-09AB-4256-B9F7-8DC07C23C9F8}"/>
            </a:ext>
          </a:extLst>
        </cdr:cNvPr>
        <cdr:cNvSpPr/>
      </cdr:nvSpPr>
      <cdr:spPr>
        <a:xfrm xmlns:a="http://schemas.openxmlformats.org/drawingml/2006/main">
          <a:off x="2782577" y="1343518"/>
          <a:ext cx="176323" cy="24813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0.49322</cdr:x>
      <cdr:y>0.12906</cdr:y>
    </cdr:from>
    <cdr:to>
      <cdr:x>0.68926</cdr:x>
      <cdr:y>0.22065</cdr:y>
    </cdr:to>
    <cdr:sp macro="" textlink="">
      <cdr:nvSpPr>
        <cdr:cNvPr id="3" name="Szövegdoboz 2">
          <a:extLst xmlns:a="http://schemas.openxmlformats.org/drawingml/2006/main">
            <a:ext uri="{FF2B5EF4-FFF2-40B4-BE49-F238E27FC236}">
              <a16:creationId xmlns:a16="http://schemas.microsoft.com/office/drawing/2014/main" id="{A9C5A35C-C55D-4028-8AE2-DFA03259CE1A}"/>
            </a:ext>
          </a:extLst>
        </cdr:cNvPr>
        <cdr:cNvSpPr txBox="1"/>
      </cdr:nvSpPr>
      <cdr:spPr>
        <a:xfrm xmlns:a="http://schemas.openxmlformats.org/drawingml/2006/main">
          <a:off x="4083841" y="580790"/>
          <a:ext cx="1623220" cy="4121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Toleranciasáv</a:t>
          </a:r>
        </a:p>
      </cdr:txBody>
    </cdr:sp>
  </cdr:relSizeAnchor>
  <cdr:relSizeAnchor xmlns:cdr="http://schemas.openxmlformats.org/drawingml/2006/chartDrawing">
    <cdr:from>
      <cdr:x>0.60737</cdr:x>
      <cdr:y>0.20371</cdr:y>
    </cdr:from>
    <cdr:to>
      <cdr:x>0.63498</cdr:x>
      <cdr:y>0.2912</cdr:y>
    </cdr:to>
    <cdr:cxnSp macro="">
      <cdr:nvCxnSpPr>
        <cdr:cNvPr id="5" name="Egyenes összekötő nyíllal 4">
          <a:extLst xmlns:a="http://schemas.openxmlformats.org/drawingml/2006/main">
            <a:ext uri="{FF2B5EF4-FFF2-40B4-BE49-F238E27FC236}">
              <a16:creationId xmlns:a16="http://schemas.microsoft.com/office/drawing/2014/main" id="{3895BB01-1396-47E8-95A0-83B2A58AF17A}"/>
            </a:ext>
          </a:extLst>
        </cdr:cNvPr>
        <cdr:cNvCxnSpPr/>
      </cdr:nvCxnSpPr>
      <cdr:spPr>
        <a:xfrm xmlns:a="http://schemas.openxmlformats.org/drawingml/2006/main">
          <a:off x="5029000" y="916713"/>
          <a:ext cx="228600" cy="39370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0.10273</cdr:x>
      <cdr:y>0.5288</cdr:y>
    </cdr:from>
    <cdr:to>
      <cdr:x>0.2868</cdr:x>
      <cdr:y>0.61231</cdr:y>
    </cdr:to>
    <cdr:sp macro="" textlink="">
      <cdr:nvSpPr>
        <cdr:cNvPr id="4" name="Szövegdoboz 1">
          <a:extLst xmlns:a="http://schemas.openxmlformats.org/drawingml/2006/main">
            <a:ext uri="{FF2B5EF4-FFF2-40B4-BE49-F238E27FC236}">
              <a16:creationId xmlns:a16="http://schemas.microsoft.com/office/drawing/2014/main" id="{2CEC9E9D-5E7E-480F-A460-3307265E6A0A}"/>
            </a:ext>
          </a:extLst>
        </cdr:cNvPr>
        <cdr:cNvSpPr txBox="1"/>
      </cdr:nvSpPr>
      <cdr:spPr>
        <a:xfrm xmlns:a="http://schemas.openxmlformats.org/drawingml/2006/main">
          <a:off x="850572" y="2379606"/>
          <a:ext cx="1524128" cy="3757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Inflációs cél</a:t>
          </a:r>
        </a:p>
      </cdr:txBody>
    </cdr:sp>
  </cdr:relSizeAnchor>
  <cdr:relSizeAnchor xmlns:cdr="http://schemas.openxmlformats.org/drawingml/2006/chartDrawing">
    <cdr:from>
      <cdr:x>0.20244</cdr:x>
      <cdr:y>0.39563</cdr:y>
    </cdr:from>
    <cdr:to>
      <cdr:x>0.24999</cdr:x>
      <cdr:y>0.5</cdr:y>
    </cdr:to>
    <cdr:cxnSp macro="">
      <cdr:nvCxnSpPr>
        <cdr:cNvPr id="6" name="Egyenes összekötő nyíllal 5">
          <a:extLst xmlns:a="http://schemas.openxmlformats.org/drawingml/2006/main">
            <a:ext uri="{FF2B5EF4-FFF2-40B4-BE49-F238E27FC236}">
              <a16:creationId xmlns:a16="http://schemas.microsoft.com/office/drawing/2014/main" id="{16B2D09B-45F6-4A2C-9113-8BF514DB881C}"/>
            </a:ext>
          </a:extLst>
        </cdr:cNvPr>
        <cdr:cNvCxnSpPr/>
      </cdr:nvCxnSpPr>
      <cdr:spPr>
        <a:xfrm xmlns:a="http://schemas.openxmlformats.org/drawingml/2006/main" flipV="1">
          <a:off x="1676200" y="1780313"/>
          <a:ext cx="393700" cy="46968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0.64427</cdr:x>
      <cdr:y>0.60754</cdr:y>
    </cdr:from>
    <cdr:to>
      <cdr:x>0.97557</cdr:x>
      <cdr:y>0.74809</cdr:y>
    </cdr:to>
    <cdr:sp macro="" textlink="">
      <cdr:nvSpPr>
        <cdr:cNvPr id="21" name="Szövegdoboz 1">
          <a:extLst xmlns:a="http://schemas.openxmlformats.org/drawingml/2006/main">
            <a:ext uri="{FF2B5EF4-FFF2-40B4-BE49-F238E27FC236}">
              <a16:creationId xmlns:a16="http://schemas.microsoft.com/office/drawing/2014/main" id="{D554321A-27BE-439F-83DF-8A47CE07C0B4}"/>
            </a:ext>
          </a:extLst>
        </cdr:cNvPr>
        <cdr:cNvSpPr txBox="1"/>
      </cdr:nvSpPr>
      <cdr:spPr>
        <a:xfrm xmlns:a="http://schemas.openxmlformats.org/drawingml/2006/main">
          <a:off x="5334563" y="2733920"/>
          <a:ext cx="2743164" cy="6324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40000"/>
            <a:lumOff val="60000"/>
          </a:schemeClr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Az infláció később éri el az inflációs célt</a:t>
          </a:r>
        </a:p>
      </cdr:txBody>
    </cdr:sp>
  </cdr:relSizeAnchor>
  <cdr:relSizeAnchor xmlns:cdr="http://schemas.openxmlformats.org/drawingml/2006/chartDrawing">
    <cdr:from>
      <cdr:x>0.79603</cdr:x>
      <cdr:y>0.40691</cdr:y>
    </cdr:from>
    <cdr:to>
      <cdr:x>0.85328</cdr:x>
      <cdr:y>0.61516</cdr:y>
    </cdr:to>
    <cdr:cxnSp macro="">
      <cdr:nvCxnSpPr>
        <cdr:cNvPr id="22" name="Egyenes összekötő nyíllal 9">
          <a:extLst xmlns:a="http://schemas.openxmlformats.org/drawingml/2006/main">
            <a:ext uri="{FF2B5EF4-FFF2-40B4-BE49-F238E27FC236}">
              <a16:creationId xmlns:a16="http://schemas.microsoft.com/office/drawing/2014/main" id="{B954571B-F5EC-4BF5-B60A-236069817170}"/>
            </a:ext>
          </a:extLst>
        </cdr:cNvPr>
        <cdr:cNvCxnSpPr/>
      </cdr:nvCxnSpPr>
      <cdr:spPr>
        <a:xfrm xmlns:a="http://schemas.openxmlformats.org/drawingml/2006/main" flipH="1" flipV="1">
          <a:off x="6591100" y="1831113"/>
          <a:ext cx="474062" cy="93710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0.07873</cdr:x>
      <cdr:y>0</cdr:y>
    </cdr:from>
    <cdr:to>
      <cdr:x>0.20906</cdr:x>
      <cdr:y>0.08207</cdr:y>
    </cdr:to>
    <cdr:sp macro="" textlink="">
      <cdr:nvSpPr>
        <cdr:cNvPr id="24" name="Szövegdoboz 1">
          <a:extLst xmlns:a="http://schemas.openxmlformats.org/drawingml/2006/main">
            <a:ext uri="{FF2B5EF4-FFF2-40B4-BE49-F238E27FC236}">
              <a16:creationId xmlns:a16="http://schemas.microsoft.com/office/drawing/2014/main" id="{1952A56C-A5E0-401A-99CE-22CB1B0326B6}"/>
            </a:ext>
          </a:extLst>
        </cdr:cNvPr>
        <cdr:cNvSpPr txBox="1"/>
      </cdr:nvSpPr>
      <cdr:spPr>
        <a:xfrm xmlns:a="http://schemas.openxmlformats.org/drawingml/2006/main">
          <a:off x="651884" y="0"/>
          <a:ext cx="107914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%, év/év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2017.06.21.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 smtClean="0"/>
              <a:pPr>
                <a:defRPr/>
              </a:pPr>
              <a:t>2017.06.21.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dirty="0"/>
              <a:t>Mintaszöveg szerkesztése</a:t>
            </a:r>
          </a:p>
          <a:p>
            <a:pPr lvl="1"/>
            <a:r>
              <a:rPr lang="hu-HU" noProof="0" dirty="0"/>
              <a:t>Második szint</a:t>
            </a:r>
          </a:p>
          <a:p>
            <a:pPr lvl="2"/>
            <a:r>
              <a:rPr lang="hu-HU" noProof="0" dirty="0"/>
              <a:t>Harmadik szint</a:t>
            </a:r>
          </a:p>
          <a:p>
            <a:pPr lvl="3"/>
            <a:r>
              <a:rPr lang="hu-HU" noProof="0" dirty="0"/>
              <a:t>Negyedik szint</a:t>
            </a:r>
          </a:p>
          <a:p>
            <a:pPr lvl="4"/>
            <a:r>
              <a:rPr lang="hu-HU" noProof="0" dirty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2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895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16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3125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17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7390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1894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19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8022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solidFill>
                  <a:prstClr val="black"/>
                </a:solidFill>
                <a:latin typeface="Trebuchet MS" panose="020B0603020202020204" pitchFamily="34" charset="0"/>
              </a:rPr>
              <a:pPr eaLnBrk="1" hangingPunct="1"/>
              <a:t>22</a:t>
            </a:fld>
            <a:endParaRPr lang="hu-HU" altLang="hu-HU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9739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solidFill>
                  <a:prstClr val="black"/>
                </a:solidFill>
                <a:latin typeface="Trebuchet MS" panose="020B0603020202020204" pitchFamily="34" charset="0"/>
              </a:rPr>
              <a:pPr eaLnBrk="1" hangingPunct="1"/>
              <a:t>25</a:t>
            </a:fld>
            <a:endParaRPr lang="hu-HU" altLang="hu-HU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4555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solidFill>
                  <a:prstClr val="black"/>
                </a:solidFill>
                <a:latin typeface="Trebuchet MS" panose="020B0603020202020204" pitchFamily="34" charset="0"/>
              </a:rPr>
              <a:pPr eaLnBrk="1" hangingPunct="1"/>
              <a:t>26</a:t>
            </a:fld>
            <a:endParaRPr lang="hu-HU" altLang="hu-HU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7285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solidFill>
                  <a:prstClr val="black"/>
                </a:solidFill>
                <a:latin typeface="Trebuchet MS" panose="020B0603020202020204" pitchFamily="34" charset="0"/>
              </a:rPr>
              <a:pPr eaLnBrk="1" hangingPunct="1"/>
              <a:t>27</a:t>
            </a:fld>
            <a:endParaRPr lang="hu-HU" altLang="hu-HU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5253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solidFill>
                  <a:prstClr val="black"/>
                </a:solidFill>
                <a:latin typeface="Trebuchet MS" panose="020B0603020202020204" pitchFamily="34" charset="0"/>
              </a:rPr>
              <a:pPr eaLnBrk="1" hangingPunct="1"/>
              <a:t>28</a:t>
            </a:fld>
            <a:endParaRPr lang="hu-HU" altLang="hu-HU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2432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0718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18877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32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7852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33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7560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34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2009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66473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/>
          </a:p>
        </p:txBody>
      </p:sp>
      <p:sp>
        <p:nvSpPr>
          <p:cNvPr id="1229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4DF0C6-8680-454C-A492-98F8584CAEA2}" type="slidenum">
              <a:rPr lang="hu-HU" altLang="hu-HU" smtClean="0"/>
              <a:pPr>
                <a:spcBef>
                  <a:spcPct val="0"/>
                </a:spcBef>
              </a:pPr>
              <a:t>36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757963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37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5188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09576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39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1967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40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22467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4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46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12425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11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894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12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180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950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14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078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15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795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yitólap logóval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8000" y="2196000"/>
            <a:ext cx="6630364" cy="742711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1907702" y="980729"/>
            <a:ext cx="6630364" cy="720080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7360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  <p:sldLayoutId id="2147483809" r:id="rId5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3" y="344504"/>
            <a:ext cx="7236297" cy="9361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3600" b="1" dirty="0">
                <a:solidFill>
                  <a:srgbClr val="002060"/>
                </a:solidFill>
              </a:rPr>
              <a:t>Makrogazdasági kilátások</a:t>
            </a:r>
            <a:br>
              <a:rPr lang="hu-HU" sz="3600" b="1" dirty="0">
                <a:solidFill>
                  <a:srgbClr val="002060"/>
                </a:solidFill>
              </a:rPr>
            </a:br>
            <a:r>
              <a:rPr lang="hu-HU" sz="3600" b="1" dirty="0">
                <a:solidFill>
                  <a:srgbClr val="002060"/>
                </a:solidFill>
              </a:rPr>
              <a:t>Inflációs jelentés – 2017. június</a:t>
            </a:r>
            <a:endParaRPr lang="hu-HU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4"/>
          </p:nvPr>
        </p:nvSpPr>
        <p:spPr>
          <a:xfrm>
            <a:off x="1907703" y="1703405"/>
            <a:ext cx="7056785" cy="493335"/>
          </a:xfrm>
        </p:spPr>
        <p:txBody>
          <a:bodyPr>
            <a:noAutofit/>
          </a:bodyPr>
          <a:lstStyle/>
          <a:p>
            <a:r>
              <a:rPr lang="hu-HU" sz="2200" dirty="0">
                <a:solidFill>
                  <a:schemeClr val="bg2"/>
                </a:solidFill>
              </a:rPr>
              <a:t>Balatoni András, igazgató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idx="14"/>
          </p:nvPr>
        </p:nvSpPr>
        <p:spPr>
          <a:xfrm>
            <a:off x="1907703" y="2516215"/>
            <a:ext cx="6630364" cy="400734"/>
          </a:xfrm>
        </p:spPr>
        <p:txBody>
          <a:bodyPr>
            <a:noAutofit/>
          </a:bodyPr>
          <a:lstStyle/>
          <a:p>
            <a:r>
              <a:rPr lang="hu-HU" sz="2000" dirty="0"/>
              <a:t>2017. június 22.</a:t>
            </a:r>
          </a:p>
        </p:txBody>
      </p:sp>
      <p:sp>
        <p:nvSpPr>
          <p:cNvPr id="7" name="Content Placeholder 7"/>
          <p:cNvSpPr>
            <a:spLocks noGrp="1"/>
          </p:cNvSpPr>
          <p:nvPr>
            <p:ph idx="14"/>
          </p:nvPr>
        </p:nvSpPr>
        <p:spPr>
          <a:xfrm>
            <a:off x="1907703" y="2196740"/>
            <a:ext cx="6630364" cy="400734"/>
          </a:xfrm>
        </p:spPr>
        <p:txBody>
          <a:bodyPr>
            <a:noAutofit/>
          </a:bodyPr>
          <a:lstStyle/>
          <a:p>
            <a:r>
              <a:rPr lang="hu-HU" sz="20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727477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0093" y="180000"/>
            <a:ext cx="8072948" cy="759189"/>
          </a:xfrm>
        </p:spPr>
        <p:txBody>
          <a:bodyPr>
            <a:noAutofit/>
          </a:bodyPr>
          <a:lstStyle/>
          <a:p>
            <a:r>
              <a:rPr lang="hu-HU" sz="2800" b="1" dirty="0"/>
              <a:t>Az inflációs várakozások stabilan alacsony szinten alakulnak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343401" y="6458542"/>
            <a:ext cx="4800600" cy="365125"/>
          </a:xfrm>
        </p:spPr>
        <p:txBody>
          <a:bodyPr/>
          <a:lstStyle/>
          <a:p>
            <a:r>
              <a:rPr lang="hu-HU" altLang="hu-HU" sz="1200" dirty="0"/>
              <a:t>Forrás: Az Európai Bizottság adatai alapján MNB-számítás</a:t>
            </a:r>
          </a:p>
          <a:p>
            <a:endParaRPr lang="hu-HU" dirty="0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143891" y="5810070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Lakossági inflációs várakozások a régióban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00000000-0008-0000-2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8099594"/>
              </p:ext>
            </p:extLst>
          </p:nvPr>
        </p:nvGraphicFramePr>
        <p:xfrm>
          <a:off x="432000" y="1207879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4718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959666" y="39861"/>
            <a:ext cx="8184333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növekedésben a beruházások dominánsabbak korábbi előrejelzésünkhöz képest</a:t>
            </a:r>
            <a:endParaRPr lang="hu-HU" altLang="hu-HU" sz="2800" b="1" dirty="0">
              <a:solidFill>
                <a:srgbClr val="002060"/>
              </a:solidFill>
              <a:highlight>
                <a:srgbClr val="FFFF00"/>
              </a:highlight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11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Szöveg hely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/>
              <a:t>Forrás: MNB-számítás</a:t>
            </a:r>
          </a:p>
        </p:txBody>
      </p:sp>
      <p:sp>
        <p:nvSpPr>
          <p:cNvPr id="11" name="Téglalap 8"/>
          <p:cNvSpPr>
            <a:spLocks noChangeArrowheads="1"/>
          </p:cNvSpPr>
          <p:nvPr/>
        </p:nvSpPr>
        <p:spPr bwMode="auto">
          <a:xfrm>
            <a:off x="1204850" y="5878362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aktuális és az előző GDP-előrejelzés közötti eltérés</a:t>
            </a:r>
          </a:p>
        </p:txBody>
      </p:sp>
      <p:graphicFrame>
        <p:nvGraphicFramePr>
          <p:cNvPr id="15" name="Chart 1">
            <a:extLst>
              <a:ext uri="{FF2B5EF4-FFF2-40B4-BE49-F238E27FC236}">
                <a16:creationId xmlns:a16="http://schemas.microsoft.com/office/drawing/2014/main" id="{236DB540-71A4-43BF-804B-67F8471F25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4932154"/>
              </p:ext>
            </p:extLst>
          </p:nvPr>
        </p:nvGraphicFramePr>
        <p:xfrm>
          <a:off x="182879" y="1337861"/>
          <a:ext cx="8769531" cy="4460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5123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923453" y="1"/>
            <a:ext cx="8220547" cy="1131286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fogyasztás növekedése az importintenzív tartós és féltartós termékek esetén erősebb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12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4192146" y="6356350"/>
            <a:ext cx="4951855" cy="3651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altLang="hu-HU" sz="1200" dirty="0"/>
              <a:t>Forrás: KSH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fogyasztás szerkezetének alakulása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DEDC98E3-80AE-4242-941F-2444A828FF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5581719"/>
              </p:ext>
            </p:extLst>
          </p:nvPr>
        </p:nvGraphicFramePr>
        <p:xfrm>
          <a:off x="432000" y="129275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4318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16145" y="276716"/>
            <a:ext cx="8119133" cy="759189"/>
          </a:xfrm>
        </p:spPr>
        <p:txBody>
          <a:bodyPr>
            <a:noAutofit/>
          </a:bodyPr>
          <a:lstStyle/>
          <a:p>
            <a:r>
              <a:rPr lang="hu-HU" sz="3000" b="1" dirty="0"/>
              <a:t>Alacsonyabb eurozóna infláció a korábbi várakozásokhoz képest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>
                <a:solidFill>
                  <a:srgbClr val="202653"/>
                </a:solidFill>
              </a:rPr>
              <a:t>Magyar Nemzeti Bank</a:t>
            </a:r>
            <a:endParaRPr lang="hu-HU" dirty="0">
              <a:solidFill>
                <a:srgbClr val="202653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>
                <a:solidFill>
                  <a:srgbClr val="202653"/>
                </a:solidFill>
              </a:rPr>
              <a:pPr>
                <a:defRPr/>
              </a:pPr>
              <a:t>13</a:t>
            </a:fld>
            <a:endParaRPr lang="hu-HU" sz="1200" dirty="0">
              <a:solidFill>
                <a:srgbClr val="202653"/>
              </a:solidFill>
            </a:endParaRPr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4723800" y="6241742"/>
            <a:ext cx="4427984" cy="365125"/>
          </a:xfrm>
        </p:spPr>
        <p:txBody>
          <a:bodyPr/>
          <a:lstStyle/>
          <a:p>
            <a:r>
              <a:rPr lang="hu-HU" sz="1200" dirty="0"/>
              <a:t>Forrás: Eurostat, ECB</a:t>
            </a:r>
          </a:p>
        </p:txBody>
      </p:sp>
      <p:sp>
        <p:nvSpPr>
          <p:cNvPr id="7" name="Téglalap 8"/>
          <p:cNvSpPr>
            <a:spLocks noChangeArrowheads="1"/>
          </p:cNvSpPr>
          <p:nvPr/>
        </p:nvSpPr>
        <p:spPr bwMode="auto">
          <a:xfrm>
            <a:off x="1016145" y="5861378"/>
            <a:ext cx="8101012" cy="367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algn="r">
              <a:lnSpc>
                <a:spcPct val="107000"/>
              </a:lnSpc>
              <a:spcBef>
                <a:spcPct val="0"/>
              </a:spcBef>
              <a:buFontTx/>
              <a:buNone/>
            </a:pPr>
            <a:r>
              <a:rPr lang="hu-HU" altLang="hu-HU" sz="1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Az </a:t>
            </a:r>
            <a:r>
              <a:rPr lang="hu-HU" altLang="hu-HU" sz="1800" b="1" dirty="0" err="1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eurozóna</a:t>
            </a:r>
            <a:r>
              <a:rPr lang="hu-HU" altLang="hu-HU" sz="1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inflációjának várt alakulása</a:t>
            </a:r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8B6CD87D-7E74-49CB-8E79-05BF38B9A3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9652865"/>
              </p:ext>
            </p:extLst>
          </p:nvPr>
        </p:nvGraphicFramePr>
        <p:xfrm>
          <a:off x="461135" y="1321588"/>
          <a:ext cx="7946265" cy="4634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Nyíl: felfelé mutató 10"/>
          <p:cNvSpPr/>
          <p:nvPr/>
        </p:nvSpPr>
        <p:spPr>
          <a:xfrm rot="10800000">
            <a:off x="8407400" y="2616200"/>
            <a:ext cx="525142" cy="832441"/>
          </a:xfrm>
          <a:prstGeom prst="upArrow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1928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023117" y="39861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Az infláció 2,0-2,5 százalék körül alakul a nyári hónapokban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14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4390931" y="6296818"/>
            <a:ext cx="4753069" cy="484187"/>
          </a:xfrm>
        </p:spPr>
        <p:txBody>
          <a:bodyPr/>
          <a:lstStyle/>
          <a:p>
            <a:r>
              <a:rPr lang="hu-HU" altLang="hu-HU" sz="1200" dirty="0"/>
              <a:t>Megjegyzés: Éves változás. A bizonytalansági sáv a korábbi évek előrejelzési hibájának szórását mutatja.</a:t>
            </a:r>
          </a:p>
          <a:p>
            <a:pPr>
              <a:spcBef>
                <a:spcPts val="0"/>
              </a:spcBef>
            </a:pPr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891726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Rövid távú inflációs előrejelzésünk havi lefutása</a:t>
            </a:r>
          </a:p>
        </p:txBody>
      </p:sp>
      <p:graphicFrame>
        <p:nvGraphicFramePr>
          <p:cNvPr id="10" name="Chart 3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993445"/>
              </p:ext>
            </p:extLst>
          </p:nvPr>
        </p:nvGraphicFramePr>
        <p:xfrm>
          <a:off x="432000" y="1325353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3643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023117" y="39861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Az infláció csak 2019 elejétől éri el fenntarthatóan a 3 százalékos célt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15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inflációs előrejelzés felbontása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823323"/>
              </p:ext>
            </p:extLst>
          </p:nvPr>
        </p:nvGraphicFramePr>
        <p:xfrm>
          <a:off x="432000" y="1253152"/>
          <a:ext cx="8280000" cy="4701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1559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023116" y="39861"/>
            <a:ext cx="8120883" cy="1131287"/>
          </a:xfrm>
        </p:spPr>
        <p:txBody>
          <a:bodyPr>
            <a:noAutofit/>
          </a:bodyPr>
          <a:lstStyle/>
          <a:p>
            <a:r>
              <a:rPr lang="hu-HU" altLang="hu-HU" sz="3000" b="1" dirty="0">
                <a:solidFill>
                  <a:srgbClr val="002060"/>
                </a:solidFill>
              </a:rPr>
              <a:t>A cél elérése fél évvel később következik be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16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3187700" y="6217284"/>
            <a:ext cx="5956300" cy="484187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204850" y="5795630"/>
            <a:ext cx="7939150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inflációs előrejelzés negyedéves lefutása</a:t>
            </a:r>
          </a:p>
        </p:txBody>
      </p:sp>
      <p:graphicFrame>
        <p:nvGraphicFramePr>
          <p:cNvPr id="9" name="Chart 13">
            <a:extLst>
              <a:ext uri="{FF2B5EF4-FFF2-40B4-BE49-F238E27FC236}">
                <a16:creationId xmlns:a16="http://schemas.microsoft.com/office/drawing/2014/main" id="{A7787248-EF70-4247-98BC-92B02B5A5F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0468743"/>
              </p:ext>
            </p:extLst>
          </p:nvPr>
        </p:nvGraphicFramePr>
        <p:xfrm>
          <a:off x="432000" y="1394687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43322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023117" y="39861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Inflációs előrejelzésünk változásának felbontása</a:t>
            </a:r>
            <a:endParaRPr lang="hu-HU" altLang="hu-HU" sz="3200" b="1" dirty="0">
              <a:solidFill>
                <a:srgbClr val="002060"/>
              </a:solidFill>
              <a:highlight>
                <a:srgbClr val="FFFF00"/>
              </a:highlight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17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Szöveg hely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/>
              <a:t>Forrás: MNB-számítás</a:t>
            </a:r>
          </a:p>
        </p:txBody>
      </p:sp>
      <p:sp>
        <p:nvSpPr>
          <p:cNvPr id="8" name="Téglalap 8"/>
          <p:cNvSpPr>
            <a:spLocks noChangeArrowheads="1"/>
          </p:cNvSpPr>
          <p:nvPr/>
        </p:nvSpPr>
        <p:spPr bwMode="auto">
          <a:xfrm>
            <a:off x="1112945" y="5958099"/>
            <a:ext cx="7939150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aktuális és az előző inflációs előrejelzés közötti eltérés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BAE0CC0A-5831-4DDC-A406-4C1F4B9043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265083"/>
              </p:ext>
            </p:extLst>
          </p:nvPr>
        </p:nvGraphicFramePr>
        <p:xfrm>
          <a:off x="432000" y="1258974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79003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66354" y="2408222"/>
            <a:ext cx="7654835" cy="1214952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hu-HU" sz="4000" b="1" dirty="0">
                <a:solidFill>
                  <a:schemeClr val="bg1"/>
                </a:solidFill>
              </a:rPr>
              <a:t>A gazdasági növekedésre vonatkozó előrejelzésünk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18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557693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A gazdasági növekedésre vonatkozó előrejelzést meghatározó tényezők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19</a:t>
            </a:fld>
            <a:endParaRPr lang="hu-HU" altLang="hu-HU" sz="140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89681144"/>
              </p:ext>
            </p:extLst>
          </p:nvPr>
        </p:nvGraphicFramePr>
        <p:xfrm>
          <a:off x="1228969" y="1396364"/>
          <a:ext cx="7343531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40564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 err="1">
                <a:solidFill>
                  <a:srgbClr val="002060"/>
                </a:solidFill>
              </a:rPr>
              <a:t>Előrejelzésünk</a:t>
            </a:r>
            <a:r>
              <a:rPr lang="hu-HU" altLang="hu-HU" sz="3200" b="1" dirty="0">
                <a:solidFill>
                  <a:srgbClr val="002060"/>
                </a:solidFill>
              </a:rPr>
              <a:t> fő üzenetei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</a:t>
            </a:fld>
            <a:endParaRPr lang="hu-HU" altLang="hu-HU" sz="140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970788830"/>
              </p:ext>
            </p:extLst>
          </p:nvPr>
        </p:nvGraphicFramePr>
        <p:xfrm>
          <a:off x="428868" y="1354502"/>
          <a:ext cx="8429381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1944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3200" b="1" dirty="0"/>
              <a:t>A beruházások jelentős és általános emelkedése az év elején</a:t>
            </a:r>
            <a:endParaRPr lang="hu-HU" sz="3200" b="1" dirty="0">
              <a:highlight>
                <a:srgbClr val="FFFF00"/>
              </a:highligh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>
                <a:solidFill>
                  <a:srgbClr val="202653"/>
                </a:solidFill>
              </a:rPr>
              <a:pPr>
                <a:defRPr/>
              </a:pPr>
              <a:t>20</a:t>
            </a:fld>
            <a:endParaRPr lang="hu-HU" sz="1200" dirty="0">
              <a:solidFill>
                <a:srgbClr val="202653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543300" y="6157191"/>
            <a:ext cx="5459179" cy="62817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1200" dirty="0"/>
              <a:t>Megjegyzés: Éves változás.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200" dirty="0"/>
              <a:t>Forrás: KSH, MNB-számítás</a:t>
            </a:r>
          </a:p>
        </p:txBody>
      </p:sp>
      <p:sp>
        <p:nvSpPr>
          <p:cNvPr id="11" name="TextBox 6"/>
          <p:cNvSpPr txBox="1"/>
          <p:nvPr/>
        </p:nvSpPr>
        <p:spPr>
          <a:xfrm>
            <a:off x="1187624" y="5869580"/>
            <a:ext cx="7814855" cy="545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68580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9pPr>
          </a:lstStyle>
          <a:p>
            <a:endParaRPr lang="hu-HU" sz="1100" b="1" dirty="0">
              <a:solidFill>
                <a:srgbClr val="202653"/>
              </a:solidFill>
            </a:endParaRPr>
          </a:p>
        </p:txBody>
      </p:sp>
      <p:sp>
        <p:nvSpPr>
          <p:cNvPr id="13" name="TextBox 6"/>
          <p:cNvSpPr txBox="1"/>
          <p:nvPr/>
        </p:nvSpPr>
        <p:spPr>
          <a:xfrm>
            <a:off x="1187623" y="5884365"/>
            <a:ext cx="7814855" cy="545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68580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9pPr>
          </a:lstStyle>
          <a:p>
            <a:r>
              <a:rPr lang="hu-HU" sz="1800" b="1" dirty="0">
                <a:solidFill>
                  <a:srgbClr val="202653"/>
                </a:solidFill>
              </a:rPr>
              <a:t>A beruházások alakulása egyes szektorok alapján</a:t>
            </a:r>
            <a:endParaRPr lang="hu-HU" sz="1100" b="1" dirty="0">
              <a:solidFill>
                <a:srgbClr val="202653"/>
              </a:solidFill>
            </a:endParaRPr>
          </a:p>
        </p:txBody>
      </p:sp>
      <p:graphicFrame>
        <p:nvGraphicFramePr>
          <p:cNvPr id="12" name="Chart 5">
            <a:extLst>
              <a:ext uri="{FF2B5EF4-FFF2-40B4-BE49-F238E27FC236}">
                <a16:creationId xmlns:a16="http://schemas.microsoft.com/office/drawing/2014/main" id="{D0C7E41D-B6B3-444D-8BE2-F8F4D8E026B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32000" y="1179000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6515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b="1" dirty="0"/>
              <a:t>A javuló vállalati beruházási alapfolyamatokban jelentős a járműipari beszállítói hálózat fejlesztéseinek a szerepe</a:t>
            </a:r>
            <a:endParaRPr lang="hu-HU" sz="2800" b="1" dirty="0">
              <a:highlight>
                <a:srgbClr val="FFFF00"/>
              </a:highligh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>
                <a:solidFill>
                  <a:srgbClr val="202653"/>
                </a:solidFill>
              </a:rPr>
              <a:pPr>
                <a:defRPr/>
              </a:pPr>
              <a:t>21</a:t>
            </a:fld>
            <a:endParaRPr lang="hu-HU" sz="1200" dirty="0">
              <a:solidFill>
                <a:srgbClr val="202653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502875" y="6093297"/>
            <a:ext cx="7499603" cy="62817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1200" dirty="0"/>
              <a:t>Megjegyzés: Adatok milliárd forintban. A nem telt oszlopoknál a beruházás lefutására nincs rendelkezésre álló </a:t>
            </a:r>
            <a:r>
              <a:rPr lang="hu-HU" sz="1200" dirty="0" err="1"/>
              <a:t>információnk</a:t>
            </a:r>
            <a:r>
              <a:rPr lang="hu-HU" sz="1200" dirty="0"/>
              <a:t>. Pirossal a járműipari beszállítói hálózati fejlesztéseket jelöltük.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200" dirty="0"/>
              <a:t>Forrás: sajtóinformációk alapján MNB-készítés</a:t>
            </a:r>
          </a:p>
        </p:txBody>
      </p:sp>
      <p:sp>
        <p:nvSpPr>
          <p:cNvPr id="11" name="TextBox 6"/>
          <p:cNvSpPr txBox="1"/>
          <p:nvPr/>
        </p:nvSpPr>
        <p:spPr>
          <a:xfrm>
            <a:off x="1187624" y="5869580"/>
            <a:ext cx="7814855" cy="545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68580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9pPr>
          </a:lstStyle>
          <a:p>
            <a:endParaRPr lang="hu-HU" sz="1100" b="1" dirty="0">
              <a:solidFill>
                <a:srgbClr val="202653"/>
              </a:solidFill>
            </a:endParaRPr>
          </a:p>
        </p:txBody>
      </p:sp>
      <p:sp>
        <p:nvSpPr>
          <p:cNvPr id="13" name="TextBox 6"/>
          <p:cNvSpPr txBox="1"/>
          <p:nvPr/>
        </p:nvSpPr>
        <p:spPr>
          <a:xfrm>
            <a:off x="1187623" y="5769104"/>
            <a:ext cx="7814855" cy="545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68580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9pPr>
          </a:lstStyle>
          <a:p>
            <a:r>
              <a:rPr lang="hu-HU" sz="1800" b="1" dirty="0">
                <a:solidFill>
                  <a:srgbClr val="202653"/>
                </a:solidFill>
              </a:rPr>
              <a:t>Vállalati beruházások időzítése</a:t>
            </a:r>
            <a:endParaRPr lang="hu-HU" sz="1100" b="1" dirty="0">
              <a:solidFill>
                <a:srgbClr val="202653"/>
              </a:solidFill>
            </a:endParaRPr>
          </a:p>
        </p:txBody>
      </p:sp>
      <p:graphicFrame>
        <p:nvGraphicFramePr>
          <p:cNvPr id="10" name="Chart 3">
            <a:extLst>
              <a:ext uri="{FF2B5EF4-FFF2-40B4-BE49-F238E27FC236}">
                <a16:creationId xmlns:a16="http://schemas.microsoft.com/office/drawing/2014/main" id="{DF31B8D4-34CD-47E9-AE58-A5ABA2A975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2751817"/>
              </p:ext>
            </p:extLst>
          </p:nvPr>
        </p:nvGraphicFramePr>
        <p:xfrm>
          <a:off x="151343" y="1227510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44292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899592" y="0"/>
            <a:ext cx="8244408" cy="1131287"/>
          </a:xfrm>
        </p:spPr>
        <p:txBody>
          <a:bodyPr>
            <a:noAutofit/>
          </a:bodyPr>
          <a:lstStyle/>
          <a:p>
            <a:r>
              <a:rPr lang="hu-HU" altLang="hu-HU" sz="3000" b="1" dirty="0">
                <a:solidFill>
                  <a:srgbClr val="002060"/>
                </a:solidFill>
              </a:rPr>
              <a:t>A kkv-szektor hitelállományának növekedése a megcélzott sávon belül alakul</a:t>
            </a:r>
            <a:endParaRPr lang="hu-HU" altLang="hu-HU" sz="3000" b="1" dirty="0">
              <a:solidFill>
                <a:srgbClr val="002060"/>
              </a:solidFill>
              <a:highlight>
                <a:srgbClr val="FFFF00"/>
              </a:highlight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2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22</a:t>
            </a:fld>
            <a:endParaRPr lang="hu-HU" altLang="hu-HU" sz="12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228647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367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kkv-szektor hitelállományának éves változása</a:t>
            </a:r>
          </a:p>
        </p:txBody>
      </p:sp>
      <p:graphicFrame>
        <p:nvGraphicFramePr>
          <p:cNvPr id="10" name="Chart 11">
            <a:extLst>
              <a:ext uri="{FF2B5EF4-FFF2-40B4-BE49-F238E27FC236}">
                <a16:creationId xmlns:a16="http://schemas.microsoft.com/office/drawing/2014/main" id="{EDB74FD0-8A45-4117-8E63-BCE096723B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3478574"/>
              </p:ext>
            </p:extLst>
          </p:nvPr>
        </p:nvGraphicFramePr>
        <p:xfrm>
          <a:off x="432000" y="129275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1240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1" y="180000"/>
            <a:ext cx="8003040" cy="759189"/>
          </a:xfrm>
        </p:spPr>
        <p:txBody>
          <a:bodyPr>
            <a:noAutofit/>
          </a:bodyPr>
          <a:lstStyle/>
          <a:p>
            <a:r>
              <a:rPr lang="hu-HU" sz="3000" b="1" dirty="0"/>
              <a:t>Idei évben 10 százalékos béremelkedés a versenyszférában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23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949440" y="6356350"/>
            <a:ext cx="2194560" cy="365125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  <a:p>
            <a:endParaRPr lang="hu-HU" dirty="0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111946" y="5855909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versenyszféra nominális béreinek éves változása</a:t>
            </a:r>
          </a:p>
        </p:txBody>
      </p:sp>
      <p:graphicFrame>
        <p:nvGraphicFramePr>
          <p:cNvPr id="11" name="Chart 28">
            <a:extLst>
              <a:ext uri="{FF2B5EF4-FFF2-40B4-BE49-F238E27FC236}">
                <a16:creationId xmlns:a16="http://schemas.microsoft.com/office/drawing/2014/main" id="{1A0B9E00-F46E-4B85-AF9E-52B47FC43D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1466896"/>
              </p:ext>
            </p:extLst>
          </p:nvPr>
        </p:nvGraphicFramePr>
        <p:xfrm>
          <a:off x="432000" y="1397769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19084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953" y="180000"/>
            <a:ext cx="8183047" cy="759189"/>
          </a:xfrm>
        </p:spPr>
        <p:txBody>
          <a:bodyPr>
            <a:noAutofit/>
          </a:bodyPr>
          <a:lstStyle/>
          <a:p>
            <a:r>
              <a:rPr lang="hu-HU" sz="3000" b="1" dirty="0"/>
              <a:t>Emelkedő lakossági beruházási ráta mellett csökkenő pénzügyi megtakarítási ráta</a:t>
            </a:r>
            <a:endParaRPr lang="hu-HU" sz="3000" dirty="0">
              <a:highlight>
                <a:srgbClr val="FFFF00"/>
              </a:highligh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24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015620" y="6357170"/>
            <a:ext cx="4128380" cy="365124"/>
          </a:xfrm>
        </p:spPr>
        <p:txBody>
          <a:bodyPr/>
          <a:lstStyle/>
          <a:p>
            <a:r>
              <a:rPr lang="hu-HU" altLang="hu-HU" sz="1200" dirty="0"/>
              <a:t>Megjegyzés: Szaggatott vonalak az előző </a:t>
            </a:r>
            <a:r>
              <a:rPr lang="hu-HU" altLang="hu-HU" sz="1200" dirty="0" err="1"/>
              <a:t>előrejelzéseinket</a:t>
            </a:r>
            <a:r>
              <a:rPr lang="hu-HU" altLang="hu-HU" sz="1200" dirty="0"/>
              <a:t> mutatják.</a:t>
            </a:r>
          </a:p>
          <a:p>
            <a:pPr>
              <a:spcBef>
                <a:spcPts val="0"/>
              </a:spcBef>
            </a:pPr>
            <a:r>
              <a:rPr lang="hu-HU" altLang="hu-HU" sz="1200" dirty="0"/>
              <a:t>Forrás: KSH, MNB-számítás</a:t>
            </a:r>
          </a:p>
          <a:p>
            <a:endParaRPr lang="hu-HU" dirty="0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960953" y="5735682"/>
            <a:ext cx="8183047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lakossági fogyasztási, beruházási és pénzügyi megtakarítási ráta</a:t>
            </a:r>
          </a:p>
        </p:txBody>
      </p:sp>
      <p:graphicFrame>
        <p:nvGraphicFramePr>
          <p:cNvPr id="10" name="Chart 1">
            <a:extLst>
              <a:ext uri="{FF2B5EF4-FFF2-40B4-BE49-F238E27FC236}">
                <a16:creationId xmlns:a16="http://schemas.microsoft.com/office/drawing/2014/main" id="{C1CA013C-4006-49CE-A3F2-763AF5E01314}"/>
              </a:ext>
            </a:extLst>
          </p:cNvPr>
          <p:cNvGraphicFramePr>
            <a:graphicFrameLocks noGrp="1"/>
          </p:cNvGraphicFramePr>
          <p:nvPr/>
        </p:nvGraphicFramePr>
        <p:xfrm>
          <a:off x="432000" y="1179000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69877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933450" y="0"/>
            <a:ext cx="8210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Jelentős beruházási impulzus várható az EU- források felhasználásától és szerkezetének változásától</a:t>
            </a:r>
            <a:endParaRPr lang="hu-HU" altLang="hu-HU" sz="2800" b="1" dirty="0">
              <a:solidFill>
                <a:srgbClr val="002060"/>
              </a:solidFill>
              <a:highlight>
                <a:srgbClr val="FFFF00"/>
              </a:highlight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2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25</a:t>
            </a:fld>
            <a:endParaRPr lang="hu-HU" altLang="hu-HU" sz="12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228647" y="6296818"/>
            <a:ext cx="3816549" cy="48418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altLang="hu-HU" sz="1200" dirty="0"/>
              <a:t>Forrás: MNB, </a:t>
            </a:r>
            <a:r>
              <a:rPr lang="hu-HU" altLang="hu-HU" sz="1200" dirty="0" err="1"/>
              <a:t>NGM</a:t>
            </a:r>
            <a:endParaRPr lang="hu-HU" altLang="hu-HU" sz="1200" dirty="0"/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3086100" y="5794322"/>
            <a:ext cx="5959096" cy="68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uniós támogatásokhoz kapcsolódó pénzforgalmi és effektív kifizetések alakulása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FF738AE-017D-46F8-8BD1-37C6D6E817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2178609"/>
              </p:ext>
            </p:extLst>
          </p:nvPr>
        </p:nvGraphicFramePr>
        <p:xfrm>
          <a:off x="432000" y="129432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56399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624" y="0"/>
            <a:ext cx="7956376" cy="1131287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Idén jelentős fiskális impulzusra számítunk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2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26</a:t>
            </a:fld>
            <a:endParaRPr lang="hu-HU" altLang="hu-HU" sz="12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683568" y="6107209"/>
            <a:ext cx="8460432" cy="48418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altLang="hu-HU" sz="1200" dirty="0"/>
              <a:t>Megjegyzés: A fiskális keresleti hatás a kiegészített (</a:t>
            </a:r>
            <a:r>
              <a:rPr lang="hu-HU" altLang="hu-HU" sz="1200" dirty="0" err="1"/>
              <a:t>SNA</a:t>
            </a:r>
            <a:r>
              <a:rPr lang="hu-HU" altLang="hu-HU" sz="1200" dirty="0"/>
              <a:t>) elsődleges egyenleg változása. A fiskális keresleti hatás az EU- támogatások hatását csak a költségvetési önrész mértékéig tükrözi. Pozitív előjel keresletbővítést, negatív előjel keresletszűkítést jelent.</a:t>
            </a:r>
          </a:p>
          <a:p>
            <a:pPr>
              <a:spcBef>
                <a:spcPts val="0"/>
              </a:spcBef>
            </a:pPr>
            <a:r>
              <a:rPr lang="hu-HU" altLang="hu-HU" sz="1200" dirty="0"/>
              <a:t>Forrás: MNB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683568" y="5626260"/>
            <a:ext cx="8289620" cy="367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fiskális keresleti hatás</a:t>
            </a:r>
          </a:p>
        </p:txBody>
      </p:sp>
      <p:graphicFrame>
        <p:nvGraphicFramePr>
          <p:cNvPr id="11" name="Chart 52">
            <a:extLst>
              <a:ext uri="{FF2B5EF4-FFF2-40B4-BE49-F238E27FC236}">
                <a16:creationId xmlns:a16="http://schemas.microsoft.com/office/drawing/2014/main" id="{00000000-0008-0000-09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1731464"/>
              </p:ext>
            </p:extLst>
          </p:nvPr>
        </p:nvGraphicFramePr>
        <p:xfrm>
          <a:off x="432000" y="131009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0526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Felvevőpiacaink növekedési kilátásai javultak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2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27</a:t>
            </a:fld>
            <a:endParaRPr lang="hu-HU" altLang="hu-HU" sz="12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4647370" y="6237288"/>
            <a:ext cx="4441371" cy="48418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altLang="hu-HU" sz="1200" dirty="0"/>
              <a:t>Megjegyzés: Az oszlopok az aktuális előrejelzésünket, a vonalak a márciusi </a:t>
            </a:r>
            <a:r>
              <a:rPr lang="hu-HU" altLang="hu-HU" sz="1200" dirty="0" err="1"/>
              <a:t>előrejelzésünket</a:t>
            </a:r>
            <a:r>
              <a:rPr lang="hu-HU" altLang="hu-HU" sz="1200" dirty="0"/>
              <a:t> mutatják.</a:t>
            </a:r>
            <a:br>
              <a:rPr lang="hu-HU" altLang="hu-HU" sz="1200" dirty="0"/>
            </a:br>
            <a:r>
              <a:rPr lang="hu-HU" altLang="hu-HU" sz="1200" dirty="0"/>
              <a:t>Forrás: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43545" y="5800175"/>
            <a:ext cx="9045196" cy="38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Külső keresletünk GDP alapú növekedése</a:t>
            </a:r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F866F507-855E-4F24-871D-C9BBDB90A3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6274897"/>
              </p:ext>
            </p:extLst>
          </p:nvPr>
        </p:nvGraphicFramePr>
        <p:xfrm>
          <a:off x="411198" y="1298766"/>
          <a:ext cx="8309889" cy="4539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80809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A bizalmi indexek és a termelés közötti kapcsolat jelentősen fellazult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2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28</a:t>
            </a:fld>
            <a:endParaRPr lang="hu-HU" altLang="hu-HU" sz="12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4838700" y="6237288"/>
            <a:ext cx="4250041" cy="48418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altLang="hu-HU" sz="1200" dirty="0"/>
              <a:t>Megjegyzés: Hároméves gördülő korrelációk.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altLang="hu-HU" sz="1200" dirty="0"/>
              <a:t>Forrás: </a:t>
            </a:r>
            <a:r>
              <a:rPr lang="hu-HU" altLang="hu-HU" sz="1200" dirty="0" err="1"/>
              <a:t>Europai</a:t>
            </a:r>
            <a:r>
              <a:rPr lang="hu-HU" altLang="hu-HU" sz="1200" dirty="0"/>
              <a:t> Bizottság, OECD, Eurostat,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43545" y="5800175"/>
            <a:ext cx="9045196" cy="367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eurozóna konjunktúrahangulatának és ipari termelésének kapcsolata</a:t>
            </a:r>
          </a:p>
        </p:txBody>
      </p:sp>
      <p:graphicFrame>
        <p:nvGraphicFramePr>
          <p:cNvPr id="10" name="Chart 1">
            <a:extLst>
              <a:ext uri="{FF2B5EF4-FFF2-40B4-BE49-F238E27FC236}">
                <a16:creationId xmlns:a16="http://schemas.microsoft.com/office/drawing/2014/main" id="{B40564D3-489E-49E5-9CE5-7DF741A317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6735258"/>
              </p:ext>
            </p:extLst>
          </p:nvPr>
        </p:nvGraphicFramePr>
        <p:xfrm>
          <a:off x="426143" y="1240644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87747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3200" b="1" dirty="0"/>
              <a:t>A tavalyinál kevesebb munkanap az idei év növekedését negatívan befolyásolja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>
                <a:solidFill>
                  <a:srgbClr val="202653"/>
                </a:solidFill>
              </a:rPr>
              <a:t>Magyar Nemzeti Bank</a:t>
            </a:r>
            <a:endParaRPr lang="hu-HU" dirty="0">
              <a:solidFill>
                <a:srgbClr val="20265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>
                <a:solidFill>
                  <a:srgbClr val="202653"/>
                </a:solidFill>
              </a:rPr>
              <a:pPr>
                <a:defRPr/>
              </a:pPr>
              <a:t>29</a:t>
            </a:fld>
            <a:endParaRPr lang="hu-HU" sz="1200" dirty="0">
              <a:solidFill>
                <a:srgbClr val="202653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499992" y="6356350"/>
            <a:ext cx="4644008" cy="3651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200" dirty="0"/>
              <a:t>Megjegyzés: A várható rutinrevíziók hatását is figyelembe véve.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hu-HU" sz="1200" dirty="0"/>
              <a:t>Forrás: KSH, MNB-számítás</a:t>
            </a:r>
          </a:p>
        </p:txBody>
      </p:sp>
      <p:sp>
        <p:nvSpPr>
          <p:cNvPr id="11" name="TextBox 6"/>
          <p:cNvSpPr txBox="1"/>
          <p:nvPr/>
        </p:nvSpPr>
        <p:spPr>
          <a:xfrm>
            <a:off x="1706880" y="5869580"/>
            <a:ext cx="7295599" cy="545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68580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9pPr>
          </a:lstStyle>
          <a:p>
            <a:r>
              <a:rPr lang="hu-HU" sz="1800" b="1" dirty="0">
                <a:solidFill>
                  <a:srgbClr val="202653"/>
                </a:solidFill>
              </a:rPr>
              <a:t>A GDP éves változása és a munkanaphatás alakulása</a:t>
            </a:r>
            <a:endParaRPr lang="hu-HU" sz="1100" b="1" dirty="0">
              <a:solidFill>
                <a:srgbClr val="202653"/>
              </a:solidFill>
            </a:endParaRPr>
          </a:p>
        </p:txBody>
      </p:sp>
      <p:graphicFrame>
        <p:nvGraphicFramePr>
          <p:cNvPr id="12" name="Chart 1">
            <a:extLst>
              <a:ext uri="{FF2B5EF4-FFF2-40B4-BE49-F238E27FC236}">
                <a16:creationId xmlns:a16="http://schemas.microsoft.com/office/drawing/2014/main" id="{21CD548C-E74E-4A7B-9794-3DD6599C373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32000" y="1268760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4909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66354" y="2408222"/>
            <a:ext cx="7654835" cy="1214952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hu-HU" sz="4000" b="1" dirty="0">
                <a:solidFill>
                  <a:schemeClr val="bg1"/>
                </a:solidFill>
              </a:rPr>
              <a:t>Mérsékeltebb infláció a teljes előrejelzési horizonton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3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2856496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7342" y="304148"/>
            <a:ext cx="8064000" cy="759189"/>
          </a:xfrm>
        </p:spPr>
        <p:txBody>
          <a:bodyPr>
            <a:noAutofit/>
          </a:bodyPr>
          <a:lstStyle/>
          <a:p>
            <a:r>
              <a:rPr lang="hu-HU" sz="3000" b="1" dirty="0"/>
              <a:t>Összességében a belső kereslet erősödése a fő motorja az erős gazdasági növekedésnek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30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057900" y="6356350"/>
            <a:ext cx="3086100" cy="365125"/>
          </a:xfrm>
        </p:spPr>
        <p:txBody>
          <a:bodyPr/>
          <a:lstStyle/>
          <a:p>
            <a:r>
              <a:rPr lang="hu-HU" dirty="0"/>
              <a:t>Forrás: KSH, MNB-számítás</a:t>
            </a:r>
          </a:p>
        </p:txBody>
      </p:sp>
      <p:sp>
        <p:nvSpPr>
          <p:cNvPr id="11" name="TextBox 6"/>
          <p:cNvSpPr txBox="1"/>
          <p:nvPr/>
        </p:nvSpPr>
        <p:spPr>
          <a:xfrm>
            <a:off x="1706880" y="5869580"/>
            <a:ext cx="7295599" cy="545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68580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9pPr>
          </a:lstStyle>
          <a:p>
            <a:r>
              <a:rPr lang="hu-HU" sz="2000" b="1" dirty="0"/>
              <a:t>Hozzájárulás a GDP éves változásához</a:t>
            </a:r>
            <a:br>
              <a:rPr lang="hu-HU" sz="2000" b="1" dirty="0"/>
            </a:br>
            <a:endParaRPr lang="hu-HU" sz="1200" b="1" dirty="0"/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406010"/>
              </p:ext>
            </p:extLst>
          </p:nvPr>
        </p:nvGraphicFramePr>
        <p:xfrm>
          <a:off x="432000" y="1369580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70636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66354" y="2335794"/>
            <a:ext cx="7654835" cy="1287380"/>
          </a:xfrm>
          <a:solidFill>
            <a:schemeClr val="accent6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hu-HU" sz="4000" b="1" dirty="0">
                <a:solidFill>
                  <a:schemeClr val="bg1"/>
                </a:solidFill>
              </a:rPr>
              <a:t>Gazdaság egyensúlyi pozíciója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31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28475569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023117" y="39861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Az elsődleges többlet mérséklődését kompenzálja a kamatkiadások csökkenése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32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1828800" y="6114256"/>
            <a:ext cx="7315200" cy="484187"/>
          </a:xfrm>
        </p:spPr>
        <p:txBody>
          <a:bodyPr/>
          <a:lstStyle/>
          <a:p>
            <a:r>
              <a:rPr lang="hu-HU" altLang="hu-HU" dirty="0"/>
              <a:t>Megjegyzés: </a:t>
            </a:r>
            <a:r>
              <a:rPr lang="hu-HU" dirty="0"/>
              <a:t>Az </a:t>
            </a:r>
            <a:r>
              <a:rPr lang="hu-HU" dirty="0" err="1"/>
              <a:t>előrejelzett</a:t>
            </a:r>
            <a:r>
              <a:rPr lang="hu-HU" dirty="0"/>
              <a:t> értékek 2017-ben és 2019-ben az előrejelzési sávok közepén helyezkednek el, míg 2018-ban az Országvédelmi Alap törlése esetén kialakuló hiányt ábrázoltuk. Az adatok a nyugdíj-rendszer átalakítása miatt 2012-től jelentkező </a:t>
            </a:r>
            <a:r>
              <a:rPr lang="hu-HU" dirty="0" err="1"/>
              <a:t>imputált</a:t>
            </a:r>
            <a:r>
              <a:rPr lang="hu-HU" dirty="0"/>
              <a:t> kamatkiadásokat nem tartalmazzák.</a:t>
            </a:r>
            <a:endParaRPr lang="hu-HU" altLang="hu-HU" sz="1200" dirty="0"/>
          </a:p>
          <a:p>
            <a:pPr>
              <a:spcBef>
                <a:spcPts val="0"/>
              </a:spcBef>
            </a:pPr>
            <a:r>
              <a:rPr lang="hu-HU" altLang="hu-HU" dirty="0"/>
              <a:t>Forrás: </a:t>
            </a:r>
            <a:r>
              <a:rPr lang="hu-HU" dirty="0"/>
              <a:t>Eurostat, MNB</a:t>
            </a:r>
            <a:endParaRPr lang="hu-HU" altLang="hu-HU" sz="1200" dirty="0"/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204850" y="5642972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költségvetési egyenleg és az állami kamatkiadások alakulása</a:t>
            </a:r>
          </a:p>
        </p:txBody>
      </p:sp>
      <p:graphicFrame>
        <p:nvGraphicFramePr>
          <p:cNvPr id="10" name="Chart 51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3627081"/>
              </p:ext>
            </p:extLst>
          </p:nvPr>
        </p:nvGraphicFramePr>
        <p:xfrm>
          <a:off x="432000" y="1226097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87210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023117" y="39861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000" b="1" dirty="0">
                <a:solidFill>
                  <a:srgbClr val="002060"/>
                </a:solidFill>
              </a:rPr>
              <a:t>Az adósságráta további csökkenésére számítunk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33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1828800" y="6114256"/>
            <a:ext cx="7315200" cy="484187"/>
          </a:xfrm>
        </p:spPr>
        <p:txBody>
          <a:bodyPr/>
          <a:lstStyle/>
          <a:p>
            <a:r>
              <a:rPr lang="hu-HU" altLang="hu-HU" sz="1200" dirty="0"/>
              <a:t>Megjegyzés: Előretekintve változatlan, 2016. végi árfolyamon számítva</a:t>
            </a:r>
          </a:p>
          <a:p>
            <a:r>
              <a:rPr lang="hu-HU" altLang="hu-HU" dirty="0"/>
              <a:t>Forrás: </a:t>
            </a:r>
            <a:r>
              <a:rPr lang="hu-HU" dirty="0"/>
              <a:t>Eurostat, MNB</a:t>
            </a:r>
            <a:endParaRPr lang="hu-HU" altLang="hu-HU" sz="1200" dirty="0"/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204850" y="5642972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államadósság várható alakulása</a:t>
            </a:r>
          </a:p>
        </p:txBody>
      </p:sp>
      <p:graphicFrame>
        <p:nvGraphicFramePr>
          <p:cNvPr id="9" name="Chart 54">
            <a:extLst>
              <a:ext uri="{FF2B5EF4-FFF2-40B4-BE49-F238E27FC236}">
                <a16:creationId xmlns:a16="http://schemas.microsoft.com/office/drawing/2014/main" id="{00000000-0008-0000-0D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9199296"/>
              </p:ext>
            </p:extLst>
          </p:nvPr>
        </p:nvGraphicFramePr>
        <p:xfrm>
          <a:off x="432000" y="1244181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962173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023117" y="39861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folyó fizetési mérleg többlete csökken, de a külső finanszírozási képesség magas marad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34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1828800" y="6041223"/>
            <a:ext cx="7315200" cy="484187"/>
          </a:xfrm>
        </p:spPr>
        <p:txBody>
          <a:bodyPr/>
          <a:lstStyle/>
          <a:p>
            <a:r>
              <a:rPr lang="hu-HU" dirty="0"/>
              <a:t>Megjegyzés: * A viszonzatlan folyó átutalások és a tőkemérleg egyenlegének összege.</a:t>
            </a:r>
          </a:p>
          <a:p>
            <a:pPr>
              <a:spcBef>
                <a:spcPts val="0"/>
              </a:spcBef>
            </a:pPr>
            <a:r>
              <a:rPr lang="hu-HU" altLang="hu-HU" dirty="0"/>
              <a:t>Forrás: </a:t>
            </a:r>
            <a:r>
              <a:rPr lang="hu-HU" dirty="0"/>
              <a:t>Eurostat, MNB</a:t>
            </a:r>
            <a:endParaRPr lang="hu-HU" altLang="hu-HU" sz="1200" dirty="0"/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204850" y="5642972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külső finanszírozási képesség alakulása (a GDP százalékában)</a:t>
            </a:r>
          </a:p>
        </p:txBody>
      </p:sp>
      <p:graphicFrame>
        <p:nvGraphicFramePr>
          <p:cNvPr id="9" name="Chart 47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2216371"/>
              </p:ext>
            </p:extLst>
          </p:nvPr>
        </p:nvGraphicFramePr>
        <p:xfrm>
          <a:off x="432000" y="1171148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642686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66354" y="2335794"/>
            <a:ext cx="7654835" cy="1287380"/>
          </a:xfrm>
          <a:solidFill>
            <a:schemeClr val="accent6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hu-HU" sz="4000" b="1" dirty="0">
                <a:solidFill>
                  <a:schemeClr val="bg1"/>
                </a:solidFill>
              </a:rPr>
              <a:t>Előrejelzésünk összegzése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35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16760875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1"/>
          <p:cNvSpPr>
            <a:spLocks noGrp="1"/>
          </p:cNvSpPr>
          <p:nvPr>
            <p:ph type="title"/>
          </p:nvPr>
        </p:nvSpPr>
        <p:spPr>
          <a:xfrm>
            <a:off x="1228969" y="240934"/>
            <a:ext cx="7809523" cy="760412"/>
          </a:xfrm>
        </p:spPr>
        <p:txBody>
          <a:bodyPr>
            <a:norm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Az előrejelzés összefoglaló táblája</a:t>
            </a:r>
            <a:endParaRPr lang="hu-HU" altLang="hu-HU" sz="3200" b="1" dirty="0">
              <a:solidFill>
                <a:srgbClr val="002060"/>
              </a:solidFill>
              <a:highlight>
                <a:srgbClr val="FFFF00"/>
              </a:highlight>
            </a:endParaRPr>
          </a:p>
        </p:txBody>
      </p:sp>
      <p:sp>
        <p:nvSpPr>
          <p:cNvPr id="11269" name="Dia számának helye 4"/>
          <p:cNvSpPr>
            <a:spLocks noGrp="1"/>
          </p:cNvSpPr>
          <p:nvPr>
            <p:ph type="sldNum" sz="quarter" idx="15"/>
          </p:nvPr>
        </p:nvSpPr>
        <p:spPr bwMode="auto">
          <a:xfrm>
            <a:off x="3543300" y="6448425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fld id="{F8E6E62E-56FE-4531-B380-836FE8D73C0F}" type="slidenum">
              <a:rPr lang="hu-HU" altLang="hu-HU" sz="1200" smtClean="0">
                <a:cs typeface="Arial" panose="020B0604020202020204" pitchFamily="34" charset="0"/>
              </a:rPr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36</a:t>
            </a:fld>
            <a:endParaRPr lang="hu-HU" altLang="hu-HU" sz="1200" dirty="0">
              <a:cs typeface="Arial" panose="020B0604020202020204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13" name="Szöveg helye 5"/>
          <p:cNvSpPr>
            <a:spLocks noGrp="1"/>
          </p:cNvSpPr>
          <p:nvPr>
            <p:ph type="body" sz="quarter" idx="13"/>
          </p:nvPr>
        </p:nvSpPr>
        <p:spPr>
          <a:xfrm>
            <a:off x="1943100" y="6105526"/>
            <a:ext cx="7200901" cy="615950"/>
          </a:xfrm>
        </p:spPr>
        <p:txBody>
          <a:bodyPr/>
          <a:lstStyle/>
          <a:p>
            <a:r>
              <a:rPr lang="hu-HU" altLang="hu-HU" sz="1200" dirty="0"/>
              <a:t>Forrás: MNB-számítás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371" y="1344245"/>
            <a:ext cx="8113258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3653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 err="1">
                <a:solidFill>
                  <a:srgbClr val="002060"/>
                </a:solidFill>
              </a:rPr>
              <a:t>Előrejelzésünk</a:t>
            </a:r>
            <a:r>
              <a:rPr lang="hu-HU" altLang="hu-HU" sz="3200" b="1" dirty="0">
                <a:solidFill>
                  <a:srgbClr val="002060"/>
                </a:solidFill>
              </a:rPr>
              <a:t> fő üzenetei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37</a:t>
            </a:fld>
            <a:endParaRPr lang="hu-HU" altLang="hu-HU" sz="140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428868" y="1354502"/>
          <a:ext cx="8429381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044756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66354" y="2335794"/>
            <a:ext cx="7654835" cy="1287380"/>
          </a:xfrm>
          <a:solidFill>
            <a:schemeClr val="accent6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hu-HU" sz="4000" b="1" dirty="0">
                <a:solidFill>
                  <a:schemeClr val="bg1"/>
                </a:solidFill>
              </a:rPr>
              <a:t>Alternatív forgatókönyvek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38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29730657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Az infláció esetében lefelé, a gazdasági növekedésben felfelé mutató kockázatok</a:t>
            </a:r>
            <a:endParaRPr lang="hu-HU" altLang="hu-HU" sz="2800" b="1" dirty="0">
              <a:solidFill>
                <a:srgbClr val="002060"/>
              </a:solidFill>
              <a:highlight>
                <a:srgbClr val="FFFF00"/>
              </a:highlight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39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Szöveg helye 5"/>
          <p:cNvSpPr>
            <a:spLocks noGrp="1"/>
          </p:cNvSpPr>
          <p:nvPr>
            <p:ph type="body" sz="quarter" idx="13"/>
          </p:nvPr>
        </p:nvSpPr>
        <p:spPr>
          <a:xfrm>
            <a:off x="4795283" y="6237288"/>
            <a:ext cx="4348717" cy="484187"/>
          </a:xfrm>
        </p:spPr>
        <p:txBody>
          <a:bodyPr/>
          <a:lstStyle/>
          <a:p>
            <a:r>
              <a:rPr lang="hu-HU" altLang="hu-HU" sz="1200" dirty="0"/>
              <a:t>Megjegyzés: Az egyes értékek az alternatív forgatókönyvek pályái és az alappálya közötti átlagos különbségeket mutatják a monetáris politikai horizonton</a:t>
            </a:r>
          </a:p>
          <a:p>
            <a:r>
              <a:rPr lang="hu-HU" altLang="hu-HU" sz="1200" dirty="0"/>
              <a:t>Forrás: MNB-számítás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650205"/>
              </p:ext>
            </p:extLst>
          </p:nvPr>
        </p:nvGraphicFramePr>
        <p:xfrm>
          <a:off x="432000" y="1363016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7671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Szinte minden tényező a korábbinál mérsékeltebb infláció felé mutat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4</a:t>
            </a:fld>
            <a:endParaRPr lang="hu-HU" altLang="hu-HU" sz="140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églalap: lekerekített 2"/>
          <p:cNvSpPr/>
          <p:nvPr/>
        </p:nvSpPr>
        <p:spPr>
          <a:xfrm>
            <a:off x="352422" y="1221416"/>
            <a:ext cx="4183893" cy="75663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Magas bérdinamika</a:t>
            </a:r>
          </a:p>
        </p:txBody>
      </p:sp>
      <p:sp>
        <p:nvSpPr>
          <p:cNvPr id="8" name="Téglalap: lekerekített 7"/>
          <p:cNvSpPr/>
          <p:nvPr/>
        </p:nvSpPr>
        <p:spPr>
          <a:xfrm>
            <a:off x="281616" y="2372690"/>
            <a:ext cx="1791484" cy="708845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/>
              <a:t>Szociális hozzájárulási adó csökkentése</a:t>
            </a:r>
          </a:p>
        </p:txBody>
      </p:sp>
      <p:sp>
        <p:nvSpPr>
          <p:cNvPr id="9" name="Téglalap: lekerekített 8"/>
          <p:cNvSpPr/>
          <p:nvPr/>
        </p:nvSpPr>
        <p:spPr>
          <a:xfrm>
            <a:off x="352423" y="3764697"/>
            <a:ext cx="1720676" cy="1076413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>
                <a:solidFill>
                  <a:srgbClr val="002060"/>
                </a:solidFill>
              </a:rPr>
              <a:t>Belső felhasználás beruházás felé tolódik</a:t>
            </a:r>
          </a:p>
        </p:txBody>
      </p:sp>
      <p:sp>
        <p:nvSpPr>
          <p:cNvPr id="10" name="Téglalap: lekerekített 9"/>
          <p:cNvSpPr/>
          <p:nvPr/>
        </p:nvSpPr>
        <p:spPr>
          <a:xfrm>
            <a:off x="644302" y="5355924"/>
            <a:ext cx="1797496" cy="807746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>
                <a:solidFill>
                  <a:srgbClr val="002060"/>
                </a:solidFill>
              </a:rPr>
              <a:t>Lakossági fogyasztás szerkezetváltása</a:t>
            </a:r>
          </a:p>
        </p:txBody>
      </p:sp>
      <p:sp>
        <p:nvSpPr>
          <p:cNvPr id="12" name="Nyíl: jobbra mutató 11"/>
          <p:cNvSpPr/>
          <p:nvPr/>
        </p:nvSpPr>
        <p:spPr>
          <a:xfrm rot="3591537">
            <a:off x="3692146" y="3214583"/>
            <a:ext cx="514471" cy="276224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: lekerekített 15"/>
          <p:cNvSpPr/>
          <p:nvPr/>
        </p:nvSpPr>
        <p:spPr>
          <a:xfrm>
            <a:off x="3138484" y="3621356"/>
            <a:ext cx="3286129" cy="126309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Alacsony hazai infláció</a:t>
            </a:r>
          </a:p>
        </p:txBody>
      </p:sp>
      <p:sp>
        <p:nvSpPr>
          <p:cNvPr id="23" name="Nyíl: jobbra mutató 22"/>
          <p:cNvSpPr/>
          <p:nvPr/>
        </p:nvSpPr>
        <p:spPr>
          <a:xfrm rot="12679526">
            <a:off x="6428367" y="4589471"/>
            <a:ext cx="999952" cy="276224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Nyíl: jobbra mutató 25"/>
          <p:cNvSpPr/>
          <p:nvPr/>
        </p:nvSpPr>
        <p:spPr>
          <a:xfrm rot="8041346">
            <a:off x="5392845" y="2981995"/>
            <a:ext cx="1127207" cy="276224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Téglalap: lekerekített 26"/>
          <p:cNvSpPr/>
          <p:nvPr/>
        </p:nvSpPr>
        <p:spPr>
          <a:xfrm>
            <a:off x="2556973" y="2353483"/>
            <a:ext cx="2090488" cy="707406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>
                <a:solidFill>
                  <a:srgbClr val="002060"/>
                </a:solidFill>
              </a:rPr>
              <a:t>Stabil munkaerőköltség-dinamika</a:t>
            </a:r>
          </a:p>
        </p:txBody>
      </p:sp>
      <p:sp>
        <p:nvSpPr>
          <p:cNvPr id="28" name="Nyíl: jobbra mutató 27"/>
          <p:cNvSpPr/>
          <p:nvPr/>
        </p:nvSpPr>
        <p:spPr>
          <a:xfrm rot="5400000">
            <a:off x="1028649" y="2037260"/>
            <a:ext cx="356221" cy="276224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Nyíl: jobbra mutató 28"/>
          <p:cNvSpPr/>
          <p:nvPr/>
        </p:nvSpPr>
        <p:spPr>
          <a:xfrm>
            <a:off x="2149918" y="2584495"/>
            <a:ext cx="356221" cy="276224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Nyíl: jobbra mutató 29"/>
          <p:cNvSpPr/>
          <p:nvPr/>
        </p:nvSpPr>
        <p:spPr>
          <a:xfrm rot="5400000">
            <a:off x="3324549" y="2037262"/>
            <a:ext cx="356221" cy="276224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Nyíl: jobbra mutató 30"/>
          <p:cNvSpPr/>
          <p:nvPr/>
        </p:nvSpPr>
        <p:spPr>
          <a:xfrm>
            <a:off x="2219419" y="4172146"/>
            <a:ext cx="841972" cy="276224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Nyíl: jobbra mutató 31"/>
          <p:cNvSpPr/>
          <p:nvPr/>
        </p:nvSpPr>
        <p:spPr>
          <a:xfrm rot="19835372">
            <a:off x="2453300" y="5046694"/>
            <a:ext cx="832742" cy="276224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: lekerekített 32"/>
          <p:cNvSpPr/>
          <p:nvPr/>
        </p:nvSpPr>
        <p:spPr>
          <a:xfrm>
            <a:off x="3633215" y="5646398"/>
            <a:ext cx="2294705" cy="709952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>
                <a:solidFill>
                  <a:srgbClr val="002060"/>
                </a:solidFill>
              </a:rPr>
              <a:t>Stabilan alacsony inflációs várakozások</a:t>
            </a:r>
          </a:p>
        </p:txBody>
      </p:sp>
      <p:sp>
        <p:nvSpPr>
          <p:cNvPr id="34" name="Nyíl: jobbra mutató 33"/>
          <p:cNvSpPr/>
          <p:nvPr/>
        </p:nvSpPr>
        <p:spPr>
          <a:xfrm rot="16200000">
            <a:off x="4487809" y="5139191"/>
            <a:ext cx="585516" cy="276224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Téglalap: lekerekített 34"/>
          <p:cNvSpPr/>
          <p:nvPr/>
        </p:nvSpPr>
        <p:spPr>
          <a:xfrm>
            <a:off x="6659878" y="5123858"/>
            <a:ext cx="2294705" cy="709952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>
                <a:solidFill>
                  <a:srgbClr val="002060"/>
                </a:solidFill>
              </a:rPr>
              <a:t>Indirekt adók hatása</a:t>
            </a:r>
          </a:p>
        </p:txBody>
      </p:sp>
      <p:sp>
        <p:nvSpPr>
          <p:cNvPr id="36" name="Téglalap: lekerekített 35"/>
          <p:cNvSpPr/>
          <p:nvPr/>
        </p:nvSpPr>
        <p:spPr>
          <a:xfrm>
            <a:off x="5956449" y="1345566"/>
            <a:ext cx="2766340" cy="127298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rgbClr val="002060"/>
                </a:solidFill>
              </a:rPr>
              <a:t>Alacsonyabb külső inflációs környezet</a:t>
            </a:r>
          </a:p>
        </p:txBody>
      </p:sp>
    </p:spTree>
    <p:extLst>
      <p:ext uri="{BB962C8B-B14F-4D97-AF65-F5344CB8AC3E}">
        <p14:creationId xmlns:p14="http://schemas.microsoft.com/office/powerpoint/2010/main" val="15134263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0631" y="606479"/>
            <a:ext cx="8638674" cy="16561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4000" b="1" dirty="0"/>
              <a:t>Köszönjük a megtisztelő figyelmet!</a:t>
            </a:r>
          </a:p>
        </p:txBody>
      </p:sp>
    </p:spTree>
    <p:extLst>
      <p:ext uri="{BB962C8B-B14F-4D97-AF65-F5344CB8AC3E}">
        <p14:creationId xmlns:p14="http://schemas.microsoft.com/office/powerpoint/2010/main" val="35400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3200" b="1" dirty="0"/>
              <a:t>Dinamikusabb béremelkedés márciusban</a:t>
            </a:r>
            <a:endParaRPr lang="hu-HU" sz="3200" b="1" dirty="0">
              <a:highlight>
                <a:srgbClr val="FFFF00"/>
              </a:highligh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952875" y="6356350"/>
            <a:ext cx="5191125" cy="365125"/>
          </a:xfrm>
        </p:spPr>
        <p:txBody>
          <a:bodyPr/>
          <a:lstStyle/>
          <a:p>
            <a:endParaRPr lang="hu-HU" dirty="0"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</a:pPr>
            <a:r>
              <a:rPr lang="hu-HU" dirty="0"/>
              <a:t>Megjegyzés: </a:t>
            </a:r>
            <a:r>
              <a:rPr lang="hu-HU" dirty="0" err="1"/>
              <a:t>Igazítatlan</a:t>
            </a:r>
            <a:r>
              <a:rPr lang="hu-HU" dirty="0"/>
              <a:t> havi adatok.</a:t>
            </a:r>
          </a:p>
          <a:p>
            <a:pPr>
              <a:spcBef>
                <a:spcPts val="0"/>
              </a:spcBef>
            </a:pPr>
            <a:r>
              <a:rPr lang="hu-HU" dirty="0"/>
              <a:t>Forrás: KSH</a:t>
            </a:r>
          </a:p>
          <a:p>
            <a:endParaRPr lang="hu-HU" dirty="0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204850" y="5846789"/>
            <a:ext cx="7939150" cy="38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b="1" dirty="0">
                <a:solidFill>
                  <a:srgbClr val="00206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A versenyszféra rendszeres kereseteinek havi változása</a:t>
            </a:r>
            <a:endParaRPr lang="hu-HU" altLang="hu-HU" b="1" dirty="0">
              <a:solidFill>
                <a:srgbClr val="00206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Chart 3">
            <a:extLst>
              <a:ext uri="{FF2B5EF4-FFF2-40B4-BE49-F238E27FC236}">
                <a16:creationId xmlns:a16="http://schemas.microsoft.com/office/drawing/2014/main" id="{00000000-0008-0000-04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3711594"/>
              </p:ext>
            </p:extLst>
          </p:nvPr>
        </p:nvGraphicFramePr>
        <p:xfrm>
          <a:off x="432000" y="1225923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3932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255" y="180000"/>
            <a:ext cx="8023786" cy="759189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Historikus összevetésben feszes munkaerőpiaci kondíciók</a:t>
            </a:r>
            <a:endParaRPr lang="hu-H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206240" y="6356350"/>
            <a:ext cx="4937760" cy="3651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1200" dirty="0"/>
              <a:t>Megjegyzés: A versenyszféra üres álláshely ráta a versenyszféra üres álláshelyek az aktívak arányában.</a:t>
            </a:r>
          </a:p>
          <a:p>
            <a:pPr>
              <a:spcBef>
                <a:spcPts val="0"/>
              </a:spcBef>
            </a:pPr>
            <a:r>
              <a:rPr lang="hu-HU" sz="1200" dirty="0"/>
              <a:t>Forrás: KSH adatok alapján MNB-számítás</a:t>
            </a:r>
            <a:endParaRPr lang="hu-HU" altLang="hu-HU" sz="1200" dirty="0"/>
          </a:p>
          <a:p>
            <a:endParaRPr lang="hu-HU" dirty="0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143891" y="5801894"/>
            <a:ext cx="7939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ts val="0"/>
              </a:spcBef>
            </a:pPr>
            <a:r>
              <a:rPr lang="hu-HU" sz="2000" b="1" dirty="0">
                <a:solidFill>
                  <a:schemeClr val="accent5"/>
                </a:solidFill>
                <a:latin typeface="Trebuchet MS" panose="020B0603020202020204" pitchFamily="34" charset="0"/>
              </a:rPr>
              <a:t>Beveridge-görbe alakulása</a:t>
            </a:r>
          </a:p>
        </p:txBody>
      </p:sp>
      <p:graphicFrame>
        <p:nvGraphicFramePr>
          <p:cNvPr id="11" name="Chart 12">
            <a:extLst>
              <a:ext uri="{FF2B5EF4-FFF2-40B4-BE49-F238E27FC236}">
                <a16:creationId xmlns:a16="http://schemas.microsoft.com/office/drawing/2014/main" id="{1C93C4BC-BF87-4813-86B5-5FC160CE81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4942060"/>
              </p:ext>
            </p:extLst>
          </p:nvPr>
        </p:nvGraphicFramePr>
        <p:xfrm>
          <a:off x="432000" y="1147549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0973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0093" y="180000"/>
            <a:ext cx="8072948" cy="759189"/>
          </a:xfrm>
        </p:spPr>
        <p:txBody>
          <a:bodyPr>
            <a:noAutofit/>
          </a:bodyPr>
          <a:lstStyle/>
          <a:p>
            <a:r>
              <a:rPr lang="hu-HU" sz="2800" b="1" dirty="0">
                <a:solidFill>
                  <a:srgbClr val="002060"/>
                </a:solidFill>
              </a:rPr>
              <a:t>A tényleges bérköltségek a nominális bérdinamikánál kisebb mértékben emelkednek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949440" y="6356350"/>
            <a:ext cx="2194560" cy="365125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  <a:p>
            <a:endParaRPr lang="hu-HU" dirty="0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111946" y="5855909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Munkaköltség és átlagbérek éves változása a versenyszférában</a:t>
            </a:r>
          </a:p>
        </p:txBody>
      </p:sp>
      <p:graphicFrame>
        <p:nvGraphicFramePr>
          <p:cNvPr id="10" name="Chart 31">
            <a:extLst>
              <a:ext uri="{FF2B5EF4-FFF2-40B4-BE49-F238E27FC236}">
                <a16:creationId xmlns:a16="http://schemas.microsoft.com/office/drawing/2014/main" id="{A197AE48-268E-4A3B-B1F8-649CF909EC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0554290"/>
              </p:ext>
            </p:extLst>
          </p:nvPr>
        </p:nvGraphicFramePr>
        <p:xfrm>
          <a:off x="432000" y="1304814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7392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0093" y="180000"/>
            <a:ext cx="8072948" cy="759189"/>
          </a:xfrm>
        </p:spPr>
        <p:txBody>
          <a:bodyPr>
            <a:noAutofit/>
          </a:bodyPr>
          <a:lstStyle/>
          <a:p>
            <a:r>
              <a:rPr lang="hu-HU" sz="2800" b="1" dirty="0">
                <a:solidFill>
                  <a:srgbClr val="002060"/>
                </a:solidFill>
              </a:rPr>
              <a:t>A reál fajlagos munkaerőköltség dinamikája mérsékelten alakult az év elején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110273" y="6484640"/>
            <a:ext cx="5033727" cy="365125"/>
          </a:xfrm>
        </p:spPr>
        <p:txBody>
          <a:bodyPr/>
          <a:lstStyle/>
          <a:p>
            <a:r>
              <a:rPr lang="hu-HU" altLang="hu-HU" sz="1200" dirty="0"/>
              <a:t>Megjegyzés: </a:t>
            </a:r>
            <a:r>
              <a:rPr lang="hu-HU" sz="1200" dirty="0"/>
              <a:t>Szezonálisan igazított, nemzeti számlás adatok.</a:t>
            </a:r>
            <a:endParaRPr lang="hu-HU" altLang="hu-HU" sz="1200" dirty="0"/>
          </a:p>
          <a:p>
            <a:pPr>
              <a:spcBef>
                <a:spcPts val="0"/>
              </a:spcBef>
            </a:pPr>
            <a:r>
              <a:rPr lang="hu-HU" altLang="hu-HU" sz="1200" dirty="0"/>
              <a:t>Forrás: </a:t>
            </a:r>
            <a:r>
              <a:rPr lang="hu-HU" sz="1200" dirty="0"/>
              <a:t>KSH adatok alapján MNB-számítás</a:t>
            </a:r>
            <a:endParaRPr lang="hu-HU" altLang="hu-HU" sz="1200" dirty="0"/>
          </a:p>
          <a:p>
            <a:endParaRPr lang="hu-HU" dirty="0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307818" y="5855909"/>
            <a:ext cx="8743278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reál fajlagos munkaerőköltség éves változásának dekompozíciója</a:t>
            </a:r>
          </a:p>
        </p:txBody>
      </p:sp>
      <p:graphicFrame>
        <p:nvGraphicFramePr>
          <p:cNvPr id="10" name="Chart 46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3291158"/>
              </p:ext>
            </p:extLst>
          </p:nvPr>
        </p:nvGraphicFramePr>
        <p:xfrm>
          <a:off x="432000" y="1355909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2878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0093" y="180000"/>
            <a:ext cx="8072948" cy="759189"/>
          </a:xfrm>
        </p:spPr>
        <p:txBody>
          <a:bodyPr>
            <a:noAutofit/>
          </a:bodyPr>
          <a:lstStyle/>
          <a:p>
            <a:r>
              <a:rPr lang="hu-HU" sz="2800" b="1" dirty="0">
                <a:solidFill>
                  <a:srgbClr val="002060"/>
                </a:solidFill>
              </a:rPr>
              <a:t>Nem volt extra inflációs hatása az év eleji béremeléseknek a piaci szolgáltatások esetén</a:t>
            </a:r>
            <a:endParaRPr lang="hu-HU" sz="28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343401" y="6458542"/>
            <a:ext cx="4800600" cy="365125"/>
          </a:xfrm>
        </p:spPr>
        <p:txBody>
          <a:bodyPr/>
          <a:lstStyle/>
          <a:p>
            <a:r>
              <a:rPr lang="hu-HU" altLang="hu-HU" sz="1200" dirty="0"/>
              <a:t>Megjegyzés: Indirektadók hatásától szűrt adatok. Százalékos változás előző év decemberéhez képest. </a:t>
            </a:r>
          </a:p>
          <a:p>
            <a:pPr>
              <a:spcBef>
                <a:spcPts val="0"/>
              </a:spcBef>
            </a:pPr>
            <a:r>
              <a:rPr lang="hu-HU" altLang="hu-HU" sz="1200" dirty="0"/>
              <a:t>Forrás: KSH, MNB-számítás</a:t>
            </a:r>
          </a:p>
          <a:p>
            <a:endParaRPr lang="hu-HU" dirty="0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143891" y="5810070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piaci szolgáltatások inflációjának alakulása</a:t>
            </a:r>
          </a:p>
        </p:txBody>
      </p:sp>
      <p:graphicFrame>
        <p:nvGraphicFramePr>
          <p:cNvPr id="10" name="Chart 2">
            <a:extLst>
              <a:ext uri="{FF2B5EF4-FFF2-40B4-BE49-F238E27FC236}">
                <a16:creationId xmlns:a16="http://schemas.microsoft.com/office/drawing/2014/main" id="{00000000-0008-0000-2200-000003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32000" y="1397769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736270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7E5C1D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7E5C1D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7E5C1D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7E5C1D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7E5C1D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7E5C1D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7E5C1D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9539</TotalTime>
  <Words>1474</Words>
  <Application>Microsoft Office PowerPoint</Application>
  <PresentationFormat>Diavetítés a képernyőre (4:3 oldalarány)</PresentationFormat>
  <Paragraphs>346</Paragraphs>
  <Slides>40</Slides>
  <Notes>28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40</vt:i4>
      </vt:variant>
    </vt:vector>
  </HeadingPairs>
  <TitlesOfParts>
    <vt:vector size="46" baseType="lpstr">
      <vt:lpstr>Arial</vt:lpstr>
      <vt:lpstr>Calibri</vt:lpstr>
      <vt:lpstr>Times New Roman</vt:lpstr>
      <vt:lpstr>Trebuchet MS</vt:lpstr>
      <vt:lpstr>Verdana</vt:lpstr>
      <vt:lpstr>blank</vt:lpstr>
      <vt:lpstr>Makrogazdasági kilátások Inflációs jelentés – 2017. június</vt:lpstr>
      <vt:lpstr>Előrejelzésünk fő üzenetei</vt:lpstr>
      <vt:lpstr>Mérsékeltebb infláció a teljes előrejelzési horizonton</vt:lpstr>
      <vt:lpstr>Szinte minden tényező a korábbinál mérsékeltebb infláció felé mutat</vt:lpstr>
      <vt:lpstr>Dinamikusabb béremelkedés márciusban</vt:lpstr>
      <vt:lpstr>Historikus összevetésben feszes munkaerőpiaci kondíciók</vt:lpstr>
      <vt:lpstr>A tényleges bérköltségek a nominális bérdinamikánál kisebb mértékben emelkednek</vt:lpstr>
      <vt:lpstr>A reál fajlagos munkaerőköltség dinamikája mérsékelten alakult az év elején</vt:lpstr>
      <vt:lpstr>Nem volt extra inflációs hatása az év eleji béremeléseknek a piaci szolgáltatások esetén</vt:lpstr>
      <vt:lpstr>Az inflációs várakozások stabilan alacsony szinten alakulnak</vt:lpstr>
      <vt:lpstr>A növekedésben a beruházások dominánsabbak korábbi előrejelzésünkhöz képest</vt:lpstr>
      <vt:lpstr>A fogyasztás növekedése az importintenzív tartós és féltartós termékek esetén erősebb</vt:lpstr>
      <vt:lpstr>Alacsonyabb eurozóna infláció a korábbi várakozásokhoz képest</vt:lpstr>
      <vt:lpstr>Az infláció 2,0-2,5 százalék körül alakul a nyári hónapokban</vt:lpstr>
      <vt:lpstr>Az infláció csak 2019 elejétől éri el fenntarthatóan a 3 százalékos célt</vt:lpstr>
      <vt:lpstr>A cél elérése fél évvel később következik be</vt:lpstr>
      <vt:lpstr>Inflációs előrejelzésünk változásának felbontása</vt:lpstr>
      <vt:lpstr>A gazdasági növekedésre vonatkozó előrejelzésünk</vt:lpstr>
      <vt:lpstr>A gazdasági növekedésre vonatkozó előrejelzést meghatározó tényezők</vt:lpstr>
      <vt:lpstr>A beruházások jelentős és általános emelkedése az év elején</vt:lpstr>
      <vt:lpstr>A javuló vállalati beruházási alapfolyamatokban jelentős a járműipari beszállítói hálózat fejlesztéseinek a szerepe</vt:lpstr>
      <vt:lpstr>A kkv-szektor hitelállományának növekedése a megcélzott sávon belül alakul</vt:lpstr>
      <vt:lpstr>Idei évben 10 százalékos béremelkedés a versenyszférában</vt:lpstr>
      <vt:lpstr>Emelkedő lakossági beruházási ráta mellett csökkenő pénzügyi megtakarítási ráta</vt:lpstr>
      <vt:lpstr>Jelentős beruházási impulzus várható az EU- források felhasználásától és szerkezetének változásától</vt:lpstr>
      <vt:lpstr>Idén jelentős fiskális impulzusra számítunk</vt:lpstr>
      <vt:lpstr>Felvevőpiacaink növekedési kilátásai javultak</vt:lpstr>
      <vt:lpstr>A bizalmi indexek és a termelés közötti kapcsolat jelentősen fellazult</vt:lpstr>
      <vt:lpstr>A tavalyinál kevesebb munkanap az idei év növekedését negatívan befolyásolja</vt:lpstr>
      <vt:lpstr>Összességében a belső kereslet erősödése a fő motorja az erős gazdasági növekedésnek</vt:lpstr>
      <vt:lpstr>Gazdaság egyensúlyi pozíciója</vt:lpstr>
      <vt:lpstr>Az elsődleges többlet mérséklődését kompenzálja a kamatkiadások csökkenése</vt:lpstr>
      <vt:lpstr>Az adósságráta további csökkenésére számítunk</vt:lpstr>
      <vt:lpstr>A folyó fizetési mérleg többlete csökken, de a külső finanszírozási képesség magas marad</vt:lpstr>
      <vt:lpstr>Előrejelzésünk összegzése</vt:lpstr>
      <vt:lpstr>Az előrejelzés összefoglaló táblája</vt:lpstr>
      <vt:lpstr>Előrejelzésünk fő üzenetei</vt:lpstr>
      <vt:lpstr>Alternatív forgatókönyvek</vt:lpstr>
      <vt:lpstr>Az infláció esetében lefelé, a gazdasági növekedésben felfelé mutató kockázatok</vt:lpstr>
      <vt:lpstr>PowerPoint-bemutató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Szentmihályi Szabolcs</dc:creator>
  <cp:lastModifiedBy>Soós Gábor Dániel</cp:lastModifiedBy>
  <cp:revision>1880</cp:revision>
  <cp:lastPrinted>2017-06-21T15:19:38Z</cp:lastPrinted>
  <dcterms:created xsi:type="dcterms:W3CDTF">2014-08-19T15:48:22Z</dcterms:created>
  <dcterms:modified xsi:type="dcterms:W3CDTF">2017-06-21T16:36:16Z</dcterms:modified>
</cp:coreProperties>
</file>